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35"/>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88" d="100"/>
          <a:sy n="88" d="100"/>
        </p:scale>
        <p:origin x="228" y="5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978646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1.pn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notesSlide" Target="../notesSlides/notesSlide2.xml"/><Relationship Id="rId16" Type="http://schemas.openxmlformats.org/officeDocument/2006/relationships/image" Target="../media/image16.png"/><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4" Type="http://schemas.openxmlformats.org/officeDocument/2006/relationships/image" Target="../media/image2.png"/><Relationship Id="rId9" Type="http://schemas.openxmlformats.org/officeDocument/2006/relationships/image" Target="../media/image9.png"/><Relationship Id="rId14" Type="http://schemas.openxmlformats.org/officeDocument/2006/relationships/image" Target="../media/image14.png"/></Relationships>
</file>

<file path=ppt/slides/_rels/slide3.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png"/><Relationship Id="rId3" Type="http://schemas.openxmlformats.org/officeDocument/2006/relationships/image" Target="../media/image17.png"/><Relationship Id="rId7" Type="http://schemas.openxmlformats.org/officeDocument/2006/relationships/image" Target="../media/image18.png"/><Relationship Id="rId12"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22.png"/><Relationship Id="rId5" Type="http://schemas.openxmlformats.org/officeDocument/2006/relationships/image" Target="../media/image5.png"/><Relationship Id="rId10" Type="http://schemas.openxmlformats.org/officeDocument/2006/relationships/image" Target="../media/image21.png"/><Relationship Id="rId4" Type="http://schemas.openxmlformats.org/officeDocument/2006/relationships/image" Target="../media/image2.png"/><Relationship Id="rId9" Type="http://schemas.openxmlformats.org/officeDocument/2006/relationships/image" Target="../media/image20.png"/><Relationship Id="rId14" Type="http://schemas.openxmlformats.org/officeDocument/2006/relationships/image" Target="../media/image25.png"/></Relationships>
</file>

<file path=ppt/slides/_rels/slide4.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6.png"/><Relationship Id="rId7"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30.png"/><Relationship Id="rId4" Type="http://schemas.openxmlformats.org/officeDocument/2006/relationships/image" Target="../media/image2.png"/><Relationship Id="rId9" Type="http://schemas.openxmlformats.org/officeDocument/2006/relationships/image" Target="../media/image29.png"/></Relationships>
</file>

<file path=ppt/slides/_rels/slide5.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38.png"/><Relationship Id="rId3" Type="http://schemas.openxmlformats.org/officeDocument/2006/relationships/image" Target="../media/image31.png"/><Relationship Id="rId7" Type="http://schemas.openxmlformats.org/officeDocument/2006/relationships/image" Target="../media/image32.png"/><Relationship Id="rId12" Type="http://schemas.openxmlformats.org/officeDocument/2006/relationships/image" Target="../media/image37.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36.png"/><Relationship Id="rId5" Type="http://schemas.openxmlformats.org/officeDocument/2006/relationships/image" Target="../media/image5.png"/><Relationship Id="rId15" Type="http://schemas.openxmlformats.org/officeDocument/2006/relationships/image" Target="../media/image40.png"/><Relationship Id="rId10" Type="http://schemas.openxmlformats.org/officeDocument/2006/relationships/image" Target="../media/image35.png"/><Relationship Id="rId4" Type="http://schemas.openxmlformats.org/officeDocument/2006/relationships/image" Target="../media/image2.png"/><Relationship Id="rId9" Type="http://schemas.openxmlformats.org/officeDocument/2006/relationships/image" Target="../media/image34.png"/><Relationship Id="rId14" Type="http://schemas.openxmlformats.org/officeDocument/2006/relationships/image" Target="../media/image39.png"/></Relationships>
</file>

<file path=ppt/slides/_rels/slide6.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8.png"/><Relationship Id="rId3" Type="http://schemas.openxmlformats.org/officeDocument/2006/relationships/image" Target="../media/image41.png"/><Relationship Id="rId7" Type="http://schemas.openxmlformats.org/officeDocument/2006/relationships/image" Target="../media/image42.png"/><Relationship Id="rId12" Type="http://schemas.openxmlformats.org/officeDocument/2006/relationships/image" Target="../media/image47.png"/><Relationship Id="rId17" Type="http://schemas.openxmlformats.org/officeDocument/2006/relationships/image" Target="../media/image52.png"/><Relationship Id="rId2" Type="http://schemas.openxmlformats.org/officeDocument/2006/relationships/notesSlide" Target="../notesSlides/notesSlide6.xml"/><Relationship Id="rId16" Type="http://schemas.openxmlformats.org/officeDocument/2006/relationships/image" Target="../media/image51.png"/><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46.png"/><Relationship Id="rId5" Type="http://schemas.openxmlformats.org/officeDocument/2006/relationships/image" Target="../media/image5.png"/><Relationship Id="rId15" Type="http://schemas.openxmlformats.org/officeDocument/2006/relationships/image" Target="../media/image50.png"/><Relationship Id="rId10" Type="http://schemas.openxmlformats.org/officeDocument/2006/relationships/image" Target="../media/image45.png"/><Relationship Id="rId4" Type="http://schemas.openxmlformats.org/officeDocument/2006/relationships/image" Target="../media/image2.png"/><Relationship Id="rId9" Type="http://schemas.openxmlformats.org/officeDocument/2006/relationships/image" Target="../media/image44.png"/><Relationship Id="rId14" Type="http://schemas.openxmlformats.org/officeDocument/2006/relationships/image" Target="../media/image49.png"/></Relationships>
</file>

<file path=ppt/slides/_rels/slide7.xml.rels><?xml version="1.0" encoding="UTF-8" standalone="yes"?>
<Relationships xmlns="http://schemas.openxmlformats.org/package/2006/relationships"><Relationship Id="rId8" Type="http://schemas.openxmlformats.org/officeDocument/2006/relationships/image" Target="../media/image54.png"/><Relationship Id="rId13" Type="http://schemas.openxmlformats.org/officeDocument/2006/relationships/image" Target="../media/image59.png"/><Relationship Id="rId3" Type="http://schemas.openxmlformats.org/officeDocument/2006/relationships/image" Target="../media/image26.png"/><Relationship Id="rId7" Type="http://schemas.openxmlformats.org/officeDocument/2006/relationships/image" Target="../media/image53.png"/><Relationship Id="rId12" Type="http://schemas.openxmlformats.org/officeDocument/2006/relationships/image" Target="../media/image58.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57.png"/><Relationship Id="rId5" Type="http://schemas.openxmlformats.org/officeDocument/2006/relationships/image" Target="../media/image5.png"/><Relationship Id="rId15" Type="http://schemas.openxmlformats.org/officeDocument/2006/relationships/image" Target="../media/image61.png"/><Relationship Id="rId10" Type="http://schemas.openxmlformats.org/officeDocument/2006/relationships/image" Target="../media/image56.png"/><Relationship Id="rId4" Type="http://schemas.openxmlformats.org/officeDocument/2006/relationships/image" Target="../media/image2.png"/><Relationship Id="rId9" Type="http://schemas.openxmlformats.org/officeDocument/2006/relationships/image" Target="../media/image55.png"/><Relationship Id="rId14" Type="http://schemas.openxmlformats.org/officeDocument/2006/relationships/image" Target="../media/image60.png"/></Relationships>
</file>

<file path=ppt/slides/_rels/slide8.xml.rels><?xml version="1.0" encoding="UTF-8" standalone="yes"?>
<Relationships xmlns="http://schemas.openxmlformats.org/package/2006/relationships"><Relationship Id="rId8" Type="http://schemas.openxmlformats.org/officeDocument/2006/relationships/image" Target="../media/image63.png"/><Relationship Id="rId13" Type="http://schemas.openxmlformats.org/officeDocument/2006/relationships/image" Target="../media/image68.png"/><Relationship Id="rId18" Type="http://schemas.openxmlformats.org/officeDocument/2006/relationships/image" Target="../media/image73.png"/><Relationship Id="rId3" Type="http://schemas.openxmlformats.org/officeDocument/2006/relationships/image" Target="../media/image26.png"/><Relationship Id="rId7" Type="http://schemas.openxmlformats.org/officeDocument/2006/relationships/image" Target="../media/image62.png"/><Relationship Id="rId12" Type="http://schemas.openxmlformats.org/officeDocument/2006/relationships/image" Target="../media/image67.png"/><Relationship Id="rId17" Type="http://schemas.openxmlformats.org/officeDocument/2006/relationships/image" Target="../media/image72.png"/><Relationship Id="rId2" Type="http://schemas.openxmlformats.org/officeDocument/2006/relationships/notesSlide" Target="../notesSlides/notesSlide8.xml"/><Relationship Id="rId16" Type="http://schemas.openxmlformats.org/officeDocument/2006/relationships/image" Target="../media/image71.png"/><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66.png"/><Relationship Id="rId5" Type="http://schemas.openxmlformats.org/officeDocument/2006/relationships/image" Target="../media/image5.png"/><Relationship Id="rId15" Type="http://schemas.openxmlformats.org/officeDocument/2006/relationships/image" Target="../media/image70.png"/><Relationship Id="rId10" Type="http://schemas.openxmlformats.org/officeDocument/2006/relationships/image" Target="../media/image65.png"/><Relationship Id="rId19" Type="http://schemas.openxmlformats.org/officeDocument/2006/relationships/image" Target="../media/image74.png"/><Relationship Id="rId4" Type="http://schemas.openxmlformats.org/officeDocument/2006/relationships/image" Target="../media/image2.png"/><Relationship Id="rId9" Type="http://schemas.openxmlformats.org/officeDocument/2006/relationships/image" Target="../media/image64.png"/><Relationship Id="rId14" Type="http://schemas.openxmlformats.org/officeDocument/2006/relationships/image" Target="../media/image69.png"/></Relationships>
</file>

<file path=ppt/slides/_rels/slide9.xml.rels><?xml version="1.0" encoding="UTF-8" standalone="yes"?>
<Relationships xmlns="http://schemas.openxmlformats.org/package/2006/relationships"><Relationship Id="rId8" Type="http://schemas.openxmlformats.org/officeDocument/2006/relationships/image" Target="../media/image76.png"/><Relationship Id="rId13" Type="http://schemas.openxmlformats.org/officeDocument/2006/relationships/image" Target="../media/image81.png"/><Relationship Id="rId18" Type="http://schemas.openxmlformats.org/officeDocument/2006/relationships/image" Target="../media/image86.png"/><Relationship Id="rId3" Type="http://schemas.openxmlformats.org/officeDocument/2006/relationships/image" Target="../media/image26.png"/><Relationship Id="rId7" Type="http://schemas.openxmlformats.org/officeDocument/2006/relationships/image" Target="../media/image75.png"/><Relationship Id="rId12" Type="http://schemas.openxmlformats.org/officeDocument/2006/relationships/image" Target="../media/image80.png"/><Relationship Id="rId17" Type="http://schemas.openxmlformats.org/officeDocument/2006/relationships/image" Target="../media/image85.png"/><Relationship Id="rId2" Type="http://schemas.openxmlformats.org/officeDocument/2006/relationships/notesSlide" Target="../notesSlides/notesSlide9.xml"/><Relationship Id="rId16" Type="http://schemas.openxmlformats.org/officeDocument/2006/relationships/image" Target="../media/image84.png"/><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79.png"/><Relationship Id="rId5" Type="http://schemas.openxmlformats.org/officeDocument/2006/relationships/image" Target="../media/image5.png"/><Relationship Id="rId15" Type="http://schemas.openxmlformats.org/officeDocument/2006/relationships/image" Target="../media/image83.png"/><Relationship Id="rId10" Type="http://schemas.openxmlformats.org/officeDocument/2006/relationships/image" Target="../media/image78.png"/><Relationship Id="rId4" Type="http://schemas.openxmlformats.org/officeDocument/2006/relationships/image" Target="../media/image2.png"/><Relationship Id="rId9" Type="http://schemas.openxmlformats.org/officeDocument/2006/relationships/image" Target="../media/image77.png"/><Relationship Id="rId14" Type="http://schemas.openxmlformats.org/officeDocument/2006/relationships/image" Target="../media/image82.png"/></Relationships>
</file>

<file path=ppt/slides/_rels/slide10.xml.rels><?xml version="1.0" encoding="UTF-8" standalone="yes"?>
<Relationships xmlns="http://schemas.openxmlformats.org/package/2006/relationships"><Relationship Id="rId8" Type="http://schemas.openxmlformats.org/officeDocument/2006/relationships/image" Target="../media/image88.png"/><Relationship Id="rId13" Type="http://schemas.openxmlformats.org/officeDocument/2006/relationships/image" Target="../media/image93.png"/><Relationship Id="rId18" Type="http://schemas.openxmlformats.org/officeDocument/2006/relationships/image" Target="../media/image98.png"/><Relationship Id="rId3" Type="http://schemas.openxmlformats.org/officeDocument/2006/relationships/image" Target="../media/image26.png"/><Relationship Id="rId7" Type="http://schemas.openxmlformats.org/officeDocument/2006/relationships/image" Target="../media/image87.png"/><Relationship Id="rId12" Type="http://schemas.openxmlformats.org/officeDocument/2006/relationships/image" Target="../media/image92.png"/><Relationship Id="rId17" Type="http://schemas.openxmlformats.org/officeDocument/2006/relationships/image" Target="../media/image97.png"/><Relationship Id="rId2" Type="http://schemas.openxmlformats.org/officeDocument/2006/relationships/notesSlide" Target="../notesSlides/notesSlide10.xml"/><Relationship Id="rId16" Type="http://schemas.openxmlformats.org/officeDocument/2006/relationships/image" Target="../media/image96.png"/><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91.png"/><Relationship Id="rId5" Type="http://schemas.openxmlformats.org/officeDocument/2006/relationships/image" Target="../media/image5.png"/><Relationship Id="rId15" Type="http://schemas.openxmlformats.org/officeDocument/2006/relationships/image" Target="../media/image95.png"/><Relationship Id="rId10" Type="http://schemas.openxmlformats.org/officeDocument/2006/relationships/image" Target="../media/image90.png"/><Relationship Id="rId4" Type="http://schemas.openxmlformats.org/officeDocument/2006/relationships/image" Target="../media/image2.png"/><Relationship Id="rId9" Type="http://schemas.openxmlformats.org/officeDocument/2006/relationships/image" Target="../media/image89.png"/><Relationship Id="rId14" Type="http://schemas.openxmlformats.org/officeDocument/2006/relationships/image" Target="../media/image94.png"/></Relationships>
</file>

<file path=ppt/slides/_rels/slide11.xml.rels><?xml version="1.0" encoding="UTF-8" standalone="yes"?>
<Relationships xmlns="http://schemas.openxmlformats.org/package/2006/relationships"><Relationship Id="rId8" Type="http://schemas.openxmlformats.org/officeDocument/2006/relationships/image" Target="../media/image100.png"/><Relationship Id="rId13" Type="http://schemas.openxmlformats.org/officeDocument/2006/relationships/image" Target="../media/image103.png"/><Relationship Id="rId3" Type="http://schemas.openxmlformats.org/officeDocument/2006/relationships/image" Target="../media/image26.png"/><Relationship Id="rId7" Type="http://schemas.openxmlformats.org/officeDocument/2006/relationships/image" Target="../media/image99.png"/><Relationship Id="rId12"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102.png"/><Relationship Id="rId5" Type="http://schemas.openxmlformats.org/officeDocument/2006/relationships/image" Target="../media/image5.png"/><Relationship Id="rId15" Type="http://schemas.openxmlformats.org/officeDocument/2006/relationships/image" Target="../media/image105.png"/><Relationship Id="rId10" Type="http://schemas.openxmlformats.org/officeDocument/2006/relationships/image" Target="../media/image47.png"/><Relationship Id="rId4" Type="http://schemas.openxmlformats.org/officeDocument/2006/relationships/image" Target="../media/image2.png"/><Relationship Id="rId9" Type="http://schemas.openxmlformats.org/officeDocument/2006/relationships/image" Target="../media/image101.png"/><Relationship Id="rId14" Type="http://schemas.openxmlformats.org/officeDocument/2006/relationships/image" Target="../media/image104.png"/></Relationships>
</file>

<file path=ppt/slides/_rels/slide12.xml.rels><?xml version="1.0" encoding="UTF-8" standalone="yes"?>
<Relationships xmlns="http://schemas.openxmlformats.org/package/2006/relationships"><Relationship Id="rId8" Type="http://schemas.openxmlformats.org/officeDocument/2006/relationships/image" Target="../media/image107.png"/><Relationship Id="rId13" Type="http://schemas.openxmlformats.org/officeDocument/2006/relationships/image" Target="../media/image111.png"/><Relationship Id="rId3" Type="http://schemas.openxmlformats.org/officeDocument/2006/relationships/image" Target="../media/image17.png"/><Relationship Id="rId7" Type="http://schemas.openxmlformats.org/officeDocument/2006/relationships/image" Target="../media/image106.png"/><Relationship Id="rId12" Type="http://schemas.openxmlformats.org/officeDocument/2006/relationships/image" Target="../media/image110.png"/><Relationship Id="rId17" Type="http://schemas.openxmlformats.org/officeDocument/2006/relationships/image" Target="../media/image115.png"/><Relationship Id="rId2" Type="http://schemas.openxmlformats.org/officeDocument/2006/relationships/notesSlide" Target="../notesSlides/notesSlide12.xml"/><Relationship Id="rId16" Type="http://schemas.openxmlformats.org/officeDocument/2006/relationships/image" Target="../media/image114.png"/><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109.png"/><Relationship Id="rId5" Type="http://schemas.openxmlformats.org/officeDocument/2006/relationships/image" Target="../media/image5.png"/><Relationship Id="rId15" Type="http://schemas.openxmlformats.org/officeDocument/2006/relationships/image" Target="../media/image113.png"/><Relationship Id="rId10" Type="http://schemas.openxmlformats.org/officeDocument/2006/relationships/image" Target="../media/image45.png"/><Relationship Id="rId4" Type="http://schemas.openxmlformats.org/officeDocument/2006/relationships/image" Target="../media/image2.png"/><Relationship Id="rId9" Type="http://schemas.openxmlformats.org/officeDocument/2006/relationships/image" Target="../media/image108.png"/><Relationship Id="rId14" Type="http://schemas.openxmlformats.org/officeDocument/2006/relationships/image" Target="../media/image112.png"/></Relationships>
</file>

<file path=ppt/slides/_rels/slide13.xml.rels><?xml version="1.0" encoding="UTF-8" standalone="yes"?>
<Relationships xmlns="http://schemas.openxmlformats.org/package/2006/relationships"><Relationship Id="rId8" Type="http://schemas.openxmlformats.org/officeDocument/2006/relationships/image" Target="../media/image117.png"/><Relationship Id="rId13" Type="http://schemas.openxmlformats.org/officeDocument/2006/relationships/image" Target="../media/image122.png"/><Relationship Id="rId3" Type="http://schemas.openxmlformats.org/officeDocument/2006/relationships/image" Target="../media/image26.png"/><Relationship Id="rId7" Type="http://schemas.openxmlformats.org/officeDocument/2006/relationships/image" Target="../media/image116.png"/><Relationship Id="rId12" Type="http://schemas.openxmlformats.org/officeDocument/2006/relationships/image" Target="../media/image121.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120.png"/><Relationship Id="rId5" Type="http://schemas.openxmlformats.org/officeDocument/2006/relationships/image" Target="../media/image5.png"/><Relationship Id="rId10" Type="http://schemas.openxmlformats.org/officeDocument/2006/relationships/image" Target="../media/image119.png"/><Relationship Id="rId4" Type="http://schemas.openxmlformats.org/officeDocument/2006/relationships/image" Target="../media/image2.png"/><Relationship Id="rId9" Type="http://schemas.openxmlformats.org/officeDocument/2006/relationships/image" Target="../media/image118.png"/></Relationships>
</file>

<file path=ppt/slides/_rels/slide14.xml.rels><?xml version="1.0" encoding="UTF-8" standalone="yes"?>
<Relationships xmlns="http://schemas.openxmlformats.org/package/2006/relationships"><Relationship Id="rId8" Type="http://schemas.openxmlformats.org/officeDocument/2006/relationships/image" Target="../media/image124.png"/><Relationship Id="rId13" Type="http://schemas.openxmlformats.org/officeDocument/2006/relationships/image" Target="../media/image129.png"/><Relationship Id="rId3" Type="http://schemas.openxmlformats.org/officeDocument/2006/relationships/image" Target="../media/image26.png"/><Relationship Id="rId7" Type="http://schemas.openxmlformats.org/officeDocument/2006/relationships/image" Target="../media/image123.png"/><Relationship Id="rId12" Type="http://schemas.openxmlformats.org/officeDocument/2006/relationships/image" Target="../media/image128.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127.png"/><Relationship Id="rId5" Type="http://schemas.openxmlformats.org/officeDocument/2006/relationships/image" Target="../media/image5.png"/><Relationship Id="rId10" Type="http://schemas.openxmlformats.org/officeDocument/2006/relationships/image" Target="../media/image126.png"/><Relationship Id="rId4" Type="http://schemas.openxmlformats.org/officeDocument/2006/relationships/image" Target="../media/image2.png"/><Relationship Id="rId9" Type="http://schemas.openxmlformats.org/officeDocument/2006/relationships/image" Target="../media/image125.png"/><Relationship Id="rId14" Type="http://schemas.openxmlformats.org/officeDocument/2006/relationships/image" Target="../media/image130.png"/></Relationships>
</file>

<file path=ppt/slides/_rels/slide15.xml.rels><?xml version="1.0" encoding="UTF-8" standalone="yes"?>
<Relationships xmlns="http://schemas.openxmlformats.org/package/2006/relationships"><Relationship Id="rId8" Type="http://schemas.openxmlformats.org/officeDocument/2006/relationships/image" Target="../media/image133.png"/><Relationship Id="rId13" Type="http://schemas.openxmlformats.org/officeDocument/2006/relationships/image" Target="../media/image138.png"/><Relationship Id="rId18" Type="http://schemas.openxmlformats.org/officeDocument/2006/relationships/image" Target="../media/image143.png"/><Relationship Id="rId3" Type="http://schemas.openxmlformats.org/officeDocument/2006/relationships/image" Target="../media/image2.png"/><Relationship Id="rId21" Type="http://schemas.openxmlformats.org/officeDocument/2006/relationships/image" Target="../media/image146.png"/><Relationship Id="rId7" Type="http://schemas.openxmlformats.org/officeDocument/2006/relationships/image" Target="../media/image132.png"/><Relationship Id="rId12" Type="http://schemas.openxmlformats.org/officeDocument/2006/relationships/image" Target="../media/image137.png"/><Relationship Id="rId17" Type="http://schemas.openxmlformats.org/officeDocument/2006/relationships/image" Target="../media/image142.png"/><Relationship Id="rId2" Type="http://schemas.openxmlformats.org/officeDocument/2006/relationships/notesSlide" Target="../notesSlides/notesSlide15.xml"/><Relationship Id="rId16" Type="http://schemas.openxmlformats.org/officeDocument/2006/relationships/image" Target="../media/image141.png"/><Relationship Id="rId20" Type="http://schemas.openxmlformats.org/officeDocument/2006/relationships/image" Target="../media/image145.png"/><Relationship Id="rId1" Type="http://schemas.openxmlformats.org/officeDocument/2006/relationships/slideLayout" Target="../slideLayouts/slideLayout1.xml"/><Relationship Id="rId6" Type="http://schemas.openxmlformats.org/officeDocument/2006/relationships/image" Target="../media/image131.png"/><Relationship Id="rId11" Type="http://schemas.openxmlformats.org/officeDocument/2006/relationships/image" Target="../media/image136.png"/><Relationship Id="rId24" Type="http://schemas.openxmlformats.org/officeDocument/2006/relationships/image" Target="../media/image149.png"/><Relationship Id="rId5" Type="http://schemas.openxmlformats.org/officeDocument/2006/relationships/image" Target="../media/image6.png"/><Relationship Id="rId15" Type="http://schemas.openxmlformats.org/officeDocument/2006/relationships/image" Target="../media/image140.png"/><Relationship Id="rId23" Type="http://schemas.openxmlformats.org/officeDocument/2006/relationships/image" Target="../media/image148.png"/><Relationship Id="rId10" Type="http://schemas.openxmlformats.org/officeDocument/2006/relationships/image" Target="../media/image135.png"/><Relationship Id="rId19" Type="http://schemas.openxmlformats.org/officeDocument/2006/relationships/image" Target="../media/image144.png"/><Relationship Id="rId4" Type="http://schemas.openxmlformats.org/officeDocument/2006/relationships/image" Target="../media/image5.png"/><Relationship Id="rId9" Type="http://schemas.openxmlformats.org/officeDocument/2006/relationships/image" Target="../media/image134.png"/><Relationship Id="rId14" Type="http://schemas.openxmlformats.org/officeDocument/2006/relationships/image" Target="../media/image139.png"/><Relationship Id="rId22" Type="http://schemas.openxmlformats.org/officeDocument/2006/relationships/image" Target="../media/image147.png"/></Relationships>
</file>

<file path=ppt/slides/_rels/slide16.xml.rels><?xml version="1.0" encoding="UTF-8" standalone="yes"?>
<Relationships xmlns="http://schemas.openxmlformats.org/package/2006/relationships"><Relationship Id="rId8" Type="http://schemas.openxmlformats.org/officeDocument/2006/relationships/image" Target="../media/image152.png"/><Relationship Id="rId13" Type="http://schemas.openxmlformats.org/officeDocument/2006/relationships/image" Target="../media/image157.png"/><Relationship Id="rId3" Type="http://schemas.openxmlformats.org/officeDocument/2006/relationships/image" Target="../media/image150.png"/><Relationship Id="rId7" Type="http://schemas.openxmlformats.org/officeDocument/2006/relationships/image" Target="../media/image151.png"/><Relationship Id="rId12" Type="http://schemas.openxmlformats.org/officeDocument/2006/relationships/image" Target="../media/image156.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155.png"/><Relationship Id="rId5" Type="http://schemas.openxmlformats.org/officeDocument/2006/relationships/image" Target="../media/image5.png"/><Relationship Id="rId15" Type="http://schemas.openxmlformats.org/officeDocument/2006/relationships/image" Target="../media/image159.png"/><Relationship Id="rId10" Type="http://schemas.openxmlformats.org/officeDocument/2006/relationships/image" Target="../media/image154.png"/><Relationship Id="rId4" Type="http://schemas.openxmlformats.org/officeDocument/2006/relationships/image" Target="../media/image2.png"/><Relationship Id="rId9" Type="http://schemas.openxmlformats.org/officeDocument/2006/relationships/image" Target="../media/image153.png"/><Relationship Id="rId14" Type="http://schemas.openxmlformats.org/officeDocument/2006/relationships/image" Target="../media/image158.png"/></Relationships>
</file>

<file path=ppt/slides/_rels/slide17.xml.rels><?xml version="1.0" encoding="UTF-8" standalone="yes"?>
<Relationships xmlns="http://schemas.openxmlformats.org/package/2006/relationships"><Relationship Id="rId8" Type="http://schemas.openxmlformats.org/officeDocument/2006/relationships/image" Target="../media/image161.png"/><Relationship Id="rId13" Type="http://schemas.openxmlformats.org/officeDocument/2006/relationships/image" Target="../media/image166.png"/><Relationship Id="rId3" Type="http://schemas.openxmlformats.org/officeDocument/2006/relationships/image" Target="../media/image26.png"/><Relationship Id="rId7" Type="http://schemas.openxmlformats.org/officeDocument/2006/relationships/image" Target="../media/image160.png"/><Relationship Id="rId12" Type="http://schemas.openxmlformats.org/officeDocument/2006/relationships/image" Target="../media/image165.png"/><Relationship Id="rId2" Type="http://schemas.openxmlformats.org/officeDocument/2006/relationships/notesSlide" Target="../notesSlides/notesSlide17.xml"/><Relationship Id="rId16" Type="http://schemas.openxmlformats.org/officeDocument/2006/relationships/image" Target="../media/image169.png"/><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164.png"/><Relationship Id="rId5" Type="http://schemas.openxmlformats.org/officeDocument/2006/relationships/image" Target="../media/image5.png"/><Relationship Id="rId15" Type="http://schemas.openxmlformats.org/officeDocument/2006/relationships/image" Target="../media/image168.png"/><Relationship Id="rId10" Type="http://schemas.openxmlformats.org/officeDocument/2006/relationships/image" Target="../media/image163.png"/><Relationship Id="rId4" Type="http://schemas.openxmlformats.org/officeDocument/2006/relationships/image" Target="../media/image2.png"/><Relationship Id="rId9" Type="http://schemas.openxmlformats.org/officeDocument/2006/relationships/image" Target="../media/image162.png"/><Relationship Id="rId14" Type="http://schemas.openxmlformats.org/officeDocument/2006/relationships/image" Target="../media/image167.png"/></Relationships>
</file>

<file path=ppt/slides/_rels/slide18.xml.rels><?xml version="1.0" encoding="UTF-8" standalone="yes"?>
<Relationships xmlns="http://schemas.openxmlformats.org/package/2006/relationships"><Relationship Id="rId8" Type="http://schemas.openxmlformats.org/officeDocument/2006/relationships/image" Target="../media/image171.png"/><Relationship Id="rId13" Type="http://schemas.openxmlformats.org/officeDocument/2006/relationships/image" Target="../media/image176.png"/><Relationship Id="rId18" Type="http://schemas.openxmlformats.org/officeDocument/2006/relationships/image" Target="../media/image181.png"/><Relationship Id="rId26" Type="http://schemas.openxmlformats.org/officeDocument/2006/relationships/image" Target="../media/image189.png"/><Relationship Id="rId3" Type="http://schemas.openxmlformats.org/officeDocument/2006/relationships/image" Target="../media/image17.png"/><Relationship Id="rId21" Type="http://schemas.openxmlformats.org/officeDocument/2006/relationships/image" Target="../media/image184.png"/><Relationship Id="rId7" Type="http://schemas.openxmlformats.org/officeDocument/2006/relationships/image" Target="../media/image170.png"/><Relationship Id="rId12" Type="http://schemas.openxmlformats.org/officeDocument/2006/relationships/image" Target="../media/image175.png"/><Relationship Id="rId17" Type="http://schemas.openxmlformats.org/officeDocument/2006/relationships/image" Target="../media/image180.png"/><Relationship Id="rId25" Type="http://schemas.openxmlformats.org/officeDocument/2006/relationships/image" Target="../media/image188.png"/><Relationship Id="rId2" Type="http://schemas.openxmlformats.org/officeDocument/2006/relationships/notesSlide" Target="../notesSlides/notesSlide18.xml"/><Relationship Id="rId16" Type="http://schemas.openxmlformats.org/officeDocument/2006/relationships/image" Target="../media/image179.png"/><Relationship Id="rId20" Type="http://schemas.openxmlformats.org/officeDocument/2006/relationships/image" Target="../media/image183.png"/><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174.png"/><Relationship Id="rId24" Type="http://schemas.openxmlformats.org/officeDocument/2006/relationships/image" Target="../media/image187.png"/><Relationship Id="rId5" Type="http://schemas.openxmlformats.org/officeDocument/2006/relationships/image" Target="../media/image5.png"/><Relationship Id="rId15" Type="http://schemas.openxmlformats.org/officeDocument/2006/relationships/image" Target="../media/image178.png"/><Relationship Id="rId23" Type="http://schemas.openxmlformats.org/officeDocument/2006/relationships/image" Target="../media/image186.png"/><Relationship Id="rId10" Type="http://schemas.openxmlformats.org/officeDocument/2006/relationships/image" Target="../media/image173.png"/><Relationship Id="rId19" Type="http://schemas.openxmlformats.org/officeDocument/2006/relationships/image" Target="../media/image182.png"/><Relationship Id="rId4" Type="http://schemas.openxmlformats.org/officeDocument/2006/relationships/image" Target="../media/image2.png"/><Relationship Id="rId9" Type="http://schemas.openxmlformats.org/officeDocument/2006/relationships/image" Target="../media/image172.png"/><Relationship Id="rId14" Type="http://schemas.openxmlformats.org/officeDocument/2006/relationships/image" Target="../media/image177.png"/><Relationship Id="rId22" Type="http://schemas.openxmlformats.org/officeDocument/2006/relationships/image" Target="../media/image185.png"/><Relationship Id="rId27" Type="http://schemas.openxmlformats.org/officeDocument/2006/relationships/image" Target="../media/image190.png"/></Relationships>
</file>

<file path=ppt/slides/_rels/slide19.xml.rels><?xml version="1.0" encoding="UTF-8" standalone="yes"?>
<Relationships xmlns="http://schemas.openxmlformats.org/package/2006/relationships"><Relationship Id="rId8" Type="http://schemas.openxmlformats.org/officeDocument/2006/relationships/image" Target="../media/image192.png"/><Relationship Id="rId13" Type="http://schemas.openxmlformats.org/officeDocument/2006/relationships/image" Target="../media/image197.png"/><Relationship Id="rId3" Type="http://schemas.openxmlformats.org/officeDocument/2006/relationships/image" Target="../media/image26.png"/><Relationship Id="rId7" Type="http://schemas.openxmlformats.org/officeDocument/2006/relationships/image" Target="../media/image191.png"/><Relationship Id="rId12" Type="http://schemas.openxmlformats.org/officeDocument/2006/relationships/image" Target="../media/image196.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195.png"/><Relationship Id="rId5" Type="http://schemas.openxmlformats.org/officeDocument/2006/relationships/image" Target="../media/image5.png"/><Relationship Id="rId15" Type="http://schemas.openxmlformats.org/officeDocument/2006/relationships/image" Target="../media/image199.png"/><Relationship Id="rId10" Type="http://schemas.openxmlformats.org/officeDocument/2006/relationships/image" Target="../media/image194.png"/><Relationship Id="rId4" Type="http://schemas.openxmlformats.org/officeDocument/2006/relationships/image" Target="../media/image2.png"/><Relationship Id="rId9" Type="http://schemas.openxmlformats.org/officeDocument/2006/relationships/image" Target="../media/image193.png"/><Relationship Id="rId14" Type="http://schemas.openxmlformats.org/officeDocument/2006/relationships/image" Target="../media/image198.png"/></Relationships>
</file>

<file path=ppt/slides/_rels/slide20.xml.rels><?xml version="1.0" encoding="UTF-8" standalone="yes"?>
<Relationships xmlns="http://schemas.openxmlformats.org/package/2006/relationships"><Relationship Id="rId8" Type="http://schemas.openxmlformats.org/officeDocument/2006/relationships/image" Target="../media/image201.png"/><Relationship Id="rId13" Type="http://schemas.openxmlformats.org/officeDocument/2006/relationships/image" Target="../media/image205.png"/><Relationship Id="rId3" Type="http://schemas.openxmlformats.org/officeDocument/2006/relationships/image" Target="../media/image26.png"/><Relationship Id="rId7" Type="http://schemas.openxmlformats.org/officeDocument/2006/relationships/image" Target="../media/image200.png"/><Relationship Id="rId12" Type="http://schemas.openxmlformats.org/officeDocument/2006/relationships/image" Target="../media/image204.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203.png"/><Relationship Id="rId5" Type="http://schemas.openxmlformats.org/officeDocument/2006/relationships/image" Target="../media/image5.png"/><Relationship Id="rId15" Type="http://schemas.openxmlformats.org/officeDocument/2006/relationships/image" Target="../media/image207.png"/><Relationship Id="rId10" Type="http://schemas.openxmlformats.org/officeDocument/2006/relationships/image" Target="../media/image202.png"/><Relationship Id="rId4" Type="http://schemas.openxmlformats.org/officeDocument/2006/relationships/image" Target="../media/image2.png"/><Relationship Id="rId9" Type="http://schemas.openxmlformats.org/officeDocument/2006/relationships/image" Target="../media/image63.png"/><Relationship Id="rId14" Type="http://schemas.openxmlformats.org/officeDocument/2006/relationships/image" Target="../media/image206.png"/></Relationships>
</file>

<file path=ppt/slides/_rels/slide21.xml.rels><?xml version="1.0" encoding="UTF-8" standalone="yes"?>
<Relationships xmlns="http://schemas.openxmlformats.org/package/2006/relationships"><Relationship Id="rId8" Type="http://schemas.openxmlformats.org/officeDocument/2006/relationships/image" Target="../media/image209.png"/><Relationship Id="rId13" Type="http://schemas.openxmlformats.org/officeDocument/2006/relationships/image" Target="../media/image214.png"/><Relationship Id="rId18" Type="http://schemas.openxmlformats.org/officeDocument/2006/relationships/image" Target="../media/image218.png"/><Relationship Id="rId3" Type="http://schemas.openxmlformats.org/officeDocument/2006/relationships/image" Target="../media/image26.png"/><Relationship Id="rId7" Type="http://schemas.openxmlformats.org/officeDocument/2006/relationships/image" Target="../media/image208.png"/><Relationship Id="rId12" Type="http://schemas.openxmlformats.org/officeDocument/2006/relationships/image" Target="../media/image213.png"/><Relationship Id="rId17" Type="http://schemas.openxmlformats.org/officeDocument/2006/relationships/image" Target="../media/image217.png"/><Relationship Id="rId2" Type="http://schemas.openxmlformats.org/officeDocument/2006/relationships/notesSlide" Target="../notesSlides/notesSlide21.xml"/><Relationship Id="rId16" Type="http://schemas.openxmlformats.org/officeDocument/2006/relationships/image" Target="../media/image216.png"/><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212.png"/><Relationship Id="rId5" Type="http://schemas.openxmlformats.org/officeDocument/2006/relationships/image" Target="../media/image5.png"/><Relationship Id="rId15" Type="http://schemas.openxmlformats.org/officeDocument/2006/relationships/image" Target="../media/image215.png"/><Relationship Id="rId10" Type="http://schemas.openxmlformats.org/officeDocument/2006/relationships/image" Target="../media/image211.png"/><Relationship Id="rId19" Type="http://schemas.openxmlformats.org/officeDocument/2006/relationships/image" Target="../media/image219.png"/><Relationship Id="rId4" Type="http://schemas.openxmlformats.org/officeDocument/2006/relationships/image" Target="../media/image2.png"/><Relationship Id="rId9" Type="http://schemas.openxmlformats.org/officeDocument/2006/relationships/image" Target="../media/image210.png"/><Relationship Id="rId14" Type="http://schemas.openxmlformats.org/officeDocument/2006/relationships/image" Target="../media/image88.png"/></Relationships>
</file>

<file path=ppt/slides/_rels/slide22.xml.rels><?xml version="1.0" encoding="UTF-8" standalone="yes"?>
<Relationships xmlns="http://schemas.openxmlformats.org/package/2006/relationships"><Relationship Id="rId8" Type="http://schemas.openxmlformats.org/officeDocument/2006/relationships/image" Target="../media/image222.png"/><Relationship Id="rId13" Type="http://schemas.openxmlformats.org/officeDocument/2006/relationships/image" Target="../media/image197.png"/><Relationship Id="rId3" Type="http://schemas.openxmlformats.org/officeDocument/2006/relationships/image" Target="../media/image220.png"/><Relationship Id="rId7" Type="http://schemas.openxmlformats.org/officeDocument/2006/relationships/image" Target="../media/image221.png"/><Relationship Id="rId12" Type="http://schemas.openxmlformats.org/officeDocument/2006/relationships/image" Target="../media/image226.png"/><Relationship Id="rId2" Type="http://schemas.openxmlformats.org/officeDocument/2006/relationships/notesSlide" Target="../notesSlides/notesSlide22.xml"/><Relationship Id="rId16" Type="http://schemas.openxmlformats.org/officeDocument/2006/relationships/image" Target="../media/image229.png"/><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225.png"/><Relationship Id="rId5" Type="http://schemas.openxmlformats.org/officeDocument/2006/relationships/image" Target="../media/image5.png"/><Relationship Id="rId15" Type="http://schemas.openxmlformats.org/officeDocument/2006/relationships/image" Target="../media/image228.png"/><Relationship Id="rId10" Type="http://schemas.openxmlformats.org/officeDocument/2006/relationships/image" Target="../media/image224.png"/><Relationship Id="rId4" Type="http://schemas.openxmlformats.org/officeDocument/2006/relationships/image" Target="../media/image2.png"/><Relationship Id="rId9" Type="http://schemas.openxmlformats.org/officeDocument/2006/relationships/image" Target="../media/image223.png"/><Relationship Id="rId14" Type="http://schemas.openxmlformats.org/officeDocument/2006/relationships/image" Target="../media/image227.png"/></Relationships>
</file>

<file path=ppt/slides/_rels/slide23.xml.rels><?xml version="1.0" encoding="UTF-8" standalone="yes"?>
<Relationships xmlns="http://schemas.openxmlformats.org/package/2006/relationships"><Relationship Id="rId8" Type="http://schemas.openxmlformats.org/officeDocument/2006/relationships/image" Target="../media/image231.png"/><Relationship Id="rId13" Type="http://schemas.openxmlformats.org/officeDocument/2006/relationships/image" Target="../media/image235.png"/><Relationship Id="rId18" Type="http://schemas.openxmlformats.org/officeDocument/2006/relationships/image" Target="../media/image126.png"/><Relationship Id="rId3" Type="http://schemas.openxmlformats.org/officeDocument/2006/relationships/image" Target="../media/image26.png"/><Relationship Id="rId7" Type="http://schemas.openxmlformats.org/officeDocument/2006/relationships/image" Target="../media/image230.png"/><Relationship Id="rId12" Type="http://schemas.openxmlformats.org/officeDocument/2006/relationships/image" Target="../media/image234.png"/><Relationship Id="rId17" Type="http://schemas.openxmlformats.org/officeDocument/2006/relationships/image" Target="../media/image239.png"/><Relationship Id="rId2" Type="http://schemas.openxmlformats.org/officeDocument/2006/relationships/notesSlide" Target="../notesSlides/notesSlide23.xml"/><Relationship Id="rId16" Type="http://schemas.openxmlformats.org/officeDocument/2006/relationships/image" Target="../media/image238.png"/><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233.png"/><Relationship Id="rId5" Type="http://schemas.openxmlformats.org/officeDocument/2006/relationships/image" Target="../media/image5.png"/><Relationship Id="rId15" Type="http://schemas.openxmlformats.org/officeDocument/2006/relationships/image" Target="../media/image237.png"/><Relationship Id="rId10" Type="http://schemas.openxmlformats.org/officeDocument/2006/relationships/image" Target="../media/image29.png"/><Relationship Id="rId4" Type="http://schemas.openxmlformats.org/officeDocument/2006/relationships/image" Target="../media/image2.png"/><Relationship Id="rId9" Type="http://schemas.openxmlformats.org/officeDocument/2006/relationships/image" Target="../media/image232.png"/><Relationship Id="rId14" Type="http://schemas.openxmlformats.org/officeDocument/2006/relationships/image" Target="../media/image236.png"/></Relationships>
</file>

<file path=ppt/slides/_rels/slide24.xml.rels><?xml version="1.0" encoding="UTF-8" standalone="yes"?>
<Relationships xmlns="http://schemas.openxmlformats.org/package/2006/relationships"><Relationship Id="rId8" Type="http://schemas.openxmlformats.org/officeDocument/2006/relationships/image" Target="../media/image241.png"/><Relationship Id="rId13" Type="http://schemas.openxmlformats.org/officeDocument/2006/relationships/image" Target="../media/image246.png"/><Relationship Id="rId3" Type="http://schemas.openxmlformats.org/officeDocument/2006/relationships/image" Target="../media/image26.png"/><Relationship Id="rId7" Type="http://schemas.openxmlformats.org/officeDocument/2006/relationships/image" Target="../media/image240.png"/><Relationship Id="rId12" Type="http://schemas.openxmlformats.org/officeDocument/2006/relationships/image" Target="../media/image245.png"/><Relationship Id="rId17" Type="http://schemas.openxmlformats.org/officeDocument/2006/relationships/image" Target="../media/image250.png"/><Relationship Id="rId2" Type="http://schemas.openxmlformats.org/officeDocument/2006/relationships/notesSlide" Target="../notesSlides/notesSlide24.xml"/><Relationship Id="rId16" Type="http://schemas.openxmlformats.org/officeDocument/2006/relationships/image" Target="../media/image249.png"/><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244.png"/><Relationship Id="rId5" Type="http://schemas.openxmlformats.org/officeDocument/2006/relationships/image" Target="../media/image5.png"/><Relationship Id="rId15" Type="http://schemas.openxmlformats.org/officeDocument/2006/relationships/image" Target="../media/image248.png"/><Relationship Id="rId10" Type="http://schemas.openxmlformats.org/officeDocument/2006/relationships/image" Target="../media/image243.png"/><Relationship Id="rId4" Type="http://schemas.openxmlformats.org/officeDocument/2006/relationships/image" Target="../media/image2.png"/><Relationship Id="rId9" Type="http://schemas.openxmlformats.org/officeDocument/2006/relationships/image" Target="../media/image242.png"/><Relationship Id="rId14" Type="http://schemas.openxmlformats.org/officeDocument/2006/relationships/image" Target="../media/image247.png"/></Relationships>
</file>

<file path=ppt/slides/_rels/slide25.xml.rels><?xml version="1.0" encoding="UTF-8" standalone="yes"?>
<Relationships xmlns="http://schemas.openxmlformats.org/package/2006/relationships"><Relationship Id="rId8" Type="http://schemas.openxmlformats.org/officeDocument/2006/relationships/image" Target="../media/image252.png"/><Relationship Id="rId13" Type="http://schemas.openxmlformats.org/officeDocument/2006/relationships/image" Target="../media/image257.png"/><Relationship Id="rId18" Type="http://schemas.openxmlformats.org/officeDocument/2006/relationships/image" Target="../media/image262.png"/><Relationship Id="rId3" Type="http://schemas.openxmlformats.org/officeDocument/2006/relationships/image" Target="../media/image41.png"/><Relationship Id="rId7" Type="http://schemas.openxmlformats.org/officeDocument/2006/relationships/image" Target="../media/image251.png"/><Relationship Id="rId12" Type="http://schemas.openxmlformats.org/officeDocument/2006/relationships/image" Target="../media/image256.png"/><Relationship Id="rId17" Type="http://schemas.openxmlformats.org/officeDocument/2006/relationships/image" Target="../media/image261.png"/><Relationship Id="rId2" Type="http://schemas.openxmlformats.org/officeDocument/2006/relationships/notesSlide" Target="../notesSlides/notesSlide25.xml"/><Relationship Id="rId16" Type="http://schemas.openxmlformats.org/officeDocument/2006/relationships/image" Target="../media/image260.png"/><Relationship Id="rId20" Type="http://schemas.openxmlformats.org/officeDocument/2006/relationships/image" Target="../media/image264.png"/><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255.png"/><Relationship Id="rId5" Type="http://schemas.openxmlformats.org/officeDocument/2006/relationships/image" Target="../media/image5.png"/><Relationship Id="rId15" Type="http://schemas.openxmlformats.org/officeDocument/2006/relationships/image" Target="../media/image259.png"/><Relationship Id="rId10" Type="http://schemas.openxmlformats.org/officeDocument/2006/relationships/image" Target="../media/image254.png"/><Relationship Id="rId19" Type="http://schemas.openxmlformats.org/officeDocument/2006/relationships/image" Target="../media/image263.png"/><Relationship Id="rId4" Type="http://schemas.openxmlformats.org/officeDocument/2006/relationships/image" Target="../media/image2.png"/><Relationship Id="rId9" Type="http://schemas.openxmlformats.org/officeDocument/2006/relationships/image" Target="../media/image253.png"/><Relationship Id="rId14" Type="http://schemas.openxmlformats.org/officeDocument/2006/relationships/image" Target="../media/image258.png"/></Relationships>
</file>

<file path=ppt/slides/_rels/slide26.xml.rels><?xml version="1.0" encoding="UTF-8" standalone="yes"?>
<Relationships xmlns="http://schemas.openxmlformats.org/package/2006/relationships"><Relationship Id="rId8" Type="http://schemas.openxmlformats.org/officeDocument/2006/relationships/image" Target="../media/image266.png"/><Relationship Id="rId13" Type="http://schemas.openxmlformats.org/officeDocument/2006/relationships/image" Target="../media/image271.png"/><Relationship Id="rId18" Type="http://schemas.openxmlformats.org/officeDocument/2006/relationships/image" Target="../media/image276.png"/><Relationship Id="rId3" Type="http://schemas.openxmlformats.org/officeDocument/2006/relationships/image" Target="../media/image26.png"/><Relationship Id="rId7" Type="http://schemas.openxmlformats.org/officeDocument/2006/relationships/image" Target="../media/image265.png"/><Relationship Id="rId12" Type="http://schemas.openxmlformats.org/officeDocument/2006/relationships/image" Target="../media/image270.png"/><Relationship Id="rId17" Type="http://schemas.openxmlformats.org/officeDocument/2006/relationships/image" Target="../media/image275.png"/><Relationship Id="rId2" Type="http://schemas.openxmlformats.org/officeDocument/2006/relationships/notesSlide" Target="../notesSlides/notesSlide26.xml"/><Relationship Id="rId16" Type="http://schemas.openxmlformats.org/officeDocument/2006/relationships/image" Target="../media/image274.png"/><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269.png"/><Relationship Id="rId5" Type="http://schemas.openxmlformats.org/officeDocument/2006/relationships/image" Target="../media/image5.png"/><Relationship Id="rId15" Type="http://schemas.openxmlformats.org/officeDocument/2006/relationships/image" Target="../media/image273.png"/><Relationship Id="rId10" Type="http://schemas.openxmlformats.org/officeDocument/2006/relationships/image" Target="../media/image268.png"/><Relationship Id="rId4" Type="http://schemas.openxmlformats.org/officeDocument/2006/relationships/image" Target="../media/image2.png"/><Relationship Id="rId9" Type="http://schemas.openxmlformats.org/officeDocument/2006/relationships/image" Target="../media/image267.png"/><Relationship Id="rId14" Type="http://schemas.openxmlformats.org/officeDocument/2006/relationships/image" Target="../media/image272.png"/></Relationships>
</file>

<file path=ppt/slides/_rels/slide27.xml.rels><?xml version="1.0" encoding="UTF-8" standalone="yes"?>
<Relationships xmlns="http://schemas.openxmlformats.org/package/2006/relationships"><Relationship Id="rId8" Type="http://schemas.openxmlformats.org/officeDocument/2006/relationships/image" Target="../media/image278.png"/><Relationship Id="rId13" Type="http://schemas.openxmlformats.org/officeDocument/2006/relationships/image" Target="../media/image283.png"/><Relationship Id="rId18" Type="http://schemas.openxmlformats.org/officeDocument/2006/relationships/image" Target="../media/image288.png"/><Relationship Id="rId3" Type="http://schemas.openxmlformats.org/officeDocument/2006/relationships/image" Target="../media/image26.png"/><Relationship Id="rId7" Type="http://schemas.openxmlformats.org/officeDocument/2006/relationships/image" Target="../media/image277.png"/><Relationship Id="rId12" Type="http://schemas.openxmlformats.org/officeDocument/2006/relationships/image" Target="../media/image282.png"/><Relationship Id="rId17" Type="http://schemas.openxmlformats.org/officeDocument/2006/relationships/image" Target="../media/image287.png"/><Relationship Id="rId2" Type="http://schemas.openxmlformats.org/officeDocument/2006/relationships/notesSlide" Target="../notesSlides/notesSlide27.xml"/><Relationship Id="rId16" Type="http://schemas.openxmlformats.org/officeDocument/2006/relationships/image" Target="../media/image286.png"/><Relationship Id="rId20" Type="http://schemas.openxmlformats.org/officeDocument/2006/relationships/image" Target="../media/image290.png"/><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281.png"/><Relationship Id="rId5" Type="http://schemas.openxmlformats.org/officeDocument/2006/relationships/image" Target="../media/image5.png"/><Relationship Id="rId15" Type="http://schemas.openxmlformats.org/officeDocument/2006/relationships/image" Target="../media/image285.png"/><Relationship Id="rId10" Type="http://schemas.openxmlformats.org/officeDocument/2006/relationships/image" Target="../media/image280.png"/><Relationship Id="rId19" Type="http://schemas.openxmlformats.org/officeDocument/2006/relationships/image" Target="../media/image289.png"/><Relationship Id="rId4" Type="http://schemas.openxmlformats.org/officeDocument/2006/relationships/image" Target="../media/image2.png"/><Relationship Id="rId9" Type="http://schemas.openxmlformats.org/officeDocument/2006/relationships/image" Target="../media/image279.png"/><Relationship Id="rId14" Type="http://schemas.openxmlformats.org/officeDocument/2006/relationships/image" Target="../media/image284.png"/></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291.pn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8" Type="http://schemas.openxmlformats.org/officeDocument/2006/relationships/image" Target="../media/image293.png"/><Relationship Id="rId3" Type="http://schemas.openxmlformats.org/officeDocument/2006/relationships/image" Target="../media/image150.png"/><Relationship Id="rId7" Type="http://schemas.openxmlformats.org/officeDocument/2006/relationships/image" Target="../media/image292.pn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296.png"/><Relationship Id="rId5" Type="http://schemas.openxmlformats.org/officeDocument/2006/relationships/image" Target="../media/image5.png"/><Relationship Id="rId10" Type="http://schemas.openxmlformats.org/officeDocument/2006/relationships/image" Target="../media/image295.png"/><Relationship Id="rId4" Type="http://schemas.openxmlformats.org/officeDocument/2006/relationships/image" Target="../media/image2.png"/><Relationship Id="rId9" Type="http://schemas.openxmlformats.org/officeDocument/2006/relationships/image" Target="../media/image294.png"/></Relationships>
</file>

<file path=ppt/slides/_rels/slide30.xml.rels><?xml version="1.0" encoding="UTF-8" standalone="yes"?>
<Relationships xmlns="http://schemas.openxmlformats.org/package/2006/relationships"><Relationship Id="rId8" Type="http://schemas.openxmlformats.org/officeDocument/2006/relationships/image" Target="../media/image298.png"/><Relationship Id="rId13" Type="http://schemas.openxmlformats.org/officeDocument/2006/relationships/image" Target="../media/image303.png"/><Relationship Id="rId18" Type="http://schemas.openxmlformats.org/officeDocument/2006/relationships/image" Target="../media/image308.png"/><Relationship Id="rId3" Type="http://schemas.openxmlformats.org/officeDocument/2006/relationships/image" Target="../media/image26.png"/><Relationship Id="rId21" Type="http://schemas.openxmlformats.org/officeDocument/2006/relationships/image" Target="../media/image311.png"/><Relationship Id="rId7" Type="http://schemas.openxmlformats.org/officeDocument/2006/relationships/image" Target="../media/image297.png"/><Relationship Id="rId12" Type="http://schemas.openxmlformats.org/officeDocument/2006/relationships/image" Target="../media/image302.png"/><Relationship Id="rId17" Type="http://schemas.openxmlformats.org/officeDocument/2006/relationships/image" Target="../media/image307.png"/><Relationship Id="rId2" Type="http://schemas.openxmlformats.org/officeDocument/2006/relationships/notesSlide" Target="../notesSlides/notesSlide30.xml"/><Relationship Id="rId16" Type="http://schemas.openxmlformats.org/officeDocument/2006/relationships/image" Target="../media/image306.png"/><Relationship Id="rId20" Type="http://schemas.openxmlformats.org/officeDocument/2006/relationships/image" Target="../media/image310.png"/><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301.png"/><Relationship Id="rId24" Type="http://schemas.openxmlformats.org/officeDocument/2006/relationships/image" Target="../media/image314.png"/><Relationship Id="rId5" Type="http://schemas.openxmlformats.org/officeDocument/2006/relationships/image" Target="../media/image5.png"/><Relationship Id="rId15" Type="http://schemas.openxmlformats.org/officeDocument/2006/relationships/image" Target="../media/image305.png"/><Relationship Id="rId23" Type="http://schemas.openxmlformats.org/officeDocument/2006/relationships/image" Target="../media/image313.png"/><Relationship Id="rId10" Type="http://schemas.openxmlformats.org/officeDocument/2006/relationships/image" Target="../media/image300.png"/><Relationship Id="rId19" Type="http://schemas.openxmlformats.org/officeDocument/2006/relationships/image" Target="../media/image309.png"/><Relationship Id="rId4" Type="http://schemas.openxmlformats.org/officeDocument/2006/relationships/image" Target="../media/image2.png"/><Relationship Id="rId9" Type="http://schemas.openxmlformats.org/officeDocument/2006/relationships/image" Target="../media/image299.png"/><Relationship Id="rId14" Type="http://schemas.openxmlformats.org/officeDocument/2006/relationships/image" Target="../media/image304.png"/><Relationship Id="rId22" Type="http://schemas.openxmlformats.org/officeDocument/2006/relationships/image" Target="../media/image312.png"/></Relationships>
</file>

<file path=ppt/slides/_rels/slide31.xml.rels><?xml version="1.0" encoding="UTF-8" standalone="yes"?>
<Relationships xmlns="http://schemas.openxmlformats.org/package/2006/relationships"><Relationship Id="rId8" Type="http://schemas.openxmlformats.org/officeDocument/2006/relationships/image" Target="../media/image316.png"/><Relationship Id="rId13" Type="http://schemas.openxmlformats.org/officeDocument/2006/relationships/image" Target="../media/image321.png"/><Relationship Id="rId3" Type="http://schemas.openxmlformats.org/officeDocument/2006/relationships/image" Target="../media/image26.png"/><Relationship Id="rId7" Type="http://schemas.openxmlformats.org/officeDocument/2006/relationships/image" Target="../media/image315.png"/><Relationship Id="rId12" Type="http://schemas.openxmlformats.org/officeDocument/2006/relationships/image" Target="../media/image320.pn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319.png"/><Relationship Id="rId5" Type="http://schemas.openxmlformats.org/officeDocument/2006/relationships/image" Target="../media/image5.png"/><Relationship Id="rId10" Type="http://schemas.openxmlformats.org/officeDocument/2006/relationships/image" Target="../media/image318.png"/><Relationship Id="rId4" Type="http://schemas.openxmlformats.org/officeDocument/2006/relationships/image" Target="../media/image2.png"/><Relationship Id="rId9" Type="http://schemas.openxmlformats.org/officeDocument/2006/relationships/image" Target="../media/image317.png"/></Relationships>
</file>

<file path=ppt/slides/_rels/slide32.xml.rels><?xml version="1.0" encoding="UTF-8" standalone="yes"?>
<Relationships xmlns="http://schemas.openxmlformats.org/package/2006/relationships"><Relationship Id="rId8" Type="http://schemas.openxmlformats.org/officeDocument/2006/relationships/image" Target="../media/image324.png"/><Relationship Id="rId3" Type="http://schemas.openxmlformats.org/officeDocument/2006/relationships/image" Target="../media/image2.png"/><Relationship Id="rId7" Type="http://schemas.openxmlformats.org/officeDocument/2006/relationships/image" Target="../media/image323.png"/><Relationship Id="rId2" Type="http://schemas.openxmlformats.org/officeDocument/2006/relationships/notesSlide" Target="../notesSlides/notesSlide32.xml"/><Relationship Id="rId1" Type="http://schemas.openxmlformats.org/officeDocument/2006/relationships/slideLayout" Target="../slideLayouts/slideLayout1.xml"/><Relationship Id="rId6" Type="http://schemas.openxmlformats.org/officeDocument/2006/relationships/image" Target="../media/image322.png"/><Relationship Id="rId5" Type="http://schemas.openxmlformats.org/officeDocument/2006/relationships/image" Target="../media/image6.png"/><Relationship Id="rId10" Type="http://schemas.openxmlformats.org/officeDocument/2006/relationships/image" Target="../media/image326.png"/><Relationship Id="rId4" Type="http://schemas.openxmlformats.org/officeDocument/2006/relationships/image" Target="../media/image5.png"/><Relationship Id="rId9" Type="http://schemas.openxmlformats.org/officeDocument/2006/relationships/image" Target="../media/image325.png"/></Relationships>
</file>

<file path=ppt/slides/_rels/slide33.xml.rels><?xml version="1.0" encoding="UTF-8" standalone="yes"?>
<Relationships xmlns="http://schemas.openxmlformats.org/package/2006/relationships"><Relationship Id="rId8" Type="http://schemas.openxmlformats.org/officeDocument/2006/relationships/image" Target="../media/image328.png"/><Relationship Id="rId3" Type="http://schemas.openxmlformats.org/officeDocument/2006/relationships/image" Target="../media/image26.png"/><Relationship Id="rId7" Type="http://schemas.openxmlformats.org/officeDocument/2006/relationships/image" Target="../media/image327.png"/><Relationship Id="rId12" Type="http://schemas.openxmlformats.org/officeDocument/2006/relationships/image" Target="../media/image332.png"/><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331.png"/><Relationship Id="rId5" Type="http://schemas.openxmlformats.org/officeDocument/2006/relationships/image" Target="../media/image5.png"/><Relationship Id="rId10" Type="http://schemas.openxmlformats.org/officeDocument/2006/relationships/image" Target="../media/image330.png"/><Relationship Id="rId4" Type="http://schemas.openxmlformats.org/officeDocument/2006/relationships/image" Target="../media/image2.png"/><Relationship Id="rId9" Type="http://schemas.openxmlformats.org/officeDocument/2006/relationships/image" Target="../media/image329.png"/></Relationships>
</file>

<file path=ppt/slides/slide1.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2-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2-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2-img-3" descr="preencoded.png"/>
          <p:cNvPicPr>
            <a:picLocks noChangeAspect="1"/>
          </p:cNvPicPr>
          <p:nvPr/>
        </p:nvPicPr>
        <p:blipFill>
          <a:blip r:embed="rId5"/>
          <a:stretch>
            <a:fillRect/>
          </a:stretch>
        </p:blipFill>
        <p:spPr>
          <a:xfrm>
            <a:off x="0" y="0"/>
            <a:ext cx="12192000" cy="952500"/>
          </a:xfrm>
          <a:prstGeom prst="rect">
            <a:avLst/>
          </a:prstGeom>
        </p:spPr>
      </p:pic>
      <p:pic>
        <p:nvPicPr>
          <p:cNvPr id="5" name="SK-2-img-4" descr="preencoded.png"/>
          <p:cNvPicPr>
            <a:picLocks noChangeAspect="1"/>
          </p:cNvPicPr>
          <p:nvPr/>
        </p:nvPicPr>
        <p:blipFill>
          <a:blip r:embed="rId6"/>
          <a:stretch>
            <a:fillRect/>
          </a:stretch>
        </p:blipFill>
        <p:spPr>
          <a:xfrm>
            <a:off x="2628900" y="4126111"/>
            <a:ext cx="6934200" cy="971550"/>
          </a:xfrm>
          <a:prstGeom prst="rect">
            <a:avLst/>
          </a:prstGeom>
        </p:spPr>
      </p:pic>
      <p:sp>
        <p:nvSpPr>
          <p:cNvPr id="6" name="SK-2-text-5"/>
          <p:cNvSpPr/>
          <p:nvPr/>
        </p:nvSpPr>
        <p:spPr>
          <a:xfrm>
            <a:off x="3052763" y="219075"/>
            <a:ext cx="9139238" cy="514350"/>
          </a:xfrm>
          <a:prstGeom prst="rect">
            <a:avLst/>
          </a:prstGeom>
          <a:noFill/>
          <a:ln/>
        </p:spPr>
        <p:txBody>
          <a:bodyPr vert="horz" wrap="square" lIns="0" tIns="0" rIns="0" bIns="0" rtlCol="0" anchor="ctr"/>
          <a:lstStyle/>
          <a:p>
            <a:pPr marL="0" indent="0">
              <a:lnSpc>
                <a:spcPts val="4050"/>
              </a:lnSpc>
              <a:buNone/>
            </a:pPr>
            <a:r>
              <a:rPr lang="en-US" sz="2700" b="1" kern="0" spc="120" dirty="0">
                <a:solidFill>
                  <a:srgbClr val="FFFFFF"/>
                </a:solidFill>
              </a:rPr>
              <a:t>BRADFORD VTS TEACHING DECK</a:t>
            </a:r>
            <a:endParaRPr lang="en-US" sz="2700" dirty="0"/>
          </a:p>
        </p:txBody>
      </p:sp>
      <p:sp>
        <p:nvSpPr>
          <p:cNvPr id="7" name="SK-2-text-6"/>
          <p:cNvSpPr/>
          <p:nvPr/>
        </p:nvSpPr>
        <p:spPr>
          <a:xfrm>
            <a:off x="1981200" y="1950690"/>
            <a:ext cx="9056914" cy="628650"/>
          </a:xfrm>
          <a:prstGeom prst="rect">
            <a:avLst/>
          </a:prstGeom>
          <a:noFill/>
          <a:ln/>
        </p:spPr>
        <p:txBody>
          <a:bodyPr vert="horz" wrap="square" lIns="0" tIns="0" rIns="0" bIns="0" rtlCol="0" anchor="ctr"/>
          <a:lstStyle/>
          <a:p>
            <a:pPr marL="0" indent="0" algn="ctr">
              <a:lnSpc>
                <a:spcPts val="4950"/>
              </a:lnSpc>
              <a:buNone/>
            </a:pPr>
            <a:r>
              <a:rPr lang="en-US" sz="4500" b="1" dirty="0">
                <a:solidFill>
                  <a:srgbClr val="0F172A"/>
                </a:solidFill>
              </a:rPr>
              <a:t>Adult psychiatry </a:t>
            </a:r>
          </a:p>
          <a:p>
            <a:pPr marL="0" indent="0" algn="ctr">
              <a:lnSpc>
                <a:spcPts val="4950"/>
              </a:lnSpc>
              <a:buNone/>
            </a:pPr>
            <a:r>
              <a:rPr lang="en-US" sz="3600" b="1" i="1" dirty="0">
                <a:solidFill>
                  <a:srgbClr val="0F172A"/>
                </a:solidFill>
              </a:rPr>
              <a:t>– an overview &amp; pitfalls</a:t>
            </a:r>
            <a:endParaRPr lang="en-US" sz="3600" i="1" dirty="0"/>
          </a:p>
        </p:txBody>
      </p:sp>
      <p:sp>
        <p:nvSpPr>
          <p:cNvPr id="8" name="SK-2-text-7"/>
          <p:cNvSpPr/>
          <p:nvPr/>
        </p:nvSpPr>
        <p:spPr>
          <a:xfrm>
            <a:off x="2066925" y="2769840"/>
            <a:ext cx="8058150" cy="342900"/>
          </a:xfrm>
          <a:prstGeom prst="rect">
            <a:avLst/>
          </a:prstGeom>
          <a:noFill/>
          <a:ln/>
        </p:spPr>
        <p:txBody>
          <a:bodyPr vert="horz" wrap="square" lIns="0" tIns="0" rIns="0" bIns="0" rtlCol="0" anchor="ctr"/>
          <a:lstStyle/>
          <a:p>
            <a:pPr marL="0" indent="0" algn="ctr">
              <a:lnSpc>
                <a:spcPts val="2700"/>
              </a:lnSpc>
              <a:buNone/>
            </a:pPr>
            <a:r>
              <a:rPr lang="en-US" sz="1800" dirty="0">
                <a:solidFill>
                  <a:srgbClr val="E0651F"/>
                </a:solidFill>
              </a:rPr>
              <a:t>www.bradfordvts.co.uk</a:t>
            </a:r>
            <a:endParaRPr lang="en-US" sz="1800" dirty="0"/>
          </a:p>
        </p:txBody>
      </p:sp>
      <p:sp>
        <p:nvSpPr>
          <p:cNvPr id="9" name="SK-2-text-8"/>
          <p:cNvSpPr/>
          <p:nvPr/>
        </p:nvSpPr>
        <p:spPr>
          <a:xfrm>
            <a:off x="3852863" y="3417540"/>
            <a:ext cx="4486275" cy="213271"/>
          </a:xfrm>
          <a:prstGeom prst="rect">
            <a:avLst/>
          </a:prstGeom>
          <a:noFill/>
          <a:ln/>
        </p:spPr>
        <p:txBody>
          <a:bodyPr vert="horz" wrap="square" lIns="0" tIns="0" rIns="0" bIns="0" rtlCol="0" anchor="ctr"/>
          <a:lstStyle/>
          <a:p>
            <a:pPr marL="0" indent="0" algn="ctr">
              <a:lnSpc>
                <a:spcPts val="1680"/>
              </a:lnSpc>
              <a:buNone/>
            </a:pPr>
            <a:r>
              <a:rPr lang="en-US" sz="1200" dirty="0">
                <a:solidFill>
                  <a:srgbClr val="64748B"/>
                </a:solidFill>
              </a:rPr>
              <a:t>Created July 2026, updated to current NICE 2025/2026 standards</a:t>
            </a:r>
            <a:endParaRPr lang="en-US" sz="1200" dirty="0"/>
          </a:p>
        </p:txBody>
      </p:sp>
      <p:sp>
        <p:nvSpPr>
          <p:cNvPr id="10" name="SK-2-text-9"/>
          <p:cNvSpPr/>
          <p:nvPr/>
        </p:nvSpPr>
        <p:spPr>
          <a:xfrm>
            <a:off x="2857500" y="4354711"/>
            <a:ext cx="6477000" cy="514350"/>
          </a:xfrm>
          <a:prstGeom prst="rect">
            <a:avLst/>
          </a:prstGeom>
          <a:noFill/>
          <a:ln/>
        </p:spPr>
        <p:txBody>
          <a:bodyPr vert="horz" wrap="square" lIns="0" tIns="0" rIns="0" bIns="0" rtlCol="0" anchor="ctr"/>
          <a:lstStyle/>
          <a:p>
            <a:pPr marL="0" indent="0" algn="ctr">
              <a:lnSpc>
                <a:spcPts val="2025"/>
              </a:lnSpc>
              <a:buNone/>
            </a:pPr>
            <a:r>
              <a:rPr lang="en-US" sz="1350" b="1" dirty="0">
                <a:solidFill>
                  <a:srgbClr val="334155"/>
                </a:solidFill>
              </a:rPr>
              <a:t>Disclaimer:</a:t>
            </a:r>
            <a:r>
              <a:rPr lang="en-US" sz="1350" dirty="0">
                <a:solidFill>
                  <a:srgbClr val="334155"/>
                </a:solidFill>
              </a:rPr>
              <a:t> Always double check this advice and drug doses with the latest NICE/BNF guidance. This deck is for educational purposes only.</a:t>
            </a:r>
            <a:endParaRPr lang="en-US" sz="1350" dirty="0"/>
          </a:p>
        </p:txBody>
      </p:sp>
      <p:sp>
        <p:nvSpPr>
          <p:cNvPr id="11" name="SK-2-text-10"/>
          <p:cNvSpPr/>
          <p:nvPr/>
        </p:nvSpPr>
        <p:spPr>
          <a:xfrm>
            <a:off x="10191750" y="6262688"/>
            <a:ext cx="2000250" cy="214313"/>
          </a:xfrm>
          <a:prstGeom prst="rect">
            <a:avLst/>
          </a:prstGeom>
          <a:noFill/>
          <a:ln/>
        </p:spPr>
        <p:txBody>
          <a:bodyPr vert="horz" wrap="square" lIns="0" tIns="0" rIns="0" bIns="0" rtlCol="0" anchor="ctr"/>
          <a:lstStyle/>
          <a:p>
            <a:pPr marL="0" indent="0">
              <a:lnSpc>
                <a:spcPts val="1688"/>
              </a:lnSpc>
              <a:buNone/>
            </a:pPr>
            <a:r>
              <a:rPr lang="en-US" sz="1125" dirty="0">
                <a:solidFill>
                  <a:srgbClr val="64748B"/>
                </a:solidFill>
              </a:rPr>
              <a:t>www.bradfordvts.co.uk</a:t>
            </a:r>
            <a:endParaRPr lang="en-US" sz="1125"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3">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3-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3-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3-img-3" descr="preencoded.png"/>
          <p:cNvPicPr>
            <a:picLocks noChangeAspect="1"/>
          </p:cNvPicPr>
          <p:nvPr/>
        </p:nvPicPr>
        <p:blipFill>
          <a:blip r:embed="rId5"/>
          <a:stretch>
            <a:fillRect/>
          </a:stretch>
        </p:blipFill>
        <p:spPr>
          <a:xfrm>
            <a:off x="571500" y="411361"/>
            <a:ext cx="38100" cy="304800"/>
          </a:xfrm>
          <a:prstGeom prst="rect">
            <a:avLst/>
          </a:prstGeom>
        </p:spPr>
      </p:pic>
      <p:pic>
        <p:nvPicPr>
          <p:cNvPr id="5" name="SK-3-img-4" descr="preencoded.png"/>
          <p:cNvPicPr>
            <a:picLocks noChangeAspect="1"/>
          </p:cNvPicPr>
          <p:nvPr/>
        </p:nvPicPr>
        <p:blipFill>
          <a:blip r:embed="rId6"/>
          <a:stretch>
            <a:fillRect/>
          </a:stretch>
        </p:blipFill>
        <p:spPr>
          <a:xfrm>
            <a:off x="571500" y="822871"/>
            <a:ext cx="11049000" cy="9525"/>
          </a:xfrm>
          <a:prstGeom prst="rect">
            <a:avLst/>
          </a:prstGeom>
        </p:spPr>
      </p:pic>
      <p:pic>
        <p:nvPicPr>
          <p:cNvPr id="6" name="SK-3-img-5" descr="preencoded.png"/>
          <p:cNvPicPr>
            <a:picLocks noChangeAspect="1"/>
          </p:cNvPicPr>
          <p:nvPr/>
        </p:nvPicPr>
        <p:blipFill>
          <a:blip r:embed="rId7"/>
          <a:stretch>
            <a:fillRect/>
          </a:stretch>
        </p:blipFill>
        <p:spPr>
          <a:xfrm>
            <a:off x="571500" y="1022896"/>
            <a:ext cx="11049000" cy="485775"/>
          </a:xfrm>
          <a:prstGeom prst="rect">
            <a:avLst/>
          </a:prstGeom>
        </p:spPr>
      </p:pic>
      <p:pic>
        <p:nvPicPr>
          <p:cNvPr id="7" name="SK-3-img-6" descr="preencoded.png"/>
          <p:cNvPicPr>
            <a:picLocks noChangeAspect="1"/>
          </p:cNvPicPr>
          <p:nvPr/>
        </p:nvPicPr>
        <p:blipFill>
          <a:blip r:embed="rId8"/>
          <a:stretch>
            <a:fillRect/>
          </a:stretch>
        </p:blipFill>
        <p:spPr>
          <a:xfrm>
            <a:off x="795338" y="1170533"/>
            <a:ext cx="238125" cy="190500"/>
          </a:xfrm>
          <a:prstGeom prst="rect">
            <a:avLst/>
          </a:prstGeom>
        </p:spPr>
      </p:pic>
      <p:pic>
        <p:nvPicPr>
          <p:cNvPr id="8" name="SK-3-img-7" descr="preencoded.png"/>
          <p:cNvPicPr>
            <a:picLocks noChangeAspect="1"/>
          </p:cNvPicPr>
          <p:nvPr/>
        </p:nvPicPr>
        <p:blipFill>
          <a:blip r:embed="rId7"/>
          <a:stretch>
            <a:fillRect/>
          </a:stretch>
        </p:blipFill>
        <p:spPr>
          <a:xfrm>
            <a:off x="571500" y="1603921"/>
            <a:ext cx="11049000" cy="485775"/>
          </a:xfrm>
          <a:prstGeom prst="rect">
            <a:avLst/>
          </a:prstGeom>
        </p:spPr>
      </p:pic>
      <p:pic>
        <p:nvPicPr>
          <p:cNvPr id="9" name="SK-3-img-8" descr="preencoded.png"/>
          <p:cNvPicPr>
            <a:picLocks noChangeAspect="1"/>
          </p:cNvPicPr>
          <p:nvPr/>
        </p:nvPicPr>
        <p:blipFill>
          <a:blip r:embed="rId9"/>
          <a:stretch>
            <a:fillRect/>
          </a:stretch>
        </p:blipFill>
        <p:spPr>
          <a:xfrm>
            <a:off x="795338" y="1751558"/>
            <a:ext cx="238125" cy="190500"/>
          </a:xfrm>
          <a:prstGeom prst="rect">
            <a:avLst/>
          </a:prstGeom>
        </p:spPr>
      </p:pic>
      <p:pic>
        <p:nvPicPr>
          <p:cNvPr id="10" name="SK-3-img-9" descr="preencoded.png"/>
          <p:cNvPicPr>
            <a:picLocks noChangeAspect="1"/>
          </p:cNvPicPr>
          <p:nvPr/>
        </p:nvPicPr>
        <p:blipFill>
          <a:blip r:embed="rId7"/>
          <a:stretch>
            <a:fillRect/>
          </a:stretch>
        </p:blipFill>
        <p:spPr>
          <a:xfrm>
            <a:off x="571500" y="2184946"/>
            <a:ext cx="11049000" cy="485775"/>
          </a:xfrm>
          <a:prstGeom prst="rect">
            <a:avLst/>
          </a:prstGeom>
        </p:spPr>
      </p:pic>
      <p:pic>
        <p:nvPicPr>
          <p:cNvPr id="11" name="SK-3-img-10" descr="preencoded.png"/>
          <p:cNvPicPr>
            <a:picLocks noChangeAspect="1"/>
          </p:cNvPicPr>
          <p:nvPr/>
        </p:nvPicPr>
        <p:blipFill>
          <a:blip r:embed="rId10"/>
          <a:stretch>
            <a:fillRect/>
          </a:stretch>
        </p:blipFill>
        <p:spPr>
          <a:xfrm>
            <a:off x="795338" y="2332583"/>
            <a:ext cx="238125" cy="190500"/>
          </a:xfrm>
          <a:prstGeom prst="rect">
            <a:avLst/>
          </a:prstGeom>
        </p:spPr>
      </p:pic>
      <p:pic>
        <p:nvPicPr>
          <p:cNvPr id="12" name="SK-3-img-11" descr="preencoded.png"/>
          <p:cNvPicPr>
            <a:picLocks noChangeAspect="1"/>
          </p:cNvPicPr>
          <p:nvPr/>
        </p:nvPicPr>
        <p:blipFill>
          <a:blip r:embed="rId7"/>
          <a:stretch>
            <a:fillRect/>
          </a:stretch>
        </p:blipFill>
        <p:spPr>
          <a:xfrm>
            <a:off x="571500" y="2765971"/>
            <a:ext cx="11049000" cy="485775"/>
          </a:xfrm>
          <a:prstGeom prst="rect">
            <a:avLst/>
          </a:prstGeom>
        </p:spPr>
      </p:pic>
      <p:pic>
        <p:nvPicPr>
          <p:cNvPr id="13" name="SK-3-img-12" descr="preencoded.png"/>
          <p:cNvPicPr>
            <a:picLocks noChangeAspect="1"/>
          </p:cNvPicPr>
          <p:nvPr/>
        </p:nvPicPr>
        <p:blipFill>
          <a:blip r:embed="rId11"/>
          <a:stretch>
            <a:fillRect/>
          </a:stretch>
        </p:blipFill>
        <p:spPr>
          <a:xfrm>
            <a:off x="795338" y="2913608"/>
            <a:ext cx="238125" cy="190500"/>
          </a:xfrm>
          <a:prstGeom prst="rect">
            <a:avLst/>
          </a:prstGeom>
        </p:spPr>
      </p:pic>
      <p:pic>
        <p:nvPicPr>
          <p:cNvPr id="14" name="SK-3-img-13" descr="preencoded.png"/>
          <p:cNvPicPr>
            <a:picLocks noChangeAspect="1"/>
          </p:cNvPicPr>
          <p:nvPr/>
        </p:nvPicPr>
        <p:blipFill>
          <a:blip r:embed="rId7"/>
          <a:stretch>
            <a:fillRect/>
          </a:stretch>
        </p:blipFill>
        <p:spPr>
          <a:xfrm>
            <a:off x="571500" y="3346996"/>
            <a:ext cx="11049000" cy="485775"/>
          </a:xfrm>
          <a:prstGeom prst="rect">
            <a:avLst/>
          </a:prstGeom>
        </p:spPr>
      </p:pic>
      <p:pic>
        <p:nvPicPr>
          <p:cNvPr id="15" name="SK-3-img-14" descr="preencoded.png"/>
          <p:cNvPicPr>
            <a:picLocks noChangeAspect="1"/>
          </p:cNvPicPr>
          <p:nvPr/>
        </p:nvPicPr>
        <p:blipFill>
          <a:blip r:embed="rId12"/>
          <a:stretch>
            <a:fillRect/>
          </a:stretch>
        </p:blipFill>
        <p:spPr>
          <a:xfrm>
            <a:off x="795338" y="3494633"/>
            <a:ext cx="238125" cy="190500"/>
          </a:xfrm>
          <a:prstGeom prst="rect">
            <a:avLst/>
          </a:prstGeom>
        </p:spPr>
      </p:pic>
      <p:pic>
        <p:nvPicPr>
          <p:cNvPr id="16" name="SK-3-img-15" descr="preencoded.png"/>
          <p:cNvPicPr>
            <a:picLocks noChangeAspect="1"/>
          </p:cNvPicPr>
          <p:nvPr/>
        </p:nvPicPr>
        <p:blipFill>
          <a:blip r:embed="rId7"/>
          <a:stretch>
            <a:fillRect/>
          </a:stretch>
        </p:blipFill>
        <p:spPr>
          <a:xfrm>
            <a:off x="571500" y="3928021"/>
            <a:ext cx="11049000" cy="485775"/>
          </a:xfrm>
          <a:prstGeom prst="rect">
            <a:avLst/>
          </a:prstGeom>
        </p:spPr>
      </p:pic>
      <p:pic>
        <p:nvPicPr>
          <p:cNvPr id="17" name="SK-3-img-16" descr="preencoded.png"/>
          <p:cNvPicPr>
            <a:picLocks noChangeAspect="1"/>
          </p:cNvPicPr>
          <p:nvPr/>
        </p:nvPicPr>
        <p:blipFill>
          <a:blip r:embed="rId13"/>
          <a:stretch>
            <a:fillRect/>
          </a:stretch>
        </p:blipFill>
        <p:spPr>
          <a:xfrm>
            <a:off x="795338" y="4075658"/>
            <a:ext cx="238125" cy="190500"/>
          </a:xfrm>
          <a:prstGeom prst="rect">
            <a:avLst/>
          </a:prstGeom>
        </p:spPr>
      </p:pic>
      <p:pic>
        <p:nvPicPr>
          <p:cNvPr id="18" name="SK-3-img-17" descr="preencoded.png"/>
          <p:cNvPicPr>
            <a:picLocks noChangeAspect="1"/>
          </p:cNvPicPr>
          <p:nvPr/>
        </p:nvPicPr>
        <p:blipFill>
          <a:blip r:embed="rId7"/>
          <a:stretch>
            <a:fillRect/>
          </a:stretch>
        </p:blipFill>
        <p:spPr>
          <a:xfrm>
            <a:off x="571500" y="4509046"/>
            <a:ext cx="11049000" cy="485775"/>
          </a:xfrm>
          <a:prstGeom prst="rect">
            <a:avLst/>
          </a:prstGeom>
        </p:spPr>
      </p:pic>
      <p:pic>
        <p:nvPicPr>
          <p:cNvPr id="19" name="SK-3-img-18" descr="preencoded.png"/>
          <p:cNvPicPr>
            <a:picLocks noChangeAspect="1"/>
          </p:cNvPicPr>
          <p:nvPr/>
        </p:nvPicPr>
        <p:blipFill>
          <a:blip r:embed="rId14"/>
          <a:stretch>
            <a:fillRect/>
          </a:stretch>
        </p:blipFill>
        <p:spPr>
          <a:xfrm>
            <a:off x="795338" y="4656683"/>
            <a:ext cx="238125" cy="190500"/>
          </a:xfrm>
          <a:prstGeom prst="rect">
            <a:avLst/>
          </a:prstGeom>
        </p:spPr>
      </p:pic>
      <p:pic>
        <p:nvPicPr>
          <p:cNvPr id="20" name="SK-3-img-19" descr="preencoded.png"/>
          <p:cNvPicPr>
            <a:picLocks noChangeAspect="1"/>
          </p:cNvPicPr>
          <p:nvPr/>
        </p:nvPicPr>
        <p:blipFill>
          <a:blip r:embed="rId15"/>
          <a:stretch>
            <a:fillRect/>
          </a:stretch>
        </p:blipFill>
        <p:spPr>
          <a:xfrm>
            <a:off x="571500" y="5223421"/>
            <a:ext cx="11049000" cy="1022747"/>
          </a:xfrm>
          <a:prstGeom prst="rect">
            <a:avLst/>
          </a:prstGeom>
        </p:spPr>
      </p:pic>
      <p:pic>
        <p:nvPicPr>
          <p:cNvPr id="21" name="SK-3-img-20" descr="preencoded.png"/>
          <p:cNvPicPr>
            <a:picLocks noChangeAspect="1"/>
          </p:cNvPicPr>
          <p:nvPr/>
        </p:nvPicPr>
        <p:blipFill>
          <a:blip r:embed="rId16"/>
          <a:stretch>
            <a:fillRect/>
          </a:stretch>
        </p:blipFill>
        <p:spPr>
          <a:xfrm>
            <a:off x="762000" y="5461397"/>
            <a:ext cx="261937" cy="213420"/>
          </a:xfrm>
          <a:prstGeom prst="rect">
            <a:avLst/>
          </a:prstGeom>
        </p:spPr>
      </p:pic>
      <p:sp>
        <p:nvSpPr>
          <p:cNvPr id="22" name="SK-3-text-21"/>
          <p:cNvSpPr/>
          <p:nvPr/>
        </p:nvSpPr>
        <p:spPr>
          <a:xfrm>
            <a:off x="723900" y="381000"/>
            <a:ext cx="11468100" cy="365671"/>
          </a:xfrm>
          <a:prstGeom prst="rect">
            <a:avLst/>
          </a:prstGeom>
          <a:noFill/>
          <a:ln/>
        </p:spPr>
        <p:txBody>
          <a:bodyPr vert="horz" wrap="square" lIns="0" tIns="0" rIns="0" bIns="0" rtlCol="0" anchor="ctr"/>
          <a:lstStyle/>
          <a:p>
            <a:pPr marL="0" indent="0">
              <a:lnSpc>
                <a:spcPts val="2880"/>
              </a:lnSpc>
              <a:buNone/>
            </a:pPr>
            <a:r>
              <a:rPr lang="en-US" sz="2400" b="1" dirty="0">
                <a:solidFill>
                  <a:srgbClr val="0F172A"/>
                </a:solidFill>
              </a:rPr>
              <a:t>Top Tips for Primary Care Psychiatry</a:t>
            </a:r>
            <a:endParaRPr lang="en-US" sz="2400" dirty="0"/>
          </a:p>
        </p:txBody>
      </p:sp>
      <p:sp>
        <p:nvSpPr>
          <p:cNvPr id="23" name="SK-3-text-22"/>
          <p:cNvSpPr/>
          <p:nvPr/>
        </p:nvSpPr>
        <p:spPr>
          <a:xfrm>
            <a:off x="1257300" y="1137196"/>
            <a:ext cx="3583305" cy="257175"/>
          </a:xfrm>
          <a:prstGeom prst="rect">
            <a:avLst/>
          </a:prstGeom>
          <a:noFill/>
          <a:ln/>
        </p:spPr>
        <p:txBody>
          <a:bodyPr vert="horz" wrap="none" lIns="0" tIns="0" rIns="0" bIns="0" rtlCol="0" anchor="ctr"/>
          <a:lstStyle/>
          <a:p>
            <a:pPr marL="0" indent="0">
              <a:lnSpc>
                <a:spcPts val="2025"/>
              </a:lnSpc>
              <a:buNone/>
            </a:pPr>
            <a:r>
              <a:rPr lang="en-US" sz="1350" b="1" dirty="0">
                <a:solidFill>
                  <a:srgbClr val="0F172A"/>
                </a:solidFill>
              </a:rPr>
              <a:t>Ask Risk Directly</a:t>
            </a:r>
            <a:endParaRPr lang="en-US" sz="1350" dirty="0"/>
          </a:p>
        </p:txBody>
      </p:sp>
      <p:sp>
        <p:nvSpPr>
          <p:cNvPr id="24" name="SK-3-text-23"/>
          <p:cNvSpPr/>
          <p:nvPr/>
        </p:nvSpPr>
        <p:spPr>
          <a:xfrm>
            <a:off x="2657475" y="1156246"/>
            <a:ext cx="9534525" cy="228600"/>
          </a:xfrm>
          <a:prstGeom prst="rect">
            <a:avLst/>
          </a:prstGeom>
          <a:noFill/>
          <a:ln/>
        </p:spPr>
        <p:txBody>
          <a:bodyPr vert="horz" wrap="square" lIns="0" tIns="0" rIns="0" bIns="0" rtlCol="0" anchor="ctr"/>
          <a:lstStyle/>
          <a:p>
            <a:pPr marL="0" indent="0">
              <a:lnSpc>
                <a:spcPts val="1800"/>
              </a:lnSpc>
              <a:buNone/>
            </a:pPr>
            <a:r>
              <a:rPr lang="en-US" sz="1200" dirty="0">
                <a:solidFill>
                  <a:srgbClr val="334155"/>
                </a:solidFill>
              </a:rPr>
              <a:t>Always inquire explicitly about suicidal thoughts, intent, and plans.</a:t>
            </a:r>
            <a:endParaRPr lang="en-US" sz="1200" dirty="0"/>
          </a:p>
        </p:txBody>
      </p:sp>
      <p:sp>
        <p:nvSpPr>
          <p:cNvPr id="25" name="SK-3-text-24"/>
          <p:cNvSpPr/>
          <p:nvPr/>
        </p:nvSpPr>
        <p:spPr>
          <a:xfrm>
            <a:off x="1257300" y="1718221"/>
            <a:ext cx="3789045" cy="257175"/>
          </a:xfrm>
          <a:prstGeom prst="rect">
            <a:avLst/>
          </a:prstGeom>
          <a:noFill/>
          <a:ln/>
        </p:spPr>
        <p:txBody>
          <a:bodyPr vert="horz" wrap="none" lIns="0" tIns="0" rIns="0" bIns="0" rtlCol="0" anchor="ctr"/>
          <a:lstStyle/>
          <a:p>
            <a:pPr marL="0" indent="0">
              <a:lnSpc>
                <a:spcPts val="2025"/>
              </a:lnSpc>
              <a:buNone/>
            </a:pPr>
            <a:r>
              <a:rPr lang="en-US" sz="1350" b="1" dirty="0">
                <a:solidFill>
                  <a:srgbClr val="0F172A"/>
                </a:solidFill>
              </a:rPr>
              <a:t>Screen for Bipolar</a:t>
            </a:r>
            <a:endParaRPr lang="en-US" sz="1350" dirty="0"/>
          </a:p>
        </p:txBody>
      </p:sp>
      <p:sp>
        <p:nvSpPr>
          <p:cNvPr id="26" name="SK-3-text-25"/>
          <p:cNvSpPr/>
          <p:nvPr/>
        </p:nvSpPr>
        <p:spPr>
          <a:xfrm>
            <a:off x="2743200" y="1737271"/>
            <a:ext cx="9448800" cy="228600"/>
          </a:xfrm>
          <a:prstGeom prst="rect">
            <a:avLst/>
          </a:prstGeom>
          <a:noFill/>
          <a:ln/>
        </p:spPr>
        <p:txBody>
          <a:bodyPr vert="horz" wrap="square" lIns="0" tIns="0" rIns="0" bIns="0" rtlCol="0" anchor="ctr"/>
          <a:lstStyle/>
          <a:p>
            <a:pPr marL="0" indent="0">
              <a:lnSpc>
                <a:spcPts val="1800"/>
              </a:lnSpc>
              <a:buNone/>
            </a:pPr>
            <a:r>
              <a:rPr lang="en-US" sz="1200" dirty="0">
                <a:solidFill>
                  <a:srgbClr val="334155"/>
                </a:solidFill>
              </a:rPr>
              <a:t>Check for past hypomania/mania before starting any antidepressants.</a:t>
            </a:r>
            <a:endParaRPr lang="en-US" sz="1200" dirty="0"/>
          </a:p>
        </p:txBody>
      </p:sp>
      <p:sp>
        <p:nvSpPr>
          <p:cNvPr id="27" name="SK-3-text-26"/>
          <p:cNvSpPr/>
          <p:nvPr/>
        </p:nvSpPr>
        <p:spPr>
          <a:xfrm>
            <a:off x="1257300" y="2299246"/>
            <a:ext cx="4406265" cy="257175"/>
          </a:xfrm>
          <a:prstGeom prst="rect">
            <a:avLst/>
          </a:prstGeom>
          <a:noFill/>
          <a:ln/>
        </p:spPr>
        <p:txBody>
          <a:bodyPr vert="horz" wrap="none" lIns="0" tIns="0" rIns="0" bIns="0" rtlCol="0" anchor="ctr"/>
          <a:lstStyle/>
          <a:p>
            <a:pPr marL="0" indent="0">
              <a:lnSpc>
                <a:spcPts val="2025"/>
              </a:lnSpc>
              <a:buNone/>
            </a:pPr>
            <a:r>
              <a:rPr lang="en-US" sz="1350" b="1" dirty="0">
                <a:solidFill>
                  <a:srgbClr val="0F172A"/>
                </a:solidFill>
              </a:rPr>
              <a:t>Physical Health First</a:t>
            </a:r>
            <a:endParaRPr lang="en-US" sz="1350" dirty="0"/>
          </a:p>
        </p:txBody>
      </p:sp>
      <p:sp>
        <p:nvSpPr>
          <p:cNvPr id="28" name="SK-3-text-27"/>
          <p:cNvSpPr/>
          <p:nvPr/>
        </p:nvSpPr>
        <p:spPr>
          <a:xfrm>
            <a:off x="2933700" y="2318296"/>
            <a:ext cx="9258300" cy="228600"/>
          </a:xfrm>
          <a:prstGeom prst="rect">
            <a:avLst/>
          </a:prstGeom>
          <a:noFill/>
          <a:ln/>
        </p:spPr>
        <p:txBody>
          <a:bodyPr vert="horz" wrap="square" lIns="0" tIns="0" rIns="0" bIns="0" rtlCol="0" anchor="ctr"/>
          <a:lstStyle/>
          <a:p>
            <a:pPr marL="0" indent="0">
              <a:lnSpc>
                <a:spcPts val="1800"/>
              </a:lnSpc>
              <a:buNone/>
            </a:pPr>
            <a:r>
              <a:rPr lang="en-US" sz="1200" dirty="0">
                <a:solidFill>
                  <a:srgbClr val="334155"/>
                </a:solidFill>
              </a:rPr>
              <a:t>Monitor BMI, BP, and lipids seriously in patients with mental illness.</a:t>
            </a:r>
            <a:endParaRPr lang="en-US" sz="1200" dirty="0"/>
          </a:p>
        </p:txBody>
      </p:sp>
      <p:sp>
        <p:nvSpPr>
          <p:cNvPr id="29" name="SK-3-text-28"/>
          <p:cNvSpPr/>
          <p:nvPr/>
        </p:nvSpPr>
        <p:spPr>
          <a:xfrm>
            <a:off x="1257300" y="2880271"/>
            <a:ext cx="5023485" cy="257175"/>
          </a:xfrm>
          <a:prstGeom prst="rect">
            <a:avLst/>
          </a:prstGeom>
          <a:noFill/>
          <a:ln/>
        </p:spPr>
        <p:txBody>
          <a:bodyPr vert="horz" wrap="none" lIns="0" tIns="0" rIns="0" bIns="0" rtlCol="0" anchor="ctr"/>
          <a:lstStyle/>
          <a:p>
            <a:pPr marL="0" indent="0">
              <a:lnSpc>
                <a:spcPts val="2025"/>
              </a:lnSpc>
              <a:buNone/>
            </a:pPr>
            <a:r>
              <a:rPr lang="en-US" sz="1350" b="1" dirty="0">
                <a:solidFill>
                  <a:srgbClr val="0F172A"/>
                </a:solidFill>
              </a:rPr>
              <a:t>Know Referral Thresholds</a:t>
            </a:r>
            <a:endParaRPr lang="en-US" sz="1350" dirty="0"/>
          </a:p>
        </p:txBody>
      </p:sp>
      <p:sp>
        <p:nvSpPr>
          <p:cNvPr id="30" name="SK-3-text-29"/>
          <p:cNvSpPr/>
          <p:nvPr/>
        </p:nvSpPr>
        <p:spPr>
          <a:xfrm>
            <a:off x="3352800" y="2899321"/>
            <a:ext cx="8839200" cy="228600"/>
          </a:xfrm>
          <a:prstGeom prst="rect">
            <a:avLst/>
          </a:prstGeom>
          <a:noFill/>
          <a:ln/>
        </p:spPr>
        <p:txBody>
          <a:bodyPr vert="horz" wrap="square" lIns="0" tIns="0" rIns="0" bIns="0" rtlCol="0" anchor="ctr"/>
          <a:lstStyle/>
          <a:p>
            <a:pPr marL="0" indent="0">
              <a:lnSpc>
                <a:spcPts val="1800"/>
              </a:lnSpc>
              <a:buNone/>
            </a:pPr>
            <a:r>
              <a:rPr lang="en-US" sz="1200" dirty="0">
                <a:solidFill>
                  <a:srgbClr val="334155"/>
                </a:solidFill>
              </a:rPr>
              <a:t>Be clear on local pathways for crisis teams and urgent interventions.</a:t>
            </a:r>
            <a:endParaRPr lang="en-US" sz="1200" dirty="0"/>
          </a:p>
        </p:txBody>
      </p:sp>
      <p:sp>
        <p:nvSpPr>
          <p:cNvPr id="31" name="SK-3-text-30"/>
          <p:cNvSpPr/>
          <p:nvPr/>
        </p:nvSpPr>
        <p:spPr>
          <a:xfrm>
            <a:off x="1257300" y="3461296"/>
            <a:ext cx="5023485" cy="257175"/>
          </a:xfrm>
          <a:prstGeom prst="rect">
            <a:avLst/>
          </a:prstGeom>
          <a:noFill/>
          <a:ln/>
        </p:spPr>
        <p:txBody>
          <a:bodyPr vert="horz" wrap="none" lIns="0" tIns="0" rIns="0" bIns="0" rtlCol="0" anchor="ctr"/>
          <a:lstStyle/>
          <a:p>
            <a:pPr marL="0" indent="0">
              <a:lnSpc>
                <a:spcPts val="2025"/>
              </a:lnSpc>
              <a:buNone/>
            </a:pPr>
            <a:r>
              <a:rPr lang="en-US" sz="1350" b="1" dirty="0">
                <a:solidFill>
                  <a:srgbClr val="0F172A"/>
                </a:solidFill>
              </a:rPr>
              <a:t>Safety-net Every Contact</a:t>
            </a:r>
            <a:endParaRPr lang="en-US" sz="1350" dirty="0"/>
          </a:p>
        </p:txBody>
      </p:sp>
      <p:sp>
        <p:nvSpPr>
          <p:cNvPr id="32" name="SK-3-text-31"/>
          <p:cNvSpPr/>
          <p:nvPr/>
        </p:nvSpPr>
        <p:spPr>
          <a:xfrm>
            <a:off x="3276600" y="3480346"/>
            <a:ext cx="8915400" cy="228600"/>
          </a:xfrm>
          <a:prstGeom prst="rect">
            <a:avLst/>
          </a:prstGeom>
          <a:noFill/>
          <a:ln/>
        </p:spPr>
        <p:txBody>
          <a:bodyPr vert="horz" wrap="square" lIns="0" tIns="0" rIns="0" bIns="0" rtlCol="0" anchor="ctr"/>
          <a:lstStyle/>
          <a:p>
            <a:pPr marL="0" indent="0">
              <a:lnSpc>
                <a:spcPts val="1800"/>
              </a:lnSpc>
              <a:buNone/>
            </a:pPr>
            <a:r>
              <a:rPr lang="en-US" sz="1200" dirty="0">
                <a:solidFill>
                  <a:srgbClr val="334155"/>
                </a:solidFill>
              </a:rPr>
              <a:t>Ensure every self-harm contact has a clear, written safety plan.</a:t>
            </a:r>
            <a:endParaRPr lang="en-US" sz="1200" dirty="0"/>
          </a:p>
        </p:txBody>
      </p:sp>
      <p:sp>
        <p:nvSpPr>
          <p:cNvPr id="33" name="SK-3-text-32"/>
          <p:cNvSpPr/>
          <p:nvPr/>
        </p:nvSpPr>
        <p:spPr>
          <a:xfrm>
            <a:off x="1257300" y="4042321"/>
            <a:ext cx="4612005" cy="257175"/>
          </a:xfrm>
          <a:prstGeom prst="rect">
            <a:avLst/>
          </a:prstGeom>
          <a:noFill/>
          <a:ln/>
        </p:spPr>
        <p:txBody>
          <a:bodyPr vert="horz" wrap="none" lIns="0" tIns="0" rIns="0" bIns="0" rtlCol="0" anchor="ctr"/>
          <a:lstStyle/>
          <a:p>
            <a:pPr marL="0" indent="0">
              <a:lnSpc>
                <a:spcPts val="2025"/>
              </a:lnSpc>
              <a:buNone/>
            </a:pPr>
            <a:r>
              <a:rPr lang="en-US" sz="1350" b="1" dirty="0">
                <a:solidFill>
                  <a:srgbClr val="0F172A"/>
                </a:solidFill>
              </a:rPr>
              <a:t>Shared Decision-Making</a:t>
            </a:r>
            <a:endParaRPr lang="en-US" sz="1350" dirty="0"/>
          </a:p>
        </p:txBody>
      </p:sp>
      <p:sp>
        <p:nvSpPr>
          <p:cNvPr id="34" name="SK-3-text-33"/>
          <p:cNvSpPr/>
          <p:nvPr/>
        </p:nvSpPr>
        <p:spPr>
          <a:xfrm>
            <a:off x="3238500" y="4061371"/>
            <a:ext cx="8953500" cy="228600"/>
          </a:xfrm>
          <a:prstGeom prst="rect">
            <a:avLst/>
          </a:prstGeom>
          <a:noFill/>
          <a:ln/>
        </p:spPr>
        <p:txBody>
          <a:bodyPr vert="horz" wrap="square" lIns="0" tIns="0" rIns="0" bIns="0" rtlCol="0" anchor="ctr"/>
          <a:lstStyle/>
          <a:p>
            <a:pPr marL="0" indent="0">
              <a:lnSpc>
                <a:spcPts val="1800"/>
              </a:lnSpc>
              <a:buNone/>
            </a:pPr>
            <a:r>
              <a:rPr lang="en-US" sz="1200" dirty="0">
                <a:solidFill>
                  <a:srgbClr val="334155"/>
                </a:solidFill>
              </a:rPr>
              <a:t>Elicit patient priorities and discuss all psychological/medical options.</a:t>
            </a:r>
            <a:endParaRPr lang="en-US" sz="1200" dirty="0"/>
          </a:p>
        </p:txBody>
      </p:sp>
      <p:sp>
        <p:nvSpPr>
          <p:cNvPr id="35" name="SK-3-text-34"/>
          <p:cNvSpPr/>
          <p:nvPr/>
        </p:nvSpPr>
        <p:spPr>
          <a:xfrm>
            <a:off x="1257300" y="4623346"/>
            <a:ext cx="5846445" cy="257175"/>
          </a:xfrm>
          <a:prstGeom prst="rect">
            <a:avLst/>
          </a:prstGeom>
          <a:noFill/>
          <a:ln/>
        </p:spPr>
        <p:txBody>
          <a:bodyPr vert="horz" wrap="none" lIns="0" tIns="0" rIns="0" bIns="0" rtlCol="0" anchor="ctr"/>
          <a:lstStyle/>
          <a:p>
            <a:pPr marL="0" indent="0">
              <a:lnSpc>
                <a:spcPts val="2025"/>
              </a:lnSpc>
              <a:buNone/>
            </a:pPr>
            <a:r>
              <a:rPr lang="en-US" sz="1350" b="1" dirty="0">
                <a:solidFill>
                  <a:srgbClr val="0F172A"/>
                </a:solidFill>
              </a:rPr>
              <a:t>Check BNF Before Prescribing</a:t>
            </a:r>
            <a:endParaRPr lang="en-US" sz="1350" dirty="0"/>
          </a:p>
        </p:txBody>
      </p:sp>
      <p:sp>
        <p:nvSpPr>
          <p:cNvPr id="36" name="SK-3-text-35"/>
          <p:cNvSpPr/>
          <p:nvPr/>
        </p:nvSpPr>
        <p:spPr>
          <a:xfrm>
            <a:off x="3705225" y="4642396"/>
            <a:ext cx="8486775" cy="228600"/>
          </a:xfrm>
          <a:prstGeom prst="rect">
            <a:avLst/>
          </a:prstGeom>
          <a:noFill/>
          <a:ln/>
        </p:spPr>
        <p:txBody>
          <a:bodyPr vert="horz" wrap="square" lIns="0" tIns="0" rIns="0" bIns="0" rtlCol="0" anchor="ctr"/>
          <a:lstStyle/>
          <a:p>
            <a:pPr marL="0" indent="0">
              <a:lnSpc>
                <a:spcPts val="1800"/>
              </a:lnSpc>
              <a:buNone/>
            </a:pPr>
            <a:r>
              <a:rPr lang="en-US" sz="1200" dirty="0">
                <a:solidFill>
                  <a:srgbClr val="334155"/>
                </a:solidFill>
              </a:rPr>
              <a:t>Verify current doses, QTc risks, and interactions in every case.</a:t>
            </a:r>
            <a:endParaRPr lang="en-US" sz="1200" dirty="0"/>
          </a:p>
        </p:txBody>
      </p:sp>
      <p:sp>
        <p:nvSpPr>
          <p:cNvPr id="37" name="SK-3-text-36"/>
          <p:cNvSpPr/>
          <p:nvPr/>
        </p:nvSpPr>
        <p:spPr>
          <a:xfrm>
            <a:off x="1176338" y="5375821"/>
            <a:ext cx="10329863" cy="200025"/>
          </a:xfrm>
          <a:prstGeom prst="rect">
            <a:avLst/>
          </a:prstGeom>
          <a:noFill/>
          <a:ln/>
        </p:spPr>
        <p:txBody>
          <a:bodyPr vert="horz" wrap="square" lIns="0" tIns="0" rIns="0" bIns="0" rtlCol="0" anchor="ctr"/>
          <a:lstStyle/>
          <a:p>
            <a:pPr marL="0" indent="0">
              <a:lnSpc>
                <a:spcPts val="1575"/>
              </a:lnSpc>
              <a:buNone/>
            </a:pPr>
            <a:r>
              <a:rPr lang="en-US" sz="1050" b="1" dirty="0">
                <a:solidFill>
                  <a:srgbClr val="15803D"/>
                </a:solidFill>
              </a:rPr>
              <a:t>REASSURING</a:t>
            </a:r>
            <a:endParaRPr lang="en-US" sz="1050" dirty="0"/>
          </a:p>
        </p:txBody>
      </p:sp>
      <p:sp>
        <p:nvSpPr>
          <p:cNvPr id="38" name="SK-3-text-37"/>
          <p:cNvSpPr/>
          <p:nvPr/>
        </p:nvSpPr>
        <p:spPr>
          <a:xfrm>
            <a:off x="1176338" y="5613946"/>
            <a:ext cx="10253663" cy="479822"/>
          </a:xfrm>
          <a:prstGeom prst="rect">
            <a:avLst/>
          </a:prstGeom>
          <a:noFill/>
          <a:ln/>
        </p:spPr>
        <p:txBody>
          <a:bodyPr vert="horz" wrap="square" lIns="0" tIns="0" rIns="0" bIns="0" rtlCol="0" anchor="ctr"/>
          <a:lstStyle/>
          <a:p>
            <a:pPr marL="0" indent="0">
              <a:lnSpc>
                <a:spcPts val="1890"/>
              </a:lnSpc>
              <a:buNone/>
            </a:pPr>
            <a:r>
              <a:rPr lang="en-US" sz="1350" dirty="0">
                <a:solidFill>
                  <a:srgbClr val="0F172A"/>
                </a:solidFill>
              </a:rPr>
              <a:t>Stable low-risk patients can often be supported in primary care with regular review, robust safety netting, and referral to IAPT/NHS Talking Therapies.</a:t>
            </a:r>
            <a:endParaRPr lang="en-US" sz="1350" dirty="0"/>
          </a:p>
        </p:txBody>
      </p:sp>
      <p:sp>
        <p:nvSpPr>
          <p:cNvPr id="39" name="SK-3-text-38"/>
          <p:cNvSpPr/>
          <p:nvPr/>
        </p:nvSpPr>
        <p:spPr>
          <a:xfrm>
            <a:off x="0" y="6262688"/>
            <a:ext cx="11620500" cy="595313"/>
          </a:xfrm>
          <a:prstGeom prst="rect">
            <a:avLst/>
          </a:prstGeom>
          <a:noFill/>
          <a:ln/>
        </p:spPr>
        <p:txBody>
          <a:bodyPr vert="horz" wrap="square" lIns="0" tIns="0" rIns="0" bIns="0" rtlCol="0" anchor="ctr"/>
          <a:lstStyle/>
          <a:p>
            <a:pPr marL="0" indent="0" algn="r">
              <a:lnSpc>
                <a:spcPts val="1688"/>
              </a:lnSpc>
              <a:buNone/>
            </a:pPr>
            <a:r>
              <a:rPr lang="en-US" sz="1125" dirty="0">
                <a:solidFill>
                  <a:srgbClr val="64748B"/>
                </a:solidFill>
              </a:rPr>
              <a:t>www.bradfordvts.co.uk</a:t>
            </a:r>
            <a:endParaRPr lang="en-US" sz="1125"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4-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4-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4-img-3" descr="preencoded.png"/>
          <p:cNvPicPr>
            <a:picLocks noChangeAspect="1"/>
          </p:cNvPicPr>
          <p:nvPr/>
        </p:nvPicPr>
        <p:blipFill>
          <a:blip r:embed="rId5"/>
          <a:stretch>
            <a:fillRect/>
          </a:stretch>
        </p:blipFill>
        <p:spPr>
          <a:xfrm>
            <a:off x="571500" y="411361"/>
            <a:ext cx="38100" cy="304800"/>
          </a:xfrm>
          <a:prstGeom prst="rect">
            <a:avLst/>
          </a:prstGeom>
        </p:spPr>
      </p:pic>
      <p:pic>
        <p:nvPicPr>
          <p:cNvPr id="5" name="SK-4-img-4" descr="preencoded.png"/>
          <p:cNvPicPr>
            <a:picLocks noChangeAspect="1"/>
          </p:cNvPicPr>
          <p:nvPr/>
        </p:nvPicPr>
        <p:blipFill>
          <a:blip r:embed="rId6"/>
          <a:stretch>
            <a:fillRect/>
          </a:stretch>
        </p:blipFill>
        <p:spPr>
          <a:xfrm>
            <a:off x="571500" y="822871"/>
            <a:ext cx="11049000" cy="9525"/>
          </a:xfrm>
          <a:prstGeom prst="rect">
            <a:avLst/>
          </a:prstGeom>
        </p:spPr>
      </p:pic>
      <p:pic>
        <p:nvPicPr>
          <p:cNvPr id="6" name="SK-4-img-5" descr="preencoded.png"/>
          <p:cNvPicPr>
            <a:picLocks noChangeAspect="1"/>
          </p:cNvPicPr>
          <p:nvPr/>
        </p:nvPicPr>
        <p:blipFill>
          <a:blip r:embed="rId7"/>
          <a:stretch>
            <a:fillRect/>
          </a:stretch>
        </p:blipFill>
        <p:spPr>
          <a:xfrm>
            <a:off x="571500" y="1537246"/>
            <a:ext cx="3860750" cy="3162300"/>
          </a:xfrm>
          <a:prstGeom prst="rect">
            <a:avLst/>
          </a:prstGeom>
        </p:spPr>
      </p:pic>
      <p:pic>
        <p:nvPicPr>
          <p:cNvPr id="7" name="SK-4-img-6" descr="preencoded.png"/>
          <p:cNvPicPr>
            <a:picLocks noChangeAspect="1"/>
          </p:cNvPicPr>
          <p:nvPr/>
        </p:nvPicPr>
        <p:blipFill>
          <a:blip r:embed="rId8"/>
          <a:stretch>
            <a:fillRect/>
          </a:stretch>
        </p:blipFill>
        <p:spPr>
          <a:xfrm>
            <a:off x="762000" y="1768673"/>
            <a:ext cx="214313" cy="175320"/>
          </a:xfrm>
          <a:prstGeom prst="rect">
            <a:avLst/>
          </a:prstGeom>
        </p:spPr>
      </p:pic>
      <p:pic>
        <p:nvPicPr>
          <p:cNvPr id="8" name="SK-4-img-7" descr="preencoded.png"/>
          <p:cNvPicPr>
            <a:picLocks noChangeAspect="1"/>
          </p:cNvPicPr>
          <p:nvPr/>
        </p:nvPicPr>
        <p:blipFill>
          <a:blip r:embed="rId9"/>
          <a:stretch>
            <a:fillRect/>
          </a:stretch>
        </p:blipFill>
        <p:spPr>
          <a:xfrm>
            <a:off x="4660850" y="1537246"/>
            <a:ext cx="3403550" cy="819150"/>
          </a:xfrm>
          <a:prstGeom prst="rect">
            <a:avLst/>
          </a:prstGeom>
        </p:spPr>
      </p:pic>
      <p:pic>
        <p:nvPicPr>
          <p:cNvPr id="9" name="SK-4-img-8" descr="preencoded.png"/>
          <p:cNvPicPr>
            <a:picLocks noChangeAspect="1"/>
          </p:cNvPicPr>
          <p:nvPr/>
        </p:nvPicPr>
        <p:blipFill>
          <a:blip r:embed="rId10"/>
          <a:stretch>
            <a:fillRect/>
          </a:stretch>
        </p:blipFill>
        <p:spPr>
          <a:xfrm>
            <a:off x="8216801" y="1537246"/>
            <a:ext cx="3403699" cy="819150"/>
          </a:xfrm>
          <a:prstGeom prst="rect">
            <a:avLst/>
          </a:prstGeom>
        </p:spPr>
      </p:pic>
      <p:pic>
        <p:nvPicPr>
          <p:cNvPr id="10" name="SK-4-img-9" descr="preencoded.png"/>
          <p:cNvPicPr>
            <a:picLocks noChangeAspect="1"/>
          </p:cNvPicPr>
          <p:nvPr/>
        </p:nvPicPr>
        <p:blipFill>
          <a:blip r:embed="rId11"/>
          <a:stretch>
            <a:fillRect/>
          </a:stretch>
        </p:blipFill>
        <p:spPr>
          <a:xfrm>
            <a:off x="4660850" y="2508796"/>
            <a:ext cx="3403550" cy="1019175"/>
          </a:xfrm>
          <a:prstGeom prst="rect">
            <a:avLst/>
          </a:prstGeom>
        </p:spPr>
      </p:pic>
      <p:pic>
        <p:nvPicPr>
          <p:cNvPr id="11" name="SK-4-img-10" descr="preencoded.png"/>
          <p:cNvPicPr>
            <a:picLocks noChangeAspect="1"/>
          </p:cNvPicPr>
          <p:nvPr/>
        </p:nvPicPr>
        <p:blipFill>
          <a:blip r:embed="rId12"/>
          <a:stretch>
            <a:fillRect/>
          </a:stretch>
        </p:blipFill>
        <p:spPr>
          <a:xfrm>
            <a:off x="8216801" y="2508796"/>
            <a:ext cx="3403699" cy="1019175"/>
          </a:xfrm>
          <a:prstGeom prst="rect">
            <a:avLst/>
          </a:prstGeom>
        </p:spPr>
      </p:pic>
      <p:pic>
        <p:nvPicPr>
          <p:cNvPr id="12" name="SK-4-img-11" descr="preencoded.png"/>
          <p:cNvPicPr>
            <a:picLocks noChangeAspect="1"/>
          </p:cNvPicPr>
          <p:nvPr/>
        </p:nvPicPr>
        <p:blipFill>
          <a:blip r:embed="rId11"/>
          <a:stretch>
            <a:fillRect/>
          </a:stretch>
        </p:blipFill>
        <p:spPr>
          <a:xfrm>
            <a:off x="4660850" y="3680371"/>
            <a:ext cx="3403550" cy="1019175"/>
          </a:xfrm>
          <a:prstGeom prst="rect">
            <a:avLst/>
          </a:prstGeom>
        </p:spPr>
      </p:pic>
      <p:pic>
        <p:nvPicPr>
          <p:cNvPr id="13" name="SK-4-img-12" descr="preencoded.png"/>
          <p:cNvPicPr>
            <a:picLocks noChangeAspect="1"/>
          </p:cNvPicPr>
          <p:nvPr/>
        </p:nvPicPr>
        <p:blipFill>
          <a:blip r:embed="rId12"/>
          <a:stretch>
            <a:fillRect/>
          </a:stretch>
        </p:blipFill>
        <p:spPr>
          <a:xfrm>
            <a:off x="8216801" y="3680371"/>
            <a:ext cx="3403699" cy="1019175"/>
          </a:xfrm>
          <a:prstGeom prst="rect">
            <a:avLst/>
          </a:prstGeom>
        </p:spPr>
      </p:pic>
      <p:pic>
        <p:nvPicPr>
          <p:cNvPr id="14" name="SK-4-img-13" descr="preencoded.png"/>
          <p:cNvPicPr>
            <a:picLocks noChangeAspect="1"/>
          </p:cNvPicPr>
          <p:nvPr/>
        </p:nvPicPr>
        <p:blipFill>
          <a:blip r:embed="rId13"/>
          <a:stretch>
            <a:fillRect/>
          </a:stretch>
        </p:blipFill>
        <p:spPr>
          <a:xfrm>
            <a:off x="571500" y="4928146"/>
            <a:ext cx="11049000" cy="1079897"/>
          </a:xfrm>
          <a:prstGeom prst="rect">
            <a:avLst/>
          </a:prstGeom>
        </p:spPr>
      </p:pic>
      <p:pic>
        <p:nvPicPr>
          <p:cNvPr id="15" name="SK-4-img-14" descr="preencoded.png"/>
          <p:cNvPicPr>
            <a:picLocks noChangeAspect="1"/>
          </p:cNvPicPr>
          <p:nvPr/>
        </p:nvPicPr>
        <p:blipFill>
          <a:blip r:embed="rId14"/>
          <a:stretch>
            <a:fillRect/>
          </a:stretch>
        </p:blipFill>
        <p:spPr>
          <a:xfrm>
            <a:off x="723900" y="5080546"/>
            <a:ext cx="457200" cy="276225"/>
          </a:xfrm>
          <a:prstGeom prst="rect">
            <a:avLst/>
          </a:prstGeom>
        </p:spPr>
      </p:pic>
      <p:sp>
        <p:nvSpPr>
          <p:cNvPr id="16" name="SK-4-text-15"/>
          <p:cNvSpPr/>
          <p:nvPr/>
        </p:nvSpPr>
        <p:spPr>
          <a:xfrm>
            <a:off x="723900" y="381000"/>
            <a:ext cx="11468100" cy="365671"/>
          </a:xfrm>
          <a:prstGeom prst="rect">
            <a:avLst/>
          </a:prstGeom>
          <a:noFill/>
          <a:ln/>
        </p:spPr>
        <p:txBody>
          <a:bodyPr vert="horz" wrap="square" lIns="0" tIns="0" rIns="0" bIns="0" rtlCol="0" anchor="ctr"/>
          <a:lstStyle/>
          <a:p>
            <a:pPr marL="0" indent="0">
              <a:lnSpc>
                <a:spcPts val="2880"/>
              </a:lnSpc>
              <a:buNone/>
            </a:pPr>
            <a:r>
              <a:rPr lang="en-US" sz="2400" b="1" dirty="0">
                <a:solidFill>
                  <a:srgbClr val="0F172A"/>
                </a:solidFill>
              </a:rPr>
              <a:t>Clinical Presentation in General Practice</a:t>
            </a:r>
            <a:endParaRPr lang="en-US" sz="2400" dirty="0"/>
          </a:p>
        </p:txBody>
      </p:sp>
      <p:sp>
        <p:nvSpPr>
          <p:cNvPr id="17" name="SK-4-text-16"/>
          <p:cNvSpPr/>
          <p:nvPr/>
        </p:nvSpPr>
        <p:spPr>
          <a:xfrm>
            <a:off x="571500" y="1022896"/>
            <a:ext cx="11620500" cy="285750"/>
          </a:xfrm>
          <a:prstGeom prst="rect">
            <a:avLst/>
          </a:prstGeom>
          <a:noFill/>
          <a:ln/>
        </p:spPr>
        <p:txBody>
          <a:bodyPr vert="horz" wrap="square" lIns="0" tIns="0" rIns="0" bIns="0" rtlCol="0" anchor="ctr"/>
          <a:lstStyle/>
          <a:p>
            <a:pPr marL="0" indent="0">
              <a:lnSpc>
                <a:spcPts val="2250"/>
              </a:lnSpc>
              <a:buNone/>
            </a:pPr>
            <a:r>
              <a:rPr lang="en-US" sz="1500" dirty="0">
                <a:solidFill>
                  <a:srgbClr val="334155"/>
                </a:solidFill>
              </a:rPr>
              <a:t>Mental health issues often present as physical symptoms or vague distress in primary care.</a:t>
            </a:r>
            <a:endParaRPr lang="en-US" sz="1500" dirty="0"/>
          </a:p>
        </p:txBody>
      </p:sp>
      <p:sp>
        <p:nvSpPr>
          <p:cNvPr id="18" name="SK-4-text-17"/>
          <p:cNvSpPr/>
          <p:nvPr/>
        </p:nvSpPr>
        <p:spPr>
          <a:xfrm>
            <a:off x="1052513" y="1727746"/>
            <a:ext cx="390906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334155"/>
                </a:solidFill>
              </a:rPr>
              <a:t>The Patient's Voice</a:t>
            </a:r>
            <a:endParaRPr lang="en-US" sz="1350" dirty="0"/>
          </a:p>
        </p:txBody>
      </p:sp>
      <p:sp>
        <p:nvSpPr>
          <p:cNvPr id="19" name="SK-4-text-18"/>
          <p:cNvSpPr/>
          <p:nvPr/>
        </p:nvSpPr>
        <p:spPr>
          <a:xfrm>
            <a:off x="952500" y="2137321"/>
            <a:ext cx="7475840" cy="257175"/>
          </a:xfrm>
          <a:prstGeom prst="rect">
            <a:avLst/>
          </a:prstGeom>
          <a:noFill/>
          <a:ln/>
        </p:spPr>
        <p:txBody>
          <a:bodyPr vert="horz" wrap="square" lIns="0" tIns="0" rIns="0" bIns="0" rtlCol="0" anchor="ctr"/>
          <a:lstStyle/>
          <a:p>
            <a:pPr marL="0" indent="0" algn="l">
              <a:lnSpc>
                <a:spcPts val="2025"/>
              </a:lnSpc>
              <a:buNone/>
            </a:pPr>
            <a:r>
              <a:rPr lang="en-US" sz="1350" i="1" dirty="0">
                <a:solidFill>
                  <a:srgbClr val="334155"/>
                </a:solidFill>
              </a:rPr>
              <a:t>I just can't cope with things anymore.</a:t>
            </a:r>
            <a:endParaRPr lang="en-US" sz="1350" dirty="0"/>
          </a:p>
        </p:txBody>
      </p:sp>
      <p:sp>
        <p:nvSpPr>
          <p:cNvPr id="20" name="SK-4-text-19"/>
          <p:cNvSpPr/>
          <p:nvPr/>
        </p:nvSpPr>
        <p:spPr>
          <a:xfrm>
            <a:off x="952500" y="2508796"/>
            <a:ext cx="5142119" cy="257175"/>
          </a:xfrm>
          <a:prstGeom prst="rect">
            <a:avLst/>
          </a:prstGeom>
          <a:noFill/>
          <a:ln/>
        </p:spPr>
        <p:txBody>
          <a:bodyPr vert="horz" wrap="square" lIns="0" tIns="0" rIns="0" bIns="0" rtlCol="0" anchor="ctr"/>
          <a:lstStyle/>
          <a:p>
            <a:pPr marL="0" indent="0" algn="l">
              <a:lnSpc>
                <a:spcPts val="2025"/>
              </a:lnSpc>
              <a:buNone/>
            </a:pPr>
            <a:r>
              <a:rPr lang="en-US" sz="1350" i="1" dirty="0">
                <a:solidFill>
                  <a:srgbClr val="334155"/>
                </a:solidFill>
              </a:rPr>
              <a:t>I feel like I'm going mad.</a:t>
            </a:r>
            <a:endParaRPr lang="en-US" sz="1350" dirty="0"/>
          </a:p>
        </p:txBody>
      </p:sp>
      <p:sp>
        <p:nvSpPr>
          <p:cNvPr id="21" name="SK-4-text-20"/>
          <p:cNvSpPr/>
          <p:nvPr/>
        </p:nvSpPr>
        <p:spPr>
          <a:xfrm>
            <a:off x="952500" y="2880271"/>
            <a:ext cx="7086886" cy="257175"/>
          </a:xfrm>
          <a:prstGeom prst="rect">
            <a:avLst/>
          </a:prstGeom>
          <a:noFill/>
          <a:ln/>
        </p:spPr>
        <p:txBody>
          <a:bodyPr vert="horz" wrap="square" lIns="0" tIns="0" rIns="0" bIns="0" rtlCol="0" anchor="ctr"/>
          <a:lstStyle/>
          <a:p>
            <a:pPr marL="0" indent="0" algn="l">
              <a:lnSpc>
                <a:spcPts val="2025"/>
              </a:lnSpc>
              <a:buNone/>
            </a:pPr>
            <a:r>
              <a:rPr lang="en-US" sz="1350" i="1" dirty="0">
                <a:solidFill>
                  <a:srgbClr val="334155"/>
                </a:solidFill>
              </a:rPr>
              <a:t>I've been feeling so anxious lately.</a:t>
            </a:r>
            <a:endParaRPr lang="en-US" sz="1350" dirty="0"/>
          </a:p>
        </p:txBody>
      </p:sp>
      <p:sp>
        <p:nvSpPr>
          <p:cNvPr id="22" name="SK-4-text-21"/>
          <p:cNvSpPr/>
          <p:nvPr/>
        </p:nvSpPr>
        <p:spPr>
          <a:xfrm>
            <a:off x="952500" y="3251746"/>
            <a:ext cx="3289250" cy="514350"/>
          </a:xfrm>
          <a:prstGeom prst="rect">
            <a:avLst/>
          </a:prstGeom>
          <a:noFill/>
          <a:ln/>
        </p:spPr>
        <p:txBody>
          <a:bodyPr vert="horz" wrap="square" lIns="0" tIns="0" rIns="0" bIns="0" rtlCol="0" anchor="ctr"/>
          <a:lstStyle/>
          <a:p>
            <a:pPr marL="0" indent="0" algn="l">
              <a:lnSpc>
                <a:spcPts val="2025"/>
              </a:lnSpc>
              <a:buNone/>
            </a:pPr>
            <a:r>
              <a:rPr lang="en-US" sz="1350" i="1" dirty="0">
                <a:solidFill>
                  <a:srgbClr val="334155"/>
                </a:solidFill>
              </a:rPr>
              <a:t>My partner asked me to come and see you.</a:t>
            </a:r>
            <a:endParaRPr lang="en-US" sz="1350" dirty="0"/>
          </a:p>
        </p:txBody>
      </p:sp>
      <p:sp>
        <p:nvSpPr>
          <p:cNvPr id="23" name="SK-4-text-22"/>
          <p:cNvSpPr/>
          <p:nvPr/>
        </p:nvSpPr>
        <p:spPr>
          <a:xfrm>
            <a:off x="952500" y="3880396"/>
            <a:ext cx="3289250" cy="514350"/>
          </a:xfrm>
          <a:prstGeom prst="rect">
            <a:avLst/>
          </a:prstGeom>
          <a:noFill/>
          <a:ln/>
        </p:spPr>
        <p:txBody>
          <a:bodyPr vert="horz" wrap="square" lIns="0" tIns="0" rIns="0" bIns="0" rtlCol="0" anchor="ctr"/>
          <a:lstStyle/>
          <a:p>
            <a:pPr marL="0" indent="0" algn="l">
              <a:lnSpc>
                <a:spcPts val="2025"/>
              </a:lnSpc>
              <a:buNone/>
            </a:pPr>
            <a:r>
              <a:rPr lang="en-US" sz="1350" i="1" dirty="0">
                <a:solidFill>
                  <a:srgbClr val="334155"/>
                </a:solidFill>
              </a:rPr>
              <a:t>I'm not sleeping and everything feels heavy.</a:t>
            </a:r>
            <a:endParaRPr lang="en-US" sz="1350" dirty="0"/>
          </a:p>
        </p:txBody>
      </p:sp>
      <p:sp>
        <p:nvSpPr>
          <p:cNvPr id="24" name="SK-4-text-23"/>
          <p:cNvSpPr/>
          <p:nvPr/>
        </p:nvSpPr>
        <p:spPr>
          <a:xfrm>
            <a:off x="4813250" y="1689646"/>
            <a:ext cx="3189923" cy="242888"/>
          </a:xfrm>
          <a:prstGeom prst="rect">
            <a:avLst/>
          </a:prstGeom>
          <a:noFill/>
          <a:ln/>
        </p:spPr>
        <p:txBody>
          <a:bodyPr vert="horz" wrap="square" lIns="0" tIns="0" rIns="0" bIns="0" rtlCol="0" anchor="ctr"/>
          <a:lstStyle/>
          <a:p>
            <a:pPr marL="0" indent="0">
              <a:lnSpc>
                <a:spcPts val="1913"/>
              </a:lnSpc>
              <a:buNone/>
            </a:pPr>
            <a:r>
              <a:rPr lang="en-US" sz="1275" b="1" dirty="0">
                <a:solidFill>
                  <a:srgbClr val="0F172A"/>
                </a:solidFill>
              </a:rPr>
              <a:t>Common Disorders</a:t>
            </a:r>
            <a:endParaRPr lang="en-US" sz="1275" dirty="0"/>
          </a:p>
        </p:txBody>
      </p:sp>
      <p:sp>
        <p:nvSpPr>
          <p:cNvPr id="25" name="SK-4-text-24"/>
          <p:cNvSpPr/>
          <p:nvPr/>
        </p:nvSpPr>
        <p:spPr>
          <a:xfrm>
            <a:off x="4813250" y="1970633"/>
            <a:ext cx="7378750" cy="200025"/>
          </a:xfrm>
          <a:prstGeom prst="rect">
            <a:avLst/>
          </a:prstGeom>
          <a:noFill/>
          <a:ln/>
        </p:spPr>
        <p:txBody>
          <a:bodyPr vert="horz" wrap="square" lIns="0" tIns="0" rIns="0" bIns="0" rtlCol="0" anchor="ctr"/>
          <a:lstStyle/>
          <a:p>
            <a:pPr marL="0" indent="0">
              <a:lnSpc>
                <a:spcPts val="1575"/>
              </a:lnSpc>
              <a:buNone/>
            </a:pPr>
            <a:r>
              <a:rPr lang="en-US" sz="1125" dirty="0">
                <a:solidFill>
                  <a:srgbClr val="64748B"/>
                </a:solidFill>
              </a:rPr>
              <a:t>Depression, GAD, Panic, and simple Phobias.</a:t>
            </a:r>
            <a:endParaRPr lang="en-US" sz="1125" dirty="0"/>
          </a:p>
        </p:txBody>
      </p:sp>
      <p:sp>
        <p:nvSpPr>
          <p:cNvPr id="26" name="SK-4-text-25"/>
          <p:cNvSpPr/>
          <p:nvPr/>
        </p:nvSpPr>
        <p:spPr>
          <a:xfrm>
            <a:off x="8369201" y="1689646"/>
            <a:ext cx="3822799" cy="242888"/>
          </a:xfrm>
          <a:prstGeom prst="rect">
            <a:avLst/>
          </a:prstGeom>
          <a:noFill/>
          <a:ln/>
        </p:spPr>
        <p:txBody>
          <a:bodyPr vert="horz" wrap="square" lIns="0" tIns="0" rIns="0" bIns="0" rtlCol="0" anchor="ctr"/>
          <a:lstStyle/>
          <a:p>
            <a:pPr marL="0" indent="0">
              <a:lnSpc>
                <a:spcPts val="1913"/>
              </a:lnSpc>
              <a:buNone/>
            </a:pPr>
            <a:r>
              <a:rPr lang="en-US" sz="1275" b="1" dirty="0">
                <a:solidFill>
                  <a:srgbClr val="0F172A"/>
                </a:solidFill>
              </a:rPr>
              <a:t>Severe Mental Illness</a:t>
            </a:r>
            <a:endParaRPr lang="en-US" sz="1275" dirty="0"/>
          </a:p>
        </p:txBody>
      </p:sp>
      <p:sp>
        <p:nvSpPr>
          <p:cNvPr id="27" name="SK-4-text-26"/>
          <p:cNvSpPr/>
          <p:nvPr/>
        </p:nvSpPr>
        <p:spPr>
          <a:xfrm>
            <a:off x="8369201" y="1970633"/>
            <a:ext cx="3822799" cy="200025"/>
          </a:xfrm>
          <a:prstGeom prst="rect">
            <a:avLst/>
          </a:prstGeom>
          <a:noFill/>
          <a:ln/>
        </p:spPr>
        <p:txBody>
          <a:bodyPr vert="horz" wrap="square" lIns="0" tIns="0" rIns="0" bIns="0" rtlCol="0" anchor="ctr"/>
          <a:lstStyle/>
          <a:p>
            <a:pPr marL="0" indent="0">
              <a:lnSpc>
                <a:spcPts val="1575"/>
              </a:lnSpc>
              <a:buNone/>
            </a:pPr>
            <a:r>
              <a:rPr lang="en-US" sz="1125" dirty="0">
                <a:solidFill>
                  <a:srgbClr val="64748B"/>
                </a:solidFill>
              </a:rPr>
              <a:t>Psychosis, Schizophrenia, and Bipolar Disorder.</a:t>
            </a:r>
            <a:endParaRPr lang="en-US" sz="1125" dirty="0"/>
          </a:p>
        </p:txBody>
      </p:sp>
      <p:sp>
        <p:nvSpPr>
          <p:cNvPr id="28" name="SK-4-text-27"/>
          <p:cNvSpPr/>
          <p:nvPr/>
        </p:nvSpPr>
        <p:spPr>
          <a:xfrm>
            <a:off x="4813250" y="2661196"/>
            <a:ext cx="3384232" cy="242888"/>
          </a:xfrm>
          <a:prstGeom prst="rect">
            <a:avLst/>
          </a:prstGeom>
          <a:noFill/>
          <a:ln/>
        </p:spPr>
        <p:txBody>
          <a:bodyPr vert="horz" wrap="square" lIns="0" tIns="0" rIns="0" bIns="0" rtlCol="0" anchor="ctr"/>
          <a:lstStyle/>
          <a:p>
            <a:pPr marL="0" indent="0">
              <a:lnSpc>
                <a:spcPts val="1913"/>
              </a:lnSpc>
              <a:buNone/>
            </a:pPr>
            <a:r>
              <a:rPr lang="en-US" sz="1275" b="1" dirty="0">
                <a:solidFill>
                  <a:srgbClr val="0F172A"/>
                </a:solidFill>
              </a:rPr>
              <a:t>Substance-Related</a:t>
            </a:r>
            <a:endParaRPr lang="en-US" sz="1275" dirty="0"/>
          </a:p>
        </p:txBody>
      </p:sp>
      <p:sp>
        <p:nvSpPr>
          <p:cNvPr id="29" name="SK-4-text-28"/>
          <p:cNvSpPr/>
          <p:nvPr/>
        </p:nvSpPr>
        <p:spPr>
          <a:xfrm>
            <a:off x="4813250" y="2942183"/>
            <a:ext cx="3098750" cy="400050"/>
          </a:xfrm>
          <a:prstGeom prst="rect">
            <a:avLst/>
          </a:prstGeom>
          <a:noFill/>
          <a:ln/>
        </p:spPr>
        <p:txBody>
          <a:bodyPr vert="horz" wrap="square" lIns="0" tIns="0" rIns="0" bIns="0" rtlCol="0" anchor="ctr"/>
          <a:lstStyle/>
          <a:p>
            <a:pPr marL="0" indent="0">
              <a:lnSpc>
                <a:spcPts val="1575"/>
              </a:lnSpc>
              <a:buNone/>
            </a:pPr>
            <a:r>
              <a:rPr lang="en-US" sz="1125" dirty="0">
                <a:solidFill>
                  <a:srgbClr val="64748B"/>
                </a:solidFill>
              </a:rPr>
              <a:t>Alcohol misuse, illicit drugs, and prescribed drug dependence.</a:t>
            </a:r>
            <a:endParaRPr lang="en-US" sz="1125" dirty="0"/>
          </a:p>
        </p:txBody>
      </p:sp>
      <p:sp>
        <p:nvSpPr>
          <p:cNvPr id="30" name="SK-4-text-29"/>
          <p:cNvSpPr/>
          <p:nvPr/>
        </p:nvSpPr>
        <p:spPr>
          <a:xfrm>
            <a:off x="8369201" y="2661196"/>
            <a:ext cx="3772852" cy="242888"/>
          </a:xfrm>
          <a:prstGeom prst="rect">
            <a:avLst/>
          </a:prstGeom>
          <a:noFill/>
          <a:ln/>
        </p:spPr>
        <p:txBody>
          <a:bodyPr vert="horz" wrap="square" lIns="0" tIns="0" rIns="0" bIns="0" rtlCol="0" anchor="ctr"/>
          <a:lstStyle/>
          <a:p>
            <a:pPr marL="0" indent="0">
              <a:lnSpc>
                <a:spcPts val="1913"/>
              </a:lnSpc>
              <a:buNone/>
            </a:pPr>
            <a:r>
              <a:rPr lang="en-US" sz="1275" b="1" dirty="0">
                <a:solidFill>
                  <a:srgbClr val="0F172A"/>
                </a:solidFill>
              </a:rPr>
              <a:t>Personality-Related</a:t>
            </a:r>
            <a:endParaRPr lang="en-US" sz="1275" dirty="0"/>
          </a:p>
        </p:txBody>
      </p:sp>
      <p:sp>
        <p:nvSpPr>
          <p:cNvPr id="31" name="SK-4-text-30"/>
          <p:cNvSpPr/>
          <p:nvPr/>
        </p:nvSpPr>
        <p:spPr>
          <a:xfrm>
            <a:off x="8369201" y="2942183"/>
            <a:ext cx="3098899" cy="400050"/>
          </a:xfrm>
          <a:prstGeom prst="rect">
            <a:avLst/>
          </a:prstGeom>
          <a:noFill/>
          <a:ln/>
        </p:spPr>
        <p:txBody>
          <a:bodyPr vert="horz" wrap="square" lIns="0" tIns="0" rIns="0" bIns="0" rtlCol="0" anchor="ctr"/>
          <a:lstStyle/>
          <a:p>
            <a:pPr marL="0" indent="0">
              <a:lnSpc>
                <a:spcPts val="1575"/>
              </a:lnSpc>
              <a:buNone/>
            </a:pPr>
            <a:r>
              <a:rPr lang="en-US" sz="1125" dirty="0">
                <a:solidFill>
                  <a:srgbClr val="64748B"/>
                </a:solidFill>
              </a:rPr>
              <a:t>Enduring patterns of coping and emotional regulation.</a:t>
            </a:r>
            <a:endParaRPr lang="en-US" sz="1125" dirty="0"/>
          </a:p>
        </p:txBody>
      </p:sp>
      <p:sp>
        <p:nvSpPr>
          <p:cNvPr id="32" name="SK-4-text-31"/>
          <p:cNvSpPr/>
          <p:nvPr/>
        </p:nvSpPr>
        <p:spPr>
          <a:xfrm>
            <a:off x="4813250" y="3832771"/>
            <a:ext cx="3967162" cy="242888"/>
          </a:xfrm>
          <a:prstGeom prst="rect">
            <a:avLst/>
          </a:prstGeom>
          <a:noFill/>
          <a:ln/>
        </p:spPr>
        <p:txBody>
          <a:bodyPr vert="horz" wrap="square" lIns="0" tIns="0" rIns="0" bIns="0" rtlCol="0" anchor="ctr"/>
          <a:lstStyle/>
          <a:p>
            <a:pPr marL="0" indent="0">
              <a:lnSpc>
                <a:spcPts val="1913"/>
              </a:lnSpc>
              <a:buNone/>
            </a:pPr>
            <a:r>
              <a:rPr lang="en-US" sz="1275" b="1" dirty="0">
                <a:solidFill>
                  <a:srgbClr val="0F172A"/>
                </a:solidFill>
              </a:rPr>
              <a:t>Neuro/Trauma Overlap</a:t>
            </a:r>
            <a:endParaRPr lang="en-US" sz="1275" dirty="0"/>
          </a:p>
        </p:txBody>
      </p:sp>
      <p:sp>
        <p:nvSpPr>
          <p:cNvPr id="33" name="SK-4-text-32"/>
          <p:cNvSpPr/>
          <p:nvPr/>
        </p:nvSpPr>
        <p:spPr>
          <a:xfrm>
            <a:off x="4813250" y="4113758"/>
            <a:ext cx="3098750" cy="400050"/>
          </a:xfrm>
          <a:prstGeom prst="rect">
            <a:avLst/>
          </a:prstGeom>
          <a:noFill/>
          <a:ln/>
        </p:spPr>
        <p:txBody>
          <a:bodyPr vert="horz" wrap="square" lIns="0" tIns="0" rIns="0" bIns="0" rtlCol="0" anchor="ctr"/>
          <a:lstStyle/>
          <a:p>
            <a:pPr marL="0" indent="0">
              <a:lnSpc>
                <a:spcPts val="1575"/>
              </a:lnSpc>
              <a:buNone/>
            </a:pPr>
            <a:r>
              <a:rPr lang="en-US" sz="1125" dirty="0">
                <a:solidFill>
                  <a:srgbClr val="64748B"/>
                </a:solidFill>
              </a:rPr>
              <a:t>ADHD, ASD, and PTSD (Occupational or military).</a:t>
            </a:r>
            <a:endParaRPr lang="en-US" sz="1125" dirty="0"/>
          </a:p>
        </p:txBody>
      </p:sp>
      <p:sp>
        <p:nvSpPr>
          <p:cNvPr id="34" name="SK-4-text-33"/>
          <p:cNvSpPr/>
          <p:nvPr/>
        </p:nvSpPr>
        <p:spPr>
          <a:xfrm>
            <a:off x="8369201" y="3832771"/>
            <a:ext cx="3822799" cy="242888"/>
          </a:xfrm>
          <a:prstGeom prst="rect">
            <a:avLst/>
          </a:prstGeom>
          <a:noFill/>
          <a:ln/>
        </p:spPr>
        <p:txBody>
          <a:bodyPr vert="horz" wrap="square" lIns="0" tIns="0" rIns="0" bIns="0" rtlCol="0" anchor="ctr"/>
          <a:lstStyle/>
          <a:p>
            <a:pPr marL="0" indent="0">
              <a:lnSpc>
                <a:spcPts val="1913"/>
              </a:lnSpc>
              <a:buNone/>
            </a:pPr>
            <a:r>
              <a:rPr lang="en-US" sz="1275" b="1" dirty="0">
                <a:solidFill>
                  <a:srgbClr val="0F172A"/>
                </a:solidFill>
              </a:rPr>
              <a:t>Organic Differentials</a:t>
            </a:r>
            <a:endParaRPr lang="en-US" sz="1275" dirty="0"/>
          </a:p>
        </p:txBody>
      </p:sp>
      <p:sp>
        <p:nvSpPr>
          <p:cNvPr id="35" name="SK-4-text-34"/>
          <p:cNvSpPr/>
          <p:nvPr/>
        </p:nvSpPr>
        <p:spPr>
          <a:xfrm>
            <a:off x="8369201" y="4113758"/>
            <a:ext cx="3822799" cy="200025"/>
          </a:xfrm>
          <a:prstGeom prst="rect">
            <a:avLst/>
          </a:prstGeom>
          <a:noFill/>
          <a:ln/>
        </p:spPr>
        <p:txBody>
          <a:bodyPr vert="horz" wrap="square" lIns="0" tIns="0" rIns="0" bIns="0" rtlCol="0" anchor="ctr"/>
          <a:lstStyle/>
          <a:p>
            <a:pPr marL="0" indent="0">
              <a:lnSpc>
                <a:spcPts val="1575"/>
              </a:lnSpc>
              <a:buNone/>
            </a:pPr>
            <a:r>
              <a:rPr lang="en-US" sz="1125" dirty="0">
                <a:solidFill>
                  <a:srgbClr val="64748B"/>
                </a:solidFill>
              </a:rPr>
              <a:t>Dementia, Delirium, and physical health causes.</a:t>
            </a:r>
            <a:endParaRPr lang="en-US" sz="1125" dirty="0"/>
          </a:p>
        </p:txBody>
      </p:sp>
      <p:sp>
        <p:nvSpPr>
          <p:cNvPr id="36" name="SK-4-text-35"/>
          <p:cNvSpPr/>
          <p:nvPr/>
        </p:nvSpPr>
        <p:spPr>
          <a:xfrm>
            <a:off x="819150" y="5080546"/>
            <a:ext cx="356235" cy="276225"/>
          </a:xfrm>
          <a:prstGeom prst="rect">
            <a:avLst/>
          </a:prstGeom>
          <a:noFill/>
          <a:ln/>
        </p:spPr>
        <p:txBody>
          <a:bodyPr vert="horz" wrap="square" lIns="0" tIns="0" rIns="0" bIns="0" rtlCol="0" anchor="ctr"/>
          <a:lstStyle/>
          <a:p>
            <a:pPr marL="0" indent="0">
              <a:lnSpc>
                <a:spcPts val="1575"/>
              </a:lnSpc>
              <a:buNone/>
            </a:pPr>
            <a:r>
              <a:rPr lang="en-US" sz="1050" b="1" dirty="0">
                <a:solidFill>
                  <a:srgbClr val="FFFFFF"/>
                </a:solidFill>
              </a:rPr>
              <a:t>SCA</a:t>
            </a:r>
            <a:endParaRPr lang="en-US" sz="1050" dirty="0"/>
          </a:p>
        </p:txBody>
      </p:sp>
      <p:sp>
        <p:nvSpPr>
          <p:cNvPr id="37" name="SK-4-text-36"/>
          <p:cNvSpPr/>
          <p:nvPr/>
        </p:nvSpPr>
        <p:spPr>
          <a:xfrm>
            <a:off x="1333500" y="5080546"/>
            <a:ext cx="10220325"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0F766E"/>
                </a:solidFill>
              </a:rPr>
              <a:t>Consultation Skills: Validation First</a:t>
            </a:r>
            <a:endParaRPr lang="en-US" sz="1350" dirty="0"/>
          </a:p>
        </p:txBody>
      </p:sp>
      <p:sp>
        <p:nvSpPr>
          <p:cNvPr id="38" name="SK-4-text-37"/>
          <p:cNvSpPr/>
          <p:nvPr/>
        </p:nvSpPr>
        <p:spPr>
          <a:xfrm>
            <a:off x="1333500" y="5375821"/>
            <a:ext cx="10134600" cy="479822"/>
          </a:xfrm>
          <a:prstGeom prst="rect">
            <a:avLst/>
          </a:prstGeom>
          <a:noFill/>
          <a:ln/>
        </p:spPr>
        <p:txBody>
          <a:bodyPr vert="horz" wrap="square" lIns="0" tIns="0" rIns="0" bIns="0" rtlCol="0" anchor="ctr"/>
          <a:lstStyle/>
          <a:p>
            <a:pPr marL="0" indent="0">
              <a:lnSpc>
                <a:spcPts val="1890"/>
              </a:lnSpc>
              <a:buNone/>
            </a:pPr>
            <a:r>
              <a:rPr lang="en-US" sz="1350" dirty="0">
                <a:solidFill>
                  <a:srgbClr val="334155"/>
                </a:solidFill>
              </a:rPr>
              <a:t>Start with </a:t>
            </a:r>
            <a:r>
              <a:rPr lang="en-US" sz="1350" b="1" dirty="0">
                <a:solidFill>
                  <a:srgbClr val="334155"/>
                </a:solidFill>
              </a:rPr>
              <a:t>validation</a:t>
            </a:r>
            <a:r>
              <a:rPr lang="en-US" sz="1350" dirty="0">
                <a:solidFill>
                  <a:srgbClr val="334155"/>
                </a:solidFill>
              </a:rPr>
              <a:t> and </a:t>
            </a:r>
            <a:r>
              <a:rPr lang="en-US" sz="1350" b="1" dirty="0">
                <a:solidFill>
                  <a:srgbClr val="334155"/>
                </a:solidFill>
              </a:rPr>
              <a:t>open questions</a:t>
            </a:r>
            <a:r>
              <a:rPr lang="en-US" sz="1350" dirty="0">
                <a:solidFill>
                  <a:srgbClr val="334155"/>
                </a:solidFill>
              </a:rPr>
              <a:t>. "I can hear how difficult this has been for you. What has worried you most about how you've been feeling?"</a:t>
            </a:r>
            <a:endParaRPr lang="en-US" sz="1350" dirty="0"/>
          </a:p>
        </p:txBody>
      </p:sp>
      <p:sp>
        <p:nvSpPr>
          <p:cNvPr id="39" name="SK-4-text-38"/>
          <p:cNvSpPr/>
          <p:nvPr/>
        </p:nvSpPr>
        <p:spPr>
          <a:xfrm>
            <a:off x="10115550" y="6417618"/>
            <a:ext cx="1504950" cy="161925"/>
          </a:xfrm>
          <a:prstGeom prst="rect">
            <a:avLst/>
          </a:prstGeom>
          <a:noFill/>
          <a:ln/>
        </p:spPr>
        <p:txBody>
          <a:bodyPr vert="horz" wrap="square" lIns="0" tIns="0" rIns="0" bIns="0" rtlCol="0" anchor="ctr"/>
          <a:lstStyle/>
          <a:p>
            <a:pPr marL="0" indent="0" algn="r">
              <a:lnSpc>
                <a:spcPts val="1688"/>
              </a:lnSpc>
              <a:buNone/>
            </a:pPr>
            <a:r>
              <a:rPr lang="en-US" sz="1125" dirty="0">
                <a:solidFill>
                  <a:srgbClr val="64748B"/>
                </a:solidFill>
              </a:rPr>
              <a:t>www.bradfordvts.co.uk</a:t>
            </a:r>
            <a:endParaRPr lang="en-US" sz="1125"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5">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5-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5-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5-img-3" descr="preencoded.png"/>
          <p:cNvPicPr>
            <a:picLocks noChangeAspect="1"/>
          </p:cNvPicPr>
          <p:nvPr/>
        </p:nvPicPr>
        <p:blipFill>
          <a:blip r:embed="rId5"/>
          <a:stretch>
            <a:fillRect/>
          </a:stretch>
        </p:blipFill>
        <p:spPr>
          <a:xfrm>
            <a:off x="571500" y="411361"/>
            <a:ext cx="38100" cy="304800"/>
          </a:xfrm>
          <a:prstGeom prst="rect">
            <a:avLst/>
          </a:prstGeom>
        </p:spPr>
      </p:pic>
      <p:pic>
        <p:nvPicPr>
          <p:cNvPr id="5" name="SK-5-img-4" descr="preencoded.png"/>
          <p:cNvPicPr>
            <a:picLocks noChangeAspect="1"/>
          </p:cNvPicPr>
          <p:nvPr/>
        </p:nvPicPr>
        <p:blipFill>
          <a:blip r:embed="rId6"/>
          <a:stretch>
            <a:fillRect/>
          </a:stretch>
        </p:blipFill>
        <p:spPr>
          <a:xfrm>
            <a:off x="571500" y="822871"/>
            <a:ext cx="11049000" cy="9525"/>
          </a:xfrm>
          <a:prstGeom prst="rect">
            <a:avLst/>
          </a:prstGeom>
        </p:spPr>
      </p:pic>
      <p:pic>
        <p:nvPicPr>
          <p:cNvPr id="6" name="SK-5-img-5" descr="preencoded.png"/>
          <p:cNvPicPr>
            <a:picLocks noChangeAspect="1"/>
          </p:cNvPicPr>
          <p:nvPr/>
        </p:nvPicPr>
        <p:blipFill>
          <a:blip r:embed="rId7"/>
          <a:stretch>
            <a:fillRect/>
          </a:stretch>
        </p:blipFill>
        <p:spPr>
          <a:xfrm>
            <a:off x="571500" y="1022896"/>
            <a:ext cx="11049000" cy="409575"/>
          </a:xfrm>
          <a:prstGeom prst="rect">
            <a:avLst/>
          </a:prstGeom>
        </p:spPr>
      </p:pic>
      <p:pic>
        <p:nvPicPr>
          <p:cNvPr id="7" name="SK-5-img-6" descr="preencoded.png"/>
          <p:cNvPicPr>
            <a:picLocks noChangeAspect="1"/>
          </p:cNvPicPr>
          <p:nvPr/>
        </p:nvPicPr>
        <p:blipFill>
          <a:blip r:embed="rId7"/>
          <a:stretch>
            <a:fillRect/>
          </a:stretch>
        </p:blipFill>
        <p:spPr>
          <a:xfrm>
            <a:off x="571500" y="1432471"/>
            <a:ext cx="11049000" cy="409575"/>
          </a:xfrm>
          <a:prstGeom prst="rect">
            <a:avLst/>
          </a:prstGeom>
        </p:spPr>
      </p:pic>
      <p:pic>
        <p:nvPicPr>
          <p:cNvPr id="8" name="SK-5-img-7" descr="preencoded.png"/>
          <p:cNvPicPr>
            <a:picLocks noChangeAspect="1"/>
          </p:cNvPicPr>
          <p:nvPr/>
        </p:nvPicPr>
        <p:blipFill>
          <a:blip r:embed="rId7"/>
          <a:stretch>
            <a:fillRect/>
          </a:stretch>
        </p:blipFill>
        <p:spPr>
          <a:xfrm>
            <a:off x="571500" y="1842046"/>
            <a:ext cx="11049000" cy="409575"/>
          </a:xfrm>
          <a:prstGeom prst="rect">
            <a:avLst/>
          </a:prstGeom>
        </p:spPr>
      </p:pic>
      <p:pic>
        <p:nvPicPr>
          <p:cNvPr id="9" name="SK-5-img-8" descr="preencoded.png"/>
          <p:cNvPicPr>
            <a:picLocks noChangeAspect="1"/>
          </p:cNvPicPr>
          <p:nvPr/>
        </p:nvPicPr>
        <p:blipFill>
          <a:blip r:embed="rId7"/>
          <a:stretch>
            <a:fillRect/>
          </a:stretch>
        </p:blipFill>
        <p:spPr>
          <a:xfrm>
            <a:off x="571500" y="2251621"/>
            <a:ext cx="11049000" cy="409575"/>
          </a:xfrm>
          <a:prstGeom prst="rect">
            <a:avLst/>
          </a:prstGeom>
        </p:spPr>
      </p:pic>
      <p:pic>
        <p:nvPicPr>
          <p:cNvPr id="10" name="SK-5-img-9" descr="preencoded.png"/>
          <p:cNvPicPr>
            <a:picLocks noChangeAspect="1"/>
          </p:cNvPicPr>
          <p:nvPr/>
        </p:nvPicPr>
        <p:blipFill>
          <a:blip r:embed="rId7"/>
          <a:stretch>
            <a:fillRect/>
          </a:stretch>
        </p:blipFill>
        <p:spPr>
          <a:xfrm>
            <a:off x="571500" y="2661196"/>
            <a:ext cx="11049000" cy="409575"/>
          </a:xfrm>
          <a:prstGeom prst="rect">
            <a:avLst/>
          </a:prstGeom>
        </p:spPr>
      </p:pic>
      <p:pic>
        <p:nvPicPr>
          <p:cNvPr id="11" name="SK-5-img-10" descr="preencoded.png"/>
          <p:cNvPicPr>
            <a:picLocks noChangeAspect="1"/>
          </p:cNvPicPr>
          <p:nvPr/>
        </p:nvPicPr>
        <p:blipFill>
          <a:blip r:embed="rId7"/>
          <a:stretch>
            <a:fillRect/>
          </a:stretch>
        </p:blipFill>
        <p:spPr>
          <a:xfrm>
            <a:off x="571500" y="3070771"/>
            <a:ext cx="11049000" cy="409575"/>
          </a:xfrm>
          <a:prstGeom prst="rect">
            <a:avLst/>
          </a:prstGeom>
        </p:spPr>
      </p:pic>
      <p:pic>
        <p:nvPicPr>
          <p:cNvPr id="12" name="SK-5-img-11" descr="preencoded.png"/>
          <p:cNvPicPr>
            <a:picLocks noChangeAspect="1"/>
          </p:cNvPicPr>
          <p:nvPr/>
        </p:nvPicPr>
        <p:blipFill>
          <a:blip r:embed="rId8"/>
          <a:stretch>
            <a:fillRect/>
          </a:stretch>
        </p:blipFill>
        <p:spPr>
          <a:xfrm>
            <a:off x="571500" y="4080421"/>
            <a:ext cx="11049000" cy="1209675"/>
          </a:xfrm>
          <a:prstGeom prst="rect">
            <a:avLst/>
          </a:prstGeom>
        </p:spPr>
      </p:pic>
      <p:pic>
        <p:nvPicPr>
          <p:cNvPr id="13" name="SK-5-img-12" descr="preencoded.png"/>
          <p:cNvPicPr>
            <a:picLocks noChangeAspect="1"/>
          </p:cNvPicPr>
          <p:nvPr/>
        </p:nvPicPr>
        <p:blipFill>
          <a:blip r:embed="rId9"/>
          <a:stretch>
            <a:fillRect/>
          </a:stretch>
        </p:blipFill>
        <p:spPr>
          <a:xfrm>
            <a:off x="762000" y="4235648"/>
            <a:ext cx="214313" cy="175320"/>
          </a:xfrm>
          <a:prstGeom prst="rect">
            <a:avLst/>
          </a:prstGeom>
        </p:spPr>
      </p:pic>
      <p:pic>
        <p:nvPicPr>
          <p:cNvPr id="14" name="SK-5-img-13" descr="preencoded.png"/>
          <p:cNvPicPr>
            <a:picLocks noChangeAspect="1"/>
          </p:cNvPicPr>
          <p:nvPr/>
        </p:nvPicPr>
        <p:blipFill>
          <a:blip r:embed="rId10"/>
          <a:stretch>
            <a:fillRect/>
          </a:stretch>
        </p:blipFill>
        <p:spPr>
          <a:xfrm>
            <a:off x="762000" y="4566196"/>
            <a:ext cx="190500" cy="152400"/>
          </a:xfrm>
          <a:prstGeom prst="rect">
            <a:avLst/>
          </a:prstGeom>
        </p:spPr>
      </p:pic>
      <p:pic>
        <p:nvPicPr>
          <p:cNvPr id="15" name="SK-5-img-14" descr="preencoded.png"/>
          <p:cNvPicPr>
            <a:picLocks noChangeAspect="1"/>
          </p:cNvPicPr>
          <p:nvPr/>
        </p:nvPicPr>
        <p:blipFill>
          <a:blip r:embed="rId10"/>
          <a:stretch>
            <a:fillRect/>
          </a:stretch>
        </p:blipFill>
        <p:spPr>
          <a:xfrm>
            <a:off x="3943350" y="4566196"/>
            <a:ext cx="190500" cy="152400"/>
          </a:xfrm>
          <a:prstGeom prst="rect">
            <a:avLst/>
          </a:prstGeom>
        </p:spPr>
      </p:pic>
      <p:pic>
        <p:nvPicPr>
          <p:cNvPr id="16" name="SK-5-img-15" descr="preencoded.png"/>
          <p:cNvPicPr>
            <a:picLocks noChangeAspect="1"/>
          </p:cNvPicPr>
          <p:nvPr/>
        </p:nvPicPr>
        <p:blipFill>
          <a:blip r:embed="rId10"/>
          <a:stretch>
            <a:fillRect/>
          </a:stretch>
        </p:blipFill>
        <p:spPr>
          <a:xfrm>
            <a:off x="762000" y="4985296"/>
            <a:ext cx="190500" cy="152400"/>
          </a:xfrm>
          <a:prstGeom prst="rect">
            <a:avLst/>
          </a:prstGeom>
        </p:spPr>
      </p:pic>
      <p:sp>
        <p:nvSpPr>
          <p:cNvPr id="17" name="SK-5-text-16"/>
          <p:cNvSpPr/>
          <p:nvPr/>
        </p:nvSpPr>
        <p:spPr>
          <a:xfrm>
            <a:off x="723900" y="381000"/>
            <a:ext cx="10759440" cy="365671"/>
          </a:xfrm>
          <a:prstGeom prst="rect">
            <a:avLst/>
          </a:prstGeom>
          <a:noFill/>
          <a:ln/>
        </p:spPr>
        <p:txBody>
          <a:bodyPr vert="horz" wrap="square" lIns="0" tIns="0" rIns="0" bIns="0" rtlCol="0" anchor="ctr"/>
          <a:lstStyle/>
          <a:p>
            <a:pPr marL="0" indent="0">
              <a:lnSpc>
                <a:spcPts val="2880"/>
              </a:lnSpc>
              <a:buNone/>
            </a:pPr>
            <a:r>
              <a:rPr lang="en-US" sz="2400" b="1" dirty="0">
                <a:solidFill>
                  <a:srgbClr val="0F172A"/>
                </a:solidFill>
              </a:rPr>
              <a:t>Rapid GP Assessment Framework</a:t>
            </a:r>
            <a:endParaRPr lang="en-US" sz="2400" dirty="0"/>
          </a:p>
        </p:txBody>
      </p:sp>
      <p:sp>
        <p:nvSpPr>
          <p:cNvPr id="18" name="SK-5-text-17"/>
          <p:cNvSpPr/>
          <p:nvPr/>
        </p:nvSpPr>
        <p:spPr>
          <a:xfrm>
            <a:off x="571500" y="1099096"/>
            <a:ext cx="3533644"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0F172A"/>
                </a:solidFill>
              </a:rPr>
              <a:t>Presenting Problem</a:t>
            </a:r>
            <a:endParaRPr lang="en-US" sz="1350" dirty="0"/>
          </a:p>
        </p:txBody>
      </p:sp>
      <p:sp>
        <p:nvSpPr>
          <p:cNvPr id="19" name="SK-5-text-18"/>
          <p:cNvSpPr/>
          <p:nvPr/>
        </p:nvSpPr>
        <p:spPr>
          <a:xfrm>
            <a:off x="3333750" y="1099096"/>
            <a:ext cx="8858250" cy="239911"/>
          </a:xfrm>
          <a:prstGeom prst="rect">
            <a:avLst/>
          </a:prstGeom>
          <a:noFill/>
          <a:ln/>
        </p:spPr>
        <p:txBody>
          <a:bodyPr vert="horz" wrap="square" lIns="0" tIns="0" rIns="0" bIns="0" rtlCol="0" anchor="ctr"/>
          <a:lstStyle/>
          <a:p>
            <a:pPr marL="0" indent="0">
              <a:lnSpc>
                <a:spcPts val="1890"/>
              </a:lnSpc>
              <a:buNone/>
            </a:pPr>
            <a:r>
              <a:rPr lang="en-US" sz="1350" dirty="0">
                <a:solidFill>
                  <a:srgbClr val="334155"/>
                </a:solidFill>
              </a:rPr>
              <a:t>Nature of symptoms, onset, "I can't cope", "going mad".</a:t>
            </a:r>
            <a:endParaRPr lang="en-US" sz="1350" dirty="0"/>
          </a:p>
        </p:txBody>
      </p:sp>
      <p:sp>
        <p:nvSpPr>
          <p:cNvPr id="20" name="SK-5-text-19"/>
          <p:cNvSpPr/>
          <p:nvPr/>
        </p:nvSpPr>
        <p:spPr>
          <a:xfrm>
            <a:off x="571500" y="1508671"/>
            <a:ext cx="3342093"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0F172A"/>
                </a:solidFill>
              </a:rPr>
              <a:t>Function &amp; Impact</a:t>
            </a:r>
            <a:endParaRPr lang="en-US" sz="1350" dirty="0"/>
          </a:p>
        </p:txBody>
      </p:sp>
      <p:sp>
        <p:nvSpPr>
          <p:cNvPr id="21" name="SK-5-text-20"/>
          <p:cNvSpPr/>
          <p:nvPr/>
        </p:nvSpPr>
        <p:spPr>
          <a:xfrm>
            <a:off x="3333750" y="1508671"/>
            <a:ext cx="8858250" cy="239911"/>
          </a:xfrm>
          <a:prstGeom prst="rect">
            <a:avLst/>
          </a:prstGeom>
          <a:noFill/>
          <a:ln/>
        </p:spPr>
        <p:txBody>
          <a:bodyPr vert="horz" wrap="square" lIns="0" tIns="0" rIns="0" bIns="0" rtlCol="0" anchor="ctr"/>
          <a:lstStyle/>
          <a:p>
            <a:pPr marL="0" indent="0">
              <a:lnSpc>
                <a:spcPts val="1890"/>
              </a:lnSpc>
              <a:buNone/>
            </a:pPr>
            <a:r>
              <a:rPr lang="en-US" sz="1350" dirty="0">
                <a:solidFill>
                  <a:srgbClr val="334155"/>
                </a:solidFill>
              </a:rPr>
              <a:t>Impact on work, social life, relationships, and self-care (ADLs).</a:t>
            </a:r>
            <a:endParaRPr lang="en-US" sz="1350" dirty="0"/>
          </a:p>
        </p:txBody>
      </p:sp>
      <p:sp>
        <p:nvSpPr>
          <p:cNvPr id="22" name="SK-5-text-21"/>
          <p:cNvSpPr/>
          <p:nvPr/>
        </p:nvSpPr>
        <p:spPr>
          <a:xfrm>
            <a:off x="571500" y="1918246"/>
            <a:ext cx="2958991"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0F172A"/>
                </a:solidFill>
              </a:rPr>
              <a:t>Risk Assessment</a:t>
            </a:r>
            <a:endParaRPr lang="en-US" sz="1350" dirty="0"/>
          </a:p>
        </p:txBody>
      </p:sp>
      <p:sp>
        <p:nvSpPr>
          <p:cNvPr id="23" name="SK-5-text-22"/>
          <p:cNvSpPr/>
          <p:nvPr/>
        </p:nvSpPr>
        <p:spPr>
          <a:xfrm>
            <a:off x="3333750" y="1918246"/>
            <a:ext cx="8858250" cy="239911"/>
          </a:xfrm>
          <a:prstGeom prst="rect">
            <a:avLst/>
          </a:prstGeom>
          <a:noFill/>
          <a:ln/>
        </p:spPr>
        <p:txBody>
          <a:bodyPr vert="horz" wrap="square" lIns="0" tIns="0" rIns="0" bIns="0" rtlCol="0" anchor="ctr"/>
          <a:lstStyle/>
          <a:p>
            <a:pPr marL="0" indent="0">
              <a:lnSpc>
                <a:spcPts val="1890"/>
              </a:lnSpc>
              <a:buNone/>
            </a:pPr>
            <a:r>
              <a:rPr lang="en-US" sz="1350" dirty="0">
                <a:solidFill>
                  <a:srgbClr val="334155"/>
                </a:solidFill>
              </a:rPr>
              <a:t>Self-harm, suicidal intent/plans, self-neglect, risk to others.</a:t>
            </a:r>
            <a:endParaRPr lang="en-US" sz="1350" dirty="0"/>
          </a:p>
        </p:txBody>
      </p:sp>
      <p:sp>
        <p:nvSpPr>
          <p:cNvPr id="24" name="SK-5-text-23"/>
          <p:cNvSpPr/>
          <p:nvPr/>
        </p:nvSpPr>
        <p:spPr>
          <a:xfrm>
            <a:off x="571500" y="2327821"/>
            <a:ext cx="3150542"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0F172A"/>
                </a:solidFill>
              </a:rPr>
              <a:t>Substance &amp; Meds</a:t>
            </a:r>
            <a:endParaRPr lang="en-US" sz="1350" dirty="0"/>
          </a:p>
        </p:txBody>
      </p:sp>
      <p:sp>
        <p:nvSpPr>
          <p:cNvPr id="25" name="SK-5-text-24"/>
          <p:cNvSpPr/>
          <p:nvPr/>
        </p:nvSpPr>
        <p:spPr>
          <a:xfrm>
            <a:off x="3333750" y="2327821"/>
            <a:ext cx="8858250" cy="239911"/>
          </a:xfrm>
          <a:prstGeom prst="rect">
            <a:avLst/>
          </a:prstGeom>
          <a:noFill/>
          <a:ln/>
        </p:spPr>
        <p:txBody>
          <a:bodyPr vert="horz" wrap="square" lIns="0" tIns="0" rIns="0" bIns="0" rtlCol="0" anchor="ctr"/>
          <a:lstStyle/>
          <a:p>
            <a:pPr marL="0" indent="0">
              <a:lnSpc>
                <a:spcPts val="1890"/>
              </a:lnSpc>
              <a:buNone/>
            </a:pPr>
            <a:r>
              <a:rPr lang="en-US" sz="1350" dirty="0">
                <a:solidFill>
                  <a:srgbClr val="334155"/>
                </a:solidFill>
              </a:rPr>
              <a:t>Alcohol, illicit drugs, current prescriptions, OTC remedies.</a:t>
            </a:r>
            <a:endParaRPr lang="en-US" sz="1350" dirty="0"/>
          </a:p>
        </p:txBody>
      </p:sp>
      <p:sp>
        <p:nvSpPr>
          <p:cNvPr id="26" name="SK-5-text-25"/>
          <p:cNvSpPr/>
          <p:nvPr/>
        </p:nvSpPr>
        <p:spPr>
          <a:xfrm>
            <a:off x="571500" y="2737396"/>
            <a:ext cx="2958991"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0F172A"/>
                </a:solidFill>
              </a:rPr>
              <a:t>Physical Mimics</a:t>
            </a:r>
            <a:endParaRPr lang="en-US" sz="1350" dirty="0"/>
          </a:p>
        </p:txBody>
      </p:sp>
      <p:sp>
        <p:nvSpPr>
          <p:cNvPr id="27" name="SK-5-text-26"/>
          <p:cNvSpPr/>
          <p:nvPr/>
        </p:nvSpPr>
        <p:spPr>
          <a:xfrm>
            <a:off x="3333750" y="2737396"/>
            <a:ext cx="8858250" cy="239911"/>
          </a:xfrm>
          <a:prstGeom prst="rect">
            <a:avLst/>
          </a:prstGeom>
          <a:noFill/>
          <a:ln/>
        </p:spPr>
        <p:txBody>
          <a:bodyPr vert="horz" wrap="square" lIns="0" tIns="0" rIns="0" bIns="0" rtlCol="0" anchor="ctr"/>
          <a:lstStyle/>
          <a:p>
            <a:pPr marL="0" indent="0">
              <a:lnSpc>
                <a:spcPts val="1890"/>
              </a:lnSpc>
              <a:buNone/>
            </a:pPr>
            <a:r>
              <a:rPr lang="en-US" sz="1350" dirty="0">
                <a:solidFill>
                  <a:srgbClr val="334155"/>
                </a:solidFill>
              </a:rPr>
              <a:t>Screen for thyroid, anaemia, menopause, B12/Folate deficiencies.</a:t>
            </a:r>
            <a:endParaRPr lang="en-US" sz="1350" dirty="0"/>
          </a:p>
        </p:txBody>
      </p:sp>
      <p:sp>
        <p:nvSpPr>
          <p:cNvPr id="28" name="SK-5-text-27"/>
          <p:cNvSpPr/>
          <p:nvPr/>
        </p:nvSpPr>
        <p:spPr>
          <a:xfrm>
            <a:off x="571500" y="3146971"/>
            <a:ext cx="2657475"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0F172A"/>
                </a:solidFill>
              </a:rPr>
              <a:t>Safeguarding</a:t>
            </a:r>
            <a:endParaRPr lang="en-US" sz="1350" dirty="0"/>
          </a:p>
        </p:txBody>
      </p:sp>
      <p:sp>
        <p:nvSpPr>
          <p:cNvPr id="29" name="SK-5-text-28"/>
          <p:cNvSpPr/>
          <p:nvPr/>
        </p:nvSpPr>
        <p:spPr>
          <a:xfrm>
            <a:off x="3333750" y="3146971"/>
            <a:ext cx="8858250" cy="239911"/>
          </a:xfrm>
          <a:prstGeom prst="rect">
            <a:avLst/>
          </a:prstGeom>
          <a:noFill/>
          <a:ln/>
        </p:spPr>
        <p:txBody>
          <a:bodyPr vert="horz" wrap="square" lIns="0" tIns="0" rIns="0" bIns="0" rtlCol="0" anchor="ctr"/>
          <a:lstStyle/>
          <a:p>
            <a:pPr marL="0" indent="0">
              <a:lnSpc>
                <a:spcPts val="1890"/>
              </a:lnSpc>
              <a:buNone/>
            </a:pPr>
            <a:r>
              <a:rPr lang="en-US" sz="1350" dirty="0">
                <a:solidFill>
                  <a:srgbClr val="334155"/>
                </a:solidFill>
              </a:rPr>
              <a:t>Dependents at home, domestic abuse, vulnerability/exploitation.</a:t>
            </a:r>
            <a:endParaRPr lang="en-US" sz="1350" dirty="0"/>
          </a:p>
        </p:txBody>
      </p:sp>
      <p:sp>
        <p:nvSpPr>
          <p:cNvPr id="30" name="SK-5-text-29"/>
          <p:cNvSpPr/>
          <p:nvPr/>
        </p:nvSpPr>
        <p:spPr>
          <a:xfrm>
            <a:off x="571500" y="3556546"/>
            <a:ext cx="3533644"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0F172A"/>
                </a:solidFill>
              </a:rPr>
              <a:t>Patient Priorities</a:t>
            </a:r>
            <a:endParaRPr lang="en-US" sz="1350" dirty="0"/>
          </a:p>
        </p:txBody>
      </p:sp>
      <p:sp>
        <p:nvSpPr>
          <p:cNvPr id="31" name="SK-5-text-30"/>
          <p:cNvSpPr/>
          <p:nvPr/>
        </p:nvSpPr>
        <p:spPr>
          <a:xfrm>
            <a:off x="3333750" y="3556546"/>
            <a:ext cx="8858250" cy="239911"/>
          </a:xfrm>
          <a:prstGeom prst="rect">
            <a:avLst/>
          </a:prstGeom>
          <a:noFill/>
          <a:ln/>
        </p:spPr>
        <p:txBody>
          <a:bodyPr vert="horz" wrap="square" lIns="0" tIns="0" rIns="0" bIns="0" rtlCol="0" anchor="ctr"/>
          <a:lstStyle/>
          <a:p>
            <a:pPr marL="0" indent="0">
              <a:lnSpc>
                <a:spcPts val="1890"/>
              </a:lnSpc>
              <a:buNone/>
            </a:pPr>
            <a:r>
              <a:rPr lang="en-US" sz="1350" dirty="0">
                <a:solidFill>
                  <a:srgbClr val="334155"/>
                </a:solidFill>
              </a:rPr>
              <a:t>Identify the </a:t>
            </a:r>
            <a:r>
              <a:rPr lang="en-US" sz="1350" b="1" dirty="0">
                <a:solidFill>
                  <a:srgbClr val="E0651F"/>
                </a:solidFill>
              </a:rPr>
              <a:t>Ideas, Concerns, and Expectations</a:t>
            </a:r>
            <a:r>
              <a:rPr lang="en-US" sz="1350" dirty="0">
                <a:solidFill>
                  <a:srgbClr val="334155"/>
                </a:solidFill>
              </a:rPr>
              <a:t> most important to them.</a:t>
            </a:r>
            <a:endParaRPr lang="en-US" sz="1350" dirty="0"/>
          </a:p>
        </p:txBody>
      </p:sp>
      <p:sp>
        <p:nvSpPr>
          <p:cNvPr id="32" name="SK-5-text-31"/>
          <p:cNvSpPr/>
          <p:nvPr/>
        </p:nvSpPr>
        <p:spPr>
          <a:xfrm>
            <a:off x="1071563" y="4194721"/>
            <a:ext cx="7903845"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0F766E"/>
                </a:solidFill>
              </a:rPr>
              <a:t>SCA Focus: Validation &amp; Open Questions</a:t>
            </a:r>
            <a:endParaRPr lang="en-US" sz="1350" dirty="0"/>
          </a:p>
        </p:txBody>
      </p:sp>
      <p:sp>
        <p:nvSpPr>
          <p:cNvPr id="33" name="SK-5-text-32"/>
          <p:cNvSpPr/>
          <p:nvPr/>
        </p:nvSpPr>
        <p:spPr>
          <a:xfrm>
            <a:off x="1028700" y="4528096"/>
            <a:ext cx="7132320" cy="228600"/>
          </a:xfrm>
          <a:prstGeom prst="rect">
            <a:avLst/>
          </a:prstGeom>
          <a:noFill/>
          <a:ln/>
        </p:spPr>
        <p:txBody>
          <a:bodyPr vert="horz" wrap="square" lIns="0" tIns="0" rIns="0" bIns="0" rtlCol="0" anchor="ctr"/>
          <a:lstStyle/>
          <a:p>
            <a:pPr marL="0" indent="0">
              <a:lnSpc>
                <a:spcPts val="1800"/>
              </a:lnSpc>
              <a:buNone/>
            </a:pPr>
            <a:r>
              <a:rPr lang="en-US" sz="1200" i="1" dirty="0">
                <a:solidFill>
                  <a:srgbClr val="334155"/>
                </a:solidFill>
              </a:rPr>
              <a:t>"What has worried you most about this?"</a:t>
            </a:r>
            <a:endParaRPr lang="en-US" sz="1200" dirty="0"/>
          </a:p>
        </p:txBody>
      </p:sp>
      <p:sp>
        <p:nvSpPr>
          <p:cNvPr id="34" name="SK-5-text-33"/>
          <p:cNvSpPr/>
          <p:nvPr/>
        </p:nvSpPr>
        <p:spPr>
          <a:xfrm>
            <a:off x="4210050" y="4528096"/>
            <a:ext cx="7981950" cy="228600"/>
          </a:xfrm>
          <a:prstGeom prst="rect">
            <a:avLst/>
          </a:prstGeom>
          <a:noFill/>
          <a:ln/>
        </p:spPr>
        <p:txBody>
          <a:bodyPr vert="horz" wrap="square" lIns="0" tIns="0" rIns="0" bIns="0" rtlCol="0" anchor="ctr"/>
          <a:lstStyle/>
          <a:p>
            <a:pPr marL="0" indent="0">
              <a:lnSpc>
                <a:spcPts val="1800"/>
              </a:lnSpc>
              <a:buNone/>
            </a:pPr>
            <a:r>
              <a:rPr lang="en-US" sz="1200" i="1" dirty="0">
                <a:solidFill>
                  <a:srgbClr val="334155"/>
                </a:solidFill>
              </a:rPr>
              <a:t>"Have things ever felt so bad you thought life was not worth living?"</a:t>
            </a:r>
            <a:endParaRPr lang="en-US" sz="1200" dirty="0"/>
          </a:p>
        </p:txBody>
      </p:sp>
      <p:sp>
        <p:nvSpPr>
          <p:cNvPr id="35" name="SK-5-text-34"/>
          <p:cNvSpPr/>
          <p:nvPr/>
        </p:nvSpPr>
        <p:spPr>
          <a:xfrm>
            <a:off x="1028700" y="4947196"/>
            <a:ext cx="8961120" cy="228600"/>
          </a:xfrm>
          <a:prstGeom prst="rect">
            <a:avLst/>
          </a:prstGeom>
          <a:noFill/>
          <a:ln/>
        </p:spPr>
        <p:txBody>
          <a:bodyPr vert="horz" wrap="square" lIns="0" tIns="0" rIns="0" bIns="0" rtlCol="0" anchor="ctr"/>
          <a:lstStyle/>
          <a:p>
            <a:pPr marL="0" indent="0">
              <a:lnSpc>
                <a:spcPts val="1800"/>
              </a:lnSpc>
              <a:buNone/>
            </a:pPr>
            <a:r>
              <a:rPr lang="en-US" sz="1200" i="1" dirty="0">
                <a:solidFill>
                  <a:srgbClr val="334155"/>
                </a:solidFill>
              </a:rPr>
              <a:t>"What would feel like a useful first step today?"</a:t>
            </a:r>
            <a:endParaRPr lang="en-US" sz="1200" dirty="0"/>
          </a:p>
        </p:txBody>
      </p:sp>
      <p:sp>
        <p:nvSpPr>
          <p:cNvPr id="36" name="SK-5-text-35"/>
          <p:cNvSpPr/>
          <p:nvPr/>
        </p:nvSpPr>
        <p:spPr>
          <a:xfrm>
            <a:off x="0" y="6262688"/>
            <a:ext cx="11620500" cy="595313"/>
          </a:xfrm>
          <a:prstGeom prst="rect">
            <a:avLst/>
          </a:prstGeom>
          <a:noFill/>
          <a:ln/>
        </p:spPr>
        <p:txBody>
          <a:bodyPr vert="horz" wrap="square" lIns="0" tIns="0" rIns="0" bIns="0" rtlCol="0" anchor="ctr"/>
          <a:lstStyle/>
          <a:p>
            <a:pPr marL="0" indent="0" algn="r">
              <a:lnSpc>
                <a:spcPts val="1688"/>
              </a:lnSpc>
              <a:buNone/>
            </a:pPr>
            <a:r>
              <a:rPr lang="en-US" sz="1125" dirty="0">
                <a:solidFill>
                  <a:srgbClr val="64748B"/>
                </a:solidFill>
              </a:rPr>
              <a:t>www.bradfordvts.co.uk</a:t>
            </a:r>
            <a:endParaRPr lang="en-US" sz="1125"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6-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6-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6-img-3" descr="preencoded.png"/>
          <p:cNvPicPr>
            <a:picLocks noChangeAspect="1"/>
          </p:cNvPicPr>
          <p:nvPr/>
        </p:nvPicPr>
        <p:blipFill>
          <a:blip r:embed="rId5"/>
          <a:stretch>
            <a:fillRect/>
          </a:stretch>
        </p:blipFill>
        <p:spPr>
          <a:xfrm>
            <a:off x="571500" y="411361"/>
            <a:ext cx="38100" cy="304800"/>
          </a:xfrm>
          <a:prstGeom prst="rect">
            <a:avLst/>
          </a:prstGeom>
        </p:spPr>
      </p:pic>
      <p:pic>
        <p:nvPicPr>
          <p:cNvPr id="5" name="SK-6-img-4" descr="preencoded.png"/>
          <p:cNvPicPr>
            <a:picLocks noChangeAspect="1"/>
          </p:cNvPicPr>
          <p:nvPr/>
        </p:nvPicPr>
        <p:blipFill>
          <a:blip r:embed="rId6"/>
          <a:stretch>
            <a:fillRect/>
          </a:stretch>
        </p:blipFill>
        <p:spPr>
          <a:xfrm>
            <a:off x="571500" y="822871"/>
            <a:ext cx="11049000" cy="9525"/>
          </a:xfrm>
          <a:prstGeom prst="rect">
            <a:avLst/>
          </a:prstGeom>
        </p:spPr>
      </p:pic>
      <p:pic>
        <p:nvPicPr>
          <p:cNvPr id="6" name="SK-6-img-5" descr="preencoded.png"/>
          <p:cNvPicPr>
            <a:picLocks noChangeAspect="1"/>
          </p:cNvPicPr>
          <p:nvPr/>
        </p:nvPicPr>
        <p:blipFill>
          <a:blip r:embed="rId7"/>
          <a:stretch>
            <a:fillRect/>
          </a:stretch>
        </p:blipFill>
        <p:spPr>
          <a:xfrm>
            <a:off x="2095500" y="1697236"/>
            <a:ext cx="57150" cy="3810000"/>
          </a:xfrm>
          <a:prstGeom prst="rect">
            <a:avLst/>
          </a:prstGeom>
        </p:spPr>
      </p:pic>
      <p:pic>
        <p:nvPicPr>
          <p:cNvPr id="7" name="SK-6-img-6" descr="preencoded.png"/>
          <p:cNvPicPr>
            <a:picLocks noChangeAspect="1"/>
          </p:cNvPicPr>
          <p:nvPr/>
        </p:nvPicPr>
        <p:blipFill>
          <a:blip r:embed="rId8"/>
          <a:stretch>
            <a:fillRect/>
          </a:stretch>
        </p:blipFill>
        <p:spPr>
          <a:xfrm>
            <a:off x="2533650" y="1919436"/>
            <a:ext cx="238125" cy="238125"/>
          </a:xfrm>
          <a:prstGeom prst="rect">
            <a:avLst/>
          </a:prstGeom>
        </p:spPr>
      </p:pic>
      <p:pic>
        <p:nvPicPr>
          <p:cNvPr id="8" name="SK-6-img-7" descr="preencoded.png"/>
          <p:cNvPicPr>
            <a:picLocks noChangeAspect="1"/>
          </p:cNvPicPr>
          <p:nvPr/>
        </p:nvPicPr>
        <p:blipFill>
          <a:blip r:embed="rId9"/>
          <a:stretch>
            <a:fillRect/>
          </a:stretch>
        </p:blipFill>
        <p:spPr>
          <a:xfrm>
            <a:off x="7267575" y="1919436"/>
            <a:ext cx="238125" cy="226665"/>
          </a:xfrm>
          <a:prstGeom prst="rect">
            <a:avLst/>
          </a:prstGeom>
        </p:spPr>
      </p:pic>
      <p:pic>
        <p:nvPicPr>
          <p:cNvPr id="9" name="SK-6-img-8" descr="preencoded.png"/>
          <p:cNvPicPr>
            <a:picLocks noChangeAspect="1"/>
          </p:cNvPicPr>
          <p:nvPr/>
        </p:nvPicPr>
        <p:blipFill>
          <a:blip r:embed="rId10"/>
          <a:stretch>
            <a:fillRect/>
          </a:stretch>
        </p:blipFill>
        <p:spPr>
          <a:xfrm>
            <a:off x="2533650" y="2860328"/>
            <a:ext cx="238125" cy="207020"/>
          </a:xfrm>
          <a:prstGeom prst="rect">
            <a:avLst/>
          </a:prstGeom>
        </p:spPr>
      </p:pic>
      <p:pic>
        <p:nvPicPr>
          <p:cNvPr id="10" name="SK-6-img-9" descr="preencoded.png"/>
          <p:cNvPicPr>
            <a:picLocks noChangeAspect="1"/>
          </p:cNvPicPr>
          <p:nvPr/>
        </p:nvPicPr>
        <p:blipFill>
          <a:blip r:embed="rId11"/>
          <a:stretch>
            <a:fillRect/>
          </a:stretch>
        </p:blipFill>
        <p:spPr>
          <a:xfrm>
            <a:off x="7267575" y="2860328"/>
            <a:ext cx="238125" cy="238125"/>
          </a:xfrm>
          <a:prstGeom prst="rect">
            <a:avLst/>
          </a:prstGeom>
        </p:spPr>
      </p:pic>
      <p:pic>
        <p:nvPicPr>
          <p:cNvPr id="11" name="SK-6-img-10" descr="preencoded.png"/>
          <p:cNvPicPr>
            <a:picLocks noChangeAspect="1"/>
          </p:cNvPicPr>
          <p:nvPr/>
        </p:nvPicPr>
        <p:blipFill>
          <a:blip r:embed="rId12"/>
          <a:stretch>
            <a:fillRect/>
          </a:stretch>
        </p:blipFill>
        <p:spPr>
          <a:xfrm>
            <a:off x="2533650" y="3801219"/>
            <a:ext cx="238125" cy="207020"/>
          </a:xfrm>
          <a:prstGeom prst="rect">
            <a:avLst/>
          </a:prstGeom>
        </p:spPr>
      </p:pic>
      <p:pic>
        <p:nvPicPr>
          <p:cNvPr id="12" name="SK-6-img-11" descr="preencoded.png"/>
          <p:cNvPicPr>
            <a:picLocks noChangeAspect="1"/>
          </p:cNvPicPr>
          <p:nvPr/>
        </p:nvPicPr>
        <p:blipFill>
          <a:blip r:embed="rId13"/>
          <a:stretch>
            <a:fillRect/>
          </a:stretch>
        </p:blipFill>
        <p:spPr>
          <a:xfrm>
            <a:off x="7267575" y="3801219"/>
            <a:ext cx="238125" cy="198388"/>
          </a:xfrm>
          <a:prstGeom prst="rect">
            <a:avLst/>
          </a:prstGeom>
        </p:spPr>
      </p:pic>
      <p:pic>
        <p:nvPicPr>
          <p:cNvPr id="13" name="SK-6-img-12" descr="preencoded.png"/>
          <p:cNvPicPr>
            <a:picLocks noChangeAspect="1"/>
          </p:cNvPicPr>
          <p:nvPr/>
        </p:nvPicPr>
        <p:blipFill>
          <a:blip r:embed="rId14"/>
          <a:stretch>
            <a:fillRect/>
          </a:stretch>
        </p:blipFill>
        <p:spPr>
          <a:xfrm>
            <a:off x="2533650" y="4837361"/>
            <a:ext cx="9086850" cy="581025"/>
          </a:xfrm>
          <a:prstGeom prst="rect">
            <a:avLst/>
          </a:prstGeom>
        </p:spPr>
      </p:pic>
      <p:pic>
        <p:nvPicPr>
          <p:cNvPr id="14" name="SK-6-img-13" descr="preencoded.png"/>
          <p:cNvPicPr>
            <a:picLocks noChangeAspect="1"/>
          </p:cNvPicPr>
          <p:nvPr/>
        </p:nvPicPr>
        <p:blipFill>
          <a:blip r:embed="rId15"/>
          <a:stretch>
            <a:fillRect/>
          </a:stretch>
        </p:blipFill>
        <p:spPr>
          <a:xfrm>
            <a:off x="2724150" y="4989761"/>
            <a:ext cx="895350" cy="276225"/>
          </a:xfrm>
          <a:prstGeom prst="rect">
            <a:avLst/>
          </a:prstGeom>
        </p:spPr>
      </p:pic>
      <p:sp>
        <p:nvSpPr>
          <p:cNvPr id="15" name="SK-6-text-14"/>
          <p:cNvSpPr/>
          <p:nvPr/>
        </p:nvSpPr>
        <p:spPr>
          <a:xfrm>
            <a:off x="723900" y="381000"/>
            <a:ext cx="11468100" cy="365671"/>
          </a:xfrm>
          <a:prstGeom prst="rect">
            <a:avLst/>
          </a:prstGeom>
          <a:noFill/>
          <a:ln/>
        </p:spPr>
        <p:txBody>
          <a:bodyPr vert="horz" wrap="square" lIns="0" tIns="0" rIns="0" bIns="0" rtlCol="0" anchor="ctr"/>
          <a:lstStyle/>
          <a:p>
            <a:pPr marL="0" indent="0">
              <a:lnSpc>
                <a:spcPts val="2880"/>
              </a:lnSpc>
              <a:buNone/>
            </a:pPr>
            <a:r>
              <a:rPr lang="en-US" sz="2400" b="1" dirty="0">
                <a:solidFill>
                  <a:srgbClr val="0F172A"/>
                </a:solidFill>
              </a:rPr>
              <a:t>Red Flags and Urgent Escalation</a:t>
            </a:r>
            <a:endParaRPr lang="en-US" sz="2400" dirty="0"/>
          </a:p>
        </p:txBody>
      </p:sp>
      <p:sp>
        <p:nvSpPr>
          <p:cNvPr id="16" name="SK-6-text-15"/>
          <p:cNvSpPr/>
          <p:nvPr/>
        </p:nvSpPr>
        <p:spPr>
          <a:xfrm>
            <a:off x="723900" y="1273373"/>
            <a:ext cx="1143000" cy="4657725"/>
          </a:xfrm>
          <a:prstGeom prst="rect">
            <a:avLst/>
          </a:prstGeom>
          <a:noFill/>
          <a:ln/>
        </p:spPr>
        <p:txBody>
          <a:bodyPr vert="vert" wrap="square" lIns="0" tIns="0" rIns="0" bIns="0" rtlCol="0" anchor="ctr"/>
          <a:lstStyle/>
          <a:p>
            <a:pPr marL="0" indent="0">
              <a:lnSpc>
                <a:spcPts val="9000"/>
              </a:lnSpc>
              <a:buNone/>
            </a:pPr>
            <a:r>
              <a:rPr lang="en-US" sz="6000" b="1" kern="0" spc="240" dirty="0">
                <a:solidFill>
                  <a:srgbClr val="BE123C">
                    <a:alpha val="15000"/>
                  </a:srgbClr>
                </a:solidFill>
              </a:rPr>
              <a:t>RED FLAGS</a:t>
            </a:r>
            <a:endParaRPr lang="en-US" sz="6000" dirty="0"/>
          </a:p>
        </p:txBody>
      </p:sp>
      <p:sp>
        <p:nvSpPr>
          <p:cNvPr id="17" name="SK-6-text-16"/>
          <p:cNvSpPr/>
          <p:nvPr/>
        </p:nvSpPr>
        <p:spPr>
          <a:xfrm>
            <a:off x="2886075" y="1881336"/>
            <a:ext cx="409575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0F172A"/>
                </a:solidFill>
              </a:rPr>
              <a:t>Suicidal Risk</a:t>
            </a:r>
            <a:endParaRPr lang="en-US" sz="1500" dirty="0"/>
          </a:p>
        </p:txBody>
      </p:sp>
      <p:sp>
        <p:nvSpPr>
          <p:cNvPr id="18" name="SK-6-text-17"/>
          <p:cNvSpPr/>
          <p:nvPr/>
        </p:nvSpPr>
        <p:spPr>
          <a:xfrm>
            <a:off x="2886075" y="2205186"/>
            <a:ext cx="4000500" cy="426541"/>
          </a:xfrm>
          <a:prstGeom prst="rect">
            <a:avLst/>
          </a:prstGeom>
          <a:noFill/>
          <a:ln/>
        </p:spPr>
        <p:txBody>
          <a:bodyPr vert="horz" wrap="square" lIns="0" tIns="0" rIns="0" bIns="0" rtlCol="0" anchor="ctr"/>
          <a:lstStyle/>
          <a:p>
            <a:pPr marL="0" indent="0">
              <a:lnSpc>
                <a:spcPts val="1680"/>
              </a:lnSpc>
              <a:buNone/>
            </a:pPr>
            <a:r>
              <a:rPr lang="en-US" sz="1200" dirty="0">
                <a:solidFill>
                  <a:srgbClr val="334155"/>
                </a:solidFill>
              </a:rPr>
              <a:t>Active intent, plan, access to means, or recent serious self-harm/overdose.</a:t>
            </a:r>
            <a:endParaRPr lang="en-US" sz="1200" dirty="0"/>
          </a:p>
        </p:txBody>
      </p:sp>
      <p:sp>
        <p:nvSpPr>
          <p:cNvPr id="19" name="SK-6-text-18"/>
          <p:cNvSpPr/>
          <p:nvPr/>
        </p:nvSpPr>
        <p:spPr>
          <a:xfrm>
            <a:off x="7620000" y="1881336"/>
            <a:ext cx="409575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0F172A"/>
                </a:solidFill>
              </a:rPr>
              <a:t>Acute Mania</a:t>
            </a:r>
            <a:endParaRPr lang="en-US" sz="1500" dirty="0"/>
          </a:p>
        </p:txBody>
      </p:sp>
      <p:sp>
        <p:nvSpPr>
          <p:cNvPr id="20" name="SK-6-text-19"/>
          <p:cNvSpPr/>
          <p:nvPr/>
        </p:nvSpPr>
        <p:spPr>
          <a:xfrm>
            <a:off x="7620000" y="2205186"/>
            <a:ext cx="4000500" cy="426541"/>
          </a:xfrm>
          <a:prstGeom prst="rect">
            <a:avLst/>
          </a:prstGeom>
          <a:noFill/>
          <a:ln/>
        </p:spPr>
        <p:txBody>
          <a:bodyPr vert="horz" wrap="square" lIns="0" tIns="0" rIns="0" bIns="0" rtlCol="0" anchor="ctr"/>
          <a:lstStyle/>
          <a:p>
            <a:pPr marL="0" indent="0">
              <a:lnSpc>
                <a:spcPts val="1680"/>
              </a:lnSpc>
              <a:buNone/>
            </a:pPr>
            <a:r>
              <a:rPr lang="en-US" sz="1200" dirty="0">
                <a:solidFill>
                  <a:srgbClr val="334155"/>
                </a:solidFill>
              </a:rPr>
              <a:t>Severe disinhibition, financial/sexual risk, or prolonged lack of sleep.</a:t>
            </a:r>
            <a:endParaRPr lang="en-US" sz="1200" dirty="0"/>
          </a:p>
        </p:txBody>
      </p:sp>
      <p:sp>
        <p:nvSpPr>
          <p:cNvPr id="21" name="SK-6-text-20"/>
          <p:cNvSpPr/>
          <p:nvPr/>
        </p:nvSpPr>
        <p:spPr>
          <a:xfrm>
            <a:off x="2886075" y="2822228"/>
            <a:ext cx="409575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0F172A"/>
                </a:solidFill>
              </a:rPr>
              <a:t>Psychosis Risk</a:t>
            </a:r>
            <a:endParaRPr lang="en-US" sz="1500" dirty="0"/>
          </a:p>
        </p:txBody>
      </p:sp>
      <p:sp>
        <p:nvSpPr>
          <p:cNvPr id="22" name="SK-6-text-21"/>
          <p:cNvSpPr/>
          <p:nvPr/>
        </p:nvSpPr>
        <p:spPr>
          <a:xfrm>
            <a:off x="2886075" y="3146078"/>
            <a:ext cx="4000500" cy="426541"/>
          </a:xfrm>
          <a:prstGeom prst="rect">
            <a:avLst/>
          </a:prstGeom>
          <a:noFill/>
          <a:ln/>
        </p:spPr>
        <p:txBody>
          <a:bodyPr vert="horz" wrap="square" lIns="0" tIns="0" rIns="0" bIns="0" rtlCol="0" anchor="ctr"/>
          <a:lstStyle/>
          <a:p>
            <a:pPr marL="0" indent="0">
              <a:lnSpc>
                <a:spcPts val="1680"/>
              </a:lnSpc>
              <a:buNone/>
            </a:pPr>
            <a:r>
              <a:rPr lang="en-US" sz="1200" dirty="0">
                <a:solidFill>
                  <a:srgbClr val="334155"/>
                </a:solidFill>
              </a:rPr>
              <a:t>Command hallucinations or delusions involving risk to self or others.</a:t>
            </a:r>
            <a:endParaRPr lang="en-US" sz="1200" dirty="0"/>
          </a:p>
        </p:txBody>
      </p:sp>
      <p:sp>
        <p:nvSpPr>
          <p:cNvPr id="23" name="SK-6-text-22"/>
          <p:cNvSpPr/>
          <p:nvPr/>
        </p:nvSpPr>
        <p:spPr>
          <a:xfrm>
            <a:off x="7620000" y="2822228"/>
            <a:ext cx="409575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0F172A"/>
                </a:solidFill>
              </a:rPr>
              <a:t>Eating Disorders</a:t>
            </a:r>
            <a:endParaRPr lang="en-US" sz="1500" dirty="0"/>
          </a:p>
        </p:txBody>
      </p:sp>
      <p:sp>
        <p:nvSpPr>
          <p:cNvPr id="24" name="SK-6-text-23"/>
          <p:cNvSpPr/>
          <p:nvPr/>
        </p:nvSpPr>
        <p:spPr>
          <a:xfrm>
            <a:off x="7620000" y="3146078"/>
            <a:ext cx="4000500" cy="426541"/>
          </a:xfrm>
          <a:prstGeom prst="rect">
            <a:avLst/>
          </a:prstGeom>
          <a:noFill/>
          <a:ln/>
        </p:spPr>
        <p:txBody>
          <a:bodyPr vert="horz" wrap="square" lIns="0" tIns="0" rIns="0" bIns="0" rtlCol="0" anchor="ctr"/>
          <a:lstStyle/>
          <a:p>
            <a:pPr marL="0" indent="0">
              <a:lnSpc>
                <a:spcPts val="1680"/>
              </a:lnSpc>
              <a:buNone/>
            </a:pPr>
            <a:r>
              <a:rPr lang="en-US" sz="1200" dirty="0">
                <a:solidFill>
                  <a:srgbClr val="334155"/>
                </a:solidFill>
              </a:rPr>
              <a:t>Medical instability: rapid weight loss, low BMI, bradycardia, or electrolyte issues.</a:t>
            </a:r>
            <a:endParaRPr lang="en-US" sz="1200" dirty="0"/>
          </a:p>
        </p:txBody>
      </p:sp>
      <p:sp>
        <p:nvSpPr>
          <p:cNvPr id="25" name="SK-6-text-24"/>
          <p:cNvSpPr/>
          <p:nvPr/>
        </p:nvSpPr>
        <p:spPr>
          <a:xfrm>
            <a:off x="2886075" y="3763119"/>
            <a:ext cx="443865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0F172A"/>
                </a:solidFill>
              </a:rPr>
              <a:t>Severe Self-Neglect</a:t>
            </a:r>
            <a:endParaRPr lang="en-US" sz="1500" dirty="0"/>
          </a:p>
        </p:txBody>
      </p:sp>
      <p:sp>
        <p:nvSpPr>
          <p:cNvPr id="26" name="SK-6-text-25"/>
          <p:cNvSpPr/>
          <p:nvPr/>
        </p:nvSpPr>
        <p:spPr>
          <a:xfrm>
            <a:off x="2886075" y="4086969"/>
            <a:ext cx="4000500" cy="426541"/>
          </a:xfrm>
          <a:prstGeom prst="rect">
            <a:avLst/>
          </a:prstGeom>
          <a:noFill/>
          <a:ln/>
        </p:spPr>
        <p:txBody>
          <a:bodyPr vert="horz" wrap="square" lIns="0" tIns="0" rIns="0" bIns="0" rtlCol="0" anchor="ctr"/>
          <a:lstStyle/>
          <a:p>
            <a:pPr marL="0" indent="0">
              <a:lnSpc>
                <a:spcPts val="1680"/>
              </a:lnSpc>
              <a:buNone/>
            </a:pPr>
            <a:r>
              <a:rPr lang="en-US" sz="1200" dirty="0">
                <a:solidFill>
                  <a:srgbClr val="334155"/>
                </a:solidFill>
              </a:rPr>
              <a:t>Severe depression with inability to eat, drink, or care for basic needs.</a:t>
            </a:r>
            <a:endParaRPr lang="en-US" sz="1200" dirty="0"/>
          </a:p>
        </p:txBody>
      </p:sp>
      <p:sp>
        <p:nvSpPr>
          <p:cNvPr id="27" name="SK-6-text-26"/>
          <p:cNvSpPr/>
          <p:nvPr/>
        </p:nvSpPr>
        <p:spPr>
          <a:xfrm>
            <a:off x="7620000" y="3763119"/>
            <a:ext cx="409575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0F172A"/>
                </a:solidFill>
              </a:rPr>
              <a:t>Organic Causes</a:t>
            </a:r>
            <a:endParaRPr lang="en-US" sz="1500" dirty="0"/>
          </a:p>
        </p:txBody>
      </p:sp>
      <p:sp>
        <p:nvSpPr>
          <p:cNvPr id="28" name="SK-6-text-27"/>
          <p:cNvSpPr/>
          <p:nvPr/>
        </p:nvSpPr>
        <p:spPr>
          <a:xfrm>
            <a:off x="7620000" y="4086969"/>
            <a:ext cx="4000500" cy="426541"/>
          </a:xfrm>
          <a:prstGeom prst="rect">
            <a:avLst/>
          </a:prstGeom>
          <a:noFill/>
          <a:ln/>
        </p:spPr>
        <p:txBody>
          <a:bodyPr vert="horz" wrap="square" lIns="0" tIns="0" rIns="0" bIns="0" rtlCol="0" anchor="ctr"/>
          <a:lstStyle/>
          <a:p>
            <a:pPr marL="0" indent="0">
              <a:lnSpc>
                <a:spcPts val="1680"/>
              </a:lnSpc>
              <a:buNone/>
            </a:pPr>
            <a:r>
              <a:rPr lang="en-US" sz="1200" dirty="0">
                <a:solidFill>
                  <a:srgbClr val="334155"/>
                </a:solidFill>
              </a:rPr>
              <a:t>Acute delirium, severe withdrawal, or drug-induced psychosis.</a:t>
            </a:r>
            <a:endParaRPr lang="en-US" sz="1200" dirty="0"/>
          </a:p>
        </p:txBody>
      </p:sp>
      <p:sp>
        <p:nvSpPr>
          <p:cNvPr id="29" name="SK-6-text-28"/>
          <p:cNvSpPr/>
          <p:nvPr/>
        </p:nvSpPr>
        <p:spPr>
          <a:xfrm>
            <a:off x="2838450" y="4989761"/>
            <a:ext cx="1029511" cy="276225"/>
          </a:xfrm>
          <a:prstGeom prst="rect">
            <a:avLst/>
          </a:prstGeom>
          <a:noFill/>
          <a:ln/>
        </p:spPr>
        <p:txBody>
          <a:bodyPr vert="horz" wrap="square" lIns="0" tIns="0" rIns="0" bIns="0" rtlCol="0" anchor="ctr"/>
          <a:lstStyle/>
          <a:p>
            <a:pPr marL="0" indent="0">
              <a:lnSpc>
                <a:spcPts val="1575"/>
              </a:lnSpc>
              <a:buNone/>
            </a:pPr>
            <a:r>
              <a:rPr lang="en-US" sz="1050" b="1" dirty="0">
                <a:solidFill>
                  <a:srgbClr val="FFFFFF"/>
                </a:solidFill>
              </a:rPr>
              <a:t>RED FLAG</a:t>
            </a:r>
            <a:endParaRPr lang="en-US" sz="1050" dirty="0"/>
          </a:p>
        </p:txBody>
      </p:sp>
      <p:sp>
        <p:nvSpPr>
          <p:cNvPr id="30" name="SK-6-text-29"/>
          <p:cNvSpPr/>
          <p:nvPr/>
        </p:nvSpPr>
        <p:spPr>
          <a:xfrm>
            <a:off x="3771900" y="4999286"/>
            <a:ext cx="842010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BE123C"/>
                </a:solidFill>
              </a:rPr>
              <a:t>Same-day Crisis Team, Liaison Psychiatry, or 999/ED depending on clinical immediacy.</a:t>
            </a:r>
            <a:endParaRPr lang="en-US" sz="1350" dirty="0"/>
          </a:p>
        </p:txBody>
      </p:sp>
      <p:sp>
        <p:nvSpPr>
          <p:cNvPr id="31" name="SK-6-text-30"/>
          <p:cNvSpPr/>
          <p:nvPr/>
        </p:nvSpPr>
        <p:spPr>
          <a:xfrm>
            <a:off x="10258425" y="6276975"/>
            <a:ext cx="1933575" cy="200025"/>
          </a:xfrm>
          <a:prstGeom prst="rect">
            <a:avLst/>
          </a:prstGeom>
          <a:noFill/>
          <a:ln/>
        </p:spPr>
        <p:txBody>
          <a:bodyPr vert="horz" wrap="square" lIns="0" tIns="0" rIns="0" bIns="0" rtlCol="0" anchor="ctr"/>
          <a:lstStyle/>
          <a:p>
            <a:pPr marL="0" indent="0">
              <a:lnSpc>
                <a:spcPts val="1575"/>
              </a:lnSpc>
              <a:buNone/>
            </a:pPr>
            <a:r>
              <a:rPr lang="en-US" sz="1050" dirty="0">
                <a:solidFill>
                  <a:srgbClr val="64748B"/>
                </a:solidFill>
              </a:rPr>
              <a:t>www.bradfordvts.co.uk</a:t>
            </a:r>
            <a:endParaRPr lang="en-US" sz="10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7">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7-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7-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7-img-3" descr="preencoded.png"/>
          <p:cNvPicPr>
            <a:picLocks noChangeAspect="1"/>
          </p:cNvPicPr>
          <p:nvPr/>
        </p:nvPicPr>
        <p:blipFill>
          <a:blip r:embed="rId5"/>
          <a:stretch>
            <a:fillRect/>
          </a:stretch>
        </p:blipFill>
        <p:spPr>
          <a:xfrm>
            <a:off x="571500" y="411361"/>
            <a:ext cx="38100" cy="304800"/>
          </a:xfrm>
          <a:prstGeom prst="rect">
            <a:avLst/>
          </a:prstGeom>
        </p:spPr>
      </p:pic>
      <p:pic>
        <p:nvPicPr>
          <p:cNvPr id="5" name="SK-7-img-4" descr="preencoded.png"/>
          <p:cNvPicPr>
            <a:picLocks noChangeAspect="1"/>
          </p:cNvPicPr>
          <p:nvPr/>
        </p:nvPicPr>
        <p:blipFill>
          <a:blip r:embed="rId6"/>
          <a:stretch>
            <a:fillRect/>
          </a:stretch>
        </p:blipFill>
        <p:spPr>
          <a:xfrm>
            <a:off x="571500" y="822871"/>
            <a:ext cx="11049000" cy="9525"/>
          </a:xfrm>
          <a:prstGeom prst="rect">
            <a:avLst/>
          </a:prstGeom>
        </p:spPr>
      </p:pic>
      <p:pic>
        <p:nvPicPr>
          <p:cNvPr id="6" name="SK-7-img-5" descr="preencoded.png"/>
          <p:cNvPicPr>
            <a:picLocks noChangeAspect="1"/>
          </p:cNvPicPr>
          <p:nvPr/>
        </p:nvPicPr>
        <p:blipFill>
          <a:blip r:embed="rId7"/>
          <a:stretch>
            <a:fillRect/>
          </a:stretch>
        </p:blipFill>
        <p:spPr>
          <a:xfrm>
            <a:off x="571500" y="1022896"/>
            <a:ext cx="5410200" cy="4314974"/>
          </a:xfrm>
          <a:prstGeom prst="rect">
            <a:avLst/>
          </a:prstGeom>
        </p:spPr>
      </p:pic>
      <p:pic>
        <p:nvPicPr>
          <p:cNvPr id="7" name="SK-7-img-6" descr="preencoded.png"/>
          <p:cNvPicPr>
            <a:picLocks noChangeAspect="1"/>
          </p:cNvPicPr>
          <p:nvPr/>
        </p:nvPicPr>
        <p:blipFill>
          <a:blip r:embed="rId8"/>
          <a:stretch>
            <a:fillRect/>
          </a:stretch>
        </p:blipFill>
        <p:spPr>
          <a:xfrm>
            <a:off x="685800" y="1184821"/>
            <a:ext cx="238125" cy="190500"/>
          </a:xfrm>
          <a:prstGeom prst="rect">
            <a:avLst/>
          </a:prstGeom>
        </p:spPr>
      </p:pic>
      <p:pic>
        <p:nvPicPr>
          <p:cNvPr id="8" name="SK-7-img-7" descr="preencoded.png"/>
          <p:cNvPicPr>
            <a:picLocks noChangeAspect="1"/>
          </p:cNvPicPr>
          <p:nvPr/>
        </p:nvPicPr>
        <p:blipFill>
          <a:blip r:embed="rId9"/>
          <a:stretch>
            <a:fillRect/>
          </a:stretch>
        </p:blipFill>
        <p:spPr>
          <a:xfrm>
            <a:off x="685800" y="1537246"/>
            <a:ext cx="214313" cy="187523"/>
          </a:xfrm>
          <a:prstGeom prst="rect">
            <a:avLst/>
          </a:prstGeom>
        </p:spPr>
      </p:pic>
      <p:pic>
        <p:nvPicPr>
          <p:cNvPr id="9" name="SK-7-img-8" descr="preencoded.png"/>
          <p:cNvPicPr>
            <a:picLocks noChangeAspect="1"/>
          </p:cNvPicPr>
          <p:nvPr/>
        </p:nvPicPr>
        <p:blipFill>
          <a:blip r:embed="rId10"/>
          <a:stretch>
            <a:fillRect/>
          </a:stretch>
        </p:blipFill>
        <p:spPr>
          <a:xfrm>
            <a:off x="685800" y="2093268"/>
            <a:ext cx="214313" cy="214313"/>
          </a:xfrm>
          <a:prstGeom prst="rect">
            <a:avLst/>
          </a:prstGeom>
        </p:spPr>
      </p:pic>
      <p:pic>
        <p:nvPicPr>
          <p:cNvPr id="10" name="SK-7-img-9" descr="preencoded.png"/>
          <p:cNvPicPr>
            <a:picLocks noChangeAspect="1"/>
          </p:cNvPicPr>
          <p:nvPr/>
        </p:nvPicPr>
        <p:blipFill>
          <a:blip r:embed="rId10"/>
          <a:stretch>
            <a:fillRect/>
          </a:stretch>
        </p:blipFill>
        <p:spPr>
          <a:xfrm>
            <a:off x="685800" y="2649289"/>
            <a:ext cx="214313" cy="214313"/>
          </a:xfrm>
          <a:prstGeom prst="rect">
            <a:avLst/>
          </a:prstGeom>
        </p:spPr>
      </p:pic>
      <p:pic>
        <p:nvPicPr>
          <p:cNvPr id="11" name="SK-7-img-10" descr="preencoded.png"/>
          <p:cNvPicPr>
            <a:picLocks noChangeAspect="1"/>
          </p:cNvPicPr>
          <p:nvPr/>
        </p:nvPicPr>
        <p:blipFill>
          <a:blip r:embed="rId11"/>
          <a:stretch>
            <a:fillRect/>
          </a:stretch>
        </p:blipFill>
        <p:spPr>
          <a:xfrm>
            <a:off x="685800" y="3205311"/>
            <a:ext cx="214313" cy="176361"/>
          </a:xfrm>
          <a:prstGeom prst="rect">
            <a:avLst/>
          </a:prstGeom>
        </p:spPr>
      </p:pic>
      <p:pic>
        <p:nvPicPr>
          <p:cNvPr id="12" name="SK-7-img-11" descr="preencoded.png"/>
          <p:cNvPicPr>
            <a:picLocks noChangeAspect="1"/>
          </p:cNvPicPr>
          <p:nvPr/>
        </p:nvPicPr>
        <p:blipFill>
          <a:blip r:embed="rId7"/>
          <a:stretch>
            <a:fillRect/>
          </a:stretch>
        </p:blipFill>
        <p:spPr>
          <a:xfrm>
            <a:off x="6210300" y="1022896"/>
            <a:ext cx="5410200" cy="4314974"/>
          </a:xfrm>
          <a:prstGeom prst="rect">
            <a:avLst/>
          </a:prstGeom>
        </p:spPr>
      </p:pic>
      <p:pic>
        <p:nvPicPr>
          <p:cNvPr id="13" name="SK-7-img-12" descr="preencoded.png"/>
          <p:cNvPicPr>
            <a:picLocks noChangeAspect="1"/>
          </p:cNvPicPr>
          <p:nvPr/>
        </p:nvPicPr>
        <p:blipFill>
          <a:blip r:embed="rId12"/>
          <a:stretch>
            <a:fillRect/>
          </a:stretch>
        </p:blipFill>
        <p:spPr>
          <a:xfrm>
            <a:off x="6324600" y="1184821"/>
            <a:ext cx="238125" cy="190500"/>
          </a:xfrm>
          <a:prstGeom prst="rect">
            <a:avLst/>
          </a:prstGeom>
        </p:spPr>
      </p:pic>
      <p:pic>
        <p:nvPicPr>
          <p:cNvPr id="14" name="SK-7-img-13" descr="preencoded.png"/>
          <p:cNvPicPr>
            <a:picLocks noChangeAspect="1"/>
          </p:cNvPicPr>
          <p:nvPr/>
        </p:nvPicPr>
        <p:blipFill>
          <a:blip r:embed="rId13"/>
          <a:stretch>
            <a:fillRect/>
          </a:stretch>
        </p:blipFill>
        <p:spPr>
          <a:xfrm>
            <a:off x="6324600" y="1537246"/>
            <a:ext cx="214313" cy="214313"/>
          </a:xfrm>
          <a:prstGeom prst="rect">
            <a:avLst/>
          </a:prstGeom>
        </p:spPr>
      </p:pic>
      <p:pic>
        <p:nvPicPr>
          <p:cNvPr id="15" name="SK-7-img-14" descr="preencoded.png"/>
          <p:cNvPicPr>
            <a:picLocks noChangeAspect="1"/>
          </p:cNvPicPr>
          <p:nvPr/>
        </p:nvPicPr>
        <p:blipFill>
          <a:blip r:embed="rId14"/>
          <a:stretch>
            <a:fillRect/>
          </a:stretch>
        </p:blipFill>
        <p:spPr>
          <a:xfrm>
            <a:off x="6324600" y="2093268"/>
            <a:ext cx="214313" cy="187523"/>
          </a:xfrm>
          <a:prstGeom prst="rect">
            <a:avLst/>
          </a:prstGeom>
        </p:spPr>
      </p:pic>
      <p:pic>
        <p:nvPicPr>
          <p:cNvPr id="16" name="SK-7-img-15" descr="preencoded.png"/>
          <p:cNvPicPr>
            <a:picLocks noChangeAspect="1"/>
          </p:cNvPicPr>
          <p:nvPr/>
        </p:nvPicPr>
        <p:blipFill>
          <a:blip r:embed="rId15"/>
          <a:stretch>
            <a:fillRect/>
          </a:stretch>
        </p:blipFill>
        <p:spPr>
          <a:xfrm>
            <a:off x="6324600" y="2649289"/>
            <a:ext cx="214313" cy="214313"/>
          </a:xfrm>
          <a:prstGeom prst="rect">
            <a:avLst/>
          </a:prstGeom>
        </p:spPr>
      </p:pic>
      <p:pic>
        <p:nvPicPr>
          <p:cNvPr id="17" name="SK-7-img-16" descr="preencoded.png"/>
          <p:cNvPicPr>
            <a:picLocks noChangeAspect="1"/>
          </p:cNvPicPr>
          <p:nvPr/>
        </p:nvPicPr>
        <p:blipFill>
          <a:blip r:embed="rId16"/>
          <a:stretch>
            <a:fillRect/>
          </a:stretch>
        </p:blipFill>
        <p:spPr>
          <a:xfrm>
            <a:off x="6324600" y="3205311"/>
            <a:ext cx="214313" cy="214313"/>
          </a:xfrm>
          <a:prstGeom prst="rect">
            <a:avLst/>
          </a:prstGeom>
        </p:spPr>
      </p:pic>
      <p:pic>
        <p:nvPicPr>
          <p:cNvPr id="18" name="SK-7-img-17" descr="preencoded.png"/>
          <p:cNvPicPr>
            <a:picLocks noChangeAspect="1"/>
          </p:cNvPicPr>
          <p:nvPr/>
        </p:nvPicPr>
        <p:blipFill>
          <a:blip r:embed="rId17"/>
          <a:stretch>
            <a:fillRect/>
          </a:stretch>
        </p:blipFill>
        <p:spPr>
          <a:xfrm>
            <a:off x="571500" y="5528370"/>
            <a:ext cx="11049000" cy="948630"/>
          </a:xfrm>
          <a:prstGeom prst="rect">
            <a:avLst/>
          </a:prstGeom>
        </p:spPr>
      </p:pic>
      <p:sp>
        <p:nvSpPr>
          <p:cNvPr id="19" name="SK-7-text-18"/>
          <p:cNvSpPr/>
          <p:nvPr/>
        </p:nvSpPr>
        <p:spPr>
          <a:xfrm>
            <a:off x="723900" y="381000"/>
            <a:ext cx="11468100" cy="365671"/>
          </a:xfrm>
          <a:prstGeom prst="rect">
            <a:avLst/>
          </a:prstGeom>
          <a:noFill/>
          <a:ln/>
        </p:spPr>
        <p:txBody>
          <a:bodyPr vert="horz" wrap="square" lIns="0" tIns="0" rIns="0" bIns="0" rtlCol="0" anchor="ctr"/>
          <a:lstStyle/>
          <a:p>
            <a:pPr marL="0" indent="0">
              <a:lnSpc>
                <a:spcPts val="2880"/>
              </a:lnSpc>
              <a:buNone/>
            </a:pPr>
            <a:r>
              <a:rPr lang="en-US" sz="2400" b="1" dirty="0">
                <a:solidFill>
                  <a:srgbClr val="0F172A"/>
                </a:solidFill>
              </a:rPr>
              <a:t>Depression: Recognition and Assessment</a:t>
            </a:r>
            <a:endParaRPr lang="en-US" sz="2400" dirty="0"/>
          </a:p>
        </p:txBody>
      </p:sp>
      <p:sp>
        <p:nvSpPr>
          <p:cNvPr id="20" name="SK-7-text-19"/>
          <p:cNvSpPr/>
          <p:nvPr/>
        </p:nvSpPr>
        <p:spPr>
          <a:xfrm>
            <a:off x="1019175" y="1137196"/>
            <a:ext cx="59436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1E293B"/>
                </a:solidFill>
              </a:rPr>
              <a:t>Core &amp; Associated Symptoms</a:t>
            </a:r>
            <a:endParaRPr lang="en-US" sz="1500" dirty="0"/>
          </a:p>
        </p:txBody>
      </p:sp>
      <p:sp>
        <p:nvSpPr>
          <p:cNvPr id="21" name="SK-7-text-20"/>
          <p:cNvSpPr/>
          <p:nvPr/>
        </p:nvSpPr>
        <p:spPr>
          <a:xfrm>
            <a:off x="976312" y="1537246"/>
            <a:ext cx="4891088" cy="479822"/>
          </a:xfrm>
          <a:prstGeom prst="rect">
            <a:avLst/>
          </a:prstGeom>
          <a:noFill/>
          <a:ln/>
        </p:spPr>
        <p:txBody>
          <a:bodyPr vert="horz" wrap="square" lIns="0" tIns="0" rIns="0" bIns="0" rtlCol="0" anchor="ctr"/>
          <a:lstStyle/>
          <a:p>
            <a:pPr marL="0" indent="0" algn="l">
              <a:lnSpc>
                <a:spcPts val="1890"/>
              </a:lnSpc>
              <a:buNone/>
            </a:pPr>
            <a:r>
              <a:rPr lang="en-US" sz="1350" b="1" dirty="0">
                <a:solidFill>
                  <a:srgbClr val="334155"/>
                </a:solidFill>
              </a:rPr>
              <a:t>Core:</a:t>
            </a:r>
            <a:r>
              <a:rPr lang="en-US" sz="1350" dirty="0">
                <a:solidFill>
                  <a:srgbClr val="334155"/>
                </a:solidFill>
              </a:rPr>
              <a:t> Persistent low mood, anhedonia (loss of interest), and fatigue/loss of energy.</a:t>
            </a:r>
            <a:endParaRPr lang="en-US" sz="1350" dirty="0"/>
          </a:p>
        </p:txBody>
      </p:sp>
      <p:sp>
        <p:nvSpPr>
          <p:cNvPr id="22" name="SK-7-text-21"/>
          <p:cNvSpPr/>
          <p:nvPr/>
        </p:nvSpPr>
        <p:spPr>
          <a:xfrm>
            <a:off x="976312" y="2093268"/>
            <a:ext cx="4891088" cy="479822"/>
          </a:xfrm>
          <a:prstGeom prst="rect">
            <a:avLst/>
          </a:prstGeom>
          <a:noFill/>
          <a:ln/>
        </p:spPr>
        <p:txBody>
          <a:bodyPr vert="horz" wrap="square" lIns="0" tIns="0" rIns="0" bIns="0" rtlCol="0" anchor="ctr"/>
          <a:lstStyle/>
          <a:p>
            <a:pPr marL="0" indent="0" algn="l">
              <a:lnSpc>
                <a:spcPts val="1890"/>
              </a:lnSpc>
              <a:buNone/>
            </a:pPr>
            <a:r>
              <a:rPr lang="en-US" sz="1350" b="1" dirty="0">
                <a:solidFill>
                  <a:srgbClr val="334155"/>
                </a:solidFill>
              </a:rPr>
              <a:t>Cognitive:</a:t>
            </a:r>
            <a:r>
              <a:rPr lang="en-US" sz="1350" dirty="0">
                <a:solidFill>
                  <a:srgbClr val="334155"/>
                </a:solidFill>
              </a:rPr>
              <a:t> Guilt, worthlessness, hopelessness, poor concentration, and suicidal ideation.</a:t>
            </a:r>
            <a:endParaRPr lang="en-US" sz="1350" dirty="0"/>
          </a:p>
        </p:txBody>
      </p:sp>
      <p:sp>
        <p:nvSpPr>
          <p:cNvPr id="23" name="SK-7-text-22"/>
          <p:cNvSpPr/>
          <p:nvPr/>
        </p:nvSpPr>
        <p:spPr>
          <a:xfrm>
            <a:off x="976312" y="2649289"/>
            <a:ext cx="4891088" cy="479822"/>
          </a:xfrm>
          <a:prstGeom prst="rect">
            <a:avLst/>
          </a:prstGeom>
          <a:noFill/>
          <a:ln/>
        </p:spPr>
        <p:txBody>
          <a:bodyPr vert="horz" wrap="square" lIns="0" tIns="0" rIns="0" bIns="0" rtlCol="0" anchor="ctr"/>
          <a:lstStyle/>
          <a:p>
            <a:pPr marL="0" indent="0" algn="l">
              <a:lnSpc>
                <a:spcPts val="1890"/>
              </a:lnSpc>
              <a:buNone/>
            </a:pPr>
            <a:r>
              <a:rPr lang="en-US" sz="1350" b="1" dirty="0">
                <a:solidFill>
                  <a:srgbClr val="334155"/>
                </a:solidFill>
              </a:rPr>
              <a:t>Physical:</a:t>
            </a:r>
            <a:r>
              <a:rPr lang="en-US" sz="1350" dirty="0">
                <a:solidFill>
                  <a:srgbClr val="334155"/>
                </a:solidFill>
              </a:rPr>
              <a:t> Sleep disturbances (early waking), appetite/weight changes, and psychomotor changes.</a:t>
            </a:r>
            <a:endParaRPr lang="en-US" sz="1350" dirty="0"/>
          </a:p>
        </p:txBody>
      </p:sp>
      <p:sp>
        <p:nvSpPr>
          <p:cNvPr id="24" name="SK-7-text-23"/>
          <p:cNvSpPr/>
          <p:nvPr/>
        </p:nvSpPr>
        <p:spPr>
          <a:xfrm>
            <a:off x="976312" y="3205311"/>
            <a:ext cx="11215688" cy="239911"/>
          </a:xfrm>
          <a:prstGeom prst="rect">
            <a:avLst/>
          </a:prstGeom>
          <a:noFill/>
          <a:ln/>
        </p:spPr>
        <p:txBody>
          <a:bodyPr vert="horz" wrap="square" lIns="0" tIns="0" rIns="0" bIns="0" rtlCol="0" anchor="ctr"/>
          <a:lstStyle/>
          <a:p>
            <a:pPr marL="0" indent="0" algn="l">
              <a:lnSpc>
                <a:spcPts val="1890"/>
              </a:lnSpc>
              <a:buNone/>
            </a:pPr>
            <a:r>
              <a:rPr lang="en-US" sz="1350" b="1" dirty="0">
                <a:solidFill>
                  <a:srgbClr val="334155"/>
                </a:solidFill>
              </a:rPr>
              <a:t>Duration:</a:t>
            </a:r>
            <a:r>
              <a:rPr lang="en-US" sz="1350" dirty="0">
                <a:solidFill>
                  <a:srgbClr val="334155"/>
                </a:solidFill>
              </a:rPr>
              <a:t> Symptoms typically present for at least 2 weeks.</a:t>
            </a:r>
            <a:endParaRPr lang="en-US" sz="1350" dirty="0"/>
          </a:p>
        </p:txBody>
      </p:sp>
      <p:sp>
        <p:nvSpPr>
          <p:cNvPr id="25" name="SK-7-text-24"/>
          <p:cNvSpPr/>
          <p:nvPr/>
        </p:nvSpPr>
        <p:spPr>
          <a:xfrm>
            <a:off x="6657975" y="1137196"/>
            <a:ext cx="51816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1E293B"/>
                </a:solidFill>
              </a:rPr>
              <a:t>NICE NG222 Framework</a:t>
            </a:r>
            <a:endParaRPr lang="en-US" sz="1500" dirty="0"/>
          </a:p>
        </p:txBody>
      </p:sp>
      <p:sp>
        <p:nvSpPr>
          <p:cNvPr id="26" name="SK-7-text-25"/>
          <p:cNvSpPr/>
          <p:nvPr/>
        </p:nvSpPr>
        <p:spPr>
          <a:xfrm>
            <a:off x="6615113" y="1537246"/>
            <a:ext cx="4891088" cy="479822"/>
          </a:xfrm>
          <a:prstGeom prst="rect">
            <a:avLst/>
          </a:prstGeom>
          <a:noFill/>
          <a:ln/>
        </p:spPr>
        <p:txBody>
          <a:bodyPr vert="horz" wrap="square" lIns="0" tIns="0" rIns="0" bIns="0" rtlCol="0" anchor="ctr"/>
          <a:lstStyle/>
          <a:p>
            <a:pPr marL="0" indent="0" algn="l">
              <a:lnSpc>
                <a:spcPts val="1890"/>
              </a:lnSpc>
              <a:buNone/>
            </a:pPr>
            <a:r>
              <a:rPr lang="en-US" sz="1350" b="1" dirty="0">
                <a:solidFill>
                  <a:srgbClr val="334155"/>
                </a:solidFill>
              </a:rPr>
              <a:t>Severity:</a:t>
            </a:r>
            <a:r>
              <a:rPr lang="en-US" sz="1350" dirty="0">
                <a:solidFill>
                  <a:srgbClr val="334155"/>
                </a:solidFill>
              </a:rPr>
              <a:t> Assess by symptom count, duration, and degree of functional impairment.</a:t>
            </a:r>
            <a:endParaRPr lang="en-US" sz="1350" dirty="0"/>
          </a:p>
        </p:txBody>
      </p:sp>
      <p:sp>
        <p:nvSpPr>
          <p:cNvPr id="27" name="SK-7-text-26"/>
          <p:cNvSpPr/>
          <p:nvPr/>
        </p:nvSpPr>
        <p:spPr>
          <a:xfrm>
            <a:off x="6615113" y="2093268"/>
            <a:ext cx="4891088" cy="479822"/>
          </a:xfrm>
          <a:prstGeom prst="rect">
            <a:avLst/>
          </a:prstGeom>
          <a:noFill/>
          <a:ln/>
        </p:spPr>
        <p:txBody>
          <a:bodyPr vert="horz" wrap="square" lIns="0" tIns="0" rIns="0" bIns="0" rtlCol="0" anchor="ctr"/>
          <a:lstStyle/>
          <a:p>
            <a:pPr marL="0" indent="0" algn="l">
              <a:lnSpc>
                <a:spcPts val="1890"/>
              </a:lnSpc>
              <a:buNone/>
            </a:pPr>
            <a:r>
              <a:rPr lang="en-US" sz="1350" b="1" dirty="0">
                <a:solidFill>
                  <a:srgbClr val="334155"/>
                </a:solidFill>
              </a:rPr>
              <a:t>Risk Assessment:</a:t>
            </a:r>
            <a:r>
              <a:rPr lang="en-US" sz="1350" dirty="0">
                <a:solidFill>
                  <a:srgbClr val="334155"/>
                </a:solidFill>
              </a:rPr>
              <a:t> Always ask directly about self-harm, suicidal intent, and access to means.</a:t>
            </a:r>
            <a:endParaRPr lang="en-US" sz="1350" dirty="0"/>
          </a:p>
        </p:txBody>
      </p:sp>
      <p:sp>
        <p:nvSpPr>
          <p:cNvPr id="28" name="SK-7-text-27"/>
          <p:cNvSpPr/>
          <p:nvPr/>
        </p:nvSpPr>
        <p:spPr>
          <a:xfrm>
            <a:off x="6615113" y="2649289"/>
            <a:ext cx="4891088" cy="479822"/>
          </a:xfrm>
          <a:prstGeom prst="rect">
            <a:avLst/>
          </a:prstGeom>
          <a:noFill/>
          <a:ln/>
        </p:spPr>
        <p:txBody>
          <a:bodyPr vert="horz" wrap="square" lIns="0" tIns="0" rIns="0" bIns="0" rtlCol="0" anchor="ctr"/>
          <a:lstStyle/>
          <a:p>
            <a:pPr marL="0" indent="0" algn="l">
              <a:lnSpc>
                <a:spcPts val="1890"/>
              </a:lnSpc>
              <a:buNone/>
            </a:pPr>
            <a:r>
              <a:rPr lang="en-US" sz="1350" b="1" dirty="0">
                <a:solidFill>
                  <a:srgbClr val="334155"/>
                </a:solidFill>
              </a:rPr>
              <a:t>Comorbidity:</a:t>
            </a:r>
            <a:r>
              <a:rPr lang="en-US" sz="1350" dirty="0">
                <a:solidFill>
                  <a:srgbClr val="334155"/>
                </a:solidFill>
              </a:rPr>
              <a:t> Screen for anxiety, substance misuse, and chronic physical health conditions.</a:t>
            </a:r>
            <a:endParaRPr lang="en-US" sz="1350" dirty="0"/>
          </a:p>
        </p:txBody>
      </p:sp>
      <p:sp>
        <p:nvSpPr>
          <p:cNvPr id="29" name="SK-7-text-28"/>
          <p:cNvSpPr/>
          <p:nvPr/>
        </p:nvSpPr>
        <p:spPr>
          <a:xfrm>
            <a:off x="6615113" y="3205311"/>
            <a:ext cx="4891088" cy="479822"/>
          </a:xfrm>
          <a:prstGeom prst="rect">
            <a:avLst/>
          </a:prstGeom>
          <a:noFill/>
          <a:ln/>
        </p:spPr>
        <p:txBody>
          <a:bodyPr vert="horz" wrap="square" lIns="0" tIns="0" rIns="0" bIns="0" rtlCol="0" anchor="ctr"/>
          <a:lstStyle/>
          <a:p>
            <a:pPr marL="0" indent="0" algn="l">
              <a:lnSpc>
                <a:spcPts val="1890"/>
              </a:lnSpc>
              <a:buNone/>
            </a:pPr>
            <a:r>
              <a:rPr lang="en-US" sz="1350" b="1" dirty="0">
                <a:solidFill>
                  <a:srgbClr val="334155"/>
                </a:solidFill>
              </a:rPr>
              <a:t>Subtypes:</a:t>
            </a:r>
            <a:r>
              <a:rPr lang="en-US" sz="1350" dirty="0">
                <a:solidFill>
                  <a:srgbClr val="334155"/>
                </a:solidFill>
              </a:rPr>
              <a:t> Identify psychotic depression, chronic depression, or personality disorder overlap.</a:t>
            </a:r>
            <a:endParaRPr lang="en-US" sz="1350" dirty="0"/>
          </a:p>
        </p:txBody>
      </p:sp>
      <p:sp>
        <p:nvSpPr>
          <p:cNvPr id="30" name="SK-7-text-29"/>
          <p:cNvSpPr/>
          <p:nvPr/>
        </p:nvSpPr>
        <p:spPr>
          <a:xfrm>
            <a:off x="685800" y="5642670"/>
            <a:ext cx="10896600" cy="228600"/>
          </a:xfrm>
          <a:prstGeom prst="rect">
            <a:avLst/>
          </a:prstGeom>
          <a:noFill/>
          <a:ln/>
        </p:spPr>
        <p:txBody>
          <a:bodyPr vert="horz" wrap="square" lIns="0" tIns="0" rIns="0" bIns="0" rtlCol="0" anchor="ctr"/>
          <a:lstStyle/>
          <a:p>
            <a:pPr marL="0" indent="0">
              <a:lnSpc>
                <a:spcPts val="1800"/>
              </a:lnSpc>
              <a:buNone/>
            </a:pPr>
            <a:r>
              <a:rPr lang="en-US" sz="1200" b="1" kern="0" spc="30" dirty="0">
                <a:solidFill>
                  <a:srgbClr val="7E22CE"/>
                </a:solidFill>
              </a:rPr>
              <a:t>AKT EXAM PEARL</a:t>
            </a:r>
            <a:endParaRPr lang="en-US" sz="1200" dirty="0"/>
          </a:p>
        </p:txBody>
      </p:sp>
      <p:sp>
        <p:nvSpPr>
          <p:cNvPr id="31" name="SK-7-text-30"/>
          <p:cNvSpPr/>
          <p:nvPr/>
        </p:nvSpPr>
        <p:spPr>
          <a:xfrm>
            <a:off x="685800" y="5909370"/>
            <a:ext cx="10820400" cy="453330"/>
          </a:xfrm>
          <a:prstGeom prst="rect">
            <a:avLst/>
          </a:prstGeom>
          <a:noFill/>
          <a:ln/>
        </p:spPr>
        <p:txBody>
          <a:bodyPr vert="horz" wrap="square" lIns="0" tIns="0" rIns="0" bIns="0" rtlCol="0" anchor="ctr"/>
          <a:lstStyle/>
          <a:p>
            <a:pPr marL="0" indent="0">
              <a:lnSpc>
                <a:spcPts val="1785"/>
              </a:lnSpc>
              <a:buNone/>
            </a:pPr>
            <a:r>
              <a:rPr lang="en-US" sz="1275" dirty="0">
                <a:solidFill>
                  <a:srgbClr val="0F172A"/>
                </a:solidFill>
              </a:rPr>
              <a:t>NICE NG222 (updated Jan 2026) remains the primary guidance. Do not rely solely on PHQ-9 scores; clinical assessment of </a:t>
            </a:r>
            <a:r>
              <a:rPr lang="en-US" sz="1275" b="1" dirty="0">
                <a:solidFill>
                  <a:srgbClr val="0F172A"/>
                </a:solidFill>
              </a:rPr>
              <a:t>functional impairment</a:t>
            </a:r>
            <a:r>
              <a:rPr lang="en-US" sz="1275" dirty="0">
                <a:solidFill>
                  <a:srgbClr val="0F172A"/>
                </a:solidFill>
              </a:rPr>
              <a:t> is vital for determining treatment pathways (matched care).</a:t>
            </a:r>
            <a:endParaRPr lang="en-US" sz="1275" dirty="0"/>
          </a:p>
        </p:txBody>
      </p:sp>
      <p:sp>
        <p:nvSpPr>
          <p:cNvPr id="32" name="SK-7-text-31"/>
          <p:cNvSpPr/>
          <p:nvPr/>
        </p:nvSpPr>
        <p:spPr>
          <a:xfrm>
            <a:off x="10191750" y="6262688"/>
            <a:ext cx="2000250" cy="214313"/>
          </a:xfrm>
          <a:prstGeom prst="rect">
            <a:avLst/>
          </a:prstGeom>
          <a:noFill/>
          <a:ln/>
        </p:spPr>
        <p:txBody>
          <a:bodyPr vert="horz" wrap="square" lIns="0" tIns="0" rIns="0" bIns="0" rtlCol="0" anchor="ctr"/>
          <a:lstStyle/>
          <a:p>
            <a:pPr marL="0" indent="0">
              <a:lnSpc>
                <a:spcPts val="1688"/>
              </a:lnSpc>
              <a:buNone/>
            </a:pPr>
            <a:r>
              <a:rPr lang="en-US" sz="1125" dirty="0">
                <a:solidFill>
                  <a:srgbClr val="64748B"/>
                </a:solidFill>
              </a:rPr>
              <a:t>www.bradfordvts.co.uk</a:t>
            </a:r>
            <a:endParaRPr lang="en-US" sz="1125"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8">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8-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8-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8-img-3" descr="preencoded.png"/>
          <p:cNvPicPr>
            <a:picLocks noChangeAspect="1"/>
          </p:cNvPicPr>
          <p:nvPr/>
        </p:nvPicPr>
        <p:blipFill>
          <a:blip r:embed="rId5"/>
          <a:stretch>
            <a:fillRect/>
          </a:stretch>
        </p:blipFill>
        <p:spPr>
          <a:xfrm>
            <a:off x="571500" y="411361"/>
            <a:ext cx="38100" cy="304800"/>
          </a:xfrm>
          <a:prstGeom prst="rect">
            <a:avLst/>
          </a:prstGeom>
        </p:spPr>
      </p:pic>
      <p:pic>
        <p:nvPicPr>
          <p:cNvPr id="5" name="SK-8-img-4" descr="preencoded.png"/>
          <p:cNvPicPr>
            <a:picLocks noChangeAspect="1"/>
          </p:cNvPicPr>
          <p:nvPr/>
        </p:nvPicPr>
        <p:blipFill>
          <a:blip r:embed="rId6"/>
          <a:stretch>
            <a:fillRect/>
          </a:stretch>
        </p:blipFill>
        <p:spPr>
          <a:xfrm>
            <a:off x="571500" y="822871"/>
            <a:ext cx="11049000" cy="9525"/>
          </a:xfrm>
          <a:prstGeom prst="rect">
            <a:avLst/>
          </a:prstGeom>
        </p:spPr>
      </p:pic>
      <p:pic>
        <p:nvPicPr>
          <p:cNvPr id="6" name="SK-8-img-5" descr="preencoded.png"/>
          <p:cNvPicPr>
            <a:picLocks noChangeAspect="1"/>
          </p:cNvPicPr>
          <p:nvPr/>
        </p:nvPicPr>
        <p:blipFill>
          <a:blip r:embed="rId7"/>
          <a:stretch>
            <a:fillRect/>
          </a:stretch>
        </p:blipFill>
        <p:spPr>
          <a:xfrm>
            <a:off x="571500" y="1022896"/>
            <a:ext cx="5410200" cy="5063579"/>
          </a:xfrm>
          <a:prstGeom prst="rect">
            <a:avLst/>
          </a:prstGeom>
        </p:spPr>
      </p:pic>
      <p:pic>
        <p:nvPicPr>
          <p:cNvPr id="7" name="SK-8-img-6" descr="preencoded.png"/>
          <p:cNvPicPr>
            <a:picLocks noChangeAspect="1"/>
          </p:cNvPicPr>
          <p:nvPr/>
        </p:nvPicPr>
        <p:blipFill>
          <a:blip r:embed="rId8"/>
          <a:stretch>
            <a:fillRect/>
          </a:stretch>
        </p:blipFill>
        <p:spPr>
          <a:xfrm>
            <a:off x="685800" y="1182588"/>
            <a:ext cx="238125" cy="194816"/>
          </a:xfrm>
          <a:prstGeom prst="rect">
            <a:avLst/>
          </a:prstGeom>
        </p:spPr>
      </p:pic>
      <p:pic>
        <p:nvPicPr>
          <p:cNvPr id="8" name="SK-8-img-7" descr="preencoded.png"/>
          <p:cNvPicPr>
            <a:picLocks noChangeAspect="1"/>
          </p:cNvPicPr>
          <p:nvPr/>
        </p:nvPicPr>
        <p:blipFill>
          <a:blip r:embed="rId9"/>
          <a:stretch>
            <a:fillRect/>
          </a:stretch>
        </p:blipFill>
        <p:spPr>
          <a:xfrm>
            <a:off x="685800" y="1537246"/>
            <a:ext cx="5181600" cy="895350"/>
          </a:xfrm>
          <a:prstGeom prst="rect">
            <a:avLst/>
          </a:prstGeom>
        </p:spPr>
      </p:pic>
      <p:pic>
        <p:nvPicPr>
          <p:cNvPr id="9" name="SK-8-img-8" descr="preencoded.png"/>
          <p:cNvPicPr>
            <a:picLocks noChangeAspect="1"/>
          </p:cNvPicPr>
          <p:nvPr/>
        </p:nvPicPr>
        <p:blipFill>
          <a:blip r:embed="rId10"/>
          <a:stretch>
            <a:fillRect/>
          </a:stretch>
        </p:blipFill>
        <p:spPr>
          <a:xfrm>
            <a:off x="685800" y="2508796"/>
            <a:ext cx="5181600" cy="895350"/>
          </a:xfrm>
          <a:prstGeom prst="rect">
            <a:avLst/>
          </a:prstGeom>
        </p:spPr>
      </p:pic>
      <p:pic>
        <p:nvPicPr>
          <p:cNvPr id="10" name="SK-8-img-9" descr="preencoded.png"/>
          <p:cNvPicPr>
            <a:picLocks noChangeAspect="1"/>
          </p:cNvPicPr>
          <p:nvPr/>
        </p:nvPicPr>
        <p:blipFill>
          <a:blip r:embed="rId11"/>
          <a:stretch>
            <a:fillRect/>
          </a:stretch>
        </p:blipFill>
        <p:spPr>
          <a:xfrm>
            <a:off x="685800" y="3480346"/>
            <a:ext cx="5181600" cy="895350"/>
          </a:xfrm>
          <a:prstGeom prst="rect">
            <a:avLst/>
          </a:prstGeom>
        </p:spPr>
      </p:pic>
      <p:pic>
        <p:nvPicPr>
          <p:cNvPr id="11" name="SK-8-img-10" descr="preencoded.png"/>
          <p:cNvPicPr>
            <a:picLocks noChangeAspect="1"/>
          </p:cNvPicPr>
          <p:nvPr/>
        </p:nvPicPr>
        <p:blipFill>
          <a:blip r:embed="rId12"/>
          <a:stretch>
            <a:fillRect/>
          </a:stretch>
        </p:blipFill>
        <p:spPr>
          <a:xfrm>
            <a:off x="6210300" y="1022896"/>
            <a:ext cx="5410200" cy="3939629"/>
          </a:xfrm>
          <a:prstGeom prst="rect">
            <a:avLst/>
          </a:prstGeom>
        </p:spPr>
      </p:pic>
      <p:pic>
        <p:nvPicPr>
          <p:cNvPr id="12" name="SK-8-img-11" descr="preencoded.png"/>
          <p:cNvPicPr>
            <a:picLocks noChangeAspect="1"/>
          </p:cNvPicPr>
          <p:nvPr/>
        </p:nvPicPr>
        <p:blipFill>
          <a:blip r:embed="rId13"/>
          <a:stretch>
            <a:fillRect/>
          </a:stretch>
        </p:blipFill>
        <p:spPr>
          <a:xfrm>
            <a:off x="6324600" y="1182588"/>
            <a:ext cx="238125" cy="194816"/>
          </a:xfrm>
          <a:prstGeom prst="rect">
            <a:avLst/>
          </a:prstGeom>
        </p:spPr>
      </p:pic>
      <p:pic>
        <p:nvPicPr>
          <p:cNvPr id="13" name="SK-8-img-12" descr="preencoded.png"/>
          <p:cNvPicPr>
            <a:picLocks noChangeAspect="1"/>
          </p:cNvPicPr>
          <p:nvPr/>
        </p:nvPicPr>
        <p:blipFill>
          <a:blip r:embed="rId14"/>
          <a:stretch>
            <a:fillRect/>
          </a:stretch>
        </p:blipFill>
        <p:spPr>
          <a:xfrm>
            <a:off x="6210300" y="5114925"/>
            <a:ext cx="5410200" cy="971550"/>
          </a:xfrm>
          <a:prstGeom prst="rect">
            <a:avLst/>
          </a:prstGeom>
        </p:spPr>
      </p:pic>
      <p:pic>
        <p:nvPicPr>
          <p:cNvPr id="14" name="SK-8-img-13" descr="preencoded.png"/>
          <p:cNvPicPr>
            <a:picLocks noChangeAspect="1"/>
          </p:cNvPicPr>
          <p:nvPr/>
        </p:nvPicPr>
        <p:blipFill>
          <a:blip r:embed="rId15"/>
          <a:stretch>
            <a:fillRect/>
          </a:stretch>
        </p:blipFill>
        <p:spPr>
          <a:xfrm>
            <a:off x="6324600" y="5267325"/>
            <a:ext cx="190500" cy="152400"/>
          </a:xfrm>
          <a:prstGeom prst="rect">
            <a:avLst/>
          </a:prstGeom>
        </p:spPr>
      </p:pic>
      <p:sp>
        <p:nvSpPr>
          <p:cNvPr id="15" name="SK-8-text-14"/>
          <p:cNvSpPr/>
          <p:nvPr/>
        </p:nvSpPr>
        <p:spPr>
          <a:xfrm>
            <a:off x="723900" y="381000"/>
            <a:ext cx="11468100" cy="365671"/>
          </a:xfrm>
          <a:prstGeom prst="rect">
            <a:avLst/>
          </a:prstGeom>
          <a:noFill/>
          <a:ln/>
        </p:spPr>
        <p:txBody>
          <a:bodyPr vert="horz" wrap="square" lIns="0" tIns="0" rIns="0" bIns="0" rtlCol="0" anchor="ctr"/>
          <a:lstStyle/>
          <a:p>
            <a:pPr marL="0" indent="0">
              <a:lnSpc>
                <a:spcPts val="2880"/>
              </a:lnSpc>
              <a:buNone/>
            </a:pPr>
            <a:r>
              <a:rPr lang="en-US" sz="2400" b="1" dirty="0">
                <a:solidFill>
                  <a:srgbClr val="0F172A"/>
                </a:solidFill>
              </a:rPr>
              <a:t>Depression: Matched Care Options</a:t>
            </a:r>
            <a:endParaRPr lang="en-US" sz="2400" dirty="0"/>
          </a:p>
        </p:txBody>
      </p:sp>
      <p:sp>
        <p:nvSpPr>
          <p:cNvPr id="16" name="SK-8-text-15"/>
          <p:cNvSpPr/>
          <p:nvPr/>
        </p:nvSpPr>
        <p:spPr>
          <a:xfrm>
            <a:off x="1000125" y="1137196"/>
            <a:ext cx="75438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0F172A"/>
                </a:solidFill>
              </a:rPr>
              <a:t>NICE Matched Care Model (NG222)</a:t>
            </a:r>
            <a:endParaRPr lang="en-US" sz="1500" dirty="0"/>
          </a:p>
        </p:txBody>
      </p:sp>
      <p:sp>
        <p:nvSpPr>
          <p:cNvPr id="17" name="SK-8-text-16"/>
          <p:cNvSpPr/>
          <p:nvPr/>
        </p:nvSpPr>
        <p:spPr>
          <a:xfrm>
            <a:off x="800100" y="1651546"/>
            <a:ext cx="5029200" cy="228600"/>
          </a:xfrm>
          <a:prstGeom prst="rect">
            <a:avLst/>
          </a:prstGeom>
          <a:noFill/>
          <a:ln/>
        </p:spPr>
        <p:txBody>
          <a:bodyPr vert="horz" wrap="square" lIns="0" tIns="0" rIns="0" bIns="0" rtlCol="0" anchor="ctr"/>
          <a:lstStyle/>
          <a:p>
            <a:pPr marL="0" indent="0">
              <a:lnSpc>
                <a:spcPts val="1800"/>
              </a:lnSpc>
              <a:buNone/>
            </a:pPr>
            <a:r>
              <a:rPr lang="en-US" sz="1200" b="1" kern="0" spc="30" dirty="0">
                <a:solidFill>
                  <a:srgbClr val="0F172A"/>
                </a:solidFill>
              </a:rPr>
              <a:t>LESS SEVERE DEPRESSION</a:t>
            </a:r>
            <a:endParaRPr lang="en-US" sz="1200" dirty="0"/>
          </a:p>
        </p:txBody>
      </p:sp>
      <p:sp>
        <p:nvSpPr>
          <p:cNvPr id="18" name="SK-8-text-17"/>
          <p:cNvSpPr/>
          <p:nvPr/>
        </p:nvSpPr>
        <p:spPr>
          <a:xfrm>
            <a:off x="800100" y="1918246"/>
            <a:ext cx="4953000" cy="400050"/>
          </a:xfrm>
          <a:prstGeom prst="rect">
            <a:avLst/>
          </a:prstGeom>
          <a:noFill/>
          <a:ln/>
        </p:spPr>
        <p:txBody>
          <a:bodyPr vert="horz" wrap="square" lIns="0" tIns="0" rIns="0" bIns="0" rtlCol="0" anchor="ctr"/>
          <a:lstStyle/>
          <a:p>
            <a:pPr marL="0" indent="0">
              <a:lnSpc>
                <a:spcPts val="1575"/>
              </a:lnSpc>
              <a:buNone/>
            </a:pPr>
            <a:r>
              <a:rPr lang="en-US" sz="1125" dirty="0">
                <a:solidFill>
                  <a:srgbClr val="334155"/>
                </a:solidFill>
              </a:rPr>
              <a:t>Discuss active monitoring alongside psychological and social approaches. Focus on non-pharmacological first-line options.</a:t>
            </a:r>
            <a:endParaRPr lang="en-US" sz="1125" dirty="0"/>
          </a:p>
        </p:txBody>
      </p:sp>
      <p:sp>
        <p:nvSpPr>
          <p:cNvPr id="19" name="SK-8-text-18"/>
          <p:cNvSpPr/>
          <p:nvPr/>
        </p:nvSpPr>
        <p:spPr>
          <a:xfrm>
            <a:off x="800100" y="2623096"/>
            <a:ext cx="5029200" cy="228600"/>
          </a:xfrm>
          <a:prstGeom prst="rect">
            <a:avLst/>
          </a:prstGeom>
          <a:noFill/>
          <a:ln/>
        </p:spPr>
        <p:txBody>
          <a:bodyPr vert="horz" wrap="square" lIns="0" tIns="0" rIns="0" bIns="0" rtlCol="0" anchor="ctr"/>
          <a:lstStyle/>
          <a:p>
            <a:pPr marL="0" indent="0">
              <a:lnSpc>
                <a:spcPts val="1800"/>
              </a:lnSpc>
              <a:buNone/>
            </a:pPr>
            <a:r>
              <a:rPr lang="en-US" sz="1200" b="1" kern="0" spc="30" dirty="0">
                <a:solidFill>
                  <a:srgbClr val="0F172A"/>
                </a:solidFill>
              </a:rPr>
              <a:t>MORE SEVERE DEPRESSION</a:t>
            </a:r>
            <a:endParaRPr lang="en-US" sz="1200" dirty="0"/>
          </a:p>
        </p:txBody>
      </p:sp>
      <p:sp>
        <p:nvSpPr>
          <p:cNvPr id="20" name="SK-8-text-19"/>
          <p:cNvSpPr/>
          <p:nvPr/>
        </p:nvSpPr>
        <p:spPr>
          <a:xfrm>
            <a:off x="800100" y="2889796"/>
            <a:ext cx="4953000" cy="400050"/>
          </a:xfrm>
          <a:prstGeom prst="rect">
            <a:avLst/>
          </a:prstGeom>
          <a:noFill/>
          <a:ln/>
        </p:spPr>
        <p:txBody>
          <a:bodyPr vert="horz" wrap="square" lIns="0" tIns="0" rIns="0" bIns="0" rtlCol="0" anchor="ctr"/>
          <a:lstStyle/>
          <a:p>
            <a:pPr marL="0" indent="0">
              <a:lnSpc>
                <a:spcPts val="1575"/>
              </a:lnSpc>
              <a:buNone/>
            </a:pPr>
            <a:r>
              <a:rPr lang="en-US" sz="1125" dirty="0">
                <a:solidFill>
                  <a:srgbClr val="334155"/>
                </a:solidFill>
              </a:rPr>
              <a:t>Combine antidepressant medication with high-intensity psychological therapy. Seek urgent specialist advice if psychotic features present.</a:t>
            </a:r>
            <a:endParaRPr lang="en-US" sz="1125" dirty="0"/>
          </a:p>
        </p:txBody>
      </p:sp>
      <p:sp>
        <p:nvSpPr>
          <p:cNvPr id="21" name="SK-8-text-20"/>
          <p:cNvSpPr/>
          <p:nvPr/>
        </p:nvSpPr>
        <p:spPr>
          <a:xfrm>
            <a:off x="800100" y="3594646"/>
            <a:ext cx="5029200" cy="228600"/>
          </a:xfrm>
          <a:prstGeom prst="rect">
            <a:avLst/>
          </a:prstGeom>
          <a:noFill/>
          <a:ln/>
        </p:spPr>
        <p:txBody>
          <a:bodyPr vert="horz" wrap="square" lIns="0" tIns="0" rIns="0" bIns="0" rtlCol="0" anchor="ctr"/>
          <a:lstStyle/>
          <a:p>
            <a:pPr marL="0" indent="0">
              <a:lnSpc>
                <a:spcPts val="1800"/>
              </a:lnSpc>
              <a:buNone/>
            </a:pPr>
            <a:r>
              <a:rPr lang="en-US" sz="1200" b="1" kern="0" spc="30" dirty="0">
                <a:solidFill>
                  <a:srgbClr val="15803D"/>
                </a:solidFill>
              </a:rPr>
              <a:t>KEY PRINCIPLE</a:t>
            </a:r>
            <a:endParaRPr lang="en-US" sz="1200" dirty="0"/>
          </a:p>
        </p:txBody>
      </p:sp>
      <p:sp>
        <p:nvSpPr>
          <p:cNvPr id="22" name="SK-8-text-21"/>
          <p:cNvSpPr/>
          <p:nvPr/>
        </p:nvSpPr>
        <p:spPr>
          <a:xfrm>
            <a:off x="800100" y="3861346"/>
            <a:ext cx="4953000" cy="400050"/>
          </a:xfrm>
          <a:prstGeom prst="rect">
            <a:avLst/>
          </a:prstGeom>
          <a:noFill/>
          <a:ln/>
        </p:spPr>
        <p:txBody>
          <a:bodyPr vert="horz" wrap="square" lIns="0" tIns="0" rIns="0" bIns="0" rtlCol="0" anchor="ctr"/>
          <a:lstStyle/>
          <a:p>
            <a:pPr marL="0" indent="0">
              <a:lnSpc>
                <a:spcPts val="1575"/>
              </a:lnSpc>
              <a:buNone/>
            </a:pPr>
            <a:r>
              <a:rPr lang="en-US" sz="1125" dirty="0">
                <a:solidFill>
                  <a:srgbClr val="334155"/>
                </a:solidFill>
              </a:rPr>
              <a:t>The intervention should be matched to the patient's needs, severity of symptoms, and functional impairment level.</a:t>
            </a:r>
            <a:endParaRPr lang="en-US" sz="1125" dirty="0"/>
          </a:p>
        </p:txBody>
      </p:sp>
      <p:sp>
        <p:nvSpPr>
          <p:cNvPr id="23" name="SK-8-text-22"/>
          <p:cNvSpPr/>
          <p:nvPr/>
        </p:nvSpPr>
        <p:spPr>
          <a:xfrm>
            <a:off x="6638925" y="1137196"/>
            <a:ext cx="5553075"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0F172A"/>
                </a:solidFill>
              </a:rPr>
              <a:t>Menu of Evidence-Based Options</a:t>
            </a:r>
            <a:endParaRPr lang="en-US" sz="1500" dirty="0"/>
          </a:p>
        </p:txBody>
      </p:sp>
      <p:sp>
        <p:nvSpPr>
          <p:cNvPr id="24" name="SK-8-text-23"/>
          <p:cNvSpPr/>
          <p:nvPr/>
        </p:nvSpPr>
        <p:spPr>
          <a:xfrm>
            <a:off x="6515100" y="1537246"/>
            <a:ext cx="2956166" cy="226665"/>
          </a:xfrm>
          <a:prstGeom prst="rect">
            <a:avLst/>
          </a:prstGeom>
          <a:noFill/>
          <a:ln/>
        </p:spPr>
        <p:txBody>
          <a:bodyPr vert="horz" wrap="square" lIns="0" tIns="0" rIns="0" bIns="0" rtlCol="0" anchor="ctr"/>
          <a:lstStyle/>
          <a:p>
            <a:pPr marL="0" indent="0" algn="l">
              <a:lnSpc>
                <a:spcPts val="1785"/>
              </a:lnSpc>
              <a:buNone/>
            </a:pPr>
            <a:r>
              <a:rPr lang="en-US" sz="1275" dirty="0">
                <a:solidFill>
                  <a:srgbClr val="334155"/>
                </a:solidFill>
              </a:rPr>
              <a:t>Guided self-help</a:t>
            </a:r>
            <a:endParaRPr lang="en-US" sz="1275" dirty="0"/>
          </a:p>
        </p:txBody>
      </p:sp>
      <p:sp>
        <p:nvSpPr>
          <p:cNvPr id="25" name="SK-8-text-24"/>
          <p:cNvSpPr/>
          <p:nvPr/>
        </p:nvSpPr>
        <p:spPr>
          <a:xfrm>
            <a:off x="6515100" y="1840111"/>
            <a:ext cx="2596766" cy="226665"/>
          </a:xfrm>
          <a:prstGeom prst="rect">
            <a:avLst/>
          </a:prstGeom>
          <a:noFill/>
          <a:ln/>
        </p:spPr>
        <p:txBody>
          <a:bodyPr vert="horz" wrap="square" lIns="0" tIns="0" rIns="0" bIns="0" rtlCol="0" anchor="ctr"/>
          <a:lstStyle/>
          <a:p>
            <a:pPr marL="0" indent="0" algn="l">
              <a:lnSpc>
                <a:spcPts val="1785"/>
              </a:lnSpc>
              <a:buNone/>
            </a:pPr>
            <a:r>
              <a:rPr lang="en-US" sz="1275" dirty="0">
                <a:solidFill>
                  <a:srgbClr val="334155"/>
                </a:solidFill>
              </a:rPr>
              <a:t>Group CBT / BA</a:t>
            </a:r>
            <a:endParaRPr lang="en-US" sz="1275" dirty="0"/>
          </a:p>
        </p:txBody>
      </p:sp>
      <p:sp>
        <p:nvSpPr>
          <p:cNvPr id="26" name="SK-8-text-25"/>
          <p:cNvSpPr/>
          <p:nvPr/>
        </p:nvSpPr>
        <p:spPr>
          <a:xfrm>
            <a:off x="6515100" y="2142976"/>
            <a:ext cx="2596766" cy="226665"/>
          </a:xfrm>
          <a:prstGeom prst="rect">
            <a:avLst/>
          </a:prstGeom>
          <a:noFill/>
          <a:ln/>
        </p:spPr>
        <p:txBody>
          <a:bodyPr vert="horz" wrap="square" lIns="0" tIns="0" rIns="0" bIns="0" rtlCol="0" anchor="ctr"/>
          <a:lstStyle/>
          <a:p>
            <a:pPr marL="0" indent="0" algn="l">
              <a:lnSpc>
                <a:spcPts val="1785"/>
              </a:lnSpc>
              <a:buNone/>
            </a:pPr>
            <a:r>
              <a:rPr lang="en-US" sz="1275" dirty="0">
                <a:solidFill>
                  <a:srgbClr val="334155"/>
                </a:solidFill>
              </a:rPr>
              <a:t>Individual CBT</a:t>
            </a:r>
            <a:endParaRPr lang="en-US" sz="1275" dirty="0"/>
          </a:p>
        </p:txBody>
      </p:sp>
      <p:sp>
        <p:nvSpPr>
          <p:cNvPr id="27" name="SK-8-text-26"/>
          <p:cNvSpPr/>
          <p:nvPr/>
        </p:nvSpPr>
        <p:spPr>
          <a:xfrm>
            <a:off x="6515100" y="2445841"/>
            <a:ext cx="2596766" cy="226665"/>
          </a:xfrm>
          <a:prstGeom prst="rect">
            <a:avLst/>
          </a:prstGeom>
          <a:noFill/>
          <a:ln/>
        </p:spPr>
        <p:txBody>
          <a:bodyPr vert="horz" wrap="square" lIns="0" tIns="0" rIns="0" bIns="0" rtlCol="0" anchor="ctr"/>
          <a:lstStyle/>
          <a:p>
            <a:pPr marL="0" indent="0" algn="l">
              <a:lnSpc>
                <a:spcPts val="1785"/>
              </a:lnSpc>
              <a:buNone/>
            </a:pPr>
            <a:r>
              <a:rPr lang="en-US" sz="1275" dirty="0">
                <a:solidFill>
                  <a:srgbClr val="334155"/>
                </a:solidFill>
              </a:rPr>
              <a:t>Group exercise</a:t>
            </a:r>
            <a:endParaRPr lang="en-US" sz="1275" dirty="0"/>
          </a:p>
        </p:txBody>
      </p:sp>
      <p:sp>
        <p:nvSpPr>
          <p:cNvPr id="28" name="SK-8-text-27"/>
          <p:cNvSpPr/>
          <p:nvPr/>
        </p:nvSpPr>
        <p:spPr>
          <a:xfrm>
            <a:off x="6515100" y="2748707"/>
            <a:ext cx="2424113" cy="226665"/>
          </a:xfrm>
          <a:prstGeom prst="rect">
            <a:avLst/>
          </a:prstGeom>
          <a:noFill/>
          <a:ln/>
        </p:spPr>
        <p:txBody>
          <a:bodyPr vert="horz" wrap="square" lIns="0" tIns="0" rIns="0" bIns="0" rtlCol="0" anchor="ctr"/>
          <a:lstStyle/>
          <a:p>
            <a:pPr marL="0" indent="0" algn="l">
              <a:lnSpc>
                <a:spcPts val="1785"/>
              </a:lnSpc>
              <a:buNone/>
            </a:pPr>
            <a:r>
              <a:rPr lang="en-US" sz="1275" dirty="0">
                <a:solidFill>
                  <a:srgbClr val="334155"/>
                </a:solidFill>
              </a:rPr>
              <a:t>Mindfulness</a:t>
            </a:r>
            <a:endParaRPr lang="en-US" sz="1275" dirty="0"/>
          </a:p>
        </p:txBody>
      </p:sp>
      <p:sp>
        <p:nvSpPr>
          <p:cNvPr id="29" name="SK-8-text-28"/>
          <p:cNvSpPr/>
          <p:nvPr/>
        </p:nvSpPr>
        <p:spPr>
          <a:xfrm>
            <a:off x="9163050" y="1537246"/>
            <a:ext cx="2424113" cy="226665"/>
          </a:xfrm>
          <a:prstGeom prst="rect">
            <a:avLst/>
          </a:prstGeom>
          <a:noFill/>
          <a:ln/>
        </p:spPr>
        <p:txBody>
          <a:bodyPr vert="horz" wrap="square" lIns="0" tIns="0" rIns="0" bIns="0" rtlCol="0" anchor="ctr"/>
          <a:lstStyle/>
          <a:p>
            <a:pPr marL="0" indent="0" algn="l">
              <a:lnSpc>
                <a:spcPts val="1785"/>
              </a:lnSpc>
              <a:buNone/>
            </a:pPr>
            <a:r>
              <a:rPr lang="en-US" sz="1275" dirty="0">
                <a:solidFill>
                  <a:srgbClr val="334155"/>
                </a:solidFill>
              </a:rPr>
              <a:t>Counselling</a:t>
            </a:r>
            <a:endParaRPr lang="en-US" sz="1275" dirty="0"/>
          </a:p>
        </p:txBody>
      </p:sp>
      <p:sp>
        <p:nvSpPr>
          <p:cNvPr id="30" name="SK-8-text-29"/>
          <p:cNvSpPr/>
          <p:nvPr/>
        </p:nvSpPr>
        <p:spPr>
          <a:xfrm>
            <a:off x="9163050" y="1840111"/>
            <a:ext cx="3028950" cy="226665"/>
          </a:xfrm>
          <a:prstGeom prst="rect">
            <a:avLst/>
          </a:prstGeom>
          <a:noFill/>
          <a:ln/>
        </p:spPr>
        <p:txBody>
          <a:bodyPr vert="horz" wrap="square" lIns="0" tIns="0" rIns="0" bIns="0" rtlCol="0" anchor="ctr"/>
          <a:lstStyle/>
          <a:p>
            <a:pPr marL="0" indent="0" algn="l">
              <a:lnSpc>
                <a:spcPts val="1785"/>
              </a:lnSpc>
              <a:buNone/>
            </a:pPr>
            <a:r>
              <a:rPr lang="en-US" sz="1275" dirty="0">
                <a:solidFill>
                  <a:srgbClr val="334155"/>
                </a:solidFill>
              </a:rPr>
              <a:t>IPT / Psychodynamic</a:t>
            </a:r>
            <a:endParaRPr lang="en-US" sz="1275" dirty="0"/>
          </a:p>
        </p:txBody>
      </p:sp>
      <p:sp>
        <p:nvSpPr>
          <p:cNvPr id="31" name="SK-8-text-30"/>
          <p:cNvSpPr/>
          <p:nvPr/>
        </p:nvSpPr>
        <p:spPr>
          <a:xfrm>
            <a:off x="9163050" y="2142976"/>
            <a:ext cx="3028950" cy="226665"/>
          </a:xfrm>
          <a:prstGeom prst="rect">
            <a:avLst/>
          </a:prstGeom>
          <a:noFill/>
          <a:ln/>
        </p:spPr>
        <p:txBody>
          <a:bodyPr vert="horz" wrap="square" lIns="0" tIns="0" rIns="0" bIns="0" rtlCol="0" anchor="ctr"/>
          <a:lstStyle/>
          <a:p>
            <a:pPr marL="0" indent="0" algn="l">
              <a:lnSpc>
                <a:spcPts val="1785"/>
              </a:lnSpc>
              <a:buNone/>
            </a:pPr>
            <a:r>
              <a:rPr lang="en-US" sz="1275" dirty="0">
                <a:solidFill>
                  <a:srgbClr val="334155"/>
                </a:solidFill>
              </a:rPr>
              <a:t>SSRIs (First-line)</a:t>
            </a:r>
            <a:endParaRPr lang="en-US" sz="1275" dirty="0"/>
          </a:p>
        </p:txBody>
      </p:sp>
      <p:sp>
        <p:nvSpPr>
          <p:cNvPr id="32" name="SK-8-text-31"/>
          <p:cNvSpPr/>
          <p:nvPr/>
        </p:nvSpPr>
        <p:spPr>
          <a:xfrm>
            <a:off x="9163050" y="2445841"/>
            <a:ext cx="3028950" cy="226665"/>
          </a:xfrm>
          <a:prstGeom prst="rect">
            <a:avLst/>
          </a:prstGeom>
          <a:noFill/>
          <a:ln/>
        </p:spPr>
        <p:txBody>
          <a:bodyPr vert="horz" wrap="square" lIns="0" tIns="0" rIns="0" bIns="0" rtlCol="0" anchor="ctr"/>
          <a:lstStyle/>
          <a:p>
            <a:pPr marL="0" indent="0" algn="l">
              <a:lnSpc>
                <a:spcPts val="1785"/>
              </a:lnSpc>
              <a:buNone/>
            </a:pPr>
            <a:r>
              <a:rPr lang="en-US" sz="1275" dirty="0">
                <a:solidFill>
                  <a:srgbClr val="334155"/>
                </a:solidFill>
              </a:rPr>
              <a:t>Social prescribing</a:t>
            </a:r>
            <a:endParaRPr lang="en-US" sz="1275" dirty="0"/>
          </a:p>
        </p:txBody>
      </p:sp>
      <p:sp>
        <p:nvSpPr>
          <p:cNvPr id="33" name="SK-8-text-32"/>
          <p:cNvSpPr/>
          <p:nvPr/>
        </p:nvSpPr>
        <p:spPr>
          <a:xfrm>
            <a:off x="9163050" y="2748707"/>
            <a:ext cx="3028950" cy="226665"/>
          </a:xfrm>
          <a:prstGeom prst="rect">
            <a:avLst/>
          </a:prstGeom>
          <a:noFill/>
          <a:ln/>
        </p:spPr>
        <p:txBody>
          <a:bodyPr vert="horz" wrap="square" lIns="0" tIns="0" rIns="0" bIns="0" rtlCol="0" anchor="ctr"/>
          <a:lstStyle/>
          <a:p>
            <a:pPr marL="0" indent="0" algn="l">
              <a:lnSpc>
                <a:spcPts val="1785"/>
              </a:lnSpc>
              <a:buNone/>
            </a:pPr>
            <a:r>
              <a:rPr lang="en-US" sz="1275" dirty="0">
                <a:solidFill>
                  <a:srgbClr val="334155"/>
                </a:solidFill>
              </a:rPr>
              <a:t>NHS Talking Therapies</a:t>
            </a:r>
            <a:endParaRPr lang="en-US" sz="1275" dirty="0"/>
          </a:p>
        </p:txBody>
      </p:sp>
      <p:sp>
        <p:nvSpPr>
          <p:cNvPr id="34" name="SK-8-text-33"/>
          <p:cNvSpPr/>
          <p:nvPr/>
        </p:nvSpPr>
        <p:spPr>
          <a:xfrm>
            <a:off x="6591300" y="5229225"/>
            <a:ext cx="560070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0F766E"/>
                </a:solidFill>
              </a:rPr>
              <a:t>SCA FOCUS: Shared Decision-Making</a:t>
            </a:r>
            <a:endParaRPr lang="en-US" sz="1200" dirty="0"/>
          </a:p>
        </p:txBody>
      </p:sp>
      <p:sp>
        <p:nvSpPr>
          <p:cNvPr id="35" name="SK-8-text-34"/>
          <p:cNvSpPr/>
          <p:nvPr/>
        </p:nvSpPr>
        <p:spPr>
          <a:xfrm>
            <a:off x="6324600" y="5514975"/>
            <a:ext cx="5181600" cy="457200"/>
          </a:xfrm>
          <a:prstGeom prst="rect">
            <a:avLst/>
          </a:prstGeom>
          <a:noFill/>
          <a:ln/>
        </p:spPr>
        <p:txBody>
          <a:bodyPr vert="horz" wrap="square" lIns="0" tIns="0" rIns="0" bIns="0" rtlCol="0" anchor="ctr"/>
          <a:lstStyle/>
          <a:p>
            <a:pPr marL="0" indent="0">
              <a:lnSpc>
                <a:spcPts val="1800"/>
              </a:lnSpc>
              <a:buNone/>
            </a:pPr>
            <a:r>
              <a:rPr lang="en-US" sz="1200" dirty="0">
                <a:solidFill>
                  <a:srgbClr val="0F172A"/>
                </a:solidFill>
              </a:rPr>
              <a:t>Explain the menu of options clearly, elicit the patient's preference, and agree on a specific review date to monitor progress.</a:t>
            </a:r>
            <a:endParaRPr lang="en-US" sz="1200" dirty="0"/>
          </a:p>
        </p:txBody>
      </p:sp>
      <p:sp>
        <p:nvSpPr>
          <p:cNvPr id="36" name="SK-8-text-35"/>
          <p:cNvSpPr/>
          <p:nvPr/>
        </p:nvSpPr>
        <p:spPr>
          <a:xfrm>
            <a:off x="10258425" y="6276975"/>
            <a:ext cx="1933575" cy="200025"/>
          </a:xfrm>
          <a:prstGeom prst="rect">
            <a:avLst/>
          </a:prstGeom>
          <a:noFill/>
          <a:ln/>
        </p:spPr>
        <p:txBody>
          <a:bodyPr vert="horz" wrap="square" lIns="0" tIns="0" rIns="0" bIns="0" rtlCol="0" anchor="ctr"/>
          <a:lstStyle/>
          <a:p>
            <a:pPr marL="0" indent="0">
              <a:lnSpc>
                <a:spcPts val="1575"/>
              </a:lnSpc>
              <a:buNone/>
            </a:pPr>
            <a:r>
              <a:rPr lang="en-US" sz="1050" dirty="0">
                <a:solidFill>
                  <a:srgbClr val="64748B"/>
                </a:solidFill>
              </a:rPr>
              <a:t>www.bradfordvts.co.uk</a:t>
            </a:r>
            <a:endParaRPr lang="en-US" sz="10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9">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9-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9-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9-img-3" descr="preencoded.png"/>
          <p:cNvPicPr>
            <a:picLocks noChangeAspect="1"/>
          </p:cNvPicPr>
          <p:nvPr/>
        </p:nvPicPr>
        <p:blipFill>
          <a:blip r:embed="rId5"/>
          <a:stretch>
            <a:fillRect/>
          </a:stretch>
        </p:blipFill>
        <p:spPr>
          <a:xfrm>
            <a:off x="571500" y="411361"/>
            <a:ext cx="38100" cy="304800"/>
          </a:xfrm>
          <a:prstGeom prst="rect">
            <a:avLst/>
          </a:prstGeom>
        </p:spPr>
      </p:pic>
      <p:pic>
        <p:nvPicPr>
          <p:cNvPr id="5" name="SK-9-img-4" descr="preencoded.png"/>
          <p:cNvPicPr>
            <a:picLocks noChangeAspect="1"/>
          </p:cNvPicPr>
          <p:nvPr/>
        </p:nvPicPr>
        <p:blipFill>
          <a:blip r:embed="rId6"/>
          <a:stretch>
            <a:fillRect/>
          </a:stretch>
        </p:blipFill>
        <p:spPr>
          <a:xfrm>
            <a:off x="571500" y="822871"/>
            <a:ext cx="11049000" cy="9525"/>
          </a:xfrm>
          <a:prstGeom prst="rect">
            <a:avLst/>
          </a:prstGeom>
        </p:spPr>
      </p:pic>
      <p:pic>
        <p:nvPicPr>
          <p:cNvPr id="6" name="SK-9-img-5" descr="preencoded.png"/>
          <p:cNvPicPr>
            <a:picLocks noChangeAspect="1"/>
          </p:cNvPicPr>
          <p:nvPr/>
        </p:nvPicPr>
        <p:blipFill>
          <a:blip r:embed="rId7"/>
          <a:stretch>
            <a:fillRect/>
          </a:stretch>
        </p:blipFill>
        <p:spPr>
          <a:xfrm>
            <a:off x="571500" y="1022896"/>
            <a:ext cx="5410200" cy="1809601"/>
          </a:xfrm>
          <a:prstGeom prst="rect">
            <a:avLst/>
          </a:prstGeom>
        </p:spPr>
      </p:pic>
      <p:pic>
        <p:nvPicPr>
          <p:cNvPr id="7" name="SK-9-img-6" descr="preencoded.png"/>
          <p:cNvPicPr>
            <a:picLocks noChangeAspect="1"/>
          </p:cNvPicPr>
          <p:nvPr/>
        </p:nvPicPr>
        <p:blipFill>
          <a:blip r:embed="rId8"/>
          <a:stretch>
            <a:fillRect/>
          </a:stretch>
        </p:blipFill>
        <p:spPr>
          <a:xfrm>
            <a:off x="685800" y="1163538"/>
            <a:ext cx="238125" cy="194816"/>
          </a:xfrm>
          <a:prstGeom prst="rect">
            <a:avLst/>
          </a:prstGeom>
        </p:spPr>
      </p:pic>
      <p:pic>
        <p:nvPicPr>
          <p:cNvPr id="8" name="SK-9-img-7" descr="preencoded.png"/>
          <p:cNvPicPr>
            <a:picLocks noChangeAspect="1"/>
          </p:cNvPicPr>
          <p:nvPr/>
        </p:nvPicPr>
        <p:blipFill>
          <a:blip r:embed="rId9"/>
          <a:stretch>
            <a:fillRect/>
          </a:stretch>
        </p:blipFill>
        <p:spPr>
          <a:xfrm>
            <a:off x="571500" y="2956322"/>
            <a:ext cx="5410200" cy="1798737"/>
          </a:xfrm>
          <a:prstGeom prst="rect">
            <a:avLst/>
          </a:prstGeom>
        </p:spPr>
      </p:pic>
      <p:pic>
        <p:nvPicPr>
          <p:cNvPr id="9" name="SK-9-img-8" descr="preencoded.png"/>
          <p:cNvPicPr>
            <a:picLocks noChangeAspect="1"/>
          </p:cNvPicPr>
          <p:nvPr/>
        </p:nvPicPr>
        <p:blipFill>
          <a:blip r:embed="rId10"/>
          <a:stretch>
            <a:fillRect/>
          </a:stretch>
        </p:blipFill>
        <p:spPr>
          <a:xfrm>
            <a:off x="685800" y="3096964"/>
            <a:ext cx="238125" cy="194816"/>
          </a:xfrm>
          <a:prstGeom prst="rect">
            <a:avLst/>
          </a:prstGeom>
        </p:spPr>
      </p:pic>
      <p:pic>
        <p:nvPicPr>
          <p:cNvPr id="10" name="SK-9-img-9" descr="preencoded.png"/>
          <p:cNvPicPr>
            <a:picLocks noChangeAspect="1"/>
          </p:cNvPicPr>
          <p:nvPr/>
        </p:nvPicPr>
        <p:blipFill>
          <a:blip r:embed="rId11"/>
          <a:stretch>
            <a:fillRect/>
          </a:stretch>
        </p:blipFill>
        <p:spPr>
          <a:xfrm>
            <a:off x="6210300" y="1022896"/>
            <a:ext cx="5410200" cy="1804243"/>
          </a:xfrm>
          <a:prstGeom prst="rect">
            <a:avLst/>
          </a:prstGeom>
        </p:spPr>
      </p:pic>
      <p:pic>
        <p:nvPicPr>
          <p:cNvPr id="11" name="SK-9-img-10" descr="preencoded.png"/>
          <p:cNvPicPr>
            <a:picLocks noChangeAspect="1"/>
          </p:cNvPicPr>
          <p:nvPr/>
        </p:nvPicPr>
        <p:blipFill>
          <a:blip r:embed="rId12"/>
          <a:stretch>
            <a:fillRect/>
          </a:stretch>
        </p:blipFill>
        <p:spPr>
          <a:xfrm>
            <a:off x="6324600" y="1163538"/>
            <a:ext cx="238125" cy="194816"/>
          </a:xfrm>
          <a:prstGeom prst="rect">
            <a:avLst/>
          </a:prstGeom>
        </p:spPr>
      </p:pic>
      <p:pic>
        <p:nvPicPr>
          <p:cNvPr id="12" name="SK-9-img-11" descr="preencoded.png"/>
          <p:cNvPicPr>
            <a:picLocks noChangeAspect="1"/>
          </p:cNvPicPr>
          <p:nvPr/>
        </p:nvPicPr>
        <p:blipFill>
          <a:blip r:embed="rId13"/>
          <a:stretch>
            <a:fillRect/>
          </a:stretch>
        </p:blipFill>
        <p:spPr>
          <a:xfrm>
            <a:off x="6324600" y="1489621"/>
            <a:ext cx="2533650" cy="891183"/>
          </a:xfrm>
          <a:prstGeom prst="rect">
            <a:avLst/>
          </a:prstGeom>
        </p:spPr>
      </p:pic>
      <p:pic>
        <p:nvPicPr>
          <p:cNvPr id="13" name="SK-9-img-12" descr="preencoded.png"/>
          <p:cNvPicPr>
            <a:picLocks noChangeAspect="1"/>
          </p:cNvPicPr>
          <p:nvPr/>
        </p:nvPicPr>
        <p:blipFill>
          <a:blip r:embed="rId14"/>
          <a:stretch>
            <a:fillRect/>
          </a:stretch>
        </p:blipFill>
        <p:spPr>
          <a:xfrm>
            <a:off x="8972550" y="1489621"/>
            <a:ext cx="2533650" cy="891183"/>
          </a:xfrm>
          <a:prstGeom prst="rect">
            <a:avLst/>
          </a:prstGeom>
        </p:spPr>
      </p:pic>
      <p:pic>
        <p:nvPicPr>
          <p:cNvPr id="14" name="SK-9-img-13" descr="preencoded.png"/>
          <p:cNvPicPr>
            <a:picLocks noChangeAspect="1"/>
          </p:cNvPicPr>
          <p:nvPr/>
        </p:nvPicPr>
        <p:blipFill>
          <a:blip r:embed="rId15"/>
          <a:stretch>
            <a:fillRect/>
          </a:stretch>
        </p:blipFill>
        <p:spPr>
          <a:xfrm>
            <a:off x="6210300" y="2950964"/>
            <a:ext cx="5410200" cy="1804243"/>
          </a:xfrm>
          <a:prstGeom prst="rect">
            <a:avLst/>
          </a:prstGeom>
        </p:spPr>
      </p:pic>
      <p:pic>
        <p:nvPicPr>
          <p:cNvPr id="15" name="SK-9-img-14" descr="preencoded.png"/>
          <p:cNvPicPr>
            <a:picLocks noChangeAspect="1"/>
          </p:cNvPicPr>
          <p:nvPr/>
        </p:nvPicPr>
        <p:blipFill>
          <a:blip r:embed="rId16"/>
          <a:stretch>
            <a:fillRect/>
          </a:stretch>
        </p:blipFill>
        <p:spPr>
          <a:xfrm>
            <a:off x="6324600" y="3091607"/>
            <a:ext cx="238125" cy="194816"/>
          </a:xfrm>
          <a:prstGeom prst="rect">
            <a:avLst/>
          </a:prstGeom>
        </p:spPr>
      </p:pic>
      <p:pic>
        <p:nvPicPr>
          <p:cNvPr id="16" name="SK-9-img-15" descr="preencoded.png"/>
          <p:cNvPicPr>
            <a:picLocks noChangeAspect="1"/>
          </p:cNvPicPr>
          <p:nvPr/>
        </p:nvPicPr>
        <p:blipFill>
          <a:blip r:embed="rId17"/>
          <a:stretch>
            <a:fillRect/>
          </a:stretch>
        </p:blipFill>
        <p:spPr>
          <a:xfrm>
            <a:off x="571500" y="4907459"/>
            <a:ext cx="11049000" cy="845641"/>
          </a:xfrm>
          <a:prstGeom prst="rect">
            <a:avLst/>
          </a:prstGeom>
        </p:spPr>
      </p:pic>
      <p:pic>
        <p:nvPicPr>
          <p:cNvPr id="17" name="SK-9-img-16" descr="preencoded.png"/>
          <p:cNvPicPr>
            <a:picLocks noChangeAspect="1"/>
          </p:cNvPicPr>
          <p:nvPr/>
        </p:nvPicPr>
        <p:blipFill>
          <a:blip r:embed="rId18"/>
          <a:stretch>
            <a:fillRect/>
          </a:stretch>
        </p:blipFill>
        <p:spPr>
          <a:xfrm>
            <a:off x="571500" y="5905500"/>
            <a:ext cx="11049000" cy="647700"/>
          </a:xfrm>
          <a:prstGeom prst="rect">
            <a:avLst/>
          </a:prstGeom>
        </p:spPr>
      </p:pic>
      <p:pic>
        <p:nvPicPr>
          <p:cNvPr id="18" name="SK-9-img-17" descr="preencoded.png"/>
          <p:cNvPicPr>
            <a:picLocks noChangeAspect="1"/>
          </p:cNvPicPr>
          <p:nvPr/>
        </p:nvPicPr>
        <p:blipFill>
          <a:blip r:embed="rId19"/>
          <a:stretch>
            <a:fillRect/>
          </a:stretch>
        </p:blipFill>
        <p:spPr>
          <a:xfrm>
            <a:off x="685800" y="6144667"/>
            <a:ext cx="190500" cy="169218"/>
          </a:xfrm>
          <a:prstGeom prst="rect">
            <a:avLst/>
          </a:prstGeom>
        </p:spPr>
      </p:pic>
      <p:sp>
        <p:nvSpPr>
          <p:cNvPr id="19" name="SK-9-text-18"/>
          <p:cNvSpPr/>
          <p:nvPr/>
        </p:nvSpPr>
        <p:spPr>
          <a:xfrm>
            <a:off x="723900" y="381000"/>
            <a:ext cx="11468100" cy="365671"/>
          </a:xfrm>
          <a:prstGeom prst="rect">
            <a:avLst/>
          </a:prstGeom>
          <a:noFill/>
          <a:ln/>
        </p:spPr>
        <p:txBody>
          <a:bodyPr vert="horz" wrap="square" lIns="0" tIns="0" rIns="0" bIns="0" rtlCol="0" anchor="ctr"/>
          <a:lstStyle/>
          <a:p>
            <a:pPr marL="0" indent="0">
              <a:lnSpc>
                <a:spcPts val="2880"/>
              </a:lnSpc>
              <a:buNone/>
            </a:pPr>
            <a:r>
              <a:rPr lang="en-US" sz="2400" b="1" dirty="0">
                <a:solidFill>
                  <a:srgbClr val="0F172A"/>
                </a:solidFill>
              </a:rPr>
              <a:t>Antidepressants: Primary Care Essentials</a:t>
            </a:r>
            <a:endParaRPr lang="en-US" sz="2400" dirty="0"/>
          </a:p>
        </p:txBody>
      </p:sp>
      <p:sp>
        <p:nvSpPr>
          <p:cNvPr id="20" name="SK-9-text-19"/>
          <p:cNvSpPr/>
          <p:nvPr/>
        </p:nvSpPr>
        <p:spPr>
          <a:xfrm>
            <a:off x="1000125" y="1118146"/>
            <a:ext cx="51816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1E293B"/>
                </a:solidFill>
              </a:rPr>
              <a:t>Prescribing Principles</a:t>
            </a:r>
            <a:endParaRPr lang="en-US" sz="1500" dirty="0"/>
          </a:p>
        </p:txBody>
      </p:sp>
      <p:sp>
        <p:nvSpPr>
          <p:cNvPr id="21" name="SK-9-text-20"/>
          <p:cNvSpPr/>
          <p:nvPr/>
        </p:nvSpPr>
        <p:spPr>
          <a:xfrm>
            <a:off x="876300" y="1489621"/>
            <a:ext cx="9919811" cy="226665"/>
          </a:xfrm>
          <a:prstGeom prst="rect">
            <a:avLst/>
          </a:prstGeom>
          <a:noFill/>
          <a:ln/>
        </p:spPr>
        <p:txBody>
          <a:bodyPr vert="horz" wrap="square" lIns="0" tIns="0" rIns="0" bIns="0" rtlCol="0" anchor="ctr"/>
          <a:lstStyle/>
          <a:p>
            <a:pPr marL="0" indent="0" algn="l">
              <a:lnSpc>
                <a:spcPts val="1785"/>
              </a:lnSpc>
              <a:buNone/>
            </a:pPr>
            <a:r>
              <a:rPr lang="en-US" sz="1275" b="1" dirty="0">
                <a:solidFill>
                  <a:srgbClr val="0F172A"/>
                </a:solidFill>
              </a:rPr>
              <a:t>First-line:</a:t>
            </a:r>
            <a:r>
              <a:rPr lang="en-US" sz="1275" dirty="0">
                <a:solidFill>
                  <a:srgbClr val="334155"/>
                </a:solidFill>
              </a:rPr>
              <a:t> SSRIs are usual standard in primary care.</a:t>
            </a:r>
            <a:endParaRPr lang="en-US" sz="1275" dirty="0"/>
          </a:p>
        </p:txBody>
      </p:sp>
      <p:sp>
        <p:nvSpPr>
          <p:cNvPr id="22" name="SK-9-text-21"/>
          <p:cNvSpPr/>
          <p:nvPr/>
        </p:nvSpPr>
        <p:spPr>
          <a:xfrm>
            <a:off x="876300" y="1773436"/>
            <a:ext cx="4991100" cy="453330"/>
          </a:xfrm>
          <a:prstGeom prst="rect">
            <a:avLst/>
          </a:prstGeom>
          <a:noFill/>
          <a:ln/>
        </p:spPr>
        <p:txBody>
          <a:bodyPr vert="horz" wrap="square" lIns="0" tIns="0" rIns="0" bIns="0" rtlCol="0" anchor="ctr"/>
          <a:lstStyle/>
          <a:p>
            <a:pPr marL="0" indent="0" algn="l">
              <a:lnSpc>
                <a:spcPts val="1785"/>
              </a:lnSpc>
              <a:buNone/>
            </a:pPr>
            <a:r>
              <a:rPr lang="en-US" sz="1275" b="1" dirty="0">
                <a:solidFill>
                  <a:srgbClr val="0F172A"/>
                </a:solidFill>
              </a:rPr>
              <a:t>Maintenance:</a:t>
            </a:r>
            <a:r>
              <a:rPr lang="en-US" sz="1275" dirty="0">
                <a:solidFill>
                  <a:srgbClr val="334155"/>
                </a:solidFill>
              </a:rPr>
              <a:t> Typically continue for </a:t>
            </a:r>
            <a:r>
              <a:rPr lang="en-US" sz="1275" b="1" dirty="0">
                <a:solidFill>
                  <a:srgbClr val="0F172A"/>
                </a:solidFill>
              </a:rPr>
              <a:t>6 months</a:t>
            </a:r>
            <a:r>
              <a:rPr lang="en-US" sz="1275" dirty="0">
                <a:solidFill>
                  <a:srgbClr val="334155"/>
                </a:solidFill>
              </a:rPr>
              <a:t> after remission to prevent relapse.</a:t>
            </a:r>
            <a:endParaRPr lang="en-US" sz="1275" dirty="0"/>
          </a:p>
        </p:txBody>
      </p:sp>
      <p:sp>
        <p:nvSpPr>
          <p:cNvPr id="23" name="SK-9-text-22"/>
          <p:cNvSpPr/>
          <p:nvPr/>
        </p:nvSpPr>
        <p:spPr>
          <a:xfrm>
            <a:off x="876300" y="2283916"/>
            <a:ext cx="4991100" cy="453330"/>
          </a:xfrm>
          <a:prstGeom prst="rect">
            <a:avLst/>
          </a:prstGeom>
          <a:noFill/>
          <a:ln/>
        </p:spPr>
        <p:txBody>
          <a:bodyPr vert="horz" wrap="square" lIns="0" tIns="0" rIns="0" bIns="0" rtlCol="0" anchor="ctr"/>
          <a:lstStyle/>
          <a:p>
            <a:pPr marL="0" indent="0" algn="l">
              <a:lnSpc>
                <a:spcPts val="1785"/>
              </a:lnSpc>
              <a:buNone/>
            </a:pPr>
            <a:r>
              <a:rPr lang="en-US" sz="1275" b="1" dirty="0">
                <a:solidFill>
                  <a:srgbClr val="0F172A"/>
                </a:solidFill>
              </a:rPr>
              <a:t>Withdrawal:</a:t>
            </a:r>
            <a:r>
              <a:rPr lang="en-US" sz="1275" dirty="0">
                <a:solidFill>
                  <a:srgbClr val="334155"/>
                </a:solidFill>
              </a:rPr>
              <a:t> Advise against abrupt cessation; taper gradually over 4 weeks (except fluoxetine).</a:t>
            </a:r>
            <a:endParaRPr lang="en-US" sz="1275" dirty="0"/>
          </a:p>
        </p:txBody>
      </p:sp>
      <p:sp>
        <p:nvSpPr>
          <p:cNvPr id="24" name="SK-9-text-23"/>
          <p:cNvSpPr/>
          <p:nvPr/>
        </p:nvSpPr>
        <p:spPr>
          <a:xfrm>
            <a:off x="1000125" y="3051572"/>
            <a:ext cx="51816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1E293B"/>
                </a:solidFill>
              </a:rPr>
              <a:t>NICE Review Timelines</a:t>
            </a:r>
            <a:endParaRPr lang="en-US" sz="1500" dirty="0"/>
          </a:p>
        </p:txBody>
      </p:sp>
      <p:sp>
        <p:nvSpPr>
          <p:cNvPr id="25" name="SK-9-text-24"/>
          <p:cNvSpPr/>
          <p:nvPr/>
        </p:nvSpPr>
        <p:spPr>
          <a:xfrm>
            <a:off x="876300" y="3423047"/>
            <a:ext cx="10231755" cy="226665"/>
          </a:xfrm>
          <a:prstGeom prst="rect">
            <a:avLst/>
          </a:prstGeom>
          <a:noFill/>
          <a:ln/>
        </p:spPr>
        <p:txBody>
          <a:bodyPr vert="horz" wrap="square" lIns="0" tIns="0" rIns="0" bIns="0" rtlCol="0" anchor="ctr"/>
          <a:lstStyle/>
          <a:p>
            <a:pPr marL="0" indent="0" algn="l">
              <a:lnSpc>
                <a:spcPts val="1785"/>
              </a:lnSpc>
              <a:buNone/>
            </a:pPr>
            <a:r>
              <a:rPr lang="en-US" sz="1275" b="1" dirty="0">
                <a:solidFill>
                  <a:srgbClr val="0F172A"/>
                </a:solidFill>
              </a:rPr>
              <a:t>Standard Review:</a:t>
            </a:r>
            <a:r>
              <a:rPr lang="en-US" sz="1275" dirty="0">
                <a:solidFill>
                  <a:srgbClr val="334155"/>
                </a:solidFill>
              </a:rPr>
              <a:t> Usually within </a:t>
            </a:r>
            <a:r>
              <a:rPr lang="en-US" sz="1275" b="1" dirty="0">
                <a:solidFill>
                  <a:srgbClr val="0F172A"/>
                </a:solidFill>
              </a:rPr>
              <a:t>2 weeks</a:t>
            </a:r>
            <a:r>
              <a:rPr lang="en-US" sz="1275" dirty="0">
                <a:solidFill>
                  <a:srgbClr val="334155"/>
                </a:solidFill>
              </a:rPr>
              <a:t> of initiation.</a:t>
            </a:r>
            <a:endParaRPr lang="en-US" sz="1275" dirty="0"/>
          </a:p>
        </p:txBody>
      </p:sp>
      <p:sp>
        <p:nvSpPr>
          <p:cNvPr id="26" name="SK-9-text-25"/>
          <p:cNvSpPr/>
          <p:nvPr/>
        </p:nvSpPr>
        <p:spPr>
          <a:xfrm>
            <a:off x="876300" y="3706862"/>
            <a:ext cx="4991100" cy="453330"/>
          </a:xfrm>
          <a:prstGeom prst="rect">
            <a:avLst/>
          </a:prstGeom>
          <a:noFill/>
          <a:ln/>
        </p:spPr>
        <p:txBody>
          <a:bodyPr vert="horz" wrap="square" lIns="0" tIns="0" rIns="0" bIns="0" rtlCol="0" anchor="ctr"/>
          <a:lstStyle/>
          <a:p>
            <a:pPr marL="0" indent="0" algn="l">
              <a:lnSpc>
                <a:spcPts val="1785"/>
              </a:lnSpc>
              <a:buNone/>
            </a:pPr>
            <a:r>
              <a:rPr lang="en-US" sz="1275" b="1" dirty="0">
                <a:solidFill>
                  <a:srgbClr val="0F172A"/>
                </a:solidFill>
              </a:rPr>
              <a:t>Higher Risk:</a:t>
            </a:r>
            <a:r>
              <a:rPr lang="en-US" sz="1275" dirty="0">
                <a:solidFill>
                  <a:srgbClr val="334155"/>
                </a:solidFill>
              </a:rPr>
              <a:t> Review after </a:t>
            </a:r>
            <a:r>
              <a:rPr lang="en-US" sz="1275" b="1" dirty="0">
                <a:solidFill>
                  <a:srgbClr val="0F172A"/>
                </a:solidFill>
              </a:rPr>
              <a:t>1 week</a:t>
            </a:r>
            <a:r>
              <a:rPr lang="en-US" sz="1275" dirty="0">
                <a:solidFill>
                  <a:srgbClr val="334155"/>
                </a:solidFill>
              </a:rPr>
              <a:t> if patient is aged 18–25 or if there is particular suicide concern.</a:t>
            </a:r>
            <a:endParaRPr lang="en-US" sz="1275" dirty="0"/>
          </a:p>
        </p:txBody>
      </p:sp>
      <p:sp>
        <p:nvSpPr>
          <p:cNvPr id="27" name="SK-9-text-26"/>
          <p:cNvSpPr/>
          <p:nvPr/>
        </p:nvSpPr>
        <p:spPr>
          <a:xfrm>
            <a:off x="876300" y="4217343"/>
            <a:ext cx="8129111" cy="226665"/>
          </a:xfrm>
          <a:prstGeom prst="rect">
            <a:avLst/>
          </a:prstGeom>
          <a:noFill/>
          <a:ln/>
        </p:spPr>
        <p:txBody>
          <a:bodyPr vert="horz" wrap="square" lIns="0" tIns="0" rIns="0" bIns="0" rtlCol="0" anchor="ctr"/>
          <a:lstStyle/>
          <a:p>
            <a:pPr marL="0" indent="0" algn="l">
              <a:lnSpc>
                <a:spcPts val="1785"/>
              </a:lnSpc>
              <a:buNone/>
            </a:pPr>
            <a:r>
              <a:rPr lang="en-US" sz="1275" dirty="0">
                <a:solidFill>
                  <a:srgbClr val="334155"/>
                </a:solidFill>
              </a:rPr>
              <a:t>Regular monitoring thereafter until stable.</a:t>
            </a:r>
            <a:endParaRPr lang="en-US" sz="1275" dirty="0"/>
          </a:p>
        </p:txBody>
      </p:sp>
      <p:sp>
        <p:nvSpPr>
          <p:cNvPr id="28" name="SK-9-text-27"/>
          <p:cNvSpPr/>
          <p:nvPr/>
        </p:nvSpPr>
        <p:spPr>
          <a:xfrm>
            <a:off x="6638925" y="1118146"/>
            <a:ext cx="51816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1E293B"/>
                </a:solidFill>
              </a:rPr>
              <a:t>Common Drug Dosing</a:t>
            </a:r>
            <a:endParaRPr lang="en-US" sz="1500" dirty="0"/>
          </a:p>
        </p:txBody>
      </p:sp>
      <p:sp>
        <p:nvSpPr>
          <p:cNvPr id="29" name="SK-9-text-28"/>
          <p:cNvSpPr/>
          <p:nvPr/>
        </p:nvSpPr>
        <p:spPr>
          <a:xfrm>
            <a:off x="6400800" y="1546771"/>
            <a:ext cx="245745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E0651F"/>
                </a:solidFill>
              </a:rPr>
              <a:t>Sertraline</a:t>
            </a:r>
            <a:endParaRPr lang="en-US" sz="1200" dirty="0"/>
          </a:p>
        </p:txBody>
      </p:sp>
      <p:sp>
        <p:nvSpPr>
          <p:cNvPr id="30" name="SK-9-text-29"/>
          <p:cNvSpPr/>
          <p:nvPr/>
        </p:nvSpPr>
        <p:spPr>
          <a:xfrm>
            <a:off x="6400800" y="1803946"/>
            <a:ext cx="2381250" cy="519708"/>
          </a:xfrm>
          <a:prstGeom prst="rect">
            <a:avLst/>
          </a:prstGeom>
          <a:noFill/>
          <a:ln/>
        </p:spPr>
        <p:txBody>
          <a:bodyPr vert="horz" wrap="square" lIns="0" tIns="0" rIns="0" bIns="0" rtlCol="0" anchor="ctr"/>
          <a:lstStyle/>
          <a:p>
            <a:pPr marL="0" indent="0">
              <a:lnSpc>
                <a:spcPts val="1365"/>
              </a:lnSpc>
              <a:buNone/>
            </a:pPr>
            <a:r>
              <a:rPr lang="en-US" sz="1050" dirty="0">
                <a:solidFill>
                  <a:srgbClr val="334155"/>
                </a:solidFill>
              </a:rPr>
              <a:t>Start 25mg daily for 1 week, then 50mg. Increase by 50mg intervals if needed.</a:t>
            </a:r>
            <a:endParaRPr lang="en-US" sz="1050" dirty="0"/>
          </a:p>
        </p:txBody>
      </p:sp>
      <p:sp>
        <p:nvSpPr>
          <p:cNvPr id="31" name="SK-9-text-30"/>
          <p:cNvSpPr/>
          <p:nvPr/>
        </p:nvSpPr>
        <p:spPr>
          <a:xfrm>
            <a:off x="9048750" y="1546771"/>
            <a:ext cx="245745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E0651F"/>
                </a:solidFill>
              </a:rPr>
              <a:t>Fluoxetine</a:t>
            </a:r>
            <a:endParaRPr lang="en-US" sz="1200" dirty="0"/>
          </a:p>
        </p:txBody>
      </p:sp>
      <p:sp>
        <p:nvSpPr>
          <p:cNvPr id="32" name="SK-9-text-31"/>
          <p:cNvSpPr/>
          <p:nvPr/>
        </p:nvSpPr>
        <p:spPr>
          <a:xfrm>
            <a:off x="9048750" y="1803946"/>
            <a:ext cx="2381250" cy="346472"/>
          </a:xfrm>
          <a:prstGeom prst="rect">
            <a:avLst/>
          </a:prstGeom>
          <a:noFill/>
          <a:ln/>
        </p:spPr>
        <p:txBody>
          <a:bodyPr vert="horz" wrap="square" lIns="0" tIns="0" rIns="0" bIns="0" rtlCol="0" anchor="ctr"/>
          <a:lstStyle/>
          <a:p>
            <a:pPr marL="0" indent="0">
              <a:lnSpc>
                <a:spcPts val="1365"/>
              </a:lnSpc>
              <a:buNone/>
            </a:pPr>
            <a:r>
              <a:rPr lang="en-US" sz="1050" dirty="0">
                <a:solidFill>
                  <a:srgbClr val="334155"/>
                </a:solidFill>
              </a:rPr>
              <a:t>Initially 20mg daily. Can increase up to 60mg daily if required.</a:t>
            </a:r>
            <a:endParaRPr lang="en-US" sz="1050" dirty="0"/>
          </a:p>
        </p:txBody>
      </p:sp>
      <p:sp>
        <p:nvSpPr>
          <p:cNvPr id="33" name="SK-9-text-32"/>
          <p:cNvSpPr/>
          <p:nvPr/>
        </p:nvSpPr>
        <p:spPr>
          <a:xfrm>
            <a:off x="6638925" y="3046214"/>
            <a:ext cx="51816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1E293B"/>
                </a:solidFill>
              </a:rPr>
              <a:t>Side Effects &amp; Risks</a:t>
            </a:r>
            <a:endParaRPr lang="en-US" sz="1500" dirty="0"/>
          </a:p>
        </p:txBody>
      </p:sp>
      <p:sp>
        <p:nvSpPr>
          <p:cNvPr id="34" name="SK-9-text-33"/>
          <p:cNvSpPr/>
          <p:nvPr/>
        </p:nvSpPr>
        <p:spPr>
          <a:xfrm>
            <a:off x="6515100" y="3417689"/>
            <a:ext cx="5676900" cy="226665"/>
          </a:xfrm>
          <a:prstGeom prst="rect">
            <a:avLst/>
          </a:prstGeom>
          <a:noFill/>
          <a:ln/>
        </p:spPr>
        <p:txBody>
          <a:bodyPr vert="horz" wrap="square" lIns="0" tIns="0" rIns="0" bIns="0" rtlCol="0" anchor="ctr"/>
          <a:lstStyle/>
          <a:p>
            <a:pPr marL="0" indent="0" algn="l">
              <a:lnSpc>
                <a:spcPts val="1785"/>
              </a:lnSpc>
              <a:buNone/>
            </a:pPr>
            <a:r>
              <a:rPr lang="en-US" sz="1275" b="1" dirty="0">
                <a:solidFill>
                  <a:srgbClr val="0F172A"/>
                </a:solidFill>
              </a:rPr>
              <a:t>Common:</a:t>
            </a:r>
            <a:r>
              <a:rPr lang="en-US" sz="1275" dirty="0">
                <a:solidFill>
                  <a:srgbClr val="334155"/>
                </a:solidFill>
              </a:rPr>
              <a:t> GI upset (nausea), sexual dysfunction, sleep disturbance.</a:t>
            </a:r>
            <a:endParaRPr lang="en-US" sz="1275" dirty="0"/>
          </a:p>
        </p:txBody>
      </p:sp>
      <p:sp>
        <p:nvSpPr>
          <p:cNvPr id="35" name="SK-9-text-34"/>
          <p:cNvSpPr/>
          <p:nvPr/>
        </p:nvSpPr>
        <p:spPr>
          <a:xfrm>
            <a:off x="6515100" y="3701504"/>
            <a:ext cx="5676900" cy="226665"/>
          </a:xfrm>
          <a:prstGeom prst="rect">
            <a:avLst/>
          </a:prstGeom>
          <a:noFill/>
          <a:ln/>
        </p:spPr>
        <p:txBody>
          <a:bodyPr vert="horz" wrap="square" lIns="0" tIns="0" rIns="0" bIns="0" rtlCol="0" anchor="ctr"/>
          <a:lstStyle/>
          <a:p>
            <a:pPr marL="0" indent="0" algn="l">
              <a:lnSpc>
                <a:spcPts val="1785"/>
              </a:lnSpc>
              <a:buNone/>
            </a:pPr>
            <a:r>
              <a:rPr lang="en-US" sz="1275" b="1" dirty="0">
                <a:solidFill>
                  <a:srgbClr val="0F172A"/>
                </a:solidFill>
              </a:rPr>
              <a:t>Older Adults:</a:t>
            </a:r>
            <a:r>
              <a:rPr lang="en-US" sz="1275" dirty="0">
                <a:solidFill>
                  <a:srgbClr val="334155"/>
                </a:solidFill>
              </a:rPr>
              <a:t> Risk of hyponatraemia (monitor U&amp;Es).</a:t>
            </a:r>
            <a:endParaRPr lang="en-US" sz="1275" dirty="0"/>
          </a:p>
        </p:txBody>
      </p:sp>
      <p:sp>
        <p:nvSpPr>
          <p:cNvPr id="36" name="SK-9-text-35"/>
          <p:cNvSpPr/>
          <p:nvPr/>
        </p:nvSpPr>
        <p:spPr>
          <a:xfrm>
            <a:off x="6515100" y="3985320"/>
            <a:ext cx="5676900" cy="226665"/>
          </a:xfrm>
          <a:prstGeom prst="rect">
            <a:avLst/>
          </a:prstGeom>
          <a:noFill/>
          <a:ln/>
        </p:spPr>
        <p:txBody>
          <a:bodyPr vert="horz" wrap="square" lIns="0" tIns="0" rIns="0" bIns="0" rtlCol="0" anchor="ctr"/>
          <a:lstStyle/>
          <a:p>
            <a:pPr marL="0" indent="0" algn="l">
              <a:lnSpc>
                <a:spcPts val="1785"/>
              </a:lnSpc>
              <a:buNone/>
            </a:pPr>
            <a:r>
              <a:rPr lang="en-US" sz="1275" b="1" dirty="0">
                <a:solidFill>
                  <a:srgbClr val="0F172A"/>
                </a:solidFill>
              </a:rPr>
              <a:t>Interactions:</a:t>
            </a:r>
            <a:r>
              <a:rPr lang="en-US" sz="1275" dirty="0">
                <a:solidFill>
                  <a:srgbClr val="334155"/>
                </a:solidFill>
              </a:rPr>
              <a:t> Bleeding risk with NSAIDs/Anticoagulants.</a:t>
            </a:r>
            <a:endParaRPr lang="en-US" sz="1275" dirty="0"/>
          </a:p>
        </p:txBody>
      </p:sp>
      <p:sp>
        <p:nvSpPr>
          <p:cNvPr id="37" name="SK-9-text-36"/>
          <p:cNvSpPr/>
          <p:nvPr/>
        </p:nvSpPr>
        <p:spPr>
          <a:xfrm>
            <a:off x="6515100" y="4269135"/>
            <a:ext cx="5676900" cy="226665"/>
          </a:xfrm>
          <a:prstGeom prst="rect">
            <a:avLst/>
          </a:prstGeom>
          <a:noFill/>
          <a:ln/>
        </p:spPr>
        <p:txBody>
          <a:bodyPr vert="horz" wrap="square" lIns="0" tIns="0" rIns="0" bIns="0" rtlCol="0" anchor="ctr"/>
          <a:lstStyle/>
          <a:p>
            <a:pPr marL="0" indent="0" algn="l">
              <a:lnSpc>
                <a:spcPts val="1785"/>
              </a:lnSpc>
              <a:buNone/>
            </a:pPr>
            <a:r>
              <a:rPr lang="en-US" sz="1275" b="1" dirty="0">
                <a:solidFill>
                  <a:srgbClr val="0F172A"/>
                </a:solidFill>
              </a:rPr>
              <a:t>Cardiac:</a:t>
            </a:r>
            <a:r>
              <a:rPr lang="en-US" sz="1275" dirty="0">
                <a:solidFill>
                  <a:srgbClr val="334155"/>
                </a:solidFill>
              </a:rPr>
              <a:t> QT prolongation (citalopram/escitalopram).</a:t>
            </a:r>
            <a:endParaRPr lang="en-US" sz="1275" dirty="0"/>
          </a:p>
        </p:txBody>
      </p:sp>
      <p:sp>
        <p:nvSpPr>
          <p:cNvPr id="38" name="SK-9-text-37"/>
          <p:cNvSpPr/>
          <p:nvPr/>
        </p:nvSpPr>
        <p:spPr>
          <a:xfrm>
            <a:off x="685800" y="5002709"/>
            <a:ext cx="10896600" cy="200025"/>
          </a:xfrm>
          <a:prstGeom prst="rect">
            <a:avLst/>
          </a:prstGeom>
          <a:noFill/>
          <a:ln/>
        </p:spPr>
        <p:txBody>
          <a:bodyPr vert="horz" wrap="square" lIns="0" tIns="0" rIns="0" bIns="0" rtlCol="0" anchor="ctr"/>
          <a:lstStyle/>
          <a:p>
            <a:pPr marL="0" indent="0">
              <a:lnSpc>
                <a:spcPts val="1575"/>
              </a:lnSpc>
              <a:buNone/>
            </a:pPr>
            <a:r>
              <a:rPr lang="en-US" sz="1050" b="1" kern="0" spc="30" dirty="0">
                <a:solidFill>
                  <a:srgbClr val="7E22CE"/>
                </a:solidFill>
              </a:rPr>
              <a:t>AKT FOCUS: NICE NG222</a:t>
            </a:r>
            <a:endParaRPr lang="en-US" sz="1050" dirty="0"/>
          </a:p>
        </p:txBody>
      </p:sp>
      <p:sp>
        <p:nvSpPr>
          <p:cNvPr id="39" name="SK-9-text-38"/>
          <p:cNvSpPr/>
          <p:nvPr/>
        </p:nvSpPr>
        <p:spPr>
          <a:xfrm>
            <a:off x="685800" y="5231309"/>
            <a:ext cx="10820400" cy="426541"/>
          </a:xfrm>
          <a:prstGeom prst="rect">
            <a:avLst/>
          </a:prstGeom>
          <a:noFill/>
          <a:ln/>
        </p:spPr>
        <p:txBody>
          <a:bodyPr vert="horz" wrap="square" lIns="0" tIns="0" rIns="0" bIns="0" rtlCol="0" anchor="ctr"/>
          <a:lstStyle/>
          <a:p>
            <a:pPr marL="0" indent="0">
              <a:lnSpc>
                <a:spcPts val="1680"/>
              </a:lnSpc>
              <a:buNone/>
            </a:pPr>
            <a:r>
              <a:rPr lang="en-US" sz="1200" dirty="0">
                <a:solidFill>
                  <a:srgbClr val="0F172A"/>
                </a:solidFill>
              </a:rPr>
              <a:t>Antidepressant review timing is a frequent exam topic. NG222 (2022, reviewed 2026) emphasizes the 1-week review for those under 25 or at increased suicide risk due to the potential for increased agitation and suicidal ideation early in treatment.</a:t>
            </a:r>
            <a:endParaRPr lang="en-US" sz="1200" dirty="0"/>
          </a:p>
        </p:txBody>
      </p:sp>
      <p:sp>
        <p:nvSpPr>
          <p:cNvPr id="40" name="SK-9-text-39"/>
          <p:cNvSpPr/>
          <p:nvPr/>
        </p:nvSpPr>
        <p:spPr>
          <a:xfrm>
            <a:off x="990600" y="6000750"/>
            <a:ext cx="10515600" cy="457200"/>
          </a:xfrm>
          <a:prstGeom prst="rect">
            <a:avLst/>
          </a:prstGeom>
          <a:noFill/>
          <a:ln/>
        </p:spPr>
        <p:txBody>
          <a:bodyPr vert="horz" wrap="square" lIns="0" tIns="0" rIns="0" bIns="0" rtlCol="0" anchor="ctr"/>
          <a:lstStyle/>
          <a:p>
            <a:pPr marL="0" indent="0">
              <a:lnSpc>
                <a:spcPts val="1800"/>
              </a:lnSpc>
              <a:buNone/>
            </a:pPr>
            <a:r>
              <a:rPr lang="en-US" sz="1200" b="1" dirty="0">
                <a:solidFill>
                  <a:srgbClr val="B45309"/>
                </a:solidFill>
              </a:rPr>
              <a:t>MANDATORY: Always double-check this advice, drug doses, and contraindications with the latest NICE/BNF/SPC guidance and your local formulary before prescribing.</a:t>
            </a:r>
            <a:endParaRPr lang="en-US" sz="1200" dirty="0"/>
          </a:p>
        </p:txBody>
      </p:sp>
      <p:sp>
        <p:nvSpPr>
          <p:cNvPr id="41" name="SK-9-text-40"/>
          <p:cNvSpPr/>
          <p:nvPr/>
        </p:nvSpPr>
        <p:spPr>
          <a:xfrm>
            <a:off x="10258425" y="6276975"/>
            <a:ext cx="1933575" cy="200025"/>
          </a:xfrm>
          <a:prstGeom prst="rect">
            <a:avLst/>
          </a:prstGeom>
          <a:noFill/>
          <a:ln/>
        </p:spPr>
        <p:txBody>
          <a:bodyPr vert="horz" wrap="square" lIns="0" tIns="0" rIns="0" bIns="0" rtlCol="0" anchor="ctr"/>
          <a:lstStyle/>
          <a:p>
            <a:pPr marL="0" indent="0">
              <a:lnSpc>
                <a:spcPts val="1575"/>
              </a:lnSpc>
              <a:buNone/>
            </a:pPr>
            <a:r>
              <a:rPr lang="en-US" sz="1050" dirty="0">
                <a:solidFill>
                  <a:srgbClr val="64748B"/>
                </a:solidFill>
              </a:rPr>
              <a:t>www.bradfordvts.co.uk</a:t>
            </a:r>
            <a:endParaRPr lang="en-US" sz="10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10">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10-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10-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10-img-3" descr="preencoded.png"/>
          <p:cNvPicPr>
            <a:picLocks noChangeAspect="1"/>
          </p:cNvPicPr>
          <p:nvPr/>
        </p:nvPicPr>
        <p:blipFill>
          <a:blip r:embed="rId5"/>
          <a:stretch>
            <a:fillRect/>
          </a:stretch>
        </p:blipFill>
        <p:spPr>
          <a:xfrm>
            <a:off x="571500" y="411361"/>
            <a:ext cx="38100" cy="304800"/>
          </a:xfrm>
          <a:prstGeom prst="rect">
            <a:avLst/>
          </a:prstGeom>
        </p:spPr>
      </p:pic>
      <p:pic>
        <p:nvPicPr>
          <p:cNvPr id="5" name="SK-10-img-4" descr="preencoded.png"/>
          <p:cNvPicPr>
            <a:picLocks noChangeAspect="1"/>
          </p:cNvPicPr>
          <p:nvPr/>
        </p:nvPicPr>
        <p:blipFill>
          <a:blip r:embed="rId6"/>
          <a:stretch>
            <a:fillRect/>
          </a:stretch>
        </p:blipFill>
        <p:spPr>
          <a:xfrm>
            <a:off x="571500" y="822871"/>
            <a:ext cx="11049000" cy="9525"/>
          </a:xfrm>
          <a:prstGeom prst="rect">
            <a:avLst/>
          </a:prstGeom>
        </p:spPr>
      </p:pic>
      <p:pic>
        <p:nvPicPr>
          <p:cNvPr id="6" name="SK-10-img-5" descr="preencoded.png"/>
          <p:cNvPicPr>
            <a:picLocks noChangeAspect="1"/>
          </p:cNvPicPr>
          <p:nvPr/>
        </p:nvPicPr>
        <p:blipFill>
          <a:blip r:embed="rId7"/>
          <a:stretch>
            <a:fillRect/>
          </a:stretch>
        </p:blipFill>
        <p:spPr>
          <a:xfrm>
            <a:off x="571500" y="1213396"/>
            <a:ext cx="5372100" cy="4287292"/>
          </a:xfrm>
          <a:prstGeom prst="rect">
            <a:avLst/>
          </a:prstGeom>
        </p:spPr>
      </p:pic>
      <p:pic>
        <p:nvPicPr>
          <p:cNvPr id="7" name="SK-10-img-6" descr="preencoded.png"/>
          <p:cNvPicPr>
            <a:picLocks noChangeAspect="1"/>
          </p:cNvPicPr>
          <p:nvPr/>
        </p:nvPicPr>
        <p:blipFill>
          <a:blip r:embed="rId8"/>
          <a:stretch>
            <a:fillRect/>
          </a:stretch>
        </p:blipFill>
        <p:spPr>
          <a:xfrm>
            <a:off x="685800" y="1384846"/>
            <a:ext cx="285750" cy="228600"/>
          </a:xfrm>
          <a:prstGeom prst="rect">
            <a:avLst/>
          </a:prstGeom>
        </p:spPr>
      </p:pic>
      <p:pic>
        <p:nvPicPr>
          <p:cNvPr id="8" name="SK-10-img-7" descr="preencoded.png"/>
          <p:cNvPicPr>
            <a:picLocks noChangeAspect="1"/>
          </p:cNvPicPr>
          <p:nvPr/>
        </p:nvPicPr>
        <p:blipFill>
          <a:blip r:embed="rId9"/>
          <a:stretch>
            <a:fillRect/>
          </a:stretch>
        </p:blipFill>
        <p:spPr>
          <a:xfrm>
            <a:off x="685800" y="1899196"/>
            <a:ext cx="166688" cy="450949"/>
          </a:xfrm>
          <a:prstGeom prst="rect">
            <a:avLst/>
          </a:prstGeom>
        </p:spPr>
      </p:pic>
      <p:pic>
        <p:nvPicPr>
          <p:cNvPr id="9" name="SK-10-img-8" descr="preencoded.png"/>
          <p:cNvPicPr>
            <a:picLocks noChangeAspect="1"/>
          </p:cNvPicPr>
          <p:nvPr/>
        </p:nvPicPr>
        <p:blipFill>
          <a:blip r:embed="rId10"/>
          <a:stretch>
            <a:fillRect/>
          </a:stretch>
        </p:blipFill>
        <p:spPr>
          <a:xfrm>
            <a:off x="685800" y="2502545"/>
            <a:ext cx="166688" cy="450949"/>
          </a:xfrm>
          <a:prstGeom prst="rect">
            <a:avLst/>
          </a:prstGeom>
        </p:spPr>
      </p:pic>
      <p:pic>
        <p:nvPicPr>
          <p:cNvPr id="10" name="SK-10-img-9" descr="preencoded.png"/>
          <p:cNvPicPr>
            <a:picLocks noChangeAspect="1"/>
          </p:cNvPicPr>
          <p:nvPr/>
        </p:nvPicPr>
        <p:blipFill>
          <a:blip r:embed="rId11"/>
          <a:stretch>
            <a:fillRect/>
          </a:stretch>
        </p:blipFill>
        <p:spPr>
          <a:xfrm>
            <a:off x="685800" y="3105894"/>
            <a:ext cx="166688" cy="450949"/>
          </a:xfrm>
          <a:prstGeom prst="rect">
            <a:avLst/>
          </a:prstGeom>
        </p:spPr>
      </p:pic>
      <p:pic>
        <p:nvPicPr>
          <p:cNvPr id="11" name="SK-10-img-10" descr="preencoded.png"/>
          <p:cNvPicPr>
            <a:picLocks noChangeAspect="1"/>
          </p:cNvPicPr>
          <p:nvPr/>
        </p:nvPicPr>
        <p:blipFill>
          <a:blip r:embed="rId9"/>
          <a:stretch>
            <a:fillRect/>
          </a:stretch>
        </p:blipFill>
        <p:spPr>
          <a:xfrm>
            <a:off x="685800" y="3709243"/>
            <a:ext cx="166688" cy="450949"/>
          </a:xfrm>
          <a:prstGeom prst="rect">
            <a:avLst/>
          </a:prstGeom>
        </p:spPr>
      </p:pic>
      <p:pic>
        <p:nvPicPr>
          <p:cNvPr id="12" name="SK-10-img-11" descr="preencoded.png"/>
          <p:cNvPicPr>
            <a:picLocks noChangeAspect="1"/>
          </p:cNvPicPr>
          <p:nvPr/>
        </p:nvPicPr>
        <p:blipFill>
          <a:blip r:embed="rId11"/>
          <a:stretch>
            <a:fillRect/>
          </a:stretch>
        </p:blipFill>
        <p:spPr>
          <a:xfrm>
            <a:off x="685800" y="4312593"/>
            <a:ext cx="166688" cy="450949"/>
          </a:xfrm>
          <a:prstGeom prst="rect">
            <a:avLst/>
          </a:prstGeom>
        </p:spPr>
      </p:pic>
      <p:pic>
        <p:nvPicPr>
          <p:cNvPr id="13" name="SK-10-img-12" descr="preencoded.png"/>
          <p:cNvPicPr>
            <a:picLocks noChangeAspect="1"/>
          </p:cNvPicPr>
          <p:nvPr/>
        </p:nvPicPr>
        <p:blipFill>
          <a:blip r:embed="rId11"/>
          <a:stretch>
            <a:fillRect/>
          </a:stretch>
        </p:blipFill>
        <p:spPr>
          <a:xfrm>
            <a:off x="685800" y="4915942"/>
            <a:ext cx="166688" cy="450949"/>
          </a:xfrm>
          <a:prstGeom prst="rect">
            <a:avLst/>
          </a:prstGeom>
        </p:spPr>
      </p:pic>
      <p:pic>
        <p:nvPicPr>
          <p:cNvPr id="14" name="SK-10-img-13" descr="preencoded.png"/>
          <p:cNvPicPr>
            <a:picLocks noChangeAspect="1"/>
          </p:cNvPicPr>
          <p:nvPr/>
        </p:nvPicPr>
        <p:blipFill>
          <a:blip r:embed="rId12"/>
          <a:stretch>
            <a:fillRect/>
          </a:stretch>
        </p:blipFill>
        <p:spPr>
          <a:xfrm>
            <a:off x="6248400" y="1213396"/>
            <a:ext cx="5372100" cy="4287292"/>
          </a:xfrm>
          <a:prstGeom prst="rect">
            <a:avLst/>
          </a:prstGeom>
        </p:spPr>
      </p:pic>
      <p:pic>
        <p:nvPicPr>
          <p:cNvPr id="15" name="SK-10-img-14" descr="preencoded.png"/>
          <p:cNvPicPr>
            <a:picLocks noChangeAspect="1"/>
          </p:cNvPicPr>
          <p:nvPr/>
        </p:nvPicPr>
        <p:blipFill>
          <a:blip r:embed="rId13"/>
          <a:stretch>
            <a:fillRect/>
          </a:stretch>
        </p:blipFill>
        <p:spPr>
          <a:xfrm>
            <a:off x="6362700" y="1384846"/>
            <a:ext cx="285750" cy="228600"/>
          </a:xfrm>
          <a:prstGeom prst="rect">
            <a:avLst/>
          </a:prstGeom>
        </p:spPr>
      </p:pic>
      <p:pic>
        <p:nvPicPr>
          <p:cNvPr id="16" name="SK-10-img-15" descr="preencoded.png"/>
          <p:cNvPicPr>
            <a:picLocks noChangeAspect="1"/>
          </p:cNvPicPr>
          <p:nvPr/>
        </p:nvPicPr>
        <p:blipFill>
          <a:blip r:embed="rId14"/>
          <a:stretch>
            <a:fillRect/>
          </a:stretch>
        </p:blipFill>
        <p:spPr>
          <a:xfrm>
            <a:off x="6362700" y="1899196"/>
            <a:ext cx="166688" cy="205829"/>
          </a:xfrm>
          <a:prstGeom prst="rect">
            <a:avLst/>
          </a:prstGeom>
        </p:spPr>
      </p:pic>
      <p:pic>
        <p:nvPicPr>
          <p:cNvPr id="17" name="SK-10-img-16" descr="preencoded.png"/>
          <p:cNvPicPr>
            <a:picLocks noChangeAspect="1"/>
          </p:cNvPicPr>
          <p:nvPr/>
        </p:nvPicPr>
        <p:blipFill>
          <a:blip r:embed="rId15"/>
          <a:stretch>
            <a:fillRect/>
          </a:stretch>
        </p:blipFill>
        <p:spPr>
          <a:xfrm>
            <a:off x="6362700" y="2257425"/>
            <a:ext cx="166688" cy="450949"/>
          </a:xfrm>
          <a:prstGeom prst="rect">
            <a:avLst/>
          </a:prstGeom>
        </p:spPr>
      </p:pic>
      <p:pic>
        <p:nvPicPr>
          <p:cNvPr id="18" name="SK-10-img-17" descr="preencoded.png"/>
          <p:cNvPicPr>
            <a:picLocks noChangeAspect="1"/>
          </p:cNvPicPr>
          <p:nvPr/>
        </p:nvPicPr>
        <p:blipFill>
          <a:blip r:embed="rId16"/>
          <a:stretch>
            <a:fillRect/>
          </a:stretch>
        </p:blipFill>
        <p:spPr>
          <a:xfrm>
            <a:off x="6362700" y="2936974"/>
            <a:ext cx="5143500" cy="1104900"/>
          </a:xfrm>
          <a:prstGeom prst="rect">
            <a:avLst/>
          </a:prstGeom>
        </p:spPr>
      </p:pic>
      <p:pic>
        <p:nvPicPr>
          <p:cNvPr id="19" name="SK-10-img-18" descr="preencoded.png"/>
          <p:cNvPicPr>
            <a:picLocks noChangeAspect="1"/>
          </p:cNvPicPr>
          <p:nvPr/>
        </p:nvPicPr>
        <p:blipFill>
          <a:blip r:embed="rId17"/>
          <a:stretch>
            <a:fillRect/>
          </a:stretch>
        </p:blipFill>
        <p:spPr>
          <a:xfrm>
            <a:off x="6362700" y="4232374"/>
            <a:ext cx="166688" cy="450949"/>
          </a:xfrm>
          <a:prstGeom prst="rect">
            <a:avLst/>
          </a:prstGeom>
        </p:spPr>
      </p:pic>
      <p:pic>
        <p:nvPicPr>
          <p:cNvPr id="20" name="SK-10-img-19" descr="preencoded.png"/>
          <p:cNvPicPr>
            <a:picLocks noChangeAspect="1"/>
          </p:cNvPicPr>
          <p:nvPr/>
        </p:nvPicPr>
        <p:blipFill>
          <a:blip r:embed="rId18"/>
          <a:stretch>
            <a:fillRect/>
          </a:stretch>
        </p:blipFill>
        <p:spPr>
          <a:xfrm>
            <a:off x="6362700" y="4835723"/>
            <a:ext cx="166688" cy="450949"/>
          </a:xfrm>
          <a:prstGeom prst="rect">
            <a:avLst/>
          </a:prstGeom>
        </p:spPr>
      </p:pic>
      <p:sp>
        <p:nvSpPr>
          <p:cNvPr id="21" name="SK-10-text-20"/>
          <p:cNvSpPr/>
          <p:nvPr/>
        </p:nvSpPr>
        <p:spPr>
          <a:xfrm>
            <a:off x="723900" y="381000"/>
            <a:ext cx="11468100" cy="365671"/>
          </a:xfrm>
          <a:prstGeom prst="rect">
            <a:avLst/>
          </a:prstGeom>
          <a:noFill/>
          <a:ln/>
        </p:spPr>
        <p:txBody>
          <a:bodyPr vert="horz" wrap="square" lIns="0" tIns="0" rIns="0" bIns="0" rtlCol="0" anchor="ctr"/>
          <a:lstStyle/>
          <a:p>
            <a:pPr marL="0" indent="0">
              <a:lnSpc>
                <a:spcPts val="2880"/>
              </a:lnSpc>
              <a:buNone/>
            </a:pPr>
            <a:r>
              <a:rPr lang="en-US" sz="2400" b="1" dirty="0">
                <a:solidFill>
                  <a:srgbClr val="0F172A"/>
                </a:solidFill>
              </a:rPr>
              <a:t>Depression Pitfalls and Safety-Netting</a:t>
            </a:r>
            <a:endParaRPr lang="en-US" sz="2400" dirty="0"/>
          </a:p>
        </p:txBody>
      </p:sp>
      <p:sp>
        <p:nvSpPr>
          <p:cNvPr id="22" name="SK-10-text-21"/>
          <p:cNvSpPr/>
          <p:nvPr/>
        </p:nvSpPr>
        <p:spPr>
          <a:xfrm>
            <a:off x="1066800" y="1327696"/>
            <a:ext cx="6583680" cy="342900"/>
          </a:xfrm>
          <a:prstGeom prst="rect">
            <a:avLst/>
          </a:prstGeom>
          <a:noFill/>
          <a:ln/>
        </p:spPr>
        <p:txBody>
          <a:bodyPr vert="horz" wrap="square" lIns="0" tIns="0" rIns="0" bIns="0" rtlCol="0" anchor="ctr"/>
          <a:lstStyle/>
          <a:p>
            <a:pPr marL="0" indent="0">
              <a:lnSpc>
                <a:spcPts val="2700"/>
              </a:lnSpc>
              <a:buNone/>
            </a:pPr>
            <a:r>
              <a:rPr lang="en-US" sz="1800" b="1" dirty="0">
                <a:solidFill>
                  <a:srgbClr val="B45309"/>
                </a:solidFill>
              </a:rPr>
              <a:t>Common Clinical Pitfalls</a:t>
            </a:r>
            <a:endParaRPr lang="en-US" sz="1800" dirty="0"/>
          </a:p>
        </p:txBody>
      </p:sp>
      <p:sp>
        <p:nvSpPr>
          <p:cNvPr id="23" name="SK-10-text-22"/>
          <p:cNvSpPr/>
          <p:nvPr/>
        </p:nvSpPr>
        <p:spPr>
          <a:xfrm>
            <a:off x="966788" y="1861096"/>
            <a:ext cx="4862513" cy="489049"/>
          </a:xfrm>
          <a:prstGeom prst="rect">
            <a:avLst/>
          </a:prstGeom>
          <a:noFill/>
          <a:ln/>
        </p:spPr>
        <p:txBody>
          <a:bodyPr vert="horz" wrap="square" lIns="0" tIns="0" rIns="0" bIns="0" rtlCol="0" anchor="ctr"/>
          <a:lstStyle/>
          <a:p>
            <a:pPr marL="0" indent="0" algn="l">
              <a:lnSpc>
                <a:spcPts val="1890"/>
              </a:lnSpc>
              <a:buNone/>
            </a:pPr>
            <a:r>
              <a:rPr lang="en-US" sz="1350" b="1" dirty="0">
                <a:solidFill>
                  <a:srgbClr val="0F172A"/>
                </a:solidFill>
              </a:rPr>
              <a:t>Missing Bipolar:</a:t>
            </a:r>
            <a:r>
              <a:rPr lang="en-US" sz="1350" dirty="0">
                <a:solidFill>
                  <a:srgbClr val="334155"/>
                </a:solidFill>
              </a:rPr>
              <a:t> Prescribing antidepressants without screening for past hypomania/mania.</a:t>
            </a:r>
            <a:endParaRPr lang="en-US" sz="1350" dirty="0"/>
          </a:p>
        </p:txBody>
      </p:sp>
      <p:sp>
        <p:nvSpPr>
          <p:cNvPr id="24" name="SK-10-text-23"/>
          <p:cNvSpPr/>
          <p:nvPr/>
        </p:nvSpPr>
        <p:spPr>
          <a:xfrm>
            <a:off x="966788" y="2464445"/>
            <a:ext cx="4862513" cy="489049"/>
          </a:xfrm>
          <a:prstGeom prst="rect">
            <a:avLst/>
          </a:prstGeom>
          <a:noFill/>
          <a:ln/>
        </p:spPr>
        <p:txBody>
          <a:bodyPr vert="horz" wrap="square" lIns="0" tIns="0" rIns="0" bIns="0" rtlCol="0" anchor="ctr"/>
          <a:lstStyle/>
          <a:p>
            <a:pPr marL="0" indent="0" algn="l">
              <a:lnSpc>
                <a:spcPts val="1890"/>
              </a:lnSpc>
              <a:buNone/>
            </a:pPr>
            <a:r>
              <a:rPr lang="en-US" sz="1350" b="1" dirty="0">
                <a:solidFill>
                  <a:srgbClr val="0F172A"/>
                </a:solidFill>
              </a:rPr>
              <a:t>Inadequate Review:</a:t>
            </a:r>
            <a:r>
              <a:rPr lang="en-US" sz="1350" dirty="0">
                <a:solidFill>
                  <a:srgbClr val="334155"/>
                </a:solidFill>
              </a:rPr>
              <a:t> Failing to assess suicide risk within 1–2 weeks of starting an SSRI.</a:t>
            </a:r>
            <a:endParaRPr lang="en-US" sz="1350" dirty="0"/>
          </a:p>
        </p:txBody>
      </p:sp>
      <p:sp>
        <p:nvSpPr>
          <p:cNvPr id="25" name="SK-10-text-24"/>
          <p:cNvSpPr/>
          <p:nvPr/>
        </p:nvSpPr>
        <p:spPr>
          <a:xfrm>
            <a:off x="966788" y="3067794"/>
            <a:ext cx="4862513" cy="489049"/>
          </a:xfrm>
          <a:prstGeom prst="rect">
            <a:avLst/>
          </a:prstGeom>
          <a:noFill/>
          <a:ln/>
        </p:spPr>
        <p:txBody>
          <a:bodyPr vert="horz" wrap="square" lIns="0" tIns="0" rIns="0" bIns="0" rtlCol="0" anchor="ctr"/>
          <a:lstStyle/>
          <a:p>
            <a:pPr marL="0" indent="0" algn="l">
              <a:lnSpc>
                <a:spcPts val="1890"/>
              </a:lnSpc>
              <a:buNone/>
            </a:pPr>
            <a:r>
              <a:rPr lang="en-US" sz="1350" b="1" dirty="0">
                <a:solidFill>
                  <a:srgbClr val="0F172A"/>
                </a:solidFill>
              </a:rPr>
              <a:t>Substance Blindness:</a:t>
            </a:r>
            <a:r>
              <a:rPr lang="en-US" sz="1350" dirty="0">
                <a:solidFill>
                  <a:srgbClr val="334155"/>
                </a:solidFill>
              </a:rPr>
              <a:t> Treating symptoms without addressing alcohol or substance misuse.</a:t>
            </a:r>
            <a:endParaRPr lang="en-US" sz="1350" dirty="0"/>
          </a:p>
        </p:txBody>
      </p:sp>
      <p:sp>
        <p:nvSpPr>
          <p:cNvPr id="26" name="SK-10-text-25"/>
          <p:cNvSpPr/>
          <p:nvPr/>
        </p:nvSpPr>
        <p:spPr>
          <a:xfrm>
            <a:off x="966788" y="3671143"/>
            <a:ext cx="4862513" cy="489049"/>
          </a:xfrm>
          <a:prstGeom prst="rect">
            <a:avLst/>
          </a:prstGeom>
          <a:noFill/>
          <a:ln/>
        </p:spPr>
        <p:txBody>
          <a:bodyPr vert="horz" wrap="square" lIns="0" tIns="0" rIns="0" bIns="0" rtlCol="0" anchor="ctr"/>
          <a:lstStyle/>
          <a:p>
            <a:pPr marL="0" indent="0" algn="l">
              <a:lnSpc>
                <a:spcPts val="1890"/>
              </a:lnSpc>
              <a:buNone/>
            </a:pPr>
            <a:r>
              <a:rPr lang="en-US" sz="1350" b="1" dirty="0">
                <a:solidFill>
                  <a:srgbClr val="0F172A"/>
                </a:solidFill>
              </a:rPr>
              <a:t>PHQ-9 Reliance:</a:t>
            </a:r>
            <a:r>
              <a:rPr lang="en-US" sz="1350" dirty="0">
                <a:solidFill>
                  <a:srgbClr val="334155"/>
                </a:solidFill>
              </a:rPr>
              <a:t> Assuming a score replaces a nuanced clinical and risk assessment.</a:t>
            </a:r>
            <a:endParaRPr lang="en-US" sz="1350" dirty="0"/>
          </a:p>
        </p:txBody>
      </p:sp>
      <p:sp>
        <p:nvSpPr>
          <p:cNvPr id="27" name="SK-10-text-26"/>
          <p:cNvSpPr/>
          <p:nvPr/>
        </p:nvSpPr>
        <p:spPr>
          <a:xfrm>
            <a:off x="966788" y="4274493"/>
            <a:ext cx="4862513" cy="489049"/>
          </a:xfrm>
          <a:prstGeom prst="rect">
            <a:avLst/>
          </a:prstGeom>
          <a:noFill/>
          <a:ln/>
        </p:spPr>
        <p:txBody>
          <a:bodyPr vert="horz" wrap="square" lIns="0" tIns="0" rIns="0" bIns="0" rtlCol="0" anchor="ctr"/>
          <a:lstStyle/>
          <a:p>
            <a:pPr marL="0" indent="0" algn="l">
              <a:lnSpc>
                <a:spcPts val="1890"/>
              </a:lnSpc>
              <a:buNone/>
            </a:pPr>
            <a:r>
              <a:rPr lang="en-US" sz="1350" b="1" dirty="0">
                <a:solidFill>
                  <a:srgbClr val="0F172A"/>
                </a:solidFill>
              </a:rPr>
              <a:t>Over-Supply:</a:t>
            </a:r>
            <a:r>
              <a:rPr lang="en-US" sz="1350" dirty="0">
                <a:solidFill>
                  <a:srgbClr val="334155"/>
                </a:solidFill>
              </a:rPr>
              <a:t> Providing large quantities of medication to patients with high overdose risk.</a:t>
            </a:r>
            <a:endParaRPr lang="en-US" sz="1350" dirty="0"/>
          </a:p>
        </p:txBody>
      </p:sp>
      <p:sp>
        <p:nvSpPr>
          <p:cNvPr id="28" name="SK-10-text-27"/>
          <p:cNvSpPr/>
          <p:nvPr/>
        </p:nvSpPr>
        <p:spPr>
          <a:xfrm>
            <a:off x="966788" y="4877842"/>
            <a:ext cx="4862513" cy="489049"/>
          </a:xfrm>
          <a:prstGeom prst="rect">
            <a:avLst/>
          </a:prstGeom>
          <a:noFill/>
          <a:ln/>
        </p:spPr>
        <p:txBody>
          <a:bodyPr vert="horz" wrap="square" lIns="0" tIns="0" rIns="0" bIns="0" rtlCol="0" anchor="ctr"/>
          <a:lstStyle/>
          <a:p>
            <a:pPr marL="0" indent="0" algn="l">
              <a:lnSpc>
                <a:spcPts val="1890"/>
              </a:lnSpc>
              <a:buNone/>
            </a:pPr>
            <a:r>
              <a:rPr lang="en-US" sz="1350" b="1" dirty="0">
                <a:solidFill>
                  <a:srgbClr val="0F172A"/>
                </a:solidFill>
              </a:rPr>
              <a:t>Missing Psychosis:</a:t>
            </a:r>
            <a:r>
              <a:rPr lang="en-US" sz="1350" dirty="0">
                <a:solidFill>
                  <a:srgbClr val="334155"/>
                </a:solidFill>
              </a:rPr>
              <a:t> Overlooking psychotic features (delusions/hallucinations) in severe depression.</a:t>
            </a:r>
            <a:endParaRPr lang="en-US" sz="1350" dirty="0"/>
          </a:p>
        </p:txBody>
      </p:sp>
      <p:sp>
        <p:nvSpPr>
          <p:cNvPr id="29" name="SK-10-text-28"/>
          <p:cNvSpPr/>
          <p:nvPr/>
        </p:nvSpPr>
        <p:spPr>
          <a:xfrm>
            <a:off x="6743700" y="1327696"/>
            <a:ext cx="5448300" cy="342900"/>
          </a:xfrm>
          <a:prstGeom prst="rect">
            <a:avLst/>
          </a:prstGeom>
          <a:noFill/>
          <a:ln/>
        </p:spPr>
        <p:txBody>
          <a:bodyPr vert="horz" wrap="square" lIns="0" tIns="0" rIns="0" bIns="0" rtlCol="0" anchor="ctr"/>
          <a:lstStyle/>
          <a:p>
            <a:pPr marL="0" indent="0">
              <a:lnSpc>
                <a:spcPts val="2700"/>
              </a:lnSpc>
              <a:buNone/>
            </a:pPr>
            <a:r>
              <a:rPr lang="en-US" sz="1800" b="1" dirty="0">
                <a:solidFill>
                  <a:srgbClr val="0F766E"/>
                </a:solidFill>
              </a:rPr>
              <a:t>SCA Focus: Essential Safety-Netting</a:t>
            </a:r>
            <a:endParaRPr lang="en-US" sz="1800" dirty="0"/>
          </a:p>
        </p:txBody>
      </p:sp>
      <p:sp>
        <p:nvSpPr>
          <p:cNvPr id="30" name="SK-10-text-29"/>
          <p:cNvSpPr/>
          <p:nvPr/>
        </p:nvSpPr>
        <p:spPr>
          <a:xfrm>
            <a:off x="6643688" y="1861096"/>
            <a:ext cx="5548313" cy="243929"/>
          </a:xfrm>
          <a:prstGeom prst="rect">
            <a:avLst/>
          </a:prstGeom>
          <a:noFill/>
          <a:ln/>
        </p:spPr>
        <p:txBody>
          <a:bodyPr vert="horz" wrap="square" lIns="0" tIns="0" rIns="0" bIns="0" rtlCol="0" anchor="ctr"/>
          <a:lstStyle/>
          <a:p>
            <a:pPr marL="0" indent="0" algn="l">
              <a:lnSpc>
                <a:spcPts val="1890"/>
              </a:lnSpc>
              <a:buNone/>
            </a:pPr>
            <a:r>
              <a:rPr lang="en-US" sz="1350" dirty="0">
                <a:solidFill>
                  <a:srgbClr val="334155"/>
                </a:solidFill>
              </a:rPr>
              <a:t>Always provide clear, actionable steps for crisis situations.</a:t>
            </a:r>
            <a:endParaRPr lang="en-US" sz="1350" dirty="0"/>
          </a:p>
        </p:txBody>
      </p:sp>
      <p:sp>
        <p:nvSpPr>
          <p:cNvPr id="31" name="SK-10-text-30"/>
          <p:cNvSpPr/>
          <p:nvPr/>
        </p:nvSpPr>
        <p:spPr>
          <a:xfrm>
            <a:off x="6643688" y="2219325"/>
            <a:ext cx="4862513" cy="489049"/>
          </a:xfrm>
          <a:prstGeom prst="rect">
            <a:avLst/>
          </a:prstGeom>
          <a:noFill/>
          <a:ln/>
        </p:spPr>
        <p:txBody>
          <a:bodyPr vert="horz" wrap="square" lIns="0" tIns="0" rIns="0" bIns="0" rtlCol="0" anchor="ctr"/>
          <a:lstStyle/>
          <a:p>
            <a:pPr marL="0" indent="0" algn="l">
              <a:lnSpc>
                <a:spcPts val="1890"/>
              </a:lnSpc>
              <a:buNone/>
            </a:pPr>
            <a:r>
              <a:rPr lang="en-US" sz="1350" dirty="0">
                <a:solidFill>
                  <a:srgbClr val="334155"/>
                </a:solidFill>
              </a:rPr>
              <a:t>Involve a trusted person (with patient consent) in the safety plan.</a:t>
            </a:r>
            <a:endParaRPr lang="en-US" sz="1350" dirty="0"/>
          </a:p>
        </p:txBody>
      </p:sp>
      <p:sp>
        <p:nvSpPr>
          <p:cNvPr id="32" name="SK-10-text-31"/>
          <p:cNvSpPr/>
          <p:nvPr/>
        </p:nvSpPr>
        <p:spPr>
          <a:xfrm>
            <a:off x="6515100" y="3089374"/>
            <a:ext cx="4838700" cy="800100"/>
          </a:xfrm>
          <a:prstGeom prst="rect">
            <a:avLst/>
          </a:prstGeom>
          <a:noFill/>
          <a:ln/>
        </p:spPr>
        <p:txBody>
          <a:bodyPr vert="horz" wrap="square" lIns="0" tIns="0" rIns="0" bIns="0" rtlCol="0" anchor="ctr"/>
          <a:lstStyle/>
          <a:p>
            <a:pPr marL="0" indent="0">
              <a:lnSpc>
                <a:spcPts val="2100"/>
              </a:lnSpc>
              <a:buNone/>
            </a:pPr>
            <a:r>
              <a:rPr lang="en-US" sz="1500" b="1" i="1" dirty="0">
                <a:solidFill>
                  <a:srgbClr val="0F766E"/>
                </a:solidFill>
              </a:rPr>
              <a:t>“If suicidal thoughts become stronger, or you feel you might act on them, seek urgent help today via crisis line, 111, 999, or the Emergency Department.”</a:t>
            </a:r>
            <a:endParaRPr lang="en-US" sz="1500" dirty="0"/>
          </a:p>
        </p:txBody>
      </p:sp>
      <p:sp>
        <p:nvSpPr>
          <p:cNvPr id="33" name="SK-10-text-32"/>
          <p:cNvSpPr/>
          <p:nvPr/>
        </p:nvSpPr>
        <p:spPr>
          <a:xfrm>
            <a:off x="6643688" y="4194274"/>
            <a:ext cx="4862513" cy="489049"/>
          </a:xfrm>
          <a:prstGeom prst="rect">
            <a:avLst/>
          </a:prstGeom>
          <a:noFill/>
          <a:ln/>
        </p:spPr>
        <p:txBody>
          <a:bodyPr vert="horz" wrap="square" lIns="0" tIns="0" rIns="0" bIns="0" rtlCol="0" anchor="ctr"/>
          <a:lstStyle/>
          <a:p>
            <a:pPr marL="0" indent="0" algn="l">
              <a:lnSpc>
                <a:spcPts val="1890"/>
              </a:lnSpc>
              <a:buNone/>
            </a:pPr>
            <a:r>
              <a:rPr lang="en-US" sz="1350" b="1" dirty="0">
                <a:solidFill>
                  <a:srgbClr val="0F172A"/>
                </a:solidFill>
              </a:rPr>
              <a:t>Documentation:</a:t>
            </a:r>
            <a:r>
              <a:rPr lang="en-US" sz="1350" dirty="0">
                <a:solidFill>
                  <a:srgbClr val="334155"/>
                </a:solidFill>
              </a:rPr>
              <a:t> Explicitly record the safety-netting advice given and the patient's understanding.</a:t>
            </a:r>
            <a:endParaRPr lang="en-US" sz="1350" dirty="0"/>
          </a:p>
        </p:txBody>
      </p:sp>
      <p:sp>
        <p:nvSpPr>
          <p:cNvPr id="34" name="SK-10-text-33"/>
          <p:cNvSpPr/>
          <p:nvPr/>
        </p:nvSpPr>
        <p:spPr>
          <a:xfrm>
            <a:off x="6643688" y="4797623"/>
            <a:ext cx="4862513" cy="489049"/>
          </a:xfrm>
          <a:prstGeom prst="rect">
            <a:avLst/>
          </a:prstGeom>
          <a:noFill/>
          <a:ln/>
        </p:spPr>
        <p:txBody>
          <a:bodyPr vert="horz" wrap="square" lIns="0" tIns="0" rIns="0" bIns="0" rtlCol="0" anchor="ctr"/>
          <a:lstStyle/>
          <a:p>
            <a:pPr marL="0" indent="0" algn="l">
              <a:lnSpc>
                <a:spcPts val="1890"/>
              </a:lnSpc>
              <a:buNone/>
            </a:pPr>
            <a:r>
              <a:rPr lang="en-US" sz="1350" b="1" dirty="0">
                <a:solidFill>
                  <a:srgbClr val="0F172A"/>
                </a:solidFill>
              </a:rPr>
              <a:t>Follow-up:</a:t>
            </a:r>
            <a:r>
              <a:rPr lang="en-US" sz="1350" dirty="0">
                <a:solidFill>
                  <a:srgbClr val="334155"/>
                </a:solidFill>
              </a:rPr>
              <a:t> Ensure a robust mechanism for review is agreed upon before the patient leaves.</a:t>
            </a:r>
            <a:endParaRPr lang="en-US" sz="1350" dirty="0"/>
          </a:p>
        </p:txBody>
      </p:sp>
      <p:sp>
        <p:nvSpPr>
          <p:cNvPr id="35" name="SK-10-text-34"/>
          <p:cNvSpPr/>
          <p:nvPr/>
        </p:nvSpPr>
        <p:spPr>
          <a:xfrm>
            <a:off x="10191750" y="6262688"/>
            <a:ext cx="2000250" cy="214313"/>
          </a:xfrm>
          <a:prstGeom prst="rect">
            <a:avLst/>
          </a:prstGeom>
          <a:noFill/>
          <a:ln/>
        </p:spPr>
        <p:txBody>
          <a:bodyPr vert="horz" wrap="square" lIns="0" tIns="0" rIns="0" bIns="0" rtlCol="0" anchor="ctr"/>
          <a:lstStyle/>
          <a:p>
            <a:pPr marL="0" indent="0">
              <a:lnSpc>
                <a:spcPts val="1688"/>
              </a:lnSpc>
              <a:buNone/>
            </a:pPr>
            <a:r>
              <a:rPr lang="en-US" sz="1125" dirty="0">
                <a:solidFill>
                  <a:srgbClr val="64748B"/>
                </a:solidFill>
              </a:rPr>
              <a:t>www.bradfordvts.co.uk</a:t>
            </a:r>
            <a:endParaRPr lang="en-US" sz="1125"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1">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11-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11-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11-img-3" descr="preencoded.png"/>
          <p:cNvPicPr>
            <a:picLocks noChangeAspect="1"/>
          </p:cNvPicPr>
          <p:nvPr/>
        </p:nvPicPr>
        <p:blipFill>
          <a:blip r:embed="rId5"/>
          <a:stretch>
            <a:fillRect/>
          </a:stretch>
        </p:blipFill>
        <p:spPr>
          <a:xfrm>
            <a:off x="571500" y="411361"/>
            <a:ext cx="38100" cy="304800"/>
          </a:xfrm>
          <a:prstGeom prst="rect">
            <a:avLst/>
          </a:prstGeom>
        </p:spPr>
      </p:pic>
      <p:pic>
        <p:nvPicPr>
          <p:cNvPr id="5" name="SK-11-img-4" descr="preencoded.png"/>
          <p:cNvPicPr>
            <a:picLocks noChangeAspect="1"/>
          </p:cNvPicPr>
          <p:nvPr/>
        </p:nvPicPr>
        <p:blipFill>
          <a:blip r:embed="rId6"/>
          <a:stretch>
            <a:fillRect/>
          </a:stretch>
        </p:blipFill>
        <p:spPr>
          <a:xfrm>
            <a:off x="571500" y="822871"/>
            <a:ext cx="11049000" cy="9525"/>
          </a:xfrm>
          <a:prstGeom prst="rect">
            <a:avLst/>
          </a:prstGeom>
        </p:spPr>
      </p:pic>
      <p:pic>
        <p:nvPicPr>
          <p:cNvPr id="6" name="SK-11-img-5" descr="preencoded.png"/>
          <p:cNvPicPr>
            <a:picLocks noChangeAspect="1"/>
          </p:cNvPicPr>
          <p:nvPr/>
        </p:nvPicPr>
        <p:blipFill>
          <a:blip r:embed="rId7"/>
          <a:stretch>
            <a:fillRect/>
          </a:stretch>
        </p:blipFill>
        <p:spPr>
          <a:xfrm>
            <a:off x="571500" y="1022896"/>
            <a:ext cx="5381625" cy="1716435"/>
          </a:xfrm>
          <a:prstGeom prst="rect">
            <a:avLst/>
          </a:prstGeom>
        </p:spPr>
      </p:pic>
      <p:pic>
        <p:nvPicPr>
          <p:cNvPr id="7" name="SK-11-img-6" descr="preencoded.png"/>
          <p:cNvPicPr>
            <a:picLocks noChangeAspect="1"/>
          </p:cNvPicPr>
          <p:nvPr/>
        </p:nvPicPr>
        <p:blipFill>
          <a:blip r:embed="rId8"/>
          <a:stretch>
            <a:fillRect/>
          </a:stretch>
        </p:blipFill>
        <p:spPr>
          <a:xfrm>
            <a:off x="723900" y="1222921"/>
            <a:ext cx="228600" cy="190500"/>
          </a:xfrm>
          <a:prstGeom prst="rect">
            <a:avLst/>
          </a:prstGeom>
        </p:spPr>
      </p:pic>
      <p:pic>
        <p:nvPicPr>
          <p:cNvPr id="8" name="SK-11-img-7" descr="preencoded.png"/>
          <p:cNvPicPr>
            <a:picLocks noChangeAspect="1"/>
          </p:cNvPicPr>
          <p:nvPr/>
        </p:nvPicPr>
        <p:blipFill>
          <a:blip r:embed="rId7"/>
          <a:stretch>
            <a:fillRect/>
          </a:stretch>
        </p:blipFill>
        <p:spPr>
          <a:xfrm>
            <a:off x="571500" y="2891730"/>
            <a:ext cx="5381625" cy="1716435"/>
          </a:xfrm>
          <a:prstGeom prst="rect">
            <a:avLst/>
          </a:prstGeom>
        </p:spPr>
      </p:pic>
      <p:pic>
        <p:nvPicPr>
          <p:cNvPr id="9" name="SK-11-img-8" descr="preencoded.png"/>
          <p:cNvPicPr>
            <a:picLocks noChangeAspect="1"/>
          </p:cNvPicPr>
          <p:nvPr/>
        </p:nvPicPr>
        <p:blipFill>
          <a:blip r:embed="rId9"/>
          <a:stretch>
            <a:fillRect/>
          </a:stretch>
        </p:blipFill>
        <p:spPr>
          <a:xfrm>
            <a:off x="723900" y="3091755"/>
            <a:ext cx="228600" cy="190500"/>
          </a:xfrm>
          <a:prstGeom prst="rect">
            <a:avLst/>
          </a:prstGeom>
        </p:spPr>
      </p:pic>
      <p:pic>
        <p:nvPicPr>
          <p:cNvPr id="10" name="SK-11-img-9" descr="preencoded.png"/>
          <p:cNvPicPr>
            <a:picLocks noChangeAspect="1"/>
          </p:cNvPicPr>
          <p:nvPr/>
        </p:nvPicPr>
        <p:blipFill>
          <a:blip r:embed="rId10"/>
          <a:stretch>
            <a:fillRect/>
          </a:stretch>
        </p:blipFill>
        <p:spPr>
          <a:xfrm>
            <a:off x="571500" y="4760565"/>
            <a:ext cx="5381625" cy="1716435"/>
          </a:xfrm>
          <a:prstGeom prst="rect">
            <a:avLst/>
          </a:prstGeom>
        </p:spPr>
      </p:pic>
      <p:pic>
        <p:nvPicPr>
          <p:cNvPr id="11" name="SK-11-img-10" descr="preencoded.png"/>
          <p:cNvPicPr>
            <a:picLocks noChangeAspect="1"/>
          </p:cNvPicPr>
          <p:nvPr/>
        </p:nvPicPr>
        <p:blipFill>
          <a:blip r:embed="rId11"/>
          <a:stretch>
            <a:fillRect/>
          </a:stretch>
        </p:blipFill>
        <p:spPr>
          <a:xfrm>
            <a:off x="723900" y="4960590"/>
            <a:ext cx="228600" cy="190500"/>
          </a:xfrm>
          <a:prstGeom prst="rect">
            <a:avLst/>
          </a:prstGeom>
        </p:spPr>
      </p:pic>
      <p:pic>
        <p:nvPicPr>
          <p:cNvPr id="12" name="SK-11-img-11" descr="preencoded.png"/>
          <p:cNvPicPr>
            <a:picLocks noChangeAspect="1"/>
          </p:cNvPicPr>
          <p:nvPr/>
        </p:nvPicPr>
        <p:blipFill>
          <a:blip r:embed="rId12"/>
          <a:stretch>
            <a:fillRect/>
          </a:stretch>
        </p:blipFill>
        <p:spPr>
          <a:xfrm>
            <a:off x="6238875" y="1022896"/>
            <a:ext cx="5381625" cy="3461742"/>
          </a:xfrm>
          <a:prstGeom prst="rect">
            <a:avLst/>
          </a:prstGeom>
        </p:spPr>
      </p:pic>
      <p:pic>
        <p:nvPicPr>
          <p:cNvPr id="13" name="SK-11-img-12" descr="preencoded.png"/>
          <p:cNvPicPr>
            <a:picLocks noChangeAspect="1"/>
          </p:cNvPicPr>
          <p:nvPr/>
        </p:nvPicPr>
        <p:blipFill>
          <a:blip r:embed="rId13"/>
          <a:stretch>
            <a:fillRect/>
          </a:stretch>
        </p:blipFill>
        <p:spPr>
          <a:xfrm>
            <a:off x="6429375" y="1642021"/>
            <a:ext cx="202406" cy="166688"/>
          </a:xfrm>
          <a:prstGeom prst="rect">
            <a:avLst/>
          </a:prstGeom>
        </p:spPr>
      </p:pic>
      <p:pic>
        <p:nvPicPr>
          <p:cNvPr id="14" name="SK-11-img-13" descr="preencoded.png"/>
          <p:cNvPicPr>
            <a:picLocks noChangeAspect="1"/>
          </p:cNvPicPr>
          <p:nvPr/>
        </p:nvPicPr>
        <p:blipFill>
          <a:blip r:embed="rId14"/>
          <a:stretch>
            <a:fillRect/>
          </a:stretch>
        </p:blipFill>
        <p:spPr>
          <a:xfrm>
            <a:off x="6429375" y="1980158"/>
            <a:ext cx="202406" cy="166688"/>
          </a:xfrm>
          <a:prstGeom prst="rect">
            <a:avLst/>
          </a:prstGeom>
        </p:spPr>
      </p:pic>
      <p:pic>
        <p:nvPicPr>
          <p:cNvPr id="15" name="SK-11-img-14" descr="preencoded.png"/>
          <p:cNvPicPr>
            <a:picLocks noChangeAspect="1"/>
          </p:cNvPicPr>
          <p:nvPr/>
        </p:nvPicPr>
        <p:blipFill>
          <a:blip r:embed="rId13"/>
          <a:stretch>
            <a:fillRect/>
          </a:stretch>
        </p:blipFill>
        <p:spPr>
          <a:xfrm>
            <a:off x="6429375" y="2318296"/>
            <a:ext cx="202406" cy="166688"/>
          </a:xfrm>
          <a:prstGeom prst="rect">
            <a:avLst/>
          </a:prstGeom>
        </p:spPr>
      </p:pic>
      <p:pic>
        <p:nvPicPr>
          <p:cNvPr id="16" name="SK-11-img-15" descr="preencoded.png"/>
          <p:cNvPicPr>
            <a:picLocks noChangeAspect="1"/>
          </p:cNvPicPr>
          <p:nvPr/>
        </p:nvPicPr>
        <p:blipFill>
          <a:blip r:embed="rId14"/>
          <a:stretch>
            <a:fillRect/>
          </a:stretch>
        </p:blipFill>
        <p:spPr>
          <a:xfrm>
            <a:off x="6429375" y="2656433"/>
            <a:ext cx="202406" cy="166688"/>
          </a:xfrm>
          <a:prstGeom prst="rect">
            <a:avLst/>
          </a:prstGeom>
        </p:spPr>
      </p:pic>
      <p:pic>
        <p:nvPicPr>
          <p:cNvPr id="17" name="SK-11-img-16" descr="preencoded.png"/>
          <p:cNvPicPr>
            <a:picLocks noChangeAspect="1"/>
          </p:cNvPicPr>
          <p:nvPr/>
        </p:nvPicPr>
        <p:blipFill>
          <a:blip r:embed="rId15"/>
          <a:stretch>
            <a:fillRect/>
          </a:stretch>
        </p:blipFill>
        <p:spPr>
          <a:xfrm>
            <a:off x="6238875" y="4637038"/>
            <a:ext cx="5381625" cy="457200"/>
          </a:xfrm>
          <a:prstGeom prst="rect">
            <a:avLst/>
          </a:prstGeom>
        </p:spPr>
      </p:pic>
      <p:pic>
        <p:nvPicPr>
          <p:cNvPr id="18" name="SK-11-img-17" descr="preencoded.png"/>
          <p:cNvPicPr>
            <a:picLocks noChangeAspect="1"/>
          </p:cNvPicPr>
          <p:nvPr/>
        </p:nvPicPr>
        <p:blipFill>
          <a:blip r:embed="rId16"/>
          <a:stretch>
            <a:fillRect/>
          </a:stretch>
        </p:blipFill>
        <p:spPr>
          <a:xfrm>
            <a:off x="6353175" y="4770388"/>
            <a:ext cx="238125" cy="190500"/>
          </a:xfrm>
          <a:prstGeom prst="rect">
            <a:avLst/>
          </a:prstGeom>
        </p:spPr>
      </p:pic>
      <p:pic>
        <p:nvPicPr>
          <p:cNvPr id="19" name="SK-11-img-18" descr="preencoded.png"/>
          <p:cNvPicPr>
            <a:picLocks noChangeAspect="1"/>
          </p:cNvPicPr>
          <p:nvPr/>
        </p:nvPicPr>
        <p:blipFill>
          <a:blip r:embed="rId17"/>
          <a:stretch>
            <a:fillRect/>
          </a:stretch>
        </p:blipFill>
        <p:spPr>
          <a:xfrm>
            <a:off x="6238875" y="5246638"/>
            <a:ext cx="5381625" cy="1230362"/>
          </a:xfrm>
          <a:prstGeom prst="rect">
            <a:avLst/>
          </a:prstGeom>
        </p:spPr>
      </p:pic>
      <p:pic>
        <p:nvPicPr>
          <p:cNvPr id="20" name="SK-11-img-19" descr="preencoded.png"/>
          <p:cNvPicPr>
            <a:picLocks noChangeAspect="1"/>
          </p:cNvPicPr>
          <p:nvPr/>
        </p:nvPicPr>
        <p:blipFill>
          <a:blip r:embed="rId18"/>
          <a:stretch>
            <a:fillRect/>
          </a:stretch>
        </p:blipFill>
        <p:spPr>
          <a:xfrm>
            <a:off x="6391275" y="5437138"/>
            <a:ext cx="190500" cy="152400"/>
          </a:xfrm>
          <a:prstGeom prst="rect">
            <a:avLst/>
          </a:prstGeom>
        </p:spPr>
      </p:pic>
      <p:sp>
        <p:nvSpPr>
          <p:cNvPr id="21" name="SK-11-text-20"/>
          <p:cNvSpPr/>
          <p:nvPr/>
        </p:nvSpPr>
        <p:spPr>
          <a:xfrm>
            <a:off x="723900" y="381000"/>
            <a:ext cx="10027920" cy="365671"/>
          </a:xfrm>
          <a:prstGeom prst="rect">
            <a:avLst/>
          </a:prstGeom>
          <a:noFill/>
          <a:ln/>
        </p:spPr>
        <p:txBody>
          <a:bodyPr vert="horz" wrap="square" lIns="0" tIns="0" rIns="0" bIns="0" rtlCol="0" anchor="ctr"/>
          <a:lstStyle/>
          <a:p>
            <a:pPr marL="0" indent="0">
              <a:lnSpc>
                <a:spcPts val="2880"/>
              </a:lnSpc>
              <a:buNone/>
            </a:pPr>
            <a:r>
              <a:rPr lang="en-US" sz="2400" b="1" dirty="0">
                <a:solidFill>
                  <a:srgbClr val="0F172A"/>
                </a:solidFill>
              </a:rPr>
              <a:t>Anxiety, Panic, and Phobias</a:t>
            </a:r>
            <a:endParaRPr lang="en-US" sz="2400" dirty="0"/>
          </a:p>
        </p:txBody>
      </p:sp>
      <p:sp>
        <p:nvSpPr>
          <p:cNvPr id="22" name="SK-11-text-21"/>
          <p:cNvSpPr/>
          <p:nvPr/>
        </p:nvSpPr>
        <p:spPr>
          <a:xfrm>
            <a:off x="1047750" y="1175296"/>
            <a:ext cx="626745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0F172A"/>
                </a:solidFill>
              </a:rPr>
              <a:t>Gen. Anxiety Disorder (GAD)</a:t>
            </a:r>
            <a:endParaRPr lang="en-US" sz="1500" dirty="0"/>
          </a:p>
        </p:txBody>
      </p:sp>
      <p:sp>
        <p:nvSpPr>
          <p:cNvPr id="23" name="SK-11-text-22"/>
          <p:cNvSpPr/>
          <p:nvPr/>
        </p:nvSpPr>
        <p:spPr>
          <a:xfrm>
            <a:off x="723900" y="1537246"/>
            <a:ext cx="5076825" cy="453330"/>
          </a:xfrm>
          <a:prstGeom prst="rect">
            <a:avLst/>
          </a:prstGeom>
          <a:noFill/>
          <a:ln/>
        </p:spPr>
        <p:txBody>
          <a:bodyPr vert="horz" wrap="square" lIns="0" tIns="0" rIns="0" bIns="0" rtlCol="0" anchor="ctr"/>
          <a:lstStyle/>
          <a:p>
            <a:pPr marL="0" indent="0">
              <a:lnSpc>
                <a:spcPts val="1785"/>
              </a:lnSpc>
              <a:buNone/>
            </a:pPr>
            <a:r>
              <a:rPr lang="en-US" sz="1275" dirty="0">
                <a:solidFill>
                  <a:srgbClr val="334155"/>
                </a:solidFill>
              </a:rPr>
              <a:t>Excessive, uncontrollable worry about multiple events/activities for ≥6 months. Associated with restlessness, fatigue, and muscle tension.</a:t>
            </a:r>
            <a:endParaRPr lang="en-US" sz="1275" dirty="0"/>
          </a:p>
        </p:txBody>
      </p:sp>
      <p:sp>
        <p:nvSpPr>
          <p:cNvPr id="24" name="SK-11-text-23"/>
          <p:cNvSpPr/>
          <p:nvPr/>
        </p:nvSpPr>
        <p:spPr>
          <a:xfrm>
            <a:off x="1047750" y="3044130"/>
            <a:ext cx="329565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0F172A"/>
                </a:solidFill>
              </a:rPr>
              <a:t>Panic Disorder</a:t>
            </a:r>
            <a:endParaRPr lang="en-US" sz="1500" dirty="0"/>
          </a:p>
        </p:txBody>
      </p:sp>
      <p:sp>
        <p:nvSpPr>
          <p:cNvPr id="25" name="SK-11-text-24"/>
          <p:cNvSpPr/>
          <p:nvPr/>
        </p:nvSpPr>
        <p:spPr>
          <a:xfrm>
            <a:off x="723900" y="3406080"/>
            <a:ext cx="5076825" cy="679996"/>
          </a:xfrm>
          <a:prstGeom prst="rect">
            <a:avLst/>
          </a:prstGeom>
          <a:noFill/>
          <a:ln/>
        </p:spPr>
        <p:txBody>
          <a:bodyPr vert="horz" wrap="square" lIns="0" tIns="0" rIns="0" bIns="0" rtlCol="0" anchor="ctr"/>
          <a:lstStyle/>
          <a:p>
            <a:pPr marL="0" indent="0">
              <a:lnSpc>
                <a:spcPts val="1785"/>
              </a:lnSpc>
              <a:buNone/>
            </a:pPr>
            <a:r>
              <a:rPr lang="en-US" sz="1275" dirty="0">
                <a:solidFill>
                  <a:srgbClr val="334155"/>
                </a:solidFill>
              </a:rPr>
              <a:t>Recurrent, unexpected panic attacks. Characterized by "fear of the fear" (anticipatory anxiety) and significant behavioral changes to avoid attacks.</a:t>
            </a:r>
            <a:endParaRPr lang="en-US" sz="1275" dirty="0"/>
          </a:p>
        </p:txBody>
      </p:sp>
      <p:sp>
        <p:nvSpPr>
          <p:cNvPr id="26" name="SK-11-text-25"/>
          <p:cNvSpPr/>
          <p:nvPr/>
        </p:nvSpPr>
        <p:spPr>
          <a:xfrm>
            <a:off x="1047750" y="4912965"/>
            <a:ext cx="558165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0F172A"/>
                </a:solidFill>
              </a:rPr>
              <a:t>Phobias &amp; Social Anxiety</a:t>
            </a:r>
            <a:endParaRPr lang="en-US" sz="1500" dirty="0"/>
          </a:p>
        </p:txBody>
      </p:sp>
      <p:sp>
        <p:nvSpPr>
          <p:cNvPr id="27" name="SK-11-text-26"/>
          <p:cNvSpPr/>
          <p:nvPr/>
        </p:nvSpPr>
        <p:spPr>
          <a:xfrm>
            <a:off x="723900" y="5274915"/>
            <a:ext cx="5076825" cy="453330"/>
          </a:xfrm>
          <a:prstGeom prst="rect">
            <a:avLst/>
          </a:prstGeom>
          <a:noFill/>
          <a:ln/>
        </p:spPr>
        <p:txBody>
          <a:bodyPr vert="horz" wrap="square" lIns="0" tIns="0" rIns="0" bIns="0" rtlCol="0" anchor="ctr"/>
          <a:lstStyle/>
          <a:p>
            <a:pPr marL="0" indent="0">
              <a:lnSpc>
                <a:spcPts val="1785"/>
              </a:lnSpc>
              <a:buNone/>
            </a:pPr>
            <a:r>
              <a:rPr lang="en-US" sz="1275" dirty="0">
                <a:solidFill>
                  <a:srgbClr val="334155"/>
                </a:solidFill>
              </a:rPr>
              <a:t>Marked fear of specific objects or social situations. </a:t>
            </a:r>
            <a:r>
              <a:rPr lang="en-US" sz="1275" b="1" dirty="0">
                <a:solidFill>
                  <a:srgbClr val="334155"/>
                </a:solidFill>
              </a:rPr>
              <a:t>Avoidance</a:t>
            </a:r>
            <a:r>
              <a:rPr lang="en-US" sz="1275" dirty="0">
                <a:solidFill>
                  <a:srgbClr val="334155"/>
                </a:solidFill>
              </a:rPr>
              <a:t> is the primary maintaining factor that prevents habituation.</a:t>
            </a:r>
            <a:endParaRPr lang="en-US" sz="1275" dirty="0"/>
          </a:p>
        </p:txBody>
      </p:sp>
      <p:sp>
        <p:nvSpPr>
          <p:cNvPr id="28" name="SK-11-text-27"/>
          <p:cNvSpPr/>
          <p:nvPr/>
        </p:nvSpPr>
        <p:spPr>
          <a:xfrm>
            <a:off x="6429375" y="1213396"/>
            <a:ext cx="5762625"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0F172A"/>
                </a:solidFill>
              </a:rPr>
              <a:t>NICE CG113 Stepped Care</a:t>
            </a:r>
            <a:endParaRPr lang="en-US" sz="1650" dirty="0"/>
          </a:p>
        </p:txBody>
      </p:sp>
      <p:sp>
        <p:nvSpPr>
          <p:cNvPr id="29" name="SK-11-text-28"/>
          <p:cNvSpPr/>
          <p:nvPr/>
        </p:nvSpPr>
        <p:spPr>
          <a:xfrm>
            <a:off x="6727031" y="1642021"/>
            <a:ext cx="5464969" cy="242888"/>
          </a:xfrm>
          <a:prstGeom prst="rect">
            <a:avLst/>
          </a:prstGeom>
          <a:noFill/>
          <a:ln/>
        </p:spPr>
        <p:txBody>
          <a:bodyPr vert="horz" wrap="square" lIns="0" tIns="0" rIns="0" bIns="0" rtlCol="0" anchor="ctr"/>
          <a:lstStyle/>
          <a:p>
            <a:pPr marL="0" indent="0" algn="l">
              <a:lnSpc>
                <a:spcPts val="1913"/>
              </a:lnSpc>
              <a:buNone/>
            </a:pPr>
            <a:r>
              <a:rPr lang="en-US" sz="1275" b="1" dirty="0">
                <a:solidFill>
                  <a:srgbClr val="334155"/>
                </a:solidFill>
              </a:rPr>
              <a:t>Step 1:</a:t>
            </a:r>
            <a:r>
              <a:rPr lang="en-US" sz="1275" dirty="0">
                <a:solidFill>
                  <a:srgbClr val="334155"/>
                </a:solidFill>
              </a:rPr>
              <a:t> Identification, education, and active monitoring.</a:t>
            </a:r>
            <a:endParaRPr lang="en-US" sz="1275" dirty="0"/>
          </a:p>
        </p:txBody>
      </p:sp>
      <p:sp>
        <p:nvSpPr>
          <p:cNvPr id="30" name="SK-11-text-29"/>
          <p:cNvSpPr/>
          <p:nvPr/>
        </p:nvSpPr>
        <p:spPr>
          <a:xfrm>
            <a:off x="6727031" y="1980158"/>
            <a:ext cx="5464969" cy="242888"/>
          </a:xfrm>
          <a:prstGeom prst="rect">
            <a:avLst/>
          </a:prstGeom>
          <a:noFill/>
          <a:ln/>
        </p:spPr>
        <p:txBody>
          <a:bodyPr vert="horz" wrap="square" lIns="0" tIns="0" rIns="0" bIns="0" rtlCol="0" anchor="ctr"/>
          <a:lstStyle/>
          <a:p>
            <a:pPr marL="0" indent="0" algn="l">
              <a:lnSpc>
                <a:spcPts val="1913"/>
              </a:lnSpc>
              <a:buNone/>
            </a:pPr>
            <a:r>
              <a:rPr lang="en-US" sz="1275" b="1" dirty="0">
                <a:solidFill>
                  <a:srgbClr val="334155"/>
                </a:solidFill>
              </a:rPr>
              <a:t>Step 2:</a:t>
            </a:r>
            <a:r>
              <a:rPr lang="en-US" sz="1275" dirty="0">
                <a:solidFill>
                  <a:srgbClr val="334155"/>
                </a:solidFill>
              </a:rPr>
              <a:t> Low-intensity (Guided self-help, Psychoed groups).</a:t>
            </a:r>
            <a:endParaRPr lang="en-US" sz="1275" dirty="0"/>
          </a:p>
        </p:txBody>
      </p:sp>
      <p:sp>
        <p:nvSpPr>
          <p:cNvPr id="31" name="SK-11-text-30"/>
          <p:cNvSpPr/>
          <p:nvPr/>
        </p:nvSpPr>
        <p:spPr>
          <a:xfrm>
            <a:off x="6727031" y="2318296"/>
            <a:ext cx="5464969" cy="242888"/>
          </a:xfrm>
          <a:prstGeom prst="rect">
            <a:avLst/>
          </a:prstGeom>
          <a:noFill/>
          <a:ln/>
        </p:spPr>
        <p:txBody>
          <a:bodyPr vert="horz" wrap="square" lIns="0" tIns="0" rIns="0" bIns="0" rtlCol="0" anchor="ctr"/>
          <a:lstStyle/>
          <a:p>
            <a:pPr marL="0" indent="0" algn="l">
              <a:lnSpc>
                <a:spcPts val="1913"/>
              </a:lnSpc>
              <a:buNone/>
            </a:pPr>
            <a:r>
              <a:rPr lang="en-US" sz="1275" b="1" dirty="0">
                <a:solidFill>
                  <a:srgbClr val="334155"/>
                </a:solidFill>
              </a:rPr>
              <a:t>Step 3:</a:t>
            </a:r>
            <a:r>
              <a:rPr lang="en-US" sz="1275" dirty="0">
                <a:solidFill>
                  <a:srgbClr val="334155"/>
                </a:solidFill>
              </a:rPr>
              <a:t> High-intensity (CBT, Applied Relaxation) or SSRIs.</a:t>
            </a:r>
            <a:endParaRPr lang="en-US" sz="1275" dirty="0"/>
          </a:p>
        </p:txBody>
      </p:sp>
      <p:sp>
        <p:nvSpPr>
          <p:cNvPr id="32" name="SK-11-text-31"/>
          <p:cNvSpPr/>
          <p:nvPr/>
        </p:nvSpPr>
        <p:spPr>
          <a:xfrm>
            <a:off x="6727031" y="2656433"/>
            <a:ext cx="5464969" cy="242888"/>
          </a:xfrm>
          <a:prstGeom prst="rect">
            <a:avLst/>
          </a:prstGeom>
          <a:noFill/>
          <a:ln/>
        </p:spPr>
        <p:txBody>
          <a:bodyPr vert="horz" wrap="square" lIns="0" tIns="0" rIns="0" bIns="0" rtlCol="0" anchor="ctr"/>
          <a:lstStyle/>
          <a:p>
            <a:pPr marL="0" indent="0" algn="l">
              <a:lnSpc>
                <a:spcPts val="1913"/>
              </a:lnSpc>
              <a:buNone/>
            </a:pPr>
            <a:r>
              <a:rPr lang="en-US" sz="1275" b="1" dirty="0">
                <a:solidFill>
                  <a:srgbClr val="334155"/>
                </a:solidFill>
              </a:rPr>
              <a:t>Review:</a:t>
            </a:r>
            <a:r>
              <a:rPr lang="en-US" sz="1275" dirty="0">
                <a:solidFill>
                  <a:srgbClr val="334155"/>
                </a:solidFill>
              </a:rPr>
              <a:t> Caffeine/Alcohol intake and sleep hygiene habits.</a:t>
            </a:r>
            <a:endParaRPr lang="en-US" sz="1275" dirty="0"/>
          </a:p>
        </p:txBody>
      </p:sp>
      <p:sp>
        <p:nvSpPr>
          <p:cNvPr id="33" name="SK-11-text-32"/>
          <p:cNvSpPr/>
          <p:nvPr/>
        </p:nvSpPr>
        <p:spPr>
          <a:xfrm>
            <a:off x="6705600" y="4751338"/>
            <a:ext cx="548640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B45309"/>
                </a:solidFill>
              </a:rPr>
              <a:t>Avoid routine long-term Benzodiazepines (addiction risk).</a:t>
            </a:r>
            <a:endParaRPr lang="en-US" sz="1200" dirty="0"/>
          </a:p>
        </p:txBody>
      </p:sp>
      <p:sp>
        <p:nvSpPr>
          <p:cNvPr id="34" name="SK-11-text-33"/>
          <p:cNvSpPr/>
          <p:nvPr/>
        </p:nvSpPr>
        <p:spPr>
          <a:xfrm>
            <a:off x="6657975" y="5399038"/>
            <a:ext cx="1722120" cy="228600"/>
          </a:xfrm>
          <a:prstGeom prst="rect">
            <a:avLst/>
          </a:prstGeom>
          <a:noFill/>
          <a:ln/>
        </p:spPr>
        <p:txBody>
          <a:bodyPr vert="horz" wrap="square" lIns="0" tIns="0" rIns="0" bIns="0" rtlCol="0" anchor="ctr"/>
          <a:lstStyle/>
          <a:p>
            <a:pPr marL="0" indent="0">
              <a:lnSpc>
                <a:spcPts val="1800"/>
              </a:lnSpc>
              <a:buNone/>
            </a:pPr>
            <a:r>
              <a:rPr lang="en-US" sz="1200" b="1" kern="0" spc="30" dirty="0">
                <a:solidFill>
                  <a:srgbClr val="7E22CE"/>
                </a:solidFill>
              </a:rPr>
              <a:t>AKT PEARL</a:t>
            </a:r>
            <a:endParaRPr lang="en-US" sz="1200" dirty="0"/>
          </a:p>
        </p:txBody>
      </p:sp>
      <p:sp>
        <p:nvSpPr>
          <p:cNvPr id="35" name="SK-11-text-34"/>
          <p:cNvSpPr/>
          <p:nvPr/>
        </p:nvSpPr>
        <p:spPr>
          <a:xfrm>
            <a:off x="6391275" y="5684788"/>
            <a:ext cx="5076825" cy="639812"/>
          </a:xfrm>
          <a:prstGeom prst="rect">
            <a:avLst/>
          </a:prstGeom>
          <a:noFill/>
          <a:ln/>
        </p:spPr>
        <p:txBody>
          <a:bodyPr vert="horz" wrap="square" lIns="0" tIns="0" rIns="0" bIns="0" rtlCol="0" anchor="ctr"/>
          <a:lstStyle/>
          <a:p>
            <a:pPr marL="0" indent="0">
              <a:lnSpc>
                <a:spcPts val="1680"/>
              </a:lnSpc>
              <a:buNone/>
            </a:pPr>
            <a:r>
              <a:rPr lang="en-US" sz="1200" b="1" dirty="0">
                <a:solidFill>
                  <a:srgbClr val="0F172A"/>
                </a:solidFill>
              </a:rPr>
              <a:t>NICE CG113:</a:t>
            </a:r>
            <a:r>
              <a:rPr lang="en-US" sz="1200" dirty="0">
                <a:solidFill>
                  <a:srgbClr val="0F172A"/>
                </a:solidFill>
              </a:rPr>
              <a:t> Covers GAD and Panic Disorder in adults. Sertraline is usually the first-line SSRI (most cost-effective). If SSRIs/SNRIs fail, consider Pregabalin (Step 3).</a:t>
            </a:r>
            <a:endParaRPr lang="en-US" sz="1200" dirty="0"/>
          </a:p>
        </p:txBody>
      </p:sp>
      <p:sp>
        <p:nvSpPr>
          <p:cNvPr id="36" name="SK-11-text-35"/>
          <p:cNvSpPr/>
          <p:nvPr/>
        </p:nvSpPr>
        <p:spPr>
          <a:xfrm>
            <a:off x="10191750" y="6262688"/>
            <a:ext cx="2000250" cy="214313"/>
          </a:xfrm>
          <a:prstGeom prst="rect">
            <a:avLst/>
          </a:prstGeom>
          <a:noFill/>
          <a:ln/>
        </p:spPr>
        <p:txBody>
          <a:bodyPr vert="horz" wrap="square" lIns="0" tIns="0" rIns="0" bIns="0" rtlCol="0" anchor="ctr"/>
          <a:lstStyle/>
          <a:p>
            <a:pPr marL="0" indent="0">
              <a:lnSpc>
                <a:spcPts val="1688"/>
              </a:lnSpc>
              <a:buNone/>
            </a:pPr>
            <a:r>
              <a:rPr lang="en-US" sz="1125" dirty="0">
                <a:solidFill>
                  <a:srgbClr val="64748B"/>
                </a:solidFill>
              </a:rPr>
              <a:t>www.bradfordvts.co.uk</a:t>
            </a:r>
            <a:endParaRPr lang="en-US" sz="1125"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2">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12-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12-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12-img-3" descr="preencoded.png"/>
          <p:cNvPicPr>
            <a:picLocks noChangeAspect="1"/>
          </p:cNvPicPr>
          <p:nvPr/>
        </p:nvPicPr>
        <p:blipFill>
          <a:blip r:embed="rId5"/>
          <a:stretch>
            <a:fillRect/>
          </a:stretch>
        </p:blipFill>
        <p:spPr>
          <a:xfrm>
            <a:off x="571500" y="411361"/>
            <a:ext cx="38100" cy="304800"/>
          </a:xfrm>
          <a:prstGeom prst="rect">
            <a:avLst/>
          </a:prstGeom>
        </p:spPr>
      </p:pic>
      <p:pic>
        <p:nvPicPr>
          <p:cNvPr id="5" name="SK-12-img-4" descr="preencoded.png"/>
          <p:cNvPicPr>
            <a:picLocks noChangeAspect="1"/>
          </p:cNvPicPr>
          <p:nvPr/>
        </p:nvPicPr>
        <p:blipFill>
          <a:blip r:embed="rId6"/>
          <a:stretch>
            <a:fillRect/>
          </a:stretch>
        </p:blipFill>
        <p:spPr>
          <a:xfrm>
            <a:off x="571500" y="822871"/>
            <a:ext cx="11049000" cy="9525"/>
          </a:xfrm>
          <a:prstGeom prst="rect">
            <a:avLst/>
          </a:prstGeom>
        </p:spPr>
      </p:pic>
      <p:pic>
        <p:nvPicPr>
          <p:cNvPr id="6" name="SK-12-img-5" descr="preencoded.png"/>
          <p:cNvPicPr>
            <a:picLocks noChangeAspect="1"/>
          </p:cNvPicPr>
          <p:nvPr/>
        </p:nvPicPr>
        <p:blipFill>
          <a:blip r:embed="rId7"/>
          <a:stretch>
            <a:fillRect/>
          </a:stretch>
        </p:blipFill>
        <p:spPr>
          <a:xfrm>
            <a:off x="571500" y="1022896"/>
            <a:ext cx="5372100" cy="2353270"/>
          </a:xfrm>
          <a:prstGeom prst="rect">
            <a:avLst/>
          </a:prstGeom>
        </p:spPr>
      </p:pic>
      <p:pic>
        <p:nvPicPr>
          <p:cNvPr id="7" name="SK-12-img-6" descr="preencoded.png"/>
          <p:cNvPicPr>
            <a:picLocks noChangeAspect="1"/>
          </p:cNvPicPr>
          <p:nvPr/>
        </p:nvPicPr>
        <p:blipFill>
          <a:blip r:embed="rId8"/>
          <a:stretch>
            <a:fillRect/>
          </a:stretch>
        </p:blipFill>
        <p:spPr>
          <a:xfrm>
            <a:off x="685800" y="1184821"/>
            <a:ext cx="238125" cy="190500"/>
          </a:xfrm>
          <a:prstGeom prst="rect">
            <a:avLst/>
          </a:prstGeom>
        </p:spPr>
      </p:pic>
      <p:pic>
        <p:nvPicPr>
          <p:cNvPr id="8" name="SK-12-img-7" descr="preencoded.png"/>
          <p:cNvPicPr>
            <a:picLocks noChangeAspect="1"/>
          </p:cNvPicPr>
          <p:nvPr/>
        </p:nvPicPr>
        <p:blipFill>
          <a:blip r:embed="rId9"/>
          <a:stretch>
            <a:fillRect/>
          </a:stretch>
        </p:blipFill>
        <p:spPr>
          <a:xfrm>
            <a:off x="571500" y="3528566"/>
            <a:ext cx="5372100" cy="2353270"/>
          </a:xfrm>
          <a:prstGeom prst="rect">
            <a:avLst/>
          </a:prstGeom>
        </p:spPr>
      </p:pic>
      <p:pic>
        <p:nvPicPr>
          <p:cNvPr id="9" name="SK-12-img-8" descr="preencoded.png"/>
          <p:cNvPicPr>
            <a:picLocks noChangeAspect="1"/>
          </p:cNvPicPr>
          <p:nvPr/>
        </p:nvPicPr>
        <p:blipFill>
          <a:blip r:embed="rId10"/>
          <a:stretch>
            <a:fillRect/>
          </a:stretch>
        </p:blipFill>
        <p:spPr>
          <a:xfrm>
            <a:off x="685800" y="3690491"/>
            <a:ext cx="238125" cy="190500"/>
          </a:xfrm>
          <a:prstGeom prst="rect">
            <a:avLst/>
          </a:prstGeom>
        </p:spPr>
      </p:pic>
      <p:pic>
        <p:nvPicPr>
          <p:cNvPr id="10" name="SK-12-img-9" descr="preencoded.png"/>
          <p:cNvPicPr>
            <a:picLocks noChangeAspect="1"/>
          </p:cNvPicPr>
          <p:nvPr/>
        </p:nvPicPr>
        <p:blipFill>
          <a:blip r:embed="rId11"/>
          <a:stretch>
            <a:fillRect/>
          </a:stretch>
        </p:blipFill>
        <p:spPr>
          <a:xfrm>
            <a:off x="6248400" y="1022896"/>
            <a:ext cx="5372100" cy="2409825"/>
          </a:xfrm>
          <a:prstGeom prst="rect">
            <a:avLst/>
          </a:prstGeom>
        </p:spPr>
      </p:pic>
      <p:pic>
        <p:nvPicPr>
          <p:cNvPr id="11" name="SK-12-img-10" descr="preencoded.png"/>
          <p:cNvPicPr>
            <a:picLocks noChangeAspect="1"/>
          </p:cNvPicPr>
          <p:nvPr/>
        </p:nvPicPr>
        <p:blipFill>
          <a:blip r:embed="rId12"/>
          <a:stretch>
            <a:fillRect/>
          </a:stretch>
        </p:blipFill>
        <p:spPr>
          <a:xfrm>
            <a:off x="6362700" y="1178123"/>
            <a:ext cx="214313" cy="175320"/>
          </a:xfrm>
          <a:prstGeom prst="rect">
            <a:avLst/>
          </a:prstGeom>
        </p:spPr>
      </p:pic>
      <p:pic>
        <p:nvPicPr>
          <p:cNvPr id="12" name="SK-12-img-11" descr="preencoded.png"/>
          <p:cNvPicPr>
            <a:picLocks noChangeAspect="1"/>
          </p:cNvPicPr>
          <p:nvPr/>
        </p:nvPicPr>
        <p:blipFill>
          <a:blip r:embed="rId13"/>
          <a:stretch>
            <a:fillRect/>
          </a:stretch>
        </p:blipFill>
        <p:spPr>
          <a:xfrm>
            <a:off x="6362700" y="1546771"/>
            <a:ext cx="5143500" cy="485775"/>
          </a:xfrm>
          <a:prstGeom prst="rect">
            <a:avLst/>
          </a:prstGeom>
        </p:spPr>
      </p:pic>
      <p:pic>
        <p:nvPicPr>
          <p:cNvPr id="13" name="SK-12-img-12" descr="preencoded.png"/>
          <p:cNvPicPr>
            <a:picLocks noChangeAspect="1"/>
          </p:cNvPicPr>
          <p:nvPr/>
        </p:nvPicPr>
        <p:blipFill>
          <a:blip r:embed="rId13"/>
          <a:stretch>
            <a:fillRect/>
          </a:stretch>
        </p:blipFill>
        <p:spPr>
          <a:xfrm>
            <a:off x="6362700" y="2184946"/>
            <a:ext cx="5143500" cy="485775"/>
          </a:xfrm>
          <a:prstGeom prst="rect">
            <a:avLst/>
          </a:prstGeom>
        </p:spPr>
      </p:pic>
      <p:pic>
        <p:nvPicPr>
          <p:cNvPr id="14" name="SK-12-img-13" descr="preencoded.png"/>
          <p:cNvPicPr>
            <a:picLocks noChangeAspect="1"/>
          </p:cNvPicPr>
          <p:nvPr/>
        </p:nvPicPr>
        <p:blipFill>
          <a:blip r:embed="rId14"/>
          <a:stretch>
            <a:fillRect/>
          </a:stretch>
        </p:blipFill>
        <p:spPr>
          <a:xfrm>
            <a:off x="6248400" y="3585121"/>
            <a:ext cx="5372100" cy="2296567"/>
          </a:xfrm>
          <a:prstGeom prst="rect">
            <a:avLst/>
          </a:prstGeom>
        </p:spPr>
      </p:pic>
      <p:pic>
        <p:nvPicPr>
          <p:cNvPr id="15" name="SK-12-img-14" descr="preencoded.png"/>
          <p:cNvPicPr>
            <a:picLocks noChangeAspect="1"/>
          </p:cNvPicPr>
          <p:nvPr/>
        </p:nvPicPr>
        <p:blipFill>
          <a:blip r:embed="rId15"/>
          <a:stretch>
            <a:fillRect/>
          </a:stretch>
        </p:blipFill>
        <p:spPr>
          <a:xfrm>
            <a:off x="6362700" y="3740348"/>
            <a:ext cx="214313" cy="175320"/>
          </a:xfrm>
          <a:prstGeom prst="rect">
            <a:avLst/>
          </a:prstGeom>
        </p:spPr>
      </p:pic>
      <p:sp>
        <p:nvSpPr>
          <p:cNvPr id="16" name="SK-12-text-15"/>
          <p:cNvSpPr/>
          <p:nvPr/>
        </p:nvSpPr>
        <p:spPr>
          <a:xfrm>
            <a:off x="723900" y="381000"/>
            <a:ext cx="10027920" cy="365671"/>
          </a:xfrm>
          <a:prstGeom prst="rect">
            <a:avLst/>
          </a:prstGeom>
          <a:noFill/>
          <a:ln/>
        </p:spPr>
        <p:txBody>
          <a:bodyPr vert="horz" wrap="square" lIns="0" tIns="0" rIns="0" bIns="0" rtlCol="0" anchor="ctr"/>
          <a:lstStyle/>
          <a:p>
            <a:pPr marL="0" indent="0">
              <a:lnSpc>
                <a:spcPts val="2880"/>
              </a:lnSpc>
              <a:buNone/>
            </a:pPr>
            <a:r>
              <a:rPr lang="en-US" sz="2400" b="1" dirty="0">
                <a:solidFill>
                  <a:srgbClr val="0F172A"/>
                </a:solidFill>
              </a:rPr>
              <a:t>Anxiety Consultation Skills</a:t>
            </a:r>
            <a:endParaRPr lang="en-US" sz="2400" dirty="0"/>
          </a:p>
        </p:txBody>
      </p:sp>
      <p:sp>
        <p:nvSpPr>
          <p:cNvPr id="17" name="SK-12-text-16"/>
          <p:cNvSpPr/>
          <p:nvPr/>
        </p:nvSpPr>
        <p:spPr>
          <a:xfrm>
            <a:off x="1000125" y="1137196"/>
            <a:ext cx="51435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1E293B"/>
                </a:solidFill>
              </a:rPr>
              <a:t>Normalizing Symptoms</a:t>
            </a:r>
            <a:endParaRPr lang="en-US" sz="1500" dirty="0"/>
          </a:p>
        </p:txBody>
      </p:sp>
      <p:sp>
        <p:nvSpPr>
          <p:cNvPr id="18" name="SK-12-text-17"/>
          <p:cNvSpPr/>
          <p:nvPr/>
        </p:nvSpPr>
        <p:spPr>
          <a:xfrm>
            <a:off x="914400" y="1499146"/>
            <a:ext cx="4914900" cy="479822"/>
          </a:xfrm>
          <a:prstGeom prst="rect">
            <a:avLst/>
          </a:prstGeom>
          <a:noFill/>
          <a:ln/>
        </p:spPr>
        <p:txBody>
          <a:bodyPr vert="horz" wrap="square" lIns="0" tIns="0" rIns="0" bIns="0" rtlCol="0" anchor="ctr"/>
          <a:lstStyle/>
          <a:p>
            <a:pPr marL="0" indent="0" algn="l">
              <a:lnSpc>
                <a:spcPts val="1890"/>
              </a:lnSpc>
              <a:buNone/>
            </a:pPr>
            <a:r>
              <a:rPr lang="en-US" sz="1350" dirty="0">
                <a:solidFill>
                  <a:srgbClr val="334155"/>
                </a:solidFill>
              </a:rPr>
              <a:t>Explain the </a:t>
            </a:r>
            <a:r>
              <a:rPr lang="en-US" sz="1350" b="1" dirty="0">
                <a:solidFill>
                  <a:srgbClr val="334155"/>
                </a:solidFill>
              </a:rPr>
              <a:t>Fight-or-Flight</a:t>
            </a:r>
            <a:r>
              <a:rPr lang="en-US" sz="1350" dirty="0">
                <a:solidFill>
                  <a:srgbClr val="334155"/>
                </a:solidFill>
              </a:rPr>
              <a:t> response as a natural survival mechanism.</a:t>
            </a:r>
            <a:endParaRPr lang="en-US" sz="1350" dirty="0"/>
          </a:p>
        </p:txBody>
      </p:sp>
      <p:sp>
        <p:nvSpPr>
          <p:cNvPr id="19" name="SK-12-text-18"/>
          <p:cNvSpPr/>
          <p:nvPr/>
        </p:nvSpPr>
        <p:spPr>
          <a:xfrm>
            <a:off x="914400" y="2055168"/>
            <a:ext cx="4914900" cy="479822"/>
          </a:xfrm>
          <a:prstGeom prst="rect">
            <a:avLst/>
          </a:prstGeom>
          <a:noFill/>
          <a:ln/>
        </p:spPr>
        <p:txBody>
          <a:bodyPr vert="horz" wrap="square" lIns="0" tIns="0" rIns="0" bIns="0" rtlCol="0" anchor="ctr"/>
          <a:lstStyle/>
          <a:p>
            <a:pPr marL="0" indent="0" algn="l">
              <a:lnSpc>
                <a:spcPts val="1890"/>
              </a:lnSpc>
              <a:buNone/>
            </a:pPr>
            <a:r>
              <a:rPr lang="en-US" sz="1350" dirty="0">
                <a:solidFill>
                  <a:srgbClr val="334155"/>
                </a:solidFill>
              </a:rPr>
              <a:t>Frame physical sensations (racing heart, sweating) as an </a:t>
            </a:r>
            <a:r>
              <a:rPr lang="en-US" sz="1350" b="1" dirty="0">
                <a:solidFill>
                  <a:srgbClr val="334155"/>
                </a:solidFill>
              </a:rPr>
              <a:t>adrenaline surge</a:t>
            </a:r>
            <a:r>
              <a:rPr lang="en-US" sz="1350" dirty="0">
                <a:solidFill>
                  <a:srgbClr val="334155"/>
                </a:solidFill>
              </a:rPr>
              <a:t>.</a:t>
            </a:r>
            <a:endParaRPr lang="en-US" sz="1350" dirty="0"/>
          </a:p>
        </p:txBody>
      </p:sp>
      <p:sp>
        <p:nvSpPr>
          <p:cNvPr id="20" name="SK-12-text-19"/>
          <p:cNvSpPr/>
          <p:nvPr/>
        </p:nvSpPr>
        <p:spPr>
          <a:xfrm>
            <a:off x="914400" y="2611189"/>
            <a:ext cx="4914900" cy="479822"/>
          </a:xfrm>
          <a:prstGeom prst="rect">
            <a:avLst/>
          </a:prstGeom>
          <a:noFill/>
          <a:ln/>
        </p:spPr>
        <p:txBody>
          <a:bodyPr vert="horz" wrap="square" lIns="0" tIns="0" rIns="0" bIns="0" rtlCol="0" anchor="ctr"/>
          <a:lstStyle/>
          <a:p>
            <a:pPr marL="0" indent="0" algn="l">
              <a:lnSpc>
                <a:spcPts val="1890"/>
              </a:lnSpc>
              <a:buNone/>
            </a:pPr>
            <a:r>
              <a:rPr lang="en-US" sz="1350" dirty="0">
                <a:solidFill>
                  <a:srgbClr val="334155"/>
                </a:solidFill>
              </a:rPr>
              <a:t>Validate the distress: acknowledge that symptoms feel frightening but are not dangerous.</a:t>
            </a:r>
            <a:endParaRPr lang="en-US" sz="1350" dirty="0"/>
          </a:p>
        </p:txBody>
      </p:sp>
      <p:sp>
        <p:nvSpPr>
          <p:cNvPr id="21" name="SK-12-text-20"/>
          <p:cNvSpPr/>
          <p:nvPr/>
        </p:nvSpPr>
        <p:spPr>
          <a:xfrm>
            <a:off x="1000125" y="3642866"/>
            <a:ext cx="68580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1E293B"/>
                </a:solidFill>
              </a:rPr>
              <a:t>Screening &amp; Shared Formulation</a:t>
            </a:r>
            <a:endParaRPr lang="en-US" sz="1500" dirty="0"/>
          </a:p>
        </p:txBody>
      </p:sp>
      <p:sp>
        <p:nvSpPr>
          <p:cNvPr id="22" name="SK-12-text-21"/>
          <p:cNvSpPr/>
          <p:nvPr/>
        </p:nvSpPr>
        <p:spPr>
          <a:xfrm>
            <a:off x="914400" y="4004816"/>
            <a:ext cx="4914900" cy="479822"/>
          </a:xfrm>
          <a:prstGeom prst="rect">
            <a:avLst/>
          </a:prstGeom>
          <a:noFill/>
          <a:ln/>
        </p:spPr>
        <p:txBody>
          <a:bodyPr vert="horz" wrap="square" lIns="0" tIns="0" rIns="0" bIns="0" rtlCol="0" anchor="ctr"/>
          <a:lstStyle/>
          <a:p>
            <a:pPr marL="0" indent="0" algn="l">
              <a:lnSpc>
                <a:spcPts val="1890"/>
              </a:lnSpc>
              <a:buNone/>
            </a:pPr>
            <a:r>
              <a:rPr lang="en-US" sz="1350" b="1" dirty="0">
                <a:solidFill>
                  <a:srgbClr val="334155"/>
                </a:solidFill>
              </a:rPr>
              <a:t>Organic Checks:</a:t>
            </a:r>
            <a:r>
              <a:rPr lang="en-US" sz="1350" dirty="0">
                <a:solidFill>
                  <a:srgbClr val="334155"/>
                </a:solidFill>
              </a:rPr>
              <a:t> Screen for Cardiac (chest pain), Thyroid (tremor), and Substances (caffeine/alcohol).</a:t>
            </a:r>
            <a:endParaRPr lang="en-US" sz="1350" dirty="0"/>
          </a:p>
        </p:txBody>
      </p:sp>
      <p:sp>
        <p:nvSpPr>
          <p:cNvPr id="23" name="SK-12-text-22"/>
          <p:cNvSpPr/>
          <p:nvPr/>
        </p:nvSpPr>
        <p:spPr>
          <a:xfrm>
            <a:off x="914400" y="4560838"/>
            <a:ext cx="4914900" cy="479822"/>
          </a:xfrm>
          <a:prstGeom prst="rect">
            <a:avLst/>
          </a:prstGeom>
          <a:noFill/>
          <a:ln/>
        </p:spPr>
        <p:txBody>
          <a:bodyPr vert="horz" wrap="square" lIns="0" tIns="0" rIns="0" bIns="0" rtlCol="0" anchor="ctr"/>
          <a:lstStyle/>
          <a:p>
            <a:pPr marL="0" indent="0" algn="l">
              <a:lnSpc>
                <a:spcPts val="1890"/>
              </a:lnSpc>
              <a:buNone/>
            </a:pPr>
            <a:r>
              <a:rPr lang="en-US" sz="1350" b="1" dirty="0">
                <a:solidFill>
                  <a:srgbClr val="334155"/>
                </a:solidFill>
              </a:rPr>
              <a:t>Avoid Over-Investigation:</a:t>
            </a:r>
            <a:r>
              <a:rPr lang="en-US" sz="1350" dirty="0">
                <a:solidFill>
                  <a:srgbClr val="334155"/>
                </a:solidFill>
              </a:rPr>
              <a:t> Only order tests if clinically indicated; state why you are </a:t>
            </a:r>
            <a:r>
              <a:rPr lang="en-US" sz="1350" i="1" dirty="0">
                <a:solidFill>
                  <a:srgbClr val="334155"/>
                </a:solidFill>
              </a:rPr>
              <a:t>not</a:t>
            </a:r>
            <a:r>
              <a:rPr lang="en-US" sz="1350" dirty="0">
                <a:solidFill>
                  <a:srgbClr val="334155"/>
                </a:solidFill>
              </a:rPr>
              <a:t> testing.</a:t>
            </a:r>
            <a:endParaRPr lang="en-US" sz="1350" dirty="0"/>
          </a:p>
        </p:txBody>
      </p:sp>
      <p:sp>
        <p:nvSpPr>
          <p:cNvPr id="24" name="SK-12-text-23"/>
          <p:cNvSpPr/>
          <p:nvPr/>
        </p:nvSpPr>
        <p:spPr>
          <a:xfrm>
            <a:off x="914400" y="5116860"/>
            <a:ext cx="4914900" cy="479822"/>
          </a:xfrm>
          <a:prstGeom prst="rect">
            <a:avLst/>
          </a:prstGeom>
          <a:noFill/>
          <a:ln/>
        </p:spPr>
        <p:txBody>
          <a:bodyPr vert="horz" wrap="square" lIns="0" tIns="0" rIns="0" bIns="0" rtlCol="0" anchor="ctr"/>
          <a:lstStyle/>
          <a:p>
            <a:pPr marL="0" indent="0" algn="l">
              <a:lnSpc>
                <a:spcPts val="1890"/>
              </a:lnSpc>
              <a:buNone/>
            </a:pPr>
            <a:r>
              <a:rPr lang="en-US" sz="1350" b="1" dirty="0">
                <a:solidFill>
                  <a:srgbClr val="334155"/>
                </a:solidFill>
              </a:rPr>
              <a:t>Shared Plan:</a:t>
            </a:r>
            <a:r>
              <a:rPr lang="en-US" sz="1350" dirty="0">
                <a:solidFill>
                  <a:srgbClr val="334155"/>
                </a:solidFill>
              </a:rPr>
              <a:t> Agree on a written step-by-step management strategy.</a:t>
            </a:r>
            <a:endParaRPr lang="en-US" sz="1350" dirty="0"/>
          </a:p>
        </p:txBody>
      </p:sp>
      <p:sp>
        <p:nvSpPr>
          <p:cNvPr id="25" name="SK-12-text-24"/>
          <p:cNvSpPr/>
          <p:nvPr/>
        </p:nvSpPr>
        <p:spPr>
          <a:xfrm>
            <a:off x="6653213" y="1137196"/>
            <a:ext cx="514350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0F766E"/>
                </a:solidFill>
              </a:rPr>
              <a:t>SCA Communication Focus</a:t>
            </a:r>
            <a:endParaRPr lang="en-US" sz="1350" dirty="0"/>
          </a:p>
        </p:txBody>
      </p:sp>
      <p:sp>
        <p:nvSpPr>
          <p:cNvPr id="26" name="SK-12-text-25"/>
          <p:cNvSpPr/>
          <p:nvPr/>
        </p:nvSpPr>
        <p:spPr>
          <a:xfrm>
            <a:off x="6477000" y="1546771"/>
            <a:ext cx="5029200" cy="485775"/>
          </a:xfrm>
          <a:prstGeom prst="rect">
            <a:avLst/>
          </a:prstGeom>
          <a:noFill/>
          <a:ln/>
        </p:spPr>
        <p:txBody>
          <a:bodyPr vert="horz" wrap="square" lIns="0" tIns="0" rIns="0" bIns="0" rtlCol="0" anchor="ctr"/>
          <a:lstStyle/>
          <a:p>
            <a:pPr marL="0" indent="0">
              <a:lnSpc>
                <a:spcPts val="1913"/>
              </a:lnSpc>
              <a:buNone/>
            </a:pPr>
            <a:r>
              <a:rPr lang="en-US" sz="1275" i="1" dirty="0">
                <a:solidFill>
                  <a:srgbClr val="0F172A"/>
                </a:solidFill>
              </a:rPr>
              <a:t>"The symptoms are real and frightening, but they are not dangerous in themselves."</a:t>
            </a:r>
            <a:endParaRPr lang="en-US" sz="1275" dirty="0"/>
          </a:p>
        </p:txBody>
      </p:sp>
      <p:sp>
        <p:nvSpPr>
          <p:cNvPr id="27" name="SK-12-text-26"/>
          <p:cNvSpPr/>
          <p:nvPr/>
        </p:nvSpPr>
        <p:spPr>
          <a:xfrm>
            <a:off x="6477000" y="2184946"/>
            <a:ext cx="5029200" cy="485775"/>
          </a:xfrm>
          <a:prstGeom prst="rect">
            <a:avLst/>
          </a:prstGeom>
          <a:noFill/>
          <a:ln/>
        </p:spPr>
        <p:txBody>
          <a:bodyPr vert="horz" wrap="square" lIns="0" tIns="0" rIns="0" bIns="0" rtlCol="0" anchor="ctr"/>
          <a:lstStyle/>
          <a:p>
            <a:pPr marL="0" indent="0">
              <a:lnSpc>
                <a:spcPts val="1913"/>
              </a:lnSpc>
              <a:buNone/>
            </a:pPr>
            <a:r>
              <a:rPr lang="en-US" sz="1275" i="1" dirty="0">
                <a:solidFill>
                  <a:srgbClr val="0F172A"/>
                </a:solidFill>
              </a:rPr>
              <a:t>"Let’s build a plan together for exactly what to do during the next panic attack."</a:t>
            </a:r>
            <a:endParaRPr lang="en-US" sz="1275" dirty="0"/>
          </a:p>
        </p:txBody>
      </p:sp>
      <p:sp>
        <p:nvSpPr>
          <p:cNvPr id="28" name="SK-12-text-27"/>
          <p:cNvSpPr/>
          <p:nvPr/>
        </p:nvSpPr>
        <p:spPr>
          <a:xfrm>
            <a:off x="6362700" y="2785021"/>
            <a:ext cx="5143500" cy="533400"/>
          </a:xfrm>
          <a:prstGeom prst="rect">
            <a:avLst/>
          </a:prstGeom>
          <a:noFill/>
          <a:ln/>
        </p:spPr>
        <p:txBody>
          <a:bodyPr vert="horz" wrap="square" lIns="0" tIns="0" rIns="0" bIns="0" rtlCol="0" anchor="ctr"/>
          <a:lstStyle/>
          <a:p>
            <a:pPr marL="0" indent="0">
              <a:lnSpc>
                <a:spcPts val="1800"/>
              </a:lnSpc>
              <a:buNone/>
            </a:pPr>
            <a:r>
              <a:rPr lang="en-US" sz="1200" dirty="0">
                <a:solidFill>
                  <a:srgbClr val="64748B"/>
                </a:solidFill>
              </a:rPr>
              <a:t>Focus on empathy, normalizing the physiological response, and empowering the patient with a concrete toolkit.</a:t>
            </a:r>
            <a:endParaRPr lang="en-US" sz="1200" dirty="0"/>
          </a:p>
        </p:txBody>
      </p:sp>
      <p:sp>
        <p:nvSpPr>
          <p:cNvPr id="29" name="SK-12-text-28"/>
          <p:cNvSpPr/>
          <p:nvPr/>
        </p:nvSpPr>
        <p:spPr>
          <a:xfrm>
            <a:off x="6653213" y="3699421"/>
            <a:ext cx="514350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B45309"/>
                </a:solidFill>
              </a:rPr>
              <a:t>Common Pitfall</a:t>
            </a:r>
            <a:endParaRPr lang="en-US" sz="1350" dirty="0"/>
          </a:p>
        </p:txBody>
      </p:sp>
      <p:sp>
        <p:nvSpPr>
          <p:cNvPr id="30" name="SK-12-text-29"/>
          <p:cNvSpPr/>
          <p:nvPr/>
        </p:nvSpPr>
        <p:spPr>
          <a:xfrm>
            <a:off x="6362700" y="4032796"/>
            <a:ext cx="5143500" cy="479822"/>
          </a:xfrm>
          <a:prstGeom prst="rect">
            <a:avLst/>
          </a:prstGeom>
          <a:noFill/>
          <a:ln/>
        </p:spPr>
        <p:txBody>
          <a:bodyPr vert="horz" wrap="square" lIns="0" tIns="0" rIns="0" bIns="0" rtlCol="0" anchor="ctr"/>
          <a:lstStyle/>
          <a:p>
            <a:pPr marL="0" indent="0">
              <a:lnSpc>
                <a:spcPts val="1890"/>
              </a:lnSpc>
              <a:buNone/>
            </a:pPr>
            <a:r>
              <a:rPr lang="en-US" sz="1350" b="1" dirty="0">
                <a:solidFill>
                  <a:srgbClr val="0F172A"/>
                </a:solidFill>
              </a:rPr>
              <a:t>Repeated investigations</a:t>
            </a:r>
            <a:r>
              <a:rPr lang="en-US" sz="1350" dirty="0">
                <a:solidFill>
                  <a:srgbClr val="0F172A"/>
                </a:solidFill>
              </a:rPr>
              <a:t> without a shared clinical formulation can inadvertently </a:t>
            </a:r>
            <a:r>
              <a:rPr lang="en-US" sz="1350" b="1" dirty="0">
                <a:solidFill>
                  <a:srgbClr val="0F172A"/>
                </a:solidFill>
              </a:rPr>
              <a:t>increase health anxiety</a:t>
            </a:r>
            <a:r>
              <a:rPr lang="en-US" sz="1350" dirty="0">
                <a:solidFill>
                  <a:srgbClr val="0F172A"/>
                </a:solidFill>
              </a:rPr>
              <a:t>.</a:t>
            </a:r>
            <a:endParaRPr lang="en-US" sz="1350" dirty="0"/>
          </a:p>
        </p:txBody>
      </p:sp>
      <p:sp>
        <p:nvSpPr>
          <p:cNvPr id="31" name="SK-12-text-30"/>
          <p:cNvSpPr/>
          <p:nvPr/>
        </p:nvSpPr>
        <p:spPr>
          <a:xfrm>
            <a:off x="6362700" y="4588818"/>
            <a:ext cx="5143500" cy="457200"/>
          </a:xfrm>
          <a:prstGeom prst="rect">
            <a:avLst/>
          </a:prstGeom>
          <a:noFill/>
          <a:ln/>
        </p:spPr>
        <p:txBody>
          <a:bodyPr vert="horz" wrap="square" lIns="0" tIns="0" rIns="0" bIns="0" rtlCol="0" anchor="ctr"/>
          <a:lstStyle/>
          <a:p>
            <a:pPr marL="0" indent="0">
              <a:lnSpc>
                <a:spcPts val="1800"/>
              </a:lnSpc>
              <a:buNone/>
            </a:pPr>
            <a:r>
              <a:rPr lang="en-US" sz="1200" dirty="0">
                <a:solidFill>
                  <a:srgbClr val="334155"/>
                </a:solidFill>
              </a:rPr>
              <a:t>Patients may interpret "one more test" as the GP being secretly worried about a physical cause, undermining the psychological diagnosis.</a:t>
            </a:r>
            <a:endParaRPr lang="en-US" sz="1200" dirty="0"/>
          </a:p>
        </p:txBody>
      </p:sp>
      <p:sp>
        <p:nvSpPr>
          <p:cNvPr id="32" name="SK-12-text-31"/>
          <p:cNvSpPr/>
          <p:nvPr/>
        </p:nvSpPr>
        <p:spPr>
          <a:xfrm>
            <a:off x="10191750" y="6262688"/>
            <a:ext cx="2000250" cy="214313"/>
          </a:xfrm>
          <a:prstGeom prst="rect">
            <a:avLst/>
          </a:prstGeom>
          <a:noFill/>
          <a:ln/>
        </p:spPr>
        <p:txBody>
          <a:bodyPr vert="horz" wrap="square" lIns="0" tIns="0" rIns="0" bIns="0" rtlCol="0" anchor="ctr"/>
          <a:lstStyle/>
          <a:p>
            <a:pPr marL="0" indent="0">
              <a:lnSpc>
                <a:spcPts val="1688"/>
              </a:lnSpc>
              <a:buNone/>
            </a:pPr>
            <a:r>
              <a:rPr lang="en-US" sz="1125" dirty="0">
                <a:solidFill>
                  <a:srgbClr val="64748B"/>
                </a:solidFill>
              </a:rPr>
              <a:t>www.bradfordvts.co.uk</a:t>
            </a:r>
            <a:endParaRPr lang="en-US" sz="1125"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13-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13-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13-img-3" descr="preencoded.png"/>
          <p:cNvPicPr>
            <a:picLocks noChangeAspect="1"/>
          </p:cNvPicPr>
          <p:nvPr/>
        </p:nvPicPr>
        <p:blipFill>
          <a:blip r:embed="rId5"/>
          <a:stretch>
            <a:fillRect/>
          </a:stretch>
        </p:blipFill>
        <p:spPr>
          <a:xfrm>
            <a:off x="571500" y="411361"/>
            <a:ext cx="38100" cy="304800"/>
          </a:xfrm>
          <a:prstGeom prst="rect">
            <a:avLst/>
          </a:prstGeom>
        </p:spPr>
      </p:pic>
      <p:pic>
        <p:nvPicPr>
          <p:cNvPr id="5" name="SK-13-img-4" descr="preencoded.png"/>
          <p:cNvPicPr>
            <a:picLocks noChangeAspect="1"/>
          </p:cNvPicPr>
          <p:nvPr/>
        </p:nvPicPr>
        <p:blipFill>
          <a:blip r:embed="rId6"/>
          <a:stretch>
            <a:fillRect/>
          </a:stretch>
        </p:blipFill>
        <p:spPr>
          <a:xfrm>
            <a:off x="571500" y="822871"/>
            <a:ext cx="11049000" cy="9525"/>
          </a:xfrm>
          <a:prstGeom prst="rect">
            <a:avLst/>
          </a:prstGeom>
        </p:spPr>
      </p:pic>
      <p:pic>
        <p:nvPicPr>
          <p:cNvPr id="6" name="SK-13-img-5" descr="preencoded.png"/>
          <p:cNvPicPr>
            <a:picLocks noChangeAspect="1"/>
          </p:cNvPicPr>
          <p:nvPr/>
        </p:nvPicPr>
        <p:blipFill>
          <a:blip r:embed="rId7"/>
          <a:stretch>
            <a:fillRect/>
          </a:stretch>
        </p:blipFill>
        <p:spPr>
          <a:xfrm>
            <a:off x="571500" y="1022896"/>
            <a:ext cx="5410200" cy="4294138"/>
          </a:xfrm>
          <a:prstGeom prst="rect">
            <a:avLst/>
          </a:prstGeom>
        </p:spPr>
      </p:pic>
      <p:pic>
        <p:nvPicPr>
          <p:cNvPr id="7" name="SK-13-img-6" descr="preencoded.png"/>
          <p:cNvPicPr>
            <a:picLocks noChangeAspect="1"/>
          </p:cNvPicPr>
          <p:nvPr/>
        </p:nvPicPr>
        <p:blipFill>
          <a:blip r:embed="rId8"/>
          <a:stretch>
            <a:fillRect/>
          </a:stretch>
        </p:blipFill>
        <p:spPr>
          <a:xfrm>
            <a:off x="723900" y="1237208"/>
            <a:ext cx="238125" cy="190500"/>
          </a:xfrm>
          <a:prstGeom prst="rect">
            <a:avLst/>
          </a:prstGeom>
        </p:spPr>
      </p:pic>
      <p:pic>
        <p:nvPicPr>
          <p:cNvPr id="8" name="SK-13-img-7" descr="preencoded.png"/>
          <p:cNvPicPr>
            <a:picLocks noChangeAspect="1"/>
          </p:cNvPicPr>
          <p:nvPr/>
        </p:nvPicPr>
        <p:blipFill>
          <a:blip r:embed="rId9"/>
          <a:stretch>
            <a:fillRect/>
          </a:stretch>
        </p:blipFill>
        <p:spPr>
          <a:xfrm>
            <a:off x="723900" y="1603921"/>
            <a:ext cx="5105400" cy="223838"/>
          </a:xfrm>
          <a:prstGeom prst="rect">
            <a:avLst/>
          </a:prstGeom>
        </p:spPr>
      </p:pic>
      <p:pic>
        <p:nvPicPr>
          <p:cNvPr id="9" name="SK-13-img-8" descr="preencoded.png"/>
          <p:cNvPicPr>
            <a:picLocks noChangeAspect="1"/>
          </p:cNvPicPr>
          <p:nvPr/>
        </p:nvPicPr>
        <p:blipFill>
          <a:blip r:embed="rId10"/>
          <a:stretch>
            <a:fillRect/>
          </a:stretch>
        </p:blipFill>
        <p:spPr>
          <a:xfrm>
            <a:off x="723900" y="1980158"/>
            <a:ext cx="202406" cy="202406"/>
          </a:xfrm>
          <a:prstGeom prst="rect">
            <a:avLst/>
          </a:prstGeom>
        </p:spPr>
      </p:pic>
      <p:pic>
        <p:nvPicPr>
          <p:cNvPr id="10" name="SK-13-img-9" descr="preencoded.png"/>
          <p:cNvPicPr>
            <a:picLocks noChangeAspect="1"/>
          </p:cNvPicPr>
          <p:nvPr/>
        </p:nvPicPr>
        <p:blipFill>
          <a:blip r:embed="rId11"/>
          <a:stretch>
            <a:fillRect/>
          </a:stretch>
        </p:blipFill>
        <p:spPr>
          <a:xfrm>
            <a:off x="723900" y="2528739"/>
            <a:ext cx="202406" cy="202406"/>
          </a:xfrm>
          <a:prstGeom prst="rect">
            <a:avLst/>
          </a:prstGeom>
        </p:spPr>
      </p:pic>
      <p:pic>
        <p:nvPicPr>
          <p:cNvPr id="11" name="SK-13-img-10" descr="preencoded.png"/>
          <p:cNvPicPr>
            <a:picLocks noChangeAspect="1"/>
          </p:cNvPicPr>
          <p:nvPr/>
        </p:nvPicPr>
        <p:blipFill>
          <a:blip r:embed="rId10"/>
          <a:stretch>
            <a:fillRect/>
          </a:stretch>
        </p:blipFill>
        <p:spPr>
          <a:xfrm>
            <a:off x="723900" y="3077319"/>
            <a:ext cx="202406" cy="202406"/>
          </a:xfrm>
          <a:prstGeom prst="rect">
            <a:avLst/>
          </a:prstGeom>
        </p:spPr>
      </p:pic>
      <p:pic>
        <p:nvPicPr>
          <p:cNvPr id="12" name="SK-13-img-11" descr="preencoded.png"/>
          <p:cNvPicPr>
            <a:picLocks noChangeAspect="1"/>
          </p:cNvPicPr>
          <p:nvPr/>
        </p:nvPicPr>
        <p:blipFill>
          <a:blip r:embed="rId12"/>
          <a:stretch>
            <a:fillRect/>
          </a:stretch>
        </p:blipFill>
        <p:spPr>
          <a:xfrm>
            <a:off x="723900" y="3683050"/>
            <a:ext cx="5105400" cy="223838"/>
          </a:xfrm>
          <a:prstGeom prst="rect">
            <a:avLst/>
          </a:prstGeom>
        </p:spPr>
      </p:pic>
      <p:pic>
        <p:nvPicPr>
          <p:cNvPr id="13" name="SK-13-img-12" descr="preencoded.png"/>
          <p:cNvPicPr>
            <a:picLocks noChangeAspect="1"/>
          </p:cNvPicPr>
          <p:nvPr/>
        </p:nvPicPr>
        <p:blipFill>
          <a:blip r:embed="rId13"/>
          <a:stretch>
            <a:fillRect/>
          </a:stretch>
        </p:blipFill>
        <p:spPr>
          <a:xfrm>
            <a:off x="723900" y="4059287"/>
            <a:ext cx="202406" cy="188863"/>
          </a:xfrm>
          <a:prstGeom prst="rect">
            <a:avLst/>
          </a:prstGeom>
        </p:spPr>
      </p:pic>
      <p:pic>
        <p:nvPicPr>
          <p:cNvPr id="14" name="SK-13-img-13" descr="preencoded.png"/>
          <p:cNvPicPr>
            <a:picLocks noChangeAspect="1"/>
          </p:cNvPicPr>
          <p:nvPr/>
        </p:nvPicPr>
        <p:blipFill>
          <a:blip r:embed="rId7"/>
          <a:stretch>
            <a:fillRect/>
          </a:stretch>
        </p:blipFill>
        <p:spPr>
          <a:xfrm>
            <a:off x="6210300" y="1022896"/>
            <a:ext cx="5410200" cy="4294138"/>
          </a:xfrm>
          <a:prstGeom prst="rect">
            <a:avLst/>
          </a:prstGeom>
        </p:spPr>
      </p:pic>
      <p:pic>
        <p:nvPicPr>
          <p:cNvPr id="15" name="SK-13-img-14" descr="preencoded.png"/>
          <p:cNvPicPr>
            <a:picLocks noChangeAspect="1"/>
          </p:cNvPicPr>
          <p:nvPr/>
        </p:nvPicPr>
        <p:blipFill>
          <a:blip r:embed="rId14"/>
          <a:stretch>
            <a:fillRect/>
          </a:stretch>
        </p:blipFill>
        <p:spPr>
          <a:xfrm>
            <a:off x="6362700" y="1237208"/>
            <a:ext cx="238125" cy="190500"/>
          </a:xfrm>
          <a:prstGeom prst="rect">
            <a:avLst/>
          </a:prstGeom>
        </p:spPr>
      </p:pic>
      <p:pic>
        <p:nvPicPr>
          <p:cNvPr id="16" name="SK-13-img-15" descr="preencoded.png"/>
          <p:cNvPicPr>
            <a:picLocks noChangeAspect="1"/>
          </p:cNvPicPr>
          <p:nvPr/>
        </p:nvPicPr>
        <p:blipFill>
          <a:blip r:embed="rId9"/>
          <a:stretch>
            <a:fillRect/>
          </a:stretch>
        </p:blipFill>
        <p:spPr>
          <a:xfrm>
            <a:off x="6362700" y="1603921"/>
            <a:ext cx="5105400" cy="223838"/>
          </a:xfrm>
          <a:prstGeom prst="rect">
            <a:avLst/>
          </a:prstGeom>
        </p:spPr>
      </p:pic>
      <p:pic>
        <p:nvPicPr>
          <p:cNvPr id="17" name="SK-13-img-16" descr="preencoded.png"/>
          <p:cNvPicPr>
            <a:picLocks noChangeAspect="1"/>
          </p:cNvPicPr>
          <p:nvPr/>
        </p:nvPicPr>
        <p:blipFill>
          <a:blip r:embed="rId10"/>
          <a:stretch>
            <a:fillRect/>
          </a:stretch>
        </p:blipFill>
        <p:spPr>
          <a:xfrm>
            <a:off x="6362700" y="1980158"/>
            <a:ext cx="202406" cy="202406"/>
          </a:xfrm>
          <a:prstGeom prst="rect">
            <a:avLst/>
          </a:prstGeom>
        </p:spPr>
      </p:pic>
      <p:pic>
        <p:nvPicPr>
          <p:cNvPr id="18" name="SK-13-img-17" descr="preencoded.png"/>
          <p:cNvPicPr>
            <a:picLocks noChangeAspect="1"/>
          </p:cNvPicPr>
          <p:nvPr/>
        </p:nvPicPr>
        <p:blipFill>
          <a:blip r:embed="rId11"/>
          <a:stretch>
            <a:fillRect/>
          </a:stretch>
        </p:blipFill>
        <p:spPr>
          <a:xfrm>
            <a:off x="6362700" y="2528739"/>
            <a:ext cx="202406" cy="202406"/>
          </a:xfrm>
          <a:prstGeom prst="rect">
            <a:avLst/>
          </a:prstGeom>
        </p:spPr>
      </p:pic>
      <p:pic>
        <p:nvPicPr>
          <p:cNvPr id="19" name="SK-13-img-18" descr="preencoded.png"/>
          <p:cNvPicPr>
            <a:picLocks noChangeAspect="1"/>
          </p:cNvPicPr>
          <p:nvPr/>
        </p:nvPicPr>
        <p:blipFill>
          <a:blip r:embed="rId10"/>
          <a:stretch>
            <a:fillRect/>
          </a:stretch>
        </p:blipFill>
        <p:spPr>
          <a:xfrm>
            <a:off x="6362700" y="3077319"/>
            <a:ext cx="202406" cy="202406"/>
          </a:xfrm>
          <a:prstGeom prst="rect">
            <a:avLst/>
          </a:prstGeom>
        </p:spPr>
      </p:pic>
      <p:pic>
        <p:nvPicPr>
          <p:cNvPr id="20" name="SK-13-img-19" descr="preencoded.png"/>
          <p:cNvPicPr>
            <a:picLocks noChangeAspect="1"/>
          </p:cNvPicPr>
          <p:nvPr/>
        </p:nvPicPr>
        <p:blipFill>
          <a:blip r:embed="rId12"/>
          <a:stretch>
            <a:fillRect/>
          </a:stretch>
        </p:blipFill>
        <p:spPr>
          <a:xfrm>
            <a:off x="6362700" y="3683050"/>
            <a:ext cx="5105400" cy="223838"/>
          </a:xfrm>
          <a:prstGeom prst="rect">
            <a:avLst/>
          </a:prstGeom>
        </p:spPr>
      </p:pic>
      <p:pic>
        <p:nvPicPr>
          <p:cNvPr id="21" name="SK-13-img-20" descr="preencoded.png"/>
          <p:cNvPicPr>
            <a:picLocks noChangeAspect="1"/>
          </p:cNvPicPr>
          <p:nvPr/>
        </p:nvPicPr>
        <p:blipFill>
          <a:blip r:embed="rId15"/>
          <a:stretch>
            <a:fillRect/>
          </a:stretch>
        </p:blipFill>
        <p:spPr>
          <a:xfrm>
            <a:off x="6362700" y="4059287"/>
            <a:ext cx="202406" cy="177105"/>
          </a:xfrm>
          <a:prstGeom prst="rect">
            <a:avLst/>
          </a:prstGeom>
        </p:spPr>
      </p:pic>
      <p:pic>
        <p:nvPicPr>
          <p:cNvPr id="22" name="SK-13-img-21" descr="preencoded.png"/>
          <p:cNvPicPr>
            <a:picLocks noChangeAspect="1"/>
          </p:cNvPicPr>
          <p:nvPr/>
        </p:nvPicPr>
        <p:blipFill>
          <a:blip r:embed="rId16"/>
          <a:stretch>
            <a:fillRect/>
          </a:stretch>
        </p:blipFill>
        <p:spPr>
          <a:xfrm>
            <a:off x="571500" y="5507534"/>
            <a:ext cx="11049000" cy="969466"/>
          </a:xfrm>
          <a:prstGeom prst="rect">
            <a:avLst/>
          </a:prstGeom>
        </p:spPr>
      </p:pic>
      <p:pic>
        <p:nvPicPr>
          <p:cNvPr id="23" name="SK-13-img-22" descr="preencoded.png"/>
          <p:cNvPicPr>
            <a:picLocks noChangeAspect="1"/>
          </p:cNvPicPr>
          <p:nvPr/>
        </p:nvPicPr>
        <p:blipFill>
          <a:blip r:embed="rId17"/>
          <a:stretch>
            <a:fillRect/>
          </a:stretch>
        </p:blipFill>
        <p:spPr>
          <a:xfrm>
            <a:off x="723900" y="5662761"/>
            <a:ext cx="214313" cy="175320"/>
          </a:xfrm>
          <a:prstGeom prst="rect">
            <a:avLst/>
          </a:prstGeom>
        </p:spPr>
      </p:pic>
      <p:sp>
        <p:nvSpPr>
          <p:cNvPr id="24" name="SK-13-text-23"/>
          <p:cNvSpPr/>
          <p:nvPr/>
        </p:nvSpPr>
        <p:spPr>
          <a:xfrm>
            <a:off x="723900" y="381000"/>
            <a:ext cx="10393680" cy="365671"/>
          </a:xfrm>
          <a:prstGeom prst="rect">
            <a:avLst/>
          </a:prstGeom>
          <a:noFill/>
          <a:ln/>
        </p:spPr>
        <p:txBody>
          <a:bodyPr vert="horz" wrap="square" lIns="0" tIns="0" rIns="0" bIns="0" rtlCol="0" anchor="ctr"/>
          <a:lstStyle/>
          <a:p>
            <a:pPr marL="0" indent="0">
              <a:lnSpc>
                <a:spcPts val="2880"/>
              </a:lnSpc>
              <a:buNone/>
            </a:pPr>
            <a:r>
              <a:rPr lang="en-US" sz="2400" b="1" dirty="0">
                <a:solidFill>
                  <a:srgbClr val="0F172A"/>
                </a:solidFill>
              </a:rPr>
              <a:t>OCD and PTSD in Primary Care</a:t>
            </a:r>
            <a:endParaRPr lang="en-US" sz="2400" dirty="0"/>
          </a:p>
        </p:txBody>
      </p:sp>
      <p:sp>
        <p:nvSpPr>
          <p:cNvPr id="25" name="SK-13-text-24"/>
          <p:cNvSpPr/>
          <p:nvPr/>
        </p:nvSpPr>
        <p:spPr>
          <a:xfrm>
            <a:off x="1057275" y="1175296"/>
            <a:ext cx="7397115"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1E293B"/>
                </a:solidFill>
              </a:rPr>
              <a:t>Obsessive-Compulsive Disorder</a:t>
            </a:r>
            <a:endParaRPr lang="en-US" sz="1650" dirty="0"/>
          </a:p>
        </p:txBody>
      </p:sp>
      <p:sp>
        <p:nvSpPr>
          <p:cNvPr id="26" name="SK-13-text-25"/>
          <p:cNvSpPr/>
          <p:nvPr/>
        </p:nvSpPr>
        <p:spPr>
          <a:xfrm>
            <a:off x="800100" y="1603921"/>
            <a:ext cx="5029200" cy="223838"/>
          </a:xfrm>
          <a:prstGeom prst="rect">
            <a:avLst/>
          </a:prstGeom>
          <a:noFill/>
          <a:ln/>
        </p:spPr>
        <p:txBody>
          <a:bodyPr vert="horz" wrap="square" lIns="0" tIns="0" rIns="0" bIns="0" rtlCol="0" anchor="ctr"/>
          <a:lstStyle/>
          <a:p>
            <a:pPr marL="0" indent="0">
              <a:lnSpc>
                <a:spcPts val="1463"/>
              </a:lnSpc>
              <a:buNone/>
            </a:pPr>
            <a:r>
              <a:rPr lang="en-US" sz="975" b="1" dirty="0">
                <a:solidFill>
                  <a:srgbClr val="FFFFFF"/>
                </a:solidFill>
              </a:rPr>
              <a:t>CONSULTATION SKILLS</a:t>
            </a:r>
            <a:endParaRPr lang="en-US" sz="975" dirty="0"/>
          </a:p>
        </p:txBody>
      </p:sp>
      <p:sp>
        <p:nvSpPr>
          <p:cNvPr id="27" name="SK-13-text-26"/>
          <p:cNvSpPr/>
          <p:nvPr/>
        </p:nvSpPr>
        <p:spPr>
          <a:xfrm>
            <a:off x="1021556" y="1980158"/>
            <a:ext cx="4807744" cy="453330"/>
          </a:xfrm>
          <a:prstGeom prst="rect">
            <a:avLst/>
          </a:prstGeom>
          <a:noFill/>
          <a:ln/>
        </p:spPr>
        <p:txBody>
          <a:bodyPr vert="horz" wrap="square" lIns="0" tIns="0" rIns="0" bIns="0" rtlCol="0" anchor="ctr"/>
          <a:lstStyle/>
          <a:p>
            <a:pPr marL="0" indent="0" algn="l">
              <a:lnSpc>
                <a:spcPts val="1785"/>
              </a:lnSpc>
              <a:buNone/>
            </a:pPr>
            <a:r>
              <a:rPr lang="en-US" sz="1275" b="1" dirty="0">
                <a:solidFill>
                  <a:srgbClr val="334155"/>
                </a:solidFill>
              </a:rPr>
              <a:t>Key Features:</a:t>
            </a:r>
            <a:r>
              <a:rPr lang="en-US" sz="1275" dirty="0">
                <a:solidFill>
                  <a:srgbClr val="334155"/>
                </a:solidFill>
              </a:rPr>
              <a:t> Intrusive, unwanted thoughts/images/urges (obsessions) + repetitive behaviors (compulsions).</a:t>
            </a:r>
            <a:endParaRPr lang="en-US" sz="1275" dirty="0"/>
          </a:p>
        </p:txBody>
      </p:sp>
      <p:sp>
        <p:nvSpPr>
          <p:cNvPr id="28" name="SK-13-text-27"/>
          <p:cNvSpPr/>
          <p:nvPr/>
        </p:nvSpPr>
        <p:spPr>
          <a:xfrm>
            <a:off x="1021556" y="2528739"/>
            <a:ext cx="4807744" cy="453330"/>
          </a:xfrm>
          <a:prstGeom prst="rect">
            <a:avLst/>
          </a:prstGeom>
          <a:noFill/>
          <a:ln/>
        </p:spPr>
        <p:txBody>
          <a:bodyPr vert="horz" wrap="square" lIns="0" tIns="0" rIns="0" bIns="0" rtlCol="0" anchor="ctr"/>
          <a:lstStyle/>
          <a:p>
            <a:pPr marL="0" indent="0" algn="l">
              <a:lnSpc>
                <a:spcPts val="1785"/>
              </a:lnSpc>
              <a:buNone/>
            </a:pPr>
            <a:r>
              <a:rPr lang="en-US" sz="1275" b="1" dirty="0">
                <a:solidFill>
                  <a:srgbClr val="334155"/>
                </a:solidFill>
              </a:rPr>
              <a:t>Screening:</a:t>
            </a:r>
            <a:r>
              <a:rPr lang="en-US" sz="1275" dirty="0">
                <a:solidFill>
                  <a:srgbClr val="334155"/>
                </a:solidFill>
              </a:rPr>
              <a:t> Ask sensitively about shame, secrecy, and time consumed (e.g., &gt;1 hour/day).</a:t>
            </a:r>
            <a:endParaRPr lang="en-US" sz="1275" dirty="0"/>
          </a:p>
        </p:txBody>
      </p:sp>
      <p:sp>
        <p:nvSpPr>
          <p:cNvPr id="29" name="SK-13-text-28"/>
          <p:cNvSpPr/>
          <p:nvPr/>
        </p:nvSpPr>
        <p:spPr>
          <a:xfrm>
            <a:off x="1021556" y="3077319"/>
            <a:ext cx="4807744" cy="453330"/>
          </a:xfrm>
          <a:prstGeom prst="rect">
            <a:avLst/>
          </a:prstGeom>
          <a:noFill/>
          <a:ln/>
        </p:spPr>
        <p:txBody>
          <a:bodyPr vert="horz" wrap="square" lIns="0" tIns="0" rIns="0" bIns="0" rtlCol="0" anchor="ctr"/>
          <a:lstStyle/>
          <a:p>
            <a:pPr marL="0" indent="0" algn="l">
              <a:lnSpc>
                <a:spcPts val="1785"/>
              </a:lnSpc>
              <a:buNone/>
            </a:pPr>
            <a:r>
              <a:rPr lang="en-US" sz="1275" b="1" dirty="0">
                <a:solidFill>
                  <a:srgbClr val="334155"/>
                </a:solidFill>
              </a:rPr>
              <a:t>Impact:</a:t>
            </a:r>
            <a:r>
              <a:rPr lang="en-US" sz="1275" dirty="0">
                <a:solidFill>
                  <a:srgbClr val="334155"/>
                </a:solidFill>
              </a:rPr>
              <a:t> Functional impairment is often hidden; screen for depression and family distress.</a:t>
            </a:r>
            <a:endParaRPr lang="en-US" sz="1275" dirty="0"/>
          </a:p>
        </p:txBody>
      </p:sp>
      <p:sp>
        <p:nvSpPr>
          <p:cNvPr id="30" name="SK-13-text-29"/>
          <p:cNvSpPr/>
          <p:nvPr/>
        </p:nvSpPr>
        <p:spPr>
          <a:xfrm>
            <a:off x="800100" y="3683050"/>
            <a:ext cx="5029200" cy="223838"/>
          </a:xfrm>
          <a:prstGeom prst="rect">
            <a:avLst/>
          </a:prstGeom>
          <a:noFill/>
          <a:ln/>
        </p:spPr>
        <p:txBody>
          <a:bodyPr vert="horz" wrap="square" lIns="0" tIns="0" rIns="0" bIns="0" rtlCol="0" anchor="ctr"/>
          <a:lstStyle/>
          <a:p>
            <a:pPr marL="0" indent="0">
              <a:lnSpc>
                <a:spcPts val="1463"/>
              </a:lnSpc>
              <a:buNone/>
            </a:pPr>
            <a:r>
              <a:rPr lang="en-US" sz="975" b="1" dirty="0">
                <a:solidFill>
                  <a:srgbClr val="FFFFFF"/>
                </a:solidFill>
              </a:rPr>
              <a:t>MANAGEMENT</a:t>
            </a:r>
            <a:endParaRPr lang="en-US" sz="975" dirty="0"/>
          </a:p>
        </p:txBody>
      </p:sp>
      <p:sp>
        <p:nvSpPr>
          <p:cNvPr id="31" name="SK-13-text-30"/>
          <p:cNvSpPr/>
          <p:nvPr/>
        </p:nvSpPr>
        <p:spPr>
          <a:xfrm>
            <a:off x="1021556" y="4059287"/>
            <a:ext cx="4807744" cy="453330"/>
          </a:xfrm>
          <a:prstGeom prst="rect">
            <a:avLst/>
          </a:prstGeom>
          <a:noFill/>
          <a:ln/>
        </p:spPr>
        <p:txBody>
          <a:bodyPr vert="horz" wrap="square" lIns="0" tIns="0" rIns="0" bIns="0" rtlCol="0" anchor="ctr"/>
          <a:lstStyle/>
          <a:p>
            <a:pPr marL="0" indent="0" algn="l">
              <a:lnSpc>
                <a:spcPts val="1785"/>
              </a:lnSpc>
              <a:buNone/>
            </a:pPr>
            <a:r>
              <a:rPr lang="en-US" sz="1275" b="1" dirty="0">
                <a:solidFill>
                  <a:srgbClr val="334155"/>
                </a:solidFill>
              </a:rPr>
              <a:t>First-line:</a:t>
            </a:r>
            <a:r>
              <a:rPr lang="en-US" sz="1275" dirty="0">
                <a:solidFill>
                  <a:srgbClr val="334155"/>
                </a:solidFill>
              </a:rPr>
              <a:t> CBT including Exposure and Response Prevention (ERP) or SSRIs.</a:t>
            </a:r>
            <a:endParaRPr lang="en-US" sz="1275" dirty="0"/>
          </a:p>
        </p:txBody>
      </p:sp>
      <p:sp>
        <p:nvSpPr>
          <p:cNvPr id="32" name="SK-13-text-31"/>
          <p:cNvSpPr/>
          <p:nvPr/>
        </p:nvSpPr>
        <p:spPr>
          <a:xfrm>
            <a:off x="6696075" y="1175296"/>
            <a:ext cx="5495925"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1E293B"/>
                </a:solidFill>
              </a:rPr>
              <a:t>Post-Traumatic Stress Disorder</a:t>
            </a:r>
            <a:endParaRPr lang="en-US" sz="1650" dirty="0"/>
          </a:p>
        </p:txBody>
      </p:sp>
      <p:sp>
        <p:nvSpPr>
          <p:cNvPr id="33" name="SK-13-text-32"/>
          <p:cNvSpPr/>
          <p:nvPr/>
        </p:nvSpPr>
        <p:spPr>
          <a:xfrm>
            <a:off x="6438900" y="1603921"/>
            <a:ext cx="5029200" cy="223838"/>
          </a:xfrm>
          <a:prstGeom prst="rect">
            <a:avLst/>
          </a:prstGeom>
          <a:noFill/>
          <a:ln/>
        </p:spPr>
        <p:txBody>
          <a:bodyPr vert="horz" wrap="square" lIns="0" tIns="0" rIns="0" bIns="0" rtlCol="0" anchor="ctr"/>
          <a:lstStyle/>
          <a:p>
            <a:pPr marL="0" indent="0">
              <a:lnSpc>
                <a:spcPts val="1463"/>
              </a:lnSpc>
              <a:buNone/>
            </a:pPr>
            <a:r>
              <a:rPr lang="en-US" sz="975" b="1" dirty="0">
                <a:solidFill>
                  <a:srgbClr val="FFFFFF"/>
                </a:solidFill>
              </a:rPr>
              <a:t>TRAUMA SCREENING</a:t>
            </a:r>
            <a:endParaRPr lang="en-US" sz="975" dirty="0"/>
          </a:p>
        </p:txBody>
      </p:sp>
      <p:sp>
        <p:nvSpPr>
          <p:cNvPr id="34" name="SK-13-text-33"/>
          <p:cNvSpPr/>
          <p:nvPr/>
        </p:nvSpPr>
        <p:spPr>
          <a:xfrm>
            <a:off x="6660356" y="1980158"/>
            <a:ext cx="4807744" cy="453330"/>
          </a:xfrm>
          <a:prstGeom prst="rect">
            <a:avLst/>
          </a:prstGeom>
          <a:noFill/>
          <a:ln/>
        </p:spPr>
        <p:txBody>
          <a:bodyPr vert="horz" wrap="square" lIns="0" tIns="0" rIns="0" bIns="0" rtlCol="0" anchor="ctr"/>
          <a:lstStyle/>
          <a:p>
            <a:pPr marL="0" indent="0" algn="l">
              <a:lnSpc>
                <a:spcPts val="1785"/>
              </a:lnSpc>
              <a:buNone/>
            </a:pPr>
            <a:r>
              <a:rPr lang="en-US" sz="1275" b="1" dirty="0">
                <a:solidFill>
                  <a:srgbClr val="334155"/>
                </a:solidFill>
              </a:rPr>
              <a:t>The Symptom Triad:</a:t>
            </a:r>
            <a:r>
              <a:rPr lang="en-US" sz="1275" dirty="0">
                <a:solidFill>
                  <a:srgbClr val="334155"/>
                </a:solidFill>
              </a:rPr>
              <a:t> Re-experiencing (flashbacks/nightmares), Avoidance, and Hyperarousal.</a:t>
            </a:r>
            <a:endParaRPr lang="en-US" sz="1275" dirty="0"/>
          </a:p>
        </p:txBody>
      </p:sp>
      <p:sp>
        <p:nvSpPr>
          <p:cNvPr id="35" name="SK-13-text-34"/>
          <p:cNvSpPr/>
          <p:nvPr/>
        </p:nvSpPr>
        <p:spPr>
          <a:xfrm>
            <a:off x="6660356" y="2528739"/>
            <a:ext cx="4807744" cy="453330"/>
          </a:xfrm>
          <a:prstGeom prst="rect">
            <a:avLst/>
          </a:prstGeom>
          <a:noFill/>
          <a:ln/>
        </p:spPr>
        <p:txBody>
          <a:bodyPr vert="horz" wrap="square" lIns="0" tIns="0" rIns="0" bIns="0" rtlCol="0" anchor="ctr"/>
          <a:lstStyle/>
          <a:p>
            <a:pPr marL="0" indent="0" algn="l">
              <a:lnSpc>
                <a:spcPts val="1785"/>
              </a:lnSpc>
              <a:buNone/>
            </a:pPr>
            <a:r>
              <a:rPr lang="en-US" sz="1275" b="1" dirty="0">
                <a:solidFill>
                  <a:srgbClr val="334155"/>
                </a:solidFill>
              </a:rPr>
              <a:t>High-Risk Contexts:</a:t>
            </a:r>
            <a:r>
              <a:rPr lang="en-US" sz="1275" dirty="0">
                <a:solidFill>
                  <a:srgbClr val="334155"/>
                </a:solidFill>
              </a:rPr>
              <a:t> Ask about domestic abuse, military service, refugees, or occupational trauma (blue light services).</a:t>
            </a:r>
            <a:endParaRPr lang="en-US" sz="1275" dirty="0"/>
          </a:p>
        </p:txBody>
      </p:sp>
      <p:sp>
        <p:nvSpPr>
          <p:cNvPr id="36" name="SK-13-text-35"/>
          <p:cNvSpPr/>
          <p:nvPr/>
        </p:nvSpPr>
        <p:spPr>
          <a:xfrm>
            <a:off x="6660356" y="3077319"/>
            <a:ext cx="4807744" cy="453330"/>
          </a:xfrm>
          <a:prstGeom prst="rect">
            <a:avLst/>
          </a:prstGeom>
          <a:noFill/>
          <a:ln/>
        </p:spPr>
        <p:txBody>
          <a:bodyPr vert="horz" wrap="square" lIns="0" tIns="0" rIns="0" bIns="0" rtlCol="0" anchor="ctr"/>
          <a:lstStyle/>
          <a:p>
            <a:pPr marL="0" indent="0" algn="l">
              <a:lnSpc>
                <a:spcPts val="1785"/>
              </a:lnSpc>
              <a:buNone/>
            </a:pPr>
            <a:r>
              <a:rPr lang="en-US" sz="1275" b="1" dirty="0">
                <a:solidFill>
                  <a:srgbClr val="334155"/>
                </a:solidFill>
              </a:rPr>
              <a:t>Differential:</a:t>
            </a:r>
            <a:r>
              <a:rPr lang="en-US" sz="1275" dirty="0">
                <a:solidFill>
                  <a:srgbClr val="334155"/>
                </a:solidFill>
              </a:rPr>
              <a:t> Distinguish from Complex PTSD (CPTSD) which involves emotional dysregulation and relational difficulties.</a:t>
            </a:r>
            <a:endParaRPr lang="en-US" sz="1275" dirty="0"/>
          </a:p>
        </p:txBody>
      </p:sp>
      <p:sp>
        <p:nvSpPr>
          <p:cNvPr id="37" name="SK-13-text-36"/>
          <p:cNvSpPr/>
          <p:nvPr/>
        </p:nvSpPr>
        <p:spPr>
          <a:xfrm>
            <a:off x="6438900" y="3683050"/>
            <a:ext cx="5029200" cy="223838"/>
          </a:xfrm>
          <a:prstGeom prst="rect">
            <a:avLst/>
          </a:prstGeom>
          <a:noFill/>
          <a:ln/>
        </p:spPr>
        <p:txBody>
          <a:bodyPr vert="horz" wrap="square" lIns="0" tIns="0" rIns="0" bIns="0" rtlCol="0" anchor="ctr"/>
          <a:lstStyle/>
          <a:p>
            <a:pPr marL="0" indent="0">
              <a:lnSpc>
                <a:spcPts val="1463"/>
              </a:lnSpc>
              <a:buNone/>
            </a:pPr>
            <a:r>
              <a:rPr lang="en-US" sz="975" b="1" dirty="0">
                <a:solidFill>
                  <a:srgbClr val="FFFFFF"/>
                </a:solidFill>
              </a:rPr>
              <a:t>MANAGEMENT</a:t>
            </a:r>
            <a:endParaRPr lang="en-US" sz="975" dirty="0"/>
          </a:p>
        </p:txBody>
      </p:sp>
      <p:sp>
        <p:nvSpPr>
          <p:cNvPr id="38" name="SK-13-text-37"/>
          <p:cNvSpPr/>
          <p:nvPr/>
        </p:nvSpPr>
        <p:spPr>
          <a:xfrm>
            <a:off x="6660356" y="4059287"/>
            <a:ext cx="4807744" cy="453330"/>
          </a:xfrm>
          <a:prstGeom prst="rect">
            <a:avLst/>
          </a:prstGeom>
          <a:noFill/>
          <a:ln/>
        </p:spPr>
        <p:txBody>
          <a:bodyPr vert="horz" wrap="square" lIns="0" tIns="0" rIns="0" bIns="0" rtlCol="0" anchor="ctr"/>
          <a:lstStyle/>
          <a:p>
            <a:pPr marL="0" indent="0" algn="l">
              <a:lnSpc>
                <a:spcPts val="1785"/>
              </a:lnSpc>
              <a:buNone/>
            </a:pPr>
            <a:r>
              <a:rPr lang="en-US" sz="1275" b="1" dirty="0">
                <a:solidFill>
                  <a:srgbClr val="334155"/>
                </a:solidFill>
              </a:rPr>
              <a:t>Referral:</a:t>
            </a:r>
            <a:r>
              <a:rPr lang="en-US" sz="1275" dirty="0">
                <a:solidFill>
                  <a:srgbClr val="334155"/>
                </a:solidFill>
              </a:rPr>
              <a:t> Trauma-focused psychological therapy (CBT or EMDR) is preferred over medication.</a:t>
            </a:r>
            <a:endParaRPr lang="en-US" sz="1275" dirty="0"/>
          </a:p>
        </p:txBody>
      </p:sp>
      <p:sp>
        <p:nvSpPr>
          <p:cNvPr id="39" name="SK-13-text-38"/>
          <p:cNvSpPr/>
          <p:nvPr/>
        </p:nvSpPr>
        <p:spPr>
          <a:xfrm>
            <a:off x="1014413" y="5621834"/>
            <a:ext cx="9549765"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BE123C"/>
                </a:solidFill>
              </a:rPr>
              <a:t>RED FLAGS: Urgent Specialist Referral Required</a:t>
            </a:r>
            <a:endParaRPr lang="en-US" sz="1350" dirty="0"/>
          </a:p>
        </p:txBody>
      </p:sp>
      <p:sp>
        <p:nvSpPr>
          <p:cNvPr id="40" name="SK-13-text-39"/>
          <p:cNvSpPr/>
          <p:nvPr/>
        </p:nvSpPr>
        <p:spPr>
          <a:xfrm>
            <a:off x="723900" y="5936159"/>
            <a:ext cx="10744200" cy="426541"/>
          </a:xfrm>
          <a:prstGeom prst="rect">
            <a:avLst/>
          </a:prstGeom>
          <a:noFill/>
          <a:ln/>
        </p:spPr>
        <p:txBody>
          <a:bodyPr vert="horz" wrap="square" lIns="0" tIns="0" rIns="0" bIns="0" rtlCol="0" anchor="ctr"/>
          <a:lstStyle/>
          <a:p>
            <a:pPr marL="0" indent="0">
              <a:lnSpc>
                <a:spcPts val="1680"/>
              </a:lnSpc>
              <a:buNone/>
            </a:pPr>
            <a:r>
              <a:rPr lang="en-US" sz="1200" dirty="0">
                <a:solidFill>
                  <a:srgbClr val="334155"/>
                </a:solidFill>
              </a:rPr>
              <a:t>Refer urgently if there is </a:t>
            </a:r>
            <a:r>
              <a:rPr lang="en-US" sz="1200" b="1" dirty="0">
                <a:solidFill>
                  <a:srgbClr val="334155"/>
                </a:solidFill>
              </a:rPr>
              <a:t>active suicidal intent</a:t>
            </a:r>
            <a:r>
              <a:rPr lang="en-US" sz="1200" dirty="0">
                <a:solidFill>
                  <a:srgbClr val="334155"/>
                </a:solidFill>
              </a:rPr>
              <a:t>, severe self-neglect, or </a:t>
            </a:r>
            <a:r>
              <a:rPr lang="en-US" sz="1200" b="1" dirty="0">
                <a:solidFill>
                  <a:srgbClr val="334155"/>
                </a:solidFill>
              </a:rPr>
              <a:t>psychosis</a:t>
            </a:r>
            <a:r>
              <a:rPr lang="en-US" sz="1200" dirty="0">
                <a:solidFill>
                  <a:srgbClr val="334155"/>
                </a:solidFill>
              </a:rPr>
              <a:t>. In OCD, prioritize urgent assessment if there is a </a:t>
            </a:r>
            <a:r>
              <a:rPr lang="en-US" sz="1200" b="1" dirty="0">
                <a:solidFill>
                  <a:srgbClr val="334155"/>
                </a:solidFill>
              </a:rPr>
              <a:t>risk to infants or others</a:t>
            </a:r>
            <a:r>
              <a:rPr lang="en-US" sz="1200" dirty="0">
                <a:solidFill>
                  <a:srgbClr val="334155"/>
                </a:solidFill>
              </a:rPr>
              <a:t> (e.g., aggressive intrusive thoughts with intent or loss of control).</a:t>
            </a:r>
            <a:endParaRPr lang="en-US" sz="1200" dirty="0"/>
          </a:p>
        </p:txBody>
      </p:sp>
      <p:sp>
        <p:nvSpPr>
          <p:cNvPr id="41" name="SK-13-text-40"/>
          <p:cNvSpPr/>
          <p:nvPr/>
        </p:nvSpPr>
        <p:spPr>
          <a:xfrm>
            <a:off x="10258425" y="6429375"/>
            <a:ext cx="1933575" cy="200025"/>
          </a:xfrm>
          <a:prstGeom prst="rect">
            <a:avLst/>
          </a:prstGeom>
          <a:noFill/>
          <a:ln/>
        </p:spPr>
        <p:txBody>
          <a:bodyPr vert="horz" wrap="square" lIns="0" tIns="0" rIns="0" bIns="0" rtlCol="0" anchor="ctr"/>
          <a:lstStyle/>
          <a:p>
            <a:pPr marL="0" indent="0">
              <a:lnSpc>
                <a:spcPts val="1575"/>
              </a:lnSpc>
              <a:buNone/>
            </a:pPr>
            <a:r>
              <a:rPr lang="en-US" sz="1050" dirty="0">
                <a:solidFill>
                  <a:srgbClr val="64748B"/>
                </a:solidFill>
              </a:rPr>
              <a:t>www.bradfordvts.co.uk</a:t>
            </a:r>
            <a:endParaRPr lang="en-US" sz="10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14-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14-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14-img-3" descr="preencoded.png"/>
          <p:cNvPicPr>
            <a:picLocks noChangeAspect="1"/>
          </p:cNvPicPr>
          <p:nvPr/>
        </p:nvPicPr>
        <p:blipFill>
          <a:blip r:embed="rId5"/>
          <a:stretch>
            <a:fillRect/>
          </a:stretch>
        </p:blipFill>
        <p:spPr>
          <a:xfrm>
            <a:off x="571500" y="411361"/>
            <a:ext cx="38100" cy="304800"/>
          </a:xfrm>
          <a:prstGeom prst="rect">
            <a:avLst/>
          </a:prstGeom>
        </p:spPr>
      </p:pic>
      <p:pic>
        <p:nvPicPr>
          <p:cNvPr id="5" name="SK-14-img-4" descr="preencoded.png"/>
          <p:cNvPicPr>
            <a:picLocks noChangeAspect="1"/>
          </p:cNvPicPr>
          <p:nvPr/>
        </p:nvPicPr>
        <p:blipFill>
          <a:blip r:embed="rId6"/>
          <a:stretch>
            <a:fillRect/>
          </a:stretch>
        </p:blipFill>
        <p:spPr>
          <a:xfrm>
            <a:off x="571500" y="822871"/>
            <a:ext cx="11049000" cy="9525"/>
          </a:xfrm>
          <a:prstGeom prst="rect">
            <a:avLst/>
          </a:prstGeom>
        </p:spPr>
      </p:pic>
      <p:pic>
        <p:nvPicPr>
          <p:cNvPr id="6" name="SK-14-img-5" descr="preencoded.png"/>
          <p:cNvPicPr>
            <a:picLocks noChangeAspect="1"/>
          </p:cNvPicPr>
          <p:nvPr/>
        </p:nvPicPr>
        <p:blipFill>
          <a:blip r:embed="rId7"/>
          <a:stretch>
            <a:fillRect/>
          </a:stretch>
        </p:blipFill>
        <p:spPr>
          <a:xfrm>
            <a:off x="571500" y="1022896"/>
            <a:ext cx="5372100" cy="5263604"/>
          </a:xfrm>
          <a:prstGeom prst="rect">
            <a:avLst/>
          </a:prstGeom>
        </p:spPr>
      </p:pic>
      <p:pic>
        <p:nvPicPr>
          <p:cNvPr id="7" name="SK-14-img-6" descr="preencoded.png"/>
          <p:cNvPicPr>
            <a:picLocks noChangeAspect="1"/>
          </p:cNvPicPr>
          <p:nvPr/>
        </p:nvPicPr>
        <p:blipFill>
          <a:blip r:embed="rId8"/>
          <a:stretch>
            <a:fillRect/>
          </a:stretch>
        </p:blipFill>
        <p:spPr>
          <a:xfrm>
            <a:off x="685800" y="1187202"/>
            <a:ext cx="261937" cy="214313"/>
          </a:xfrm>
          <a:prstGeom prst="rect">
            <a:avLst/>
          </a:prstGeom>
        </p:spPr>
      </p:pic>
      <p:pic>
        <p:nvPicPr>
          <p:cNvPr id="8" name="SK-14-img-7" descr="preencoded.png"/>
          <p:cNvPicPr>
            <a:picLocks noChangeAspect="1"/>
          </p:cNvPicPr>
          <p:nvPr/>
        </p:nvPicPr>
        <p:blipFill>
          <a:blip r:embed="rId9"/>
          <a:stretch>
            <a:fillRect/>
          </a:stretch>
        </p:blipFill>
        <p:spPr>
          <a:xfrm>
            <a:off x="685800" y="3394621"/>
            <a:ext cx="5143500" cy="933450"/>
          </a:xfrm>
          <a:prstGeom prst="rect">
            <a:avLst/>
          </a:prstGeom>
        </p:spPr>
      </p:pic>
      <p:pic>
        <p:nvPicPr>
          <p:cNvPr id="9" name="SK-14-img-8" descr="preencoded.png"/>
          <p:cNvPicPr>
            <a:picLocks noChangeAspect="1"/>
          </p:cNvPicPr>
          <p:nvPr/>
        </p:nvPicPr>
        <p:blipFill>
          <a:blip r:embed="rId10"/>
          <a:stretch>
            <a:fillRect/>
          </a:stretch>
        </p:blipFill>
        <p:spPr>
          <a:xfrm>
            <a:off x="6248400" y="1022896"/>
            <a:ext cx="5372100" cy="3793034"/>
          </a:xfrm>
          <a:prstGeom prst="rect">
            <a:avLst/>
          </a:prstGeom>
        </p:spPr>
      </p:pic>
      <p:pic>
        <p:nvPicPr>
          <p:cNvPr id="10" name="SK-14-img-9" descr="preencoded.png"/>
          <p:cNvPicPr>
            <a:picLocks noChangeAspect="1"/>
          </p:cNvPicPr>
          <p:nvPr/>
        </p:nvPicPr>
        <p:blipFill>
          <a:blip r:embed="rId11"/>
          <a:stretch>
            <a:fillRect/>
          </a:stretch>
        </p:blipFill>
        <p:spPr>
          <a:xfrm>
            <a:off x="6362700" y="1187202"/>
            <a:ext cx="261937" cy="214313"/>
          </a:xfrm>
          <a:prstGeom prst="rect">
            <a:avLst/>
          </a:prstGeom>
        </p:spPr>
      </p:pic>
      <p:pic>
        <p:nvPicPr>
          <p:cNvPr id="11" name="SK-14-img-10" descr="preencoded.png"/>
          <p:cNvPicPr>
            <a:picLocks noChangeAspect="1"/>
          </p:cNvPicPr>
          <p:nvPr/>
        </p:nvPicPr>
        <p:blipFill>
          <a:blip r:embed="rId12"/>
          <a:stretch>
            <a:fillRect/>
          </a:stretch>
        </p:blipFill>
        <p:spPr>
          <a:xfrm>
            <a:off x="6248400" y="4968329"/>
            <a:ext cx="5372100" cy="1318171"/>
          </a:xfrm>
          <a:prstGeom prst="rect">
            <a:avLst/>
          </a:prstGeom>
        </p:spPr>
      </p:pic>
      <p:pic>
        <p:nvPicPr>
          <p:cNvPr id="12" name="SK-14-img-11" descr="preencoded.png"/>
          <p:cNvPicPr>
            <a:picLocks noChangeAspect="1"/>
          </p:cNvPicPr>
          <p:nvPr/>
        </p:nvPicPr>
        <p:blipFill>
          <a:blip r:embed="rId13"/>
          <a:stretch>
            <a:fillRect/>
          </a:stretch>
        </p:blipFill>
        <p:spPr>
          <a:xfrm>
            <a:off x="6400800" y="5161657"/>
            <a:ext cx="214313" cy="175320"/>
          </a:xfrm>
          <a:prstGeom prst="rect">
            <a:avLst/>
          </a:prstGeom>
        </p:spPr>
      </p:pic>
      <p:sp>
        <p:nvSpPr>
          <p:cNvPr id="13" name="SK-14-text-12"/>
          <p:cNvSpPr/>
          <p:nvPr/>
        </p:nvSpPr>
        <p:spPr>
          <a:xfrm>
            <a:off x="723900" y="381000"/>
            <a:ext cx="11468100" cy="365671"/>
          </a:xfrm>
          <a:prstGeom prst="rect">
            <a:avLst/>
          </a:prstGeom>
          <a:noFill/>
          <a:ln/>
        </p:spPr>
        <p:txBody>
          <a:bodyPr vert="horz" wrap="square" lIns="0" tIns="0" rIns="0" bIns="0" rtlCol="0" anchor="ctr"/>
          <a:lstStyle/>
          <a:p>
            <a:pPr marL="0" indent="0">
              <a:lnSpc>
                <a:spcPts val="2880"/>
              </a:lnSpc>
              <a:buNone/>
            </a:pPr>
            <a:r>
              <a:rPr lang="en-US" sz="2400" b="1" dirty="0">
                <a:solidFill>
                  <a:srgbClr val="0F172A"/>
                </a:solidFill>
              </a:rPr>
              <a:t>Bipolar Disorder: Recognition and Screening</a:t>
            </a:r>
            <a:endParaRPr lang="en-US" sz="2400" dirty="0"/>
          </a:p>
        </p:txBody>
      </p:sp>
      <p:sp>
        <p:nvSpPr>
          <p:cNvPr id="14" name="SK-14-text-13"/>
          <p:cNvSpPr/>
          <p:nvPr/>
        </p:nvSpPr>
        <p:spPr>
          <a:xfrm>
            <a:off x="1023938" y="1137196"/>
            <a:ext cx="7795260"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1E293B"/>
                </a:solidFill>
              </a:rPr>
              <a:t>Screening in Depressed Patients</a:t>
            </a:r>
            <a:endParaRPr lang="en-US" sz="1650" dirty="0"/>
          </a:p>
        </p:txBody>
      </p:sp>
      <p:sp>
        <p:nvSpPr>
          <p:cNvPr id="15" name="SK-14-text-14"/>
          <p:cNvSpPr/>
          <p:nvPr/>
        </p:nvSpPr>
        <p:spPr>
          <a:xfrm>
            <a:off x="914400" y="1565821"/>
            <a:ext cx="4914900" cy="514350"/>
          </a:xfrm>
          <a:prstGeom prst="rect">
            <a:avLst/>
          </a:prstGeom>
          <a:noFill/>
          <a:ln/>
        </p:spPr>
        <p:txBody>
          <a:bodyPr vert="horz" wrap="square" lIns="0" tIns="0" rIns="0" bIns="0" rtlCol="0" anchor="ctr"/>
          <a:lstStyle/>
          <a:p>
            <a:pPr marL="0" indent="0" algn="l">
              <a:lnSpc>
                <a:spcPts val="2025"/>
              </a:lnSpc>
              <a:buNone/>
            </a:pPr>
            <a:r>
              <a:rPr lang="en-US" sz="1350" dirty="0">
                <a:solidFill>
                  <a:srgbClr val="334155"/>
                </a:solidFill>
              </a:rPr>
              <a:t>Always screen for hypomania/mania before starting antidepressants for depression.</a:t>
            </a:r>
            <a:endParaRPr lang="en-US" sz="1350" dirty="0"/>
          </a:p>
        </p:txBody>
      </p:sp>
      <p:sp>
        <p:nvSpPr>
          <p:cNvPr id="16" name="SK-14-text-15"/>
          <p:cNvSpPr/>
          <p:nvPr/>
        </p:nvSpPr>
        <p:spPr>
          <a:xfrm>
            <a:off x="914400" y="2175421"/>
            <a:ext cx="4914900" cy="514350"/>
          </a:xfrm>
          <a:prstGeom prst="rect">
            <a:avLst/>
          </a:prstGeom>
          <a:noFill/>
          <a:ln/>
        </p:spPr>
        <p:txBody>
          <a:bodyPr vert="horz" wrap="square" lIns="0" tIns="0" rIns="0" bIns="0" rtlCol="0" anchor="ctr"/>
          <a:lstStyle/>
          <a:p>
            <a:pPr marL="0" indent="0" algn="l">
              <a:lnSpc>
                <a:spcPts val="2025"/>
              </a:lnSpc>
              <a:buNone/>
            </a:pPr>
            <a:r>
              <a:rPr lang="en-US" sz="1350" dirty="0">
                <a:solidFill>
                  <a:srgbClr val="334155"/>
                </a:solidFill>
              </a:rPr>
              <a:t>Ask directly about previous periods of "overactivity" or "disinhibited behavior."</a:t>
            </a:r>
            <a:endParaRPr lang="en-US" sz="1350" dirty="0"/>
          </a:p>
        </p:txBody>
      </p:sp>
      <p:sp>
        <p:nvSpPr>
          <p:cNvPr id="17" name="SK-14-text-16"/>
          <p:cNvSpPr/>
          <p:nvPr/>
        </p:nvSpPr>
        <p:spPr>
          <a:xfrm>
            <a:off x="914400" y="2785021"/>
            <a:ext cx="4914900" cy="514350"/>
          </a:xfrm>
          <a:prstGeom prst="rect">
            <a:avLst/>
          </a:prstGeom>
          <a:noFill/>
          <a:ln/>
        </p:spPr>
        <p:txBody>
          <a:bodyPr vert="horz" wrap="square" lIns="0" tIns="0" rIns="0" bIns="0" rtlCol="0" anchor="ctr"/>
          <a:lstStyle/>
          <a:p>
            <a:pPr marL="0" indent="0" algn="l">
              <a:lnSpc>
                <a:spcPts val="2025"/>
              </a:lnSpc>
              <a:buNone/>
            </a:pPr>
            <a:r>
              <a:rPr lang="en-US" sz="1350" dirty="0">
                <a:solidFill>
                  <a:srgbClr val="334155"/>
                </a:solidFill>
              </a:rPr>
              <a:t>Identify periods of elevated energy, decreased need for sleep, or excessive spending.</a:t>
            </a:r>
            <a:endParaRPr lang="en-US" sz="1350" dirty="0"/>
          </a:p>
        </p:txBody>
      </p:sp>
      <p:sp>
        <p:nvSpPr>
          <p:cNvPr id="18" name="SK-14-text-17"/>
          <p:cNvSpPr/>
          <p:nvPr/>
        </p:nvSpPr>
        <p:spPr>
          <a:xfrm>
            <a:off x="838200" y="3470821"/>
            <a:ext cx="611124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1E293B"/>
                </a:solidFill>
              </a:rPr>
              <a:t>NICE CG185 Diagnostic Threshold</a:t>
            </a:r>
            <a:endParaRPr lang="en-US" sz="1200" dirty="0"/>
          </a:p>
        </p:txBody>
      </p:sp>
      <p:sp>
        <p:nvSpPr>
          <p:cNvPr id="19" name="SK-14-text-18"/>
          <p:cNvSpPr/>
          <p:nvPr/>
        </p:nvSpPr>
        <p:spPr>
          <a:xfrm>
            <a:off x="838200" y="3737521"/>
            <a:ext cx="4838700" cy="514350"/>
          </a:xfrm>
          <a:prstGeom prst="rect">
            <a:avLst/>
          </a:prstGeom>
          <a:noFill/>
          <a:ln/>
        </p:spPr>
        <p:txBody>
          <a:bodyPr vert="horz" wrap="square" lIns="0" tIns="0" rIns="0" bIns="0" rtlCol="0" anchor="ctr"/>
          <a:lstStyle/>
          <a:p>
            <a:pPr marL="0" indent="0">
              <a:lnSpc>
                <a:spcPts val="2025"/>
              </a:lnSpc>
              <a:buNone/>
            </a:pPr>
            <a:r>
              <a:rPr lang="en-US" sz="1350" dirty="0">
                <a:solidFill>
                  <a:srgbClr val="0F172A"/>
                </a:solidFill>
              </a:rPr>
              <a:t>Consider specialist assessment if overactivity or disinhibition lasted </a:t>
            </a:r>
            <a:r>
              <a:rPr lang="en-US" sz="1350" b="1" dirty="0">
                <a:solidFill>
                  <a:srgbClr val="0F172A"/>
                </a:solidFill>
              </a:rPr>
              <a:t>4 or more days</a:t>
            </a:r>
            <a:r>
              <a:rPr lang="en-US" sz="1350" dirty="0">
                <a:solidFill>
                  <a:srgbClr val="0F172A"/>
                </a:solidFill>
              </a:rPr>
              <a:t>.</a:t>
            </a:r>
            <a:endParaRPr lang="en-US" sz="1350" dirty="0"/>
          </a:p>
        </p:txBody>
      </p:sp>
      <p:sp>
        <p:nvSpPr>
          <p:cNvPr id="20" name="SK-14-text-19"/>
          <p:cNvSpPr/>
          <p:nvPr/>
        </p:nvSpPr>
        <p:spPr>
          <a:xfrm>
            <a:off x="6700838" y="1137196"/>
            <a:ext cx="5491163"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1E293B"/>
                </a:solidFill>
              </a:rPr>
              <a:t>Urgent Referral Thresholds</a:t>
            </a:r>
            <a:endParaRPr lang="en-US" sz="1650" dirty="0"/>
          </a:p>
        </p:txBody>
      </p:sp>
      <p:sp>
        <p:nvSpPr>
          <p:cNvPr id="21" name="SK-14-text-20"/>
          <p:cNvSpPr/>
          <p:nvPr/>
        </p:nvSpPr>
        <p:spPr>
          <a:xfrm>
            <a:off x="6591300" y="1565821"/>
            <a:ext cx="4914900" cy="514350"/>
          </a:xfrm>
          <a:prstGeom prst="rect">
            <a:avLst/>
          </a:prstGeom>
          <a:noFill/>
          <a:ln/>
        </p:spPr>
        <p:txBody>
          <a:bodyPr vert="horz" wrap="square" lIns="0" tIns="0" rIns="0" bIns="0" rtlCol="0" anchor="ctr"/>
          <a:lstStyle/>
          <a:p>
            <a:pPr marL="0" indent="0" algn="l">
              <a:lnSpc>
                <a:spcPts val="2025"/>
              </a:lnSpc>
              <a:buNone/>
            </a:pPr>
            <a:r>
              <a:rPr lang="en-US" sz="1350" dirty="0">
                <a:solidFill>
                  <a:srgbClr val="334155"/>
                </a:solidFill>
              </a:rPr>
              <a:t>Suspected </a:t>
            </a:r>
            <a:r>
              <a:rPr lang="en-US" sz="1350" b="1" dirty="0">
                <a:solidFill>
                  <a:srgbClr val="334155"/>
                </a:solidFill>
              </a:rPr>
              <a:t>Mania</a:t>
            </a:r>
            <a:r>
              <a:rPr lang="en-US" sz="1350" dirty="0">
                <a:solidFill>
                  <a:srgbClr val="334155"/>
                </a:solidFill>
              </a:rPr>
              <a:t> (severe disinhibition, risk to self/others, psychosis).</a:t>
            </a:r>
            <a:endParaRPr lang="en-US" sz="1350" dirty="0"/>
          </a:p>
        </p:txBody>
      </p:sp>
      <p:sp>
        <p:nvSpPr>
          <p:cNvPr id="22" name="SK-14-text-21"/>
          <p:cNvSpPr/>
          <p:nvPr/>
        </p:nvSpPr>
        <p:spPr>
          <a:xfrm>
            <a:off x="6591300" y="2175421"/>
            <a:ext cx="5600700" cy="257175"/>
          </a:xfrm>
          <a:prstGeom prst="rect">
            <a:avLst/>
          </a:prstGeom>
          <a:noFill/>
          <a:ln/>
        </p:spPr>
        <p:txBody>
          <a:bodyPr vert="horz" wrap="square" lIns="0" tIns="0" rIns="0" bIns="0" rtlCol="0" anchor="ctr"/>
          <a:lstStyle/>
          <a:p>
            <a:pPr marL="0" indent="0" algn="l">
              <a:lnSpc>
                <a:spcPts val="2025"/>
              </a:lnSpc>
              <a:buNone/>
            </a:pPr>
            <a:r>
              <a:rPr lang="en-US" sz="1350" dirty="0">
                <a:solidFill>
                  <a:srgbClr val="334155"/>
                </a:solidFill>
              </a:rPr>
              <a:t>Severe depression with high suicide risk or self-neglect.</a:t>
            </a:r>
            <a:endParaRPr lang="en-US" sz="1350" dirty="0"/>
          </a:p>
        </p:txBody>
      </p:sp>
      <p:sp>
        <p:nvSpPr>
          <p:cNvPr id="23" name="SK-14-text-22"/>
          <p:cNvSpPr/>
          <p:nvPr/>
        </p:nvSpPr>
        <p:spPr>
          <a:xfrm>
            <a:off x="6591300" y="2527846"/>
            <a:ext cx="4914900" cy="514350"/>
          </a:xfrm>
          <a:prstGeom prst="rect">
            <a:avLst/>
          </a:prstGeom>
          <a:noFill/>
          <a:ln/>
        </p:spPr>
        <p:txBody>
          <a:bodyPr vert="horz" wrap="square" lIns="0" tIns="0" rIns="0" bIns="0" rtlCol="0" anchor="ctr"/>
          <a:lstStyle/>
          <a:p>
            <a:pPr marL="0" indent="0" algn="l">
              <a:lnSpc>
                <a:spcPts val="2025"/>
              </a:lnSpc>
              <a:buNone/>
            </a:pPr>
            <a:r>
              <a:rPr lang="en-US" sz="1350" dirty="0">
                <a:solidFill>
                  <a:srgbClr val="334155"/>
                </a:solidFill>
              </a:rPr>
              <a:t>Functional decline or significant risk to employment/relationships.</a:t>
            </a:r>
            <a:endParaRPr lang="en-US" sz="1350" dirty="0"/>
          </a:p>
        </p:txBody>
      </p:sp>
      <p:sp>
        <p:nvSpPr>
          <p:cNvPr id="24" name="SK-14-text-23"/>
          <p:cNvSpPr/>
          <p:nvPr/>
        </p:nvSpPr>
        <p:spPr>
          <a:xfrm>
            <a:off x="6691313" y="5120729"/>
            <a:ext cx="5067300" cy="257175"/>
          </a:xfrm>
          <a:prstGeom prst="rect">
            <a:avLst/>
          </a:prstGeom>
          <a:noFill/>
          <a:ln/>
        </p:spPr>
        <p:txBody>
          <a:bodyPr vert="horz" wrap="square" lIns="0" tIns="0" rIns="0" bIns="0" rtlCol="0" anchor="ctr"/>
          <a:lstStyle/>
          <a:p>
            <a:pPr marL="0" indent="0">
              <a:lnSpc>
                <a:spcPts val="2025"/>
              </a:lnSpc>
              <a:buNone/>
            </a:pPr>
            <a:r>
              <a:rPr lang="en-US" sz="1350" b="1" kern="0" spc="30" dirty="0">
                <a:solidFill>
                  <a:srgbClr val="7E22CE"/>
                </a:solidFill>
              </a:rPr>
              <a:t>AKT PEARL: NICE CG185</a:t>
            </a:r>
            <a:endParaRPr lang="en-US" sz="1350" dirty="0"/>
          </a:p>
        </p:txBody>
      </p:sp>
      <p:sp>
        <p:nvSpPr>
          <p:cNvPr id="25" name="SK-14-text-24"/>
          <p:cNvSpPr/>
          <p:nvPr/>
        </p:nvSpPr>
        <p:spPr>
          <a:xfrm>
            <a:off x="6400800" y="5454104"/>
            <a:ext cx="5067300" cy="679996"/>
          </a:xfrm>
          <a:prstGeom prst="rect">
            <a:avLst/>
          </a:prstGeom>
          <a:noFill/>
          <a:ln/>
        </p:spPr>
        <p:txBody>
          <a:bodyPr vert="horz" wrap="square" lIns="0" tIns="0" rIns="0" bIns="0" rtlCol="0" anchor="ctr"/>
          <a:lstStyle/>
          <a:p>
            <a:pPr marL="0" indent="0">
              <a:lnSpc>
                <a:spcPts val="1785"/>
              </a:lnSpc>
              <a:buNone/>
            </a:pPr>
            <a:r>
              <a:rPr lang="en-US" sz="1275" dirty="0">
                <a:solidFill>
                  <a:srgbClr val="0F172A"/>
                </a:solidFill>
              </a:rPr>
              <a:t>Do </a:t>
            </a:r>
            <a:r>
              <a:rPr lang="en-US" sz="1275" b="1" dirty="0">
                <a:solidFill>
                  <a:srgbClr val="0F172A"/>
                </a:solidFill>
              </a:rPr>
              <a:t>not</a:t>
            </a:r>
            <a:r>
              <a:rPr lang="en-US" sz="1275" dirty="0">
                <a:solidFill>
                  <a:srgbClr val="0F172A"/>
                </a:solidFill>
              </a:rPr>
              <a:t> use questionnaires (e.g., Mood Disorder Questionnaire - MDQ) in primary care to identify bipolar disorder. Clinical assessment of history is paramount.</a:t>
            </a:r>
            <a:endParaRPr lang="en-US" sz="1275" dirty="0"/>
          </a:p>
        </p:txBody>
      </p:sp>
      <p:sp>
        <p:nvSpPr>
          <p:cNvPr id="26" name="SK-14-text-25"/>
          <p:cNvSpPr/>
          <p:nvPr/>
        </p:nvSpPr>
        <p:spPr>
          <a:xfrm>
            <a:off x="10191750" y="6262688"/>
            <a:ext cx="2000250" cy="214313"/>
          </a:xfrm>
          <a:prstGeom prst="rect">
            <a:avLst/>
          </a:prstGeom>
          <a:noFill/>
          <a:ln/>
        </p:spPr>
        <p:txBody>
          <a:bodyPr vert="horz" wrap="square" lIns="0" tIns="0" rIns="0" bIns="0" rtlCol="0" anchor="ctr"/>
          <a:lstStyle/>
          <a:p>
            <a:pPr marL="0" indent="0">
              <a:lnSpc>
                <a:spcPts val="1688"/>
              </a:lnSpc>
              <a:buNone/>
            </a:pPr>
            <a:r>
              <a:rPr lang="en-US" sz="1125" dirty="0">
                <a:solidFill>
                  <a:srgbClr val="64748B"/>
                </a:solidFill>
              </a:rPr>
              <a:t>www.bradfordvts.co.uk</a:t>
            </a:r>
            <a:endParaRPr lang="en-US" sz="1125"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5">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15-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15-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15-img-3" descr="preencoded.png"/>
          <p:cNvPicPr>
            <a:picLocks noChangeAspect="1"/>
          </p:cNvPicPr>
          <p:nvPr/>
        </p:nvPicPr>
        <p:blipFill>
          <a:blip r:embed="rId5"/>
          <a:stretch>
            <a:fillRect/>
          </a:stretch>
        </p:blipFill>
        <p:spPr>
          <a:xfrm>
            <a:off x="571500" y="411361"/>
            <a:ext cx="38100" cy="304800"/>
          </a:xfrm>
          <a:prstGeom prst="rect">
            <a:avLst/>
          </a:prstGeom>
        </p:spPr>
      </p:pic>
      <p:pic>
        <p:nvPicPr>
          <p:cNvPr id="5" name="SK-15-img-4" descr="preencoded.png"/>
          <p:cNvPicPr>
            <a:picLocks noChangeAspect="1"/>
          </p:cNvPicPr>
          <p:nvPr/>
        </p:nvPicPr>
        <p:blipFill>
          <a:blip r:embed="rId6"/>
          <a:stretch>
            <a:fillRect/>
          </a:stretch>
        </p:blipFill>
        <p:spPr>
          <a:xfrm>
            <a:off x="571500" y="822871"/>
            <a:ext cx="11049000" cy="9525"/>
          </a:xfrm>
          <a:prstGeom prst="rect">
            <a:avLst/>
          </a:prstGeom>
        </p:spPr>
      </p:pic>
      <p:pic>
        <p:nvPicPr>
          <p:cNvPr id="6" name="SK-15-img-5" descr="preencoded.png"/>
          <p:cNvPicPr>
            <a:picLocks noChangeAspect="1"/>
          </p:cNvPicPr>
          <p:nvPr/>
        </p:nvPicPr>
        <p:blipFill>
          <a:blip r:embed="rId7"/>
          <a:stretch>
            <a:fillRect/>
          </a:stretch>
        </p:blipFill>
        <p:spPr>
          <a:xfrm>
            <a:off x="571500" y="1022896"/>
            <a:ext cx="5410200" cy="4379863"/>
          </a:xfrm>
          <a:prstGeom prst="rect">
            <a:avLst/>
          </a:prstGeom>
        </p:spPr>
      </p:pic>
      <p:pic>
        <p:nvPicPr>
          <p:cNvPr id="7" name="SK-15-img-6" descr="preencoded.png"/>
          <p:cNvPicPr>
            <a:picLocks noChangeAspect="1"/>
          </p:cNvPicPr>
          <p:nvPr/>
        </p:nvPicPr>
        <p:blipFill>
          <a:blip r:embed="rId8"/>
          <a:stretch>
            <a:fillRect/>
          </a:stretch>
        </p:blipFill>
        <p:spPr>
          <a:xfrm>
            <a:off x="723900" y="1220688"/>
            <a:ext cx="238125" cy="194816"/>
          </a:xfrm>
          <a:prstGeom prst="rect">
            <a:avLst/>
          </a:prstGeom>
        </p:spPr>
      </p:pic>
      <p:pic>
        <p:nvPicPr>
          <p:cNvPr id="8" name="SK-15-img-7" descr="preencoded.png"/>
          <p:cNvPicPr>
            <a:picLocks noChangeAspect="1"/>
          </p:cNvPicPr>
          <p:nvPr/>
        </p:nvPicPr>
        <p:blipFill>
          <a:blip r:embed="rId9"/>
          <a:stretch>
            <a:fillRect/>
          </a:stretch>
        </p:blipFill>
        <p:spPr>
          <a:xfrm>
            <a:off x="571500" y="5555159"/>
            <a:ext cx="5410200" cy="921841"/>
          </a:xfrm>
          <a:prstGeom prst="rect">
            <a:avLst/>
          </a:prstGeom>
        </p:spPr>
      </p:pic>
      <p:pic>
        <p:nvPicPr>
          <p:cNvPr id="9" name="SK-15-img-8" descr="preencoded.png"/>
          <p:cNvPicPr>
            <a:picLocks noChangeAspect="1"/>
          </p:cNvPicPr>
          <p:nvPr/>
        </p:nvPicPr>
        <p:blipFill>
          <a:blip r:embed="rId10"/>
          <a:stretch>
            <a:fillRect/>
          </a:stretch>
        </p:blipFill>
        <p:spPr>
          <a:xfrm>
            <a:off x="685800" y="5707559"/>
            <a:ext cx="190500" cy="152400"/>
          </a:xfrm>
          <a:prstGeom prst="rect">
            <a:avLst/>
          </a:prstGeom>
        </p:spPr>
      </p:pic>
      <p:pic>
        <p:nvPicPr>
          <p:cNvPr id="10" name="SK-15-img-9" descr="preencoded.png"/>
          <p:cNvPicPr>
            <a:picLocks noChangeAspect="1"/>
          </p:cNvPicPr>
          <p:nvPr/>
        </p:nvPicPr>
        <p:blipFill>
          <a:blip r:embed="rId11"/>
          <a:stretch>
            <a:fillRect/>
          </a:stretch>
        </p:blipFill>
        <p:spPr>
          <a:xfrm>
            <a:off x="6210300" y="1022896"/>
            <a:ext cx="5410200" cy="4273004"/>
          </a:xfrm>
          <a:prstGeom prst="rect">
            <a:avLst/>
          </a:prstGeom>
        </p:spPr>
      </p:pic>
      <p:pic>
        <p:nvPicPr>
          <p:cNvPr id="11" name="SK-15-img-10" descr="preencoded.png"/>
          <p:cNvPicPr>
            <a:picLocks noChangeAspect="1"/>
          </p:cNvPicPr>
          <p:nvPr/>
        </p:nvPicPr>
        <p:blipFill>
          <a:blip r:embed="rId12"/>
          <a:stretch>
            <a:fillRect/>
          </a:stretch>
        </p:blipFill>
        <p:spPr>
          <a:xfrm>
            <a:off x="6362700" y="1220688"/>
            <a:ext cx="238125" cy="194816"/>
          </a:xfrm>
          <a:prstGeom prst="rect">
            <a:avLst/>
          </a:prstGeom>
        </p:spPr>
      </p:pic>
      <p:pic>
        <p:nvPicPr>
          <p:cNvPr id="12" name="SK-15-img-11" descr="preencoded.png"/>
          <p:cNvPicPr>
            <a:picLocks noChangeAspect="1"/>
          </p:cNvPicPr>
          <p:nvPr/>
        </p:nvPicPr>
        <p:blipFill>
          <a:blip r:embed="rId13"/>
          <a:stretch>
            <a:fillRect/>
          </a:stretch>
        </p:blipFill>
        <p:spPr>
          <a:xfrm>
            <a:off x="6210300" y="5448300"/>
            <a:ext cx="5410200" cy="1028700"/>
          </a:xfrm>
          <a:prstGeom prst="rect">
            <a:avLst/>
          </a:prstGeom>
        </p:spPr>
      </p:pic>
      <p:pic>
        <p:nvPicPr>
          <p:cNvPr id="13" name="SK-15-img-12" descr="preencoded.png"/>
          <p:cNvPicPr>
            <a:picLocks noChangeAspect="1"/>
          </p:cNvPicPr>
          <p:nvPr/>
        </p:nvPicPr>
        <p:blipFill>
          <a:blip r:embed="rId14"/>
          <a:stretch>
            <a:fillRect/>
          </a:stretch>
        </p:blipFill>
        <p:spPr>
          <a:xfrm>
            <a:off x="6362700" y="5795963"/>
            <a:ext cx="333375" cy="333375"/>
          </a:xfrm>
          <a:prstGeom prst="rect">
            <a:avLst/>
          </a:prstGeom>
        </p:spPr>
      </p:pic>
      <p:sp>
        <p:nvSpPr>
          <p:cNvPr id="14" name="SK-15-text-13"/>
          <p:cNvSpPr/>
          <p:nvPr/>
        </p:nvSpPr>
        <p:spPr>
          <a:xfrm>
            <a:off x="723900" y="381000"/>
            <a:ext cx="11468100" cy="365671"/>
          </a:xfrm>
          <a:prstGeom prst="rect">
            <a:avLst/>
          </a:prstGeom>
          <a:noFill/>
          <a:ln/>
        </p:spPr>
        <p:txBody>
          <a:bodyPr vert="horz" wrap="square" lIns="0" tIns="0" rIns="0" bIns="0" rtlCol="0" anchor="ctr"/>
          <a:lstStyle/>
          <a:p>
            <a:pPr marL="0" indent="0">
              <a:lnSpc>
                <a:spcPts val="2880"/>
              </a:lnSpc>
              <a:buNone/>
            </a:pPr>
            <a:r>
              <a:rPr lang="en-US" sz="2400" b="1" dirty="0">
                <a:solidFill>
                  <a:srgbClr val="0F172A"/>
                </a:solidFill>
              </a:rPr>
              <a:t>Bipolar Disorder: GP Role and Referrals</a:t>
            </a:r>
            <a:endParaRPr lang="en-US" sz="2400" dirty="0"/>
          </a:p>
        </p:txBody>
      </p:sp>
      <p:sp>
        <p:nvSpPr>
          <p:cNvPr id="15" name="SK-15-text-14"/>
          <p:cNvSpPr/>
          <p:nvPr/>
        </p:nvSpPr>
        <p:spPr>
          <a:xfrm>
            <a:off x="1038225" y="1175296"/>
            <a:ext cx="54864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1E293B"/>
                </a:solidFill>
              </a:rPr>
              <a:t>Managing Stable Patients</a:t>
            </a:r>
            <a:endParaRPr lang="en-US" sz="1500" dirty="0"/>
          </a:p>
        </p:txBody>
      </p:sp>
      <p:sp>
        <p:nvSpPr>
          <p:cNvPr id="16" name="SK-15-text-15"/>
          <p:cNvSpPr/>
          <p:nvPr/>
        </p:nvSpPr>
        <p:spPr>
          <a:xfrm>
            <a:off x="952500" y="1575346"/>
            <a:ext cx="10219444" cy="239911"/>
          </a:xfrm>
          <a:prstGeom prst="rect">
            <a:avLst/>
          </a:prstGeom>
          <a:noFill/>
          <a:ln/>
        </p:spPr>
        <p:txBody>
          <a:bodyPr vert="horz" wrap="square" lIns="0" tIns="0" rIns="0" bIns="0" rtlCol="0" anchor="ctr"/>
          <a:lstStyle/>
          <a:p>
            <a:pPr marL="0" indent="0" algn="l">
              <a:lnSpc>
                <a:spcPts val="1890"/>
              </a:lnSpc>
              <a:buNone/>
            </a:pPr>
            <a:r>
              <a:rPr lang="en-US" sz="1350" dirty="0">
                <a:solidFill>
                  <a:srgbClr val="334155"/>
                </a:solidFill>
              </a:rPr>
              <a:t>Review at least </a:t>
            </a:r>
            <a:r>
              <a:rPr lang="en-US" sz="1350" b="1" dirty="0">
                <a:solidFill>
                  <a:srgbClr val="334155"/>
                </a:solidFill>
              </a:rPr>
              <a:t>annually</a:t>
            </a:r>
            <a:r>
              <a:rPr lang="en-US" sz="1350" dirty="0">
                <a:solidFill>
                  <a:srgbClr val="334155"/>
                </a:solidFill>
              </a:rPr>
              <a:t> (mental &amp; physical health).</a:t>
            </a:r>
            <a:endParaRPr lang="en-US" sz="1350" dirty="0"/>
          </a:p>
        </p:txBody>
      </p:sp>
      <p:sp>
        <p:nvSpPr>
          <p:cNvPr id="17" name="SK-15-text-16"/>
          <p:cNvSpPr/>
          <p:nvPr/>
        </p:nvSpPr>
        <p:spPr>
          <a:xfrm>
            <a:off x="952500" y="1891457"/>
            <a:ext cx="9322530" cy="239911"/>
          </a:xfrm>
          <a:prstGeom prst="rect">
            <a:avLst/>
          </a:prstGeom>
          <a:noFill/>
          <a:ln/>
        </p:spPr>
        <p:txBody>
          <a:bodyPr vert="horz" wrap="square" lIns="0" tIns="0" rIns="0" bIns="0" rtlCol="0" anchor="ctr"/>
          <a:lstStyle/>
          <a:p>
            <a:pPr marL="0" indent="0" algn="l">
              <a:lnSpc>
                <a:spcPts val="1890"/>
              </a:lnSpc>
              <a:buNone/>
            </a:pPr>
            <a:r>
              <a:rPr lang="en-US" sz="1350" dirty="0">
                <a:solidFill>
                  <a:srgbClr val="334155"/>
                </a:solidFill>
              </a:rPr>
              <a:t>Support existing care plans and recovery goals.</a:t>
            </a:r>
            <a:endParaRPr lang="en-US" sz="1350" dirty="0"/>
          </a:p>
        </p:txBody>
      </p:sp>
      <p:sp>
        <p:nvSpPr>
          <p:cNvPr id="18" name="SK-15-text-17"/>
          <p:cNvSpPr/>
          <p:nvPr/>
        </p:nvSpPr>
        <p:spPr>
          <a:xfrm>
            <a:off x="952500" y="2207568"/>
            <a:ext cx="10894752" cy="239911"/>
          </a:xfrm>
          <a:prstGeom prst="rect">
            <a:avLst/>
          </a:prstGeom>
          <a:noFill/>
          <a:ln/>
        </p:spPr>
        <p:txBody>
          <a:bodyPr vert="horz" wrap="square" lIns="0" tIns="0" rIns="0" bIns="0" rtlCol="0" anchor="ctr"/>
          <a:lstStyle/>
          <a:p>
            <a:pPr marL="0" indent="0" algn="l">
              <a:lnSpc>
                <a:spcPts val="1890"/>
              </a:lnSpc>
              <a:buNone/>
            </a:pPr>
            <a:r>
              <a:rPr lang="en-US" sz="1350" dirty="0">
                <a:solidFill>
                  <a:srgbClr val="334155"/>
                </a:solidFill>
              </a:rPr>
              <a:t>Monitor stable patients under shared-care arrangements.</a:t>
            </a:r>
            <a:endParaRPr lang="en-US" sz="1350" dirty="0"/>
          </a:p>
        </p:txBody>
      </p:sp>
      <p:sp>
        <p:nvSpPr>
          <p:cNvPr id="19" name="SK-15-text-18"/>
          <p:cNvSpPr/>
          <p:nvPr/>
        </p:nvSpPr>
        <p:spPr>
          <a:xfrm>
            <a:off x="952500" y="2523679"/>
            <a:ext cx="11222298" cy="239911"/>
          </a:xfrm>
          <a:prstGeom prst="rect">
            <a:avLst/>
          </a:prstGeom>
          <a:noFill/>
          <a:ln/>
        </p:spPr>
        <p:txBody>
          <a:bodyPr vert="horz" wrap="square" lIns="0" tIns="0" rIns="0" bIns="0" rtlCol="0" anchor="ctr"/>
          <a:lstStyle/>
          <a:p>
            <a:pPr marL="0" indent="0" algn="l">
              <a:lnSpc>
                <a:spcPts val="1890"/>
              </a:lnSpc>
              <a:buNone/>
            </a:pPr>
            <a:r>
              <a:rPr lang="en-US" sz="1350" dirty="0">
                <a:solidFill>
                  <a:srgbClr val="334155"/>
                </a:solidFill>
              </a:rPr>
              <a:t>Provide physical monitoring (weight, BP, HbA1c, lipids).</a:t>
            </a:r>
            <a:endParaRPr lang="en-US" sz="1350" dirty="0"/>
          </a:p>
        </p:txBody>
      </p:sp>
      <p:sp>
        <p:nvSpPr>
          <p:cNvPr id="20" name="SK-15-text-19"/>
          <p:cNvSpPr/>
          <p:nvPr/>
        </p:nvSpPr>
        <p:spPr>
          <a:xfrm>
            <a:off x="952500" y="2839789"/>
            <a:ext cx="10894752" cy="239911"/>
          </a:xfrm>
          <a:prstGeom prst="rect">
            <a:avLst/>
          </a:prstGeom>
          <a:noFill/>
          <a:ln/>
        </p:spPr>
        <p:txBody>
          <a:bodyPr vert="horz" wrap="square" lIns="0" tIns="0" rIns="0" bIns="0" rtlCol="0" anchor="ctr"/>
          <a:lstStyle/>
          <a:p>
            <a:pPr marL="0" indent="0" algn="l">
              <a:lnSpc>
                <a:spcPts val="1890"/>
              </a:lnSpc>
              <a:buNone/>
            </a:pPr>
            <a:r>
              <a:rPr lang="en-US" sz="1350" dirty="0">
                <a:solidFill>
                  <a:srgbClr val="334155"/>
                </a:solidFill>
              </a:rPr>
              <a:t>Address lifestyle factors: smoking, diet, and exercise.</a:t>
            </a:r>
            <a:endParaRPr lang="en-US" sz="1350" dirty="0"/>
          </a:p>
        </p:txBody>
      </p:sp>
      <p:sp>
        <p:nvSpPr>
          <p:cNvPr id="21" name="SK-15-text-20"/>
          <p:cNvSpPr/>
          <p:nvPr/>
        </p:nvSpPr>
        <p:spPr>
          <a:xfrm>
            <a:off x="933450" y="5669459"/>
            <a:ext cx="518160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BE123C"/>
                </a:solidFill>
              </a:rPr>
              <a:t>RED FLAG: URGENT REFERRAL</a:t>
            </a:r>
            <a:endParaRPr lang="en-US" sz="1200" dirty="0"/>
          </a:p>
        </p:txBody>
      </p:sp>
      <p:sp>
        <p:nvSpPr>
          <p:cNvPr id="22" name="SK-15-text-21"/>
          <p:cNvSpPr/>
          <p:nvPr/>
        </p:nvSpPr>
        <p:spPr>
          <a:xfrm>
            <a:off x="685800" y="5936159"/>
            <a:ext cx="5181600" cy="426541"/>
          </a:xfrm>
          <a:prstGeom prst="rect">
            <a:avLst/>
          </a:prstGeom>
          <a:noFill/>
          <a:ln/>
        </p:spPr>
        <p:txBody>
          <a:bodyPr vert="horz" wrap="square" lIns="0" tIns="0" rIns="0" bIns="0" rtlCol="0" anchor="ctr"/>
          <a:lstStyle/>
          <a:p>
            <a:pPr marL="0" indent="0">
              <a:lnSpc>
                <a:spcPts val="1680"/>
              </a:lnSpc>
              <a:buNone/>
            </a:pPr>
            <a:r>
              <a:rPr lang="en-US" sz="1200" dirty="0">
                <a:solidFill>
                  <a:srgbClr val="0F172A"/>
                </a:solidFill>
              </a:rPr>
              <a:t>Refer </a:t>
            </a:r>
            <a:r>
              <a:rPr lang="en-US" sz="1200" b="1" dirty="0">
                <a:solidFill>
                  <a:srgbClr val="0F172A"/>
                </a:solidFill>
              </a:rPr>
              <a:t>immediately</a:t>
            </a:r>
            <a:r>
              <a:rPr lang="en-US" sz="1200" dirty="0">
                <a:solidFill>
                  <a:srgbClr val="0F172A"/>
                </a:solidFill>
              </a:rPr>
              <a:t> to specialist services if you suspect </a:t>
            </a:r>
            <a:r>
              <a:rPr lang="en-US" sz="1200" b="1" dirty="0">
                <a:solidFill>
                  <a:srgbClr val="0F172A"/>
                </a:solidFill>
              </a:rPr>
              <a:t>mania</a:t>
            </a:r>
            <a:r>
              <a:rPr lang="en-US" sz="1200" dirty="0">
                <a:solidFill>
                  <a:srgbClr val="0F172A"/>
                </a:solidFill>
              </a:rPr>
              <a:t>, severe depression, or if the patient is a danger to themselves or others.</a:t>
            </a:r>
            <a:endParaRPr lang="en-US" sz="1200" dirty="0"/>
          </a:p>
        </p:txBody>
      </p:sp>
      <p:sp>
        <p:nvSpPr>
          <p:cNvPr id="23" name="SK-15-text-22"/>
          <p:cNvSpPr/>
          <p:nvPr/>
        </p:nvSpPr>
        <p:spPr>
          <a:xfrm>
            <a:off x="6677025" y="1175296"/>
            <a:ext cx="51054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1E293B"/>
                </a:solidFill>
              </a:rPr>
              <a:t>Re-referral Thresholds</a:t>
            </a:r>
            <a:endParaRPr lang="en-US" sz="1500" dirty="0"/>
          </a:p>
        </p:txBody>
      </p:sp>
      <p:sp>
        <p:nvSpPr>
          <p:cNvPr id="24" name="SK-15-text-23"/>
          <p:cNvSpPr/>
          <p:nvPr/>
        </p:nvSpPr>
        <p:spPr>
          <a:xfrm>
            <a:off x="6591300" y="1575346"/>
            <a:ext cx="5600700" cy="239911"/>
          </a:xfrm>
          <a:prstGeom prst="rect">
            <a:avLst/>
          </a:prstGeom>
          <a:noFill/>
          <a:ln/>
        </p:spPr>
        <p:txBody>
          <a:bodyPr vert="horz" wrap="square" lIns="0" tIns="0" rIns="0" bIns="0" rtlCol="0" anchor="ctr"/>
          <a:lstStyle/>
          <a:p>
            <a:pPr marL="0" indent="0" algn="l">
              <a:lnSpc>
                <a:spcPts val="1890"/>
              </a:lnSpc>
              <a:buNone/>
            </a:pPr>
            <a:r>
              <a:rPr lang="en-US" sz="1350" b="1" dirty="0">
                <a:solidFill>
                  <a:srgbClr val="334155"/>
                </a:solidFill>
              </a:rPr>
              <a:t>Functional decline</a:t>
            </a:r>
            <a:r>
              <a:rPr lang="en-US" sz="1350" dirty="0">
                <a:solidFill>
                  <a:srgbClr val="334155"/>
                </a:solidFill>
              </a:rPr>
              <a:t> or poor clinical response.</a:t>
            </a:r>
            <a:endParaRPr lang="en-US" sz="1350" dirty="0"/>
          </a:p>
        </p:txBody>
      </p:sp>
      <p:sp>
        <p:nvSpPr>
          <p:cNvPr id="25" name="SK-15-text-24"/>
          <p:cNvSpPr/>
          <p:nvPr/>
        </p:nvSpPr>
        <p:spPr>
          <a:xfrm>
            <a:off x="6591300" y="1891457"/>
            <a:ext cx="5600700" cy="239911"/>
          </a:xfrm>
          <a:prstGeom prst="rect">
            <a:avLst/>
          </a:prstGeom>
          <a:noFill/>
          <a:ln/>
        </p:spPr>
        <p:txBody>
          <a:bodyPr vert="horz" wrap="square" lIns="0" tIns="0" rIns="0" bIns="0" rtlCol="0" anchor="ctr"/>
          <a:lstStyle/>
          <a:p>
            <a:pPr marL="0" indent="0" algn="l">
              <a:lnSpc>
                <a:spcPts val="1890"/>
              </a:lnSpc>
              <a:buNone/>
            </a:pPr>
            <a:r>
              <a:rPr lang="en-US" sz="1350" dirty="0">
                <a:solidFill>
                  <a:srgbClr val="334155"/>
                </a:solidFill>
              </a:rPr>
              <a:t>Significant </a:t>
            </a:r>
            <a:r>
              <a:rPr lang="en-US" sz="1350" b="1" dirty="0">
                <a:solidFill>
                  <a:srgbClr val="334155"/>
                </a:solidFill>
              </a:rPr>
              <a:t>non-adherence</a:t>
            </a:r>
            <a:r>
              <a:rPr lang="en-US" sz="1350" dirty="0">
                <a:solidFill>
                  <a:srgbClr val="334155"/>
                </a:solidFill>
              </a:rPr>
              <a:t> to medication.</a:t>
            </a:r>
            <a:endParaRPr lang="en-US" sz="1350" dirty="0"/>
          </a:p>
        </p:txBody>
      </p:sp>
      <p:sp>
        <p:nvSpPr>
          <p:cNvPr id="26" name="SK-15-text-25"/>
          <p:cNvSpPr/>
          <p:nvPr/>
        </p:nvSpPr>
        <p:spPr>
          <a:xfrm>
            <a:off x="6591300" y="2207568"/>
            <a:ext cx="5600700" cy="239911"/>
          </a:xfrm>
          <a:prstGeom prst="rect">
            <a:avLst/>
          </a:prstGeom>
          <a:noFill/>
          <a:ln/>
        </p:spPr>
        <p:txBody>
          <a:bodyPr vert="horz" wrap="square" lIns="0" tIns="0" rIns="0" bIns="0" rtlCol="0" anchor="ctr"/>
          <a:lstStyle/>
          <a:p>
            <a:pPr marL="0" indent="0" algn="l">
              <a:lnSpc>
                <a:spcPts val="1890"/>
              </a:lnSpc>
              <a:buNone/>
            </a:pPr>
            <a:r>
              <a:rPr lang="en-US" sz="1350" dirty="0">
                <a:solidFill>
                  <a:srgbClr val="334155"/>
                </a:solidFill>
              </a:rPr>
              <a:t>Intolerable or important side effects.</a:t>
            </a:r>
            <a:endParaRPr lang="en-US" sz="1350" dirty="0"/>
          </a:p>
        </p:txBody>
      </p:sp>
      <p:sp>
        <p:nvSpPr>
          <p:cNvPr id="27" name="SK-15-text-26"/>
          <p:cNvSpPr/>
          <p:nvPr/>
        </p:nvSpPr>
        <p:spPr>
          <a:xfrm>
            <a:off x="6591300" y="2523679"/>
            <a:ext cx="5600700" cy="239911"/>
          </a:xfrm>
          <a:prstGeom prst="rect">
            <a:avLst/>
          </a:prstGeom>
          <a:noFill/>
          <a:ln/>
        </p:spPr>
        <p:txBody>
          <a:bodyPr vert="horz" wrap="square" lIns="0" tIns="0" rIns="0" bIns="0" rtlCol="0" anchor="ctr"/>
          <a:lstStyle/>
          <a:p>
            <a:pPr marL="0" indent="0" algn="l">
              <a:lnSpc>
                <a:spcPts val="1890"/>
              </a:lnSpc>
              <a:buNone/>
            </a:pPr>
            <a:r>
              <a:rPr lang="en-US" sz="1350" dirty="0">
                <a:solidFill>
                  <a:srgbClr val="334155"/>
                </a:solidFill>
              </a:rPr>
              <a:t>Suspected drug or alcohol misuse.</a:t>
            </a:r>
            <a:endParaRPr lang="en-US" sz="1350" dirty="0"/>
          </a:p>
        </p:txBody>
      </p:sp>
      <p:sp>
        <p:nvSpPr>
          <p:cNvPr id="28" name="SK-15-text-27"/>
          <p:cNvSpPr/>
          <p:nvPr/>
        </p:nvSpPr>
        <p:spPr>
          <a:xfrm>
            <a:off x="6591300" y="2839789"/>
            <a:ext cx="5600700" cy="239911"/>
          </a:xfrm>
          <a:prstGeom prst="rect">
            <a:avLst/>
          </a:prstGeom>
          <a:noFill/>
          <a:ln/>
        </p:spPr>
        <p:txBody>
          <a:bodyPr vert="horz" wrap="square" lIns="0" tIns="0" rIns="0" bIns="0" rtlCol="0" anchor="ctr"/>
          <a:lstStyle/>
          <a:p>
            <a:pPr marL="0" indent="0" algn="l">
              <a:lnSpc>
                <a:spcPts val="1890"/>
              </a:lnSpc>
              <a:buNone/>
            </a:pPr>
            <a:r>
              <a:rPr lang="en-US" sz="1350" dirty="0">
                <a:solidFill>
                  <a:srgbClr val="334155"/>
                </a:solidFill>
              </a:rPr>
              <a:t>Considering </a:t>
            </a:r>
            <a:r>
              <a:rPr lang="en-US" sz="1350" b="1" dirty="0">
                <a:solidFill>
                  <a:srgbClr val="334155"/>
                </a:solidFill>
              </a:rPr>
              <a:t>stopping medication</a:t>
            </a:r>
            <a:r>
              <a:rPr lang="en-US" sz="1350" dirty="0">
                <a:solidFill>
                  <a:srgbClr val="334155"/>
                </a:solidFill>
              </a:rPr>
              <a:t> after a period of stability.</a:t>
            </a:r>
            <a:endParaRPr lang="en-US" sz="1350" dirty="0"/>
          </a:p>
        </p:txBody>
      </p:sp>
      <p:sp>
        <p:nvSpPr>
          <p:cNvPr id="29" name="SK-15-text-28"/>
          <p:cNvSpPr/>
          <p:nvPr/>
        </p:nvSpPr>
        <p:spPr>
          <a:xfrm>
            <a:off x="6591300" y="3155900"/>
            <a:ext cx="5600700" cy="239911"/>
          </a:xfrm>
          <a:prstGeom prst="rect">
            <a:avLst/>
          </a:prstGeom>
          <a:noFill/>
          <a:ln/>
        </p:spPr>
        <p:txBody>
          <a:bodyPr vert="horz" wrap="square" lIns="0" tIns="0" rIns="0" bIns="0" rtlCol="0" anchor="ctr"/>
          <a:lstStyle/>
          <a:p>
            <a:pPr marL="0" indent="0" algn="l">
              <a:lnSpc>
                <a:spcPts val="1890"/>
              </a:lnSpc>
              <a:buNone/>
            </a:pPr>
            <a:r>
              <a:rPr lang="en-US" sz="1350" b="1" dirty="0">
                <a:solidFill>
                  <a:srgbClr val="334155"/>
                </a:solidFill>
              </a:rPr>
              <a:t>Pregnancy</a:t>
            </a:r>
            <a:r>
              <a:rPr lang="en-US" sz="1350" dirty="0">
                <a:solidFill>
                  <a:srgbClr val="334155"/>
                </a:solidFill>
              </a:rPr>
              <a:t> or planning pregnancy (urgent consult).</a:t>
            </a:r>
            <a:endParaRPr lang="en-US" sz="1350" dirty="0"/>
          </a:p>
        </p:txBody>
      </p:sp>
      <p:sp>
        <p:nvSpPr>
          <p:cNvPr id="30" name="SK-15-text-29"/>
          <p:cNvSpPr/>
          <p:nvPr/>
        </p:nvSpPr>
        <p:spPr>
          <a:xfrm>
            <a:off x="6848475" y="5600700"/>
            <a:ext cx="5023485" cy="257175"/>
          </a:xfrm>
          <a:prstGeom prst="rect">
            <a:avLst/>
          </a:prstGeom>
          <a:noFill/>
          <a:ln/>
        </p:spPr>
        <p:txBody>
          <a:bodyPr vert="horz" wrap="square" lIns="0" tIns="0" rIns="0" bIns="0" rtlCol="0" anchor="ctr"/>
          <a:lstStyle/>
          <a:p>
            <a:pPr marL="0" indent="0">
              <a:lnSpc>
                <a:spcPts val="2025"/>
              </a:lnSpc>
              <a:buNone/>
            </a:pPr>
            <a:r>
              <a:rPr lang="en-US" sz="1350" b="1" kern="0" spc="30" dirty="0">
                <a:solidFill>
                  <a:srgbClr val="FFFFFF"/>
                </a:solidFill>
              </a:rPr>
              <a:t>PRESCRIBING RESTRICTIONS</a:t>
            </a:r>
            <a:endParaRPr lang="en-US" sz="1350" dirty="0"/>
          </a:p>
        </p:txBody>
      </p:sp>
      <p:sp>
        <p:nvSpPr>
          <p:cNvPr id="31" name="SK-15-text-30"/>
          <p:cNvSpPr/>
          <p:nvPr/>
        </p:nvSpPr>
        <p:spPr>
          <a:xfrm>
            <a:off x="6848475" y="5895975"/>
            <a:ext cx="4619625" cy="428625"/>
          </a:xfrm>
          <a:prstGeom prst="rect">
            <a:avLst/>
          </a:prstGeom>
          <a:noFill/>
          <a:ln/>
        </p:spPr>
        <p:txBody>
          <a:bodyPr vert="horz" wrap="square" lIns="0" tIns="0" rIns="0" bIns="0" rtlCol="0" anchor="ctr"/>
          <a:lstStyle/>
          <a:p>
            <a:pPr marL="0" indent="0">
              <a:lnSpc>
                <a:spcPts val="1688"/>
              </a:lnSpc>
              <a:buNone/>
            </a:pPr>
            <a:r>
              <a:rPr lang="en-US" sz="1125" b="1" dirty="0">
                <a:solidFill>
                  <a:srgbClr val="FFFFFF">
                    <a:alpha val="90000"/>
                  </a:srgbClr>
                </a:solidFill>
              </a:rPr>
              <a:t>Do not start</a:t>
            </a:r>
            <a:r>
              <a:rPr lang="en-US" sz="1125" dirty="0">
                <a:solidFill>
                  <a:srgbClr val="FFFFFF">
                    <a:alpha val="90000"/>
                  </a:srgbClr>
                </a:solidFill>
              </a:rPr>
              <a:t> lithium or valproate for </a:t>
            </a:r>
            <a:r>
              <a:rPr lang="en-US" sz="1125" b="1" dirty="0">
                <a:solidFill>
                  <a:srgbClr val="FFFFFF">
                    <a:alpha val="90000"/>
                  </a:srgbClr>
                </a:solidFill>
              </a:rPr>
              <a:t>new</a:t>
            </a:r>
            <a:r>
              <a:rPr lang="en-US" sz="1125" dirty="0">
                <a:solidFill>
                  <a:srgbClr val="FFFFFF">
                    <a:alpha val="90000"/>
                  </a:srgbClr>
                </a:solidFill>
              </a:rPr>
              <a:t> bipolar patients in primary care. These must be initiated by specialists under strict monitoring protocols.</a:t>
            </a:r>
            <a:endParaRPr lang="en-US" sz="1125" dirty="0"/>
          </a:p>
        </p:txBody>
      </p:sp>
      <p:sp>
        <p:nvSpPr>
          <p:cNvPr id="32" name="SK-15-text-31"/>
          <p:cNvSpPr/>
          <p:nvPr/>
        </p:nvSpPr>
        <p:spPr>
          <a:xfrm>
            <a:off x="10372725" y="6291263"/>
            <a:ext cx="1819275" cy="185738"/>
          </a:xfrm>
          <a:prstGeom prst="rect">
            <a:avLst/>
          </a:prstGeom>
          <a:noFill/>
          <a:ln/>
        </p:spPr>
        <p:txBody>
          <a:bodyPr vert="horz" wrap="square" lIns="0" tIns="0" rIns="0" bIns="0" rtlCol="0" anchor="ctr"/>
          <a:lstStyle/>
          <a:p>
            <a:pPr marL="0" indent="0">
              <a:lnSpc>
                <a:spcPts val="1463"/>
              </a:lnSpc>
              <a:buNone/>
            </a:pPr>
            <a:r>
              <a:rPr lang="en-US" sz="975" dirty="0">
                <a:solidFill>
                  <a:srgbClr val="64748B"/>
                </a:solidFill>
              </a:rPr>
              <a:t>www.bradfordvts.co.uk</a:t>
            </a:r>
            <a:endParaRPr lang="en-US" sz="975"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6">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16-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16-img-2" descr="preencoded.png"/>
          <p:cNvPicPr>
            <a:picLocks noChangeAspect="1"/>
          </p:cNvPicPr>
          <p:nvPr/>
        </p:nvPicPr>
        <p:blipFill>
          <a:blip r:embed="rId4"/>
          <a:stretch>
            <a:fillRect/>
          </a:stretch>
        </p:blipFill>
        <p:spPr>
          <a:xfrm>
            <a:off x="571500" y="411361"/>
            <a:ext cx="38100" cy="304800"/>
          </a:xfrm>
          <a:prstGeom prst="rect">
            <a:avLst/>
          </a:prstGeom>
        </p:spPr>
      </p:pic>
      <p:pic>
        <p:nvPicPr>
          <p:cNvPr id="4" name="SK-16-img-3" descr="preencoded.png"/>
          <p:cNvPicPr>
            <a:picLocks noChangeAspect="1"/>
          </p:cNvPicPr>
          <p:nvPr/>
        </p:nvPicPr>
        <p:blipFill>
          <a:blip r:embed="rId5"/>
          <a:stretch>
            <a:fillRect/>
          </a:stretch>
        </p:blipFill>
        <p:spPr>
          <a:xfrm>
            <a:off x="571500" y="822871"/>
            <a:ext cx="11049000" cy="9525"/>
          </a:xfrm>
          <a:prstGeom prst="rect">
            <a:avLst/>
          </a:prstGeom>
        </p:spPr>
      </p:pic>
      <p:pic>
        <p:nvPicPr>
          <p:cNvPr id="5" name="SK-16-img-4" descr="preencoded.png"/>
          <p:cNvPicPr>
            <a:picLocks noChangeAspect="1"/>
          </p:cNvPicPr>
          <p:nvPr/>
        </p:nvPicPr>
        <p:blipFill>
          <a:blip r:embed="rId6"/>
          <a:stretch>
            <a:fillRect/>
          </a:stretch>
        </p:blipFill>
        <p:spPr>
          <a:xfrm>
            <a:off x="571500" y="1022896"/>
            <a:ext cx="5902077" cy="3091904"/>
          </a:xfrm>
          <a:prstGeom prst="rect">
            <a:avLst/>
          </a:prstGeom>
        </p:spPr>
      </p:pic>
      <p:pic>
        <p:nvPicPr>
          <p:cNvPr id="6" name="SK-16-img-5" descr="preencoded.png"/>
          <p:cNvPicPr>
            <a:picLocks noChangeAspect="1"/>
          </p:cNvPicPr>
          <p:nvPr/>
        </p:nvPicPr>
        <p:blipFill>
          <a:blip r:embed="rId7"/>
          <a:stretch>
            <a:fillRect/>
          </a:stretch>
        </p:blipFill>
        <p:spPr>
          <a:xfrm>
            <a:off x="685800" y="1137196"/>
            <a:ext cx="5673477" cy="323850"/>
          </a:xfrm>
          <a:prstGeom prst="rect">
            <a:avLst/>
          </a:prstGeom>
        </p:spPr>
      </p:pic>
      <p:pic>
        <p:nvPicPr>
          <p:cNvPr id="7" name="SK-16-img-6" descr="preencoded.png"/>
          <p:cNvPicPr>
            <a:picLocks noChangeAspect="1"/>
          </p:cNvPicPr>
          <p:nvPr/>
        </p:nvPicPr>
        <p:blipFill>
          <a:blip r:embed="rId8"/>
          <a:stretch>
            <a:fillRect/>
          </a:stretch>
        </p:blipFill>
        <p:spPr>
          <a:xfrm>
            <a:off x="685800" y="3641824"/>
            <a:ext cx="5673477" cy="338138"/>
          </a:xfrm>
          <a:prstGeom prst="rect">
            <a:avLst/>
          </a:prstGeom>
        </p:spPr>
      </p:pic>
      <p:pic>
        <p:nvPicPr>
          <p:cNvPr id="8" name="SK-16-img-7" descr="preencoded.png"/>
          <p:cNvPicPr>
            <a:picLocks noChangeAspect="1"/>
          </p:cNvPicPr>
          <p:nvPr/>
        </p:nvPicPr>
        <p:blipFill>
          <a:blip r:embed="rId9"/>
          <a:stretch>
            <a:fillRect/>
          </a:stretch>
        </p:blipFill>
        <p:spPr>
          <a:xfrm>
            <a:off x="800100" y="3755678"/>
            <a:ext cx="154781" cy="125760"/>
          </a:xfrm>
          <a:prstGeom prst="rect">
            <a:avLst/>
          </a:prstGeom>
        </p:spPr>
      </p:pic>
      <p:pic>
        <p:nvPicPr>
          <p:cNvPr id="9" name="SK-16-img-8" descr="preencoded.png"/>
          <p:cNvPicPr>
            <a:picLocks noChangeAspect="1"/>
          </p:cNvPicPr>
          <p:nvPr/>
        </p:nvPicPr>
        <p:blipFill>
          <a:blip r:embed="rId10"/>
          <a:stretch>
            <a:fillRect/>
          </a:stretch>
        </p:blipFill>
        <p:spPr>
          <a:xfrm>
            <a:off x="571500" y="4267200"/>
            <a:ext cx="5902077" cy="1266825"/>
          </a:xfrm>
          <a:prstGeom prst="rect">
            <a:avLst/>
          </a:prstGeom>
        </p:spPr>
      </p:pic>
      <p:pic>
        <p:nvPicPr>
          <p:cNvPr id="10" name="SK-16-img-9" descr="preencoded.png"/>
          <p:cNvPicPr>
            <a:picLocks noChangeAspect="1"/>
          </p:cNvPicPr>
          <p:nvPr/>
        </p:nvPicPr>
        <p:blipFill>
          <a:blip r:embed="rId11"/>
          <a:stretch>
            <a:fillRect/>
          </a:stretch>
        </p:blipFill>
        <p:spPr>
          <a:xfrm>
            <a:off x="571500" y="5686425"/>
            <a:ext cx="5902077" cy="866775"/>
          </a:xfrm>
          <a:prstGeom prst="rect">
            <a:avLst/>
          </a:prstGeom>
        </p:spPr>
      </p:pic>
      <p:pic>
        <p:nvPicPr>
          <p:cNvPr id="11" name="SK-16-img-10" descr="preencoded.png"/>
          <p:cNvPicPr>
            <a:picLocks noChangeAspect="1"/>
          </p:cNvPicPr>
          <p:nvPr/>
        </p:nvPicPr>
        <p:blipFill>
          <a:blip r:embed="rId12"/>
          <a:stretch>
            <a:fillRect/>
          </a:stretch>
        </p:blipFill>
        <p:spPr>
          <a:xfrm>
            <a:off x="6702177" y="1022896"/>
            <a:ext cx="4918323" cy="866775"/>
          </a:xfrm>
          <a:prstGeom prst="rect">
            <a:avLst/>
          </a:prstGeom>
        </p:spPr>
      </p:pic>
      <p:pic>
        <p:nvPicPr>
          <p:cNvPr id="12" name="SK-16-img-11" descr="preencoded.png"/>
          <p:cNvPicPr>
            <a:picLocks noChangeAspect="1"/>
          </p:cNvPicPr>
          <p:nvPr/>
        </p:nvPicPr>
        <p:blipFill>
          <a:blip r:embed="rId13"/>
          <a:stretch>
            <a:fillRect/>
          </a:stretch>
        </p:blipFill>
        <p:spPr>
          <a:xfrm>
            <a:off x="6702177" y="2013496"/>
            <a:ext cx="4918323" cy="3814018"/>
          </a:xfrm>
          <a:prstGeom prst="rect">
            <a:avLst/>
          </a:prstGeom>
        </p:spPr>
      </p:pic>
      <p:pic>
        <p:nvPicPr>
          <p:cNvPr id="13" name="SK-16-img-12" descr="preencoded.png"/>
          <p:cNvPicPr>
            <a:picLocks noChangeAspect="1"/>
          </p:cNvPicPr>
          <p:nvPr/>
        </p:nvPicPr>
        <p:blipFill>
          <a:blip r:embed="rId14"/>
          <a:stretch>
            <a:fillRect/>
          </a:stretch>
        </p:blipFill>
        <p:spPr>
          <a:xfrm>
            <a:off x="6702177" y="2013496"/>
            <a:ext cx="1721346" cy="366713"/>
          </a:xfrm>
          <a:prstGeom prst="rect">
            <a:avLst/>
          </a:prstGeom>
        </p:spPr>
      </p:pic>
      <p:pic>
        <p:nvPicPr>
          <p:cNvPr id="14" name="SK-16-img-13" descr="preencoded.png"/>
          <p:cNvPicPr>
            <a:picLocks noChangeAspect="1"/>
          </p:cNvPicPr>
          <p:nvPr/>
        </p:nvPicPr>
        <p:blipFill>
          <a:blip r:embed="rId15"/>
          <a:stretch>
            <a:fillRect/>
          </a:stretch>
        </p:blipFill>
        <p:spPr>
          <a:xfrm>
            <a:off x="8423523" y="2013496"/>
            <a:ext cx="3196977" cy="366713"/>
          </a:xfrm>
          <a:prstGeom prst="rect">
            <a:avLst/>
          </a:prstGeom>
        </p:spPr>
      </p:pic>
      <p:pic>
        <p:nvPicPr>
          <p:cNvPr id="15" name="SK-16-img-14" descr="preencoded.png"/>
          <p:cNvPicPr>
            <a:picLocks noChangeAspect="1"/>
          </p:cNvPicPr>
          <p:nvPr/>
        </p:nvPicPr>
        <p:blipFill>
          <a:blip r:embed="rId16"/>
          <a:stretch>
            <a:fillRect/>
          </a:stretch>
        </p:blipFill>
        <p:spPr>
          <a:xfrm>
            <a:off x="6702177" y="2380208"/>
            <a:ext cx="1721346" cy="1125141"/>
          </a:xfrm>
          <a:prstGeom prst="rect">
            <a:avLst/>
          </a:prstGeom>
        </p:spPr>
      </p:pic>
      <p:pic>
        <p:nvPicPr>
          <p:cNvPr id="16" name="SK-16-img-15" descr="preencoded.png"/>
          <p:cNvPicPr>
            <a:picLocks noChangeAspect="1"/>
          </p:cNvPicPr>
          <p:nvPr/>
        </p:nvPicPr>
        <p:blipFill>
          <a:blip r:embed="rId17"/>
          <a:stretch>
            <a:fillRect/>
          </a:stretch>
        </p:blipFill>
        <p:spPr>
          <a:xfrm>
            <a:off x="8423523" y="2380208"/>
            <a:ext cx="3196977" cy="1125141"/>
          </a:xfrm>
          <a:prstGeom prst="rect">
            <a:avLst/>
          </a:prstGeom>
        </p:spPr>
      </p:pic>
      <p:pic>
        <p:nvPicPr>
          <p:cNvPr id="17" name="SK-16-img-16" descr="preencoded.png"/>
          <p:cNvPicPr>
            <a:picLocks noChangeAspect="1"/>
          </p:cNvPicPr>
          <p:nvPr/>
        </p:nvPicPr>
        <p:blipFill>
          <a:blip r:embed="rId18"/>
          <a:stretch>
            <a:fillRect/>
          </a:stretch>
        </p:blipFill>
        <p:spPr>
          <a:xfrm>
            <a:off x="6702177" y="3505349"/>
            <a:ext cx="1721346" cy="502593"/>
          </a:xfrm>
          <a:prstGeom prst="rect">
            <a:avLst/>
          </a:prstGeom>
        </p:spPr>
      </p:pic>
      <p:pic>
        <p:nvPicPr>
          <p:cNvPr id="18" name="SK-16-img-17" descr="preencoded.png"/>
          <p:cNvPicPr>
            <a:picLocks noChangeAspect="1"/>
          </p:cNvPicPr>
          <p:nvPr/>
        </p:nvPicPr>
        <p:blipFill>
          <a:blip r:embed="rId19"/>
          <a:stretch>
            <a:fillRect/>
          </a:stretch>
        </p:blipFill>
        <p:spPr>
          <a:xfrm>
            <a:off x="8423523" y="3505349"/>
            <a:ext cx="3196977" cy="502593"/>
          </a:xfrm>
          <a:prstGeom prst="rect">
            <a:avLst/>
          </a:prstGeom>
        </p:spPr>
      </p:pic>
      <p:pic>
        <p:nvPicPr>
          <p:cNvPr id="19" name="SK-16-img-18" descr="preencoded.png"/>
          <p:cNvPicPr>
            <a:picLocks noChangeAspect="1"/>
          </p:cNvPicPr>
          <p:nvPr/>
        </p:nvPicPr>
        <p:blipFill>
          <a:blip r:embed="rId20"/>
          <a:stretch>
            <a:fillRect/>
          </a:stretch>
        </p:blipFill>
        <p:spPr>
          <a:xfrm>
            <a:off x="6702177" y="4007941"/>
            <a:ext cx="1721346" cy="502593"/>
          </a:xfrm>
          <a:prstGeom prst="rect">
            <a:avLst/>
          </a:prstGeom>
        </p:spPr>
      </p:pic>
      <p:pic>
        <p:nvPicPr>
          <p:cNvPr id="20" name="SK-16-img-19" descr="preencoded.png"/>
          <p:cNvPicPr>
            <a:picLocks noChangeAspect="1"/>
          </p:cNvPicPr>
          <p:nvPr/>
        </p:nvPicPr>
        <p:blipFill>
          <a:blip r:embed="rId21"/>
          <a:stretch>
            <a:fillRect/>
          </a:stretch>
        </p:blipFill>
        <p:spPr>
          <a:xfrm>
            <a:off x="8423523" y="4007941"/>
            <a:ext cx="3196977" cy="502593"/>
          </a:xfrm>
          <a:prstGeom prst="rect">
            <a:avLst/>
          </a:prstGeom>
        </p:spPr>
      </p:pic>
      <p:pic>
        <p:nvPicPr>
          <p:cNvPr id="21" name="SK-16-img-20" descr="preencoded.png"/>
          <p:cNvPicPr>
            <a:picLocks noChangeAspect="1"/>
          </p:cNvPicPr>
          <p:nvPr/>
        </p:nvPicPr>
        <p:blipFill>
          <a:blip r:embed="rId20"/>
          <a:stretch>
            <a:fillRect/>
          </a:stretch>
        </p:blipFill>
        <p:spPr>
          <a:xfrm>
            <a:off x="6702177" y="4510534"/>
            <a:ext cx="1721346" cy="502593"/>
          </a:xfrm>
          <a:prstGeom prst="rect">
            <a:avLst/>
          </a:prstGeom>
        </p:spPr>
      </p:pic>
      <p:pic>
        <p:nvPicPr>
          <p:cNvPr id="22" name="SK-16-img-21" descr="preencoded.png"/>
          <p:cNvPicPr>
            <a:picLocks noChangeAspect="1"/>
          </p:cNvPicPr>
          <p:nvPr/>
        </p:nvPicPr>
        <p:blipFill>
          <a:blip r:embed="rId21"/>
          <a:stretch>
            <a:fillRect/>
          </a:stretch>
        </p:blipFill>
        <p:spPr>
          <a:xfrm>
            <a:off x="8423523" y="4510534"/>
            <a:ext cx="3196977" cy="502593"/>
          </a:xfrm>
          <a:prstGeom prst="rect">
            <a:avLst/>
          </a:prstGeom>
        </p:spPr>
      </p:pic>
      <p:pic>
        <p:nvPicPr>
          <p:cNvPr id="23" name="SK-16-img-22" descr="preencoded.png"/>
          <p:cNvPicPr>
            <a:picLocks noChangeAspect="1"/>
          </p:cNvPicPr>
          <p:nvPr/>
        </p:nvPicPr>
        <p:blipFill>
          <a:blip r:embed="rId22"/>
          <a:stretch>
            <a:fillRect/>
          </a:stretch>
        </p:blipFill>
        <p:spPr>
          <a:xfrm>
            <a:off x="6702177" y="5013127"/>
            <a:ext cx="1721346" cy="814388"/>
          </a:xfrm>
          <a:prstGeom prst="rect">
            <a:avLst/>
          </a:prstGeom>
        </p:spPr>
      </p:pic>
      <p:pic>
        <p:nvPicPr>
          <p:cNvPr id="24" name="SK-16-img-23" descr="preencoded.png"/>
          <p:cNvPicPr>
            <a:picLocks noChangeAspect="1"/>
          </p:cNvPicPr>
          <p:nvPr/>
        </p:nvPicPr>
        <p:blipFill>
          <a:blip r:embed="rId23"/>
          <a:stretch>
            <a:fillRect/>
          </a:stretch>
        </p:blipFill>
        <p:spPr>
          <a:xfrm>
            <a:off x="8423523" y="5013127"/>
            <a:ext cx="3196977" cy="814388"/>
          </a:xfrm>
          <a:prstGeom prst="rect">
            <a:avLst/>
          </a:prstGeom>
        </p:spPr>
      </p:pic>
      <p:pic>
        <p:nvPicPr>
          <p:cNvPr id="25" name="SK-16-img-24" descr="preencoded.png"/>
          <p:cNvPicPr>
            <a:picLocks noChangeAspect="1"/>
          </p:cNvPicPr>
          <p:nvPr/>
        </p:nvPicPr>
        <p:blipFill>
          <a:blip r:embed="rId24"/>
          <a:stretch>
            <a:fillRect/>
          </a:stretch>
        </p:blipFill>
        <p:spPr>
          <a:xfrm>
            <a:off x="6702177" y="5951339"/>
            <a:ext cx="4918323" cy="601861"/>
          </a:xfrm>
          <a:prstGeom prst="rect">
            <a:avLst/>
          </a:prstGeom>
        </p:spPr>
      </p:pic>
      <p:sp>
        <p:nvSpPr>
          <p:cNvPr id="26" name="SK-16-text-25"/>
          <p:cNvSpPr/>
          <p:nvPr/>
        </p:nvSpPr>
        <p:spPr>
          <a:xfrm>
            <a:off x="723900" y="381000"/>
            <a:ext cx="11125200" cy="365671"/>
          </a:xfrm>
          <a:prstGeom prst="rect">
            <a:avLst/>
          </a:prstGeom>
          <a:noFill/>
          <a:ln/>
        </p:spPr>
        <p:txBody>
          <a:bodyPr vert="horz" wrap="square" lIns="0" tIns="0" rIns="0" bIns="0" rtlCol="0" anchor="ctr"/>
          <a:lstStyle/>
          <a:p>
            <a:pPr marL="0" indent="0">
              <a:lnSpc>
                <a:spcPts val="2880"/>
              </a:lnSpc>
              <a:buNone/>
            </a:pPr>
            <a:r>
              <a:rPr lang="en-US" sz="2400" b="1" dirty="0">
                <a:solidFill>
                  <a:srgbClr val="0F172A"/>
                </a:solidFill>
              </a:rPr>
              <a:t>Bipolar Medicines &amp; Monitoring</a:t>
            </a:r>
            <a:endParaRPr lang="en-US" sz="2400" dirty="0"/>
          </a:p>
        </p:txBody>
      </p:sp>
      <p:sp>
        <p:nvSpPr>
          <p:cNvPr id="27" name="SK-16-text-26"/>
          <p:cNvSpPr/>
          <p:nvPr/>
        </p:nvSpPr>
        <p:spPr>
          <a:xfrm>
            <a:off x="685800" y="1137196"/>
            <a:ext cx="7867650" cy="323850"/>
          </a:xfrm>
          <a:prstGeom prst="rect">
            <a:avLst/>
          </a:prstGeom>
          <a:noFill/>
          <a:ln/>
        </p:spPr>
        <p:txBody>
          <a:bodyPr vert="horz" wrap="square" lIns="0" tIns="0" rIns="0" bIns="0" rtlCol="0" anchor="ctr"/>
          <a:lstStyle/>
          <a:p>
            <a:pPr marL="0" indent="0">
              <a:lnSpc>
                <a:spcPts val="2250"/>
              </a:lnSpc>
              <a:buNone/>
            </a:pPr>
            <a:r>
              <a:rPr lang="en-US" sz="1500" b="1" dirty="0">
                <a:solidFill>
                  <a:srgbClr val="1E293B"/>
                </a:solidFill>
              </a:rPr>
              <a:t>Specialist Pharmacological Options</a:t>
            </a:r>
            <a:endParaRPr lang="en-US" sz="1500" dirty="0"/>
          </a:p>
        </p:txBody>
      </p:sp>
      <p:sp>
        <p:nvSpPr>
          <p:cNvPr id="28" name="SK-16-text-27"/>
          <p:cNvSpPr/>
          <p:nvPr/>
        </p:nvSpPr>
        <p:spPr>
          <a:xfrm>
            <a:off x="685800" y="1613446"/>
            <a:ext cx="5749677" cy="214313"/>
          </a:xfrm>
          <a:prstGeom prst="rect">
            <a:avLst/>
          </a:prstGeom>
          <a:noFill/>
          <a:ln/>
        </p:spPr>
        <p:txBody>
          <a:bodyPr vert="horz" wrap="square" lIns="0" tIns="0" rIns="0" bIns="0" rtlCol="0" anchor="ctr"/>
          <a:lstStyle/>
          <a:p>
            <a:pPr marL="0" indent="0">
              <a:lnSpc>
                <a:spcPts val="1688"/>
              </a:lnSpc>
              <a:buNone/>
            </a:pPr>
            <a:r>
              <a:rPr lang="en-US" sz="1125" b="1" dirty="0">
                <a:solidFill>
                  <a:srgbClr val="334155"/>
                </a:solidFill>
              </a:rPr>
              <a:t>Long-term Maintenance</a:t>
            </a:r>
            <a:endParaRPr lang="en-US" sz="1125" dirty="0"/>
          </a:p>
        </p:txBody>
      </p:sp>
      <p:sp>
        <p:nvSpPr>
          <p:cNvPr id="29" name="SK-16-text-28"/>
          <p:cNvSpPr/>
          <p:nvPr/>
        </p:nvSpPr>
        <p:spPr>
          <a:xfrm>
            <a:off x="819150" y="1903958"/>
            <a:ext cx="9326880" cy="213271"/>
          </a:xfrm>
          <a:prstGeom prst="rect">
            <a:avLst/>
          </a:prstGeom>
          <a:noFill/>
          <a:ln/>
        </p:spPr>
        <p:txBody>
          <a:bodyPr vert="horz" wrap="square" lIns="0" tIns="0" rIns="0" bIns="0" rtlCol="0" anchor="ctr"/>
          <a:lstStyle/>
          <a:p>
            <a:pPr marL="0" indent="0" algn="l">
              <a:lnSpc>
                <a:spcPts val="1680"/>
              </a:lnSpc>
              <a:buNone/>
            </a:pPr>
            <a:r>
              <a:rPr lang="en-US" sz="1200" b="1" dirty="0">
                <a:solidFill>
                  <a:srgbClr val="0F172A"/>
                </a:solidFill>
              </a:rPr>
              <a:t>Lithium:</a:t>
            </a:r>
            <a:r>
              <a:rPr lang="en-US" sz="1200" dirty="0">
                <a:solidFill>
                  <a:srgbClr val="0F172A"/>
                </a:solidFill>
              </a:rPr>
              <a:t>First-line maintenance (specialist start).</a:t>
            </a:r>
            <a:endParaRPr lang="en-US" sz="1200" dirty="0"/>
          </a:p>
        </p:txBody>
      </p:sp>
      <p:sp>
        <p:nvSpPr>
          <p:cNvPr id="30" name="SK-16-text-29"/>
          <p:cNvSpPr/>
          <p:nvPr/>
        </p:nvSpPr>
        <p:spPr>
          <a:xfrm>
            <a:off x="819150" y="2174379"/>
            <a:ext cx="5673477" cy="426541"/>
          </a:xfrm>
          <a:prstGeom prst="rect">
            <a:avLst/>
          </a:prstGeom>
          <a:noFill/>
          <a:ln/>
        </p:spPr>
        <p:txBody>
          <a:bodyPr vert="horz" wrap="square" lIns="0" tIns="0" rIns="0" bIns="0" rtlCol="0" anchor="ctr"/>
          <a:lstStyle/>
          <a:p>
            <a:pPr marL="0" indent="0" algn="l">
              <a:lnSpc>
                <a:spcPts val="1680"/>
              </a:lnSpc>
              <a:buNone/>
            </a:pPr>
            <a:r>
              <a:rPr lang="en-US" sz="1200" b="1" dirty="0">
                <a:solidFill>
                  <a:srgbClr val="0F172A"/>
                </a:solidFill>
              </a:rPr>
              <a:t>Antipsychotics:</a:t>
            </a:r>
            <a:r>
              <a:rPr lang="en-US" sz="1200" dirty="0">
                <a:solidFill>
                  <a:srgbClr val="0F172A"/>
                </a:solidFill>
              </a:rPr>
              <a:t>Haloperidol, Olanzapine, Quetiapine, or Risperidone for mania/hypomania.</a:t>
            </a:r>
            <a:endParaRPr lang="en-US" sz="1200" dirty="0"/>
          </a:p>
        </p:txBody>
      </p:sp>
      <p:sp>
        <p:nvSpPr>
          <p:cNvPr id="31" name="SK-16-text-30"/>
          <p:cNvSpPr/>
          <p:nvPr/>
        </p:nvSpPr>
        <p:spPr>
          <a:xfrm>
            <a:off x="685800" y="2715220"/>
            <a:ext cx="5749677" cy="214313"/>
          </a:xfrm>
          <a:prstGeom prst="rect">
            <a:avLst/>
          </a:prstGeom>
          <a:noFill/>
          <a:ln/>
        </p:spPr>
        <p:txBody>
          <a:bodyPr vert="horz" wrap="square" lIns="0" tIns="0" rIns="0" bIns="0" rtlCol="0" anchor="ctr"/>
          <a:lstStyle/>
          <a:p>
            <a:pPr marL="0" indent="0">
              <a:lnSpc>
                <a:spcPts val="1688"/>
              </a:lnSpc>
              <a:buNone/>
            </a:pPr>
            <a:r>
              <a:rPr lang="en-US" sz="1125" b="1" dirty="0">
                <a:solidFill>
                  <a:srgbClr val="334155"/>
                </a:solidFill>
              </a:rPr>
              <a:t>Bipolar Depression (Specialist)</a:t>
            </a:r>
            <a:endParaRPr lang="en-US" sz="1125" dirty="0"/>
          </a:p>
        </p:txBody>
      </p:sp>
      <p:sp>
        <p:nvSpPr>
          <p:cNvPr id="32" name="SK-16-text-31"/>
          <p:cNvSpPr/>
          <p:nvPr/>
        </p:nvSpPr>
        <p:spPr>
          <a:xfrm>
            <a:off x="819150" y="3005733"/>
            <a:ext cx="10317480" cy="213271"/>
          </a:xfrm>
          <a:prstGeom prst="rect">
            <a:avLst/>
          </a:prstGeom>
          <a:noFill/>
          <a:ln/>
        </p:spPr>
        <p:txBody>
          <a:bodyPr vert="horz" wrap="square" lIns="0" tIns="0" rIns="0" bIns="0" rtlCol="0" anchor="ctr"/>
          <a:lstStyle/>
          <a:p>
            <a:pPr marL="0" indent="0" algn="l">
              <a:lnSpc>
                <a:spcPts val="1680"/>
              </a:lnSpc>
              <a:buNone/>
            </a:pPr>
            <a:r>
              <a:rPr lang="en-US" sz="1200" dirty="0">
                <a:solidFill>
                  <a:srgbClr val="0F172A"/>
                </a:solidFill>
              </a:rPr>
              <a:t>Quetiapine alone OR Fluoxetine + Olanzapine combination.</a:t>
            </a:r>
            <a:endParaRPr lang="en-US" sz="1200" dirty="0"/>
          </a:p>
        </p:txBody>
      </p:sp>
      <p:sp>
        <p:nvSpPr>
          <p:cNvPr id="33" name="SK-16-text-32"/>
          <p:cNvSpPr/>
          <p:nvPr/>
        </p:nvSpPr>
        <p:spPr>
          <a:xfrm>
            <a:off x="819150" y="3276154"/>
            <a:ext cx="9037320" cy="213271"/>
          </a:xfrm>
          <a:prstGeom prst="rect">
            <a:avLst/>
          </a:prstGeom>
          <a:noFill/>
          <a:ln/>
        </p:spPr>
        <p:txBody>
          <a:bodyPr vert="horz" wrap="square" lIns="0" tIns="0" rIns="0" bIns="0" rtlCol="0" anchor="ctr"/>
          <a:lstStyle/>
          <a:p>
            <a:pPr marL="0" indent="0" algn="l">
              <a:lnSpc>
                <a:spcPts val="1680"/>
              </a:lnSpc>
              <a:buNone/>
            </a:pPr>
            <a:r>
              <a:rPr lang="en-US" sz="1200" dirty="0">
                <a:solidFill>
                  <a:srgbClr val="0F172A"/>
                </a:solidFill>
              </a:rPr>
              <a:t>Lamotrigine may be considered in specialist care.</a:t>
            </a:r>
            <a:endParaRPr lang="en-US" sz="1200" dirty="0"/>
          </a:p>
        </p:txBody>
      </p:sp>
      <p:sp>
        <p:nvSpPr>
          <p:cNvPr id="34" name="SK-16-text-33"/>
          <p:cNvSpPr/>
          <p:nvPr/>
        </p:nvSpPr>
        <p:spPr>
          <a:xfrm>
            <a:off x="954881" y="3641824"/>
            <a:ext cx="10267409" cy="338138"/>
          </a:xfrm>
          <a:prstGeom prst="rect">
            <a:avLst/>
          </a:prstGeom>
          <a:noFill/>
          <a:ln/>
        </p:spPr>
        <p:txBody>
          <a:bodyPr vert="horz" wrap="square" lIns="0" tIns="0" rIns="0" bIns="0" rtlCol="0" anchor="ctr"/>
          <a:lstStyle/>
          <a:p>
            <a:pPr marL="0" indent="0">
              <a:lnSpc>
                <a:spcPts val="1463"/>
              </a:lnSpc>
              <a:buNone/>
            </a:pPr>
            <a:r>
              <a:rPr lang="en-US" sz="975" i="1" dirty="0">
                <a:solidFill>
                  <a:srgbClr val="334155"/>
                </a:solidFill>
              </a:rPr>
              <a:t> Mandatory: Check latest BNF/SPC and local formulary before prescribing.</a:t>
            </a:r>
            <a:endParaRPr lang="en-US" sz="975" dirty="0"/>
          </a:p>
        </p:txBody>
      </p:sp>
      <p:sp>
        <p:nvSpPr>
          <p:cNvPr id="35" name="SK-16-text-34"/>
          <p:cNvSpPr/>
          <p:nvPr/>
        </p:nvSpPr>
        <p:spPr>
          <a:xfrm>
            <a:off x="685800" y="4381500"/>
            <a:ext cx="5749677" cy="200025"/>
          </a:xfrm>
          <a:prstGeom prst="rect">
            <a:avLst/>
          </a:prstGeom>
          <a:noFill/>
          <a:ln/>
        </p:spPr>
        <p:txBody>
          <a:bodyPr vert="horz" wrap="square" lIns="0" tIns="0" rIns="0" bIns="0" rtlCol="0" anchor="ctr"/>
          <a:lstStyle/>
          <a:p>
            <a:pPr marL="0" indent="0">
              <a:lnSpc>
                <a:spcPts val="1575"/>
              </a:lnSpc>
              <a:buNone/>
            </a:pPr>
            <a:r>
              <a:rPr lang="en-US" sz="1050" b="1" kern="0" spc="30" dirty="0">
                <a:solidFill>
                  <a:srgbClr val="BE123C"/>
                </a:solidFill>
              </a:rPr>
              <a:t>MHRA VALPROATE SAFETY (2025/26)</a:t>
            </a:r>
            <a:endParaRPr lang="en-US" sz="1050" dirty="0"/>
          </a:p>
        </p:txBody>
      </p:sp>
      <p:sp>
        <p:nvSpPr>
          <p:cNvPr id="36" name="SK-16-text-35"/>
          <p:cNvSpPr/>
          <p:nvPr/>
        </p:nvSpPr>
        <p:spPr>
          <a:xfrm>
            <a:off x="685800" y="4619625"/>
            <a:ext cx="5673477" cy="800100"/>
          </a:xfrm>
          <a:prstGeom prst="rect">
            <a:avLst/>
          </a:prstGeom>
          <a:noFill/>
          <a:ln/>
        </p:spPr>
        <p:txBody>
          <a:bodyPr vert="horz" wrap="square" lIns="0" tIns="0" rIns="0" bIns="0" rtlCol="0" anchor="ctr"/>
          <a:lstStyle/>
          <a:p>
            <a:pPr marL="0" indent="0">
              <a:lnSpc>
                <a:spcPts val="1575"/>
              </a:lnSpc>
              <a:buNone/>
            </a:pPr>
            <a:r>
              <a:rPr lang="en-US" sz="1125" b="1" dirty="0">
                <a:solidFill>
                  <a:srgbClr val="0F172A"/>
                </a:solidFill>
              </a:rPr>
              <a:t>Under 55s:</a:t>
            </a:r>
            <a:r>
              <a:rPr lang="en-US" sz="1125" dirty="0">
                <a:solidFill>
                  <a:srgbClr val="0F172A"/>
                </a:solidFill>
              </a:rPr>
              <a:t> Must NOT be started unless 2 specialists independently agree no alternative exists.</a:t>
            </a:r>
            <a:endParaRPr lang="en-US" sz="1125" dirty="0"/>
          </a:p>
          <a:p>
            <a:pPr marL="0" indent="0">
              <a:lnSpc>
                <a:spcPts val="1575"/>
              </a:lnSpc>
              <a:buNone/>
            </a:pPr>
            <a:r>
              <a:rPr lang="en-US" sz="1125" b="1" dirty="0">
                <a:solidFill>
                  <a:srgbClr val="0F172A"/>
                </a:solidFill>
              </a:rPr>
              <a:t>Women:</a:t>
            </a:r>
            <a:r>
              <a:rPr lang="en-US" sz="1125" dirty="0">
                <a:solidFill>
                  <a:srgbClr val="0F172A"/>
                </a:solidFill>
              </a:rPr>
              <a:t> Strict Pregnancy Prevention Programme (PPP) required.</a:t>
            </a:r>
            <a:endParaRPr lang="en-US" sz="1125" dirty="0"/>
          </a:p>
          <a:p>
            <a:pPr marL="0" indent="0">
              <a:lnSpc>
                <a:spcPts val="1575"/>
              </a:lnSpc>
              <a:buNone/>
            </a:pPr>
            <a:r>
              <a:rPr lang="en-US" sz="1125" b="1" dirty="0">
                <a:solidFill>
                  <a:srgbClr val="0F172A"/>
                </a:solidFill>
              </a:rPr>
              <a:t>Men:</a:t>
            </a:r>
            <a:r>
              <a:rPr lang="en-US" sz="1125" dirty="0">
                <a:solidFill>
                  <a:srgbClr val="0F172A"/>
                </a:solidFill>
              </a:rPr>
              <a:t> Contraception advice needed during and for 3 months after stopping.</a:t>
            </a:r>
            <a:endParaRPr lang="en-US" sz="1125" dirty="0"/>
          </a:p>
        </p:txBody>
      </p:sp>
      <p:sp>
        <p:nvSpPr>
          <p:cNvPr id="37" name="SK-16-text-36"/>
          <p:cNvSpPr/>
          <p:nvPr/>
        </p:nvSpPr>
        <p:spPr>
          <a:xfrm>
            <a:off x="685800" y="5800725"/>
            <a:ext cx="5749677" cy="200025"/>
          </a:xfrm>
          <a:prstGeom prst="rect">
            <a:avLst/>
          </a:prstGeom>
          <a:noFill/>
          <a:ln/>
        </p:spPr>
        <p:txBody>
          <a:bodyPr vert="horz" wrap="square" lIns="0" tIns="0" rIns="0" bIns="0" rtlCol="0" anchor="ctr"/>
          <a:lstStyle/>
          <a:p>
            <a:pPr marL="0" indent="0">
              <a:lnSpc>
                <a:spcPts val="1575"/>
              </a:lnSpc>
              <a:buNone/>
            </a:pPr>
            <a:r>
              <a:rPr lang="en-US" sz="1050" b="1" kern="0" spc="30" dirty="0">
                <a:solidFill>
                  <a:srgbClr val="B45309"/>
                </a:solidFill>
              </a:rPr>
              <a:t>COMMON PITFALL</a:t>
            </a:r>
            <a:endParaRPr lang="en-US" sz="1050" dirty="0"/>
          </a:p>
        </p:txBody>
      </p:sp>
      <p:sp>
        <p:nvSpPr>
          <p:cNvPr id="38" name="SK-16-text-37"/>
          <p:cNvSpPr/>
          <p:nvPr/>
        </p:nvSpPr>
        <p:spPr>
          <a:xfrm>
            <a:off x="685800" y="6038850"/>
            <a:ext cx="5673477" cy="400050"/>
          </a:xfrm>
          <a:prstGeom prst="rect">
            <a:avLst/>
          </a:prstGeom>
          <a:noFill/>
          <a:ln/>
        </p:spPr>
        <p:txBody>
          <a:bodyPr vert="horz" wrap="square" lIns="0" tIns="0" rIns="0" bIns="0" rtlCol="0" anchor="ctr"/>
          <a:lstStyle/>
          <a:p>
            <a:pPr marL="0" indent="0">
              <a:lnSpc>
                <a:spcPts val="1575"/>
              </a:lnSpc>
              <a:buNone/>
            </a:pPr>
            <a:r>
              <a:rPr lang="en-US" sz="1125" dirty="0">
                <a:solidFill>
                  <a:srgbClr val="0F172A"/>
                </a:solidFill>
              </a:rPr>
              <a:t>Do not start lithium or valproate for bipolar disorder in primary care. These are specialist-initiated treatments.</a:t>
            </a:r>
            <a:endParaRPr lang="en-US" sz="1125" dirty="0"/>
          </a:p>
        </p:txBody>
      </p:sp>
      <p:sp>
        <p:nvSpPr>
          <p:cNvPr id="39" name="SK-16-text-38"/>
          <p:cNvSpPr/>
          <p:nvPr/>
        </p:nvSpPr>
        <p:spPr>
          <a:xfrm>
            <a:off x="6816477" y="1137196"/>
            <a:ext cx="4765923" cy="200025"/>
          </a:xfrm>
          <a:prstGeom prst="rect">
            <a:avLst/>
          </a:prstGeom>
          <a:noFill/>
          <a:ln/>
        </p:spPr>
        <p:txBody>
          <a:bodyPr vert="horz" wrap="square" lIns="0" tIns="0" rIns="0" bIns="0" rtlCol="0" anchor="ctr"/>
          <a:lstStyle/>
          <a:p>
            <a:pPr marL="0" indent="0">
              <a:lnSpc>
                <a:spcPts val="1575"/>
              </a:lnSpc>
              <a:buNone/>
            </a:pPr>
            <a:r>
              <a:rPr lang="en-US" sz="1050" b="1" kern="0" spc="30" dirty="0">
                <a:solidFill>
                  <a:srgbClr val="7E22CE"/>
                </a:solidFill>
              </a:rPr>
              <a:t>AKT PEARL: LITHIUM LEVELS</a:t>
            </a:r>
            <a:endParaRPr lang="en-US" sz="1050" dirty="0"/>
          </a:p>
        </p:txBody>
      </p:sp>
      <p:sp>
        <p:nvSpPr>
          <p:cNvPr id="40" name="SK-16-text-39"/>
          <p:cNvSpPr/>
          <p:nvPr/>
        </p:nvSpPr>
        <p:spPr>
          <a:xfrm>
            <a:off x="6816477" y="1375321"/>
            <a:ext cx="4689723" cy="400050"/>
          </a:xfrm>
          <a:prstGeom prst="rect">
            <a:avLst/>
          </a:prstGeom>
          <a:noFill/>
          <a:ln/>
        </p:spPr>
        <p:txBody>
          <a:bodyPr vert="horz" wrap="square" lIns="0" tIns="0" rIns="0" bIns="0" rtlCol="0" anchor="ctr"/>
          <a:lstStyle/>
          <a:p>
            <a:pPr marL="0" indent="0">
              <a:lnSpc>
                <a:spcPts val="1575"/>
              </a:lnSpc>
              <a:buNone/>
            </a:pPr>
            <a:r>
              <a:rPr lang="en-US" sz="1125" b="1" dirty="0">
                <a:solidFill>
                  <a:srgbClr val="0F172A"/>
                </a:solidFill>
              </a:rPr>
              <a:t>Target range:</a:t>
            </a:r>
            <a:r>
              <a:rPr lang="en-US" sz="1125" dirty="0">
                <a:solidFill>
                  <a:srgbClr val="0F172A"/>
                </a:solidFill>
              </a:rPr>
              <a:t> 0.6–0.8 mmol/L (initial).</a:t>
            </a:r>
            <a:endParaRPr lang="en-US" sz="1125" dirty="0"/>
          </a:p>
          <a:p>
            <a:pPr marL="0" indent="0">
              <a:lnSpc>
                <a:spcPts val="1575"/>
              </a:lnSpc>
              <a:buNone/>
            </a:pPr>
            <a:r>
              <a:rPr lang="en-US" sz="1125" b="1" dirty="0">
                <a:solidFill>
                  <a:srgbClr val="0F172A"/>
                </a:solidFill>
              </a:rPr>
              <a:t>Timing:</a:t>
            </a:r>
            <a:r>
              <a:rPr lang="en-US" sz="1125" dirty="0">
                <a:solidFill>
                  <a:srgbClr val="0F172A"/>
                </a:solidFill>
              </a:rPr>
              <a:t> Exactly 12 hours post-dose.</a:t>
            </a:r>
            <a:endParaRPr lang="en-US" sz="1125" dirty="0"/>
          </a:p>
        </p:txBody>
      </p:sp>
      <p:sp>
        <p:nvSpPr>
          <p:cNvPr id="41" name="SK-16-text-40"/>
          <p:cNvSpPr/>
          <p:nvPr/>
        </p:nvSpPr>
        <p:spPr>
          <a:xfrm>
            <a:off x="6816477" y="2013496"/>
            <a:ext cx="1568946" cy="366713"/>
          </a:xfrm>
          <a:prstGeom prst="rect">
            <a:avLst/>
          </a:prstGeom>
          <a:noFill/>
          <a:ln/>
        </p:spPr>
        <p:txBody>
          <a:bodyPr vert="horz" wrap="square" lIns="0" tIns="0" rIns="0" bIns="0" rtlCol="0" anchor="ctr"/>
          <a:lstStyle/>
          <a:p>
            <a:pPr marL="0" indent="0" algn="l">
              <a:lnSpc>
                <a:spcPts val="1688"/>
              </a:lnSpc>
              <a:buNone/>
            </a:pPr>
            <a:r>
              <a:rPr lang="en-US" sz="1125" b="1" dirty="0">
                <a:solidFill>
                  <a:srgbClr val="0F172A"/>
                </a:solidFill>
              </a:rPr>
              <a:t>Metric</a:t>
            </a:r>
            <a:endParaRPr lang="en-US" sz="1125" dirty="0"/>
          </a:p>
        </p:txBody>
      </p:sp>
      <p:sp>
        <p:nvSpPr>
          <p:cNvPr id="42" name="SK-16-text-41"/>
          <p:cNvSpPr/>
          <p:nvPr/>
        </p:nvSpPr>
        <p:spPr>
          <a:xfrm>
            <a:off x="8537823" y="2013496"/>
            <a:ext cx="3654177" cy="366713"/>
          </a:xfrm>
          <a:prstGeom prst="rect">
            <a:avLst/>
          </a:prstGeom>
          <a:noFill/>
          <a:ln/>
        </p:spPr>
        <p:txBody>
          <a:bodyPr vert="horz" wrap="square" lIns="0" tIns="0" rIns="0" bIns="0" rtlCol="0" anchor="ctr"/>
          <a:lstStyle/>
          <a:p>
            <a:pPr marL="0" indent="0" algn="l">
              <a:lnSpc>
                <a:spcPts val="1688"/>
              </a:lnSpc>
              <a:buNone/>
            </a:pPr>
            <a:r>
              <a:rPr lang="en-US" sz="1125" b="1" dirty="0">
                <a:solidFill>
                  <a:srgbClr val="0F172A"/>
                </a:solidFill>
              </a:rPr>
              <a:t>Monitoring Frequency (NICE CG185)</a:t>
            </a:r>
            <a:endParaRPr lang="en-US" sz="1125" dirty="0"/>
          </a:p>
        </p:txBody>
      </p:sp>
      <p:sp>
        <p:nvSpPr>
          <p:cNvPr id="43" name="SK-16-text-42"/>
          <p:cNvSpPr/>
          <p:nvPr/>
        </p:nvSpPr>
        <p:spPr>
          <a:xfrm>
            <a:off x="6816477" y="2446883"/>
            <a:ext cx="2305050" cy="161925"/>
          </a:xfrm>
          <a:prstGeom prst="rect">
            <a:avLst/>
          </a:prstGeom>
          <a:noFill/>
          <a:ln/>
        </p:spPr>
        <p:txBody>
          <a:bodyPr vert="horz" wrap="square" lIns="0" tIns="0" rIns="0" bIns="0" rtlCol="0" anchor="ctr"/>
          <a:lstStyle/>
          <a:p>
            <a:pPr marL="0" indent="0">
              <a:lnSpc>
                <a:spcPts val="1463"/>
              </a:lnSpc>
              <a:buNone/>
            </a:pPr>
            <a:r>
              <a:rPr lang="en-US" sz="1125" b="1" dirty="0">
                <a:solidFill>
                  <a:srgbClr val="0F172A"/>
                </a:solidFill>
              </a:rPr>
              <a:t>Serum Lithium</a:t>
            </a:r>
            <a:endParaRPr lang="en-US" sz="1125" dirty="0"/>
          </a:p>
        </p:txBody>
      </p:sp>
      <p:sp>
        <p:nvSpPr>
          <p:cNvPr id="44" name="SK-16-text-43"/>
          <p:cNvSpPr/>
          <p:nvPr/>
        </p:nvSpPr>
        <p:spPr>
          <a:xfrm>
            <a:off x="8537823" y="2380208"/>
            <a:ext cx="2968377" cy="1125141"/>
          </a:xfrm>
          <a:prstGeom prst="rect">
            <a:avLst/>
          </a:prstGeom>
          <a:noFill/>
          <a:ln/>
        </p:spPr>
        <p:txBody>
          <a:bodyPr vert="horz" wrap="square" lIns="0" tIns="0" rIns="0" bIns="0" rtlCol="0" anchor="ctr"/>
          <a:lstStyle/>
          <a:p>
            <a:pPr marL="0" indent="0">
              <a:lnSpc>
                <a:spcPts val="1463"/>
              </a:lnSpc>
              <a:buNone/>
            </a:pPr>
            <a:r>
              <a:rPr lang="en-US" sz="1125" dirty="0">
                <a:solidFill>
                  <a:srgbClr val="0F172A"/>
                </a:solidFill>
              </a:rPr>
              <a:t>1 week after start/dose change, then weekly until stable. Every 3 months for first year. Every 6 months thereafter (3-monthly if high risk).</a:t>
            </a:r>
            <a:endParaRPr lang="en-US" sz="1125" dirty="0"/>
          </a:p>
        </p:txBody>
      </p:sp>
      <p:sp>
        <p:nvSpPr>
          <p:cNvPr id="45" name="SK-16-text-44"/>
          <p:cNvSpPr/>
          <p:nvPr/>
        </p:nvSpPr>
        <p:spPr>
          <a:xfrm>
            <a:off x="6816477" y="3572024"/>
            <a:ext cx="2476500" cy="161925"/>
          </a:xfrm>
          <a:prstGeom prst="rect">
            <a:avLst/>
          </a:prstGeom>
          <a:noFill/>
          <a:ln/>
        </p:spPr>
        <p:txBody>
          <a:bodyPr vert="horz" wrap="square" lIns="0" tIns="0" rIns="0" bIns="0" rtlCol="0" anchor="ctr"/>
          <a:lstStyle/>
          <a:p>
            <a:pPr marL="0" indent="0">
              <a:lnSpc>
                <a:spcPts val="1463"/>
              </a:lnSpc>
              <a:buNone/>
            </a:pPr>
            <a:r>
              <a:rPr lang="en-US" sz="1125" b="1" dirty="0">
                <a:solidFill>
                  <a:srgbClr val="0F172A"/>
                </a:solidFill>
              </a:rPr>
              <a:t>Renal Function</a:t>
            </a:r>
            <a:endParaRPr lang="en-US" sz="1125" dirty="0"/>
          </a:p>
        </p:txBody>
      </p:sp>
      <p:sp>
        <p:nvSpPr>
          <p:cNvPr id="46" name="SK-16-text-45"/>
          <p:cNvSpPr/>
          <p:nvPr/>
        </p:nvSpPr>
        <p:spPr>
          <a:xfrm>
            <a:off x="8537823" y="3505349"/>
            <a:ext cx="3654177" cy="502593"/>
          </a:xfrm>
          <a:prstGeom prst="rect">
            <a:avLst/>
          </a:prstGeom>
          <a:noFill/>
          <a:ln/>
        </p:spPr>
        <p:txBody>
          <a:bodyPr vert="horz" wrap="square" lIns="0" tIns="0" rIns="0" bIns="0" rtlCol="0" anchor="ctr"/>
          <a:lstStyle/>
          <a:p>
            <a:pPr marL="0" indent="0">
              <a:lnSpc>
                <a:spcPts val="1463"/>
              </a:lnSpc>
              <a:buNone/>
            </a:pPr>
            <a:r>
              <a:rPr lang="en-US" sz="1125" dirty="0">
                <a:solidFill>
                  <a:srgbClr val="0F172A"/>
                </a:solidFill>
              </a:rPr>
              <a:t>eGFR/Creatinine every 6 months.</a:t>
            </a:r>
            <a:endParaRPr lang="en-US" sz="1125" dirty="0"/>
          </a:p>
        </p:txBody>
      </p:sp>
      <p:sp>
        <p:nvSpPr>
          <p:cNvPr id="47" name="SK-16-text-46"/>
          <p:cNvSpPr/>
          <p:nvPr/>
        </p:nvSpPr>
        <p:spPr>
          <a:xfrm>
            <a:off x="6816477" y="4074616"/>
            <a:ext cx="2476500" cy="161925"/>
          </a:xfrm>
          <a:prstGeom prst="rect">
            <a:avLst/>
          </a:prstGeom>
          <a:noFill/>
          <a:ln/>
        </p:spPr>
        <p:txBody>
          <a:bodyPr vert="horz" wrap="square" lIns="0" tIns="0" rIns="0" bIns="0" rtlCol="0" anchor="ctr"/>
          <a:lstStyle/>
          <a:p>
            <a:pPr marL="0" indent="0">
              <a:lnSpc>
                <a:spcPts val="1463"/>
              </a:lnSpc>
              <a:buNone/>
            </a:pPr>
            <a:r>
              <a:rPr lang="en-US" sz="1125" b="1" dirty="0">
                <a:solidFill>
                  <a:srgbClr val="0F172A"/>
                </a:solidFill>
              </a:rPr>
              <a:t>Thyroid (TFTs)</a:t>
            </a:r>
            <a:endParaRPr lang="en-US" sz="1125" dirty="0"/>
          </a:p>
        </p:txBody>
      </p:sp>
      <p:sp>
        <p:nvSpPr>
          <p:cNvPr id="48" name="SK-16-text-47"/>
          <p:cNvSpPr/>
          <p:nvPr/>
        </p:nvSpPr>
        <p:spPr>
          <a:xfrm>
            <a:off x="8537823" y="4007941"/>
            <a:ext cx="3654177" cy="502593"/>
          </a:xfrm>
          <a:prstGeom prst="rect">
            <a:avLst/>
          </a:prstGeom>
          <a:noFill/>
          <a:ln/>
        </p:spPr>
        <p:txBody>
          <a:bodyPr vert="horz" wrap="square" lIns="0" tIns="0" rIns="0" bIns="0" rtlCol="0" anchor="ctr"/>
          <a:lstStyle/>
          <a:p>
            <a:pPr marL="0" indent="0">
              <a:lnSpc>
                <a:spcPts val="1463"/>
              </a:lnSpc>
              <a:buNone/>
            </a:pPr>
            <a:r>
              <a:rPr lang="en-US" sz="1125" dirty="0">
                <a:solidFill>
                  <a:srgbClr val="0F172A"/>
                </a:solidFill>
              </a:rPr>
              <a:t>TSH/T4 every 6 months.</a:t>
            </a:r>
            <a:endParaRPr lang="en-US" sz="1125" dirty="0"/>
          </a:p>
        </p:txBody>
      </p:sp>
      <p:sp>
        <p:nvSpPr>
          <p:cNvPr id="49" name="SK-16-text-48"/>
          <p:cNvSpPr/>
          <p:nvPr/>
        </p:nvSpPr>
        <p:spPr>
          <a:xfrm>
            <a:off x="6816477" y="4577209"/>
            <a:ext cx="1276350" cy="161925"/>
          </a:xfrm>
          <a:prstGeom prst="rect">
            <a:avLst/>
          </a:prstGeom>
          <a:noFill/>
          <a:ln/>
        </p:spPr>
        <p:txBody>
          <a:bodyPr vert="horz" wrap="square" lIns="0" tIns="0" rIns="0" bIns="0" rtlCol="0" anchor="ctr"/>
          <a:lstStyle/>
          <a:p>
            <a:pPr marL="0" indent="0">
              <a:lnSpc>
                <a:spcPts val="1463"/>
              </a:lnSpc>
              <a:buNone/>
            </a:pPr>
            <a:r>
              <a:rPr lang="en-US" sz="1125" b="1" dirty="0">
                <a:solidFill>
                  <a:srgbClr val="0F172A"/>
                </a:solidFill>
              </a:rPr>
              <a:t>Calcium</a:t>
            </a:r>
            <a:endParaRPr lang="en-US" sz="1125" dirty="0"/>
          </a:p>
        </p:txBody>
      </p:sp>
      <p:sp>
        <p:nvSpPr>
          <p:cNvPr id="50" name="SK-16-text-49"/>
          <p:cNvSpPr/>
          <p:nvPr/>
        </p:nvSpPr>
        <p:spPr>
          <a:xfrm>
            <a:off x="8537823" y="4510534"/>
            <a:ext cx="3654177" cy="502593"/>
          </a:xfrm>
          <a:prstGeom prst="rect">
            <a:avLst/>
          </a:prstGeom>
          <a:noFill/>
          <a:ln/>
        </p:spPr>
        <p:txBody>
          <a:bodyPr vert="horz" wrap="square" lIns="0" tIns="0" rIns="0" bIns="0" rtlCol="0" anchor="ctr"/>
          <a:lstStyle/>
          <a:p>
            <a:pPr marL="0" indent="0">
              <a:lnSpc>
                <a:spcPts val="1463"/>
              </a:lnSpc>
              <a:buNone/>
            </a:pPr>
            <a:r>
              <a:rPr lang="en-US" sz="1125" dirty="0">
                <a:solidFill>
                  <a:srgbClr val="0F172A"/>
                </a:solidFill>
              </a:rPr>
              <a:t>Serum calcium every 6 months.</a:t>
            </a:r>
            <a:endParaRPr lang="en-US" sz="1125" dirty="0"/>
          </a:p>
        </p:txBody>
      </p:sp>
      <p:sp>
        <p:nvSpPr>
          <p:cNvPr id="51" name="SK-16-text-50"/>
          <p:cNvSpPr/>
          <p:nvPr/>
        </p:nvSpPr>
        <p:spPr>
          <a:xfrm>
            <a:off x="6816477" y="5079802"/>
            <a:ext cx="2647950" cy="161925"/>
          </a:xfrm>
          <a:prstGeom prst="rect">
            <a:avLst/>
          </a:prstGeom>
          <a:noFill/>
          <a:ln/>
        </p:spPr>
        <p:txBody>
          <a:bodyPr vert="horz" wrap="square" lIns="0" tIns="0" rIns="0" bIns="0" rtlCol="0" anchor="ctr"/>
          <a:lstStyle/>
          <a:p>
            <a:pPr marL="0" indent="0">
              <a:lnSpc>
                <a:spcPts val="1463"/>
              </a:lnSpc>
              <a:buNone/>
            </a:pPr>
            <a:r>
              <a:rPr lang="en-US" sz="1125" b="1" dirty="0">
                <a:solidFill>
                  <a:srgbClr val="0F172A"/>
                </a:solidFill>
              </a:rPr>
              <a:t>Physical Health</a:t>
            </a:r>
            <a:endParaRPr lang="en-US" sz="1125" dirty="0"/>
          </a:p>
        </p:txBody>
      </p:sp>
      <p:sp>
        <p:nvSpPr>
          <p:cNvPr id="52" name="SK-16-text-51"/>
          <p:cNvSpPr/>
          <p:nvPr/>
        </p:nvSpPr>
        <p:spPr>
          <a:xfrm>
            <a:off x="8537823" y="5013127"/>
            <a:ext cx="2968377" cy="814388"/>
          </a:xfrm>
          <a:prstGeom prst="rect">
            <a:avLst/>
          </a:prstGeom>
          <a:noFill/>
          <a:ln/>
        </p:spPr>
        <p:txBody>
          <a:bodyPr vert="horz" wrap="square" lIns="0" tIns="0" rIns="0" bIns="0" rtlCol="0" anchor="ctr"/>
          <a:lstStyle/>
          <a:p>
            <a:pPr marL="0" indent="0">
              <a:lnSpc>
                <a:spcPts val="1463"/>
              </a:lnSpc>
              <a:buNone/>
            </a:pPr>
            <a:r>
              <a:rPr lang="en-US" sz="1125" dirty="0">
                <a:solidFill>
                  <a:srgbClr val="0F172A"/>
                </a:solidFill>
              </a:rPr>
              <a:t>Weight/BMI every 6 months. Review for signs of toxicity (tremor, ataxia, confusion).</a:t>
            </a:r>
            <a:endParaRPr lang="en-US" sz="1125" dirty="0"/>
          </a:p>
        </p:txBody>
      </p:sp>
      <p:sp>
        <p:nvSpPr>
          <p:cNvPr id="53" name="SK-16-text-52"/>
          <p:cNvSpPr/>
          <p:nvPr/>
        </p:nvSpPr>
        <p:spPr>
          <a:xfrm>
            <a:off x="6816477" y="6065639"/>
            <a:ext cx="4689723" cy="373261"/>
          </a:xfrm>
          <a:prstGeom prst="rect">
            <a:avLst/>
          </a:prstGeom>
          <a:noFill/>
          <a:ln/>
        </p:spPr>
        <p:txBody>
          <a:bodyPr vert="horz" wrap="square" lIns="0" tIns="0" rIns="0" bIns="0" rtlCol="0" anchor="ctr"/>
          <a:lstStyle/>
          <a:p>
            <a:pPr marL="0" indent="0">
              <a:lnSpc>
                <a:spcPts val="1470"/>
              </a:lnSpc>
              <a:buNone/>
            </a:pPr>
            <a:r>
              <a:rPr lang="en-US" sz="1050" b="1" dirty="0">
                <a:solidFill>
                  <a:srgbClr val="334155"/>
                </a:solidFill>
              </a:rPr>
              <a:t>Note:</a:t>
            </a:r>
            <a:r>
              <a:rPr lang="en-US" sz="1050" dirty="0">
                <a:solidFill>
                  <a:srgbClr val="334155"/>
                </a:solidFill>
              </a:rPr>
              <a:t> Re-refer if renal/thyroid function declines, lithium levels are outside range, or if the patient is planning pregnancy.</a:t>
            </a:r>
            <a:endParaRPr lang="en-US" sz="1050" dirty="0"/>
          </a:p>
        </p:txBody>
      </p:sp>
      <p:sp>
        <p:nvSpPr>
          <p:cNvPr id="54" name="SK-16-text-53"/>
          <p:cNvSpPr/>
          <p:nvPr/>
        </p:nvSpPr>
        <p:spPr>
          <a:xfrm>
            <a:off x="10258425" y="6372225"/>
            <a:ext cx="1933575" cy="200025"/>
          </a:xfrm>
          <a:prstGeom prst="rect">
            <a:avLst/>
          </a:prstGeom>
          <a:noFill/>
          <a:ln/>
        </p:spPr>
        <p:txBody>
          <a:bodyPr vert="horz" wrap="square" lIns="0" tIns="0" rIns="0" bIns="0" rtlCol="0" anchor="ctr"/>
          <a:lstStyle/>
          <a:p>
            <a:pPr marL="0" indent="0">
              <a:lnSpc>
                <a:spcPts val="1575"/>
              </a:lnSpc>
              <a:buNone/>
            </a:pPr>
            <a:r>
              <a:rPr lang="en-US" sz="1050" dirty="0">
                <a:solidFill>
                  <a:srgbClr val="64748B"/>
                </a:solidFill>
              </a:rPr>
              <a:t>www.bradfordvts.co.uk</a:t>
            </a:r>
            <a:endParaRPr lang="en-US" sz="10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7">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17-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17-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17-img-3" descr="preencoded.png"/>
          <p:cNvPicPr>
            <a:picLocks noChangeAspect="1"/>
          </p:cNvPicPr>
          <p:nvPr/>
        </p:nvPicPr>
        <p:blipFill>
          <a:blip r:embed="rId5"/>
          <a:stretch>
            <a:fillRect/>
          </a:stretch>
        </p:blipFill>
        <p:spPr>
          <a:xfrm>
            <a:off x="571500" y="411361"/>
            <a:ext cx="38100" cy="304800"/>
          </a:xfrm>
          <a:prstGeom prst="rect">
            <a:avLst/>
          </a:prstGeom>
        </p:spPr>
      </p:pic>
      <p:pic>
        <p:nvPicPr>
          <p:cNvPr id="5" name="SK-17-img-4" descr="preencoded.png"/>
          <p:cNvPicPr>
            <a:picLocks noChangeAspect="1"/>
          </p:cNvPicPr>
          <p:nvPr/>
        </p:nvPicPr>
        <p:blipFill>
          <a:blip r:embed="rId6"/>
          <a:stretch>
            <a:fillRect/>
          </a:stretch>
        </p:blipFill>
        <p:spPr>
          <a:xfrm>
            <a:off x="571500" y="822871"/>
            <a:ext cx="11049000" cy="9525"/>
          </a:xfrm>
          <a:prstGeom prst="rect">
            <a:avLst/>
          </a:prstGeom>
        </p:spPr>
      </p:pic>
      <p:pic>
        <p:nvPicPr>
          <p:cNvPr id="6" name="SK-17-img-5" descr="preencoded.png"/>
          <p:cNvPicPr>
            <a:picLocks noChangeAspect="1"/>
          </p:cNvPicPr>
          <p:nvPr/>
        </p:nvPicPr>
        <p:blipFill>
          <a:blip r:embed="rId7"/>
          <a:stretch>
            <a:fillRect/>
          </a:stretch>
        </p:blipFill>
        <p:spPr>
          <a:xfrm>
            <a:off x="571500" y="1022896"/>
            <a:ext cx="5429250" cy="3205460"/>
          </a:xfrm>
          <a:prstGeom prst="rect">
            <a:avLst/>
          </a:prstGeom>
        </p:spPr>
      </p:pic>
      <p:pic>
        <p:nvPicPr>
          <p:cNvPr id="7" name="SK-17-img-6" descr="preencoded.png"/>
          <p:cNvPicPr>
            <a:picLocks noChangeAspect="1"/>
          </p:cNvPicPr>
          <p:nvPr/>
        </p:nvPicPr>
        <p:blipFill>
          <a:blip r:embed="rId8"/>
          <a:stretch>
            <a:fillRect/>
          </a:stretch>
        </p:blipFill>
        <p:spPr>
          <a:xfrm>
            <a:off x="685800" y="1137196"/>
            <a:ext cx="5200650" cy="361950"/>
          </a:xfrm>
          <a:prstGeom prst="rect">
            <a:avLst/>
          </a:prstGeom>
        </p:spPr>
      </p:pic>
      <p:pic>
        <p:nvPicPr>
          <p:cNvPr id="8" name="SK-17-img-7" descr="preencoded.png"/>
          <p:cNvPicPr>
            <a:picLocks noChangeAspect="1"/>
          </p:cNvPicPr>
          <p:nvPr/>
        </p:nvPicPr>
        <p:blipFill>
          <a:blip r:embed="rId9"/>
          <a:stretch>
            <a:fillRect/>
          </a:stretch>
        </p:blipFill>
        <p:spPr>
          <a:xfrm>
            <a:off x="685800" y="1184821"/>
            <a:ext cx="238125" cy="190500"/>
          </a:xfrm>
          <a:prstGeom prst="rect">
            <a:avLst/>
          </a:prstGeom>
        </p:spPr>
      </p:pic>
      <p:pic>
        <p:nvPicPr>
          <p:cNvPr id="9" name="SK-17-img-8" descr="preencoded.png"/>
          <p:cNvPicPr>
            <a:picLocks noChangeAspect="1"/>
          </p:cNvPicPr>
          <p:nvPr/>
        </p:nvPicPr>
        <p:blipFill>
          <a:blip r:embed="rId7"/>
          <a:stretch>
            <a:fillRect/>
          </a:stretch>
        </p:blipFill>
        <p:spPr>
          <a:xfrm>
            <a:off x="6191250" y="1022896"/>
            <a:ext cx="5429250" cy="3205460"/>
          </a:xfrm>
          <a:prstGeom prst="rect">
            <a:avLst/>
          </a:prstGeom>
        </p:spPr>
      </p:pic>
      <p:pic>
        <p:nvPicPr>
          <p:cNvPr id="10" name="SK-17-img-9" descr="preencoded.png"/>
          <p:cNvPicPr>
            <a:picLocks noChangeAspect="1"/>
          </p:cNvPicPr>
          <p:nvPr/>
        </p:nvPicPr>
        <p:blipFill>
          <a:blip r:embed="rId8"/>
          <a:stretch>
            <a:fillRect/>
          </a:stretch>
        </p:blipFill>
        <p:spPr>
          <a:xfrm>
            <a:off x="6305550" y="1137196"/>
            <a:ext cx="5200650" cy="361950"/>
          </a:xfrm>
          <a:prstGeom prst="rect">
            <a:avLst/>
          </a:prstGeom>
        </p:spPr>
      </p:pic>
      <p:pic>
        <p:nvPicPr>
          <p:cNvPr id="11" name="SK-17-img-10" descr="preencoded.png"/>
          <p:cNvPicPr>
            <a:picLocks noChangeAspect="1"/>
          </p:cNvPicPr>
          <p:nvPr/>
        </p:nvPicPr>
        <p:blipFill>
          <a:blip r:embed="rId10"/>
          <a:stretch>
            <a:fillRect/>
          </a:stretch>
        </p:blipFill>
        <p:spPr>
          <a:xfrm>
            <a:off x="6305550" y="1184821"/>
            <a:ext cx="238125" cy="190500"/>
          </a:xfrm>
          <a:prstGeom prst="rect">
            <a:avLst/>
          </a:prstGeom>
        </p:spPr>
      </p:pic>
      <p:pic>
        <p:nvPicPr>
          <p:cNvPr id="12" name="SK-17-img-11" descr="preencoded.png"/>
          <p:cNvPicPr>
            <a:picLocks noChangeAspect="1"/>
          </p:cNvPicPr>
          <p:nvPr/>
        </p:nvPicPr>
        <p:blipFill>
          <a:blip r:embed="rId11"/>
          <a:stretch>
            <a:fillRect/>
          </a:stretch>
        </p:blipFill>
        <p:spPr>
          <a:xfrm>
            <a:off x="6305550" y="1613446"/>
            <a:ext cx="2543175" cy="789384"/>
          </a:xfrm>
          <a:prstGeom prst="rect">
            <a:avLst/>
          </a:prstGeom>
        </p:spPr>
      </p:pic>
      <p:pic>
        <p:nvPicPr>
          <p:cNvPr id="13" name="SK-17-img-12" descr="preencoded.png"/>
          <p:cNvPicPr>
            <a:picLocks noChangeAspect="1"/>
          </p:cNvPicPr>
          <p:nvPr/>
        </p:nvPicPr>
        <p:blipFill>
          <a:blip r:embed="rId11"/>
          <a:stretch>
            <a:fillRect/>
          </a:stretch>
        </p:blipFill>
        <p:spPr>
          <a:xfrm>
            <a:off x="8963025" y="1613446"/>
            <a:ext cx="2543175" cy="789384"/>
          </a:xfrm>
          <a:prstGeom prst="rect">
            <a:avLst/>
          </a:prstGeom>
        </p:spPr>
      </p:pic>
      <p:pic>
        <p:nvPicPr>
          <p:cNvPr id="14" name="SK-17-img-13" descr="preencoded.png"/>
          <p:cNvPicPr>
            <a:picLocks noChangeAspect="1"/>
          </p:cNvPicPr>
          <p:nvPr/>
        </p:nvPicPr>
        <p:blipFill>
          <a:blip r:embed="rId11"/>
          <a:stretch>
            <a:fillRect/>
          </a:stretch>
        </p:blipFill>
        <p:spPr>
          <a:xfrm>
            <a:off x="6305550" y="2517130"/>
            <a:ext cx="2543175" cy="789384"/>
          </a:xfrm>
          <a:prstGeom prst="rect">
            <a:avLst/>
          </a:prstGeom>
        </p:spPr>
      </p:pic>
      <p:pic>
        <p:nvPicPr>
          <p:cNvPr id="15" name="SK-17-img-14" descr="preencoded.png"/>
          <p:cNvPicPr>
            <a:picLocks noChangeAspect="1"/>
          </p:cNvPicPr>
          <p:nvPr/>
        </p:nvPicPr>
        <p:blipFill>
          <a:blip r:embed="rId11"/>
          <a:stretch>
            <a:fillRect/>
          </a:stretch>
        </p:blipFill>
        <p:spPr>
          <a:xfrm>
            <a:off x="8963025" y="2517130"/>
            <a:ext cx="2543175" cy="789384"/>
          </a:xfrm>
          <a:prstGeom prst="rect">
            <a:avLst/>
          </a:prstGeom>
        </p:spPr>
      </p:pic>
      <p:pic>
        <p:nvPicPr>
          <p:cNvPr id="16" name="SK-17-img-15" descr="preencoded.png"/>
          <p:cNvPicPr>
            <a:picLocks noChangeAspect="1"/>
          </p:cNvPicPr>
          <p:nvPr/>
        </p:nvPicPr>
        <p:blipFill>
          <a:blip r:embed="rId12"/>
          <a:stretch>
            <a:fillRect/>
          </a:stretch>
        </p:blipFill>
        <p:spPr>
          <a:xfrm>
            <a:off x="571500" y="4418856"/>
            <a:ext cx="11049000" cy="781050"/>
          </a:xfrm>
          <a:prstGeom prst="rect">
            <a:avLst/>
          </a:prstGeom>
        </p:spPr>
      </p:pic>
      <p:pic>
        <p:nvPicPr>
          <p:cNvPr id="17" name="SK-17-img-16" descr="preencoded.png"/>
          <p:cNvPicPr>
            <a:picLocks noChangeAspect="1"/>
          </p:cNvPicPr>
          <p:nvPr/>
        </p:nvPicPr>
        <p:blipFill>
          <a:blip r:embed="rId13"/>
          <a:stretch>
            <a:fillRect/>
          </a:stretch>
        </p:blipFill>
        <p:spPr>
          <a:xfrm>
            <a:off x="685800" y="4676031"/>
            <a:ext cx="333375" cy="266700"/>
          </a:xfrm>
          <a:prstGeom prst="rect">
            <a:avLst/>
          </a:prstGeom>
        </p:spPr>
      </p:pic>
      <p:pic>
        <p:nvPicPr>
          <p:cNvPr id="18" name="SK-17-img-17" descr="preencoded.png"/>
          <p:cNvPicPr>
            <a:picLocks noChangeAspect="1"/>
          </p:cNvPicPr>
          <p:nvPr/>
        </p:nvPicPr>
        <p:blipFill>
          <a:blip r:embed="rId14"/>
          <a:stretch>
            <a:fillRect/>
          </a:stretch>
        </p:blipFill>
        <p:spPr>
          <a:xfrm>
            <a:off x="571500" y="5314206"/>
            <a:ext cx="11049000" cy="466725"/>
          </a:xfrm>
          <a:prstGeom prst="rect">
            <a:avLst/>
          </a:prstGeom>
        </p:spPr>
      </p:pic>
      <p:pic>
        <p:nvPicPr>
          <p:cNvPr id="19" name="SK-17-img-18" descr="preencoded.png"/>
          <p:cNvPicPr>
            <a:picLocks noChangeAspect="1"/>
          </p:cNvPicPr>
          <p:nvPr/>
        </p:nvPicPr>
        <p:blipFill>
          <a:blip r:embed="rId15"/>
          <a:stretch>
            <a:fillRect/>
          </a:stretch>
        </p:blipFill>
        <p:spPr>
          <a:xfrm>
            <a:off x="685800" y="5428506"/>
            <a:ext cx="409575" cy="238125"/>
          </a:xfrm>
          <a:prstGeom prst="rect">
            <a:avLst/>
          </a:prstGeom>
        </p:spPr>
      </p:pic>
      <p:sp>
        <p:nvSpPr>
          <p:cNvPr id="20" name="SK-17-text-19"/>
          <p:cNvSpPr/>
          <p:nvPr/>
        </p:nvSpPr>
        <p:spPr>
          <a:xfrm>
            <a:off x="723900" y="381000"/>
            <a:ext cx="11468100" cy="365671"/>
          </a:xfrm>
          <a:prstGeom prst="rect">
            <a:avLst/>
          </a:prstGeom>
          <a:noFill/>
          <a:ln/>
        </p:spPr>
        <p:txBody>
          <a:bodyPr vert="horz" wrap="square" lIns="0" tIns="0" rIns="0" bIns="0" rtlCol="0" anchor="ctr"/>
          <a:lstStyle/>
          <a:p>
            <a:pPr marL="0" indent="0">
              <a:lnSpc>
                <a:spcPts val="2880"/>
              </a:lnSpc>
              <a:buNone/>
            </a:pPr>
            <a:r>
              <a:rPr lang="en-US" sz="2400" b="1" dirty="0">
                <a:solidFill>
                  <a:srgbClr val="0F172A"/>
                </a:solidFill>
              </a:rPr>
              <a:t>Psychosis and Schizophrenia Overview</a:t>
            </a:r>
            <a:endParaRPr lang="en-US" sz="2400" dirty="0"/>
          </a:p>
        </p:txBody>
      </p:sp>
      <p:sp>
        <p:nvSpPr>
          <p:cNvPr id="21" name="SK-17-text-20"/>
          <p:cNvSpPr/>
          <p:nvPr/>
        </p:nvSpPr>
        <p:spPr>
          <a:xfrm>
            <a:off x="1019175" y="1137196"/>
            <a:ext cx="6400800" cy="361950"/>
          </a:xfrm>
          <a:prstGeom prst="rect">
            <a:avLst/>
          </a:prstGeom>
          <a:noFill/>
          <a:ln/>
        </p:spPr>
        <p:txBody>
          <a:bodyPr vert="horz" wrap="square" lIns="0" tIns="0" rIns="0" bIns="0" rtlCol="0" anchor="ctr"/>
          <a:lstStyle/>
          <a:p>
            <a:pPr marL="0" indent="0">
              <a:lnSpc>
                <a:spcPts val="2250"/>
              </a:lnSpc>
              <a:buNone/>
            </a:pPr>
            <a:r>
              <a:rPr lang="en-US" sz="1500" b="1" dirty="0">
                <a:solidFill>
                  <a:srgbClr val="0F172A"/>
                </a:solidFill>
              </a:rPr>
              <a:t>Core Symptoms (NICE CG178)</a:t>
            </a:r>
            <a:endParaRPr lang="en-US" sz="1500" dirty="0"/>
          </a:p>
        </p:txBody>
      </p:sp>
      <p:sp>
        <p:nvSpPr>
          <p:cNvPr id="22" name="SK-17-text-21"/>
          <p:cNvSpPr/>
          <p:nvPr/>
        </p:nvSpPr>
        <p:spPr>
          <a:xfrm>
            <a:off x="685800" y="1613446"/>
            <a:ext cx="5276850" cy="228600"/>
          </a:xfrm>
          <a:prstGeom prst="rect">
            <a:avLst/>
          </a:prstGeom>
          <a:noFill/>
          <a:ln/>
        </p:spPr>
        <p:txBody>
          <a:bodyPr vert="horz" wrap="square" lIns="0" tIns="0" rIns="0" bIns="0" rtlCol="0" anchor="ctr"/>
          <a:lstStyle/>
          <a:p>
            <a:pPr marL="0" indent="0" algn="l">
              <a:lnSpc>
                <a:spcPts val="1800"/>
              </a:lnSpc>
              <a:buNone/>
            </a:pPr>
            <a:r>
              <a:rPr lang="en-US" sz="1200" b="1" dirty="0">
                <a:solidFill>
                  <a:srgbClr val="0F172A"/>
                </a:solidFill>
              </a:rPr>
              <a:t>Hallucinations</a:t>
            </a:r>
            <a:endParaRPr lang="en-US" sz="1200" dirty="0"/>
          </a:p>
        </p:txBody>
      </p:sp>
      <p:sp>
        <p:nvSpPr>
          <p:cNvPr id="23" name="SK-17-text-22"/>
          <p:cNvSpPr/>
          <p:nvPr/>
        </p:nvSpPr>
        <p:spPr>
          <a:xfrm>
            <a:off x="685800" y="1880146"/>
            <a:ext cx="10317480" cy="213271"/>
          </a:xfrm>
          <a:prstGeom prst="rect">
            <a:avLst/>
          </a:prstGeom>
          <a:noFill/>
          <a:ln/>
        </p:spPr>
        <p:txBody>
          <a:bodyPr vert="horz" wrap="square" lIns="0" tIns="0" rIns="0" bIns="0" rtlCol="0" anchor="ctr"/>
          <a:lstStyle/>
          <a:p>
            <a:pPr marL="0" indent="0" algn="l">
              <a:lnSpc>
                <a:spcPts val="1680"/>
              </a:lnSpc>
              <a:buNone/>
            </a:pPr>
            <a:r>
              <a:rPr lang="en-US" sz="1200" dirty="0">
                <a:solidFill>
                  <a:srgbClr val="334155"/>
                </a:solidFill>
              </a:rPr>
              <a:t>Perceptions without stimuli (auditory, visual, tactile).</a:t>
            </a:r>
            <a:endParaRPr lang="en-US" sz="1200" dirty="0"/>
          </a:p>
        </p:txBody>
      </p:sp>
      <p:sp>
        <p:nvSpPr>
          <p:cNvPr id="24" name="SK-17-text-23"/>
          <p:cNvSpPr/>
          <p:nvPr/>
        </p:nvSpPr>
        <p:spPr>
          <a:xfrm>
            <a:off x="685800" y="2188666"/>
            <a:ext cx="5276850" cy="228600"/>
          </a:xfrm>
          <a:prstGeom prst="rect">
            <a:avLst/>
          </a:prstGeom>
          <a:noFill/>
          <a:ln/>
        </p:spPr>
        <p:txBody>
          <a:bodyPr vert="horz" wrap="square" lIns="0" tIns="0" rIns="0" bIns="0" rtlCol="0" anchor="ctr"/>
          <a:lstStyle/>
          <a:p>
            <a:pPr marL="0" indent="0" algn="l">
              <a:lnSpc>
                <a:spcPts val="1800"/>
              </a:lnSpc>
              <a:buNone/>
            </a:pPr>
            <a:r>
              <a:rPr lang="en-US" sz="1200" b="1" dirty="0">
                <a:solidFill>
                  <a:srgbClr val="0F172A"/>
                </a:solidFill>
              </a:rPr>
              <a:t>Delusions</a:t>
            </a:r>
            <a:endParaRPr lang="en-US" sz="1200" dirty="0"/>
          </a:p>
        </p:txBody>
      </p:sp>
      <p:sp>
        <p:nvSpPr>
          <p:cNvPr id="25" name="SK-17-text-24"/>
          <p:cNvSpPr/>
          <p:nvPr/>
        </p:nvSpPr>
        <p:spPr>
          <a:xfrm>
            <a:off x="685800" y="2455366"/>
            <a:ext cx="10500360" cy="213271"/>
          </a:xfrm>
          <a:prstGeom prst="rect">
            <a:avLst/>
          </a:prstGeom>
          <a:noFill/>
          <a:ln/>
        </p:spPr>
        <p:txBody>
          <a:bodyPr vert="horz" wrap="square" lIns="0" tIns="0" rIns="0" bIns="0" rtlCol="0" anchor="ctr"/>
          <a:lstStyle/>
          <a:p>
            <a:pPr marL="0" indent="0" algn="l">
              <a:lnSpc>
                <a:spcPts val="1680"/>
              </a:lnSpc>
              <a:buNone/>
            </a:pPr>
            <a:r>
              <a:rPr lang="en-US" sz="1200" dirty="0">
                <a:solidFill>
                  <a:srgbClr val="334155"/>
                </a:solidFill>
              </a:rPr>
              <a:t>Fixed, false beliefs held despite contradictory evidence.</a:t>
            </a:r>
            <a:endParaRPr lang="en-US" sz="1200" dirty="0"/>
          </a:p>
        </p:txBody>
      </p:sp>
      <p:sp>
        <p:nvSpPr>
          <p:cNvPr id="26" name="SK-17-text-25"/>
          <p:cNvSpPr/>
          <p:nvPr/>
        </p:nvSpPr>
        <p:spPr>
          <a:xfrm>
            <a:off x="685800" y="2763887"/>
            <a:ext cx="5276850" cy="228600"/>
          </a:xfrm>
          <a:prstGeom prst="rect">
            <a:avLst/>
          </a:prstGeom>
          <a:noFill/>
          <a:ln/>
        </p:spPr>
        <p:txBody>
          <a:bodyPr vert="horz" wrap="square" lIns="0" tIns="0" rIns="0" bIns="0" rtlCol="0" anchor="ctr"/>
          <a:lstStyle/>
          <a:p>
            <a:pPr marL="0" indent="0" algn="l">
              <a:lnSpc>
                <a:spcPts val="1800"/>
              </a:lnSpc>
              <a:buNone/>
            </a:pPr>
            <a:r>
              <a:rPr lang="en-US" sz="1200" b="1" dirty="0">
                <a:solidFill>
                  <a:srgbClr val="0F172A"/>
                </a:solidFill>
              </a:rPr>
              <a:t>Thought Disorder</a:t>
            </a:r>
            <a:endParaRPr lang="en-US" sz="1200" dirty="0"/>
          </a:p>
        </p:txBody>
      </p:sp>
      <p:sp>
        <p:nvSpPr>
          <p:cNvPr id="27" name="SK-17-text-26"/>
          <p:cNvSpPr/>
          <p:nvPr/>
        </p:nvSpPr>
        <p:spPr>
          <a:xfrm>
            <a:off x="685800" y="3030587"/>
            <a:ext cx="10866120" cy="213271"/>
          </a:xfrm>
          <a:prstGeom prst="rect">
            <a:avLst/>
          </a:prstGeom>
          <a:noFill/>
          <a:ln/>
        </p:spPr>
        <p:txBody>
          <a:bodyPr vert="horz" wrap="square" lIns="0" tIns="0" rIns="0" bIns="0" rtlCol="0" anchor="ctr"/>
          <a:lstStyle/>
          <a:p>
            <a:pPr marL="0" indent="0" algn="l">
              <a:lnSpc>
                <a:spcPts val="1680"/>
              </a:lnSpc>
              <a:buNone/>
            </a:pPr>
            <a:r>
              <a:rPr lang="en-US" sz="1200" dirty="0">
                <a:solidFill>
                  <a:srgbClr val="334155"/>
                </a:solidFill>
              </a:rPr>
              <a:t>Disorganized speech, looseness of associations, neologisms.</a:t>
            </a:r>
            <a:endParaRPr lang="en-US" sz="1200" dirty="0"/>
          </a:p>
        </p:txBody>
      </p:sp>
      <p:sp>
        <p:nvSpPr>
          <p:cNvPr id="28" name="SK-17-text-27"/>
          <p:cNvSpPr/>
          <p:nvPr/>
        </p:nvSpPr>
        <p:spPr>
          <a:xfrm>
            <a:off x="685800" y="3339108"/>
            <a:ext cx="5276850" cy="228600"/>
          </a:xfrm>
          <a:prstGeom prst="rect">
            <a:avLst/>
          </a:prstGeom>
          <a:noFill/>
          <a:ln/>
        </p:spPr>
        <p:txBody>
          <a:bodyPr vert="horz" wrap="square" lIns="0" tIns="0" rIns="0" bIns="0" rtlCol="0" anchor="ctr"/>
          <a:lstStyle/>
          <a:p>
            <a:pPr marL="0" indent="0" algn="l">
              <a:lnSpc>
                <a:spcPts val="1800"/>
              </a:lnSpc>
              <a:buNone/>
            </a:pPr>
            <a:r>
              <a:rPr lang="en-US" sz="1200" b="1" dirty="0">
                <a:solidFill>
                  <a:srgbClr val="0F172A"/>
                </a:solidFill>
              </a:rPr>
              <a:t>Negative Symptoms</a:t>
            </a:r>
            <a:endParaRPr lang="en-US" sz="1200" dirty="0"/>
          </a:p>
        </p:txBody>
      </p:sp>
      <p:sp>
        <p:nvSpPr>
          <p:cNvPr id="29" name="SK-17-text-28"/>
          <p:cNvSpPr/>
          <p:nvPr/>
        </p:nvSpPr>
        <p:spPr>
          <a:xfrm>
            <a:off x="685800" y="3605808"/>
            <a:ext cx="11506200" cy="213271"/>
          </a:xfrm>
          <a:prstGeom prst="rect">
            <a:avLst/>
          </a:prstGeom>
          <a:noFill/>
          <a:ln/>
        </p:spPr>
        <p:txBody>
          <a:bodyPr vert="horz" wrap="square" lIns="0" tIns="0" rIns="0" bIns="0" rtlCol="0" anchor="ctr"/>
          <a:lstStyle/>
          <a:p>
            <a:pPr marL="0" indent="0" algn="l">
              <a:lnSpc>
                <a:spcPts val="1680"/>
              </a:lnSpc>
              <a:buNone/>
            </a:pPr>
            <a:r>
              <a:rPr lang="en-US" sz="1200" dirty="0">
                <a:solidFill>
                  <a:srgbClr val="334155"/>
                </a:solidFill>
              </a:rPr>
              <a:t>Apathy, social withdrawal, self-neglect, alogia (poverty of speech).</a:t>
            </a:r>
            <a:endParaRPr lang="en-US" sz="1200" dirty="0"/>
          </a:p>
        </p:txBody>
      </p:sp>
      <p:sp>
        <p:nvSpPr>
          <p:cNvPr id="30" name="SK-17-text-29"/>
          <p:cNvSpPr/>
          <p:nvPr/>
        </p:nvSpPr>
        <p:spPr>
          <a:xfrm>
            <a:off x="6638925" y="1137196"/>
            <a:ext cx="5200650" cy="361950"/>
          </a:xfrm>
          <a:prstGeom prst="rect">
            <a:avLst/>
          </a:prstGeom>
          <a:noFill/>
          <a:ln/>
        </p:spPr>
        <p:txBody>
          <a:bodyPr vert="horz" wrap="square" lIns="0" tIns="0" rIns="0" bIns="0" rtlCol="0" anchor="ctr"/>
          <a:lstStyle/>
          <a:p>
            <a:pPr marL="0" indent="0">
              <a:lnSpc>
                <a:spcPts val="2250"/>
              </a:lnSpc>
              <a:buNone/>
            </a:pPr>
            <a:r>
              <a:rPr lang="en-US" sz="1500" b="1" dirty="0">
                <a:solidFill>
                  <a:srgbClr val="0F172A"/>
                </a:solidFill>
              </a:rPr>
              <a:t>Differential Diagnosis</a:t>
            </a:r>
            <a:endParaRPr lang="en-US" sz="1500" dirty="0"/>
          </a:p>
        </p:txBody>
      </p:sp>
      <p:sp>
        <p:nvSpPr>
          <p:cNvPr id="31" name="SK-17-text-30"/>
          <p:cNvSpPr/>
          <p:nvPr/>
        </p:nvSpPr>
        <p:spPr>
          <a:xfrm>
            <a:off x="6400800" y="1708696"/>
            <a:ext cx="2428875" cy="214313"/>
          </a:xfrm>
          <a:prstGeom prst="rect">
            <a:avLst/>
          </a:prstGeom>
          <a:noFill/>
          <a:ln/>
        </p:spPr>
        <p:txBody>
          <a:bodyPr vert="horz" wrap="square" lIns="0" tIns="0" rIns="0" bIns="0" rtlCol="0" anchor="ctr"/>
          <a:lstStyle/>
          <a:p>
            <a:pPr marL="0" indent="0">
              <a:lnSpc>
                <a:spcPts val="1688"/>
              </a:lnSpc>
              <a:buNone/>
            </a:pPr>
            <a:r>
              <a:rPr lang="en-US" sz="1125" b="1" dirty="0">
                <a:solidFill>
                  <a:srgbClr val="0F172A"/>
                </a:solidFill>
              </a:rPr>
              <a:t>Substance Use</a:t>
            </a:r>
            <a:endParaRPr lang="en-US" sz="1125" dirty="0"/>
          </a:p>
        </p:txBody>
      </p:sp>
      <p:sp>
        <p:nvSpPr>
          <p:cNvPr id="32" name="SK-17-text-31"/>
          <p:cNvSpPr/>
          <p:nvPr/>
        </p:nvSpPr>
        <p:spPr>
          <a:xfrm>
            <a:off x="6400800" y="1961108"/>
            <a:ext cx="2352675" cy="346472"/>
          </a:xfrm>
          <a:prstGeom prst="rect">
            <a:avLst/>
          </a:prstGeom>
          <a:noFill/>
          <a:ln/>
        </p:spPr>
        <p:txBody>
          <a:bodyPr vert="horz" wrap="square" lIns="0" tIns="0" rIns="0" bIns="0" rtlCol="0" anchor="ctr"/>
          <a:lstStyle/>
          <a:p>
            <a:pPr marL="0" indent="0">
              <a:lnSpc>
                <a:spcPts val="1365"/>
              </a:lnSpc>
              <a:buNone/>
            </a:pPr>
            <a:r>
              <a:rPr lang="en-US" sz="1050" dirty="0">
                <a:solidFill>
                  <a:srgbClr val="334155"/>
                </a:solidFill>
              </a:rPr>
              <a:t>Cannabis, stimulants, alcohol withdrawal.</a:t>
            </a:r>
            <a:endParaRPr lang="en-US" sz="1050" dirty="0"/>
          </a:p>
        </p:txBody>
      </p:sp>
      <p:sp>
        <p:nvSpPr>
          <p:cNvPr id="33" name="SK-17-text-32"/>
          <p:cNvSpPr/>
          <p:nvPr/>
        </p:nvSpPr>
        <p:spPr>
          <a:xfrm>
            <a:off x="9058275" y="1708696"/>
            <a:ext cx="2476500" cy="214313"/>
          </a:xfrm>
          <a:prstGeom prst="rect">
            <a:avLst/>
          </a:prstGeom>
          <a:noFill/>
          <a:ln/>
        </p:spPr>
        <p:txBody>
          <a:bodyPr vert="horz" wrap="square" lIns="0" tIns="0" rIns="0" bIns="0" rtlCol="0" anchor="ctr"/>
          <a:lstStyle/>
          <a:p>
            <a:pPr marL="0" indent="0">
              <a:lnSpc>
                <a:spcPts val="1688"/>
              </a:lnSpc>
              <a:buNone/>
            </a:pPr>
            <a:r>
              <a:rPr lang="en-US" sz="1125" b="1" dirty="0">
                <a:solidFill>
                  <a:srgbClr val="0F172A"/>
                </a:solidFill>
              </a:rPr>
              <a:t>Organic Causes</a:t>
            </a:r>
            <a:endParaRPr lang="en-US" sz="1125" dirty="0"/>
          </a:p>
        </p:txBody>
      </p:sp>
      <p:sp>
        <p:nvSpPr>
          <p:cNvPr id="34" name="SK-17-text-33"/>
          <p:cNvSpPr/>
          <p:nvPr/>
        </p:nvSpPr>
        <p:spPr>
          <a:xfrm>
            <a:off x="9058275" y="1961108"/>
            <a:ext cx="3133725" cy="173236"/>
          </a:xfrm>
          <a:prstGeom prst="rect">
            <a:avLst/>
          </a:prstGeom>
          <a:noFill/>
          <a:ln/>
        </p:spPr>
        <p:txBody>
          <a:bodyPr vert="horz" wrap="square" lIns="0" tIns="0" rIns="0" bIns="0" rtlCol="0" anchor="ctr"/>
          <a:lstStyle/>
          <a:p>
            <a:pPr marL="0" indent="0">
              <a:lnSpc>
                <a:spcPts val="1365"/>
              </a:lnSpc>
              <a:buNone/>
            </a:pPr>
            <a:r>
              <a:rPr lang="en-US" sz="1050" dirty="0">
                <a:solidFill>
                  <a:srgbClr val="334155"/>
                </a:solidFill>
              </a:rPr>
              <a:t>Delirium, dementia, TLE, metabolic.</a:t>
            </a:r>
            <a:endParaRPr lang="en-US" sz="1050" dirty="0"/>
          </a:p>
        </p:txBody>
      </p:sp>
      <p:sp>
        <p:nvSpPr>
          <p:cNvPr id="35" name="SK-17-text-34"/>
          <p:cNvSpPr/>
          <p:nvPr/>
        </p:nvSpPr>
        <p:spPr>
          <a:xfrm>
            <a:off x="6400800" y="2612380"/>
            <a:ext cx="2476500" cy="214313"/>
          </a:xfrm>
          <a:prstGeom prst="rect">
            <a:avLst/>
          </a:prstGeom>
          <a:noFill/>
          <a:ln/>
        </p:spPr>
        <p:txBody>
          <a:bodyPr vert="horz" wrap="square" lIns="0" tIns="0" rIns="0" bIns="0" rtlCol="0" anchor="ctr"/>
          <a:lstStyle/>
          <a:p>
            <a:pPr marL="0" indent="0">
              <a:lnSpc>
                <a:spcPts val="1688"/>
              </a:lnSpc>
              <a:buNone/>
            </a:pPr>
            <a:r>
              <a:rPr lang="en-US" sz="1125" b="1" dirty="0">
                <a:solidFill>
                  <a:srgbClr val="0F172A"/>
                </a:solidFill>
              </a:rPr>
              <a:t>Mood Disorders</a:t>
            </a:r>
            <a:endParaRPr lang="en-US" sz="1125" dirty="0"/>
          </a:p>
        </p:txBody>
      </p:sp>
      <p:sp>
        <p:nvSpPr>
          <p:cNvPr id="36" name="SK-17-text-35"/>
          <p:cNvSpPr/>
          <p:nvPr/>
        </p:nvSpPr>
        <p:spPr>
          <a:xfrm>
            <a:off x="6400800" y="2864793"/>
            <a:ext cx="2352675" cy="346472"/>
          </a:xfrm>
          <a:prstGeom prst="rect">
            <a:avLst/>
          </a:prstGeom>
          <a:noFill/>
          <a:ln/>
        </p:spPr>
        <p:txBody>
          <a:bodyPr vert="horz" wrap="square" lIns="0" tIns="0" rIns="0" bIns="0" rtlCol="0" anchor="ctr"/>
          <a:lstStyle/>
          <a:p>
            <a:pPr marL="0" indent="0">
              <a:lnSpc>
                <a:spcPts val="1365"/>
              </a:lnSpc>
              <a:buNone/>
            </a:pPr>
            <a:r>
              <a:rPr lang="en-US" sz="1050" dirty="0">
                <a:solidFill>
                  <a:srgbClr val="334155"/>
                </a:solidFill>
              </a:rPr>
              <a:t>Bipolar mania, severe psychotic depression.</a:t>
            </a:r>
            <a:endParaRPr lang="en-US" sz="1050" dirty="0"/>
          </a:p>
        </p:txBody>
      </p:sp>
      <p:sp>
        <p:nvSpPr>
          <p:cNvPr id="37" name="SK-17-text-36"/>
          <p:cNvSpPr/>
          <p:nvPr/>
        </p:nvSpPr>
        <p:spPr>
          <a:xfrm>
            <a:off x="9058275" y="2612380"/>
            <a:ext cx="2428875" cy="214313"/>
          </a:xfrm>
          <a:prstGeom prst="rect">
            <a:avLst/>
          </a:prstGeom>
          <a:noFill/>
          <a:ln/>
        </p:spPr>
        <p:txBody>
          <a:bodyPr vert="horz" wrap="square" lIns="0" tIns="0" rIns="0" bIns="0" rtlCol="0" anchor="ctr"/>
          <a:lstStyle/>
          <a:p>
            <a:pPr marL="0" indent="0">
              <a:lnSpc>
                <a:spcPts val="1688"/>
              </a:lnSpc>
              <a:buNone/>
            </a:pPr>
            <a:r>
              <a:rPr lang="en-US" sz="1125" b="1" dirty="0">
                <a:solidFill>
                  <a:srgbClr val="0F172A"/>
                </a:solidFill>
              </a:rPr>
              <a:t>Trauma/Neuro</a:t>
            </a:r>
            <a:endParaRPr lang="en-US" sz="1125" dirty="0"/>
          </a:p>
        </p:txBody>
      </p:sp>
      <p:sp>
        <p:nvSpPr>
          <p:cNvPr id="38" name="SK-17-text-37"/>
          <p:cNvSpPr/>
          <p:nvPr/>
        </p:nvSpPr>
        <p:spPr>
          <a:xfrm>
            <a:off x="9058275" y="2864793"/>
            <a:ext cx="2352675" cy="346472"/>
          </a:xfrm>
          <a:prstGeom prst="rect">
            <a:avLst/>
          </a:prstGeom>
          <a:noFill/>
          <a:ln/>
        </p:spPr>
        <p:txBody>
          <a:bodyPr vert="horz" wrap="square" lIns="0" tIns="0" rIns="0" bIns="0" rtlCol="0" anchor="ctr"/>
          <a:lstStyle/>
          <a:p>
            <a:pPr marL="0" indent="0">
              <a:lnSpc>
                <a:spcPts val="1365"/>
              </a:lnSpc>
              <a:buNone/>
            </a:pPr>
            <a:r>
              <a:rPr lang="en-US" sz="1050" dirty="0">
                <a:solidFill>
                  <a:srgbClr val="334155"/>
                </a:solidFill>
              </a:rPr>
              <a:t>PTSD flashbacks, ASD/ADHD overlaps.</a:t>
            </a:r>
            <a:endParaRPr lang="en-US" sz="1050" dirty="0"/>
          </a:p>
        </p:txBody>
      </p:sp>
      <p:sp>
        <p:nvSpPr>
          <p:cNvPr id="39" name="SK-17-text-38"/>
          <p:cNvSpPr/>
          <p:nvPr/>
        </p:nvSpPr>
        <p:spPr>
          <a:xfrm>
            <a:off x="6305550" y="3487489"/>
            <a:ext cx="3550920" cy="161925"/>
          </a:xfrm>
          <a:prstGeom prst="rect">
            <a:avLst/>
          </a:prstGeom>
          <a:noFill/>
          <a:ln/>
        </p:spPr>
        <p:txBody>
          <a:bodyPr vert="horz" wrap="square" lIns="0" tIns="0" rIns="0" bIns="0" rtlCol="0" anchor="ctr"/>
          <a:lstStyle/>
          <a:p>
            <a:pPr marL="0" indent="0">
              <a:lnSpc>
                <a:spcPts val="1800"/>
              </a:lnSpc>
              <a:buNone/>
            </a:pPr>
            <a:r>
              <a:rPr lang="en-US" sz="1200" b="1" dirty="0">
                <a:solidFill>
                  <a:srgbClr val="0F172A"/>
                </a:solidFill>
              </a:rPr>
              <a:t>Functional Decline:</a:t>
            </a:r>
            <a:endParaRPr lang="en-US" sz="1200" dirty="0"/>
          </a:p>
        </p:txBody>
      </p:sp>
      <p:sp>
        <p:nvSpPr>
          <p:cNvPr id="40" name="SK-17-text-39"/>
          <p:cNvSpPr/>
          <p:nvPr/>
        </p:nvSpPr>
        <p:spPr>
          <a:xfrm>
            <a:off x="6305550" y="3687514"/>
            <a:ext cx="5200650" cy="426541"/>
          </a:xfrm>
          <a:prstGeom prst="rect">
            <a:avLst/>
          </a:prstGeom>
          <a:noFill/>
          <a:ln/>
        </p:spPr>
        <p:txBody>
          <a:bodyPr vert="horz" wrap="square" lIns="0" tIns="0" rIns="0" bIns="0" rtlCol="0" anchor="ctr"/>
          <a:lstStyle/>
          <a:p>
            <a:pPr marL="0" indent="0">
              <a:lnSpc>
                <a:spcPts val="1680"/>
              </a:lnSpc>
              <a:buNone/>
            </a:pPr>
            <a:r>
              <a:rPr lang="en-US" sz="1200" dirty="0">
                <a:solidFill>
                  <a:srgbClr val="334155"/>
                </a:solidFill>
              </a:rPr>
              <a:t>Significant drop in social, occupational, or academic performance is a key indicator of onset.</a:t>
            </a:r>
            <a:endParaRPr lang="en-US" sz="1200" dirty="0"/>
          </a:p>
        </p:txBody>
      </p:sp>
      <p:sp>
        <p:nvSpPr>
          <p:cNvPr id="41" name="SK-17-text-40"/>
          <p:cNvSpPr/>
          <p:nvPr/>
        </p:nvSpPr>
        <p:spPr>
          <a:xfrm>
            <a:off x="1171575" y="4533156"/>
            <a:ext cx="8109585"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BE123C"/>
                </a:solidFill>
              </a:rPr>
              <a:t>RED FLAG: FIRST EPISODE PSYCHOSIS (FEP)</a:t>
            </a:r>
            <a:endParaRPr lang="en-US" sz="1350" dirty="0"/>
          </a:p>
        </p:txBody>
      </p:sp>
      <p:sp>
        <p:nvSpPr>
          <p:cNvPr id="42" name="SK-17-text-41"/>
          <p:cNvSpPr/>
          <p:nvPr/>
        </p:nvSpPr>
        <p:spPr>
          <a:xfrm>
            <a:off x="1171575" y="4828431"/>
            <a:ext cx="11020425"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0F172A"/>
                </a:solidFill>
              </a:rPr>
              <a:t>Urgent referral to Early Intervention in Psychosis (EIP) or Crisis Service based on risk.</a:t>
            </a:r>
            <a:endParaRPr lang="en-US" sz="1350" dirty="0"/>
          </a:p>
        </p:txBody>
      </p:sp>
      <p:sp>
        <p:nvSpPr>
          <p:cNvPr id="43" name="SK-17-text-42"/>
          <p:cNvSpPr/>
          <p:nvPr/>
        </p:nvSpPr>
        <p:spPr>
          <a:xfrm>
            <a:off x="762000" y="5428506"/>
            <a:ext cx="377633" cy="238125"/>
          </a:xfrm>
          <a:prstGeom prst="rect">
            <a:avLst/>
          </a:prstGeom>
          <a:noFill/>
          <a:ln/>
        </p:spPr>
        <p:txBody>
          <a:bodyPr vert="horz" wrap="square" lIns="0" tIns="0" rIns="0" bIns="0" rtlCol="0" anchor="ctr"/>
          <a:lstStyle/>
          <a:p>
            <a:pPr marL="0" indent="0">
              <a:lnSpc>
                <a:spcPts val="1575"/>
              </a:lnSpc>
              <a:buNone/>
            </a:pPr>
            <a:r>
              <a:rPr lang="en-US" sz="1050" b="1" dirty="0">
                <a:solidFill>
                  <a:srgbClr val="FFFFFF"/>
                </a:solidFill>
              </a:rPr>
              <a:t>AKT</a:t>
            </a:r>
            <a:endParaRPr lang="en-US" sz="1050" dirty="0"/>
          </a:p>
        </p:txBody>
      </p:sp>
      <p:sp>
        <p:nvSpPr>
          <p:cNvPr id="44" name="SK-17-text-43"/>
          <p:cNvSpPr/>
          <p:nvPr/>
        </p:nvSpPr>
        <p:spPr>
          <a:xfrm>
            <a:off x="1209675" y="5433268"/>
            <a:ext cx="10982325" cy="228600"/>
          </a:xfrm>
          <a:prstGeom prst="rect">
            <a:avLst/>
          </a:prstGeom>
          <a:noFill/>
          <a:ln/>
        </p:spPr>
        <p:txBody>
          <a:bodyPr vert="horz" wrap="square" lIns="0" tIns="0" rIns="0" bIns="0" rtlCol="0" anchor="ctr"/>
          <a:lstStyle/>
          <a:p>
            <a:pPr marL="0" indent="0">
              <a:lnSpc>
                <a:spcPts val="1800"/>
              </a:lnSpc>
              <a:buNone/>
            </a:pPr>
            <a:r>
              <a:rPr lang="en-US" sz="1200" dirty="0">
                <a:solidFill>
                  <a:srgbClr val="0F172A"/>
                </a:solidFill>
              </a:rPr>
              <a:t>NICE CG178 emphasizes early recognition to improve long-term outcomes and minimize duration of untreated psychosis.</a:t>
            </a:r>
            <a:endParaRPr lang="en-US" sz="1200" dirty="0"/>
          </a:p>
        </p:txBody>
      </p:sp>
      <p:sp>
        <p:nvSpPr>
          <p:cNvPr id="45" name="SK-17-text-44"/>
          <p:cNvSpPr/>
          <p:nvPr/>
        </p:nvSpPr>
        <p:spPr>
          <a:xfrm>
            <a:off x="10258425" y="6276975"/>
            <a:ext cx="1933575" cy="200025"/>
          </a:xfrm>
          <a:prstGeom prst="rect">
            <a:avLst/>
          </a:prstGeom>
          <a:noFill/>
          <a:ln/>
        </p:spPr>
        <p:txBody>
          <a:bodyPr vert="horz" wrap="square" lIns="0" tIns="0" rIns="0" bIns="0" rtlCol="0" anchor="ctr"/>
          <a:lstStyle/>
          <a:p>
            <a:pPr marL="0" indent="0">
              <a:lnSpc>
                <a:spcPts val="1575"/>
              </a:lnSpc>
              <a:buNone/>
            </a:pPr>
            <a:r>
              <a:rPr lang="en-US" sz="1050" dirty="0">
                <a:solidFill>
                  <a:srgbClr val="64748B"/>
                </a:solidFill>
              </a:rPr>
              <a:t>www.bradfordvts.co.uk</a:t>
            </a:r>
            <a:endParaRPr lang="en-US" sz="10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8">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18-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18-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18-img-3" descr="preencoded.png"/>
          <p:cNvPicPr>
            <a:picLocks noChangeAspect="1"/>
          </p:cNvPicPr>
          <p:nvPr/>
        </p:nvPicPr>
        <p:blipFill>
          <a:blip r:embed="rId5"/>
          <a:stretch>
            <a:fillRect/>
          </a:stretch>
        </p:blipFill>
        <p:spPr>
          <a:xfrm>
            <a:off x="571500" y="411361"/>
            <a:ext cx="38100" cy="304800"/>
          </a:xfrm>
          <a:prstGeom prst="rect">
            <a:avLst/>
          </a:prstGeom>
        </p:spPr>
      </p:pic>
      <p:pic>
        <p:nvPicPr>
          <p:cNvPr id="5" name="SK-18-img-4" descr="preencoded.png"/>
          <p:cNvPicPr>
            <a:picLocks noChangeAspect="1"/>
          </p:cNvPicPr>
          <p:nvPr/>
        </p:nvPicPr>
        <p:blipFill>
          <a:blip r:embed="rId6"/>
          <a:stretch>
            <a:fillRect/>
          </a:stretch>
        </p:blipFill>
        <p:spPr>
          <a:xfrm>
            <a:off x="571500" y="822871"/>
            <a:ext cx="11049000" cy="9525"/>
          </a:xfrm>
          <a:prstGeom prst="rect">
            <a:avLst/>
          </a:prstGeom>
        </p:spPr>
      </p:pic>
      <p:pic>
        <p:nvPicPr>
          <p:cNvPr id="6" name="SK-18-img-5" descr="preencoded.png"/>
          <p:cNvPicPr>
            <a:picLocks noChangeAspect="1"/>
          </p:cNvPicPr>
          <p:nvPr/>
        </p:nvPicPr>
        <p:blipFill>
          <a:blip r:embed="rId7"/>
          <a:stretch>
            <a:fillRect/>
          </a:stretch>
        </p:blipFill>
        <p:spPr>
          <a:xfrm>
            <a:off x="571500" y="1022896"/>
            <a:ext cx="5410200" cy="2650927"/>
          </a:xfrm>
          <a:prstGeom prst="rect">
            <a:avLst/>
          </a:prstGeom>
        </p:spPr>
      </p:pic>
      <p:pic>
        <p:nvPicPr>
          <p:cNvPr id="7" name="SK-18-img-6" descr="preencoded.png"/>
          <p:cNvPicPr>
            <a:picLocks noChangeAspect="1"/>
          </p:cNvPicPr>
          <p:nvPr/>
        </p:nvPicPr>
        <p:blipFill>
          <a:blip r:embed="rId8"/>
          <a:stretch>
            <a:fillRect/>
          </a:stretch>
        </p:blipFill>
        <p:spPr>
          <a:xfrm>
            <a:off x="685800" y="1180802"/>
            <a:ext cx="238125" cy="198388"/>
          </a:xfrm>
          <a:prstGeom prst="rect">
            <a:avLst/>
          </a:prstGeom>
        </p:spPr>
      </p:pic>
      <p:pic>
        <p:nvPicPr>
          <p:cNvPr id="8" name="SK-18-img-7" descr="preencoded.png"/>
          <p:cNvPicPr>
            <a:picLocks noChangeAspect="1"/>
          </p:cNvPicPr>
          <p:nvPr/>
        </p:nvPicPr>
        <p:blipFill>
          <a:blip r:embed="rId9"/>
          <a:stretch>
            <a:fillRect/>
          </a:stretch>
        </p:blipFill>
        <p:spPr>
          <a:xfrm>
            <a:off x="571500" y="3826222"/>
            <a:ext cx="5410200" cy="2650927"/>
          </a:xfrm>
          <a:prstGeom prst="rect">
            <a:avLst/>
          </a:prstGeom>
        </p:spPr>
      </p:pic>
      <p:pic>
        <p:nvPicPr>
          <p:cNvPr id="9" name="SK-18-img-8" descr="preencoded.png"/>
          <p:cNvPicPr>
            <a:picLocks noChangeAspect="1"/>
          </p:cNvPicPr>
          <p:nvPr/>
        </p:nvPicPr>
        <p:blipFill>
          <a:blip r:embed="rId10"/>
          <a:stretch>
            <a:fillRect/>
          </a:stretch>
        </p:blipFill>
        <p:spPr>
          <a:xfrm>
            <a:off x="685800" y="3984129"/>
            <a:ext cx="238125" cy="198388"/>
          </a:xfrm>
          <a:prstGeom prst="rect">
            <a:avLst/>
          </a:prstGeom>
        </p:spPr>
      </p:pic>
      <p:pic>
        <p:nvPicPr>
          <p:cNvPr id="10" name="SK-18-img-9" descr="preencoded.png"/>
          <p:cNvPicPr>
            <a:picLocks noChangeAspect="1"/>
          </p:cNvPicPr>
          <p:nvPr/>
        </p:nvPicPr>
        <p:blipFill>
          <a:blip r:embed="rId11"/>
          <a:stretch>
            <a:fillRect/>
          </a:stretch>
        </p:blipFill>
        <p:spPr>
          <a:xfrm>
            <a:off x="6210300" y="1022896"/>
            <a:ext cx="5410200" cy="1912739"/>
          </a:xfrm>
          <a:prstGeom prst="rect">
            <a:avLst/>
          </a:prstGeom>
        </p:spPr>
      </p:pic>
      <p:pic>
        <p:nvPicPr>
          <p:cNvPr id="11" name="SK-18-img-10" descr="preencoded.png"/>
          <p:cNvPicPr>
            <a:picLocks noChangeAspect="1"/>
          </p:cNvPicPr>
          <p:nvPr/>
        </p:nvPicPr>
        <p:blipFill>
          <a:blip r:embed="rId12"/>
          <a:stretch>
            <a:fillRect/>
          </a:stretch>
        </p:blipFill>
        <p:spPr>
          <a:xfrm>
            <a:off x="6324600" y="1180802"/>
            <a:ext cx="238125" cy="198388"/>
          </a:xfrm>
          <a:prstGeom prst="rect">
            <a:avLst/>
          </a:prstGeom>
        </p:spPr>
      </p:pic>
      <p:pic>
        <p:nvPicPr>
          <p:cNvPr id="12" name="SK-18-img-11" descr="preencoded.png"/>
          <p:cNvPicPr>
            <a:picLocks noChangeAspect="1"/>
          </p:cNvPicPr>
          <p:nvPr/>
        </p:nvPicPr>
        <p:blipFill>
          <a:blip r:embed="rId13"/>
          <a:stretch>
            <a:fillRect/>
          </a:stretch>
        </p:blipFill>
        <p:spPr>
          <a:xfrm>
            <a:off x="6210300" y="3088035"/>
            <a:ext cx="5410200" cy="1912739"/>
          </a:xfrm>
          <a:prstGeom prst="rect">
            <a:avLst/>
          </a:prstGeom>
        </p:spPr>
      </p:pic>
      <p:pic>
        <p:nvPicPr>
          <p:cNvPr id="13" name="SK-18-img-12" descr="preencoded.png"/>
          <p:cNvPicPr>
            <a:picLocks noChangeAspect="1"/>
          </p:cNvPicPr>
          <p:nvPr/>
        </p:nvPicPr>
        <p:blipFill>
          <a:blip r:embed="rId14"/>
          <a:stretch>
            <a:fillRect/>
          </a:stretch>
        </p:blipFill>
        <p:spPr>
          <a:xfrm>
            <a:off x="6324600" y="3245941"/>
            <a:ext cx="238125" cy="198388"/>
          </a:xfrm>
          <a:prstGeom prst="rect">
            <a:avLst/>
          </a:prstGeom>
        </p:spPr>
      </p:pic>
      <p:pic>
        <p:nvPicPr>
          <p:cNvPr id="14" name="SK-18-img-13" descr="preencoded.png"/>
          <p:cNvPicPr>
            <a:picLocks noChangeAspect="1"/>
          </p:cNvPicPr>
          <p:nvPr/>
        </p:nvPicPr>
        <p:blipFill>
          <a:blip r:embed="rId15"/>
          <a:stretch>
            <a:fillRect/>
          </a:stretch>
        </p:blipFill>
        <p:spPr>
          <a:xfrm>
            <a:off x="6210300" y="5153174"/>
            <a:ext cx="5410200" cy="1323975"/>
          </a:xfrm>
          <a:prstGeom prst="rect">
            <a:avLst/>
          </a:prstGeom>
        </p:spPr>
      </p:pic>
      <p:pic>
        <p:nvPicPr>
          <p:cNvPr id="15" name="SK-18-img-14" descr="preencoded.png"/>
          <p:cNvPicPr>
            <a:picLocks noChangeAspect="1"/>
          </p:cNvPicPr>
          <p:nvPr/>
        </p:nvPicPr>
        <p:blipFill>
          <a:blip r:embed="rId16"/>
          <a:stretch>
            <a:fillRect/>
          </a:stretch>
        </p:blipFill>
        <p:spPr>
          <a:xfrm>
            <a:off x="6362700" y="5336977"/>
            <a:ext cx="166688" cy="137220"/>
          </a:xfrm>
          <a:prstGeom prst="rect">
            <a:avLst/>
          </a:prstGeom>
        </p:spPr>
      </p:pic>
      <p:sp>
        <p:nvSpPr>
          <p:cNvPr id="16" name="SK-18-text-15"/>
          <p:cNvSpPr/>
          <p:nvPr/>
        </p:nvSpPr>
        <p:spPr>
          <a:xfrm>
            <a:off x="723900" y="381000"/>
            <a:ext cx="11468100" cy="365671"/>
          </a:xfrm>
          <a:prstGeom prst="rect">
            <a:avLst/>
          </a:prstGeom>
          <a:noFill/>
          <a:ln/>
        </p:spPr>
        <p:txBody>
          <a:bodyPr vert="horz" wrap="square" lIns="0" tIns="0" rIns="0" bIns="0" rtlCol="0" anchor="ctr"/>
          <a:lstStyle/>
          <a:p>
            <a:pPr marL="0" indent="0">
              <a:lnSpc>
                <a:spcPts val="2880"/>
              </a:lnSpc>
              <a:buNone/>
            </a:pPr>
            <a:r>
              <a:rPr lang="en-US" sz="2400" b="1" dirty="0">
                <a:solidFill>
                  <a:srgbClr val="0F172A"/>
                </a:solidFill>
              </a:rPr>
              <a:t>First Episode Psychosis: GP Priorities</a:t>
            </a:r>
            <a:endParaRPr lang="en-US" sz="2400" dirty="0"/>
          </a:p>
        </p:txBody>
      </p:sp>
      <p:sp>
        <p:nvSpPr>
          <p:cNvPr id="17" name="SK-18-text-16"/>
          <p:cNvSpPr/>
          <p:nvPr/>
        </p:nvSpPr>
        <p:spPr>
          <a:xfrm>
            <a:off x="1019175" y="1137196"/>
            <a:ext cx="603885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0F172A"/>
                </a:solidFill>
              </a:rPr>
              <a:t>Immediate Clinical Actions</a:t>
            </a:r>
            <a:endParaRPr lang="en-US" sz="1500" dirty="0"/>
          </a:p>
        </p:txBody>
      </p:sp>
      <p:sp>
        <p:nvSpPr>
          <p:cNvPr id="18" name="SK-18-text-17"/>
          <p:cNvSpPr/>
          <p:nvPr/>
        </p:nvSpPr>
        <p:spPr>
          <a:xfrm>
            <a:off x="876300" y="1499146"/>
            <a:ext cx="11315700" cy="226665"/>
          </a:xfrm>
          <a:prstGeom prst="rect">
            <a:avLst/>
          </a:prstGeom>
          <a:noFill/>
          <a:ln/>
        </p:spPr>
        <p:txBody>
          <a:bodyPr vert="horz" wrap="square" lIns="0" tIns="0" rIns="0" bIns="0" rtlCol="0" anchor="ctr"/>
          <a:lstStyle/>
          <a:p>
            <a:pPr marL="0" indent="0" algn="l">
              <a:lnSpc>
                <a:spcPts val="1785"/>
              </a:lnSpc>
              <a:buNone/>
            </a:pPr>
            <a:r>
              <a:rPr lang="en-US" sz="1275" dirty="0">
                <a:solidFill>
                  <a:srgbClr val="334155"/>
                </a:solidFill>
              </a:rPr>
              <a:t>Listen and validate experiences without colluding with delusions</a:t>
            </a:r>
            <a:endParaRPr lang="en-US" sz="1275" dirty="0"/>
          </a:p>
        </p:txBody>
      </p:sp>
      <p:sp>
        <p:nvSpPr>
          <p:cNvPr id="19" name="SK-18-text-18"/>
          <p:cNvSpPr/>
          <p:nvPr/>
        </p:nvSpPr>
        <p:spPr>
          <a:xfrm>
            <a:off x="876300" y="1782961"/>
            <a:ext cx="10375106" cy="226665"/>
          </a:xfrm>
          <a:prstGeom prst="rect">
            <a:avLst/>
          </a:prstGeom>
          <a:noFill/>
          <a:ln/>
        </p:spPr>
        <p:txBody>
          <a:bodyPr vert="horz" wrap="square" lIns="0" tIns="0" rIns="0" bIns="0" rtlCol="0" anchor="ctr"/>
          <a:lstStyle/>
          <a:p>
            <a:pPr marL="0" indent="0" algn="l">
              <a:lnSpc>
                <a:spcPts val="1785"/>
              </a:lnSpc>
              <a:buNone/>
            </a:pPr>
            <a:r>
              <a:rPr lang="en-US" sz="1275" dirty="0">
                <a:solidFill>
                  <a:srgbClr val="334155"/>
                </a:solidFill>
              </a:rPr>
              <a:t>Do not argue about the reality of the patient's beliefs</a:t>
            </a:r>
            <a:endParaRPr lang="en-US" sz="1275" dirty="0"/>
          </a:p>
        </p:txBody>
      </p:sp>
      <p:sp>
        <p:nvSpPr>
          <p:cNvPr id="20" name="SK-18-text-19"/>
          <p:cNvSpPr/>
          <p:nvPr/>
        </p:nvSpPr>
        <p:spPr>
          <a:xfrm>
            <a:off x="876300" y="2066776"/>
            <a:ext cx="11315700" cy="226665"/>
          </a:xfrm>
          <a:prstGeom prst="rect">
            <a:avLst/>
          </a:prstGeom>
          <a:noFill/>
          <a:ln/>
        </p:spPr>
        <p:txBody>
          <a:bodyPr vert="horz" wrap="square" lIns="0" tIns="0" rIns="0" bIns="0" rtlCol="0" anchor="ctr"/>
          <a:lstStyle/>
          <a:p>
            <a:pPr marL="0" indent="0" algn="l">
              <a:lnSpc>
                <a:spcPts val="1785"/>
              </a:lnSpc>
              <a:buNone/>
            </a:pPr>
            <a:r>
              <a:rPr lang="en-US" sz="1275" dirty="0">
                <a:solidFill>
                  <a:srgbClr val="334155"/>
                </a:solidFill>
              </a:rPr>
              <a:t>Avoid false reassurance; maintain a professional, calm boundary</a:t>
            </a:r>
            <a:endParaRPr lang="en-US" sz="1275" dirty="0"/>
          </a:p>
        </p:txBody>
      </p:sp>
      <p:sp>
        <p:nvSpPr>
          <p:cNvPr id="21" name="SK-18-text-20"/>
          <p:cNvSpPr/>
          <p:nvPr/>
        </p:nvSpPr>
        <p:spPr>
          <a:xfrm>
            <a:off x="876300" y="2350591"/>
            <a:ext cx="4991100" cy="453330"/>
          </a:xfrm>
          <a:prstGeom prst="rect">
            <a:avLst/>
          </a:prstGeom>
          <a:noFill/>
          <a:ln/>
        </p:spPr>
        <p:txBody>
          <a:bodyPr vert="horz" wrap="square" lIns="0" tIns="0" rIns="0" bIns="0" rtlCol="0" anchor="ctr"/>
          <a:lstStyle/>
          <a:p>
            <a:pPr marL="0" indent="0" algn="l">
              <a:lnSpc>
                <a:spcPts val="1785"/>
              </a:lnSpc>
              <a:buNone/>
            </a:pPr>
            <a:r>
              <a:rPr lang="en-US" sz="1275" dirty="0">
                <a:solidFill>
                  <a:srgbClr val="334155"/>
                </a:solidFill>
              </a:rPr>
              <a:t>Check physical health: rule out delirium, organic causes, or substances</a:t>
            </a:r>
            <a:endParaRPr lang="en-US" sz="1275" dirty="0"/>
          </a:p>
        </p:txBody>
      </p:sp>
      <p:sp>
        <p:nvSpPr>
          <p:cNvPr id="22" name="SK-18-text-21"/>
          <p:cNvSpPr/>
          <p:nvPr/>
        </p:nvSpPr>
        <p:spPr>
          <a:xfrm>
            <a:off x="876300" y="2861072"/>
            <a:ext cx="11123771" cy="226665"/>
          </a:xfrm>
          <a:prstGeom prst="rect">
            <a:avLst/>
          </a:prstGeom>
          <a:noFill/>
          <a:ln/>
        </p:spPr>
        <p:txBody>
          <a:bodyPr vert="horz" wrap="square" lIns="0" tIns="0" rIns="0" bIns="0" rtlCol="0" anchor="ctr"/>
          <a:lstStyle/>
          <a:p>
            <a:pPr marL="0" indent="0" algn="l">
              <a:lnSpc>
                <a:spcPts val="1785"/>
              </a:lnSpc>
              <a:buNone/>
            </a:pPr>
            <a:r>
              <a:rPr lang="en-US" sz="1275" dirty="0">
                <a:solidFill>
                  <a:srgbClr val="334155"/>
                </a:solidFill>
              </a:rPr>
              <a:t>Assess for substance misuse (cannabis, stimulants, alcohol)</a:t>
            </a:r>
            <a:endParaRPr lang="en-US" sz="1275" dirty="0"/>
          </a:p>
        </p:txBody>
      </p:sp>
      <p:sp>
        <p:nvSpPr>
          <p:cNvPr id="23" name="SK-18-text-22"/>
          <p:cNvSpPr/>
          <p:nvPr/>
        </p:nvSpPr>
        <p:spPr>
          <a:xfrm>
            <a:off x="1019175" y="3940522"/>
            <a:ext cx="672465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0F172A"/>
                </a:solidFill>
              </a:rPr>
              <a:t>Comprehensive Risk Assessment</a:t>
            </a:r>
            <a:endParaRPr lang="en-US" sz="1500" dirty="0"/>
          </a:p>
        </p:txBody>
      </p:sp>
      <p:sp>
        <p:nvSpPr>
          <p:cNvPr id="24" name="SK-18-text-23"/>
          <p:cNvSpPr/>
          <p:nvPr/>
        </p:nvSpPr>
        <p:spPr>
          <a:xfrm>
            <a:off x="876300" y="4302472"/>
            <a:ext cx="11315700" cy="226665"/>
          </a:xfrm>
          <a:prstGeom prst="rect">
            <a:avLst/>
          </a:prstGeom>
          <a:noFill/>
          <a:ln/>
        </p:spPr>
        <p:txBody>
          <a:bodyPr vert="horz" wrap="square" lIns="0" tIns="0" rIns="0" bIns="0" rtlCol="0" anchor="ctr"/>
          <a:lstStyle/>
          <a:p>
            <a:pPr marL="0" indent="0" algn="l">
              <a:lnSpc>
                <a:spcPts val="1785"/>
              </a:lnSpc>
              <a:buNone/>
            </a:pPr>
            <a:r>
              <a:rPr lang="en-US" sz="1275" dirty="0">
                <a:solidFill>
                  <a:srgbClr val="334155"/>
                </a:solidFill>
              </a:rPr>
              <a:t>Self-harm/Suicide: Command hallucinations or deep hopelessness</a:t>
            </a:r>
            <a:endParaRPr lang="en-US" sz="1275" dirty="0"/>
          </a:p>
        </p:txBody>
      </p:sp>
      <p:sp>
        <p:nvSpPr>
          <p:cNvPr id="25" name="SK-18-text-24"/>
          <p:cNvSpPr/>
          <p:nvPr/>
        </p:nvSpPr>
        <p:spPr>
          <a:xfrm>
            <a:off x="876300" y="4586288"/>
            <a:ext cx="11315700" cy="226665"/>
          </a:xfrm>
          <a:prstGeom prst="rect">
            <a:avLst/>
          </a:prstGeom>
          <a:noFill/>
          <a:ln/>
        </p:spPr>
        <p:txBody>
          <a:bodyPr vert="horz" wrap="square" lIns="0" tIns="0" rIns="0" bIns="0" rtlCol="0" anchor="ctr"/>
          <a:lstStyle/>
          <a:p>
            <a:pPr marL="0" indent="0" algn="l">
              <a:lnSpc>
                <a:spcPts val="1785"/>
              </a:lnSpc>
              <a:buNone/>
            </a:pPr>
            <a:r>
              <a:rPr lang="en-US" sz="1275" dirty="0">
                <a:solidFill>
                  <a:srgbClr val="334155"/>
                </a:solidFill>
              </a:rPr>
              <a:t>Risk to others: Are delusions focused on specific individuals?</a:t>
            </a:r>
            <a:endParaRPr lang="en-US" sz="1275" dirty="0"/>
          </a:p>
        </p:txBody>
      </p:sp>
      <p:sp>
        <p:nvSpPr>
          <p:cNvPr id="26" name="SK-18-text-25"/>
          <p:cNvSpPr/>
          <p:nvPr/>
        </p:nvSpPr>
        <p:spPr>
          <a:xfrm>
            <a:off x="876300" y="4870103"/>
            <a:ext cx="11315700" cy="226665"/>
          </a:xfrm>
          <a:prstGeom prst="rect">
            <a:avLst/>
          </a:prstGeom>
          <a:noFill/>
          <a:ln/>
        </p:spPr>
        <p:txBody>
          <a:bodyPr vert="horz" wrap="square" lIns="0" tIns="0" rIns="0" bIns="0" rtlCol="0" anchor="ctr"/>
          <a:lstStyle/>
          <a:p>
            <a:pPr marL="0" indent="0" algn="l">
              <a:lnSpc>
                <a:spcPts val="1785"/>
              </a:lnSpc>
              <a:buNone/>
            </a:pPr>
            <a:r>
              <a:rPr lang="en-US" sz="1275" dirty="0">
                <a:solidFill>
                  <a:srgbClr val="334155"/>
                </a:solidFill>
              </a:rPr>
              <a:t>Self-neglect: Ability to maintain nutrition, hydration, and safety</a:t>
            </a:r>
            <a:endParaRPr lang="en-US" sz="1275" dirty="0"/>
          </a:p>
        </p:txBody>
      </p:sp>
      <p:sp>
        <p:nvSpPr>
          <p:cNvPr id="27" name="SK-18-text-26"/>
          <p:cNvSpPr/>
          <p:nvPr/>
        </p:nvSpPr>
        <p:spPr>
          <a:xfrm>
            <a:off x="876300" y="5153918"/>
            <a:ext cx="11315700" cy="226665"/>
          </a:xfrm>
          <a:prstGeom prst="rect">
            <a:avLst/>
          </a:prstGeom>
          <a:noFill/>
          <a:ln/>
        </p:spPr>
        <p:txBody>
          <a:bodyPr vert="horz" wrap="square" lIns="0" tIns="0" rIns="0" bIns="0" rtlCol="0" anchor="ctr"/>
          <a:lstStyle/>
          <a:p>
            <a:pPr marL="0" indent="0" algn="l">
              <a:lnSpc>
                <a:spcPts val="1785"/>
              </a:lnSpc>
              <a:buNone/>
            </a:pPr>
            <a:r>
              <a:rPr lang="en-US" sz="1275" dirty="0">
                <a:solidFill>
                  <a:srgbClr val="334155"/>
                </a:solidFill>
              </a:rPr>
              <a:t>Safeguarding: Impact on children or vulnerable adults in the home</a:t>
            </a:r>
            <a:endParaRPr lang="en-US" sz="1275" dirty="0"/>
          </a:p>
        </p:txBody>
      </p:sp>
      <p:sp>
        <p:nvSpPr>
          <p:cNvPr id="28" name="SK-18-text-27"/>
          <p:cNvSpPr/>
          <p:nvPr/>
        </p:nvSpPr>
        <p:spPr>
          <a:xfrm>
            <a:off x="6657975" y="1137196"/>
            <a:ext cx="443865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0F172A"/>
                </a:solidFill>
              </a:rPr>
              <a:t>Navigating Pathways</a:t>
            </a:r>
            <a:endParaRPr lang="en-US" sz="1500" dirty="0"/>
          </a:p>
        </p:txBody>
      </p:sp>
      <p:sp>
        <p:nvSpPr>
          <p:cNvPr id="29" name="SK-18-text-28"/>
          <p:cNvSpPr/>
          <p:nvPr/>
        </p:nvSpPr>
        <p:spPr>
          <a:xfrm>
            <a:off x="6515100" y="1499146"/>
            <a:ext cx="4991100" cy="453330"/>
          </a:xfrm>
          <a:prstGeom prst="rect">
            <a:avLst/>
          </a:prstGeom>
          <a:noFill/>
          <a:ln/>
        </p:spPr>
        <p:txBody>
          <a:bodyPr vert="horz" wrap="square" lIns="0" tIns="0" rIns="0" bIns="0" rtlCol="0" anchor="ctr"/>
          <a:lstStyle/>
          <a:p>
            <a:pPr marL="0" indent="0" algn="l">
              <a:lnSpc>
                <a:spcPts val="1785"/>
              </a:lnSpc>
              <a:buNone/>
            </a:pPr>
            <a:r>
              <a:rPr lang="en-US" sz="1275" b="1" dirty="0">
                <a:solidFill>
                  <a:srgbClr val="334155"/>
                </a:solidFill>
              </a:rPr>
              <a:t>Early Intervention in Psychosis (EIP):</a:t>
            </a:r>
            <a:r>
              <a:rPr lang="en-US" sz="1275" dirty="0">
                <a:solidFill>
                  <a:srgbClr val="334155"/>
                </a:solidFill>
              </a:rPr>
              <a:t> Referral for all suspected first episodes</a:t>
            </a:r>
            <a:endParaRPr lang="en-US" sz="1275" dirty="0"/>
          </a:p>
        </p:txBody>
      </p:sp>
      <p:sp>
        <p:nvSpPr>
          <p:cNvPr id="30" name="SK-18-text-29"/>
          <p:cNvSpPr/>
          <p:nvPr/>
        </p:nvSpPr>
        <p:spPr>
          <a:xfrm>
            <a:off x="6515100" y="2009626"/>
            <a:ext cx="5676900" cy="226665"/>
          </a:xfrm>
          <a:prstGeom prst="rect">
            <a:avLst/>
          </a:prstGeom>
          <a:noFill/>
          <a:ln/>
        </p:spPr>
        <p:txBody>
          <a:bodyPr vert="horz" wrap="square" lIns="0" tIns="0" rIns="0" bIns="0" rtlCol="0" anchor="ctr"/>
          <a:lstStyle/>
          <a:p>
            <a:pPr marL="0" indent="0" algn="l">
              <a:lnSpc>
                <a:spcPts val="1785"/>
              </a:lnSpc>
              <a:buNone/>
            </a:pPr>
            <a:r>
              <a:rPr lang="en-US" sz="1275" b="1" dirty="0">
                <a:solidFill>
                  <a:srgbClr val="334155"/>
                </a:solidFill>
              </a:rPr>
              <a:t>NICE Standard:</a:t>
            </a:r>
            <a:r>
              <a:rPr lang="en-US" sz="1275" dirty="0">
                <a:solidFill>
                  <a:srgbClr val="334155"/>
                </a:solidFill>
              </a:rPr>
              <a:t> Assessment/treatment usually within 2 weeks</a:t>
            </a:r>
            <a:endParaRPr lang="en-US" sz="1275" dirty="0"/>
          </a:p>
        </p:txBody>
      </p:sp>
      <p:sp>
        <p:nvSpPr>
          <p:cNvPr id="31" name="SK-18-text-30"/>
          <p:cNvSpPr/>
          <p:nvPr/>
        </p:nvSpPr>
        <p:spPr>
          <a:xfrm>
            <a:off x="6515100" y="2293441"/>
            <a:ext cx="5676900" cy="226665"/>
          </a:xfrm>
          <a:prstGeom prst="rect">
            <a:avLst/>
          </a:prstGeom>
          <a:noFill/>
          <a:ln/>
        </p:spPr>
        <p:txBody>
          <a:bodyPr vert="horz" wrap="square" lIns="0" tIns="0" rIns="0" bIns="0" rtlCol="0" anchor="ctr"/>
          <a:lstStyle/>
          <a:p>
            <a:pPr marL="0" indent="0" algn="l">
              <a:lnSpc>
                <a:spcPts val="1785"/>
              </a:lnSpc>
              <a:buNone/>
            </a:pPr>
            <a:r>
              <a:rPr lang="en-US" sz="1275" b="1" dirty="0">
                <a:solidFill>
                  <a:srgbClr val="334155"/>
                </a:solidFill>
              </a:rPr>
              <a:t>Crisis Team:</a:t>
            </a:r>
            <a:r>
              <a:rPr lang="en-US" sz="1275" dirty="0">
                <a:solidFill>
                  <a:srgbClr val="334155"/>
                </a:solidFill>
              </a:rPr>
              <a:t> If immediate risk to life, safety, or severe self-neglect</a:t>
            </a:r>
            <a:endParaRPr lang="en-US" sz="1275" dirty="0"/>
          </a:p>
        </p:txBody>
      </p:sp>
      <p:sp>
        <p:nvSpPr>
          <p:cNvPr id="32" name="SK-18-text-31"/>
          <p:cNvSpPr/>
          <p:nvPr/>
        </p:nvSpPr>
        <p:spPr>
          <a:xfrm>
            <a:off x="6515100" y="2577257"/>
            <a:ext cx="5676900" cy="226665"/>
          </a:xfrm>
          <a:prstGeom prst="rect">
            <a:avLst/>
          </a:prstGeom>
          <a:noFill/>
          <a:ln/>
        </p:spPr>
        <p:txBody>
          <a:bodyPr vert="horz" wrap="square" lIns="0" tIns="0" rIns="0" bIns="0" rtlCol="0" anchor="ctr"/>
          <a:lstStyle/>
          <a:p>
            <a:pPr marL="0" indent="0" algn="l">
              <a:lnSpc>
                <a:spcPts val="1785"/>
              </a:lnSpc>
              <a:buNone/>
            </a:pPr>
            <a:r>
              <a:rPr lang="en-US" sz="1275" b="1" dirty="0">
                <a:solidFill>
                  <a:srgbClr val="334155"/>
                </a:solidFill>
              </a:rPr>
              <a:t>ED/Liaison:</a:t>
            </a:r>
            <a:r>
              <a:rPr lang="en-US" sz="1275" dirty="0">
                <a:solidFill>
                  <a:srgbClr val="334155"/>
                </a:solidFill>
              </a:rPr>
              <a:t> If medical stability is compromised or acute toxicity</a:t>
            </a:r>
            <a:endParaRPr lang="en-US" sz="1275" dirty="0"/>
          </a:p>
        </p:txBody>
      </p:sp>
      <p:sp>
        <p:nvSpPr>
          <p:cNvPr id="33" name="SK-18-text-32"/>
          <p:cNvSpPr/>
          <p:nvPr/>
        </p:nvSpPr>
        <p:spPr>
          <a:xfrm>
            <a:off x="6657975" y="3202335"/>
            <a:ext cx="375285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0F172A"/>
                </a:solidFill>
              </a:rPr>
              <a:t>Involving Carers</a:t>
            </a:r>
            <a:endParaRPr lang="en-US" sz="1500" dirty="0"/>
          </a:p>
        </p:txBody>
      </p:sp>
      <p:sp>
        <p:nvSpPr>
          <p:cNvPr id="34" name="SK-18-text-33"/>
          <p:cNvSpPr/>
          <p:nvPr/>
        </p:nvSpPr>
        <p:spPr>
          <a:xfrm>
            <a:off x="6515100" y="3564285"/>
            <a:ext cx="5676900" cy="226665"/>
          </a:xfrm>
          <a:prstGeom prst="rect">
            <a:avLst/>
          </a:prstGeom>
          <a:noFill/>
          <a:ln/>
        </p:spPr>
        <p:txBody>
          <a:bodyPr vert="horz" wrap="square" lIns="0" tIns="0" rIns="0" bIns="0" rtlCol="0" anchor="ctr"/>
          <a:lstStyle/>
          <a:p>
            <a:pPr marL="0" indent="0" algn="l">
              <a:lnSpc>
                <a:spcPts val="1785"/>
              </a:lnSpc>
              <a:buNone/>
            </a:pPr>
            <a:r>
              <a:rPr lang="en-US" sz="1275" dirty="0">
                <a:solidFill>
                  <a:srgbClr val="334155"/>
                </a:solidFill>
              </a:rPr>
              <a:t>Identify family members/carers early (crucial for history)</a:t>
            </a:r>
            <a:endParaRPr lang="en-US" sz="1275" dirty="0"/>
          </a:p>
        </p:txBody>
      </p:sp>
      <p:sp>
        <p:nvSpPr>
          <p:cNvPr id="35" name="SK-18-text-34"/>
          <p:cNvSpPr/>
          <p:nvPr/>
        </p:nvSpPr>
        <p:spPr>
          <a:xfrm>
            <a:off x="6515100" y="3848100"/>
            <a:ext cx="5676900" cy="226665"/>
          </a:xfrm>
          <a:prstGeom prst="rect">
            <a:avLst/>
          </a:prstGeom>
          <a:noFill/>
          <a:ln/>
        </p:spPr>
        <p:txBody>
          <a:bodyPr vert="horz" wrap="square" lIns="0" tIns="0" rIns="0" bIns="0" rtlCol="0" anchor="ctr"/>
          <a:lstStyle/>
          <a:p>
            <a:pPr marL="0" indent="0" algn="l">
              <a:lnSpc>
                <a:spcPts val="1785"/>
              </a:lnSpc>
              <a:buNone/>
            </a:pPr>
            <a:r>
              <a:rPr lang="en-US" sz="1275" dirty="0">
                <a:solidFill>
                  <a:srgbClr val="334155"/>
                </a:solidFill>
              </a:rPr>
              <a:t>Seek consent to share information; explain benefits of support</a:t>
            </a:r>
            <a:endParaRPr lang="en-US" sz="1275" dirty="0"/>
          </a:p>
        </p:txBody>
      </p:sp>
      <p:sp>
        <p:nvSpPr>
          <p:cNvPr id="36" name="SK-18-text-35"/>
          <p:cNvSpPr/>
          <p:nvPr/>
        </p:nvSpPr>
        <p:spPr>
          <a:xfrm>
            <a:off x="6515100" y="4131915"/>
            <a:ext cx="5676900" cy="226665"/>
          </a:xfrm>
          <a:prstGeom prst="rect">
            <a:avLst/>
          </a:prstGeom>
          <a:noFill/>
          <a:ln/>
        </p:spPr>
        <p:txBody>
          <a:bodyPr vert="horz" wrap="square" lIns="0" tIns="0" rIns="0" bIns="0" rtlCol="0" anchor="ctr"/>
          <a:lstStyle/>
          <a:p>
            <a:pPr marL="0" indent="0" algn="l">
              <a:lnSpc>
                <a:spcPts val="1785"/>
              </a:lnSpc>
              <a:buNone/>
            </a:pPr>
            <a:r>
              <a:rPr lang="en-US" sz="1275" dirty="0">
                <a:solidFill>
                  <a:srgbClr val="334155"/>
                </a:solidFill>
              </a:rPr>
              <a:t>Provide carers with contact details for crisis and EIP services</a:t>
            </a:r>
            <a:endParaRPr lang="en-US" sz="1275" dirty="0"/>
          </a:p>
        </p:txBody>
      </p:sp>
      <p:sp>
        <p:nvSpPr>
          <p:cNvPr id="37" name="SK-18-text-36"/>
          <p:cNvSpPr/>
          <p:nvPr/>
        </p:nvSpPr>
        <p:spPr>
          <a:xfrm>
            <a:off x="6586538" y="5305574"/>
            <a:ext cx="3756660" cy="200025"/>
          </a:xfrm>
          <a:prstGeom prst="rect">
            <a:avLst/>
          </a:prstGeom>
          <a:noFill/>
          <a:ln/>
        </p:spPr>
        <p:txBody>
          <a:bodyPr vert="horz" wrap="square" lIns="0" tIns="0" rIns="0" bIns="0" rtlCol="0" anchor="ctr"/>
          <a:lstStyle/>
          <a:p>
            <a:pPr marL="0" indent="0">
              <a:lnSpc>
                <a:spcPts val="1575"/>
              </a:lnSpc>
              <a:buNone/>
            </a:pPr>
            <a:r>
              <a:rPr lang="en-US" sz="1050" b="1" kern="0" spc="60" dirty="0">
                <a:solidFill>
                  <a:srgbClr val="FFFFFF"/>
                </a:solidFill>
              </a:rPr>
              <a:t>SCA COMMUNICATION PEARL</a:t>
            </a:r>
            <a:endParaRPr lang="en-US" sz="1050" dirty="0"/>
          </a:p>
        </p:txBody>
      </p:sp>
      <p:sp>
        <p:nvSpPr>
          <p:cNvPr id="38" name="SK-18-text-37"/>
          <p:cNvSpPr/>
          <p:nvPr/>
        </p:nvSpPr>
        <p:spPr>
          <a:xfrm>
            <a:off x="6362700" y="5581799"/>
            <a:ext cx="5105400" cy="742950"/>
          </a:xfrm>
          <a:prstGeom prst="rect">
            <a:avLst/>
          </a:prstGeom>
          <a:noFill/>
          <a:ln/>
        </p:spPr>
        <p:txBody>
          <a:bodyPr vert="horz" wrap="square" lIns="0" tIns="0" rIns="0" bIns="0" rtlCol="0" anchor="ctr"/>
          <a:lstStyle/>
          <a:p>
            <a:pPr marL="0" indent="0">
              <a:lnSpc>
                <a:spcPts val="1950"/>
              </a:lnSpc>
              <a:buNone/>
            </a:pPr>
            <a:r>
              <a:rPr lang="en-US" sz="1500" b="1" i="1" dirty="0">
                <a:solidFill>
                  <a:srgbClr val="FFFFFF"/>
                </a:solidFill>
              </a:rPr>
              <a:t>"I can see that what you are describing feels very real and frightening for you. Because of that, I’d like us to get some specialist help quickly to support you."</a:t>
            </a:r>
            <a:endParaRPr lang="en-US" sz="1500" dirty="0"/>
          </a:p>
        </p:txBody>
      </p:sp>
      <p:sp>
        <p:nvSpPr>
          <p:cNvPr id="39" name="SK-18-text-38"/>
          <p:cNvSpPr/>
          <p:nvPr/>
        </p:nvSpPr>
        <p:spPr>
          <a:xfrm>
            <a:off x="10258425" y="6276975"/>
            <a:ext cx="1933575" cy="200025"/>
          </a:xfrm>
          <a:prstGeom prst="rect">
            <a:avLst/>
          </a:prstGeom>
          <a:noFill/>
          <a:ln/>
        </p:spPr>
        <p:txBody>
          <a:bodyPr vert="horz" wrap="square" lIns="0" tIns="0" rIns="0" bIns="0" rtlCol="0" anchor="ctr"/>
          <a:lstStyle/>
          <a:p>
            <a:pPr marL="0" indent="0">
              <a:lnSpc>
                <a:spcPts val="1575"/>
              </a:lnSpc>
              <a:buNone/>
            </a:pPr>
            <a:r>
              <a:rPr lang="en-US" sz="1050" dirty="0">
                <a:solidFill>
                  <a:srgbClr val="64748B"/>
                </a:solidFill>
              </a:rPr>
              <a:t>www.bradfordvts.co.uk</a:t>
            </a:r>
            <a:endParaRPr lang="en-US" sz="10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9">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19-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19-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19-img-3" descr="preencoded.png"/>
          <p:cNvPicPr>
            <a:picLocks noChangeAspect="1"/>
          </p:cNvPicPr>
          <p:nvPr/>
        </p:nvPicPr>
        <p:blipFill>
          <a:blip r:embed="rId5"/>
          <a:stretch>
            <a:fillRect/>
          </a:stretch>
        </p:blipFill>
        <p:spPr>
          <a:xfrm>
            <a:off x="571500" y="411361"/>
            <a:ext cx="38100" cy="304800"/>
          </a:xfrm>
          <a:prstGeom prst="rect">
            <a:avLst/>
          </a:prstGeom>
        </p:spPr>
      </p:pic>
      <p:pic>
        <p:nvPicPr>
          <p:cNvPr id="5" name="SK-19-img-4" descr="preencoded.png"/>
          <p:cNvPicPr>
            <a:picLocks noChangeAspect="1"/>
          </p:cNvPicPr>
          <p:nvPr/>
        </p:nvPicPr>
        <p:blipFill>
          <a:blip r:embed="rId6"/>
          <a:stretch>
            <a:fillRect/>
          </a:stretch>
        </p:blipFill>
        <p:spPr>
          <a:xfrm>
            <a:off x="571500" y="822871"/>
            <a:ext cx="11049000" cy="9525"/>
          </a:xfrm>
          <a:prstGeom prst="rect">
            <a:avLst/>
          </a:prstGeom>
        </p:spPr>
      </p:pic>
      <p:pic>
        <p:nvPicPr>
          <p:cNvPr id="6" name="SK-19-img-5" descr="preencoded.png"/>
          <p:cNvPicPr>
            <a:picLocks noChangeAspect="1"/>
          </p:cNvPicPr>
          <p:nvPr/>
        </p:nvPicPr>
        <p:blipFill>
          <a:blip r:embed="rId7"/>
          <a:stretch>
            <a:fillRect/>
          </a:stretch>
        </p:blipFill>
        <p:spPr>
          <a:xfrm>
            <a:off x="571500" y="1022896"/>
            <a:ext cx="5410200" cy="3086100"/>
          </a:xfrm>
          <a:prstGeom prst="rect">
            <a:avLst/>
          </a:prstGeom>
        </p:spPr>
      </p:pic>
      <p:pic>
        <p:nvPicPr>
          <p:cNvPr id="7" name="SK-19-img-6" descr="preencoded.png"/>
          <p:cNvPicPr>
            <a:picLocks noChangeAspect="1"/>
          </p:cNvPicPr>
          <p:nvPr/>
        </p:nvPicPr>
        <p:blipFill>
          <a:blip r:embed="rId8"/>
          <a:stretch>
            <a:fillRect/>
          </a:stretch>
        </p:blipFill>
        <p:spPr>
          <a:xfrm>
            <a:off x="723900" y="1175296"/>
            <a:ext cx="5105400" cy="342900"/>
          </a:xfrm>
          <a:prstGeom prst="rect">
            <a:avLst/>
          </a:prstGeom>
        </p:spPr>
      </p:pic>
      <p:pic>
        <p:nvPicPr>
          <p:cNvPr id="8" name="SK-19-img-7" descr="preencoded.png"/>
          <p:cNvPicPr>
            <a:picLocks noChangeAspect="1"/>
          </p:cNvPicPr>
          <p:nvPr/>
        </p:nvPicPr>
        <p:blipFill>
          <a:blip r:embed="rId9"/>
          <a:stretch>
            <a:fillRect/>
          </a:stretch>
        </p:blipFill>
        <p:spPr>
          <a:xfrm>
            <a:off x="723900" y="1222921"/>
            <a:ext cx="238125" cy="190500"/>
          </a:xfrm>
          <a:prstGeom prst="rect">
            <a:avLst/>
          </a:prstGeom>
        </p:spPr>
      </p:pic>
      <p:pic>
        <p:nvPicPr>
          <p:cNvPr id="9" name="SK-19-img-8" descr="preencoded.png"/>
          <p:cNvPicPr>
            <a:picLocks noChangeAspect="1"/>
          </p:cNvPicPr>
          <p:nvPr/>
        </p:nvPicPr>
        <p:blipFill>
          <a:blip r:embed="rId10"/>
          <a:stretch>
            <a:fillRect/>
          </a:stretch>
        </p:blipFill>
        <p:spPr>
          <a:xfrm>
            <a:off x="723900" y="1670596"/>
            <a:ext cx="202406" cy="166688"/>
          </a:xfrm>
          <a:prstGeom prst="rect">
            <a:avLst/>
          </a:prstGeom>
        </p:spPr>
      </p:pic>
      <p:pic>
        <p:nvPicPr>
          <p:cNvPr id="10" name="SK-19-img-9" descr="preencoded.png"/>
          <p:cNvPicPr>
            <a:picLocks noChangeAspect="1"/>
          </p:cNvPicPr>
          <p:nvPr/>
        </p:nvPicPr>
        <p:blipFill>
          <a:blip r:embed="rId11"/>
          <a:stretch>
            <a:fillRect/>
          </a:stretch>
        </p:blipFill>
        <p:spPr>
          <a:xfrm>
            <a:off x="723900" y="1973461"/>
            <a:ext cx="202406" cy="166688"/>
          </a:xfrm>
          <a:prstGeom prst="rect">
            <a:avLst/>
          </a:prstGeom>
        </p:spPr>
      </p:pic>
      <p:pic>
        <p:nvPicPr>
          <p:cNvPr id="11" name="SK-19-img-10" descr="preencoded.png"/>
          <p:cNvPicPr>
            <a:picLocks noChangeAspect="1"/>
          </p:cNvPicPr>
          <p:nvPr/>
        </p:nvPicPr>
        <p:blipFill>
          <a:blip r:embed="rId12"/>
          <a:stretch>
            <a:fillRect/>
          </a:stretch>
        </p:blipFill>
        <p:spPr>
          <a:xfrm>
            <a:off x="723900" y="2276326"/>
            <a:ext cx="202406" cy="166688"/>
          </a:xfrm>
          <a:prstGeom prst="rect">
            <a:avLst/>
          </a:prstGeom>
        </p:spPr>
      </p:pic>
      <p:pic>
        <p:nvPicPr>
          <p:cNvPr id="12" name="SK-19-img-11" descr="preencoded.png"/>
          <p:cNvPicPr>
            <a:picLocks noChangeAspect="1"/>
          </p:cNvPicPr>
          <p:nvPr/>
        </p:nvPicPr>
        <p:blipFill>
          <a:blip r:embed="rId13"/>
          <a:stretch>
            <a:fillRect/>
          </a:stretch>
        </p:blipFill>
        <p:spPr>
          <a:xfrm>
            <a:off x="723900" y="2579191"/>
            <a:ext cx="202406" cy="202406"/>
          </a:xfrm>
          <a:prstGeom prst="rect">
            <a:avLst/>
          </a:prstGeom>
        </p:spPr>
      </p:pic>
      <p:pic>
        <p:nvPicPr>
          <p:cNvPr id="13" name="SK-19-img-12" descr="preencoded.png"/>
          <p:cNvPicPr>
            <a:picLocks noChangeAspect="1"/>
          </p:cNvPicPr>
          <p:nvPr/>
        </p:nvPicPr>
        <p:blipFill>
          <a:blip r:embed="rId14"/>
          <a:stretch>
            <a:fillRect/>
          </a:stretch>
        </p:blipFill>
        <p:spPr>
          <a:xfrm>
            <a:off x="723900" y="3108722"/>
            <a:ext cx="202406" cy="166688"/>
          </a:xfrm>
          <a:prstGeom prst="rect">
            <a:avLst/>
          </a:prstGeom>
        </p:spPr>
      </p:pic>
      <p:pic>
        <p:nvPicPr>
          <p:cNvPr id="14" name="SK-19-img-13" descr="preencoded.png"/>
          <p:cNvPicPr>
            <a:picLocks noChangeAspect="1"/>
          </p:cNvPicPr>
          <p:nvPr/>
        </p:nvPicPr>
        <p:blipFill>
          <a:blip r:embed="rId7"/>
          <a:stretch>
            <a:fillRect/>
          </a:stretch>
        </p:blipFill>
        <p:spPr>
          <a:xfrm>
            <a:off x="6210300" y="1022896"/>
            <a:ext cx="5410200" cy="3086100"/>
          </a:xfrm>
          <a:prstGeom prst="rect">
            <a:avLst/>
          </a:prstGeom>
        </p:spPr>
      </p:pic>
      <p:pic>
        <p:nvPicPr>
          <p:cNvPr id="15" name="SK-19-img-14" descr="preencoded.png"/>
          <p:cNvPicPr>
            <a:picLocks noChangeAspect="1"/>
          </p:cNvPicPr>
          <p:nvPr/>
        </p:nvPicPr>
        <p:blipFill>
          <a:blip r:embed="rId8"/>
          <a:stretch>
            <a:fillRect/>
          </a:stretch>
        </p:blipFill>
        <p:spPr>
          <a:xfrm>
            <a:off x="6362700" y="1175296"/>
            <a:ext cx="5105400" cy="342900"/>
          </a:xfrm>
          <a:prstGeom prst="rect">
            <a:avLst/>
          </a:prstGeom>
        </p:spPr>
      </p:pic>
      <p:pic>
        <p:nvPicPr>
          <p:cNvPr id="16" name="SK-19-img-15" descr="preencoded.png"/>
          <p:cNvPicPr>
            <a:picLocks noChangeAspect="1"/>
          </p:cNvPicPr>
          <p:nvPr/>
        </p:nvPicPr>
        <p:blipFill>
          <a:blip r:embed="rId15"/>
          <a:stretch>
            <a:fillRect/>
          </a:stretch>
        </p:blipFill>
        <p:spPr>
          <a:xfrm>
            <a:off x="6362700" y="1222921"/>
            <a:ext cx="238125" cy="190500"/>
          </a:xfrm>
          <a:prstGeom prst="rect">
            <a:avLst/>
          </a:prstGeom>
        </p:spPr>
      </p:pic>
      <p:pic>
        <p:nvPicPr>
          <p:cNvPr id="17" name="SK-19-img-16" descr="preencoded.png"/>
          <p:cNvPicPr>
            <a:picLocks noChangeAspect="1"/>
          </p:cNvPicPr>
          <p:nvPr/>
        </p:nvPicPr>
        <p:blipFill>
          <a:blip r:embed="rId16"/>
          <a:stretch>
            <a:fillRect/>
          </a:stretch>
        </p:blipFill>
        <p:spPr>
          <a:xfrm>
            <a:off x="6362700" y="1670596"/>
            <a:ext cx="1551831" cy="381000"/>
          </a:xfrm>
          <a:prstGeom prst="rect">
            <a:avLst/>
          </a:prstGeom>
        </p:spPr>
      </p:pic>
      <p:pic>
        <p:nvPicPr>
          <p:cNvPr id="18" name="SK-19-img-17" descr="preencoded.png"/>
          <p:cNvPicPr>
            <a:picLocks noChangeAspect="1"/>
          </p:cNvPicPr>
          <p:nvPr/>
        </p:nvPicPr>
        <p:blipFill>
          <a:blip r:embed="rId17"/>
          <a:stretch>
            <a:fillRect/>
          </a:stretch>
        </p:blipFill>
        <p:spPr>
          <a:xfrm>
            <a:off x="7914531" y="1670596"/>
            <a:ext cx="3553569" cy="381000"/>
          </a:xfrm>
          <a:prstGeom prst="rect">
            <a:avLst/>
          </a:prstGeom>
        </p:spPr>
      </p:pic>
      <p:pic>
        <p:nvPicPr>
          <p:cNvPr id="19" name="SK-19-img-18" descr="preencoded.png"/>
          <p:cNvPicPr>
            <a:picLocks noChangeAspect="1"/>
          </p:cNvPicPr>
          <p:nvPr/>
        </p:nvPicPr>
        <p:blipFill>
          <a:blip r:embed="rId18"/>
          <a:stretch>
            <a:fillRect/>
          </a:stretch>
        </p:blipFill>
        <p:spPr>
          <a:xfrm>
            <a:off x="6362700" y="2051596"/>
            <a:ext cx="1551831" cy="381000"/>
          </a:xfrm>
          <a:prstGeom prst="rect">
            <a:avLst/>
          </a:prstGeom>
        </p:spPr>
      </p:pic>
      <p:pic>
        <p:nvPicPr>
          <p:cNvPr id="20" name="SK-19-img-19" descr="preencoded.png"/>
          <p:cNvPicPr>
            <a:picLocks noChangeAspect="1"/>
          </p:cNvPicPr>
          <p:nvPr/>
        </p:nvPicPr>
        <p:blipFill>
          <a:blip r:embed="rId19"/>
          <a:stretch>
            <a:fillRect/>
          </a:stretch>
        </p:blipFill>
        <p:spPr>
          <a:xfrm>
            <a:off x="7914531" y="2051596"/>
            <a:ext cx="3553569" cy="381000"/>
          </a:xfrm>
          <a:prstGeom prst="rect">
            <a:avLst/>
          </a:prstGeom>
        </p:spPr>
      </p:pic>
      <p:pic>
        <p:nvPicPr>
          <p:cNvPr id="21" name="SK-19-img-20" descr="preencoded.png"/>
          <p:cNvPicPr>
            <a:picLocks noChangeAspect="1"/>
          </p:cNvPicPr>
          <p:nvPr/>
        </p:nvPicPr>
        <p:blipFill>
          <a:blip r:embed="rId18"/>
          <a:stretch>
            <a:fillRect/>
          </a:stretch>
        </p:blipFill>
        <p:spPr>
          <a:xfrm>
            <a:off x="6362700" y="2432596"/>
            <a:ext cx="1551831" cy="381000"/>
          </a:xfrm>
          <a:prstGeom prst="rect">
            <a:avLst/>
          </a:prstGeom>
        </p:spPr>
      </p:pic>
      <p:pic>
        <p:nvPicPr>
          <p:cNvPr id="22" name="SK-19-img-21" descr="preencoded.png"/>
          <p:cNvPicPr>
            <a:picLocks noChangeAspect="1"/>
          </p:cNvPicPr>
          <p:nvPr/>
        </p:nvPicPr>
        <p:blipFill>
          <a:blip r:embed="rId19"/>
          <a:stretch>
            <a:fillRect/>
          </a:stretch>
        </p:blipFill>
        <p:spPr>
          <a:xfrm>
            <a:off x="7914531" y="2432596"/>
            <a:ext cx="3553569" cy="381000"/>
          </a:xfrm>
          <a:prstGeom prst="rect">
            <a:avLst/>
          </a:prstGeom>
        </p:spPr>
      </p:pic>
      <p:pic>
        <p:nvPicPr>
          <p:cNvPr id="23" name="SK-19-img-22" descr="preencoded.png"/>
          <p:cNvPicPr>
            <a:picLocks noChangeAspect="1"/>
          </p:cNvPicPr>
          <p:nvPr/>
        </p:nvPicPr>
        <p:blipFill>
          <a:blip r:embed="rId18"/>
          <a:stretch>
            <a:fillRect/>
          </a:stretch>
        </p:blipFill>
        <p:spPr>
          <a:xfrm>
            <a:off x="6362700" y="2813596"/>
            <a:ext cx="1551831" cy="381000"/>
          </a:xfrm>
          <a:prstGeom prst="rect">
            <a:avLst/>
          </a:prstGeom>
        </p:spPr>
      </p:pic>
      <p:pic>
        <p:nvPicPr>
          <p:cNvPr id="24" name="SK-19-img-23" descr="preencoded.png"/>
          <p:cNvPicPr>
            <a:picLocks noChangeAspect="1"/>
          </p:cNvPicPr>
          <p:nvPr/>
        </p:nvPicPr>
        <p:blipFill>
          <a:blip r:embed="rId20"/>
          <a:stretch>
            <a:fillRect/>
          </a:stretch>
        </p:blipFill>
        <p:spPr>
          <a:xfrm>
            <a:off x="7914531" y="2813596"/>
            <a:ext cx="3553569" cy="381000"/>
          </a:xfrm>
          <a:prstGeom prst="rect">
            <a:avLst/>
          </a:prstGeom>
        </p:spPr>
      </p:pic>
      <p:pic>
        <p:nvPicPr>
          <p:cNvPr id="25" name="SK-19-img-24" descr="preencoded.png"/>
          <p:cNvPicPr>
            <a:picLocks noChangeAspect="1"/>
          </p:cNvPicPr>
          <p:nvPr/>
        </p:nvPicPr>
        <p:blipFill>
          <a:blip r:embed="rId21"/>
          <a:stretch>
            <a:fillRect/>
          </a:stretch>
        </p:blipFill>
        <p:spPr>
          <a:xfrm>
            <a:off x="6362700" y="3194596"/>
            <a:ext cx="1551831" cy="381000"/>
          </a:xfrm>
          <a:prstGeom prst="rect">
            <a:avLst/>
          </a:prstGeom>
        </p:spPr>
      </p:pic>
      <p:pic>
        <p:nvPicPr>
          <p:cNvPr id="26" name="SK-19-img-25" descr="preencoded.png"/>
          <p:cNvPicPr>
            <a:picLocks noChangeAspect="1"/>
          </p:cNvPicPr>
          <p:nvPr/>
        </p:nvPicPr>
        <p:blipFill>
          <a:blip r:embed="rId22"/>
          <a:stretch>
            <a:fillRect/>
          </a:stretch>
        </p:blipFill>
        <p:spPr>
          <a:xfrm>
            <a:off x="7914531" y="3194596"/>
            <a:ext cx="3553569" cy="381000"/>
          </a:xfrm>
          <a:prstGeom prst="rect">
            <a:avLst/>
          </a:prstGeom>
        </p:spPr>
      </p:pic>
      <p:pic>
        <p:nvPicPr>
          <p:cNvPr id="27" name="SK-19-img-26" descr="preencoded.png"/>
          <p:cNvPicPr>
            <a:picLocks noChangeAspect="1"/>
          </p:cNvPicPr>
          <p:nvPr/>
        </p:nvPicPr>
        <p:blipFill>
          <a:blip r:embed="rId23"/>
          <a:stretch>
            <a:fillRect/>
          </a:stretch>
        </p:blipFill>
        <p:spPr>
          <a:xfrm>
            <a:off x="6362700" y="3575596"/>
            <a:ext cx="1551831" cy="381000"/>
          </a:xfrm>
          <a:prstGeom prst="rect">
            <a:avLst/>
          </a:prstGeom>
        </p:spPr>
      </p:pic>
      <p:pic>
        <p:nvPicPr>
          <p:cNvPr id="28" name="SK-19-img-27" descr="preencoded.png"/>
          <p:cNvPicPr>
            <a:picLocks noChangeAspect="1"/>
          </p:cNvPicPr>
          <p:nvPr/>
        </p:nvPicPr>
        <p:blipFill>
          <a:blip r:embed="rId22"/>
          <a:stretch>
            <a:fillRect/>
          </a:stretch>
        </p:blipFill>
        <p:spPr>
          <a:xfrm>
            <a:off x="7914531" y="3575596"/>
            <a:ext cx="3553569" cy="381000"/>
          </a:xfrm>
          <a:prstGeom prst="rect">
            <a:avLst/>
          </a:prstGeom>
        </p:spPr>
      </p:pic>
      <p:pic>
        <p:nvPicPr>
          <p:cNvPr id="29" name="SK-19-img-28" descr="preencoded.png"/>
          <p:cNvPicPr>
            <a:picLocks noChangeAspect="1"/>
          </p:cNvPicPr>
          <p:nvPr/>
        </p:nvPicPr>
        <p:blipFill>
          <a:blip r:embed="rId24"/>
          <a:stretch>
            <a:fillRect/>
          </a:stretch>
        </p:blipFill>
        <p:spPr>
          <a:xfrm>
            <a:off x="571500" y="4299496"/>
            <a:ext cx="5429250" cy="885825"/>
          </a:xfrm>
          <a:prstGeom prst="rect">
            <a:avLst/>
          </a:prstGeom>
        </p:spPr>
      </p:pic>
      <p:pic>
        <p:nvPicPr>
          <p:cNvPr id="30" name="SK-19-img-29" descr="preencoded.png"/>
          <p:cNvPicPr>
            <a:picLocks noChangeAspect="1"/>
          </p:cNvPicPr>
          <p:nvPr/>
        </p:nvPicPr>
        <p:blipFill>
          <a:blip r:embed="rId25"/>
          <a:stretch>
            <a:fillRect/>
          </a:stretch>
        </p:blipFill>
        <p:spPr>
          <a:xfrm>
            <a:off x="6191250" y="4299496"/>
            <a:ext cx="5429250" cy="885825"/>
          </a:xfrm>
          <a:prstGeom prst="rect">
            <a:avLst/>
          </a:prstGeom>
        </p:spPr>
      </p:pic>
      <p:pic>
        <p:nvPicPr>
          <p:cNvPr id="31" name="SK-19-img-30" descr="preencoded.png"/>
          <p:cNvPicPr>
            <a:picLocks noChangeAspect="1"/>
          </p:cNvPicPr>
          <p:nvPr/>
        </p:nvPicPr>
        <p:blipFill>
          <a:blip r:embed="rId26"/>
          <a:stretch>
            <a:fillRect/>
          </a:stretch>
        </p:blipFill>
        <p:spPr>
          <a:xfrm>
            <a:off x="571500" y="5375821"/>
            <a:ext cx="11049000" cy="352425"/>
          </a:xfrm>
          <a:prstGeom prst="rect">
            <a:avLst/>
          </a:prstGeom>
        </p:spPr>
      </p:pic>
      <p:pic>
        <p:nvPicPr>
          <p:cNvPr id="32" name="SK-19-img-31" descr="preencoded.png"/>
          <p:cNvPicPr>
            <a:picLocks noChangeAspect="1"/>
          </p:cNvPicPr>
          <p:nvPr/>
        </p:nvPicPr>
        <p:blipFill>
          <a:blip r:embed="rId27"/>
          <a:stretch>
            <a:fillRect/>
          </a:stretch>
        </p:blipFill>
        <p:spPr>
          <a:xfrm>
            <a:off x="1964531" y="5491014"/>
            <a:ext cx="166688" cy="137220"/>
          </a:xfrm>
          <a:prstGeom prst="rect">
            <a:avLst/>
          </a:prstGeom>
        </p:spPr>
      </p:pic>
      <p:sp>
        <p:nvSpPr>
          <p:cNvPr id="33" name="SK-19-text-32"/>
          <p:cNvSpPr/>
          <p:nvPr/>
        </p:nvSpPr>
        <p:spPr>
          <a:xfrm>
            <a:off x="723900" y="381000"/>
            <a:ext cx="11468100" cy="365671"/>
          </a:xfrm>
          <a:prstGeom prst="rect">
            <a:avLst/>
          </a:prstGeom>
          <a:noFill/>
          <a:ln/>
        </p:spPr>
        <p:txBody>
          <a:bodyPr vert="horz" wrap="square" lIns="0" tIns="0" rIns="0" bIns="0" rtlCol="0" anchor="ctr"/>
          <a:lstStyle/>
          <a:p>
            <a:pPr marL="0" indent="0">
              <a:lnSpc>
                <a:spcPts val="2880"/>
              </a:lnSpc>
              <a:buNone/>
            </a:pPr>
            <a:r>
              <a:rPr lang="en-US" sz="2400" b="1" dirty="0">
                <a:solidFill>
                  <a:srgbClr val="0F172A"/>
                </a:solidFill>
              </a:rPr>
              <a:t>Antipsychotics: Physical Health Monitoring</a:t>
            </a:r>
            <a:endParaRPr lang="en-US" sz="2400" dirty="0"/>
          </a:p>
        </p:txBody>
      </p:sp>
      <p:sp>
        <p:nvSpPr>
          <p:cNvPr id="34" name="SK-19-text-33"/>
          <p:cNvSpPr/>
          <p:nvPr/>
        </p:nvSpPr>
        <p:spPr>
          <a:xfrm>
            <a:off x="1057275" y="1175296"/>
            <a:ext cx="7086600" cy="342900"/>
          </a:xfrm>
          <a:prstGeom prst="rect">
            <a:avLst/>
          </a:prstGeom>
          <a:noFill/>
          <a:ln/>
        </p:spPr>
        <p:txBody>
          <a:bodyPr vert="horz" wrap="square" lIns="0" tIns="0" rIns="0" bIns="0" rtlCol="0" anchor="ctr"/>
          <a:lstStyle/>
          <a:p>
            <a:pPr marL="0" indent="0">
              <a:lnSpc>
                <a:spcPts val="2250"/>
              </a:lnSpc>
              <a:buNone/>
            </a:pPr>
            <a:r>
              <a:rPr lang="en-US" sz="1500" b="1" dirty="0">
                <a:solidFill>
                  <a:srgbClr val="1E293B"/>
                </a:solidFill>
              </a:rPr>
              <a:t>Baseline Checks (Pre-treatment)</a:t>
            </a:r>
            <a:endParaRPr lang="en-US" sz="1500" dirty="0"/>
          </a:p>
        </p:txBody>
      </p:sp>
      <p:sp>
        <p:nvSpPr>
          <p:cNvPr id="35" name="SK-19-text-34"/>
          <p:cNvSpPr/>
          <p:nvPr/>
        </p:nvSpPr>
        <p:spPr>
          <a:xfrm>
            <a:off x="1021556" y="1670596"/>
            <a:ext cx="9132570" cy="226665"/>
          </a:xfrm>
          <a:prstGeom prst="rect">
            <a:avLst/>
          </a:prstGeom>
          <a:noFill/>
          <a:ln/>
        </p:spPr>
        <p:txBody>
          <a:bodyPr vert="horz" wrap="square" lIns="0" tIns="0" rIns="0" bIns="0" rtlCol="0" anchor="ctr"/>
          <a:lstStyle/>
          <a:p>
            <a:pPr marL="0" indent="0" algn="l">
              <a:lnSpc>
                <a:spcPts val="1785"/>
              </a:lnSpc>
              <a:buNone/>
            </a:pPr>
            <a:r>
              <a:rPr lang="en-US" sz="1275" b="1" dirty="0">
                <a:solidFill>
                  <a:srgbClr val="0F172A"/>
                </a:solidFill>
              </a:rPr>
              <a:t>Weight &amp; BMI:</a:t>
            </a:r>
            <a:r>
              <a:rPr lang="en-US" sz="1275" dirty="0">
                <a:solidFill>
                  <a:srgbClr val="0F172A"/>
                </a:solidFill>
              </a:rPr>
              <a:t> Essential for metabolic baseline.</a:t>
            </a:r>
            <a:endParaRPr lang="en-US" sz="1275" dirty="0"/>
          </a:p>
        </p:txBody>
      </p:sp>
      <p:sp>
        <p:nvSpPr>
          <p:cNvPr id="36" name="SK-19-text-35"/>
          <p:cNvSpPr/>
          <p:nvPr/>
        </p:nvSpPr>
        <p:spPr>
          <a:xfrm>
            <a:off x="1021556" y="1973461"/>
            <a:ext cx="6412230" cy="226665"/>
          </a:xfrm>
          <a:prstGeom prst="rect">
            <a:avLst/>
          </a:prstGeom>
          <a:noFill/>
          <a:ln/>
        </p:spPr>
        <p:txBody>
          <a:bodyPr vert="horz" wrap="square" lIns="0" tIns="0" rIns="0" bIns="0" rtlCol="0" anchor="ctr"/>
          <a:lstStyle/>
          <a:p>
            <a:pPr marL="0" indent="0" algn="l">
              <a:lnSpc>
                <a:spcPts val="1785"/>
              </a:lnSpc>
              <a:buNone/>
            </a:pPr>
            <a:r>
              <a:rPr lang="en-US" sz="1275" b="1" dirty="0">
                <a:solidFill>
                  <a:srgbClr val="0F172A"/>
                </a:solidFill>
              </a:rPr>
              <a:t>Vitals:</a:t>
            </a:r>
            <a:r>
              <a:rPr lang="en-US" sz="1275" dirty="0">
                <a:solidFill>
                  <a:srgbClr val="0F172A"/>
                </a:solidFill>
              </a:rPr>
              <a:t> Pulse and Blood Pressure.</a:t>
            </a:r>
            <a:endParaRPr lang="en-US" sz="1275" dirty="0"/>
          </a:p>
        </p:txBody>
      </p:sp>
      <p:sp>
        <p:nvSpPr>
          <p:cNvPr id="37" name="SK-19-text-36"/>
          <p:cNvSpPr/>
          <p:nvPr/>
        </p:nvSpPr>
        <p:spPr>
          <a:xfrm>
            <a:off x="1021556" y="2276326"/>
            <a:ext cx="9650730" cy="226665"/>
          </a:xfrm>
          <a:prstGeom prst="rect">
            <a:avLst/>
          </a:prstGeom>
          <a:noFill/>
          <a:ln/>
        </p:spPr>
        <p:txBody>
          <a:bodyPr vert="horz" wrap="square" lIns="0" tIns="0" rIns="0" bIns="0" rtlCol="0" anchor="ctr"/>
          <a:lstStyle/>
          <a:p>
            <a:pPr marL="0" indent="0" algn="l">
              <a:lnSpc>
                <a:spcPts val="1785"/>
              </a:lnSpc>
              <a:buNone/>
            </a:pPr>
            <a:r>
              <a:rPr lang="en-US" sz="1275" b="1" dirty="0">
                <a:solidFill>
                  <a:srgbClr val="0F172A"/>
                </a:solidFill>
              </a:rPr>
              <a:t>Metabolic:</a:t>
            </a:r>
            <a:r>
              <a:rPr lang="en-US" sz="1275" dirty="0">
                <a:solidFill>
                  <a:srgbClr val="0F172A"/>
                </a:solidFill>
              </a:rPr>
              <a:t> Fasting Glucose (or HbA1c) and Lipids.</a:t>
            </a:r>
            <a:endParaRPr lang="en-US" sz="1275" dirty="0"/>
          </a:p>
        </p:txBody>
      </p:sp>
      <p:sp>
        <p:nvSpPr>
          <p:cNvPr id="38" name="SK-19-text-37"/>
          <p:cNvSpPr/>
          <p:nvPr/>
        </p:nvSpPr>
        <p:spPr>
          <a:xfrm>
            <a:off x="1021556" y="2579191"/>
            <a:ext cx="4807744" cy="453330"/>
          </a:xfrm>
          <a:prstGeom prst="rect">
            <a:avLst/>
          </a:prstGeom>
          <a:noFill/>
          <a:ln/>
        </p:spPr>
        <p:txBody>
          <a:bodyPr vert="horz" wrap="square" lIns="0" tIns="0" rIns="0" bIns="0" rtlCol="0" anchor="ctr"/>
          <a:lstStyle/>
          <a:p>
            <a:pPr marL="0" indent="0" algn="l">
              <a:lnSpc>
                <a:spcPts val="1785"/>
              </a:lnSpc>
              <a:buNone/>
            </a:pPr>
            <a:r>
              <a:rPr lang="en-US" sz="1275" b="1" dirty="0">
                <a:solidFill>
                  <a:srgbClr val="0F172A"/>
                </a:solidFill>
              </a:rPr>
              <a:t>ECG:</a:t>
            </a:r>
            <a:r>
              <a:rPr lang="en-US" sz="1275" dirty="0">
                <a:solidFill>
                  <a:srgbClr val="0F172A"/>
                </a:solidFill>
              </a:rPr>
              <a:t> Required if CVD risk, FHx of sudden death, history of collapse, or hospital admission.</a:t>
            </a:r>
            <a:endParaRPr lang="en-US" sz="1275" dirty="0"/>
          </a:p>
        </p:txBody>
      </p:sp>
      <p:sp>
        <p:nvSpPr>
          <p:cNvPr id="39" name="SK-19-text-38"/>
          <p:cNvSpPr/>
          <p:nvPr/>
        </p:nvSpPr>
        <p:spPr>
          <a:xfrm>
            <a:off x="1021556" y="3108722"/>
            <a:ext cx="4807744" cy="453330"/>
          </a:xfrm>
          <a:prstGeom prst="rect">
            <a:avLst/>
          </a:prstGeom>
          <a:noFill/>
          <a:ln/>
        </p:spPr>
        <p:txBody>
          <a:bodyPr vert="horz" wrap="square" lIns="0" tIns="0" rIns="0" bIns="0" rtlCol="0" anchor="ctr"/>
          <a:lstStyle/>
          <a:p>
            <a:pPr marL="0" indent="0" algn="l">
              <a:lnSpc>
                <a:spcPts val="1785"/>
              </a:lnSpc>
              <a:buNone/>
            </a:pPr>
            <a:r>
              <a:rPr lang="en-US" sz="1275" b="1" dirty="0">
                <a:solidFill>
                  <a:srgbClr val="0F172A"/>
                </a:solidFill>
              </a:rPr>
              <a:t>Risk Assessment:</a:t>
            </a:r>
            <a:r>
              <a:rPr lang="en-US" sz="1275" dirty="0">
                <a:solidFill>
                  <a:srgbClr val="0F172A"/>
                </a:solidFill>
              </a:rPr>
              <a:t> QRISK3/CVD risk and lifestyle (smoking, alcohol).</a:t>
            </a:r>
            <a:endParaRPr lang="en-US" sz="1275" dirty="0"/>
          </a:p>
        </p:txBody>
      </p:sp>
      <p:sp>
        <p:nvSpPr>
          <p:cNvPr id="40" name="SK-19-text-39"/>
          <p:cNvSpPr/>
          <p:nvPr/>
        </p:nvSpPr>
        <p:spPr>
          <a:xfrm>
            <a:off x="6696075" y="1175296"/>
            <a:ext cx="5105400" cy="342900"/>
          </a:xfrm>
          <a:prstGeom prst="rect">
            <a:avLst/>
          </a:prstGeom>
          <a:noFill/>
          <a:ln/>
        </p:spPr>
        <p:txBody>
          <a:bodyPr vert="horz" wrap="square" lIns="0" tIns="0" rIns="0" bIns="0" rtlCol="0" anchor="ctr"/>
          <a:lstStyle/>
          <a:p>
            <a:pPr marL="0" indent="0">
              <a:lnSpc>
                <a:spcPts val="2250"/>
              </a:lnSpc>
              <a:buNone/>
            </a:pPr>
            <a:r>
              <a:rPr lang="en-US" sz="1500" b="1" dirty="0">
                <a:solidFill>
                  <a:srgbClr val="1E293B"/>
                </a:solidFill>
              </a:rPr>
              <a:t>Monitoring Schedule</a:t>
            </a:r>
            <a:endParaRPr lang="en-US" sz="1500" dirty="0"/>
          </a:p>
        </p:txBody>
      </p:sp>
      <p:sp>
        <p:nvSpPr>
          <p:cNvPr id="41" name="SK-19-text-40"/>
          <p:cNvSpPr/>
          <p:nvPr/>
        </p:nvSpPr>
        <p:spPr>
          <a:xfrm>
            <a:off x="6477000" y="1670596"/>
            <a:ext cx="1479660" cy="381000"/>
          </a:xfrm>
          <a:prstGeom prst="rect">
            <a:avLst/>
          </a:prstGeom>
          <a:noFill/>
          <a:ln/>
        </p:spPr>
        <p:txBody>
          <a:bodyPr vert="horz" wrap="square" lIns="0" tIns="0" rIns="0" bIns="0" rtlCol="0" anchor="ctr"/>
          <a:lstStyle/>
          <a:p>
            <a:pPr marL="0" indent="0" algn="l">
              <a:lnSpc>
                <a:spcPts val="1800"/>
              </a:lnSpc>
              <a:buNone/>
            </a:pPr>
            <a:r>
              <a:rPr lang="en-US" sz="1200" b="1" dirty="0">
                <a:solidFill>
                  <a:srgbClr val="0F172A"/>
                </a:solidFill>
              </a:rPr>
              <a:t>Parameter</a:t>
            </a:r>
            <a:endParaRPr lang="en-US" sz="1200" dirty="0"/>
          </a:p>
        </p:txBody>
      </p:sp>
      <p:sp>
        <p:nvSpPr>
          <p:cNvPr id="42" name="SK-19-text-41"/>
          <p:cNvSpPr/>
          <p:nvPr/>
        </p:nvSpPr>
        <p:spPr>
          <a:xfrm>
            <a:off x="8028831" y="1670596"/>
            <a:ext cx="3401169" cy="381000"/>
          </a:xfrm>
          <a:prstGeom prst="rect">
            <a:avLst/>
          </a:prstGeom>
          <a:noFill/>
          <a:ln/>
        </p:spPr>
        <p:txBody>
          <a:bodyPr vert="horz" wrap="square" lIns="0" tIns="0" rIns="0" bIns="0" rtlCol="0" anchor="ctr"/>
          <a:lstStyle/>
          <a:p>
            <a:pPr marL="0" indent="0" algn="l">
              <a:lnSpc>
                <a:spcPts val="1800"/>
              </a:lnSpc>
              <a:buNone/>
            </a:pPr>
            <a:r>
              <a:rPr lang="en-US" sz="1200" b="1" dirty="0">
                <a:solidFill>
                  <a:srgbClr val="0F172A"/>
                </a:solidFill>
              </a:rPr>
              <a:t>Frequency</a:t>
            </a:r>
            <a:endParaRPr lang="en-US" sz="1200" dirty="0"/>
          </a:p>
        </p:txBody>
      </p:sp>
      <p:sp>
        <p:nvSpPr>
          <p:cNvPr id="43" name="SK-19-text-42"/>
          <p:cNvSpPr/>
          <p:nvPr/>
        </p:nvSpPr>
        <p:spPr>
          <a:xfrm>
            <a:off x="6477000" y="2156371"/>
            <a:ext cx="2270760" cy="161925"/>
          </a:xfrm>
          <a:prstGeom prst="rect">
            <a:avLst/>
          </a:prstGeom>
          <a:noFill/>
          <a:ln/>
        </p:spPr>
        <p:txBody>
          <a:bodyPr vert="horz" wrap="square" lIns="0" tIns="0" rIns="0" bIns="0" rtlCol="0" anchor="ctr"/>
          <a:lstStyle/>
          <a:p>
            <a:pPr marL="0" indent="0">
              <a:lnSpc>
                <a:spcPts val="1800"/>
              </a:lnSpc>
              <a:buNone/>
            </a:pPr>
            <a:r>
              <a:rPr lang="en-US" sz="1200" b="1" dirty="0">
                <a:solidFill>
                  <a:srgbClr val="334155"/>
                </a:solidFill>
              </a:rPr>
              <a:t>Weight / BMI</a:t>
            </a:r>
            <a:endParaRPr lang="en-US" sz="1200" dirty="0"/>
          </a:p>
        </p:txBody>
      </p:sp>
      <p:sp>
        <p:nvSpPr>
          <p:cNvPr id="44" name="SK-19-text-43"/>
          <p:cNvSpPr/>
          <p:nvPr/>
        </p:nvSpPr>
        <p:spPr>
          <a:xfrm>
            <a:off x="8028831" y="2051596"/>
            <a:ext cx="4163169" cy="381000"/>
          </a:xfrm>
          <a:prstGeom prst="rect">
            <a:avLst/>
          </a:prstGeom>
          <a:noFill/>
          <a:ln/>
        </p:spPr>
        <p:txBody>
          <a:bodyPr vert="horz" wrap="square" lIns="0" tIns="0" rIns="0" bIns="0" rtlCol="0" anchor="ctr"/>
          <a:lstStyle/>
          <a:p>
            <a:pPr marL="0" indent="0">
              <a:lnSpc>
                <a:spcPts val="1800"/>
              </a:lnSpc>
              <a:buNone/>
            </a:pPr>
            <a:r>
              <a:rPr lang="en-US" sz="1200" dirty="0">
                <a:solidFill>
                  <a:srgbClr val="334155"/>
                </a:solidFill>
              </a:rPr>
              <a:t>Weekly (first 6 weeks), then at 12 weeks.</a:t>
            </a:r>
            <a:endParaRPr lang="en-US" sz="1200" dirty="0"/>
          </a:p>
        </p:txBody>
      </p:sp>
      <p:sp>
        <p:nvSpPr>
          <p:cNvPr id="45" name="SK-19-text-44"/>
          <p:cNvSpPr/>
          <p:nvPr/>
        </p:nvSpPr>
        <p:spPr>
          <a:xfrm>
            <a:off x="6477000" y="2537371"/>
            <a:ext cx="1905000" cy="161925"/>
          </a:xfrm>
          <a:prstGeom prst="rect">
            <a:avLst/>
          </a:prstGeom>
          <a:noFill/>
          <a:ln/>
        </p:spPr>
        <p:txBody>
          <a:bodyPr vert="horz" wrap="square" lIns="0" tIns="0" rIns="0" bIns="0" rtlCol="0" anchor="ctr"/>
          <a:lstStyle/>
          <a:p>
            <a:pPr marL="0" indent="0">
              <a:lnSpc>
                <a:spcPts val="1800"/>
              </a:lnSpc>
              <a:buNone/>
            </a:pPr>
            <a:r>
              <a:rPr lang="en-US" sz="1200" b="1" dirty="0">
                <a:solidFill>
                  <a:srgbClr val="334155"/>
                </a:solidFill>
              </a:rPr>
              <a:t>BP / Pulse</a:t>
            </a:r>
            <a:endParaRPr lang="en-US" sz="1200" dirty="0"/>
          </a:p>
        </p:txBody>
      </p:sp>
      <p:sp>
        <p:nvSpPr>
          <p:cNvPr id="46" name="SK-19-text-45"/>
          <p:cNvSpPr/>
          <p:nvPr/>
        </p:nvSpPr>
        <p:spPr>
          <a:xfrm>
            <a:off x="8028831" y="2432596"/>
            <a:ext cx="3401169" cy="381000"/>
          </a:xfrm>
          <a:prstGeom prst="rect">
            <a:avLst/>
          </a:prstGeom>
          <a:noFill/>
          <a:ln/>
        </p:spPr>
        <p:txBody>
          <a:bodyPr vert="horz" wrap="square" lIns="0" tIns="0" rIns="0" bIns="0" rtlCol="0" anchor="ctr"/>
          <a:lstStyle/>
          <a:p>
            <a:pPr marL="0" indent="0">
              <a:lnSpc>
                <a:spcPts val="1800"/>
              </a:lnSpc>
              <a:buNone/>
            </a:pPr>
            <a:r>
              <a:rPr lang="en-US" sz="1200" dirty="0">
                <a:solidFill>
                  <a:srgbClr val="334155"/>
                </a:solidFill>
              </a:rPr>
              <a:t>At 12 weeks.</a:t>
            </a:r>
            <a:endParaRPr lang="en-US" sz="1200" dirty="0"/>
          </a:p>
        </p:txBody>
      </p:sp>
      <p:sp>
        <p:nvSpPr>
          <p:cNvPr id="47" name="SK-19-text-46"/>
          <p:cNvSpPr/>
          <p:nvPr/>
        </p:nvSpPr>
        <p:spPr>
          <a:xfrm>
            <a:off x="6477000" y="2918371"/>
            <a:ext cx="3002280" cy="161925"/>
          </a:xfrm>
          <a:prstGeom prst="rect">
            <a:avLst/>
          </a:prstGeom>
          <a:noFill/>
          <a:ln/>
        </p:spPr>
        <p:txBody>
          <a:bodyPr vert="horz" wrap="square" lIns="0" tIns="0" rIns="0" bIns="0" rtlCol="0" anchor="ctr"/>
          <a:lstStyle/>
          <a:p>
            <a:pPr marL="0" indent="0">
              <a:lnSpc>
                <a:spcPts val="1800"/>
              </a:lnSpc>
              <a:buNone/>
            </a:pPr>
            <a:r>
              <a:rPr lang="en-US" sz="1200" b="1" dirty="0">
                <a:solidFill>
                  <a:srgbClr val="334155"/>
                </a:solidFill>
              </a:rPr>
              <a:t>Glucose / Lipids</a:t>
            </a:r>
            <a:endParaRPr lang="en-US" sz="1200" dirty="0"/>
          </a:p>
        </p:txBody>
      </p:sp>
      <p:sp>
        <p:nvSpPr>
          <p:cNvPr id="48" name="SK-19-text-47"/>
          <p:cNvSpPr/>
          <p:nvPr/>
        </p:nvSpPr>
        <p:spPr>
          <a:xfrm>
            <a:off x="8028831" y="2813596"/>
            <a:ext cx="3401169" cy="381000"/>
          </a:xfrm>
          <a:prstGeom prst="rect">
            <a:avLst/>
          </a:prstGeom>
          <a:noFill/>
          <a:ln/>
        </p:spPr>
        <p:txBody>
          <a:bodyPr vert="horz" wrap="square" lIns="0" tIns="0" rIns="0" bIns="0" rtlCol="0" anchor="ctr"/>
          <a:lstStyle/>
          <a:p>
            <a:pPr marL="0" indent="0">
              <a:lnSpc>
                <a:spcPts val="1800"/>
              </a:lnSpc>
              <a:buNone/>
            </a:pPr>
            <a:r>
              <a:rPr lang="en-US" sz="1200" dirty="0">
                <a:solidFill>
                  <a:srgbClr val="334155"/>
                </a:solidFill>
              </a:rPr>
              <a:t>At 12 weeks.</a:t>
            </a:r>
            <a:endParaRPr lang="en-US" sz="1200" dirty="0"/>
          </a:p>
        </p:txBody>
      </p:sp>
      <p:sp>
        <p:nvSpPr>
          <p:cNvPr id="49" name="SK-19-text-48"/>
          <p:cNvSpPr/>
          <p:nvPr/>
        </p:nvSpPr>
        <p:spPr>
          <a:xfrm>
            <a:off x="6477000" y="3299371"/>
            <a:ext cx="2087880" cy="161925"/>
          </a:xfrm>
          <a:prstGeom prst="rect">
            <a:avLst/>
          </a:prstGeom>
          <a:noFill/>
          <a:ln/>
        </p:spPr>
        <p:txBody>
          <a:bodyPr vert="horz" wrap="square" lIns="0" tIns="0" rIns="0" bIns="0" rtlCol="0" anchor="ctr"/>
          <a:lstStyle/>
          <a:p>
            <a:pPr marL="0" indent="0">
              <a:lnSpc>
                <a:spcPts val="1800"/>
              </a:lnSpc>
              <a:buNone/>
            </a:pPr>
            <a:r>
              <a:rPr lang="en-US" sz="1200" b="1" dirty="0">
                <a:solidFill>
                  <a:srgbClr val="334155"/>
                </a:solidFill>
              </a:rPr>
              <a:t>Full Review</a:t>
            </a:r>
            <a:endParaRPr lang="en-US" sz="1200" dirty="0"/>
          </a:p>
        </p:txBody>
      </p:sp>
      <p:sp>
        <p:nvSpPr>
          <p:cNvPr id="50" name="SK-19-text-49"/>
          <p:cNvSpPr/>
          <p:nvPr/>
        </p:nvSpPr>
        <p:spPr>
          <a:xfrm>
            <a:off x="8028831" y="3194596"/>
            <a:ext cx="4163169" cy="381000"/>
          </a:xfrm>
          <a:prstGeom prst="rect">
            <a:avLst/>
          </a:prstGeom>
          <a:noFill/>
          <a:ln/>
        </p:spPr>
        <p:txBody>
          <a:bodyPr vert="horz" wrap="square" lIns="0" tIns="0" rIns="0" bIns="0" rtlCol="0" anchor="ctr"/>
          <a:lstStyle/>
          <a:p>
            <a:pPr marL="0" indent="0">
              <a:lnSpc>
                <a:spcPts val="1800"/>
              </a:lnSpc>
              <a:buNone/>
            </a:pPr>
            <a:r>
              <a:rPr lang="en-US" sz="1200" dirty="0">
                <a:solidFill>
                  <a:srgbClr val="334155"/>
                </a:solidFill>
              </a:rPr>
              <a:t>Annually (Physical Health Check in SMI).</a:t>
            </a:r>
            <a:endParaRPr lang="en-US" sz="1200" dirty="0"/>
          </a:p>
        </p:txBody>
      </p:sp>
      <p:sp>
        <p:nvSpPr>
          <p:cNvPr id="51" name="SK-19-text-50"/>
          <p:cNvSpPr/>
          <p:nvPr/>
        </p:nvSpPr>
        <p:spPr>
          <a:xfrm>
            <a:off x="6477000" y="3680371"/>
            <a:ext cx="990600" cy="161925"/>
          </a:xfrm>
          <a:prstGeom prst="rect">
            <a:avLst/>
          </a:prstGeom>
          <a:noFill/>
          <a:ln/>
        </p:spPr>
        <p:txBody>
          <a:bodyPr vert="horz" wrap="square" lIns="0" tIns="0" rIns="0" bIns="0" rtlCol="0" anchor="ctr"/>
          <a:lstStyle/>
          <a:p>
            <a:pPr marL="0" indent="0">
              <a:lnSpc>
                <a:spcPts val="1800"/>
              </a:lnSpc>
              <a:buNone/>
            </a:pPr>
            <a:r>
              <a:rPr lang="en-US" sz="1200" b="1" dirty="0">
                <a:solidFill>
                  <a:srgbClr val="334155"/>
                </a:solidFill>
              </a:rPr>
              <a:t>EPSEs</a:t>
            </a:r>
            <a:endParaRPr lang="en-US" sz="1200" dirty="0"/>
          </a:p>
        </p:txBody>
      </p:sp>
      <p:sp>
        <p:nvSpPr>
          <p:cNvPr id="52" name="SK-19-text-51"/>
          <p:cNvSpPr/>
          <p:nvPr/>
        </p:nvSpPr>
        <p:spPr>
          <a:xfrm>
            <a:off x="8028831" y="3575596"/>
            <a:ext cx="4163169" cy="381000"/>
          </a:xfrm>
          <a:prstGeom prst="rect">
            <a:avLst/>
          </a:prstGeom>
          <a:noFill/>
          <a:ln/>
        </p:spPr>
        <p:txBody>
          <a:bodyPr vert="horz" wrap="square" lIns="0" tIns="0" rIns="0" bIns="0" rtlCol="0" anchor="ctr"/>
          <a:lstStyle/>
          <a:p>
            <a:pPr marL="0" indent="0">
              <a:lnSpc>
                <a:spcPts val="1800"/>
              </a:lnSpc>
              <a:buNone/>
            </a:pPr>
            <a:r>
              <a:rPr lang="en-US" sz="1200" dirty="0">
                <a:solidFill>
                  <a:srgbClr val="334155"/>
                </a:solidFill>
              </a:rPr>
              <a:t>At every dose change and review.</a:t>
            </a:r>
            <a:endParaRPr lang="en-US" sz="1200" dirty="0"/>
          </a:p>
        </p:txBody>
      </p:sp>
      <p:sp>
        <p:nvSpPr>
          <p:cNvPr id="53" name="SK-19-text-52"/>
          <p:cNvSpPr/>
          <p:nvPr/>
        </p:nvSpPr>
        <p:spPr>
          <a:xfrm>
            <a:off x="685800" y="4413796"/>
            <a:ext cx="5276850" cy="200025"/>
          </a:xfrm>
          <a:prstGeom prst="rect">
            <a:avLst/>
          </a:prstGeom>
          <a:noFill/>
          <a:ln/>
        </p:spPr>
        <p:txBody>
          <a:bodyPr vert="horz" wrap="square" lIns="0" tIns="0" rIns="0" bIns="0" rtlCol="0" anchor="ctr"/>
          <a:lstStyle/>
          <a:p>
            <a:pPr marL="0" indent="0">
              <a:lnSpc>
                <a:spcPts val="1575"/>
              </a:lnSpc>
              <a:buNone/>
            </a:pPr>
            <a:r>
              <a:rPr lang="en-US" sz="1050" b="1" kern="0" spc="30" dirty="0">
                <a:solidFill>
                  <a:srgbClr val="7E22CE"/>
                </a:solidFill>
              </a:rPr>
              <a:t>PURPLE AKT</a:t>
            </a:r>
            <a:endParaRPr lang="en-US" sz="1050" dirty="0"/>
          </a:p>
        </p:txBody>
      </p:sp>
      <p:sp>
        <p:nvSpPr>
          <p:cNvPr id="54" name="SK-19-text-53"/>
          <p:cNvSpPr/>
          <p:nvPr/>
        </p:nvSpPr>
        <p:spPr>
          <a:xfrm>
            <a:off x="685800" y="4670971"/>
            <a:ext cx="5200650" cy="400050"/>
          </a:xfrm>
          <a:prstGeom prst="rect">
            <a:avLst/>
          </a:prstGeom>
          <a:noFill/>
          <a:ln/>
        </p:spPr>
        <p:txBody>
          <a:bodyPr vert="horz" wrap="square" lIns="0" tIns="0" rIns="0" bIns="0" rtlCol="0" anchor="ctr"/>
          <a:lstStyle/>
          <a:p>
            <a:pPr marL="0" indent="0">
              <a:lnSpc>
                <a:spcPts val="1575"/>
              </a:lnSpc>
              <a:buNone/>
            </a:pPr>
            <a:r>
              <a:rPr lang="en-US" sz="1125" dirty="0">
                <a:solidFill>
                  <a:srgbClr val="0F172A"/>
                </a:solidFill>
              </a:rPr>
              <a:t>NICE CG178/185: Baseline ECG is mandatory if the patient has cardiovascular risk or if the specific drug SPC requires it (e.g., QT prolongation risk).</a:t>
            </a:r>
            <a:endParaRPr lang="en-US" sz="1125" dirty="0"/>
          </a:p>
        </p:txBody>
      </p:sp>
      <p:sp>
        <p:nvSpPr>
          <p:cNvPr id="55" name="SK-19-text-54"/>
          <p:cNvSpPr/>
          <p:nvPr/>
        </p:nvSpPr>
        <p:spPr>
          <a:xfrm>
            <a:off x="6305550" y="4413796"/>
            <a:ext cx="5276850" cy="200025"/>
          </a:xfrm>
          <a:prstGeom prst="rect">
            <a:avLst/>
          </a:prstGeom>
          <a:noFill/>
          <a:ln/>
        </p:spPr>
        <p:txBody>
          <a:bodyPr vert="horz" wrap="square" lIns="0" tIns="0" rIns="0" bIns="0" rtlCol="0" anchor="ctr"/>
          <a:lstStyle/>
          <a:p>
            <a:pPr marL="0" indent="0">
              <a:lnSpc>
                <a:spcPts val="1575"/>
              </a:lnSpc>
              <a:buNone/>
            </a:pPr>
            <a:r>
              <a:rPr lang="en-US" sz="1050" b="1" kern="0" spc="30" dirty="0">
                <a:solidFill>
                  <a:srgbClr val="B45309"/>
                </a:solidFill>
              </a:rPr>
              <a:t>AMBER PITFALL</a:t>
            </a:r>
            <a:endParaRPr lang="en-US" sz="1050" dirty="0"/>
          </a:p>
        </p:txBody>
      </p:sp>
      <p:sp>
        <p:nvSpPr>
          <p:cNvPr id="56" name="SK-19-text-55"/>
          <p:cNvSpPr/>
          <p:nvPr/>
        </p:nvSpPr>
        <p:spPr>
          <a:xfrm>
            <a:off x="6305550" y="4670971"/>
            <a:ext cx="5200650" cy="400050"/>
          </a:xfrm>
          <a:prstGeom prst="rect">
            <a:avLst/>
          </a:prstGeom>
          <a:noFill/>
          <a:ln/>
        </p:spPr>
        <p:txBody>
          <a:bodyPr vert="horz" wrap="square" lIns="0" tIns="0" rIns="0" bIns="0" rtlCol="0" anchor="ctr"/>
          <a:lstStyle/>
          <a:p>
            <a:pPr marL="0" indent="0">
              <a:lnSpc>
                <a:spcPts val="1575"/>
              </a:lnSpc>
              <a:buNone/>
            </a:pPr>
            <a:r>
              <a:rPr lang="en-US" sz="1125" dirty="0">
                <a:solidFill>
                  <a:srgbClr val="0F172A"/>
                </a:solidFill>
              </a:rPr>
              <a:t>Missing the 'metabolic window': most antipsychotic-induced weight gain occurs in the first 6 weeks. Early intervention is vital to reduce long-term CVD mortality.</a:t>
            </a:r>
            <a:endParaRPr lang="en-US" sz="1125" dirty="0"/>
          </a:p>
        </p:txBody>
      </p:sp>
      <p:sp>
        <p:nvSpPr>
          <p:cNvPr id="57" name="SK-19-text-56"/>
          <p:cNvSpPr/>
          <p:nvPr/>
        </p:nvSpPr>
        <p:spPr>
          <a:xfrm>
            <a:off x="571500" y="5375821"/>
            <a:ext cx="10896600" cy="352425"/>
          </a:xfrm>
          <a:prstGeom prst="rect">
            <a:avLst/>
          </a:prstGeom>
          <a:noFill/>
          <a:ln/>
        </p:spPr>
        <p:txBody>
          <a:bodyPr vert="horz" wrap="square" lIns="0" tIns="0" rIns="0" bIns="0" rtlCol="0" anchor="ctr"/>
          <a:lstStyle/>
          <a:p>
            <a:pPr marL="0" indent="0" algn="ctr">
              <a:lnSpc>
                <a:spcPts val="1575"/>
              </a:lnSpc>
              <a:buNone/>
            </a:pPr>
            <a:r>
              <a:rPr lang="en-US" sz="1050" b="1" dirty="0">
                <a:solidFill>
                  <a:srgbClr val="BE123C"/>
                </a:solidFill>
              </a:rPr>
              <a:t> MANDATORY: Always check the latest BNF/SPC and local formulary for drug-specific monitoring (e.g., Clozapine FBC, Lithium levels).</a:t>
            </a:r>
            <a:endParaRPr lang="en-US" sz="1050" dirty="0"/>
          </a:p>
        </p:txBody>
      </p:sp>
      <p:sp>
        <p:nvSpPr>
          <p:cNvPr id="58" name="SK-19-text-57"/>
          <p:cNvSpPr/>
          <p:nvPr/>
        </p:nvSpPr>
        <p:spPr>
          <a:xfrm>
            <a:off x="10191750" y="6262688"/>
            <a:ext cx="2000250" cy="214313"/>
          </a:xfrm>
          <a:prstGeom prst="rect">
            <a:avLst/>
          </a:prstGeom>
          <a:noFill/>
          <a:ln/>
        </p:spPr>
        <p:txBody>
          <a:bodyPr vert="horz" wrap="square" lIns="0" tIns="0" rIns="0" bIns="0" rtlCol="0" anchor="ctr"/>
          <a:lstStyle/>
          <a:p>
            <a:pPr marL="0" indent="0">
              <a:lnSpc>
                <a:spcPts val="1688"/>
              </a:lnSpc>
              <a:buNone/>
            </a:pPr>
            <a:r>
              <a:rPr lang="en-US" sz="1125" dirty="0">
                <a:solidFill>
                  <a:srgbClr val="64748B"/>
                </a:solidFill>
              </a:rPr>
              <a:t>www.bradfordvts.co.uk</a:t>
            </a:r>
            <a:endParaRPr lang="en-US" sz="1125"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20">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20-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20-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20-img-3" descr="preencoded.png"/>
          <p:cNvPicPr>
            <a:picLocks noChangeAspect="1"/>
          </p:cNvPicPr>
          <p:nvPr/>
        </p:nvPicPr>
        <p:blipFill>
          <a:blip r:embed="rId5"/>
          <a:stretch>
            <a:fillRect/>
          </a:stretch>
        </p:blipFill>
        <p:spPr>
          <a:xfrm>
            <a:off x="571500" y="411361"/>
            <a:ext cx="38100" cy="304800"/>
          </a:xfrm>
          <a:prstGeom prst="rect">
            <a:avLst/>
          </a:prstGeom>
        </p:spPr>
      </p:pic>
      <p:pic>
        <p:nvPicPr>
          <p:cNvPr id="5" name="SK-20-img-4" descr="preencoded.png"/>
          <p:cNvPicPr>
            <a:picLocks noChangeAspect="1"/>
          </p:cNvPicPr>
          <p:nvPr/>
        </p:nvPicPr>
        <p:blipFill>
          <a:blip r:embed="rId6"/>
          <a:stretch>
            <a:fillRect/>
          </a:stretch>
        </p:blipFill>
        <p:spPr>
          <a:xfrm>
            <a:off x="571500" y="822871"/>
            <a:ext cx="11049000" cy="9525"/>
          </a:xfrm>
          <a:prstGeom prst="rect">
            <a:avLst/>
          </a:prstGeom>
        </p:spPr>
      </p:pic>
      <p:pic>
        <p:nvPicPr>
          <p:cNvPr id="6" name="SK-20-img-5" descr="preencoded.png"/>
          <p:cNvPicPr>
            <a:picLocks noChangeAspect="1"/>
          </p:cNvPicPr>
          <p:nvPr/>
        </p:nvPicPr>
        <p:blipFill>
          <a:blip r:embed="rId7"/>
          <a:stretch>
            <a:fillRect/>
          </a:stretch>
        </p:blipFill>
        <p:spPr>
          <a:xfrm>
            <a:off x="571500" y="1022896"/>
            <a:ext cx="11049000" cy="561975"/>
          </a:xfrm>
          <a:prstGeom prst="rect">
            <a:avLst/>
          </a:prstGeom>
        </p:spPr>
      </p:pic>
      <p:pic>
        <p:nvPicPr>
          <p:cNvPr id="7" name="SK-20-img-6" descr="preencoded.png"/>
          <p:cNvPicPr>
            <a:picLocks noChangeAspect="1"/>
          </p:cNvPicPr>
          <p:nvPr/>
        </p:nvPicPr>
        <p:blipFill>
          <a:blip r:embed="rId8"/>
          <a:stretch>
            <a:fillRect/>
          </a:stretch>
        </p:blipFill>
        <p:spPr>
          <a:xfrm>
            <a:off x="571500" y="1889671"/>
            <a:ext cx="5410200" cy="3663404"/>
          </a:xfrm>
          <a:prstGeom prst="rect">
            <a:avLst/>
          </a:prstGeom>
        </p:spPr>
      </p:pic>
      <p:pic>
        <p:nvPicPr>
          <p:cNvPr id="8" name="SK-20-img-7" descr="preencoded.png"/>
          <p:cNvPicPr>
            <a:picLocks noChangeAspect="1"/>
          </p:cNvPicPr>
          <p:nvPr/>
        </p:nvPicPr>
        <p:blipFill>
          <a:blip r:embed="rId9"/>
          <a:stretch>
            <a:fillRect/>
          </a:stretch>
        </p:blipFill>
        <p:spPr>
          <a:xfrm>
            <a:off x="685800" y="2054423"/>
            <a:ext cx="261937" cy="213420"/>
          </a:xfrm>
          <a:prstGeom prst="rect">
            <a:avLst/>
          </a:prstGeom>
        </p:spPr>
      </p:pic>
      <p:pic>
        <p:nvPicPr>
          <p:cNvPr id="9" name="SK-20-img-8" descr="preencoded.png"/>
          <p:cNvPicPr>
            <a:picLocks noChangeAspect="1"/>
          </p:cNvPicPr>
          <p:nvPr/>
        </p:nvPicPr>
        <p:blipFill>
          <a:blip r:embed="rId10"/>
          <a:stretch>
            <a:fillRect/>
          </a:stretch>
        </p:blipFill>
        <p:spPr>
          <a:xfrm>
            <a:off x="685800" y="2432596"/>
            <a:ext cx="214313" cy="214313"/>
          </a:xfrm>
          <a:prstGeom prst="rect">
            <a:avLst/>
          </a:prstGeom>
        </p:spPr>
      </p:pic>
      <p:pic>
        <p:nvPicPr>
          <p:cNvPr id="10" name="SK-20-img-9" descr="preencoded.png"/>
          <p:cNvPicPr>
            <a:picLocks noChangeAspect="1"/>
          </p:cNvPicPr>
          <p:nvPr/>
        </p:nvPicPr>
        <p:blipFill>
          <a:blip r:embed="rId11"/>
          <a:stretch>
            <a:fillRect/>
          </a:stretch>
        </p:blipFill>
        <p:spPr>
          <a:xfrm>
            <a:off x="685800" y="2988618"/>
            <a:ext cx="214313" cy="214313"/>
          </a:xfrm>
          <a:prstGeom prst="rect">
            <a:avLst/>
          </a:prstGeom>
        </p:spPr>
      </p:pic>
      <p:pic>
        <p:nvPicPr>
          <p:cNvPr id="11" name="SK-20-img-10" descr="preencoded.png"/>
          <p:cNvPicPr>
            <a:picLocks noChangeAspect="1"/>
          </p:cNvPicPr>
          <p:nvPr/>
        </p:nvPicPr>
        <p:blipFill>
          <a:blip r:embed="rId11"/>
          <a:stretch>
            <a:fillRect/>
          </a:stretch>
        </p:blipFill>
        <p:spPr>
          <a:xfrm>
            <a:off x="685800" y="3544639"/>
            <a:ext cx="214313" cy="214313"/>
          </a:xfrm>
          <a:prstGeom prst="rect">
            <a:avLst/>
          </a:prstGeom>
        </p:spPr>
      </p:pic>
      <p:pic>
        <p:nvPicPr>
          <p:cNvPr id="12" name="SK-20-img-11" descr="preencoded.png"/>
          <p:cNvPicPr>
            <a:picLocks noChangeAspect="1"/>
          </p:cNvPicPr>
          <p:nvPr/>
        </p:nvPicPr>
        <p:blipFill>
          <a:blip r:embed="rId12"/>
          <a:stretch>
            <a:fillRect/>
          </a:stretch>
        </p:blipFill>
        <p:spPr>
          <a:xfrm>
            <a:off x="685800" y="4100661"/>
            <a:ext cx="214313" cy="200025"/>
          </a:xfrm>
          <a:prstGeom prst="rect">
            <a:avLst/>
          </a:prstGeom>
        </p:spPr>
      </p:pic>
      <p:pic>
        <p:nvPicPr>
          <p:cNvPr id="13" name="SK-20-img-12" descr="preencoded.png"/>
          <p:cNvPicPr>
            <a:picLocks noChangeAspect="1"/>
          </p:cNvPicPr>
          <p:nvPr/>
        </p:nvPicPr>
        <p:blipFill>
          <a:blip r:embed="rId8"/>
          <a:stretch>
            <a:fillRect/>
          </a:stretch>
        </p:blipFill>
        <p:spPr>
          <a:xfrm>
            <a:off x="6210300" y="1889671"/>
            <a:ext cx="5410200" cy="3663404"/>
          </a:xfrm>
          <a:prstGeom prst="rect">
            <a:avLst/>
          </a:prstGeom>
        </p:spPr>
      </p:pic>
      <p:pic>
        <p:nvPicPr>
          <p:cNvPr id="14" name="SK-20-img-13" descr="preencoded.png"/>
          <p:cNvPicPr>
            <a:picLocks noChangeAspect="1"/>
          </p:cNvPicPr>
          <p:nvPr/>
        </p:nvPicPr>
        <p:blipFill>
          <a:blip r:embed="rId13"/>
          <a:stretch>
            <a:fillRect/>
          </a:stretch>
        </p:blipFill>
        <p:spPr>
          <a:xfrm>
            <a:off x="6324600" y="2054423"/>
            <a:ext cx="261937" cy="213420"/>
          </a:xfrm>
          <a:prstGeom prst="rect">
            <a:avLst/>
          </a:prstGeom>
        </p:spPr>
      </p:pic>
      <p:pic>
        <p:nvPicPr>
          <p:cNvPr id="15" name="SK-20-img-14" descr="preencoded.png"/>
          <p:cNvPicPr>
            <a:picLocks noChangeAspect="1"/>
          </p:cNvPicPr>
          <p:nvPr/>
        </p:nvPicPr>
        <p:blipFill>
          <a:blip r:embed="rId10"/>
          <a:stretch>
            <a:fillRect/>
          </a:stretch>
        </p:blipFill>
        <p:spPr>
          <a:xfrm>
            <a:off x="6324600" y="2432596"/>
            <a:ext cx="214313" cy="214313"/>
          </a:xfrm>
          <a:prstGeom prst="rect">
            <a:avLst/>
          </a:prstGeom>
        </p:spPr>
      </p:pic>
      <p:pic>
        <p:nvPicPr>
          <p:cNvPr id="16" name="SK-20-img-15" descr="preencoded.png"/>
          <p:cNvPicPr>
            <a:picLocks noChangeAspect="1"/>
          </p:cNvPicPr>
          <p:nvPr/>
        </p:nvPicPr>
        <p:blipFill>
          <a:blip r:embed="rId11"/>
          <a:stretch>
            <a:fillRect/>
          </a:stretch>
        </p:blipFill>
        <p:spPr>
          <a:xfrm>
            <a:off x="6324600" y="2988618"/>
            <a:ext cx="214313" cy="214313"/>
          </a:xfrm>
          <a:prstGeom prst="rect">
            <a:avLst/>
          </a:prstGeom>
        </p:spPr>
      </p:pic>
      <p:pic>
        <p:nvPicPr>
          <p:cNvPr id="17" name="SK-20-img-16" descr="preencoded.png"/>
          <p:cNvPicPr>
            <a:picLocks noChangeAspect="1"/>
          </p:cNvPicPr>
          <p:nvPr/>
        </p:nvPicPr>
        <p:blipFill>
          <a:blip r:embed="rId11"/>
          <a:stretch>
            <a:fillRect/>
          </a:stretch>
        </p:blipFill>
        <p:spPr>
          <a:xfrm>
            <a:off x="6324600" y="3544639"/>
            <a:ext cx="214313" cy="214313"/>
          </a:xfrm>
          <a:prstGeom prst="rect">
            <a:avLst/>
          </a:prstGeom>
        </p:spPr>
      </p:pic>
      <p:pic>
        <p:nvPicPr>
          <p:cNvPr id="18" name="SK-20-img-17" descr="preencoded.png"/>
          <p:cNvPicPr>
            <a:picLocks noChangeAspect="1"/>
          </p:cNvPicPr>
          <p:nvPr/>
        </p:nvPicPr>
        <p:blipFill>
          <a:blip r:embed="rId14"/>
          <a:stretch>
            <a:fillRect/>
          </a:stretch>
        </p:blipFill>
        <p:spPr>
          <a:xfrm>
            <a:off x="571500" y="5743575"/>
            <a:ext cx="11049000" cy="733425"/>
          </a:xfrm>
          <a:prstGeom prst="rect">
            <a:avLst/>
          </a:prstGeom>
        </p:spPr>
      </p:pic>
      <p:pic>
        <p:nvPicPr>
          <p:cNvPr id="19" name="SK-20-img-18" descr="preencoded.png"/>
          <p:cNvPicPr>
            <a:picLocks noChangeAspect="1"/>
          </p:cNvPicPr>
          <p:nvPr/>
        </p:nvPicPr>
        <p:blipFill>
          <a:blip r:embed="rId15"/>
          <a:stretch>
            <a:fillRect/>
          </a:stretch>
        </p:blipFill>
        <p:spPr>
          <a:xfrm>
            <a:off x="685800" y="6011763"/>
            <a:ext cx="285750" cy="228600"/>
          </a:xfrm>
          <a:prstGeom prst="rect">
            <a:avLst/>
          </a:prstGeom>
        </p:spPr>
      </p:pic>
      <p:sp>
        <p:nvSpPr>
          <p:cNvPr id="20" name="SK-20-text-19"/>
          <p:cNvSpPr/>
          <p:nvPr/>
        </p:nvSpPr>
        <p:spPr>
          <a:xfrm>
            <a:off x="723900" y="381000"/>
            <a:ext cx="11468100" cy="365671"/>
          </a:xfrm>
          <a:prstGeom prst="rect">
            <a:avLst/>
          </a:prstGeom>
          <a:noFill/>
          <a:ln/>
        </p:spPr>
        <p:txBody>
          <a:bodyPr vert="horz" wrap="square" lIns="0" tIns="0" rIns="0" bIns="0" rtlCol="0" anchor="ctr"/>
          <a:lstStyle/>
          <a:p>
            <a:pPr marL="0" indent="0">
              <a:lnSpc>
                <a:spcPts val="2880"/>
              </a:lnSpc>
              <a:buNone/>
            </a:pPr>
            <a:r>
              <a:rPr lang="en-US" sz="2400" b="1" dirty="0">
                <a:solidFill>
                  <a:srgbClr val="0F172A"/>
                </a:solidFill>
              </a:rPr>
              <a:t>Personality Disorders in Primary Care</a:t>
            </a:r>
            <a:endParaRPr lang="en-US" sz="2400" dirty="0"/>
          </a:p>
        </p:txBody>
      </p:sp>
      <p:sp>
        <p:nvSpPr>
          <p:cNvPr id="21" name="SK-20-text-20"/>
          <p:cNvSpPr/>
          <p:nvPr/>
        </p:nvSpPr>
        <p:spPr>
          <a:xfrm>
            <a:off x="723900" y="1175296"/>
            <a:ext cx="11468100" cy="257175"/>
          </a:xfrm>
          <a:prstGeom prst="rect">
            <a:avLst/>
          </a:prstGeom>
          <a:noFill/>
          <a:ln/>
        </p:spPr>
        <p:txBody>
          <a:bodyPr vert="horz" wrap="square" lIns="0" tIns="0" rIns="0" bIns="0" rtlCol="0" anchor="ctr"/>
          <a:lstStyle/>
          <a:p>
            <a:pPr marL="0" indent="0">
              <a:lnSpc>
                <a:spcPts val="2025"/>
              </a:lnSpc>
              <a:buNone/>
            </a:pPr>
            <a:r>
              <a:rPr lang="en-US" sz="1350" i="1" dirty="0">
                <a:solidFill>
                  <a:srgbClr val="0F172A"/>
                </a:solidFill>
              </a:rPr>
              <a:t>"Enduring patterns of relating, emotional regulation, and coping shaped by trauma, temperament, and context."</a:t>
            </a:r>
            <a:endParaRPr lang="en-US" sz="1350" dirty="0"/>
          </a:p>
        </p:txBody>
      </p:sp>
      <p:sp>
        <p:nvSpPr>
          <p:cNvPr id="22" name="SK-20-text-21"/>
          <p:cNvSpPr/>
          <p:nvPr/>
        </p:nvSpPr>
        <p:spPr>
          <a:xfrm>
            <a:off x="1042988" y="2003971"/>
            <a:ext cx="5181600"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1E293B"/>
                </a:solidFill>
              </a:rPr>
              <a:t>The GP Approach</a:t>
            </a:r>
            <a:endParaRPr lang="en-US" sz="1650" dirty="0"/>
          </a:p>
        </p:txBody>
      </p:sp>
      <p:sp>
        <p:nvSpPr>
          <p:cNvPr id="23" name="SK-20-text-22"/>
          <p:cNvSpPr/>
          <p:nvPr/>
        </p:nvSpPr>
        <p:spPr>
          <a:xfrm>
            <a:off x="995363" y="2432596"/>
            <a:ext cx="4872038" cy="479822"/>
          </a:xfrm>
          <a:prstGeom prst="rect">
            <a:avLst/>
          </a:prstGeom>
          <a:noFill/>
          <a:ln/>
        </p:spPr>
        <p:txBody>
          <a:bodyPr vert="horz" wrap="square" lIns="0" tIns="0" rIns="0" bIns="0" rtlCol="0" anchor="ctr"/>
          <a:lstStyle/>
          <a:p>
            <a:pPr marL="0" indent="0" algn="l">
              <a:lnSpc>
                <a:spcPts val="1890"/>
              </a:lnSpc>
              <a:buNone/>
            </a:pPr>
            <a:r>
              <a:rPr lang="en-US" sz="1350" b="1" dirty="0">
                <a:solidFill>
                  <a:srgbClr val="334155"/>
                </a:solidFill>
              </a:rPr>
              <a:t>Continuity &amp; Validation:</a:t>
            </a:r>
            <a:r>
              <a:rPr lang="en-US" sz="1350" dirty="0">
                <a:solidFill>
                  <a:srgbClr val="334155"/>
                </a:solidFill>
              </a:rPr>
              <a:t> Consistent contact with a named GP reduces crisis frequency.</a:t>
            </a:r>
            <a:endParaRPr lang="en-US" sz="1350" dirty="0"/>
          </a:p>
        </p:txBody>
      </p:sp>
      <p:sp>
        <p:nvSpPr>
          <p:cNvPr id="24" name="SK-20-text-23"/>
          <p:cNvSpPr/>
          <p:nvPr/>
        </p:nvSpPr>
        <p:spPr>
          <a:xfrm>
            <a:off x="995363" y="2988618"/>
            <a:ext cx="4872038" cy="479822"/>
          </a:xfrm>
          <a:prstGeom prst="rect">
            <a:avLst/>
          </a:prstGeom>
          <a:noFill/>
          <a:ln/>
        </p:spPr>
        <p:txBody>
          <a:bodyPr vert="horz" wrap="square" lIns="0" tIns="0" rIns="0" bIns="0" rtlCol="0" anchor="ctr"/>
          <a:lstStyle/>
          <a:p>
            <a:pPr marL="0" indent="0" algn="l">
              <a:lnSpc>
                <a:spcPts val="1890"/>
              </a:lnSpc>
              <a:buNone/>
            </a:pPr>
            <a:r>
              <a:rPr lang="en-US" sz="1350" b="1" dirty="0">
                <a:solidFill>
                  <a:srgbClr val="334155"/>
                </a:solidFill>
              </a:rPr>
              <a:t>Clear Boundaries:</a:t>
            </a:r>
            <a:r>
              <a:rPr lang="en-US" sz="1350" dirty="0">
                <a:solidFill>
                  <a:srgbClr val="334155"/>
                </a:solidFill>
              </a:rPr>
              <a:t> Agree on appointment frequency and contact methods early.</a:t>
            </a:r>
            <a:endParaRPr lang="en-US" sz="1350" dirty="0"/>
          </a:p>
        </p:txBody>
      </p:sp>
      <p:sp>
        <p:nvSpPr>
          <p:cNvPr id="25" name="SK-20-text-24"/>
          <p:cNvSpPr/>
          <p:nvPr/>
        </p:nvSpPr>
        <p:spPr>
          <a:xfrm>
            <a:off x="995363" y="3544639"/>
            <a:ext cx="4872038" cy="479822"/>
          </a:xfrm>
          <a:prstGeom prst="rect">
            <a:avLst/>
          </a:prstGeom>
          <a:noFill/>
          <a:ln/>
        </p:spPr>
        <p:txBody>
          <a:bodyPr vert="horz" wrap="square" lIns="0" tIns="0" rIns="0" bIns="0" rtlCol="0" anchor="ctr"/>
          <a:lstStyle/>
          <a:p>
            <a:pPr marL="0" indent="0" algn="l">
              <a:lnSpc>
                <a:spcPts val="1890"/>
              </a:lnSpc>
              <a:buNone/>
            </a:pPr>
            <a:r>
              <a:rPr lang="en-US" sz="1350" b="1" dirty="0">
                <a:solidFill>
                  <a:srgbClr val="334155"/>
                </a:solidFill>
              </a:rPr>
              <a:t>Avoid Splitting:</a:t>
            </a:r>
            <a:r>
              <a:rPr lang="en-US" sz="1350" dirty="0">
                <a:solidFill>
                  <a:srgbClr val="334155"/>
                </a:solidFill>
              </a:rPr>
              <a:t> Maintain a unified team approach; do not allow "good GP/bad GP" dynamics.</a:t>
            </a:r>
            <a:endParaRPr lang="en-US" sz="1350" dirty="0"/>
          </a:p>
        </p:txBody>
      </p:sp>
      <p:sp>
        <p:nvSpPr>
          <p:cNvPr id="26" name="SK-20-text-25"/>
          <p:cNvSpPr/>
          <p:nvPr/>
        </p:nvSpPr>
        <p:spPr>
          <a:xfrm>
            <a:off x="995363" y="4100661"/>
            <a:ext cx="4872038" cy="479822"/>
          </a:xfrm>
          <a:prstGeom prst="rect">
            <a:avLst/>
          </a:prstGeom>
          <a:noFill/>
          <a:ln/>
        </p:spPr>
        <p:txBody>
          <a:bodyPr vert="horz" wrap="square" lIns="0" tIns="0" rIns="0" bIns="0" rtlCol="0" anchor="ctr"/>
          <a:lstStyle/>
          <a:p>
            <a:pPr marL="0" indent="0" algn="l">
              <a:lnSpc>
                <a:spcPts val="1890"/>
              </a:lnSpc>
              <a:buNone/>
            </a:pPr>
            <a:r>
              <a:rPr lang="en-US" sz="1350" b="1" dirty="0">
                <a:solidFill>
                  <a:srgbClr val="334155"/>
                </a:solidFill>
              </a:rPr>
              <a:t>Non-Punitive Care:</a:t>
            </a:r>
            <a:r>
              <a:rPr lang="en-US" sz="1350" dirty="0">
                <a:solidFill>
                  <a:srgbClr val="334155"/>
                </a:solidFill>
              </a:rPr>
              <a:t> Avoid "punitive discharge" for missed appointments.</a:t>
            </a:r>
            <a:endParaRPr lang="en-US" sz="1350" dirty="0"/>
          </a:p>
        </p:txBody>
      </p:sp>
      <p:sp>
        <p:nvSpPr>
          <p:cNvPr id="27" name="SK-20-text-26"/>
          <p:cNvSpPr/>
          <p:nvPr/>
        </p:nvSpPr>
        <p:spPr>
          <a:xfrm>
            <a:off x="6681788" y="2003971"/>
            <a:ext cx="5181600"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1E293B"/>
                </a:solidFill>
              </a:rPr>
              <a:t>Clinical Management</a:t>
            </a:r>
            <a:endParaRPr lang="en-US" sz="1650" dirty="0"/>
          </a:p>
        </p:txBody>
      </p:sp>
      <p:sp>
        <p:nvSpPr>
          <p:cNvPr id="28" name="SK-20-text-27"/>
          <p:cNvSpPr/>
          <p:nvPr/>
        </p:nvSpPr>
        <p:spPr>
          <a:xfrm>
            <a:off x="6634163" y="2432596"/>
            <a:ext cx="4872038" cy="479822"/>
          </a:xfrm>
          <a:prstGeom prst="rect">
            <a:avLst/>
          </a:prstGeom>
          <a:noFill/>
          <a:ln/>
        </p:spPr>
        <p:txBody>
          <a:bodyPr vert="horz" wrap="square" lIns="0" tIns="0" rIns="0" bIns="0" rtlCol="0" anchor="ctr"/>
          <a:lstStyle/>
          <a:p>
            <a:pPr marL="0" indent="0" algn="l">
              <a:lnSpc>
                <a:spcPts val="1890"/>
              </a:lnSpc>
              <a:buNone/>
            </a:pPr>
            <a:r>
              <a:rPr lang="en-US" sz="1350" b="1" dirty="0">
                <a:solidFill>
                  <a:srgbClr val="334155"/>
                </a:solidFill>
              </a:rPr>
              <a:t>Comorbidities:</a:t>
            </a:r>
            <a:r>
              <a:rPr lang="en-US" sz="1350" dirty="0">
                <a:solidFill>
                  <a:srgbClr val="334155"/>
                </a:solidFill>
              </a:rPr>
              <a:t> Treat depression, anxiety, and substance misuse as independent targets.</a:t>
            </a:r>
            <a:endParaRPr lang="en-US" sz="1350" dirty="0"/>
          </a:p>
        </p:txBody>
      </p:sp>
      <p:sp>
        <p:nvSpPr>
          <p:cNvPr id="29" name="SK-20-text-28"/>
          <p:cNvSpPr/>
          <p:nvPr/>
        </p:nvSpPr>
        <p:spPr>
          <a:xfrm>
            <a:off x="6634163" y="2988618"/>
            <a:ext cx="4872038" cy="479822"/>
          </a:xfrm>
          <a:prstGeom prst="rect">
            <a:avLst/>
          </a:prstGeom>
          <a:noFill/>
          <a:ln/>
        </p:spPr>
        <p:txBody>
          <a:bodyPr vert="horz" wrap="square" lIns="0" tIns="0" rIns="0" bIns="0" rtlCol="0" anchor="ctr"/>
          <a:lstStyle/>
          <a:p>
            <a:pPr marL="0" indent="0" algn="l">
              <a:lnSpc>
                <a:spcPts val="1890"/>
              </a:lnSpc>
              <a:buNone/>
            </a:pPr>
            <a:r>
              <a:rPr lang="en-US" sz="1350" b="1" dirty="0">
                <a:solidFill>
                  <a:srgbClr val="334155"/>
                </a:solidFill>
              </a:rPr>
              <a:t>Crisis Planning:</a:t>
            </a:r>
            <a:r>
              <a:rPr lang="en-US" sz="1350" dirty="0">
                <a:solidFill>
                  <a:srgbClr val="334155"/>
                </a:solidFill>
              </a:rPr>
              <a:t> Create written plans including local crisis numbers and self-soothing steps.</a:t>
            </a:r>
            <a:endParaRPr lang="en-US" sz="1350" dirty="0"/>
          </a:p>
        </p:txBody>
      </p:sp>
      <p:sp>
        <p:nvSpPr>
          <p:cNvPr id="30" name="SK-20-text-29"/>
          <p:cNvSpPr/>
          <p:nvPr/>
        </p:nvSpPr>
        <p:spPr>
          <a:xfrm>
            <a:off x="6634163" y="3544639"/>
            <a:ext cx="4872038" cy="479822"/>
          </a:xfrm>
          <a:prstGeom prst="rect">
            <a:avLst/>
          </a:prstGeom>
          <a:noFill/>
          <a:ln/>
        </p:spPr>
        <p:txBody>
          <a:bodyPr vert="horz" wrap="square" lIns="0" tIns="0" rIns="0" bIns="0" rtlCol="0" anchor="ctr"/>
          <a:lstStyle/>
          <a:p>
            <a:pPr marL="0" indent="0" algn="l">
              <a:lnSpc>
                <a:spcPts val="1890"/>
              </a:lnSpc>
              <a:buNone/>
            </a:pPr>
            <a:r>
              <a:rPr lang="en-US" sz="1350" b="1" dirty="0">
                <a:solidFill>
                  <a:srgbClr val="334155"/>
                </a:solidFill>
              </a:rPr>
              <a:t>Referral Thresholds:</a:t>
            </a:r>
            <a:r>
              <a:rPr lang="en-US" sz="1350" dirty="0">
                <a:solidFill>
                  <a:srgbClr val="334155"/>
                </a:solidFill>
              </a:rPr>
              <a:t> Refer if recurrent self-harm, high risk, or diagnostic uncertainty.</a:t>
            </a:r>
            <a:endParaRPr lang="en-US" sz="1350" dirty="0"/>
          </a:p>
        </p:txBody>
      </p:sp>
      <p:sp>
        <p:nvSpPr>
          <p:cNvPr id="31" name="SK-20-textBg-30"/>
          <p:cNvSpPr/>
          <p:nvPr/>
        </p:nvSpPr>
        <p:spPr>
          <a:xfrm>
            <a:off x="6324600" y="4176861"/>
            <a:ext cx="1247775" cy="262830"/>
          </a:xfrm>
          <a:prstGeom prst="roundRect">
            <a:avLst>
              <a:gd name="adj" fmla="val 50000"/>
            </a:avLst>
          </a:prstGeom>
          <a:solidFill>
            <a:srgbClr val="E2E8F0"/>
          </a:solidFill>
          <a:ln w="12700">
            <a:solidFill>
              <a:srgbClr val="333333">
                <a:alpha val="0"/>
              </a:srgbClr>
            </a:solidFill>
            <a:prstDash val="solid"/>
          </a:ln>
        </p:spPr>
        <p:txBody>
          <a:bodyPr/>
          <a:lstStyle/>
          <a:p>
            <a:endParaRPr lang="en-GB"/>
          </a:p>
        </p:txBody>
      </p:sp>
      <p:sp>
        <p:nvSpPr>
          <p:cNvPr id="32" name="SK-20-text-31"/>
          <p:cNvSpPr/>
          <p:nvPr/>
        </p:nvSpPr>
        <p:spPr>
          <a:xfrm>
            <a:off x="6419850" y="4176861"/>
            <a:ext cx="2033842" cy="262830"/>
          </a:xfrm>
          <a:prstGeom prst="rect">
            <a:avLst/>
          </a:prstGeom>
          <a:noFill/>
          <a:ln/>
        </p:spPr>
        <p:txBody>
          <a:bodyPr vert="horz" wrap="square" lIns="0" tIns="0" rIns="0" bIns="0" rtlCol="0" anchor="ctr"/>
          <a:lstStyle/>
          <a:p>
            <a:pPr marL="0" indent="0" algn="l">
              <a:lnSpc>
                <a:spcPts val="1470"/>
              </a:lnSpc>
              <a:buNone/>
            </a:pPr>
            <a:r>
              <a:rPr lang="en-US" sz="1050" b="1" dirty="0">
                <a:solidFill>
                  <a:srgbClr val="334155"/>
                </a:solidFill>
              </a:rPr>
              <a:t>Trauma-Informed</a:t>
            </a:r>
            <a:endParaRPr lang="en-US" sz="1050" dirty="0"/>
          </a:p>
        </p:txBody>
      </p:sp>
      <p:sp>
        <p:nvSpPr>
          <p:cNvPr id="33" name="SK-20-textBg-32"/>
          <p:cNvSpPr/>
          <p:nvPr/>
        </p:nvSpPr>
        <p:spPr>
          <a:xfrm>
            <a:off x="7677150" y="4176861"/>
            <a:ext cx="857250" cy="262830"/>
          </a:xfrm>
          <a:prstGeom prst="roundRect">
            <a:avLst>
              <a:gd name="adj" fmla="val 50000"/>
            </a:avLst>
          </a:prstGeom>
          <a:solidFill>
            <a:srgbClr val="E2E8F0"/>
          </a:solidFill>
          <a:ln w="12700">
            <a:solidFill>
              <a:srgbClr val="333333">
                <a:alpha val="0"/>
              </a:srgbClr>
            </a:solidFill>
            <a:prstDash val="solid"/>
          </a:ln>
        </p:spPr>
        <p:txBody>
          <a:bodyPr/>
          <a:lstStyle/>
          <a:p>
            <a:endParaRPr lang="en-GB"/>
          </a:p>
        </p:txBody>
      </p:sp>
      <p:sp>
        <p:nvSpPr>
          <p:cNvPr id="34" name="SK-20-text-33"/>
          <p:cNvSpPr/>
          <p:nvPr/>
        </p:nvSpPr>
        <p:spPr>
          <a:xfrm>
            <a:off x="7772400" y="4176861"/>
            <a:ext cx="995680" cy="262830"/>
          </a:xfrm>
          <a:prstGeom prst="rect">
            <a:avLst/>
          </a:prstGeom>
          <a:noFill/>
          <a:ln/>
        </p:spPr>
        <p:txBody>
          <a:bodyPr vert="horz" wrap="square" lIns="0" tIns="0" rIns="0" bIns="0" rtlCol="0" anchor="ctr"/>
          <a:lstStyle/>
          <a:p>
            <a:pPr marL="0" indent="0" algn="l">
              <a:lnSpc>
                <a:spcPts val="1470"/>
              </a:lnSpc>
              <a:buNone/>
            </a:pPr>
            <a:r>
              <a:rPr lang="en-US" sz="1050" b="1" dirty="0">
                <a:solidFill>
                  <a:srgbClr val="334155"/>
                </a:solidFill>
              </a:rPr>
              <a:t>Named GP</a:t>
            </a:r>
            <a:endParaRPr lang="en-US" sz="1050" dirty="0"/>
          </a:p>
        </p:txBody>
      </p:sp>
      <p:sp>
        <p:nvSpPr>
          <p:cNvPr id="35" name="SK-20-textBg-34"/>
          <p:cNvSpPr/>
          <p:nvPr/>
        </p:nvSpPr>
        <p:spPr>
          <a:xfrm>
            <a:off x="8639175" y="4176861"/>
            <a:ext cx="828675" cy="262830"/>
          </a:xfrm>
          <a:prstGeom prst="roundRect">
            <a:avLst>
              <a:gd name="adj" fmla="val 50000"/>
            </a:avLst>
          </a:prstGeom>
          <a:solidFill>
            <a:srgbClr val="E2E8F0"/>
          </a:solidFill>
          <a:ln w="12700">
            <a:solidFill>
              <a:srgbClr val="333333">
                <a:alpha val="0"/>
              </a:srgbClr>
            </a:solidFill>
            <a:prstDash val="solid"/>
          </a:ln>
        </p:spPr>
        <p:txBody>
          <a:bodyPr/>
          <a:lstStyle/>
          <a:p>
            <a:endParaRPr lang="en-GB"/>
          </a:p>
        </p:txBody>
      </p:sp>
      <p:sp>
        <p:nvSpPr>
          <p:cNvPr id="36" name="SK-20-text-35"/>
          <p:cNvSpPr/>
          <p:nvPr/>
        </p:nvSpPr>
        <p:spPr>
          <a:xfrm>
            <a:off x="8734425" y="4176861"/>
            <a:ext cx="1355572" cy="262830"/>
          </a:xfrm>
          <a:prstGeom prst="rect">
            <a:avLst/>
          </a:prstGeom>
          <a:noFill/>
          <a:ln/>
        </p:spPr>
        <p:txBody>
          <a:bodyPr vert="horz" wrap="square" lIns="0" tIns="0" rIns="0" bIns="0" rtlCol="0" anchor="ctr"/>
          <a:lstStyle/>
          <a:p>
            <a:pPr marL="0" indent="0" algn="l">
              <a:lnSpc>
                <a:spcPts val="1470"/>
              </a:lnSpc>
              <a:buNone/>
            </a:pPr>
            <a:r>
              <a:rPr lang="en-US" sz="1050" b="1" dirty="0">
                <a:solidFill>
                  <a:srgbClr val="334155"/>
                </a:solidFill>
              </a:rPr>
              <a:t>Crisis Plan</a:t>
            </a:r>
            <a:endParaRPr lang="en-US" sz="1050" dirty="0"/>
          </a:p>
        </p:txBody>
      </p:sp>
      <p:sp>
        <p:nvSpPr>
          <p:cNvPr id="37" name="SK-20-text-36"/>
          <p:cNvSpPr/>
          <p:nvPr/>
        </p:nvSpPr>
        <p:spPr>
          <a:xfrm>
            <a:off x="1123950" y="5857875"/>
            <a:ext cx="10467975"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B45309"/>
                </a:solidFill>
              </a:rPr>
              <a:t>Common Pitfall: Stigmatising Language</a:t>
            </a:r>
            <a:endParaRPr lang="en-US" sz="1350" dirty="0"/>
          </a:p>
        </p:txBody>
      </p:sp>
      <p:sp>
        <p:nvSpPr>
          <p:cNvPr id="38" name="SK-20-text-37"/>
          <p:cNvSpPr/>
          <p:nvPr/>
        </p:nvSpPr>
        <p:spPr>
          <a:xfrm>
            <a:off x="1123950" y="6134100"/>
            <a:ext cx="11068050" cy="228600"/>
          </a:xfrm>
          <a:prstGeom prst="rect">
            <a:avLst/>
          </a:prstGeom>
          <a:noFill/>
          <a:ln/>
        </p:spPr>
        <p:txBody>
          <a:bodyPr vert="horz" wrap="square" lIns="0" tIns="0" rIns="0" bIns="0" rtlCol="0" anchor="ctr"/>
          <a:lstStyle/>
          <a:p>
            <a:pPr marL="0" indent="0">
              <a:lnSpc>
                <a:spcPts val="1800"/>
              </a:lnSpc>
              <a:buNone/>
            </a:pPr>
            <a:r>
              <a:rPr lang="en-US" sz="1200" dirty="0">
                <a:solidFill>
                  <a:srgbClr val="334155"/>
                </a:solidFill>
              </a:rPr>
              <a:t>Labelling patients (e.g., "difficult" or "manipulative") instead of naming specific needs, patterns, and clinical risks. Focus on the behavior and the history.</a:t>
            </a:r>
            <a:endParaRPr lang="en-US" sz="1200" dirty="0"/>
          </a:p>
        </p:txBody>
      </p:sp>
      <p:sp>
        <p:nvSpPr>
          <p:cNvPr id="39" name="SK-20-text-38"/>
          <p:cNvSpPr/>
          <p:nvPr/>
        </p:nvSpPr>
        <p:spPr>
          <a:xfrm>
            <a:off x="10258425" y="6276975"/>
            <a:ext cx="1933575" cy="200025"/>
          </a:xfrm>
          <a:prstGeom prst="rect">
            <a:avLst/>
          </a:prstGeom>
          <a:noFill/>
          <a:ln/>
        </p:spPr>
        <p:txBody>
          <a:bodyPr vert="horz" wrap="square" lIns="0" tIns="0" rIns="0" bIns="0" rtlCol="0" anchor="ctr"/>
          <a:lstStyle/>
          <a:p>
            <a:pPr marL="0" indent="0">
              <a:lnSpc>
                <a:spcPts val="1575"/>
              </a:lnSpc>
              <a:buNone/>
            </a:pPr>
            <a:r>
              <a:rPr lang="en-US" sz="1050" dirty="0">
                <a:solidFill>
                  <a:srgbClr val="64748B"/>
                </a:solidFill>
              </a:rPr>
              <a:t>www.bradfordvts.co.uk</a:t>
            </a:r>
            <a:endParaRPr lang="en-US" sz="10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1">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21-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21-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21-img-3" descr="preencoded.png"/>
          <p:cNvPicPr>
            <a:picLocks noChangeAspect="1"/>
          </p:cNvPicPr>
          <p:nvPr/>
        </p:nvPicPr>
        <p:blipFill>
          <a:blip r:embed="rId5"/>
          <a:stretch>
            <a:fillRect/>
          </a:stretch>
        </p:blipFill>
        <p:spPr>
          <a:xfrm>
            <a:off x="571500" y="411361"/>
            <a:ext cx="38100" cy="304800"/>
          </a:xfrm>
          <a:prstGeom prst="rect">
            <a:avLst/>
          </a:prstGeom>
        </p:spPr>
      </p:pic>
      <p:pic>
        <p:nvPicPr>
          <p:cNvPr id="5" name="SK-21-img-4" descr="preencoded.png"/>
          <p:cNvPicPr>
            <a:picLocks noChangeAspect="1"/>
          </p:cNvPicPr>
          <p:nvPr/>
        </p:nvPicPr>
        <p:blipFill>
          <a:blip r:embed="rId6"/>
          <a:stretch>
            <a:fillRect/>
          </a:stretch>
        </p:blipFill>
        <p:spPr>
          <a:xfrm>
            <a:off x="571500" y="822871"/>
            <a:ext cx="11049000" cy="9525"/>
          </a:xfrm>
          <a:prstGeom prst="rect">
            <a:avLst/>
          </a:prstGeom>
        </p:spPr>
      </p:pic>
      <p:pic>
        <p:nvPicPr>
          <p:cNvPr id="6" name="SK-21-img-5" descr="preencoded.png"/>
          <p:cNvPicPr>
            <a:picLocks noChangeAspect="1"/>
          </p:cNvPicPr>
          <p:nvPr/>
        </p:nvPicPr>
        <p:blipFill>
          <a:blip r:embed="rId7"/>
          <a:stretch>
            <a:fillRect/>
          </a:stretch>
        </p:blipFill>
        <p:spPr>
          <a:xfrm>
            <a:off x="571500" y="1022896"/>
            <a:ext cx="5429250" cy="4314974"/>
          </a:xfrm>
          <a:prstGeom prst="rect">
            <a:avLst/>
          </a:prstGeom>
        </p:spPr>
      </p:pic>
      <p:pic>
        <p:nvPicPr>
          <p:cNvPr id="7" name="SK-21-img-6" descr="preencoded.png"/>
          <p:cNvPicPr>
            <a:picLocks noChangeAspect="1"/>
          </p:cNvPicPr>
          <p:nvPr/>
        </p:nvPicPr>
        <p:blipFill>
          <a:blip r:embed="rId8"/>
          <a:stretch>
            <a:fillRect/>
          </a:stretch>
        </p:blipFill>
        <p:spPr>
          <a:xfrm>
            <a:off x="685800" y="1137196"/>
            <a:ext cx="5200650" cy="342900"/>
          </a:xfrm>
          <a:prstGeom prst="rect">
            <a:avLst/>
          </a:prstGeom>
        </p:spPr>
      </p:pic>
      <p:pic>
        <p:nvPicPr>
          <p:cNvPr id="8" name="SK-21-img-7" descr="preencoded.png"/>
          <p:cNvPicPr>
            <a:picLocks noChangeAspect="1"/>
          </p:cNvPicPr>
          <p:nvPr/>
        </p:nvPicPr>
        <p:blipFill>
          <a:blip r:embed="rId9"/>
          <a:stretch>
            <a:fillRect/>
          </a:stretch>
        </p:blipFill>
        <p:spPr>
          <a:xfrm>
            <a:off x="685800" y="1182588"/>
            <a:ext cx="238125" cy="194816"/>
          </a:xfrm>
          <a:prstGeom prst="rect">
            <a:avLst/>
          </a:prstGeom>
        </p:spPr>
      </p:pic>
      <p:pic>
        <p:nvPicPr>
          <p:cNvPr id="9" name="SK-21-img-8" descr="preencoded.png"/>
          <p:cNvPicPr>
            <a:picLocks noChangeAspect="1"/>
          </p:cNvPicPr>
          <p:nvPr/>
        </p:nvPicPr>
        <p:blipFill>
          <a:blip r:embed="rId10"/>
          <a:stretch>
            <a:fillRect/>
          </a:stretch>
        </p:blipFill>
        <p:spPr>
          <a:xfrm>
            <a:off x="6191250" y="1022896"/>
            <a:ext cx="5429250" cy="3175843"/>
          </a:xfrm>
          <a:prstGeom prst="rect">
            <a:avLst/>
          </a:prstGeom>
        </p:spPr>
      </p:pic>
      <p:pic>
        <p:nvPicPr>
          <p:cNvPr id="10" name="SK-21-img-9" descr="preencoded.png"/>
          <p:cNvPicPr>
            <a:picLocks noChangeAspect="1"/>
          </p:cNvPicPr>
          <p:nvPr/>
        </p:nvPicPr>
        <p:blipFill>
          <a:blip r:embed="rId8"/>
          <a:stretch>
            <a:fillRect/>
          </a:stretch>
        </p:blipFill>
        <p:spPr>
          <a:xfrm>
            <a:off x="6305550" y="1137196"/>
            <a:ext cx="5200650" cy="342900"/>
          </a:xfrm>
          <a:prstGeom prst="rect">
            <a:avLst/>
          </a:prstGeom>
        </p:spPr>
      </p:pic>
      <p:pic>
        <p:nvPicPr>
          <p:cNvPr id="11" name="SK-21-img-10" descr="preencoded.png"/>
          <p:cNvPicPr>
            <a:picLocks noChangeAspect="1"/>
          </p:cNvPicPr>
          <p:nvPr/>
        </p:nvPicPr>
        <p:blipFill>
          <a:blip r:embed="rId11"/>
          <a:stretch>
            <a:fillRect/>
          </a:stretch>
        </p:blipFill>
        <p:spPr>
          <a:xfrm>
            <a:off x="6305550" y="1182588"/>
            <a:ext cx="238125" cy="194816"/>
          </a:xfrm>
          <a:prstGeom prst="rect">
            <a:avLst/>
          </a:prstGeom>
        </p:spPr>
      </p:pic>
      <p:pic>
        <p:nvPicPr>
          <p:cNvPr id="12" name="SK-21-img-11" descr="preencoded.png"/>
          <p:cNvPicPr>
            <a:picLocks noChangeAspect="1"/>
          </p:cNvPicPr>
          <p:nvPr/>
        </p:nvPicPr>
        <p:blipFill>
          <a:blip r:embed="rId12"/>
          <a:stretch>
            <a:fillRect/>
          </a:stretch>
        </p:blipFill>
        <p:spPr>
          <a:xfrm>
            <a:off x="6191250" y="4389239"/>
            <a:ext cx="5429250" cy="948630"/>
          </a:xfrm>
          <a:prstGeom prst="rect">
            <a:avLst/>
          </a:prstGeom>
        </p:spPr>
      </p:pic>
      <p:pic>
        <p:nvPicPr>
          <p:cNvPr id="13" name="SK-21-img-12" descr="preencoded.png"/>
          <p:cNvPicPr>
            <a:picLocks noChangeAspect="1"/>
          </p:cNvPicPr>
          <p:nvPr/>
        </p:nvPicPr>
        <p:blipFill>
          <a:blip r:embed="rId13"/>
          <a:stretch>
            <a:fillRect/>
          </a:stretch>
        </p:blipFill>
        <p:spPr>
          <a:xfrm>
            <a:off x="6305550" y="4522589"/>
            <a:ext cx="238125" cy="238125"/>
          </a:xfrm>
          <a:prstGeom prst="rect">
            <a:avLst/>
          </a:prstGeom>
        </p:spPr>
      </p:pic>
      <p:pic>
        <p:nvPicPr>
          <p:cNvPr id="14" name="SK-21-img-13" descr="preencoded.png"/>
          <p:cNvPicPr>
            <a:picLocks noChangeAspect="1"/>
          </p:cNvPicPr>
          <p:nvPr/>
        </p:nvPicPr>
        <p:blipFill>
          <a:blip r:embed="rId14"/>
          <a:stretch>
            <a:fillRect/>
          </a:stretch>
        </p:blipFill>
        <p:spPr>
          <a:xfrm>
            <a:off x="571500" y="5528370"/>
            <a:ext cx="11049000" cy="948630"/>
          </a:xfrm>
          <a:prstGeom prst="rect">
            <a:avLst/>
          </a:prstGeom>
        </p:spPr>
      </p:pic>
      <p:pic>
        <p:nvPicPr>
          <p:cNvPr id="15" name="SK-21-img-14" descr="preencoded.png"/>
          <p:cNvPicPr>
            <a:picLocks noChangeAspect="1"/>
          </p:cNvPicPr>
          <p:nvPr/>
        </p:nvPicPr>
        <p:blipFill>
          <a:blip r:embed="rId15"/>
          <a:stretch>
            <a:fillRect/>
          </a:stretch>
        </p:blipFill>
        <p:spPr>
          <a:xfrm>
            <a:off x="685800" y="5661720"/>
            <a:ext cx="238125" cy="238125"/>
          </a:xfrm>
          <a:prstGeom prst="rect">
            <a:avLst/>
          </a:prstGeom>
        </p:spPr>
      </p:pic>
      <p:sp>
        <p:nvSpPr>
          <p:cNvPr id="16" name="SK-21-text-15"/>
          <p:cNvSpPr/>
          <p:nvPr/>
        </p:nvSpPr>
        <p:spPr>
          <a:xfrm>
            <a:off x="723900" y="381000"/>
            <a:ext cx="11468100" cy="365671"/>
          </a:xfrm>
          <a:prstGeom prst="rect">
            <a:avLst/>
          </a:prstGeom>
          <a:noFill/>
          <a:ln/>
        </p:spPr>
        <p:txBody>
          <a:bodyPr vert="horz" wrap="square" lIns="0" tIns="0" rIns="0" bIns="0" rtlCol="0" anchor="ctr"/>
          <a:lstStyle/>
          <a:p>
            <a:pPr marL="0" indent="0">
              <a:lnSpc>
                <a:spcPts val="2880"/>
              </a:lnSpc>
              <a:buNone/>
            </a:pPr>
            <a:r>
              <a:rPr lang="en-US" sz="2400" b="1" dirty="0">
                <a:solidFill>
                  <a:srgbClr val="0F172A"/>
                </a:solidFill>
              </a:rPr>
              <a:t>Substance Misuse and Dual Diagnosis</a:t>
            </a:r>
            <a:endParaRPr lang="en-US" sz="2400" dirty="0"/>
          </a:p>
        </p:txBody>
      </p:sp>
      <p:sp>
        <p:nvSpPr>
          <p:cNvPr id="17" name="SK-21-text-16"/>
          <p:cNvSpPr/>
          <p:nvPr/>
        </p:nvSpPr>
        <p:spPr>
          <a:xfrm>
            <a:off x="1000125" y="1137196"/>
            <a:ext cx="5257800" cy="342900"/>
          </a:xfrm>
          <a:prstGeom prst="rect">
            <a:avLst/>
          </a:prstGeom>
          <a:noFill/>
          <a:ln/>
        </p:spPr>
        <p:txBody>
          <a:bodyPr vert="horz" wrap="square" lIns="0" tIns="0" rIns="0" bIns="0" rtlCol="0" anchor="ctr"/>
          <a:lstStyle/>
          <a:p>
            <a:pPr marL="0" indent="0">
              <a:lnSpc>
                <a:spcPts val="2250"/>
              </a:lnSpc>
              <a:buNone/>
            </a:pPr>
            <a:r>
              <a:rPr lang="en-US" sz="1500" b="1" dirty="0">
                <a:solidFill>
                  <a:srgbClr val="1E293B"/>
                </a:solidFill>
              </a:rPr>
              <a:t>GP Assessment Framework</a:t>
            </a:r>
            <a:endParaRPr lang="en-US" sz="1500" dirty="0"/>
          </a:p>
        </p:txBody>
      </p:sp>
      <p:sp>
        <p:nvSpPr>
          <p:cNvPr id="18" name="SK-21-text-17"/>
          <p:cNvSpPr/>
          <p:nvPr/>
        </p:nvSpPr>
        <p:spPr>
          <a:xfrm>
            <a:off x="685800" y="1613446"/>
            <a:ext cx="5276850" cy="214313"/>
          </a:xfrm>
          <a:prstGeom prst="rect">
            <a:avLst/>
          </a:prstGeom>
          <a:noFill/>
          <a:ln/>
        </p:spPr>
        <p:txBody>
          <a:bodyPr vert="horz" wrap="square" lIns="0" tIns="0" rIns="0" bIns="0" rtlCol="0" anchor="ctr"/>
          <a:lstStyle/>
          <a:p>
            <a:pPr marL="0" indent="0">
              <a:lnSpc>
                <a:spcPts val="1688"/>
              </a:lnSpc>
              <a:buNone/>
            </a:pPr>
            <a:r>
              <a:rPr lang="en-US" sz="1125" b="1" dirty="0">
                <a:solidFill>
                  <a:srgbClr val="0F172A"/>
                </a:solidFill>
              </a:rPr>
              <a:t>Substances to Screen:</a:t>
            </a:r>
            <a:endParaRPr lang="en-US" sz="1125" dirty="0"/>
          </a:p>
        </p:txBody>
      </p:sp>
      <p:sp>
        <p:nvSpPr>
          <p:cNvPr id="19" name="SK-21-text-18"/>
          <p:cNvSpPr/>
          <p:nvPr/>
        </p:nvSpPr>
        <p:spPr>
          <a:xfrm>
            <a:off x="914400" y="1923008"/>
            <a:ext cx="3088417" cy="226665"/>
          </a:xfrm>
          <a:prstGeom prst="rect">
            <a:avLst/>
          </a:prstGeom>
          <a:noFill/>
          <a:ln/>
        </p:spPr>
        <p:txBody>
          <a:bodyPr vert="horz" wrap="square" lIns="0" tIns="0" rIns="0" bIns="0" rtlCol="0" anchor="ctr"/>
          <a:lstStyle/>
          <a:p>
            <a:pPr marL="0" indent="0" algn="l">
              <a:lnSpc>
                <a:spcPts val="1785"/>
              </a:lnSpc>
              <a:buNone/>
            </a:pPr>
            <a:r>
              <a:rPr lang="en-US" sz="1275" dirty="0">
                <a:solidFill>
                  <a:srgbClr val="334155"/>
                </a:solidFill>
              </a:rPr>
              <a:t>Alcohol &amp; Opioids</a:t>
            </a:r>
            <a:endParaRPr lang="en-US" sz="1275" dirty="0"/>
          </a:p>
        </p:txBody>
      </p:sp>
      <p:sp>
        <p:nvSpPr>
          <p:cNvPr id="20" name="SK-21-text-19"/>
          <p:cNvSpPr/>
          <p:nvPr/>
        </p:nvSpPr>
        <p:spPr>
          <a:xfrm>
            <a:off x="914400" y="2206823"/>
            <a:ext cx="2324100" cy="453330"/>
          </a:xfrm>
          <a:prstGeom prst="rect">
            <a:avLst/>
          </a:prstGeom>
          <a:noFill/>
          <a:ln/>
        </p:spPr>
        <p:txBody>
          <a:bodyPr vert="horz" wrap="square" lIns="0" tIns="0" rIns="0" bIns="0" rtlCol="0" anchor="ctr"/>
          <a:lstStyle/>
          <a:p>
            <a:pPr marL="0" indent="0" algn="l">
              <a:lnSpc>
                <a:spcPts val="1785"/>
              </a:lnSpc>
              <a:buNone/>
            </a:pPr>
            <a:r>
              <a:rPr lang="en-US" sz="1275" dirty="0">
                <a:solidFill>
                  <a:srgbClr val="334155"/>
                </a:solidFill>
              </a:rPr>
              <a:t>Stimulants (Cocaine/Amphetamines)</a:t>
            </a:r>
            <a:endParaRPr lang="en-US" sz="1275" dirty="0"/>
          </a:p>
        </p:txBody>
      </p:sp>
      <p:sp>
        <p:nvSpPr>
          <p:cNvPr id="21" name="SK-21-text-20"/>
          <p:cNvSpPr/>
          <p:nvPr/>
        </p:nvSpPr>
        <p:spPr>
          <a:xfrm>
            <a:off x="3562350" y="1923008"/>
            <a:ext cx="3619145" cy="226665"/>
          </a:xfrm>
          <a:prstGeom prst="rect">
            <a:avLst/>
          </a:prstGeom>
          <a:noFill/>
          <a:ln/>
        </p:spPr>
        <p:txBody>
          <a:bodyPr vert="horz" wrap="square" lIns="0" tIns="0" rIns="0" bIns="0" rtlCol="0" anchor="ctr"/>
          <a:lstStyle/>
          <a:p>
            <a:pPr marL="0" indent="0" algn="l">
              <a:lnSpc>
                <a:spcPts val="1785"/>
              </a:lnSpc>
              <a:buNone/>
            </a:pPr>
            <a:r>
              <a:rPr lang="en-US" sz="1275" dirty="0">
                <a:solidFill>
                  <a:srgbClr val="334155"/>
                </a:solidFill>
              </a:rPr>
              <a:t>Cannabis &amp; OTC Drugs</a:t>
            </a:r>
            <a:endParaRPr lang="en-US" sz="1275" dirty="0"/>
          </a:p>
        </p:txBody>
      </p:sp>
      <p:sp>
        <p:nvSpPr>
          <p:cNvPr id="22" name="SK-21-text-21"/>
          <p:cNvSpPr/>
          <p:nvPr/>
        </p:nvSpPr>
        <p:spPr>
          <a:xfrm>
            <a:off x="3562350" y="2206823"/>
            <a:ext cx="2324100" cy="453330"/>
          </a:xfrm>
          <a:prstGeom prst="rect">
            <a:avLst/>
          </a:prstGeom>
          <a:noFill/>
          <a:ln/>
        </p:spPr>
        <p:txBody>
          <a:bodyPr vert="horz" wrap="square" lIns="0" tIns="0" rIns="0" bIns="0" rtlCol="0" anchor="ctr"/>
          <a:lstStyle/>
          <a:p>
            <a:pPr marL="0" indent="0" algn="l">
              <a:lnSpc>
                <a:spcPts val="1785"/>
              </a:lnSpc>
              <a:buNone/>
            </a:pPr>
            <a:r>
              <a:rPr lang="en-US" sz="1275" dirty="0">
                <a:solidFill>
                  <a:srgbClr val="334155"/>
                </a:solidFill>
              </a:rPr>
              <a:t>Prescribed Meds (Benzos/Z-drugs)</a:t>
            </a:r>
            <a:endParaRPr lang="en-US" sz="1275" dirty="0"/>
          </a:p>
        </p:txBody>
      </p:sp>
      <p:sp>
        <p:nvSpPr>
          <p:cNvPr id="23" name="SK-21-text-22"/>
          <p:cNvSpPr/>
          <p:nvPr/>
        </p:nvSpPr>
        <p:spPr>
          <a:xfrm>
            <a:off x="685800" y="2793504"/>
            <a:ext cx="5276850" cy="214313"/>
          </a:xfrm>
          <a:prstGeom prst="rect">
            <a:avLst/>
          </a:prstGeom>
          <a:noFill/>
          <a:ln/>
        </p:spPr>
        <p:txBody>
          <a:bodyPr vert="horz" wrap="square" lIns="0" tIns="0" rIns="0" bIns="0" rtlCol="0" anchor="ctr"/>
          <a:lstStyle/>
          <a:p>
            <a:pPr marL="0" indent="0">
              <a:lnSpc>
                <a:spcPts val="1688"/>
              </a:lnSpc>
              <a:buNone/>
            </a:pPr>
            <a:r>
              <a:rPr lang="en-US" sz="1125" b="1" dirty="0">
                <a:solidFill>
                  <a:srgbClr val="0F172A"/>
                </a:solidFill>
              </a:rPr>
              <a:t>Contextual Risk Factors:</a:t>
            </a:r>
            <a:endParaRPr lang="en-US" sz="1125" dirty="0"/>
          </a:p>
        </p:txBody>
      </p:sp>
      <p:sp>
        <p:nvSpPr>
          <p:cNvPr id="24" name="SK-21-text-23"/>
          <p:cNvSpPr/>
          <p:nvPr/>
        </p:nvSpPr>
        <p:spPr>
          <a:xfrm>
            <a:off x="914400" y="3103066"/>
            <a:ext cx="11146134" cy="226665"/>
          </a:xfrm>
          <a:prstGeom prst="rect">
            <a:avLst/>
          </a:prstGeom>
          <a:noFill/>
          <a:ln/>
        </p:spPr>
        <p:txBody>
          <a:bodyPr vert="horz" wrap="square" lIns="0" tIns="0" rIns="0" bIns="0" rtlCol="0" anchor="ctr"/>
          <a:lstStyle/>
          <a:p>
            <a:pPr marL="0" indent="0" algn="l">
              <a:lnSpc>
                <a:spcPts val="1785"/>
              </a:lnSpc>
              <a:buNone/>
            </a:pPr>
            <a:r>
              <a:rPr lang="en-US" sz="1275" b="1" dirty="0">
                <a:solidFill>
                  <a:srgbClr val="334155"/>
                </a:solidFill>
              </a:rPr>
              <a:t>Withdrawal Risk:</a:t>
            </a:r>
            <a:r>
              <a:rPr lang="en-US" sz="1275" dirty="0">
                <a:solidFill>
                  <a:srgbClr val="334155"/>
                </a:solidFill>
              </a:rPr>
              <a:t> Assess physical dependency (seizures, DTs).</a:t>
            </a:r>
            <a:endParaRPr lang="en-US" sz="1275" dirty="0"/>
          </a:p>
        </p:txBody>
      </p:sp>
      <p:sp>
        <p:nvSpPr>
          <p:cNvPr id="25" name="SK-21-text-24"/>
          <p:cNvSpPr/>
          <p:nvPr/>
        </p:nvSpPr>
        <p:spPr>
          <a:xfrm>
            <a:off x="914400" y="3386882"/>
            <a:ext cx="10774596" cy="226665"/>
          </a:xfrm>
          <a:prstGeom prst="rect">
            <a:avLst/>
          </a:prstGeom>
          <a:noFill/>
          <a:ln/>
        </p:spPr>
        <p:txBody>
          <a:bodyPr vert="horz" wrap="square" lIns="0" tIns="0" rIns="0" bIns="0" rtlCol="0" anchor="ctr"/>
          <a:lstStyle/>
          <a:p>
            <a:pPr marL="0" indent="0" algn="l">
              <a:lnSpc>
                <a:spcPts val="1785"/>
              </a:lnSpc>
              <a:buNone/>
            </a:pPr>
            <a:r>
              <a:rPr lang="en-US" sz="1275" b="1" dirty="0">
                <a:solidFill>
                  <a:srgbClr val="334155"/>
                </a:solidFill>
              </a:rPr>
              <a:t>Social Impact:</a:t>
            </a:r>
            <a:r>
              <a:rPr lang="en-US" sz="1275" dirty="0">
                <a:solidFill>
                  <a:srgbClr val="334155"/>
                </a:solidFill>
              </a:rPr>
              <a:t> Safeguarding, domestic abuse, homelessness.</a:t>
            </a:r>
            <a:endParaRPr lang="en-US" sz="1275" dirty="0"/>
          </a:p>
        </p:txBody>
      </p:sp>
      <p:sp>
        <p:nvSpPr>
          <p:cNvPr id="26" name="SK-21-text-25"/>
          <p:cNvSpPr/>
          <p:nvPr/>
        </p:nvSpPr>
        <p:spPr>
          <a:xfrm>
            <a:off x="914400" y="3670697"/>
            <a:ext cx="11277600" cy="226665"/>
          </a:xfrm>
          <a:prstGeom prst="rect">
            <a:avLst/>
          </a:prstGeom>
          <a:noFill/>
          <a:ln/>
        </p:spPr>
        <p:txBody>
          <a:bodyPr vert="horz" wrap="square" lIns="0" tIns="0" rIns="0" bIns="0" rtlCol="0" anchor="ctr"/>
          <a:lstStyle/>
          <a:p>
            <a:pPr marL="0" indent="0" algn="l">
              <a:lnSpc>
                <a:spcPts val="1785"/>
              </a:lnSpc>
              <a:buNone/>
            </a:pPr>
            <a:r>
              <a:rPr lang="en-US" sz="1275" b="1" dirty="0">
                <a:solidFill>
                  <a:srgbClr val="334155"/>
                </a:solidFill>
              </a:rPr>
              <a:t>Vulnerability:</a:t>
            </a:r>
            <a:r>
              <a:rPr lang="en-US" sz="1275" dirty="0">
                <a:solidFill>
                  <a:srgbClr val="334155"/>
                </a:solidFill>
              </a:rPr>
              <a:t> Exploitation, "cuckooing," or financial abuse.</a:t>
            </a:r>
            <a:endParaRPr lang="en-US" sz="1275" dirty="0"/>
          </a:p>
        </p:txBody>
      </p:sp>
      <p:sp>
        <p:nvSpPr>
          <p:cNvPr id="27" name="SK-21-text-26"/>
          <p:cNvSpPr/>
          <p:nvPr/>
        </p:nvSpPr>
        <p:spPr>
          <a:xfrm>
            <a:off x="914400" y="3954512"/>
            <a:ext cx="10403058" cy="226665"/>
          </a:xfrm>
          <a:prstGeom prst="rect">
            <a:avLst/>
          </a:prstGeom>
          <a:noFill/>
          <a:ln/>
        </p:spPr>
        <p:txBody>
          <a:bodyPr vert="horz" wrap="square" lIns="0" tIns="0" rIns="0" bIns="0" rtlCol="0" anchor="ctr"/>
          <a:lstStyle/>
          <a:p>
            <a:pPr marL="0" indent="0" algn="l">
              <a:lnSpc>
                <a:spcPts val="1785"/>
              </a:lnSpc>
              <a:buNone/>
            </a:pPr>
            <a:r>
              <a:rPr lang="en-US" sz="1275" b="1" dirty="0">
                <a:solidFill>
                  <a:srgbClr val="334155"/>
                </a:solidFill>
              </a:rPr>
              <a:t>Interactions:</a:t>
            </a:r>
            <a:r>
              <a:rPr lang="en-US" sz="1275" dirty="0">
                <a:solidFill>
                  <a:srgbClr val="334155"/>
                </a:solidFill>
              </a:rPr>
              <a:t> Risk with current psychiatric medications.</a:t>
            </a:r>
            <a:endParaRPr lang="en-US" sz="1275" dirty="0"/>
          </a:p>
        </p:txBody>
      </p:sp>
      <p:sp>
        <p:nvSpPr>
          <p:cNvPr id="28" name="SK-21-text-27"/>
          <p:cNvSpPr/>
          <p:nvPr/>
        </p:nvSpPr>
        <p:spPr>
          <a:xfrm>
            <a:off x="6619875" y="1137196"/>
            <a:ext cx="5257800" cy="342900"/>
          </a:xfrm>
          <a:prstGeom prst="rect">
            <a:avLst/>
          </a:prstGeom>
          <a:noFill/>
          <a:ln/>
        </p:spPr>
        <p:txBody>
          <a:bodyPr vert="horz" wrap="square" lIns="0" tIns="0" rIns="0" bIns="0" rtlCol="0" anchor="ctr"/>
          <a:lstStyle/>
          <a:p>
            <a:pPr marL="0" indent="0">
              <a:lnSpc>
                <a:spcPts val="2250"/>
              </a:lnSpc>
              <a:buNone/>
            </a:pPr>
            <a:r>
              <a:rPr lang="en-US" sz="1500" b="1" dirty="0">
                <a:solidFill>
                  <a:srgbClr val="1E293B"/>
                </a:solidFill>
              </a:rPr>
              <a:t>Dual Diagnosis Strategy</a:t>
            </a:r>
            <a:endParaRPr lang="en-US" sz="1500" dirty="0"/>
          </a:p>
        </p:txBody>
      </p:sp>
      <p:sp>
        <p:nvSpPr>
          <p:cNvPr id="29" name="SK-21-text-28"/>
          <p:cNvSpPr/>
          <p:nvPr/>
        </p:nvSpPr>
        <p:spPr>
          <a:xfrm>
            <a:off x="6534150" y="1575346"/>
            <a:ext cx="4972050" cy="453330"/>
          </a:xfrm>
          <a:prstGeom prst="rect">
            <a:avLst/>
          </a:prstGeom>
          <a:noFill/>
          <a:ln/>
        </p:spPr>
        <p:txBody>
          <a:bodyPr vert="horz" wrap="square" lIns="0" tIns="0" rIns="0" bIns="0" rtlCol="0" anchor="ctr"/>
          <a:lstStyle/>
          <a:p>
            <a:pPr marL="0" indent="0" algn="l">
              <a:lnSpc>
                <a:spcPts val="1785"/>
              </a:lnSpc>
              <a:buNone/>
            </a:pPr>
            <a:r>
              <a:rPr lang="en-US" sz="1275" b="1" dirty="0">
                <a:solidFill>
                  <a:srgbClr val="334155"/>
                </a:solidFill>
              </a:rPr>
              <a:t>Integrated Care:</a:t>
            </a:r>
            <a:r>
              <a:rPr lang="en-US" sz="1275" dirty="0">
                <a:solidFill>
                  <a:srgbClr val="334155"/>
                </a:solidFill>
              </a:rPr>
              <a:t> Mental health and substance services must collaborate; avoid "bouncing" the patient.</a:t>
            </a:r>
            <a:endParaRPr lang="en-US" sz="1275" dirty="0"/>
          </a:p>
        </p:txBody>
      </p:sp>
      <p:sp>
        <p:nvSpPr>
          <p:cNvPr id="30" name="SK-21-text-29"/>
          <p:cNvSpPr/>
          <p:nvPr/>
        </p:nvSpPr>
        <p:spPr>
          <a:xfrm>
            <a:off x="6534150" y="2085826"/>
            <a:ext cx="4972050" cy="453330"/>
          </a:xfrm>
          <a:prstGeom prst="rect">
            <a:avLst/>
          </a:prstGeom>
          <a:noFill/>
          <a:ln/>
        </p:spPr>
        <p:txBody>
          <a:bodyPr vert="horz" wrap="square" lIns="0" tIns="0" rIns="0" bIns="0" rtlCol="0" anchor="ctr"/>
          <a:lstStyle/>
          <a:p>
            <a:pPr marL="0" indent="0" algn="l">
              <a:lnSpc>
                <a:spcPts val="1785"/>
              </a:lnSpc>
              <a:buNone/>
            </a:pPr>
            <a:r>
              <a:rPr lang="en-US" sz="1275" b="1" dirty="0">
                <a:solidFill>
                  <a:srgbClr val="334155"/>
                </a:solidFill>
              </a:rPr>
              <a:t>Validation:</a:t>
            </a:r>
            <a:r>
              <a:rPr lang="en-US" sz="1275" dirty="0">
                <a:solidFill>
                  <a:srgbClr val="334155"/>
                </a:solidFill>
              </a:rPr>
              <a:t> Acknowledge substances as a (maladaptive) coping mechanism for trauma/emotional pain.</a:t>
            </a:r>
            <a:endParaRPr lang="en-US" sz="1275" dirty="0"/>
          </a:p>
        </p:txBody>
      </p:sp>
      <p:sp>
        <p:nvSpPr>
          <p:cNvPr id="31" name="SK-21-text-30"/>
          <p:cNvSpPr/>
          <p:nvPr/>
        </p:nvSpPr>
        <p:spPr>
          <a:xfrm>
            <a:off x="6534150" y="2596307"/>
            <a:ext cx="4972050" cy="453330"/>
          </a:xfrm>
          <a:prstGeom prst="rect">
            <a:avLst/>
          </a:prstGeom>
          <a:noFill/>
          <a:ln/>
        </p:spPr>
        <p:txBody>
          <a:bodyPr vert="horz" wrap="square" lIns="0" tIns="0" rIns="0" bIns="0" rtlCol="0" anchor="ctr"/>
          <a:lstStyle/>
          <a:p>
            <a:pPr marL="0" indent="0" algn="l">
              <a:lnSpc>
                <a:spcPts val="1785"/>
              </a:lnSpc>
              <a:buNone/>
            </a:pPr>
            <a:r>
              <a:rPr lang="en-US" sz="1275" b="1" dirty="0">
                <a:solidFill>
                  <a:srgbClr val="334155"/>
                </a:solidFill>
              </a:rPr>
              <a:t>Continuity:</a:t>
            </a:r>
            <a:r>
              <a:rPr lang="en-US" sz="1275" dirty="0">
                <a:solidFill>
                  <a:srgbClr val="334155"/>
                </a:solidFill>
              </a:rPr>
              <a:t> GP role is vital for physical health monitoring and coordinating care plans.</a:t>
            </a:r>
            <a:endParaRPr lang="en-US" sz="1275" dirty="0"/>
          </a:p>
        </p:txBody>
      </p:sp>
      <p:sp>
        <p:nvSpPr>
          <p:cNvPr id="32" name="SK-21-text-31"/>
          <p:cNvSpPr/>
          <p:nvPr/>
        </p:nvSpPr>
        <p:spPr>
          <a:xfrm>
            <a:off x="6657975" y="4503539"/>
            <a:ext cx="5196840" cy="228600"/>
          </a:xfrm>
          <a:prstGeom prst="rect">
            <a:avLst/>
          </a:prstGeom>
          <a:noFill/>
          <a:ln/>
        </p:spPr>
        <p:txBody>
          <a:bodyPr vert="horz" wrap="square" lIns="0" tIns="0" rIns="0" bIns="0" rtlCol="0" anchor="ctr"/>
          <a:lstStyle/>
          <a:p>
            <a:pPr marL="0" indent="0">
              <a:lnSpc>
                <a:spcPts val="1800"/>
              </a:lnSpc>
              <a:buNone/>
            </a:pPr>
            <a:r>
              <a:rPr lang="en-US" sz="1200" b="1" kern="0" spc="30" dirty="0">
                <a:solidFill>
                  <a:srgbClr val="BE123C"/>
                </a:solidFill>
              </a:rPr>
              <a:t>URGENT ESCALATION (SAME-DAY)</a:t>
            </a:r>
            <a:endParaRPr lang="en-US" sz="1200" dirty="0"/>
          </a:p>
        </p:txBody>
      </p:sp>
      <p:sp>
        <p:nvSpPr>
          <p:cNvPr id="33" name="SK-21-text-32"/>
          <p:cNvSpPr/>
          <p:nvPr/>
        </p:nvSpPr>
        <p:spPr>
          <a:xfrm>
            <a:off x="6657975" y="4770239"/>
            <a:ext cx="4848225" cy="453330"/>
          </a:xfrm>
          <a:prstGeom prst="rect">
            <a:avLst/>
          </a:prstGeom>
          <a:noFill/>
          <a:ln/>
        </p:spPr>
        <p:txBody>
          <a:bodyPr vert="horz" wrap="square" lIns="0" tIns="0" rIns="0" bIns="0" rtlCol="0" anchor="ctr"/>
          <a:lstStyle/>
          <a:p>
            <a:pPr marL="0" indent="0">
              <a:lnSpc>
                <a:spcPts val="1785"/>
              </a:lnSpc>
              <a:buNone/>
            </a:pPr>
            <a:r>
              <a:rPr lang="en-US" sz="1275" dirty="0">
                <a:solidFill>
                  <a:srgbClr val="0F172A"/>
                </a:solidFill>
              </a:rPr>
              <a:t>Severe withdrawal symptoms, acute intoxication/overdose risk, psychosis, or active suicidal intent.</a:t>
            </a:r>
            <a:endParaRPr lang="en-US" sz="1275" dirty="0"/>
          </a:p>
        </p:txBody>
      </p:sp>
      <p:sp>
        <p:nvSpPr>
          <p:cNvPr id="34" name="SK-21-text-33"/>
          <p:cNvSpPr/>
          <p:nvPr/>
        </p:nvSpPr>
        <p:spPr>
          <a:xfrm>
            <a:off x="1038225" y="5642670"/>
            <a:ext cx="10544175" cy="228600"/>
          </a:xfrm>
          <a:prstGeom prst="rect">
            <a:avLst/>
          </a:prstGeom>
          <a:noFill/>
          <a:ln/>
        </p:spPr>
        <p:txBody>
          <a:bodyPr vert="horz" wrap="square" lIns="0" tIns="0" rIns="0" bIns="0" rtlCol="0" anchor="ctr"/>
          <a:lstStyle/>
          <a:p>
            <a:pPr marL="0" indent="0">
              <a:lnSpc>
                <a:spcPts val="1800"/>
              </a:lnSpc>
              <a:buNone/>
            </a:pPr>
            <a:r>
              <a:rPr lang="en-US" sz="1200" b="1" kern="0" spc="30" dirty="0">
                <a:solidFill>
                  <a:srgbClr val="B45309"/>
                </a:solidFill>
              </a:rPr>
              <a:t>COMMON PITFALL</a:t>
            </a:r>
            <a:endParaRPr lang="en-US" sz="1200" dirty="0"/>
          </a:p>
        </p:txBody>
      </p:sp>
      <p:sp>
        <p:nvSpPr>
          <p:cNvPr id="35" name="SK-21-text-34"/>
          <p:cNvSpPr/>
          <p:nvPr/>
        </p:nvSpPr>
        <p:spPr>
          <a:xfrm>
            <a:off x="1038225" y="5909370"/>
            <a:ext cx="10467975" cy="453330"/>
          </a:xfrm>
          <a:prstGeom prst="rect">
            <a:avLst/>
          </a:prstGeom>
          <a:noFill/>
          <a:ln/>
        </p:spPr>
        <p:txBody>
          <a:bodyPr vert="horz" wrap="square" lIns="0" tIns="0" rIns="0" bIns="0" rtlCol="0" anchor="ctr"/>
          <a:lstStyle/>
          <a:p>
            <a:pPr marL="0" indent="0">
              <a:lnSpc>
                <a:spcPts val="1785"/>
              </a:lnSpc>
              <a:buNone/>
            </a:pPr>
            <a:r>
              <a:rPr lang="en-US" sz="1275" dirty="0">
                <a:solidFill>
                  <a:srgbClr val="0F172A"/>
                </a:solidFill>
              </a:rPr>
              <a:t>Attempting to treat anxiety or depression in isolation without addressing active alcohol, cannabis, or stimulant use. Substances frequently mimic or exacerbate psychiatric symptoms.</a:t>
            </a:r>
            <a:endParaRPr lang="en-US" sz="1275" dirty="0"/>
          </a:p>
        </p:txBody>
      </p:sp>
      <p:sp>
        <p:nvSpPr>
          <p:cNvPr id="36" name="SK-21-text-35"/>
          <p:cNvSpPr/>
          <p:nvPr/>
        </p:nvSpPr>
        <p:spPr>
          <a:xfrm>
            <a:off x="10258425" y="6276975"/>
            <a:ext cx="1933575" cy="200025"/>
          </a:xfrm>
          <a:prstGeom prst="rect">
            <a:avLst/>
          </a:prstGeom>
          <a:noFill/>
          <a:ln/>
        </p:spPr>
        <p:txBody>
          <a:bodyPr vert="horz" wrap="square" lIns="0" tIns="0" rIns="0" bIns="0" rtlCol="0" anchor="ctr"/>
          <a:lstStyle/>
          <a:p>
            <a:pPr marL="0" indent="0">
              <a:lnSpc>
                <a:spcPts val="1575"/>
              </a:lnSpc>
              <a:buNone/>
            </a:pPr>
            <a:r>
              <a:rPr lang="en-US" sz="1050" dirty="0">
                <a:solidFill>
                  <a:srgbClr val="64748B"/>
                </a:solidFill>
              </a:rPr>
              <a:t>www.bradfordvts.co.uk</a:t>
            </a:r>
            <a:endParaRPr lang="en-US" sz="10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22-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22-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22-img-3" descr="preencoded.png"/>
          <p:cNvPicPr>
            <a:picLocks noChangeAspect="1"/>
          </p:cNvPicPr>
          <p:nvPr/>
        </p:nvPicPr>
        <p:blipFill>
          <a:blip r:embed="rId5"/>
          <a:stretch>
            <a:fillRect/>
          </a:stretch>
        </p:blipFill>
        <p:spPr>
          <a:xfrm>
            <a:off x="571500" y="411361"/>
            <a:ext cx="38100" cy="304800"/>
          </a:xfrm>
          <a:prstGeom prst="rect">
            <a:avLst/>
          </a:prstGeom>
        </p:spPr>
      </p:pic>
      <p:pic>
        <p:nvPicPr>
          <p:cNvPr id="5" name="SK-22-img-4" descr="preencoded.png"/>
          <p:cNvPicPr>
            <a:picLocks noChangeAspect="1"/>
          </p:cNvPicPr>
          <p:nvPr/>
        </p:nvPicPr>
        <p:blipFill>
          <a:blip r:embed="rId6"/>
          <a:stretch>
            <a:fillRect/>
          </a:stretch>
        </p:blipFill>
        <p:spPr>
          <a:xfrm>
            <a:off x="571500" y="822871"/>
            <a:ext cx="11049000" cy="9525"/>
          </a:xfrm>
          <a:prstGeom prst="rect">
            <a:avLst/>
          </a:prstGeom>
        </p:spPr>
      </p:pic>
      <p:pic>
        <p:nvPicPr>
          <p:cNvPr id="6" name="SK-22-img-5" descr="preencoded.png"/>
          <p:cNvPicPr>
            <a:picLocks noChangeAspect="1"/>
          </p:cNvPicPr>
          <p:nvPr/>
        </p:nvPicPr>
        <p:blipFill>
          <a:blip r:embed="rId7"/>
          <a:stretch>
            <a:fillRect/>
          </a:stretch>
        </p:blipFill>
        <p:spPr>
          <a:xfrm>
            <a:off x="571500" y="1022896"/>
            <a:ext cx="3555950" cy="4777829"/>
          </a:xfrm>
          <a:prstGeom prst="rect">
            <a:avLst/>
          </a:prstGeom>
        </p:spPr>
      </p:pic>
      <p:pic>
        <p:nvPicPr>
          <p:cNvPr id="7" name="SK-22-img-6" descr="preencoded.png"/>
          <p:cNvPicPr>
            <a:picLocks noChangeAspect="1"/>
          </p:cNvPicPr>
          <p:nvPr/>
        </p:nvPicPr>
        <p:blipFill>
          <a:blip r:embed="rId8"/>
          <a:stretch>
            <a:fillRect/>
          </a:stretch>
        </p:blipFill>
        <p:spPr>
          <a:xfrm>
            <a:off x="723900" y="1175296"/>
            <a:ext cx="3251150" cy="361950"/>
          </a:xfrm>
          <a:prstGeom prst="rect">
            <a:avLst/>
          </a:prstGeom>
        </p:spPr>
      </p:pic>
      <p:pic>
        <p:nvPicPr>
          <p:cNvPr id="8" name="SK-22-img-7" descr="preencoded.png"/>
          <p:cNvPicPr>
            <a:picLocks noChangeAspect="1"/>
          </p:cNvPicPr>
          <p:nvPr/>
        </p:nvPicPr>
        <p:blipFill>
          <a:blip r:embed="rId9"/>
          <a:stretch>
            <a:fillRect/>
          </a:stretch>
        </p:blipFill>
        <p:spPr>
          <a:xfrm>
            <a:off x="723900" y="1222921"/>
            <a:ext cx="228600" cy="190500"/>
          </a:xfrm>
          <a:prstGeom prst="rect">
            <a:avLst/>
          </a:prstGeom>
        </p:spPr>
      </p:pic>
      <p:pic>
        <p:nvPicPr>
          <p:cNvPr id="9" name="SK-22-img-8" descr="preencoded.png"/>
          <p:cNvPicPr>
            <a:picLocks noChangeAspect="1"/>
          </p:cNvPicPr>
          <p:nvPr/>
        </p:nvPicPr>
        <p:blipFill>
          <a:blip r:embed="rId10"/>
          <a:stretch>
            <a:fillRect/>
          </a:stretch>
        </p:blipFill>
        <p:spPr>
          <a:xfrm>
            <a:off x="723900" y="1689646"/>
            <a:ext cx="142875" cy="476250"/>
          </a:xfrm>
          <a:prstGeom prst="rect">
            <a:avLst/>
          </a:prstGeom>
        </p:spPr>
      </p:pic>
      <p:pic>
        <p:nvPicPr>
          <p:cNvPr id="10" name="SK-22-img-9" descr="preencoded.png"/>
          <p:cNvPicPr>
            <a:picLocks noChangeAspect="1"/>
          </p:cNvPicPr>
          <p:nvPr/>
        </p:nvPicPr>
        <p:blipFill>
          <a:blip r:embed="rId11"/>
          <a:stretch>
            <a:fillRect/>
          </a:stretch>
        </p:blipFill>
        <p:spPr>
          <a:xfrm>
            <a:off x="723900" y="2280196"/>
            <a:ext cx="142875" cy="750094"/>
          </a:xfrm>
          <a:prstGeom prst="rect">
            <a:avLst/>
          </a:prstGeom>
        </p:spPr>
      </p:pic>
      <p:pic>
        <p:nvPicPr>
          <p:cNvPr id="11" name="SK-22-img-10" descr="preencoded.png"/>
          <p:cNvPicPr>
            <a:picLocks noChangeAspect="1"/>
          </p:cNvPicPr>
          <p:nvPr/>
        </p:nvPicPr>
        <p:blipFill>
          <a:blip r:embed="rId12"/>
          <a:stretch>
            <a:fillRect/>
          </a:stretch>
        </p:blipFill>
        <p:spPr>
          <a:xfrm>
            <a:off x="723900" y="3144589"/>
            <a:ext cx="142875" cy="476250"/>
          </a:xfrm>
          <a:prstGeom prst="rect">
            <a:avLst/>
          </a:prstGeom>
        </p:spPr>
      </p:pic>
      <p:pic>
        <p:nvPicPr>
          <p:cNvPr id="12" name="SK-22-img-11" descr="preencoded.png"/>
          <p:cNvPicPr>
            <a:picLocks noChangeAspect="1"/>
          </p:cNvPicPr>
          <p:nvPr/>
        </p:nvPicPr>
        <p:blipFill>
          <a:blip r:embed="rId12"/>
          <a:stretch>
            <a:fillRect/>
          </a:stretch>
        </p:blipFill>
        <p:spPr>
          <a:xfrm>
            <a:off x="723900" y="3735139"/>
            <a:ext cx="142875" cy="476250"/>
          </a:xfrm>
          <a:prstGeom prst="rect">
            <a:avLst/>
          </a:prstGeom>
        </p:spPr>
      </p:pic>
      <p:pic>
        <p:nvPicPr>
          <p:cNvPr id="13" name="SK-22-img-12" descr="preencoded.png"/>
          <p:cNvPicPr>
            <a:picLocks noChangeAspect="1"/>
          </p:cNvPicPr>
          <p:nvPr/>
        </p:nvPicPr>
        <p:blipFill>
          <a:blip r:embed="rId13"/>
          <a:stretch>
            <a:fillRect/>
          </a:stretch>
        </p:blipFill>
        <p:spPr>
          <a:xfrm>
            <a:off x="4317950" y="1022896"/>
            <a:ext cx="3555950" cy="4777829"/>
          </a:xfrm>
          <a:prstGeom prst="rect">
            <a:avLst/>
          </a:prstGeom>
        </p:spPr>
      </p:pic>
      <p:pic>
        <p:nvPicPr>
          <p:cNvPr id="14" name="SK-22-img-13" descr="preencoded.png"/>
          <p:cNvPicPr>
            <a:picLocks noChangeAspect="1"/>
          </p:cNvPicPr>
          <p:nvPr/>
        </p:nvPicPr>
        <p:blipFill>
          <a:blip r:embed="rId8"/>
          <a:stretch>
            <a:fillRect/>
          </a:stretch>
        </p:blipFill>
        <p:spPr>
          <a:xfrm>
            <a:off x="4470350" y="1175296"/>
            <a:ext cx="3251150" cy="361950"/>
          </a:xfrm>
          <a:prstGeom prst="rect">
            <a:avLst/>
          </a:prstGeom>
        </p:spPr>
      </p:pic>
      <p:pic>
        <p:nvPicPr>
          <p:cNvPr id="15" name="SK-22-img-14" descr="preencoded.png"/>
          <p:cNvPicPr>
            <a:picLocks noChangeAspect="1"/>
          </p:cNvPicPr>
          <p:nvPr/>
        </p:nvPicPr>
        <p:blipFill>
          <a:blip r:embed="rId14"/>
          <a:stretch>
            <a:fillRect/>
          </a:stretch>
        </p:blipFill>
        <p:spPr>
          <a:xfrm>
            <a:off x="4470350" y="1222921"/>
            <a:ext cx="228600" cy="190500"/>
          </a:xfrm>
          <a:prstGeom prst="rect">
            <a:avLst/>
          </a:prstGeom>
        </p:spPr>
      </p:pic>
      <p:pic>
        <p:nvPicPr>
          <p:cNvPr id="16" name="SK-22-img-15" descr="preencoded.png"/>
          <p:cNvPicPr>
            <a:picLocks noChangeAspect="1"/>
          </p:cNvPicPr>
          <p:nvPr/>
        </p:nvPicPr>
        <p:blipFill>
          <a:blip r:embed="rId10"/>
          <a:stretch>
            <a:fillRect/>
          </a:stretch>
        </p:blipFill>
        <p:spPr>
          <a:xfrm>
            <a:off x="4470350" y="1689646"/>
            <a:ext cx="142875" cy="476250"/>
          </a:xfrm>
          <a:prstGeom prst="rect">
            <a:avLst/>
          </a:prstGeom>
        </p:spPr>
      </p:pic>
      <p:pic>
        <p:nvPicPr>
          <p:cNvPr id="17" name="SK-22-img-16" descr="preencoded.png"/>
          <p:cNvPicPr>
            <a:picLocks noChangeAspect="1"/>
          </p:cNvPicPr>
          <p:nvPr/>
        </p:nvPicPr>
        <p:blipFill>
          <a:blip r:embed="rId10"/>
          <a:stretch>
            <a:fillRect/>
          </a:stretch>
        </p:blipFill>
        <p:spPr>
          <a:xfrm>
            <a:off x="4470350" y="2280196"/>
            <a:ext cx="142875" cy="476250"/>
          </a:xfrm>
          <a:prstGeom prst="rect">
            <a:avLst/>
          </a:prstGeom>
        </p:spPr>
      </p:pic>
      <p:pic>
        <p:nvPicPr>
          <p:cNvPr id="18" name="SK-22-img-17" descr="preencoded.png"/>
          <p:cNvPicPr>
            <a:picLocks noChangeAspect="1"/>
          </p:cNvPicPr>
          <p:nvPr/>
        </p:nvPicPr>
        <p:blipFill>
          <a:blip r:embed="rId10"/>
          <a:stretch>
            <a:fillRect/>
          </a:stretch>
        </p:blipFill>
        <p:spPr>
          <a:xfrm>
            <a:off x="4470350" y="2870746"/>
            <a:ext cx="142875" cy="476250"/>
          </a:xfrm>
          <a:prstGeom prst="rect">
            <a:avLst/>
          </a:prstGeom>
        </p:spPr>
      </p:pic>
      <p:pic>
        <p:nvPicPr>
          <p:cNvPr id="19" name="SK-22-img-18" descr="preencoded.png"/>
          <p:cNvPicPr>
            <a:picLocks noChangeAspect="1"/>
          </p:cNvPicPr>
          <p:nvPr/>
        </p:nvPicPr>
        <p:blipFill>
          <a:blip r:embed="rId10"/>
          <a:stretch>
            <a:fillRect/>
          </a:stretch>
        </p:blipFill>
        <p:spPr>
          <a:xfrm>
            <a:off x="4470350" y="3461296"/>
            <a:ext cx="142875" cy="476250"/>
          </a:xfrm>
          <a:prstGeom prst="rect">
            <a:avLst/>
          </a:prstGeom>
        </p:spPr>
      </p:pic>
      <p:pic>
        <p:nvPicPr>
          <p:cNvPr id="20" name="SK-22-img-19" descr="preencoded.png"/>
          <p:cNvPicPr>
            <a:picLocks noChangeAspect="1"/>
          </p:cNvPicPr>
          <p:nvPr/>
        </p:nvPicPr>
        <p:blipFill>
          <a:blip r:embed="rId15"/>
          <a:stretch>
            <a:fillRect/>
          </a:stretch>
        </p:blipFill>
        <p:spPr>
          <a:xfrm>
            <a:off x="8064401" y="1022896"/>
            <a:ext cx="3555950" cy="4777829"/>
          </a:xfrm>
          <a:prstGeom prst="rect">
            <a:avLst/>
          </a:prstGeom>
        </p:spPr>
      </p:pic>
      <p:pic>
        <p:nvPicPr>
          <p:cNvPr id="21" name="SK-22-img-20" descr="preencoded.png"/>
          <p:cNvPicPr>
            <a:picLocks noChangeAspect="1"/>
          </p:cNvPicPr>
          <p:nvPr/>
        </p:nvPicPr>
        <p:blipFill>
          <a:blip r:embed="rId16"/>
          <a:stretch>
            <a:fillRect/>
          </a:stretch>
        </p:blipFill>
        <p:spPr>
          <a:xfrm>
            <a:off x="8216801" y="1175296"/>
            <a:ext cx="3251150" cy="361950"/>
          </a:xfrm>
          <a:prstGeom prst="rect">
            <a:avLst/>
          </a:prstGeom>
        </p:spPr>
      </p:pic>
      <p:pic>
        <p:nvPicPr>
          <p:cNvPr id="22" name="SK-22-img-21" descr="preencoded.png"/>
          <p:cNvPicPr>
            <a:picLocks noChangeAspect="1"/>
          </p:cNvPicPr>
          <p:nvPr/>
        </p:nvPicPr>
        <p:blipFill>
          <a:blip r:embed="rId17"/>
          <a:stretch>
            <a:fillRect/>
          </a:stretch>
        </p:blipFill>
        <p:spPr>
          <a:xfrm>
            <a:off x="8216801" y="1222921"/>
            <a:ext cx="228600" cy="190500"/>
          </a:xfrm>
          <a:prstGeom prst="rect">
            <a:avLst/>
          </a:prstGeom>
        </p:spPr>
      </p:pic>
      <p:pic>
        <p:nvPicPr>
          <p:cNvPr id="23" name="SK-22-img-22" descr="preencoded.png"/>
          <p:cNvPicPr>
            <a:picLocks noChangeAspect="1"/>
          </p:cNvPicPr>
          <p:nvPr/>
        </p:nvPicPr>
        <p:blipFill>
          <a:blip r:embed="rId10"/>
          <a:stretch>
            <a:fillRect/>
          </a:stretch>
        </p:blipFill>
        <p:spPr>
          <a:xfrm>
            <a:off x="8216801" y="1689646"/>
            <a:ext cx="142875" cy="476250"/>
          </a:xfrm>
          <a:prstGeom prst="rect">
            <a:avLst/>
          </a:prstGeom>
        </p:spPr>
      </p:pic>
      <p:pic>
        <p:nvPicPr>
          <p:cNvPr id="24" name="SK-22-img-23" descr="preencoded.png"/>
          <p:cNvPicPr>
            <a:picLocks noChangeAspect="1"/>
          </p:cNvPicPr>
          <p:nvPr/>
        </p:nvPicPr>
        <p:blipFill>
          <a:blip r:embed="rId10"/>
          <a:stretch>
            <a:fillRect/>
          </a:stretch>
        </p:blipFill>
        <p:spPr>
          <a:xfrm>
            <a:off x="8216801" y="2280196"/>
            <a:ext cx="142875" cy="476250"/>
          </a:xfrm>
          <a:prstGeom prst="rect">
            <a:avLst/>
          </a:prstGeom>
        </p:spPr>
      </p:pic>
      <p:pic>
        <p:nvPicPr>
          <p:cNvPr id="25" name="SK-22-img-24" descr="preencoded.png"/>
          <p:cNvPicPr>
            <a:picLocks noChangeAspect="1"/>
          </p:cNvPicPr>
          <p:nvPr/>
        </p:nvPicPr>
        <p:blipFill>
          <a:blip r:embed="rId10"/>
          <a:stretch>
            <a:fillRect/>
          </a:stretch>
        </p:blipFill>
        <p:spPr>
          <a:xfrm>
            <a:off x="8216801" y="2870746"/>
            <a:ext cx="142875" cy="476250"/>
          </a:xfrm>
          <a:prstGeom prst="rect">
            <a:avLst/>
          </a:prstGeom>
        </p:spPr>
      </p:pic>
      <p:pic>
        <p:nvPicPr>
          <p:cNvPr id="26" name="SK-22-img-25" descr="preencoded.png"/>
          <p:cNvPicPr>
            <a:picLocks noChangeAspect="1"/>
          </p:cNvPicPr>
          <p:nvPr/>
        </p:nvPicPr>
        <p:blipFill>
          <a:blip r:embed="rId10"/>
          <a:stretch>
            <a:fillRect/>
          </a:stretch>
        </p:blipFill>
        <p:spPr>
          <a:xfrm>
            <a:off x="8216801" y="3461296"/>
            <a:ext cx="142875" cy="476250"/>
          </a:xfrm>
          <a:prstGeom prst="rect">
            <a:avLst/>
          </a:prstGeom>
        </p:spPr>
      </p:pic>
      <p:pic>
        <p:nvPicPr>
          <p:cNvPr id="27" name="SK-22-img-26" descr="preencoded.png"/>
          <p:cNvPicPr>
            <a:picLocks noChangeAspect="1"/>
          </p:cNvPicPr>
          <p:nvPr/>
        </p:nvPicPr>
        <p:blipFill>
          <a:blip r:embed="rId18"/>
          <a:stretch>
            <a:fillRect/>
          </a:stretch>
        </p:blipFill>
        <p:spPr>
          <a:xfrm>
            <a:off x="571500" y="5991225"/>
            <a:ext cx="11049000" cy="485775"/>
          </a:xfrm>
          <a:prstGeom prst="rect">
            <a:avLst/>
          </a:prstGeom>
        </p:spPr>
      </p:pic>
      <p:pic>
        <p:nvPicPr>
          <p:cNvPr id="28" name="SK-22-img-27" descr="preencoded.png"/>
          <p:cNvPicPr>
            <a:picLocks noChangeAspect="1"/>
          </p:cNvPicPr>
          <p:nvPr/>
        </p:nvPicPr>
        <p:blipFill>
          <a:blip r:embed="rId19"/>
          <a:stretch>
            <a:fillRect/>
          </a:stretch>
        </p:blipFill>
        <p:spPr>
          <a:xfrm>
            <a:off x="762000" y="6119813"/>
            <a:ext cx="285750" cy="228600"/>
          </a:xfrm>
          <a:prstGeom prst="rect">
            <a:avLst/>
          </a:prstGeom>
        </p:spPr>
      </p:pic>
      <p:sp>
        <p:nvSpPr>
          <p:cNvPr id="29" name="SK-22-text-28"/>
          <p:cNvSpPr/>
          <p:nvPr/>
        </p:nvSpPr>
        <p:spPr>
          <a:xfrm>
            <a:off x="723900" y="381000"/>
            <a:ext cx="11468100" cy="365671"/>
          </a:xfrm>
          <a:prstGeom prst="rect">
            <a:avLst/>
          </a:prstGeom>
          <a:noFill/>
          <a:ln/>
        </p:spPr>
        <p:txBody>
          <a:bodyPr vert="horz" wrap="square" lIns="0" tIns="0" rIns="0" bIns="0" rtlCol="0" anchor="ctr"/>
          <a:lstStyle/>
          <a:p>
            <a:pPr marL="0" indent="0">
              <a:lnSpc>
                <a:spcPts val="2880"/>
              </a:lnSpc>
              <a:buNone/>
            </a:pPr>
            <a:r>
              <a:rPr lang="en-US" sz="2400" b="1" dirty="0">
                <a:solidFill>
                  <a:srgbClr val="0F172A"/>
                </a:solidFill>
              </a:rPr>
              <a:t>Eating Disorders: Recognition in Adults</a:t>
            </a:r>
            <a:endParaRPr lang="en-US" sz="2400" dirty="0"/>
          </a:p>
        </p:txBody>
      </p:sp>
      <p:sp>
        <p:nvSpPr>
          <p:cNvPr id="30" name="SK-22-text-29"/>
          <p:cNvSpPr/>
          <p:nvPr/>
        </p:nvSpPr>
        <p:spPr>
          <a:xfrm>
            <a:off x="1047750" y="1175296"/>
            <a:ext cx="283845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0F172A"/>
                </a:solidFill>
              </a:rPr>
              <a:t>The Spectrum</a:t>
            </a:r>
            <a:endParaRPr lang="en-US" sz="1500" dirty="0"/>
          </a:p>
        </p:txBody>
      </p:sp>
      <p:sp>
        <p:nvSpPr>
          <p:cNvPr id="31" name="SK-22-text-30"/>
          <p:cNvSpPr/>
          <p:nvPr/>
        </p:nvSpPr>
        <p:spPr>
          <a:xfrm>
            <a:off x="962025" y="1651546"/>
            <a:ext cx="3013025" cy="514350"/>
          </a:xfrm>
          <a:prstGeom prst="rect">
            <a:avLst/>
          </a:prstGeom>
          <a:noFill/>
          <a:ln/>
        </p:spPr>
        <p:txBody>
          <a:bodyPr vert="horz" wrap="square" lIns="0" tIns="0" rIns="0" bIns="0" rtlCol="0" anchor="ctr"/>
          <a:lstStyle/>
          <a:p>
            <a:pPr marL="0" indent="0" algn="l">
              <a:lnSpc>
                <a:spcPts val="1680"/>
              </a:lnSpc>
              <a:buNone/>
            </a:pPr>
            <a:r>
              <a:rPr lang="en-US" sz="1200" b="1" dirty="0">
                <a:solidFill>
                  <a:srgbClr val="0F172A"/>
                </a:solidFill>
              </a:rPr>
              <a:t>Anorexia Nervosa:</a:t>
            </a:r>
            <a:r>
              <a:rPr lang="en-US" sz="1200" dirty="0">
                <a:solidFill>
                  <a:srgbClr val="334155"/>
                </a:solidFill>
              </a:rPr>
              <a:t> Low weight, food restriction, and intense fear of weight gain.</a:t>
            </a:r>
            <a:endParaRPr lang="en-US" sz="1200" dirty="0"/>
          </a:p>
        </p:txBody>
      </p:sp>
      <p:sp>
        <p:nvSpPr>
          <p:cNvPr id="32" name="SK-22-text-31"/>
          <p:cNvSpPr/>
          <p:nvPr/>
        </p:nvSpPr>
        <p:spPr>
          <a:xfrm>
            <a:off x="962025" y="2242096"/>
            <a:ext cx="3013025" cy="788194"/>
          </a:xfrm>
          <a:prstGeom prst="rect">
            <a:avLst/>
          </a:prstGeom>
          <a:noFill/>
          <a:ln/>
        </p:spPr>
        <p:txBody>
          <a:bodyPr vert="horz" wrap="square" lIns="0" tIns="0" rIns="0" bIns="0" rtlCol="0" anchor="ctr"/>
          <a:lstStyle/>
          <a:p>
            <a:pPr marL="0" indent="0" algn="l">
              <a:lnSpc>
                <a:spcPts val="1680"/>
              </a:lnSpc>
              <a:buNone/>
            </a:pPr>
            <a:r>
              <a:rPr lang="en-US" sz="1200" b="1" dirty="0">
                <a:solidFill>
                  <a:srgbClr val="0F172A"/>
                </a:solidFill>
              </a:rPr>
              <a:t>Bulimia Nervosa:</a:t>
            </a:r>
            <a:r>
              <a:rPr lang="en-US" sz="1200" dirty="0">
                <a:solidFill>
                  <a:srgbClr val="334155"/>
                </a:solidFill>
              </a:rPr>
              <a:t> Recurrent binge eating followed by compensatory purging behaviors.</a:t>
            </a:r>
            <a:endParaRPr lang="en-US" sz="1200" dirty="0"/>
          </a:p>
        </p:txBody>
      </p:sp>
      <p:sp>
        <p:nvSpPr>
          <p:cNvPr id="33" name="SK-22-text-32"/>
          <p:cNvSpPr/>
          <p:nvPr/>
        </p:nvSpPr>
        <p:spPr>
          <a:xfrm>
            <a:off x="962025" y="3106489"/>
            <a:ext cx="3013025" cy="514350"/>
          </a:xfrm>
          <a:prstGeom prst="rect">
            <a:avLst/>
          </a:prstGeom>
          <a:noFill/>
          <a:ln/>
        </p:spPr>
        <p:txBody>
          <a:bodyPr vert="horz" wrap="square" lIns="0" tIns="0" rIns="0" bIns="0" rtlCol="0" anchor="ctr"/>
          <a:lstStyle/>
          <a:p>
            <a:pPr marL="0" indent="0" algn="l">
              <a:lnSpc>
                <a:spcPts val="1680"/>
              </a:lnSpc>
              <a:buNone/>
            </a:pPr>
            <a:r>
              <a:rPr lang="en-US" sz="1200" b="1" dirty="0">
                <a:solidFill>
                  <a:srgbClr val="0F172A"/>
                </a:solidFill>
              </a:rPr>
              <a:t>Binge Eating Disorder:</a:t>
            </a:r>
            <a:r>
              <a:rPr lang="en-US" sz="1200" dirty="0">
                <a:solidFill>
                  <a:srgbClr val="334155"/>
                </a:solidFill>
              </a:rPr>
              <a:t> Distress-associated bingeing without regular purging.</a:t>
            </a:r>
            <a:endParaRPr lang="en-US" sz="1200" dirty="0"/>
          </a:p>
        </p:txBody>
      </p:sp>
      <p:sp>
        <p:nvSpPr>
          <p:cNvPr id="34" name="SK-22-text-33"/>
          <p:cNvSpPr/>
          <p:nvPr/>
        </p:nvSpPr>
        <p:spPr>
          <a:xfrm>
            <a:off x="962025" y="3697039"/>
            <a:ext cx="3013025" cy="514350"/>
          </a:xfrm>
          <a:prstGeom prst="rect">
            <a:avLst/>
          </a:prstGeom>
          <a:noFill/>
          <a:ln/>
        </p:spPr>
        <p:txBody>
          <a:bodyPr vert="horz" wrap="square" lIns="0" tIns="0" rIns="0" bIns="0" rtlCol="0" anchor="ctr"/>
          <a:lstStyle/>
          <a:p>
            <a:pPr marL="0" indent="0" algn="l">
              <a:lnSpc>
                <a:spcPts val="1680"/>
              </a:lnSpc>
              <a:buNone/>
            </a:pPr>
            <a:r>
              <a:rPr lang="en-US" sz="1200" b="1" dirty="0">
                <a:solidFill>
                  <a:srgbClr val="0F172A"/>
                </a:solidFill>
              </a:rPr>
              <a:t>ARFID / OSFED:</a:t>
            </a:r>
            <a:r>
              <a:rPr lang="en-US" sz="1200" dirty="0">
                <a:solidFill>
                  <a:srgbClr val="334155"/>
                </a:solidFill>
              </a:rPr>
              <a:t> Avoidant/restrictive intake or atypical patterns (e.g., normal weight AN).</a:t>
            </a:r>
            <a:endParaRPr lang="en-US" sz="1200" dirty="0"/>
          </a:p>
        </p:txBody>
      </p:sp>
      <p:sp>
        <p:nvSpPr>
          <p:cNvPr id="35" name="SK-22-text-34"/>
          <p:cNvSpPr/>
          <p:nvPr/>
        </p:nvSpPr>
        <p:spPr>
          <a:xfrm>
            <a:off x="4794200" y="1175296"/>
            <a:ext cx="283845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0F172A"/>
                </a:solidFill>
              </a:rPr>
              <a:t>Key Symptoms</a:t>
            </a:r>
            <a:endParaRPr lang="en-US" sz="1500" dirty="0"/>
          </a:p>
        </p:txBody>
      </p:sp>
      <p:sp>
        <p:nvSpPr>
          <p:cNvPr id="36" name="SK-22-text-35"/>
          <p:cNvSpPr/>
          <p:nvPr/>
        </p:nvSpPr>
        <p:spPr>
          <a:xfrm>
            <a:off x="4708475" y="1651546"/>
            <a:ext cx="3013025" cy="514350"/>
          </a:xfrm>
          <a:prstGeom prst="rect">
            <a:avLst/>
          </a:prstGeom>
          <a:noFill/>
          <a:ln/>
        </p:spPr>
        <p:txBody>
          <a:bodyPr vert="horz" wrap="square" lIns="0" tIns="0" rIns="0" bIns="0" rtlCol="0" anchor="ctr"/>
          <a:lstStyle/>
          <a:p>
            <a:pPr marL="0" indent="0" algn="l">
              <a:lnSpc>
                <a:spcPts val="1680"/>
              </a:lnSpc>
              <a:buNone/>
            </a:pPr>
            <a:r>
              <a:rPr lang="en-US" sz="1200" b="1" dirty="0">
                <a:solidFill>
                  <a:srgbClr val="0F172A"/>
                </a:solidFill>
              </a:rPr>
              <a:t>Cognitive:</a:t>
            </a:r>
            <a:r>
              <a:rPr lang="en-US" sz="1200" dirty="0">
                <a:solidFill>
                  <a:srgbClr val="334155"/>
                </a:solidFill>
              </a:rPr>
              <a:t> Overvaluation of weight/shape, secrecy, and profound shame.</a:t>
            </a:r>
            <a:endParaRPr lang="en-US" sz="1200" dirty="0"/>
          </a:p>
        </p:txBody>
      </p:sp>
      <p:sp>
        <p:nvSpPr>
          <p:cNvPr id="37" name="SK-22-text-36"/>
          <p:cNvSpPr/>
          <p:nvPr/>
        </p:nvSpPr>
        <p:spPr>
          <a:xfrm>
            <a:off x="4708475" y="2242096"/>
            <a:ext cx="3013025" cy="514350"/>
          </a:xfrm>
          <a:prstGeom prst="rect">
            <a:avLst/>
          </a:prstGeom>
          <a:noFill/>
          <a:ln/>
        </p:spPr>
        <p:txBody>
          <a:bodyPr vert="horz" wrap="square" lIns="0" tIns="0" rIns="0" bIns="0" rtlCol="0" anchor="ctr"/>
          <a:lstStyle/>
          <a:p>
            <a:pPr marL="0" indent="0" algn="l">
              <a:lnSpc>
                <a:spcPts val="1680"/>
              </a:lnSpc>
              <a:buNone/>
            </a:pPr>
            <a:r>
              <a:rPr lang="en-US" sz="1200" b="1" dirty="0">
                <a:solidFill>
                  <a:srgbClr val="0F172A"/>
                </a:solidFill>
              </a:rPr>
              <a:t>Behaviors:</a:t>
            </a:r>
            <a:r>
              <a:rPr lang="en-US" sz="1200" dirty="0">
                <a:solidFill>
                  <a:srgbClr val="334155"/>
                </a:solidFill>
              </a:rPr>
              <a:t> Severe restriction, compulsive exercise, bingeing, or purging.</a:t>
            </a:r>
            <a:endParaRPr lang="en-US" sz="1200" dirty="0"/>
          </a:p>
        </p:txBody>
      </p:sp>
      <p:sp>
        <p:nvSpPr>
          <p:cNvPr id="38" name="SK-22-text-37"/>
          <p:cNvSpPr/>
          <p:nvPr/>
        </p:nvSpPr>
        <p:spPr>
          <a:xfrm>
            <a:off x="4708475" y="2832646"/>
            <a:ext cx="3013025" cy="514350"/>
          </a:xfrm>
          <a:prstGeom prst="rect">
            <a:avLst/>
          </a:prstGeom>
          <a:noFill/>
          <a:ln/>
        </p:spPr>
        <p:txBody>
          <a:bodyPr vert="horz" wrap="square" lIns="0" tIns="0" rIns="0" bIns="0" rtlCol="0" anchor="ctr"/>
          <a:lstStyle/>
          <a:p>
            <a:pPr marL="0" indent="0" algn="l">
              <a:lnSpc>
                <a:spcPts val="1680"/>
              </a:lnSpc>
              <a:buNone/>
            </a:pPr>
            <a:r>
              <a:rPr lang="en-US" sz="1200" b="1" dirty="0">
                <a:solidFill>
                  <a:srgbClr val="0F172A"/>
                </a:solidFill>
              </a:rPr>
              <a:t>Compensatory:</a:t>
            </a:r>
            <a:r>
              <a:rPr lang="en-US" sz="1200" dirty="0">
                <a:solidFill>
                  <a:srgbClr val="334155"/>
                </a:solidFill>
              </a:rPr>
              <a:t> Misuse of laxatives, diuretics, or insulin to control weight.</a:t>
            </a:r>
            <a:endParaRPr lang="en-US" sz="1200" dirty="0"/>
          </a:p>
        </p:txBody>
      </p:sp>
      <p:sp>
        <p:nvSpPr>
          <p:cNvPr id="39" name="SK-22-text-38"/>
          <p:cNvSpPr/>
          <p:nvPr/>
        </p:nvSpPr>
        <p:spPr>
          <a:xfrm>
            <a:off x="4708475" y="3423196"/>
            <a:ext cx="3013025" cy="514350"/>
          </a:xfrm>
          <a:prstGeom prst="rect">
            <a:avLst/>
          </a:prstGeom>
          <a:noFill/>
          <a:ln/>
        </p:spPr>
        <p:txBody>
          <a:bodyPr vert="horz" wrap="square" lIns="0" tIns="0" rIns="0" bIns="0" rtlCol="0" anchor="ctr"/>
          <a:lstStyle/>
          <a:p>
            <a:pPr marL="0" indent="0" algn="l">
              <a:lnSpc>
                <a:spcPts val="1680"/>
              </a:lnSpc>
              <a:buNone/>
            </a:pPr>
            <a:r>
              <a:rPr lang="en-US" sz="1200" b="1" dirty="0">
                <a:solidFill>
                  <a:srgbClr val="0F172A"/>
                </a:solidFill>
              </a:rPr>
              <a:t>Social:</a:t>
            </a:r>
            <a:r>
              <a:rPr lang="en-US" sz="1200" dirty="0">
                <a:solidFill>
                  <a:srgbClr val="334155"/>
                </a:solidFill>
              </a:rPr>
              <a:t> Withdrawal from social eating and preoccupation with food rituals.</a:t>
            </a:r>
            <a:endParaRPr lang="en-US" sz="1200" dirty="0"/>
          </a:p>
        </p:txBody>
      </p:sp>
      <p:sp>
        <p:nvSpPr>
          <p:cNvPr id="40" name="SK-22-text-39"/>
          <p:cNvSpPr/>
          <p:nvPr/>
        </p:nvSpPr>
        <p:spPr>
          <a:xfrm>
            <a:off x="8540651" y="1175296"/>
            <a:ext cx="329565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0F172A"/>
                </a:solidFill>
              </a:rPr>
              <a:t>Physical Signs</a:t>
            </a:r>
            <a:endParaRPr lang="en-US" sz="1500" dirty="0"/>
          </a:p>
        </p:txBody>
      </p:sp>
      <p:sp>
        <p:nvSpPr>
          <p:cNvPr id="41" name="SK-22-text-40"/>
          <p:cNvSpPr/>
          <p:nvPr/>
        </p:nvSpPr>
        <p:spPr>
          <a:xfrm>
            <a:off x="8454926" y="1651546"/>
            <a:ext cx="3013025" cy="514350"/>
          </a:xfrm>
          <a:prstGeom prst="rect">
            <a:avLst/>
          </a:prstGeom>
          <a:noFill/>
          <a:ln/>
        </p:spPr>
        <p:txBody>
          <a:bodyPr vert="horz" wrap="square" lIns="0" tIns="0" rIns="0" bIns="0" rtlCol="0" anchor="ctr"/>
          <a:lstStyle/>
          <a:p>
            <a:pPr marL="0" indent="0" algn="l">
              <a:lnSpc>
                <a:spcPts val="1680"/>
              </a:lnSpc>
              <a:buNone/>
            </a:pPr>
            <a:r>
              <a:rPr lang="en-US" sz="1200" b="1" dirty="0">
                <a:solidFill>
                  <a:srgbClr val="0F172A"/>
                </a:solidFill>
              </a:rPr>
              <a:t>Vitals:</a:t>
            </a:r>
            <a:r>
              <a:rPr lang="en-US" sz="1200" dirty="0">
                <a:solidFill>
                  <a:srgbClr val="334155"/>
                </a:solidFill>
              </a:rPr>
              <a:t> Bradycardia, hypotension, syncope, and hypothermia.</a:t>
            </a:r>
            <a:endParaRPr lang="en-US" sz="1200" dirty="0"/>
          </a:p>
        </p:txBody>
      </p:sp>
      <p:sp>
        <p:nvSpPr>
          <p:cNvPr id="42" name="SK-22-text-41"/>
          <p:cNvSpPr/>
          <p:nvPr/>
        </p:nvSpPr>
        <p:spPr>
          <a:xfrm>
            <a:off x="8454926" y="2242096"/>
            <a:ext cx="3013025" cy="514350"/>
          </a:xfrm>
          <a:prstGeom prst="rect">
            <a:avLst/>
          </a:prstGeom>
          <a:noFill/>
          <a:ln/>
        </p:spPr>
        <p:txBody>
          <a:bodyPr vert="horz" wrap="square" lIns="0" tIns="0" rIns="0" bIns="0" rtlCol="0" anchor="ctr"/>
          <a:lstStyle/>
          <a:p>
            <a:pPr marL="0" indent="0" algn="l">
              <a:lnSpc>
                <a:spcPts val="1680"/>
              </a:lnSpc>
              <a:buNone/>
            </a:pPr>
            <a:r>
              <a:rPr lang="en-US" sz="1200" b="1" dirty="0">
                <a:solidFill>
                  <a:srgbClr val="0F172A"/>
                </a:solidFill>
              </a:rPr>
              <a:t>Oral/Neck:</a:t>
            </a:r>
            <a:r>
              <a:rPr lang="en-US" sz="1200" dirty="0">
                <a:solidFill>
                  <a:srgbClr val="334155"/>
                </a:solidFill>
              </a:rPr>
              <a:t> Dental enamel erosion, salivary gland (parotid) enlargement.</a:t>
            </a:r>
            <a:endParaRPr lang="en-US" sz="1200" dirty="0"/>
          </a:p>
        </p:txBody>
      </p:sp>
      <p:sp>
        <p:nvSpPr>
          <p:cNvPr id="43" name="SK-22-text-42"/>
          <p:cNvSpPr/>
          <p:nvPr/>
        </p:nvSpPr>
        <p:spPr>
          <a:xfrm>
            <a:off x="8454926" y="2832646"/>
            <a:ext cx="3013025" cy="514350"/>
          </a:xfrm>
          <a:prstGeom prst="rect">
            <a:avLst/>
          </a:prstGeom>
          <a:noFill/>
          <a:ln/>
        </p:spPr>
        <p:txBody>
          <a:bodyPr vert="horz" wrap="square" lIns="0" tIns="0" rIns="0" bIns="0" rtlCol="0" anchor="ctr"/>
          <a:lstStyle/>
          <a:p>
            <a:pPr marL="0" indent="0" algn="l">
              <a:lnSpc>
                <a:spcPts val="1680"/>
              </a:lnSpc>
              <a:buNone/>
            </a:pPr>
            <a:r>
              <a:rPr lang="en-US" sz="1200" b="1" dirty="0">
                <a:solidFill>
                  <a:srgbClr val="0F172A"/>
                </a:solidFill>
              </a:rPr>
              <a:t>Skin/Hands:</a:t>
            </a:r>
            <a:r>
              <a:rPr lang="en-US" sz="1200" dirty="0">
                <a:solidFill>
                  <a:srgbClr val="334155"/>
                </a:solidFill>
              </a:rPr>
              <a:t> Russell sign (knuckle calluses), lanugo hair, poor circulation.</a:t>
            </a:r>
            <a:endParaRPr lang="en-US" sz="1200" dirty="0"/>
          </a:p>
        </p:txBody>
      </p:sp>
      <p:sp>
        <p:nvSpPr>
          <p:cNvPr id="44" name="SK-22-text-43"/>
          <p:cNvSpPr/>
          <p:nvPr/>
        </p:nvSpPr>
        <p:spPr>
          <a:xfrm>
            <a:off x="8454926" y="3423196"/>
            <a:ext cx="3013025" cy="514350"/>
          </a:xfrm>
          <a:prstGeom prst="rect">
            <a:avLst/>
          </a:prstGeom>
          <a:noFill/>
          <a:ln/>
        </p:spPr>
        <p:txBody>
          <a:bodyPr vert="horz" wrap="square" lIns="0" tIns="0" rIns="0" bIns="0" rtlCol="0" anchor="ctr"/>
          <a:lstStyle/>
          <a:p>
            <a:pPr marL="0" indent="0" algn="l">
              <a:lnSpc>
                <a:spcPts val="1680"/>
              </a:lnSpc>
              <a:buNone/>
            </a:pPr>
            <a:r>
              <a:rPr lang="en-US" sz="1200" b="1" dirty="0">
                <a:solidFill>
                  <a:srgbClr val="0F172A"/>
                </a:solidFill>
              </a:rPr>
              <a:t>Systemic:</a:t>
            </a:r>
            <a:r>
              <a:rPr lang="en-US" sz="1200" dirty="0">
                <a:solidFill>
                  <a:srgbClr val="334155"/>
                </a:solidFill>
              </a:rPr>
              <a:t> Amenorrhoea/low libido, electrolyte disturbance, osteoporosis risk.</a:t>
            </a:r>
            <a:endParaRPr lang="en-US" sz="1200" dirty="0"/>
          </a:p>
        </p:txBody>
      </p:sp>
      <p:sp>
        <p:nvSpPr>
          <p:cNvPr id="45" name="SK-22-text-44"/>
          <p:cNvSpPr/>
          <p:nvPr/>
        </p:nvSpPr>
        <p:spPr>
          <a:xfrm>
            <a:off x="1190625" y="6105525"/>
            <a:ext cx="11001375"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FFFFFF"/>
                </a:solidFill>
              </a:rPr>
              <a:t>Inclusive Assessment: Eating disorders occur in all genders, ethnicities, and body sizes. Do not rely on BMI alone for clinical suspicion.</a:t>
            </a:r>
            <a:endParaRPr lang="en-US" sz="1350" dirty="0"/>
          </a:p>
        </p:txBody>
      </p:sp>
      <p:sp>
        <p:nvSpPr>
          <p:cNvPr id="46" name="SK-22-text-45"/>
          <p:cNvSpPr/>
          <p:nvPr/>
        </p:nvSpPr>
        <p:spPr>
          <a:xfrm>
            <a:off x="10258425" y="6276975"/>
            <a:ext cx="1933575" cy="200025"/>
          </a:xfrm>
          <a:prstGeom prst="rect">
            <a:avLst/>
          </a:prstGeom>
          <a:noFill/>
          <a:ln/>
        </p:spPr>
        <p:txBody>
          <a:bodyPr vert="horz" wrap="square" lIns="0" tIns="0" rIns="0" bIns="0" rtlCol="0" anchor="ctr"/>
          <a:lstStyle/>
          <a:p>
            <a:pPr marL="0" indent="0">
              <a:lnSpc>
                <a:spcPts val="1575"/>
              </a:lnSpc>
              <a:buNone/>
            </a:pPr>
            <a:r>
              <a:rPr lang="en-US" sz="1050" dirty="0">
                <a:solidFill>
                  <a:srgbClr val="64748B"/>
                </a:solidFill>
              </a:rPr>
              <a:t>www.bradfordvts.co.uk</a:t>
            </a:r>
            <a:endParaRPr lang="en-US" sz="10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3">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23-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23-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23-img-3" descr="preencoded.png"/>
          <p:cNvPicPr>
            <a:picLocks noChangeAspect="1"/>
          </p:cNvPicPr>
          <p:nvPr/>
        </p:nvPicPr>
        <p:blipFill>
          <a:blip r:embed="rId5"/>
          <a:stretch>
            <a:fillRect/>
          </a:stretch>
        </p:blipFill>
        <p:spPr>
          <a:xfrm>
            <a:off x="571500" y="411361"/>
            <a:ext cx="38100" cy="304800"/>
          </a:xfrm>
          <a:prstGeom prst="rect">
            <a:avLst/>
          </a:prstGeom>
        </p:spPr>
      </p:pic>
      <p:pic>
        <p:nvPicPr>
          <p:cNvPr id="5" name="SK-23-img-4" descr="preencoded.png"/>
          <p:cNvPicPr>
            <a:picLocks noChangeAspect="1"/>
          </p:cNvPicPr>
          <p:nvPr/>
        </p:nvPicPr>
        <p:blipFill>
          <a:blip r:embed="rId6"/>
          <a:stretch>
            <a:fillRect/>
          </a:stretch>
        </p:blipFill>
        <p:spPr>
          <a:xfrm>
            <a:off x="571500" y="822871"/>
            <a:ext cx="11049000" cy="9525"/>
          </a:xfrm>
          <a:prstGeom prst="rect">
            <a:avLst/>
          </a:prstGeom>
        </p:spPr>
      </p:pic>
      <p:pic>
        <p:nvPicPr>
          <p:cNvPr id="6" name="SK-23-img-5" descr="preencoded.png"/>
          <p:cNvPicPr>
            <a:picLocks noChangeAspect="1"/>
          </p:cNvPicPr>
          <p:nvPr/>
        </p:nvPicPr>
        <p:blipFill>
          <a:blip r:embed="rId7"/>
          <a:stretch>
            <a:fillRect/>
          </a:stretch>
        </p:blipFill>
        <p:spPr>
          <a:xfrm>
            <a:off x="571500" y="1022896"/>
            <a:ext cx="5410200" cy="3619500"/>
          </a:xfrm>
          <a:prstGeom prst="rect">
            <a:avLst/>
          </a:prstGeom>
        </p:spPr>
      </p:pic>
      <p:pic>
        <p:nvPicPr>
          <p:cNvPr id="7" name="SK-23-img-6" descr="preencoded.png"/>
          <p:cNvPicPr>
            <a:picLocks noChangeAspect="1"/>
          </p:cNvPicPr>
          <p:nvPr/>
        </p:nvPicPr>
        <p:blipFill>
          <a:blip r:embed="rId8"/>
          <a:stretch>
            <a:fillRect/>
          </a:stretch>
        </p:blipFill>
        <p:spPr>
          <a:xfrm>
            <a:off x="762000" y="1263848"/>
            <a:ext cx="261937" cy="213420"/>
          </a:xfrm>
          <a:prstGeom prst="rect">
            <a:avLst/>
          </a:prstGeom>
        </p:spPr>
      </p:pic>
      <p:pic>
        <p:nvPicPr>
          <p:cNvPr id="8" name="SK-23-img-7" descr="preencoded.png"/>
          <p:cNvPicPr>
            <a:picLocks noChangeAspect="1"/>
          </p:cNvPicPr>
          <p:nvPr/>
        </p:nvPicPr>
        <p:blipFill>
          <a:blip r:embed="rId9"/>
          <a:stretch>
            <a:fillRect/>
          </a:stretch>
        </p:blipFill>
        <p:spPr>
          <a:xfrm>
            <a:off x="762000" y="1737271"/>
            <a:ext cx="57150" cy="57150"/>
          </a:xfrm>
          <a:prstGeom prst="rect">
            <a:avLst/>
          </a:prstGeom>
        </p:spPr>
      </p:pic>
      <p:pic>
        <p:nvPicPr>
          <p:cNvPr id="9" name="SK-23-img-8" descr="preencoded.png"/>
          <p:cNvPicPr>
            <a:picLocks noChangeAspect="1"/>
          </p:cNvPicPr>
          <p:nvPr/>
        </p:nvPicPr>
        <p:blipFill>
          <a:blip r:embed="rId10"/>
          <a:stretch>
            <a:fillRect/>
          </a:stretch>
        </p:blipFill>
        <p:spPr>
          <a:xfrm>
            <a:off x="762000" y="2053382"/>
            <a:ext cx="57150" cy="57150"/>
          </a:xfrm>
          <a:prstGeom prst="rect">
            <a:avLst/>
          </a:prstGeom>
        </p:spPr>
      </p:pic>
      <p:pic>
        <p:nvPicPr>
          <p:cNvPr id="10" name="SK-23-img-9" descr="preencoded.png"/>
          <p:cNvPicPr>
            <a:picLocks noChangeAspect="1"/>
          </p:cNvPicPr>
          <p:nvPr/>
        </p:nvPicPr>
        <p:blipFill>
          <a:blip r:embed="rId11"/>
          <a:stretch>
            <a:fillRect/>
          </a:stretch>
        </p:blipFill>
        <p:spPr>
          <a:xfrm>
            <a:off x="762000" y="2369493"/>
            <a:ext cx="57150" cy="57150"/>
          </a:xfrm>
          <a:prstGeom prst="rect">
            <a:avLst/>
          </a:prstGeom>
        </p:spPr>
      </p:pic>
      <p:pic>
        <p:nvPicPr>
          <p:cNvPr id="11" name="SK-23-img-10" descr="preencoded.png"/>
          <p:cNvPicPr>
            <a:picLocks noChangeAspect="1"/>
          </p:cNvPicPr>
          <p:nvPr/>
        </p:nvPicPr>
        <p:blipFill>
          <a:blip r:embed="rId11"/>
          <a:stretch>
            <a:fillRect/>
          </a:stretch>
        </p:blipFill>
        <p:spPr>
          <a:xfrm>
            <a:off x="762000" y="2685604"/>
            <a:ext cx="57150" cy="57150"/>
          </a:xfrm>
          <a:prstGeom prst="rect">
            <a:avLst/>
          </a:prstGeom>
        </p:spPr>
      </p:pic>
      <p:pic>
        <p:nvPicPr>
          <p:cNvPr id="12" name="SK-23-img-11" descr="preencoded.png"/>
          <p:cNvPicPr>
            <a:picLocks noChangeAspect="1"/>
          </p:cNvPicPr>
          <p:nvPr/>
        </p:nvPicPr>
        <p:blipFill>
          <a:blip r:embed="rId11"/>
          <a:stretch>
            <a:fillRect/>
          </a:stretch>
        </p:blipFill>
        <p:spPr>
          <a:xfrm>
            <a:off x="762000" y="3001714"/>
            <a:ext cx="57150" cy="57150"/>
          </a:xfrm>
          <a:prstGeom prst="rect">
            <a:avLst/>
          </a:prstGeom>
        </p:spPr>
      </p:pic>
      <p:pic>
        <p:nvPicPr>
          <p:cNvPr id="13" name="SK-23-img-12" descr="preencoded.png"/>
          <p:cNvPicPr>
            <a:picLocks noChangeAspect="1"/>
          </p:cNvPicPr>
          <p:nvPr/>
        </p:nvPicPr>
        <p:blipFill>
          <a:blip r:embed="rId9"/>
          <a:stretch>
            <a:fillRect/>
          </a:stretch>
        </p:blipFill>
        <p:spPr>
          <a:xfrm>
            <a:off x="762000" y="3317825"/>
            <a:ext cx="57150" cy="57150"/>
          </a:xfrm>
          <a:prstGeom prst="rect">
            <a:avLst/>
          </a:prstGeom>
        </p:spPr>
      </p:pic>
      <p:pic>
        <p:nvPicPr>
          <p:cNvPr id="14" name="SK-23-img-13" descr="preencoded.png"/>
          <p:cNvPicPr>
            <a:picLocks noChangeAspect="1"/>
          </p:cNvPicPr>
          <p:nvPr/>
        </p:nvPicPr>
        <p:blipFill>
          <a:blip r:embed="rId12"/>
          <a:stretch>
            <a:fillRect/>
          </a:stretch>
        </p:blipFill>
        <p:spPr>
          <a:xfrm>
            <a:off x="6210300" y="1022896"/>
            <a:ext cx="5410200" cy="3619500"/>
          </a:xfrm>
          <a:prstGeom prst="rect">
            <a:avLst/>
          </a:prstGeom>
        </p:spPr>
      </p:pic>
      <p:pic>
        <p:nvPicPr>
          <p:cNvPr id="15" name="SK-23-img-14" descr="preencoded.png"/>
          <p:cNvPicPr>
            <a:picLocks noChangeAspect="1"/>
          </p:cNvPicPr>
          <p:nvPr/>
        </p:nvPicPr>
        <p:blipFill>
          <a:blip r:embed="rId13"/>
          <a:stretch>
            <a:fillRect/>
          </a:stretch>
        </p:blipFill>
        <p:spPr>
          <a:xfrm>
            <a:off x="6400800" y="1263848"/>
            <a:ext cx="261937" cy="213420"/>
          </a:xfrm>
          <a:prstGeom prst="rect">
            <a:avLst/>
          </a:prstGeom>
        </p:spPr>
      </p:pic>
      <p:pic>
        <p:nvPicPr>
          <p:cNvPr id="16" name="SK-23-img-15" descr="preencoded.png"/>
          <p:cNvPicPr>
            <a:picLocks noChangeAspect="1"/>
          </p:cNvPicPr>
          <p:nvPr/>
        </p:nvPicPr>
        <p:blipFill>
          <a:blip r:embed="rId9"/>
          <a:stretch>
            <a:fillRect/>
          </a:stretch>
        </p:blipFill>
        <p:spPr>
          <a:xfrm>
            <a:off x="6400800" y="1737271"/>
            <a:ext cx="57150" cy="57150"/>
          </a:xfrm>
          <a:prstGeom prst="rect">
            <a:avLst/>
          </a:prstGeom>
        </p:spPr>
      </p:pic>
      <p:pic>
        <p:nvPicPr>
          <p:cNvPr id="17" name="SK-23-img-16" descr="preencoded.png"/>
          <p:cNvPicPr>
            <a:picLocks noChangeAspect="1"/>
          </p:cNvPicPr>
          <p:nvPr/>
        </p:nvPicPr>
        <p:blipFill>
          <a:blip r:embed="rId10"/>
          <a:stretch>
            <a:fillRect/>
          </a:stretch>
        </p:blipFill>
        <p:spPr>
          <a:xfrm>
            <a:off x="6400800" y="2053382"/>
            <a:ext cx="57150" cy="57150"/>
          </a:xfrm>
          <a:prstGeom prst="rect">
            <a:avLst/>
          </a:prstGeom>
        </p:spPr>
      </p:pic>
      <p:pic>
        <p:nvPicPr>
          <p:cNvPr id="18" name="SK-23-img-17" descr="preencoded.png"/>
          <p:cNvPicPr>
            <a:picLocks noChangeAspect="1"/>
          </p:cNvPicPr>
          <p:nvPr/>
        </p:nvPicPr>
        <p:blipFill>
          <a:blip r:embed="rId11"/>
          <a:stretch>
            <a:fillRect/>
          </a:stretch>
        </p:blipFill>
        <p:spPr>
          <a:xfrm>
            <a:off x="6400800" y="2369493"/>
            <a:ext cx="57150" cy="57150"/>
          </a:xfrm>
          <a:prstGeom prst="rect">
            <a:avLst/>
          </a:prstGeom>
        </p:spPr>
      </p:pic>
      <p:pic>
        <p:nvPicPr>
          <p:cNvPr id="19" name="SK-23-img-18" descr="preencoded.png"/>
          <p:cNvPicPr>
            <a:picLocks noChangeAspect="1"/>
          </p:cNvPicPr>
          <p:nvPr/>
        </p:nvPicPr>
        <p:blipFill>
          <a:blip r:embed="rId11"/>
          <a:stretch>
            <a:fillRect/>
          </a:stretch>
        </p:blipFill>
        <p:spPr>
          <a:xfrm>
            <a:off x="6400800" y="2685604"/>
            <a:ext cx="57150" cy="57150"/>
          </a:xfrm>
          <a:prstGeom prst="rect">
            <a:avLst/>
          </a:prstGeom>
        </p:spPr>
      </p:pic>
      <p:pic>
        <p:nvPicPr>
          <p:cNvPr id="20" name="SK-23-img-19" descr="preencoded.png"/>
          <p:cNvPicPr>
            <a:picLocks noChangeAspect="1"/>
          </p:cNvPicPr>
          <p:nvPr/>
        </p:nvPicPr>
        <p:blipFill>
          <a:blip r:embed="rId11"/>
          <a:stretch>
            <a:fillRect/>
          </a:stretch>
        </p:blipFill>
        <p:spPr>
          <a:xfrm>
            <a:off x="6400800" y="3001714"/>
            <a:ext cx="57150" cy="57150"/>
          </a:xfrm>
          <a:prstGeom prst="rect">
            <a:avLst/>
          </a:prstGeom>
        </p:spPr>
      </p:pic>
      <p:pic>
        <p:nvPicPr>
          <p:cNvPr id="21" name="SK-23-img-20" descr="preencoded.png"/>
          <p:cNvPicPr>
            <a:picLocks noChangeAspect="1"/>
          </p:cNvPicPr>
          <p:nvPr/>
        </p:nvPicPr>
        <p:blipFill>
          <a:blip r:embed="rId14"/>
          <a:stretch>
            <a:fillRect/>
          </a:stretch>
        </p:blipFill>
        <p:spPr>
          <a:xfrm>
            <a:off x="571500" y="4870996"/>
            <a:ext cx="11049000" cy="784622"/>
          </a:xfrm>
          <a:prstGeom prst="rect">
            <a:avLst/>
          </a:prstGeom>
        </p:spPr>
      </p:pic>
      <p:pic>
        <p:nvPicPr>
          <p:cNvPr id="22" name="SK-23-img-21" descr="preencoded.png"/>
          <p:cNvPicPr>
            <a:picLocks noChangeAspect="1"/>
          </p:cNvPicPr>
          <p:nvPr/>
        </p:nvPicPr>
        <p:blipFill>
          <a:blip r:embed="rId15"/>
          <a:stretch>
            <a:fillRect/>
          </a:stretch>
        </p:blipFill>
        <p:spPr>
          <a:xfrm>
            <a:off x="762000" y="5072807"/>
            <a:ext cx="381000" cy="381000"/>
          </a:xfrm>
          <a:prstGeom prst="rect">
            <a:avLst/>
          </a:prstGeom>
        </p:spPr>
      </p:pic>
      <p:pic>
        <p:nvPicPr>
          <p:cNvPr id="23" name="SK-23-img-22" descr="preencoded.png"/>
          <p:cNvPicPr>
            <a:picLocks noChangeAspect="1"/>
          </p:cNvPicPr>
          <p:nvPr/>
        </p:nvPicPr>
        <p:blipFill>
          <a:blip r:embed="rId16"/>
          <a:stretch>
            <a:fillRect/>
          </a:stretch>
        </p:blipFill>
        <p:spPr>
          <a:xfrm>
            <a:off x="833438" y="5168057"/>
            <a:ext cx="238125" cy="190500"/>
          </a:xfrm>
          <a:prstGeom prst="rect">
            <a:avLst/>
          </a:prstGeom>
        </p:spPr>
      </p:pic>
      <p:sp>
        <p:nvSpPr>
          <p:cNvPr id="24" name="SK-23-text-23"/>
          <p:cNvSpPr/>
          <p:nvPr/>
        </p:nvSpPr>
        <p:spPr>
          <a:xfrm>
            <a:off x="723900" y="381000"/>
            <a:ext cx="11468100" cy="365671"/>
          </a:xfrm>
          <a:prstGeom prst="rect">
            <a:avLst/>
          </a:prstGeom>
          <a:noFill/>
          <a:ln/>
        </p:spPr>
        <p:txBody>
          <a:bodyPr vert="horz" wrap="square" lIns="0" tIns="0" rIns="0" bIns="0" rtlCol="0" anchor="ctr"/>
          <a:lstStyle/>
          <a:p>
            <a:pPr marL="0" indent="0">
              <a:lnSpc>
                <a:spcPts val="2880"/>
              </a:lnSpc>
              <a:buNone/>
            </a:pPr>
            <a:r>
              <a:rPr lang="en-US" sz="2400" b="1" dirty="0">
                <a:solidFill>
                  <a:srgbClr val="0F172A"/>
                </a:solidFill>
              </a:rPr>
              <a:t>Eating Disorders: Urgent Referral Criteria</a:t>
            </a:r>
            <a:endParaRPr lang="en-US" sz="2400" dirty="0"/>
          </a:p>
        </p:txBody>
      </p:sp>
      <p:sp>
        <p:nvSpPr>
          <p:cNvPr id="25" name="SK-23-text-24"/>
          <p:cNvSpPr/>
          <p:nvPr/>
        </p:nvSpPr>
        <p:spPr>
          <a:xfrm>
            <a:off x="1119188" y="1213396"/>
            <a:ext cx="6789420"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0F172A"/>
                </a:solidFill>
              </a:rPr>
              <a:t>Urgent Escalation Red Flags</a:t>
            </a:r>
            <a:endParaRPr lang="en-US" sz="1650" dirty="0"/>
          </a:p>
        </p:txBody>
      </p:sp>
      <p:sp>
        <p:nvSpPr>
          <p:cNvPr id="26" name="SK-23-text-25"/>
          <p:cNvSpPr/>
          <p:nvPr/>
        </p:nvSpPr>
        <p:spPr>
          <a:xfrm>
            <a:off x="895350" y="1680121"/>
            <a:ext cx="9738360" cy="239911"/>
          </a:xfrm>
          <a:prstGeom prst="rect">
            <a:avLst/>
          </a:prstGeom>
          <a:noFill/>
          <a:ln/>
        </p:spPr>
        <p:txBody>
          <a:bodyPr vert="horz" wrap="square" lIns="0" tIns="0" rIns="0" bIns="0" rtlCol="0" anchor="ctr"/>
          <a:lstStyle/>
          <a:p>
            <a:pPr marL="0" indent="0" algn="l">
              <a:lnSpc>
                <a:spcPts val="1890"/>
              </a:lnSpc>
              <a:buNone/>
            </a:pPr>
            <a:r>
              <a:rPr lang="en-US" sz="1350" dirty="0">
                <a:solidFill>
                  <a:srgbClr val="334155"/>
                </a:solidFill>
              </a:rPr>
              <a:t>Rapid weight loss or </a:t>
            </a:r>
            <a:r>
              <a:rPr lang="en-US" sz="1350" b="1" dirty="0">
                <a:solidFill>
                  <a:srgbClr val="BE123C"/>
                </a:solidFill>
              </a:rPr>
              <a:t>BMI &lt;13</a:t>
            </a:r>
            <a:r>
              <a:rPr lang="en-US" sz="1350" dirty="0">
                <a:solidFill>
                  <a:srgbClr val="334155"/>
                </a:solidFill>
              </a:rPr>
              <a:t> (or falling fast)</a:t>
            </a:r>
            <a:endParaRPr lang="en-US" sz="1350" dirty="0"/>
          </a:p>
        </p:txBody>
      </p:sp>
      <p:sp>
        <p:nvSpPr>
          <p:cNvPr id="27" name="SK-23-text-26"/>
          <p:cNvSpPr/>
          <p:nvPr/>
        </p:nvSpPr>
        <p:spPr>
          <a:xfrm>
            <a:off x="895350" y="1996232"/>
            <a:ext cx="8092440" cy="239911"/>
          </a:xfrm>
          <a:prstGeom prst="rect">
            <a:avLst/>
          </a:prstGeom>
          <a:noFill/>
          <a:ln/>
        </p:spPr>
        <p:txBody>
          <a:bodyPr vert="horz" wrap="square" lIns="0" tIns="0" rIns="0" bIns="0" rtlCol="0" anchor="ctr"/>
          <a:lstStyle/>
          <a:p>
            <a:pPr marL="0" indent="0" algn="l">
              <a:lnSpc>
                <a:spcPts val="1890"/>
              </a:lnSpc>
              <a:buNone/>
            </a:pPr>
            <a:r>
              <a:rPr lang="en-US" sz="1350" dirty="0">
                <a:solidFill>
                  <a:srgbClr val="334155"/>
                </a:solidFill>
              </a:rPr>
              <a:t>Bradycardia (Pulse </a:t>
            </a:r>
            <a:r>
              <a:rPr lang="en-US" sz="1350" b="1" dirty="0">
                <a:solidFill>
                  <a:srgbClr val="BE123C"/>
                </a:solidFill>
              </a:rPr>
              <a:t>&lt;40 bpm</a:t>
            </a:r>
            <a:r>
              <a:rPr lang="en-US" sz="1350" dirty="0">
                <a:solidFill>
                  <a:srgbClr val="334155"/>
                </a:solidFill>
              </a:rPr>
              <a:t>) or Syncope</a:t>
            </a:r>
            <a:endParaRPr lang="en-US" sz="1350" dirty="0"/>
          </a:p>
        </p:txBody>
      </p:sp>
      <p:sp>
        <p:nvSpPr>
          <p:cNvPr id="28" name="SK-23-text-27"/>
          <p:cNvSpPr/>
          <p:nvPr/>
        </p:nvSpPr>
        <p:spPr>
          <a:xfrm>
            <a:off x="895350" y="2312343"/>
            <a:ext cx="8298180" cy="239911"/>
          </a:xfrm>
          <a:prstGeom prst="rect">
            <a:avLst/>
          </a:prstGeom>
          <a:noFill/>
          <a:ln/>
        </p:spPr>
        <p:txBody>
          <a:bodyPr vert="horz" wrap="square" lIns="0" tIns="0" rIns="0" bIns="0" rtlCol="0" anchor="ctr"/>
          <a:lstStyle/>
          <a:p>
            <a:pPr marL="0" indent="0" algn="l">
              <a:lnSpc>
                <a:spcPts val="1890"/>
              </a:lnSpc>
              <a:buNone/>
            </a:pPr>
            <a:r>
              <a:rPr lang="en-US" sz="1350" dirty="0">
                <a:solidFill>
                  <a:srgbClr val="334155"/>
                </a:solidFill>
              </a:rPr>
              <a:t>Postural hypotension (BP drop </a:t>
            </a:r>
            <a:r>
              <a:rPr lang="en-US" sz="1350" b="1" dirty="0">
                <a:solidFill>
                  <a:srgbClr val="BE123C"/>
                </a:solidFill>
              </a:rPr>
              <a:t>&gt;20 mmHg</a:t>
            </a:r>
            <a:r>
              <a:rPr lang="en-US" sz="1350" dirty="0">
                <a:solidFill>
                  <a:srgbClr val="334155"/>
                </a:solidFill>
              </a:rPr>
              <a:t>)</a:t>
            </a:r>
            <a:endParaRPr lang="en-US" sz="1350" dirty="0"/>
          </a:p>
        </p:txBody>
      </p:sp>
      <p:sp>
        <p:nvSpPr>
          <p:cNvPr id="29" name="SK-23-text-28"/>
          <p:cNvSpPr/>
          <p:nvPr/>
        </p:nvSpPr>
        <p:spPr>
          <a:xfrm>
            <a:off x="895350" y="2628454"/>
            <a:ext cx="10698480" cy="239911"/>
          </a:xfrm>
          <a:prstGeom prst="rect">
            <a:avLst/>
          </a:prstGeom>
          <a:noFill/>
          <a:ln/>
        </p:spPr>
        <p:txBody>
          <a:bodyPr vert="horz" wrap="square" lIns="0" tIns="0" rIns="0" bIns="0" rtlCol="0" anchor="ctr"/>
          <a:lstStyle/>
          <a:p>
            <a:pPr marL="0" indent="0" algn="l">
              <a:lnSpc>
                <a:spcPts val="1890"/>
              </a:lnSpc>
              <a:buNone/>
            </a:pPr>
            <a:r>
              <a:rPr lang="en-US" sz="1350" dirty="0">
                <a:solidFill>
                  <a:srgbClr val="334155"/>
                </a:solidFill>
              </a:rPr>
              <a:t>Electrolytes: </a:t>
            </a:r>
            <a:r>
              <a:rPr lang="en-US" sz="1350" b="1" dirty="0">
                <a:solidFill>
                  <a:srgbClr val="BE123C"/>
                </a:solidFill>
              </a:rPr>
              <a:t>K+ &lt;3.0</a:t>
            </a:r>
            <a:r>
              <a:rPr lang="en-US" sz="1350" dirty="0">
                <a:solidFill>
                  <a:srgbClr val="334155"/>
                </a:solidFill>
              </a:rPr>
              <a:t>, low PO4/Mg (Refeeding risk)</a:t>
            </a:r>
            <a:endParaRPr lang="en-US" sz="1350" dirty="0"/>
          </a:p>
        </p:txBody>
      </p:sp>
      <p:sp>
        <p:nvSpPr>
          <p:cNvPr id="30" name="SK-23-text-29"/>
          <p:cNvSpPr/>
          <p:nvPr/>
        </p:nvSpPr>
        <p:spPr>
          <a:xfrm>
            <a:off x="895350" y="2944564"/>
            <a:ext cx="8932545" cy="239911"/>
          </a:xfrm>
          <a:prstGeom prst="rect">
            <a:avLst/>
          </a:prstGeom>
          <a:noFill/>
          <a:ln/>
        </p:spPr>
        <p:txBody>
          <a:bodyPr vert="horz" wrap="square" lIns="0" tIns="0" rIns="0" bIns="0" rtlCol="0" anchor="ctr"/>
          <a:lstStyle/>
          <a:p>
            <a:pPr marL="0" indent="0" algn="l">
              <a:lnSpc>
                <a:spcPts val="1890"/>
              </a:lnSpc>
              <a:buNone/>
            </a:pPr>
            <a:r>
              <a:rPr lang="en-US" sz="1350" dirty="0">
                <a:solidFill>
                  <a:srgbClr val="334155"/>
                </a:solidFill>
              </a:rPr>
              <a:t>ECG changes: QTc prolongation or arrhythmia</a:t>
            </a:r>
            <a:endParaRPr lang="en-US" sz="1350" dirty="0"/>
          </a:p>
        </p:txBody>
      </p:sp>
      <p:sp>
        <p:nvSpPr>
          <p:cNvPr id="31" name="SK-23-text-30"/>
          <p:cNvSpPr/>
          <p:nvPr/>
        </p:nvSpPr>
        <p:spPr>
          <a:xfrm>
            <a:off x="895350" y="3260675"/>
            <a:ext cx="11296650" cy="239911"/>
          </a:xfrm>
          <a:prstGeom prst="rect">
            <a:avLst/>
          </a:prstGeom>
          <a:noFill/>
          <a:ln/>
        </p:spPr>
        <p:txBody>
          <a:bodyPr vert="horz" wrap="square" lIns="0" tIns="0" rIns="0" bIns="0" rtlCol="0" anchor="ctr"/>
          <a:lstStyle/>
          <a:p>
            <a:pPr marL="0" indent="0" algn="l">
              <a:lnSpc>
                <a:spcPts val="1890"/>
              </a:lnSpc>
              <a:buNone/>
            </a:pPr>
            <a:r>
              <a:rPr lang="en-US" sz="1350" dirty="0">
                <a:solidFill>
                  <a:srgbClr val="334155"/>
                </a:solidFill>
              </a:rPr>
              <a:t>Severe self-harm, suicidal intent, or inability to drink</a:t>
            </a:r>
            <a:endParaRPr lang="en-US" sz="1350" dirty="0"/>
          </a:p>
        </p:txBody>
      </p:sp>
      <p:sp>
        <p:nvSpPr>
          <p:cNvPr id="32" name="SK-23-text-31"/>
          <p:cNvSpPr/>
          <p:nvPr/>
        </p:nvSpPr>
        <p:spPr>
          <a:xfrm>
            <a:off x="762000" y="3691086"/>
            <a:ext cx="10820400" cy="214313"/>
          </a:xfrm>
          <a:prstGeom prst="rect">
            <a:avLst/>
          </a:prstGeom>
          <a:noFill/>
          <a:ln/>
        </p:spPr>
        <p:txBody>
          <a:bodyPr vert="horz" wrap="square" lIns="0" tIns="0" rIns="0" bIns="0" rtlCol="0" anchor="ctr"/>
          <a:lstStyle/>
          <a:p>
            <a:pPr marL="0" indent="0">
              <a:lnSpc>
                <a:spcPts val="1688"/>
              </a:lnSpc>
              <a:buNone/>
            </a:pPr>
            <a:r>
              <a:rPr lang="en-US" sz="1125" b="1" dirty="0">
                <a:solidFill>
                  <a:srgbClr val="B45309"/>
                </a:solidFill>
              </a:rPr>
              <a:t>* Urgent specialist eating disorder assessment required today.</a:t>
            </a:r>
            <a:endParaRPr lang="en-US" sz="1125" dirty="0"/>
          </a:p>
        </p:txBody>
      </p:sp>
      <p:sp>
        <p:nvSpPr>
          <p:cNvPr id="33" name="SK-23-text-32"/>
          <p:cNvSpPr/>
          <p:nvPr/>
        </p:nvSpPr>
        <p:spPr>
          <a:xfrm>
            <a:off x="6757988" y="1213396"/>
            <a:ext cx="5434013"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0F172A"/>
                </a:solidFill>
              </a:rPr>
              <a:t>Mandatory GP Physical Checks</a:t>
            </a:r>
            <a:endParaRPr lang="en-US" sz="1650" dirty="0"/>
          </a:p>
        </p:txBody>
      </p:sp>
      <p:sp>
        <p:nvSpPr>
          <p:cNvPr id="34" name="SK-23-text-33"/>
          <p:cNvSpPr/>
          <p:nvPr/>
        </p:nvSpPr>
        <p:spPr>
          <a:xfrm>
            <a:off x="6534150" y="1680121"/>
            <a:ext cx="5657850" cy="239911"/>
          </a:xfrm>
          <a:prstGeom prst="rect">
            <a:avLst/>
          </a:prstGeom>
          <a:noFill/>
          <a:ln/>
        </p:spPr>
        <p:txBody>
          <a:bodyPr vert="horz" wrap="square" lIns="0" tIns="0" rIns="0" bIns="0" rtlCol="0" anchor="ctr"/>
          <a:lstStyle/>
          <a:p>
            <a:pPr marL="0" indent="0" algn="l">
              <a:lnSpc>
                <a:spcPts val="1890"/>
              </a:lnSpc>
              <a:buNone/>
            </a:pPr>
            <a:r>
              <a:rPr lang="en-US" sz="1350" b="1" dirty="0">
                <a:solidFill>
                  <a:srgbClr val="334155"/>
                </a:solidFill>
              </a:rPr>
              <a:t>Biometrics:</a:t>
            </a:r>
            <a:r>
              <a:rPr lang="en-US" sz="1350" dirty="0">
                <a:solidFill>
                  <a:srgbClr val="334155"/>
                </a:solidFill>
              </a:rPr>
              <a:t> Current weight, height, BMI trend, Temp</a:t>
            </a:r>
            <a:endParaRPr lang="en-US" sz="1350" dirty="0"/>
          </a:p>
        </p:txBody>
      </p:sp>
      <p:sp>
        <p:nvSpPr>
          <p:cNvPr id="35" name="SK-23-text-34"/>
          <p:cNvSpPr/>
          <p:nvPr/>
        </p:nvSpPr>
        <p:spPr>
          <a:xfrm>
            <a:off x="6534150" y="1996232"/>
            <a:ext cx="5657850" cy="239911"/>
          </a:xfrm>
          <a:prstGeom prst="rect">
            <a:avLst/>
          </a:prstGeom>
          <a:noFill/>
          <a:ln/>
        </p:spPr>
        <p:txBody>
          <a:bodyPr vert="horz" wrap="square" lIns="0" tIns="0" rIns="0" bIns="0" rtlCol="0" anchor="ctr"/>
          <a:lstStyle/>
          <a:p>
            <a:pPr marL="0" indent="0" algn="l">
              <a:lnSpc>
                <a:spcPts val="1890"/>
              </a:lnSpc>
              <a:buNone/>
            </a:pPr>
            <a:r>
              <a:rPr lang="en-US" sz="1350" b="1" dirty="0">
                <a:solidFill>
                  <a:srgbClr val="334155"/>
                </a:solidFill>
              </a:rPr>
              <a:t>Circulation:</a:t>
            </a:r>
            <a:r>
              <a:rPr lang="en-US" sz="1350" dirty="0">
                <a:solidFill>
                  <a:srgbClr val="334155"/>
                </a:solidFill>
              </a:rPr>
              <a:t> Pulse &amp; BP (Lying vs Standing)</a:t>
            </a:r>
            <a:endParaRPr lang="en-US" sz="1350" dirty="0"/>
          </a:p>
        </p:txBody>
      </p:sp>
      <p:sp>
        <p:nvSpPr>
          <p:cNvPr id="36" name="SK-23-text-35"/>
          <p:cNvSpPr/>
          <p:nvPr/>
        </p:nvSpPr>
        <p:spPr>
          <a:xfrm>
            <a:off x="6534150" y="2312343"/>
            <a:ext cx="5657850" cy="239911"/>
          </a:xfrm>
          <a:prstGeom prst="rect">
            <a:avLst/>
          </a:prstGeom>
          <a:noFill/>
          <a:ln/>
        </p:spPr>
        <p:txBody>
          <a:bodyPr vert="horz" wrap="square" lIns="0" tIns="0" rIns="0" bIns="0" rtlCol="0" anchor="ctr"/>
          <a:lstStyle/>
          <a:p>
            <a:pPr marL="0" indent="0" algn="l">
              <a:lnSpc>
                <a:spcPts val="1890"/>
              </a:lnSpc>
              <a:buNone/>
            </a:pPr>
            <a:r>
              <a:rPr lang="en-US" sz="1350" b="1" dirty="0">
                <a:solidFill>
                  <a:srgbClr val="334155"/>
                </a:solidFill>
              </a:rPr>
              <a:t>Bloods:</a:t>
            </a:r>
            <a:r>
              <a:rPr lang="en-US" sz="1350" dirty="0">
                <a:solidFill>
                  <a:srgbClr val="334155"/>
                </a:solidFill>
              </a:rPr>
              <a:t> U&amp;E, LFT, FBC, Glucose, Phosphate, Magnesium</a:t>
            </a:r>
            <a:endParaRPr lang="en-US" sz="1350" dirty="0"/>
          </a:p>
        </p:txBody>
      </p:sp>
      <p:sp>
        <p:nvSpPr>
          <p:cNvPr id="37" name="SK-23-text-36"/>
          <p:cNvSpPr/>
          <p:nvPr/>
        </p:nvSpPr>
        <p:spPr>
          <a:xfrm>
            <a:off x="6534150" y="2628454"/>
            <a:ext cx="5657850" cy="239911"/>
          </a:xfrm>
          <a:prstGeom prst="rect">
            <a:avLst/>
          </a:prstGeom>
          <a:noFill/>
          <a:ln/>
        </p:spPr>
        <p:txBody>
          <a:bodyPr vert="horz" wrap="square" lIns="0" tIns="0" rIns="0" bIns="0" rtlCol="0" anchor="ctr"/>
          <a:lstStyle/>
          <a:p>
            <a:pPr marL="0" indent="0" algn="l">
              <a:lnSpc>
                <a:spcPts val="1890"/>
              </a:lnSpc>
              <a:buNone/>
            </a:pPr>
            <a:r>
              <a:rPr lang="en-US" sz="1350" b="1" dirty="0">
                <a:solidFill>
                  <a:srgbClr val="334155"/>
                </a:solidFill>
              </a:rPr>
              <a:t>Cardiac:</a:t>
            </a:r>
            <a:r>
              <a:rPr lang="en-US" sz="1350" dirty="0">
                <a:solidFill>
                  <a:srgbClr val="334155"/>
                </a:solidFill>
              </a:rPr>
              <a:t> ECG if purging, low BMI, or on QT-interval drugs</a:t>
            </a:r>
            <a:endParaRPr lang="en-US" sz="1350" dirty="0"/>
          </a:p>
        </p:txBody>
      </p:sp>
      <p:sp>
        <p:nvSpPr>
          <p:cNvPr id="38" name="SK-23-text-37"/>
          <p:cNvSpPr/>
          <p:nvPr/>
        </p:nvSpPr>
        <p:spPr>
          <a:xfrm>
            <a:off x="6534150" y="2944564"/>
            <a:ext cx="5657850" cy="239911"/>
          </a:xfrm>
          <a:prstGeom prst="rect">
            <a:avLst/>
          </a:prstGeom>
          <a:noFill/>
          <a:ln/>
        </p:spPr>
        <p:txBody>
          <a:bodyPr vert="horz" wrap="square" lIns="0" tIns="0" rIns="0" bIns="0" rtlCol="0" anchor="ctr"/>
          <a:lstStyle/>
          <a:p>
            <a:pPr marL="0" indent="0" algn="l">
              <a:lnSpc>
                <a:spcPts val="1890"/>
              </a:lnSpc>
              <a:buNone/>
            </a:pPr>
            <a:r>
              <a:rPr lang="en-US" sz="1350" b="1" dirty="0">
                <a:solidFill>
                  <a:srgbClr val="334155"/>
                </a:solidFill>
              </a:rPr>
              <a:t>Social:</a:t>
            </a:r>
            <a:r>
              <a:rPr lang="en-US" sz="1350" dirty="0">
                <a:solidFill>
                  <a:srgbClr val="334155"/>
                </a:solidFill>
              </a:rPr>
              <a:t> Involve carers where possible; check safeguarding</a:t>
            </a:r>
            <a:endParaRPr lang="en-US" sz="1350" dirty="0"/>
          </a:p>
        </p:txBody>
      </p:sp>
      <p:sp>
        <p:nvSpPr>
          <p:cNvPr id="39" name="SK-23-text-38"/>
          <p:cNvSpPr/>
          <p:nvPr/>
        </p:nvSpPr>
        <p:spPr>
          <a:xfrm>
            <a:off x="6400800" y="3374975"/>
            <a:ext cx="5791200" cy="214313"/>
          </a:xfrm>
          <a:prstGeom prst="rect">
            <a:avLst/>
          </a:prstGeom>
          <a:noFill/>
          <a:ln/>
        </p:spPr>
        <p:txBody>
          <a:bodyPr vert="horz" wrap="square" lIns="0" tIns="0" rIns="0" bIns="0" rtlCol="0" anchor="ctr"/>
          <a:lstStyle/>
          <a:p>
            <a:pPr marL="0" indent="0">
              <a:lnSpc>
                <a:spcPts val="1688"/>
              </a:lnSpc>
              <a:buNone/>
            </a:pPr>
            <a:r>
              <a:rPr lang="en-US" sz="1125" b="1" dirty="0">
                <a:solidFill>
                  <a:srgbClr val="64748B"/>
                </a:solidFill>
              </a:rPr>
              <a:t>Tip: Do not rely on BMI alone; functional state matters.</a:t>
            </a:r>
            <a:endParaRPr lang="en-US" sz="1125" dirty="0"/>
          </a:p>
        </p:txBody>
      </p:sp>
      <p:sp>
        <p:nvSpPr>
          <p:cNvPr id="40" name="SK-23-text-39"/>
          <p:cNvSpPr/>
          <p:nvPr/>
        </p:nvSpPr>
        <p:spPr>
          <a:xfrm>
            <a:off x="1295400" y="5023396"/>
            <a:ext cx="10134600" cy="479822"/>
          </a:xfrm>
          <a:prstGeom prst="rect">
            <a:avLst/>
          </a:prstGeom>
          <a:noFill/>
          <a:ln/>
        </p:spPr>
        <p:txBody>
          <a:bodyPr vert="horz" wrap="square" lIns="0" tIns="0" rIns="0" bIns="0" rtlCol="0" anchor="ctr"/>
          <a:lstStyle/>
          <a:p>
            <a:pPr marL="0" indent="0">
              <a:lnSpc>
                <a:spcPts val="1890"/>
              </a:lnSpc>
              <a:buNone/>
            </a:pPr>
            <a:r>
              <a:rPr lang="en-US" sz="1350" b="1" dirty="0">
                <a:solidFill>
                  <a:srgbClr val="15803D"/>
                </a:solidFill>
              </a:rPr>
              <a:t>Reassuring:</a:t>
            </a:r>
            <a:r>
              <a:rPr lang="en-US" sz="1350" dirty="0">
                <a:solidFill>
                  <a:srgbClr val="15803D"/>
                </a:solidFill>
              </a:rPr>
              <a:t> Motivated patients with stable observations and no red flags can be referred routinely with close GP monitoring and safety-netting.</a:t>
            </a:r>
            <a:endParaRPr lang="en-US" sz="1350" dirty="0"/>
          </a:p>
        </p:txBody>
      </p:sp>
      <p:sp>
        <p:nvSpPr>
          <p:cNvPr id="41" name="SK-23-text-40"/>
          <p:cNvSpPr/>
          <p:nvPr/>
        </p:nvSpPr>
        <p:spPr>
          <a:xfrm>
            <a:off x="10258425" y="6276975"/>
            <a:ext cx="1933575" cy="200025"/>
          </a:xfrm>
          <a:prstGeom prst="rect">
            <a:avLst/>
          </a:prstGeom>
          <a:noFill/>
          <a:ln/>
        </p:spPr>
        <p:txBody>
          <a:bodyPr vert="horz" wrap="square" lIns="0" tIns="0" rIns="0" bIns="0" rtlCol="0" anchor="ctr"/>
          <a:lstStyle/>
          <a:p>
            <a:pPr marL="0" indent="0">
              <a:lnSpc>
                <a:spcPts val="1575"/>
              </a:lnSpc>
              <a:buNone/>
            </a:pPr>
            <a:r>
              <a:rPr lang="en-US" sz="1050" dirty="0">
                <a:solidFill>
                  <a:srgbClr val="64748B"/>
                </a:solidFill>
              </a:rPr>
              <a:t>www.bradfordvts.co.uk</a:t>
            </a:r>
            <a:endParaRPr lang="en-US" sz="10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4">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24-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24-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24-img-3" descr="preencoded.png"/>
          <p:cNvPicPr>
            <a:picLocks noChangeAspect="1"/>
          </p:cNvPicPr>
          <p:nvPr/>
        </p:nvPicPr>
        <p:blipFill>
          <a:blip r:embed="rId5"/>
          <a:stretch>
            <a:fillRect/>
          </a:stretch>
        </p:blipFill>
        <p:spPr>
          <a:xfrm>
            <a:off x="571500" y="411361"/>
            <a:ext cx="38100" cy="304800"/>
          </a:xfrm>
          <a:prstGeom prst="rect">
            <a:avLst/>
          </a:prstGeom>
        </p:spPr>
      </p:pic>
      <p:pic>
        <p:nvPicPr>
          <p:cNvPr id="5" name="SK-24-img-4" descr="preencoded.png"/>
          <p:cNvPicPr>
            <a:picLocks noChangeAspect="1"/>
          </p:cNvPicPr>
          <p:nvPr/>
        </p:nvPicPr>
        <p:blipFill>
          <a:blip r:embed="rId6"/>
          <a:stretch>
            <a:fillRect/>
          </a:stretch>
        </p:blipFill>
        <p:spPr>
          <a:xfrm>
            <a:off x="571500" y="822871"/>
            <a:ext cx="11049000" cy="9525"/>
          </a:xfrm>
          <a:prstGeom prst="rect">
            <a:avLst/>
          </a:prstGeom>
        </p:spPr>
      </p:pic>
      <p:pic>
        <p:nvPicPr>
          <p:cNvPr id="6" name="SK-24-img-5" descr="preencoded.png"/>
          <p:cNvPicPr>
            <a:picLocks noChangeAspect="1"/>
          </p:cNvPicPr>
          <p:nvPr/>
        </p:nvPicPr>
        <p:blipFill>
          <a:blip r:embed="rId7"/>
          <a:stretch>
            <a:fillRect/>
          </a:stretch>
        </p:blipFill>
        <p:spPr>
          <a:xfrm>
            <a:off x="571500" y="1022896"/>
            <a:ext cx="5381625" cy="2952750"/>
          </a:xfrm>
          <a:prstGeom prst="rect">
            <a:avLst/>
          </a:prstGeom>
        </p:spPr>
      </p:pic>
      <p:pic>
        <p:nvPicPr>
          <p:cNvPr id="7" name="SK-24-img-6" descr="preencoded.png"/>
          <p:cNvPicPr>
            <a:picLocks noChangeAspect="1"/>
          </p:cNvPicPr>
          <p:nvPr/>
        </p:nvPicPr>
        <p:blipFill>
          <a:blip r:embed="rId8"/>
          <a:stretch>
            <a:fillRect/>
          </a:stretch>
        </p:blipFill>
        <p:spPr>
          <a:xfrm>
            <a:off x="685800" y="1184821"/>
            <a:ext cx="238125" cy="190500"/>
          </a:xfrm>
          <a:prstGeom prst="rect">
            <a:avLst/>
          </a:prstGeom>
        </p:spPr>
      </p:pic>
      <p:pic>
        <p:nvPicPr>
          <p:cNvPr id="8" name="SK-24-img-7" descr="preencoded.png"/>
          <p:cNvPicPr>
            <a:picLocks noChangeAspect="1"/>
          </p:cNvPicPr>
          <p:nvPr/>
        </p:nvPicPr>
        <p:blipFill>
          <a:blip r:embed="rId9"/>
          <a:stretch>
            <a:fillRect/>
          </a:stretch>
        </p:blipFill>
        <p:spPr>
          <a:xfrm>
            <a:off x="571500" y="4166146"/>
            <a:ext cx="5381625" cy="1567458"/>
          </a:xfrm>
          <a:prstGeom prst="rect">
            <a:avLst/>
          </a:prstGeom>
        </p:spPr>
      </p:pic>
      <p:pic>
        <p:nvPicPr>
          <p:cNvPr id="9" name="SK-24-img-8" descr="preencoded.png"/>
          <p:cNvPicPr>
            <a:picLocks noChangeAspect="1"/>
          </p:cNvPicPr>
          <p:nvPr/>
        </p:nvPicPr>
        <p:blipFill>
          <a:blip r:embed="rId10"/>
          <a:stretch>
            <a:fillRect/>
          </a:stretch>
        </p:blipFill>
        <p:spPr>
          <a:xfrm>
            <a:off x="723900" y="4359473"/>
            <a:ext cx="214313" cy="175320"/>
          </a:xfrm>
          <a:prstGeom prst="rect">
            <a:avLst/>
          </a:prstGeom>
        </p:spPr>
      </p:pic>
      <p:pic>
        <p:nvPicPr>
          <p:cNvPr id="10" name="SK-24-img-9" descr="preencoded.png"/>
          <p:cNvPicPr>
            <a:picLocks noChangeAspect="1"/>
          </p:cNvPicPr>
          <p:nvPr/>
        </p:nvPicPr>
        <p:blipFill>
          <a:blip r:embed="rId11"/>
          <a:stretch>
            <a:fillRect/>
          </a:stretch>
        </p:blipFill>
        <p:spPr>
          <a:xfrm>
            <a:off x="6238875" y="1022896"/>
            <a:ext cx="5381625" cy="4253954"/>
          </a:xfrm>
          <a:prstGeom prst="rect">
            <a:avLst/>
          </a:prstGeom>
        </p:spPr>
      </p:pic>
      <p:pic>
        <p:nvPicPr>
          <p:cNvPr id="11" name="SK-24-img-10" descr="preencoded.png"/>
          <p:cNvPicPr>
            <a:picLocks noChangeAspect="1"/>
          </p:cNvPicPr>
          <p:nvPr/>
        </p:nvPicPr>
        <p:blipFill>
          <a:blip r:embed="rId12"/>
          <a:stretch>
            <a:fillRect/>
          </a:stretch>
        </p:blipFill>
        <p:spPr>
          <a:xfrm>
            <a:off x="6353175" y="1184821"/>
            <a:ext cx="238125" cy="190500"/>
          </a:xfrm>
          <a:prstGeom prst="rect">
            <a:avLst/>
          </a:prstGeom>
        </p:spPr>
      </p:pic>
      <p:pic>
        <p:nvPicPr>
          <p:cNvPr id="12" name="SK-24-img-11" descr="preencoded.png"/>
          <p:cNvPicPr>
            <a:picLocks noChangeAspect="1"/>
          </p:cNvPicPr>
          <p:nvPr/>
        </p:nvPicPr>
        <p:blipFill>
          <a:blip r:embed="rId13"/>
          <a:stretch>
            <a:fillRect/>
          </a:stretch>
        </p:blipFill>
        <p:spPr>
          <a:xfrm>
            <a:off x="6353175" y="1537246"/>
            <a:ext cx="1238250" cy="609600"/>
          </a:xfrm>
          <a:prstGeom prst="rect">
            <a:avLst/>
          </a:prstGeom>
        </p:spPr>
      </p:pic>
      <p:pic>
        <p:nvPicPr>
          <p:cNvPr id="13" name="SK-24-img-12" descr="preencoded.png"/>
          <p:cNvPicPr>
            <a:picLocks noChangeAspect="1"/>
          </p:cNvPicPr>
          <p:nvPr/>
        </p:nvPicPr>
        <p:blipFill>
          <a:blip r:embed="rId14"/>
          <a:stretch>
            <a:fillRect/>
          </a:stretch>
        </p:blipFill>
        <p:spPr>
          <a:xfrm>
            <a:off x="7591425" y="1537246"/>
            <a:ext cx="3914775" cy="609600"/>
          </a:xfrm>
          <a:prstGeom prst="rect">
            <a:avLst/>
          </a:prstGeom>
        </p:spPr>
      </p:pic>
      <p:pic>
        <p:nvPicPr>
          <p:cNvPr id="14" name="SK-24-img-13" descr="preencoded.png"/>
          <p:cNvPicPr>
            <a:picLocks noChangeAspect="1"/>
          </p:cNvPicPr>
          <p:nvPr/>
        </p:nvPicPr>
        <p:blipFill>
          <a:blip r:embed="rId15"/>
          <a:stretch>
            <a:fillRect/>
          </a:stretch>
        </p:blipFill>
        <p:spPr>
          <a:xfrm>
            <a:off x="6353175" y="2146846"/>
            <a:ext cx="1238250" cy="381000"/>
          </a:xfrm>
          <a:prstGeom prst="rect">
            <a:avLst/>
          </a:prstGeom>
        </p:spPr>
      </p:pic>
      <p:pic>
        <p:nvPicPr>
          <p:cNvPr id="15" name="SK-24-img-14" descr="preencoded.png"/>
          <p:cNvPicPr>
            <a:picLocks noChangeAspect="1"/>
          </p:cNvPicPr>
          <p:nvPr/>
        </p:nvPicPr>
        <p:blipFill>
          <a:blip r:embed="rId16"/>
          <a:stretch>
            <a:fillRect/>
          </a:stretch>
        </p:blipFill>
        <p:spPr>
          <a:xfrm>
            <a:off x="7591425" y="2146846"/>
            <a:ext cx="3914775" cy="381000"/>
          </a:xfrm>
          <a:prstGeom prst="rect">
            <a:avLst/>
          </a:prstGeom>
        </p:spPr>
      </p:pic>
      <p:pic>
        <p:nvPicPr>
          <p:cNvPr id="16" name="SK-24-img-15" descr="preencoded.png"/>
          <p:cNvPicPr>
            <a:picLocks noChangeAspect="1"/>
          </p:cNvPicPr>
          <p:nvPr/>
        </p:nvPicPr>
        <p:blipFill>
          <a:blip r:embed="rId13"/>
          <a:stretch>
            <a:fillRect/>
          </a:stretch>
        </p:blipFill>
        <p:spPr>
          <a:xfrm>
            <a:off x="6353175" y="2527846"/>
            <a:ext cx="1238250" cy="609600"/>
          </a:xfrm>
          <a:prstGeom prst="rect">
            <a:avLst/>
          </a:prstGeom>
        </p:spPr>
      </p:pic>
      <p:pic>
        <p:nvPicPr>
          <p:cNvPr id="17" name="SK-24-img-16" descr="preencoded.png"/>
          <p:cNvPicPr>
            <a:picLocks noChangeAspect="1"/>
          </p:cNvPicPr>
          <p:nvPr/>
        </p:nvPicPr>
        <p:blipFill>
          <a:blip r:embed="rId14"/>
          <a:stretch>
            <a:fillRect/>
          </a:stretch>
        </p:blipFill>
        <p:spPr>
          <a:xfrm>
            <a:off x="7591425" y="2527846"/>
            <a:ext cx="3914775" cy="609600"/>
          </a:xfrm>
          <a:prstGeom prst="rect">
            <a:avLst/>
          </a:prstGeom>
        </p:spPr>
      </p:pic>
      <p:pic>
        <p:nvPicPr>
          <p:cNvPr id="18" name="SK-24-img-17" descr="preencoded.png"/>
          <p:cNvPicPr>
            <a:picLocks noChangeAspect="1"/>
          </p:cNvPicPr>
          <p:nvPr/>
        </p:nvPicPr>
        <p:blipFill>
          <a:blip r:embed="rId13"/>
          <a:stretch>
            <a:fillRect/>
          </a:stretch>
        </p:blipFill>
        <p:spPr>
          <a:xfrm>
            <a:off x="6353175" y="3137446"/>
            <a:ext cx="1238250" cy="609600"/>
          </a:xfrm>
          <a:prstGeom prst="rect">
            <a:avLst/>
          </a:prstGeom>
        </p:spPr>
      </p:pic>
      <p:pic>
        <p:nvPicPr>
          <p:cNvPr id="19" name="SK-24-img-18" descr="preencoded.png"/>
          <p:cNvPicPr>
            <a:picLocks noChangeAspect="1"/>
          </p:cNvPicPr>
          <p:nvPr/>
        </p:nvPicPr>
        <p:blipFill>
          <a:blip r:embed="rId14"/>
          <a:stretch>
            <a:fillRect/>
          </a:stretch>
        </p:blipFill>
        <p:spPr>
          <a:xfrm>
            <a:off x="7591425" y="3137446"/>
            <a:ext cx="3914775" cy="609600"/>
          </a:xfrm>
          <a:prstGeom prst="rect">
            <a:avLst/>
          </a:prstGeom>
        </p:spPr>
      </p:pic>
      <p:pic>
        <p:nvPicPr>
          <p:cNvPr id="20" name="SK-24-img-19" descr="preencoded.png"/>
          <p:cNvPicPr>
            <a:picLocks noChangeAspect="1"/>
          </p:cNvPicPr>
          <p:nvPr/>
        </p:nvPicPr>
        <p:blipFill>
          <a:blip r:embed="rId15"/>
          <a:stretch>
            <a:fillRect/>
          </a:stretch>
        </p:blipFill>
        <p:spPr>
          <a:xfrm>
            <a:off x="6353175" y="3747046"/>
            <a:ext cx="1238250" cy="381000"/>
          </a:xfrm>
          <a:prstGeom prst="rect">
            <a:avLst/>
          </a:prstGeom>
        </p:spPr>
      </p:pic>
      <p:pic>
        <p:nvPicPr>
          <p:cNvPr id="21" name="SK-24-img-20" descr="preencoded.png"/>
          <p:cNvPicPr>
            <a:picLocks noChangeAspect="1"/>
          </p:cNvPicPr>
          <p:nvPr/>
        </p:nvPicPr>
        <p:blipFill>
          <a:blip r:embed="rId16"/>
          <a:stretch>
            <a:fillRect/>
          </a:stretch>
        </p:blipFill>
        <p:spPr>
          <a:xfrm>
            <a:off x="7591425" y="3747046"/>
            <a:ext cx="3914775" cy="381000"/>
          </a:xfrm>
          <a:prstGeom prst="rect">
            <a:avLst/>
          </a:prstGeom>
        </p:spPr>
      </p:pic>
      <p:pic>
        <p:nvPicPr>
          <p:cNvPr id="22" name="SK-24-img-21" descr="preencoded.png"/>
          <p:cNvPicPr>
            <a:picLocks noChangeAspect="1"/>
          </p:cNvPicPr>
          <p:nvPr/>
        </p:nvPicPr>
        <p:blipFill>
          <a:blip r:embed="rId17"/>
          <a:stretch>
            <a:fillRect/>
          </a:stretch>
        </p:blipFill>
        <p:spPr>
          <a:xfrm>
            <a:off x="6238875" y="5562600"/>
            <a:ext cx="5381625" cy="914400"/>
          </a:xfrm>
          <a:prstGeom prst="rect">
            <a:avLst/>
          </a:prstGeom>
        </p:spPr>
      </p:pic>
      <p:pic>
        <p:nvPicPr>
          <p:cNvPr id="23" name="SK-24-img-22" descr="preencoded.png"/>
          <p:cNvPicPr>
            <a:picLocks noChangeAspect="1"/>
          </p:cNvPicPr>
          <p:nvPr/>
        </p:nvPicPr>
        <p:blipFill>
          <a:blip r:embed="rId18"/>
          <a:stretch>
            <a:fillRect/>
          </a:stretch>
        </p:blipFill>
        <p:spPr>
          <a:xfrm>
            <a:off x="6353175" y="5715000"/>
            <a:ext cx="190500" cy="152400"/>
          </a:xfrm>
          <a:prstGeom prst="rect">
            <a:avLst/>
          </a:prstGeom>
        </p:spPr>
      </p:pic>
      <p:sp>
        <p:nvSpPr>
          <p:cNvPr id="24" name="SK-24-text-23"/>
          <p:cNvSpPr/>
          <p:nvPr/>
        </p:nvSpPr>
        <p:spPr>
          <a:xfrm>
            <a:off x="723900" y="381000"/>
            <a:ext cx="11468100" cy="365671"/>
          </a:xfrm>
          <a:prstGeom prst="rect">
            <a:avLst/>
          </a:prstGeom>
          <a:noFill/>
          <a:ln/>
        </p:spPr>
        <p:txBody>
          <a:bodyPr vert="horz" wrap="square" lIns="0" tIns="0" rIns="0" bIns="0" rtlCol="0" anchor="ctr"/>
          <a:lstStyle/>
          <a:p>
            <a:pPr marL="0" indent="0">
              <a:lnSpc>
                <a:spcPts val="2880"/>
              </a:lnSpc>
              <a:buNone/>
            </a:pPr>
            <a:r>
              <a:rPr lang="en-US" sz="2400" b="1" dirty="0">
                <a:solidFill>
                  <a:srgbClr val="0F172A"/>
                </a:solidFill>
              </a:rPr>
              <a:t>Self-Harm and Suicide Assessment</a:t>
            </a:r>
            <a:endParaRPr lang="en-US" sz="2400" dirty="0"/>
          </a:p>
        </p:txBody>
      </p:sp>
      <p:sp>
        <p:nvSpPr>
          <p:cNvPr id="25" name="SK-24-text-24"/>
          <p:cNvSpPr/>
          <p:nvPr/>
        </p:nvSpPr>
        <p:spPr>
          <a:xfrm>
            <a:off x="1019175" y="1137196"/>
            <a:ext cx="64008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0F172A"/>
                </a:solidFill>
              </a:rPr>
              <a:t>NICE NG225 Core Principles</a:t>
            </a:r>
            <a:endParaRPr lang="en-US" sz="1500" dirty="0"/>
          </a:p>
        </p:txBody>
      </p:sp>
      <p:sp>
        <p:nvSpPr>
          <p:cNvPr id="26" name="SK-24-text-25"/>
          <p:cNvSpPr/>
          <p:nvPr/>
        </p:nvSpPr>
        <p:spPr>
          <a:xfrm>
            <a:off x="914400" y="1537246"/>
            <a:ext cx="4924425" cy="485775"/>
          </a:xfrm>
          <a:prstGeom prst="rect">
            <a:avLst/>
          </a:prstGeom>
          <a:noFill/>
          <a:ln/>
        </p:spPr>
        <p:txBody>
          <a:bodyPr vert="horz" wrap="square" lIns="0" tIns="0" rIns="0" bIns="0" rtlCol="0" anchor="ctr"/>
          <a:lstStyle/>
          <a:p>
            <a:pPr marL="0" indent="0">
              <a:lnSpc>
                <a:spcPts val="1913"/>
              </a:lnSpc>
              <a:buNone/>
            </a:pPr>
            <a:r>
              <a:rPr lang="en-US" sz="1275" b="1" dirty="0">
                <a:solidFill>
                  <a:srgbClr val="334155"/>
                </a:solidFill>
              </a:rPr>
              <a:t>Definition:</a:t>
            </a:r>
            <a:r>
              <a:rPr lang="en-US" sz="1275" dirty="0">
                <a:solidFill>
                  <a:srgbClr val="334155"/>
                </a:solidFill>
              </a:rPr>
              <a:t> Intentional self-poisoning or injury irrespective of apparent purpose (self-harm).</a:t>
            </a:r>
            <a:endParaRPr lang="en-US" sz="1275" dirty="0"/>
          </a:p>
        </p:txBody>
      </p:sp>
      <p:sp>
        <p:nvSpPr>
          <p:cNvPr id="27" name="SK-24-text-26"/>
          <p:cNvSpPr/>
          <p:nvPr/>
        </p:nvSpPr>
        <p:spPr>
          <a:xfrm>
            <a:off x="914400" y="2118271"/>
            <a:ext cx="4924425" cy="485775"/>
          </a:xfrm>
          <a:prstGeom prst="rect">
            <a:avLst/>
          </a:prstGeom>
          <a:noFill/>
          <a:ln/>
        </p:spPr>
        <p:txBody>
          <a:bodyPr vert="horz" wrap="square" lIns="0" tIns="0" rIns="0" bIns="0" rtlCol="0" anchor="ctr"/>
          <a:lstStyle/>
          <a:p>
            <a:pPr marL="0" indent="0">
              <a:lnSpc>
                <a:spcPts val="1913"/>
              </a:lnSpc>
              <a:buNone/>
            </a:pPr>
            <a:r>
              <a:rPr lang="en-US" sz="1275" b="1" dirty="0">
                <a:solidFill>
                  <a:srgbClr val="BE123C"/>
                </a:solidFill>
              </a:rPr>
              <a:t>No Risk Scales:</a:t>
            </a:r>
            <a:r>
              <a:rPr lang="en-US" sz="1275" dirty="0">
                <a:solidFill>
                  <a:srgbClr val="334155"/>
                </a:solidFill>
              </a:rPr>
              <a:t> Do </a:t>
            </a:r>
            <a:r>
              <a:rPr lang="en-US" sz="1275" b="1" dirty="0">
                <a:solidFill>
                  <a:srgbClr val="334155"/>
                </a:solidFill>
              </a:rPr>
              <a:t>not</a:t>
            </a:r>
            <a:r>
              <a:rPr lang="en-US" sz="1275" dirty="0">
                <a:solidFill>
                  <a:srgbClr val="334155"/>
                </a:solidFill>
              </a:rPr>
              <a:t> use risk assessment tools or scales to predict future suicide or decide on discharge.</a:t>
            </a:r>
            <a:endParaRPr lang="en-US" sz="1275" dirty="0"/>
          </a:p>
        </p:txBody>
      </p:sp>
      <p:sp>
        <p:nvSpPr>
          <p:cNvPr id="28" name="SK-24-text-27"/>
          <p:cNvSpPr/>
          <p:nvPr/>
        </p:nvSpPr>
        <p:spPr>
          <a:xfrm>
            <a:off x="914400" y="2699296"/>
            <a:ext cx="4924425" cy="485775"/>
          </a:xfrm>
          <a:prstGeom prst="rect">
            <a:avLst/>
          </a:prstGeom>
          <a:noFill/>
          <a:ln/>
        </p:spPr>
        <p:txBody>
          <a:bodyPr vert="horz" wrap="square" lIns="0" tIns="0" rIns="0" bIns="0" rtlCol="0" anchor="ctr"/>
          <a:lstStyle/>
          <a:p>
            <a:pPr marL="0" indent="0">
              <a:lnSpc>
                <a:spcPts val="1913"/>
              </a:lnSpc>
              <a:buNone/>
            </a:pPr>
            <a:r>
              <a:rPr lang="en-US" sz="1275" b="1" dirty="0">
                <a:solidFill>
                  <a:srgbClr val="334155"/>
                </a:solidFill>
              </a:rPr>
              <a:t>Focus:</a:t>
            </a:r>
            <a:r>
              <a:rPr lang="en-US" sz="1275" dirty="0">
                <a:solidFill>
                  <a:srgbClr val="334155"/>
                </a:solidFill>
              </a:rPr>
              <a:t> Conduct a comprehensive psychosocial assessment of needs, safety, context, and safeguarding.</a:t>
            </a:r>
            <a:endParaRPr lang="en-US" sz="1275" dirty="0"/>
          </a:p>
        </p:txBody>
      </p:sp>
      <p:sp>
        <p:nvSpPr>
          <p:cNvPr id="29" name="SK-24-text-28"/>
          <p:cNvSpPr/>
          <p:nvPr/>
        </p:nvSpPr>
        <p:spPr>
          <a:xfrm>
            <a:off x="914400" y="3280321"/>
            <a:ext cx="4924425" cy="485775"/>
          </a:xfrm>
          <a:prstGeom prst="rect">
            <a:avLst/>
          </a:prstGeom>
          <a:noFill/>
          <a:ln/>
        </p:spPr>
        <p:txBody>
          <a:bodyPr vert="horz" wrap="square" lIns="0" tIns="0" rIns="0" bIns="0" rtlCol="0" anchor="ctr"/>
          <a:lstStyle/>
          <a:p>
            <a:pPr marL="0" indent="0">
              <a:lnSpc>
                <a:spcPts val="1913"/>
              </a:lnSpc>
              <a:buNone/>
            </a:pPr>
            <a:r>
              <a:rPr lang="en-US" sz="1275" b="1" dirty="0">
                <a:solidFill>
                  <a:srgbClr val="334155"/>
                </a:solidFill>
              </a:rPr>
              <a:t>Inclusivity:</a:t>
            </a:r>
            <a:r>
              <a:rPr lang="en-US" sz="1275" dirty="0">
                <a:solidFill>
                  <a:srgbClr val="334155"/>
                </a:solidFill>
              </a:rPr>
              <a:t> Guidelines apply across all sectors and to children, young people, and adults.</a:t>
            </a:r>
            <a:endParaRPr lang="en-US" sz="1275" dirty="0"/>
          </a:p>
        </p:txBody>
      </p:sp>
      <p:sp>
        <p:nvSpPr>
          <p:cNvPr id="30" name="SK-24-text-29"/>
          <p:cNvSpPr/>
          <p:nvPr/>
        </p:nvSpPr>
        <p:spPr>
          <a:xfrm>
            <a:off x="1014413" y="4318546"/>
            <a:ext cx="534924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0F766E"/>
                </a:solidFill>
              </a:rPr>
              <a:t>SCA: Compassionate Inquiry</a:t>
            </a:r>
            <a:endParaRPr lang="en-US" sz="1350" dirty="0"/>
          </a:p>
        </p:txBody>
      </p:sp>
      <p:sp>
        <p:nvSpPr>
          <p:cNvPr id="31" name="SK-24-text-30"/>
          <p:cNvSpPr/>
          <p:nvPr/>
        </p:nvSpPr>
        <p:spPr>
          <a:xfrm>
            <a:off x="723900" y="4651921"/>
            <a:ext cx="5076825" cy="639812"/>
          </a:xfrm>
          <a:prstGeom prst="rect">
            <a:avLst/>
          </a:prstGeom>
          <a:noFill/>
          <a:ln/>
        </p:spPr>
        <p:txBody>
          <a:bodyPr vert="horz" wrap="square" lIns="0" tIns="0" rIns="0" bIns="0" rtlCol="0" anchor="ctr"/>
          <a:lstStyle/>
          <a:p>
            <a:pPr marL="0" indent="0">
              <a:lnSpc>
                <a:spcPts val="1680"/>
              </a:lnSpc>
              <a:buNone/>
            </a:pPr>
            <a:r>
              <a:rPr lang="en-US" sz="1200" dirty="0">
                <a:solidFill>
                  <a:srgbClr val="334155"/>
                </a:solidFill>
              </a:rPr>
              <a:t>"I'm sorry things have felt so difficult. When people feel this way, they sometimes have thoughts of ending their life. Have you had any thoughts like that recently?"</a:t>
            </a:r>
            <a:endParaRPr lang="en-US" sz="1200" dirty="0"/>
          </a:p>
        </p:txBody>
      </p:sp>
      <p:sp>
        <p:nvSpPr>
          <p:cNvPr id="32" name="SK-24-text-31"/>
          <p:cNvSpPr/>
          <p:nvPr/>
        </p:nvSpPr>
        <p:spPr>
          <a:xfrm>
            <a:off x="723900" y="5367933"/>
            <a:ext cx="11468100" cy="213271"/>
          </a:xfrm>
          <a:prstGeom prst="rect">
            <a:avLst/>
          </a:prstGeom>
          <a:noFill/>
          <a:ln/>
        </p:spPr>
        <p:txBody>
          <a:bodyPr vert="horz" wrap="square" lIns="0" tIns="0" rIns="0" bIns="0" rtlCol="0" anchor="ctr"/>
          <a:lstStyle/>
          <a:p>
            <a:pPr marL="0" indent="0">
              <a:lnSpc>
                <a:spcPts val="1680"/>
              </a:lnSpc>
              <a:buNone/>
            </a:pPr>
            <a:r>
              <a:rPr lang="en-US" sz="1200" i="1" dirty="0">
                <a:solidFill>
                  <a:srgbClr val="334155"/>
                </a:solidFill>
              </a:rPr>
              <a:t>Validate the distress before moving to structured risk questioning.</a:t>
            </a:r>
            <a:endParaRPr lang="en-US" sz="1200" dirty="0"/>
          </a:p>
        </p:txBody>
      </p:sp>
      <p:sp>
        <p:nvSpPr>
          <p:cNvPr id="33" name="SK-24-text-32"/>
          <p:cNvSpPr/>
          <p:nvPr/>
        </p:nvSpPr>
        <p:spPr>
          <a:xfrm>
            <a:off x="6686550" y="1137196"/>
            <a:ext cx="5153025"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0F172A"/>
                </a:solidFill>
              </a:rPr>
              <a:t>Assessment Framework</a:t>
            </a:r>
            <a:endParaRPr lang="en-US" sz="1500" dirty="0"/>
          </a:p>
        </p:txBody>
      </p:sp>
      <p:sp>
        <p:nvSpPr>
          <p:cNvPr id="34" name="SK-24-text-33"/>
          <p:cNvSpPr/>
          <p:nvPr/>
        </p:nvSpPr>
        <p:spPr>
          <a:xfrm>
            <a:off x="6429375" y="1537246"/>
            <a:ext cx="2321404" cy="609600"/>
          </a:xfrm>
          <a:prstGeom prst="rect">
            <a:avLst/>
          </a:prstGeom>
          <a:noFill/>
          <a:ln/>
        </p:spPr>
        <p:txBody>
          <a:bodyPr vert="horz" wrap="square" lIns="0" tIns="0" rIns="0" bIns="0" rtlCol="0" anchor="ctr"/>
          <a:lstStyle/>
          <a:p>
            <a:pPr marL="0" indent="0">
              <a:lnSpc>
                <a:spcPts val="1800"/>
              </a:lnSpc>
              <a:buNone/>
            </a:pPr>
            <a:r>
              <a:rPr lang="en-US" sz="1200" b="1" dirty="0">
                <a:solidFill>
                  <a:srgbClr val="334155"/>
                </a:solidFill>
              </a:rPr>
              <a:t>Direct Inquiry</a:t>
            </a:r>
            <a:endParaRPr lang="en-US" sz="1200" dirty="0"/>
          </a:p>
        </p:txBody>
      </p:sp>
      <p:sp>
        <p:nvSpPr>
          <p:cNvPr id="35" name="SK-24-text-34"/>
          <p:cNvSpPr/>
          <p:nvPr/>
        </p:nvSpPr>
        <p:spPr>
          <a:xfrm>
            <a:off x="7667625" y="1537246"/>
            <a:ext cx="3762375" cy="609600"/>
          </a:xfrm>
          <a:prstGeom prst="rect">
            <a:avLst/>
          </a:prstGeom>
          <a:noFill/>
          <a:ln/>
        </p:spPr>
        <p:txBody>
          <a:bodyPr vert="horz" wrap="square" lIns="0" tIns="0" rIns="0" bIns="0" rtlCol="0" anchor="ctr"/>
          <a:lstStyle/>
          <a:p>
            <a:pPr marL="0" indent="0">
              <a:lnSpc>
                <a:spcPts val="1800"/>
              </a:lnSpc>
              <a:buNone/>
            </a:pPr>
            <a:r>
              <a:rPr lang="en-US" sz="1200" dirty="0">
                <a:solidFill>
                  <a:srgbClr val="334155"/>
                </a:solidFill>
              </a:rPr>
              <a:t>Ask specifically about </a:t>
            </a:r>
            <a:r>
              <a:rPr lang="en-US" sz="1200" b="1" dirty="0">
                <a:solidFill>
                  <a:srgbClr val="334155"/>
                </a:solidFill>
              </a:rPr>
              <a:t>Intent</a:t>
            </a:r>
            <a:r>
              <a:rPr lang="en-US" sz="1200" dirty="0">
                <a:solidFill>
                  <a:srgbClr val="334155"/>
                </a:solidFill>
              </a:rPr>
              <a:t>, </a:t>
            </a:r>
            <a:r>
              <a:rPr lang="en-US" sz="1200" b="1" dirty="0">
                <a:solidFill>
                  <a:srgbClr val="334155"/>
                </a:solidFill>
              </a:rPr>
              <a:t>Plans</a:t>
            </a:r>
            <a:r>
              <a:rPr lang="en-US" sz="1200" dirty="0">
                <a:solidFill>
                  <a:srgbClr val="334155"/>
                </a:solidFill>
              </a:rPr>
              <a:t>, and </a:t>
            </a:r>
            <a:r>
              <a:rPr lang="en-US" sz="1200" b="1" dirty="0">
                <a:solidFill>
                  <a:srgbClr val="334155"/>
                </a:solidFill>
              </a:rPr>
              <a:t>Access to Means</a:t>
            </a:r>
            <a:r>
              <a:rPr lang="en-US" sz="1200" dirty="0">
                <a:solidFill>
                  <a:srgbClr val="334155"/>
                </a:solidFill>
              </a:rPr>
              <a:t>.</a:t>
            </a:r>
            <a:endParaRPr lang="en-US" sz="1200" dirty="0"/>
          </a:p>
        </p:txBody>
      </p:sp>
      <p:sp>
        <p:nvSpPr>
          <p:cNvPr id="36" name="SK-24-text-35"/>
          <p:cNvSpPr/>
          <p:nvPr/>
        </p:nvSpPr>
        <p:spPr>
          <a:xfrm>
            <a:off x="6429375" y="2146846"/>
            <a:ext cx="1198802" cy="381000"/>
          </a:xfrm>
          <a:prstGeom prst="rect">
            <a:avLst/>
          </a:prstGeom>
          <a:noFill/>
          <a:ln/>
        </p:spPr>
        <p:txBody>
          <a:bodyPr vert="horz" wrap="square" lIns="0" tIns="0" rIns="0" bIns="0" rtlCol="0" anchor="ctr"/>
          <a:lstStyle/>
          <a:p>
            <a:pPr marL="0" indent="0">
              <a:lnSpc>
                <a:spcPts val="1800"/>
              </a:lnSpc>
              <a:buNone/>
            </a:pPr>
            <a:r>
              <a:rPr lang="en-US" sz="1200" b="1" dirty="0">
                <a:solidFill>
                  <a:srgbClr val="334155"/>
                </a:solidFill>
              </a:rPr>
              <a:t>History</a:t>
            </a:r>
            <a:endParaRPr lang="en-US" sz="1200" dirty="0"/>
          </a:p>
        </p:txBody>
      </p:sp>
      <p:sp>
        <p:nvSpPr>
          <p:cNvPr id="37" name="SK-24-text-36"/>
          <p:cNvSpPr/>
          <p:nvPr/>
        </p:nvSpPr>
        <p:spPr>
          <a:xfrm>
            <a:off x="7667625" y="2146846"/>
            <a:ext cx="4524375" cy="381000"/>
          </a:xfrm>
          <a:prstGeom prst="rect">
            <a:avLst/>
          </a:prstGeom>
          <a:noFill/>
          <a:ln/>
        </p:spPr>
        <p:txBody>
          <a:bodyPr vert="horz" wrap="square" lIns="0" tIns="0" rIns="0" bIns="0" rtlCol="0" anchor="ctr"/>
          <a:lstStyle/>
          <a:p>
            <a:pPr marL="0" indent="0">
              <a:lnSpc>
                <a:spcPts val="1800"/>
              </a:lnSpc>
              <a:buNone/>
            </a:pPr>
            <a:r>
              <a:rPr lang="en-US" sz="1200" dirty="0">
                <a:solidFill>
                  <a:srgbClr val="334155"/>
                </a:solidFill>
              </a:rPr>
              <a:t>Previous attempts, recent self-harm, and methods used.</a:t>
            </a:r>
            <a:endParaRPr lang="en-US" sz="1200" dirty="0"/>
          </a:p>
        </p:txBody>
      </p:sp>
      <p:sp>
        <p:nvSpPr>
          <p:cNvPr id="38" name="SK-24-text-37"/>
          <p:cNvSpPr/>
          <p:nvPr/>
        </p:nvSpPr>
        <p:spPr>
          <a:xfrm>
            <a:off x="6429375" y="2527846"/>
            <a:ext cx="1198802" cy="609600"/>
          </a:xfrm>
          <a:prstGeom prst="rect">
            <a:avLst/>
          </a:prstGeom>
          <a:noFill/>
          <a:ln/>
        </p:spPr>
        <p:txBody>
          <a:bodyPr vert="horz" wrap="square" lIns="0" tIns="0" rIns="0" bIns="0" rtlCol="0" anchor="ctr"/>
          <a:lstStyle/>
          <a:p>
            <a:pPr marL="0" indent="0">
              <a:lnSpc>
                <a:spcPts val="1800"/>
              </a:lnSpc>
              <a:buNone/>
            </a:pPr>
            <a:r>
              <a:rPr lang="en-US" sz="1200" b="1" dirty="0">
                <a:solidFill>
                  <a:srgbClr val="334155"/>
                </a:solidFill>
              </a:rPr>
              <a:t>Context</a:t>
            </a:r>
            <a:endParaRPr lang="en-US" sz="1200" dirty="0"/>
          </a:p>
        </p:txBody>
      </p:sp>
      <p:sp>
        <p:nvSpPr>
          <p:cNvPr id="39" name="SK-24-text-38"/>
          <p:cNvSpPr/>
          <p:nvPr/>
        </p:nvSpPr>
        <p:spPr>
          <a:xfrm>
            <a:off x="7667625" y="2527846"/>
            <a:ext cx="3762375" cy="609600"/>
          </a:xfrm>
          <a:prstGeom prst="rect">
            <a:avLst/>
          </a:prstGeom>
          <a:noFill/>
          <a:ln/>
        </p:spPr>
        <p:txBody>
          <a:bodyPr vert="horz" wrap="square" lIns="0" tIns="0" rIns="0" bIns="0" rtlCol="0" anchor="ctr"/>
          <a:lstStyle/>
          <a:p>
            <a:pPr marL="0" indent="0">
              <a:lnSpc>
                <a:spcPts val="1800"/>
              </a:lnSpc>
              <a:buNone/>
            </a:pPr>
            <a:r>
              <a:rPr lang="en-US" sz="1200" dirty="0">
                <a:solidFill>
                  <a:srgbClr val="334155"/>
                </a:solidFill>
              </a:rPr>
              <a:t>Psychosis (command hallucinations), intoxication, or domestic abuse.</a:t>
            </a:r>
            <a:endParaRPr lang="en-US" sz="1200" dirty="0"/>
          </a:p>
        </p:txBody>
      </p:sp>
      <p:sp>
        <p:nvSpPr>
          <p:cNvPr id="40" name="SK-24-text-39"/>
          <p:cNvSpPr/>
          <p:nvPr/>
        </p:nvSpPr>
        <p:spPr>
          <a:xfrm>
            <a:off x="6429375" y="3137446"/>
            <a:ext cx="1679917" cy="609600"/>
          </a:xfrm>
          <a:prstGeom prst="rect">
            <a:avLst/>
          </a:prstGeom>
          <a:noFill/>
          <a:ln/>
        </p:spPr>
        <p:txBody>
          <a:bodyPr vert="horz" wrap="square" lIns="0" tIns="0" rIns="0" bIns="0" rtlCol="0" anchor="ctr"/>
          <a:lstStyle/>
          <a:p>
            <a:pPr marL="0" indent="0">
              <a:lnSpc>
                <a:spcPts val="1800"/>
              </a:lnSpc>
              <a:buNone/>
            </a:pPr>
            <a:r>
              <a:rPr lang="en-US" sz="1200" b="1" dirty="0">
                <a:solidFill>
                  <a:srgbClr val="334155"/>
                </a:solidFill>
              </a:rPr>
              <a:t>Protective</a:t>
            </a:r>
            <a:endParaRPr lang="en-US" sz="1200" dirty="0"/>
          </a:p>
        </p:txBody>
      </p:sp>
      <p:sp>
        <p:nvSpPr>
          <p:cNvPr id="41" name="SK-24-text-40"/>
          <p:cNvSpPr/>
          <p:nvPr/>
        </p:nvSpPr>
        <p:spPr>
          <a:xfrm>
            <a:off x="7667625" y="3137446"/>
            <a:ext cx="3762375" cy="609600"/>
          </a:xfrm>
          <a:prstGeom prst="rect">
            <a:avLst/>
          </a:prstGeom>
          <a:noFill/>
          <a:ln/>
        </p:spPr>
        <p:txBody>
          <a:bodyPr vert="horz" wrap="square" lIns="0" tIns="0" rIns="0" bIns="0" rtlCol="0" anchor="ctr"/>
          <a:lstStyle/>
          <a:p>
            <a:pPr marL="0" indent="0">
              <a:lnSpc>
                <a:spcPts val="1800"/>
              </a:lnSpc>
              <a:buNone/>
            </a:pPr>
            <a:r>
              <a:rPr lang="en-US" sz="1200" dirty="0">
                <a:solidFill>
                  <a:srgbClr val="334155"/>
                </a:solidFill>
              </a:rPr>
              <a:t>Family support, dependants, future goals, or religious beliefs.</a:t>
            </a:r>
            <a:endParaRPr lang="en-US" sz="1200" dirty="0"/>
          </a:p>
        </p:txBody>
      </p:sp>
      <p:sp>
        <p:nvSpPr>
          <p:cNvPr id="42" name="SK-24-text-41"/>
          <p:cNvSpPr/>
          <p:nvPr/>
        </p:nvSpPr>
        <p:spPr>
          <a:xfrm>
            <a:off x="6429375" y="3747046"/>
            <a:ext cx="1162050" cy="381000"/>
          </a:xfrm>
          <a:prstGeom prst="rect">
            <a:avLst/>
          </a:prstGeom>
          <a:noFill/>
          <a:ln/>
        </p:spPr>
        <p:txBody>
          <a:bodyPr vert="horz" wrap="square" lIns="0" tIns="0" rIns="0" bIns="0" rtlCol="0" anchor="ctr"/>
          <a:lstStyle/>
          <a:p>
            <a:pPr marL="0" indent="0">
              <a:lnSpc>
                <a:spcPts val="1800"/>
              </a:lnSpc>
              <a:buNone/>
            </a:pPr>
            <a:r>
              <a:rPr lang="en-US" sz="1200" b="1" dirty="0">
                <a:solidFill>
                  <a:srgbClr val="334155"/>
                </a:solidFill>
              </a:rPr>
              <a:t>Social</a:t>
            </a:r>
            <a:endParaRPr lang="en-US" sz="1200" dirty="0"/>
          </a:p>
        </p:txBody>
      </p:sp>
      <p:sp>
        <p:nvSpPr>
          <p:cNvPr id="43" name="SK-24-text-42"/>
          <p:cNvSpPr/>
          <p:nvPr/>
        </p:nvSpPr>
        <p:spPr>
          <a:xfrm>
            <a:off x="7667625" y="3747046"/>
            <a:ext cx="4524375" cy="381000"/>
          </a:xfrm>
          <a:prstGeom prst="rect">
            <a:avLst/>
          </a:prstGeom>
          <a:noFill/>
          <a:ln/>
        </p:spPr>
        <p:txBody>
          <a:bodyPr vert="horz" wrap="square" lIns="0" tIns="0" rIns="0" bIns="0" rtlCol="0" anchor="ctr"/>
          <a:lstStyle/>
          <a:p>
            <a:pPr marL="0" indent="0">
              <a:lnSpc>
                <a:spcPts val="1800"/>
              </a:lnSpc>
              <a:buNone/>
            </a:pPr>
            <a:r>
              <a:rPr lang="en-US" sz="1200" dirty="0">
                <a:solidFill>
                  <a:srgbClr val="334155"/>
                </a:solidFill>
              </a:rPr>
              <a:t>Housing, financial stress, isolation, and bereavement.</a:t>
            </a:r>
            <a:endParaRPr lang="en-US" sz="1200" dirty="0"/>
          </a:p>
        </p:txBody>
      </p:sp>
      <p:sp>
        <p:nvSpPr>
          <p:cNvPr id="44" name="SK-24-text-43"/>
          <p:cNvSpPr/>
          <p:nvPr/>
        </p:nvSpPr>
        <p:spPr>
          <a:xfrm>
            <a:off x="6619875" y="5676900"/>
            <a:ext cx="5572125"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BE123C"/>
                </a:solidFill>
              </a:rPr>
              <a:t>Red Flag: Urgent Action Required</a:t>
            </a:r>
            <a:endParaRPr lang="en-US" sz="1200" dirty="0"/>
          </a:p>
        </p:txBody>
      </p:sp>
      <p:sp>
        <p:nvSpPr>
          <p:cNvPr id="45" name="SK-24-text-44"/>
          <p:cNvSpPr/>
          <p:nvPr/>
        </p:nvSpPr>
        <p:spPr>
          <a:xfrm>
            <a:off x="6353175" y="5962650"/>
            <a:ext cx="5153025" cy="400050"/>
          </a:xfrm>
          <a:prstGeom prst="rect">
            <a:avLst/>
          </a:prstGeom>
          <a:noFill/>
          <a:ln/>
        </p:spPr>
        <p:txBody>
          <a:bodyPr vert="horz" wrap="square" lIns="0" tIns="0" rIns="0" bIns="0" rtlCol="0" anchor="ctr"/>
          <a:lstStyle/>
          <a:p>
            <a:pPr marL="0" indent="0">
              <a:lnSpc>
                <a:spcPts val="1575"/>
              </a:lnSpc>
              <a:buNone/>
            </a:pPr>
            <a:r>
              <a:rPr lang="en-US" sz="1125" dirty="0">
                <a:solidFill>
                  <a:srgbClr val="334155"/>
                </a:solidFill>
              </a:rPr>
              <a:t>Active plan with immediate access to means, severe self-neglect, or refusal to engage in safety planning requires immediate specialist referral (Crisis/ED/999).</a:t>
            </a:r>
            <a:endParaRPr lang="en-US" sz="1125" dirty="0"/>
          </a:p>
        </p:txBody>
      </p:sp>
      <p:sp>
        <p:nvSpPr>
          <p:cNvPr id="46" name="SK-24-text-45"/>
          <p:cNvSpPr/>
          <p:nvPr/>
        </p:nvSpPr>
        <p:spPr>
          <a:xfrm>
            <a:off x="10258425" y="6276975"/>
            <a:ext cx="1933575" cy="200025"/>
          </a:xfrm>
          <a:prstGeom prst="rect">
            <a:avLst/>
          </a:prstGeom>
          <a:noFill/>
          <a:ln/>
        </p:spPr>
        <p:txBody>
          <a:bodyPr vert="horz" wrap="square" lIns="0" tIns="0" rIns="0" bIns="0" rtlCol="0" anchor="ctr"/>
          <a:lstStyle/>
          <a:p>
            <a:pPr marL="0" indent="0">
              <a:lnSpc>
                <a:spcPts val="1575"/>
              </a:lnSpc>
              <a:buNone/>
            </a:pPr>
            <a:r>
              <a:rPr lang="en-US" sz="1050" dirty="0">
                <a:solidFill>
                  <a:srgbClr val="64748B"/>
                </a:solidFill>
              </a:rPr>
              <a:t>www.bradfordvts.co.uk</a:t>
            </a:r>
            <a:endParaRPr lang="en-US" sz="10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5">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25-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25-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25-img-3" descr="preencoded.png"/>
          <p:cNvPicPr>
            <a:picLocks noChangeAspect="1"/>
          </p:cNvPicPr>
          <p:nvPr/>
        </p:nvPicPr>
        <p:blipFill>
          <a:blip r:embed="rId5"/>
          <a:stretch>
            <a:fillRect/>
          </a:stretch>
        </p:blipFill>
        <p:spPr>
          <a:xfrm>
            <a:off x="571500" y="411361"/>
            <a:ext cx="38100" cy="304800"/>
          </a:xfrm>
          <a:prstGeom prst="rect">
            <a:avLst/>
          </a:prstGeom>
        </p:spPr>
      </p:pic>
      <p:pic>
        <p:nvPicPr>
          <p:cNvPr id="5" name="SK-25-img-4" descr="preencoded.png"/>
          <p:cNvPicPr>
            <a:picLocks noChangeAspect="1"/>
          </p:cNvPicPr>
          <p:nvPr/>
        </p:nvPicPr>
        <p:blipFill>
          <a:blip r:embed="rId6"/>
          <a:stretch>
            <a:fillRect/>
          </a:stretch>
        </p:blipFill>
        <p:spPr>
          <a:xfrm>
            <a:off x="571500" y="822871"/>
            <a:ext cx="11049000" cy="9525"/>
          </a:xfrm>
          <a:prstGeom prst="rect">
            <a:avLst/>
          </a:prstGeom>
        </p:spPr>
      </p:pic>
      <p:pic>
        <p:nvPicPr>
          <p:cNvPr id="6" name="SK-25-img-5" descr="preencoded.png"/>
          <p:cNvPicPr>
            <a:picLocks noChangeAspect="1"/>
          </p:cNvPicPr>
          <p:nvPr/>
        </p:nvPicPr>
        <p:blipFill>
          <a:blip r:embed="rId7"/>
          <a:stretch>
            <a:fillRect/>
          </a:stretch>
        </p:blipFill>
        <p:spPr>
          <a:xfrm>
            <a:off x="571500" y="1022896"/>
            <a:ext cx="5429250" cy="2066776"/>
          </a:xfrm>
          <a:prstGeom prst="rect">
            <a:avLst/>
          </a:prstGeom>
        </p:spPr>
      </p:pic>
      <p:pic>
        <p:nvPicPr>
          <p:cNvPr id="7" name="SK-25-img-6" descr="preencoded.png"/>
          <p:cNvPicPr>
            <a:picLocks noChangeAspect="1"/>
          </p:cNvPicPr>
          <p:nvPr/>
        </p:nvPicPr>
        <p:blipFill>
          <a:blip r:embed="rId8"/>
          <a:stretch>
            <a:fillRect/>
          </a:stretch>
        </p:blipFill>
        <p:spPr>
          <a:xfrm>
            <a:off x="685800" y="1203871"/>
            <a:ext cx="190500" cy="152400"/>
          </a:xfrm>
          <a:prstGeom prst="rect">
            <a:avLst/>
          </a:prstGeom>
        </p:spPr>
      </p:pic>
      <p:pic>
        <p:nvPicPr>
          <p:cNvPr id="8" name="SK-25-img-7" descr="preencoded.png"/>
          <p:cNvPicPr>
            <a:picLocks noChangeAspect="1"/>
          </p:cNvPicPr>
          <p:nvPr/>
        </p:nvPicPr>
        <p:blipFill>
          <a:blip r:embed="rId9"/>
          <a:stretch>
            <a:fillRect/>
          </a:stretch>
        </p:blipFill>
        <p:spPr>
          <a:xfrm>
            <a:off x="6191250" y="1022896"/>
            <a:ext cx="5429250" cy="2066776"/>
          </a:xfrm>
          <a:prstGeom prst="rect">
            <a:avLst/>
          </a:prstGeom>
        </p:spPr>
      </p:pic>
      <p:pic>
        <p:nvPicPr>
          <p:cNvPr id="9" name="SK-25-img-8" descr="preencoded.png"/>
          <p:cNvPicPr>
            <a:picLocks noChangeAspect="1"/>
          </p:cNvPicPr>
          <p:nvPr/>
        </p:nvPicPr>
        <p:blipFill>
          <a:blip r:embed="rId10"/>
          <a:stretch>
            <a:fillRect/>
          </a:stretch>
        </p:blipFill>
        <p:spPr>
          <a:xfrm>
            <a:off x="6305550" y="1203871"/>
            <a:ext cx="190500" cy="152400"/>
          </a:xfrm>
          <a:prstGeom prst="rect">
            <a:avLst/>
          </a:prstGeom>
        </p:spPr>
      </p:pic>
      <p:pic>
        <p:nvPicPr>
          <p:cNvPr id="10" name="SK-25-img-9" descr="preencoded.png"/>
          <p:cNvPicPr>
            <a:picLocks noChangeAspect="1"/>
          </p:cNvPicPr>
          <p:nvPr/>
        </p:nvPicPr>
        <p:blipFill>
          <a:blip r:embed="rId11"/>
          <a:stretch>
            <a:fillRect/>
          </a:stretch>
        </p:blipFill>
        <p:spPr>
          <a:xfrm>
            <a:off x="571500" y="3280172"/>
            <a:ext cx="11049000" cy="2645866"/>
          </a:xfrm>
          <a:prstGeom prst="rect">
            <a:avLst/>
          </a:prstGeom>
        </p:spPr>
      </p:pic>
      <p:pic>
        <p:nvPicPr>
          <p:cNvPr id="11" name="SK-25-img-10" descr="preencoded.png"/>
          <p:cNvPicPr>
            <a:picLocks noChangeAspect="1"/>
          </p:cNvPicPr>
          <p:nvPr/>
        </p:nvPicPr>
        <p:blipFill>
          <a:blip r:embed="rId12"/>
          <a:stretch>
            <a:fillRect/>
          </a:stretch>
        </p:blipFill>
        <p:spPr>
          <a:xfrm>
            <a:off x="685800" y="3461147"/>
            <a:ext cx="190500" cy="152400"/>
          </a:xfrm>
          <a:prstGeom prst="rect">
            <a:avLst/>
          </a:prstGeom>
        </p:spPr>
      </p:pic>
      <p:pic>
        <p:nvPicPr>
          <p:cNvPr id="12" name="SK-25-img-11" descr="preencoded.png"/>
          <p:cNvPicPr>
            <a:picLocks noChangeAspect="1"/>
          </p:cNvPicPr>
          <p:nvPr/>
        </p:nvPicPr>
        <p:blipFill>
          <a:blip r:embed="rId13"/>
          <a:stretch>
            <a:fillRect/>
          </a:stretch>
        </p:blipFill>
        <p:spPr>
          <a:xfrm>
            <a:off x="685800" y="3908822"/>
            <a:ext cx="3511451" cy="885825"/>
          </a:xfrm>
          <a:prstGeom prst="rect">
            <a:avLst/>
          </a:prstGeom>
        </p:spPr>
      </p:pic>
      <p:pic>
        <p:nvPicPr>
          <p:cNvPr id="13" name="SK-25-img-12" descr="preencoded.png"/>
          <p:cNvPicPr>
            <a:picLocks noChangeAspect="1"/>
          </p:cNvPicPr>
          <p:nvPr/>
        </p:nvPicPr>
        <p:blipFill>
          <a:blip r:embed="rId14"/>
          <a:stretch>
            <a:fillRect/>
          </a:stretch>
        </p:blipFill>
        <p:spPr>
          <a:xfrm>
            <a:off x="4340126" y="3908822"/>
            <a:ext cx="3511600" cy="885825"/>
          </a:xfrm>
          <a:prstGeom prst="rect">
            <a:avLst/>
          </a:prstGeom>
        </p:spPr>
      </p:pic>
      <p:pic>
        <p:nvPicPr>
          <p:cNvPr id="14" name="SK-25-img-13" descr="preencoded.png"/>
          <p:cNvPicPr>
            <a:picLocks noChangeAspect="1"/>
          </p:cNvPicPr>
          <p:nvPr/>
        </p:nvPicPr>
        <p:blipFill>
          <a:blip r:embed="rId15"/>
          <a:stretch>
            <a:fillRect/>
          </a:stretch>
        </p:blipFill>
        <p:spPr>
          <a:xfrm>
            <a:off x="7994600" y="3908822"/>
            <a:ext cx="3511451" cy="885825"/>
          </a:xfrm>
          <a:prstGeom prst="rect">
            <a:avLst/>
          </a:prstGeom>
        </p:spPr>
      </p:pic>
      <p:pic>
        <p:nvPicPr>
          <p:cNvPr id="15" name="SK-25-img-14" descr="preencoded.png"/>
          <p:cNvPicPr>
            <a:picLocks noChangeAspect="1"/>
          </p:cNvPicPr>
          <p:nvPr/>
        </p:nvPicPr>
        <p:blipFill>
          <a:blip r:embed="rId16"/>
          <a:stretch>
            <a:fillRect/>
          </a:stretch>
        </p:blipFill>
        <p:spPr>
          <a:xfrm>
            <a:off x="685800" y="4908947"/>
            <a:ext cx="10820400" cy="902791"/>
          </a:xfrm>
          <a:prstGeom prst="rect">
            <a:avLst/>
          </a:prstGeom>
        </p:spPr>
      </p:pic>
      <p:pic>
        <p:nvPicPr>
          <p:cNvPr id="16" name="SK-25-img-15" descr="preencoded.png"/>
          <p:cNvPicPr>
            <a:picLocks noChangeAspect="1"/>
          </p:cNvPicPr>
          <p:nvPr/>
        </p:nvPicPr>
        <p:blipFill>
          <a:blip r:embed="rId17"/>
          <a:stretch>
            <a:fillRect/>
          </a:stretch>
        </p:blipFill>
        <p:spPr>
          <a:xfrm>
            <a:off x="800100" y="5042297"/>
            <a:ext cx="238125" cy="190500"/>
          </a:xfrm>
          <a:prstGeom prst="rect">
            <a:avLst/>
          </a:prstGeom>
        </p:spPr>
      </p:pic>
      <p:sp>
        <p:nvSpPr>
          <p:cNvPr id="17" name="SK-25-text-16"/>
          <p:cNvSpPr/>
          <p:nvPr/>
        </p:nvSpPr>
        <p:spPr>
          <a:xfrm>
            <a:off x="723900" y="381000"/>
            <a:ext cx="11468100" cy="365671"/>
          </a:xfrm>
          <a:prstGeom prst="rect">
            <a:avLst/>
          </a:prstGeom>
          <a:noFill/>
          <a:ln/>
        </p:spPr>
        <p:txBody>
          <a:bodyPr vert="horz" wrap="square" lIns="0" tIns="0" rIns="0" bIns="0" rtlCol="0" anchor="ctr"/>
          <a:lstStyle/>
          <a:p>
            <a:pPr marL="0" indent="0">
              <a:lnSpc>
                <a:spcPts val="2880"/>
              </a:lnSpc>
              <a:buNone/>
            </a:pPr>
            <a:r>
              <a:rPr lang="en-US" sz="2400" b="1" dirty="0">
                <a:solidFill>
                  <a:srgbClr val="0F172A"/>
                </a:solidFill>
              </a:rPr>
              <a:t>Safer Primary Care After Self-Harm</a:t>
            </a:r>
            <a:endParaRPr lang="en-US" sz="2400" dirty="0"/>
          </a:p>
        </p:txBody>
      </p:sp>
      <p:sp>
        <p:nvSpPr>
          <p:cNvPr id="18" name="SK-25-text-17"/>
          <p:cNvSpPr/>
          <p:nvPr/>
        </p:nvSpPr>
        <p:spPr>
          <a:xfrm>
            <a:off x="971550" y="1137196"/>
            <a:ext cx="535305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1E293B"/>
                </a:solidFill>
              </a:rPr>
              <a:t>Clinical Review Actions</a:t>
            </a:r>
            <a:endParaRPr lang="en-US" sz="1500" dirty="0"/>
          </a:p>
        </p:txBody>
      </p:sp>
      <p:sp>
        <p:nvSpPr>
          <p:cNvPr id="19" name="SK-25-text-18"/>
          <p:cNvSpPr/>
          <p:nvPr/>
        </p:nvSpPr>
        <p:spPr>
          <a:xfrm>
            <a:off x="876300" y="1537246"/>
            <a:ext cx="11315700" cy="226665"/>
          </a:xfrm>
          <a:prstGeom prst="rect">
            <a:avLst/>
          </a:prstGeom>
          <a:noFill/>
          <a:ln/>
        </p:spPr>
        <p:txBody>
          <a:bodyPr vert="horz" wrap="square" lIns="0" tIns="0" rIns="0" bIns="0" rtlCol="0" anchor="ctr"/>
          <a:lstStyle/>
          <a:p>
            <a:pPr marL="0" indent="0" algn="l">
              <a:lnSpc>
                <a:spcPts val="1785"/>
              </a:lnSpc>
              <a:buNone/>
            </a:pPr>
            <a:r>
              <a:rPr lang="en-US" sz="1275" dirty="0">
                <a:solidFill>
                  <a:srgbClr val="334155"/>
                </a:solidFill>
              </a:rPr>
              <a:t>Conduct a compassionate, non-judgmental review of the episode.</a:t>
            </a:r>
            <a:endParaRPr lang="en-US" sz="1275" dirty="0"/>
          </a:p>
        </p:txBody>
      </p:sp>
      <p:sp>
        <p:nvSpPr>
          <p:cNvPr id="20" name="SK-25-text-19"/>
          <p:cNvSpPr/>
          <p:nvPr/>
        </p:nvSpPr>
        <p:spPr>
          <a:xfrm>
            <a:off x="876300" y="1840111"/>
            <a:ext cx="11315700" cy="226665"/>
          </a:xfrm>
          <a:prstGeom prst="rect">
            <a:avLst/>
          </a:prstGeom>
          <a:noFill/>
          <a:ln/>
        </p:spPr>
        <p:txBody>
          <a:bodyPr vert="horz" wrap="square" lIns="0" tIns="0" rIns="0" bIns="0" rtlCol="0" anchor="ctr"/>
          <a:lstStyle/>
          <a:p>
            <a:pPr marL="0" indent="0" algn="l">
              <a:lnSpc>
                <a:spcPts val="1785"/>
              </a:lnSpc>
              <a:buNone/>
            </a:pPr>
            <a:r>
              <a:rPr lang="en-US" sz="1275" dirty="0">
                <a:solidFill>
                  <a:srgbClr val="334155"/>
                </a:solidFill>
              </a:rPr>
              <a:t>Assess ongoing needs, safety, and social context (NICE NG225).</a:t>
            </a:r>
            <a:endParaRPr lang="en-US" sz="1275" dirty="0"/>
          </a:p>
        </p:txBody>
      </p:sp>
      <p:sp>
        <p:nvSpPr>
          <p:cNvPr id="21" name="SK-25-text-20"/>
          <p:cNvSpPr/>
          <p:nvPr/>
        </p:nvSpPr>
        <p:spPr>
          <a:xfrm>
            <a:off x="876300" y="2142976"/>
            <a:ext cx="10376545" cy="226665"/>
          </a:xfrm>
          <a:prstGeom prst="rect">
            <a:avLst/>
          </a:prstGeom>
          <a:noFill/>
          <a:ln/>
        </p:spPr>
        <p:txBody>
          <a:bodyPr vert="horz" wrap="square" lIns="0" tIns="0" rIns="0" bIns="0" rtlCol="0" anchor="ctr"/>
          <a:lstStyle/>
          <a:p>
            <a:pPr marL="0" indent="0" algn="l">
              <a:lnSpc>
                <a:spcPts val="1785"/>
              </a:lnSpc>
              <a:buNone/>
            </a:pPr>
            <a:r>
              <a:rPr lang="en-US" sz="1275" dirty="0">
                <a:solidFill>
                  <a:srgbClr val="334155"/>
                </a:solidFill>
              </a:rPr>
              <a:t>Identify and secure/remove lethal means where possible.</a:t>
            </a:r>
            <a:endParaRPr lang="en-US" sz="1275" dirty="0"/>
          </a:p>
        </p:txBody>
      </p:sp>
      <p:sp>
        <p:nvSpPr>
          <p:cNvPr id="22" name="SK-25-text-21"/>
          <p:cNvSpPr/>
          <p:nvPr/>
        </p:nvSpPr>
        <p:spPr>
          <a:xfrm>
            <a:off x="876300" y="2445841"/>
            <a:ext cx="10189353" cy="226665"/>
          </a:xfrm>
          <a:prstGeom prst="rect">
            <a:avLst/>
          </a:prstGeom>
          <a:noFill/>
          <a:ln/>
        </p:spPr>
        <p:txBody>
          <a:bodyPr vert="horz" wrap="square" lIns="0" tIns="0" rIns="0" bIns="0" rtlCol="0" anchor="ctr"/>
          <a:lstStyle/>
          <a:p>
            <a:pPr marL="0" indent="0" algn="l">
              <a:lnSpc>
                <a:spcPts val="1785"/>
              </a:lnSpc>
              <a:buNone/>
            </a:pPr>
            <a:r>
              <a:rPr lang="en-US" sz="1275" dirty="0">
                <a:solidFill>
                  <a:srgbClr val="334155"/>
                </a:solidFill>
              </a:rPr>
              <a:t>Involve a trusted person/carer (with patient consent).</a:t>
            </a:r>
            <a:endParaRPr lang="en-US" sz="1275" dirty="0"/>
          </a:p>
        </p:txBody>
      </p:sp>
      <p:sp>
        <p:nvSpPr>
          <p:cNvPr id="23" name="SK-25-text-22"/>
          <p:cNvSpPr/>
          <p:nvPr/>
        </p:nvSpPr>
        <p:spPr>
          <a:xfrm>
            <a:off x="876300" y="2748707"/>
            <a:ext cx="11315700" cy="226665"/>
          </a:xfrm>
          <a:prstGeom prst="rect">
            <a:avLst/>
          </a:prstGeom>
          <a:noFill/>
          <a:ln/>
        </p:spPr>
        <p:txBody>
          <a:bodyPr vert="horz" wrap="square" lIns="0" tIns="0" rIns="0" bIns="0" rtlCol="0" anchor="ctr"/>
          <a:lstStyle/>
          <a:p>
            <a:pPr marL="0" indent="0" algn="l">
              <a:lnSpc>
                <a:spcPts val="1785"/>
              </a:lnSpc>
              <a:buNone/>
            </a:pPr>
            <a:r>
              <a:rPr lang="en-US" sz="1275" dirty="0">
                <a:solidFill>
                  <a:srgbClr val="334155"/>
                </a:solidFill>
              </a:rPr>
              <a:t>Screen for safeguarding concerns (domestic abuse, exploitation).</a:t>
            </a:r>
            <a:endParaRPr lang="en-US" sz="1275" dirty="0"/>
          </a:p>
        </p:txBody>
      </p:sp>
      <p:sp>
        <p:nvSpPr>
          <p:cNvPr id="24" name="SK-25-text-23"/>
          <p:cNvSpPr/>
          <p:nvPr/>
        </p:nvSpPr>
        <p:spPr>
          <a:xfrm>
            <a:off x="6591300" y="1137196"/>
            <a:ext cx="558165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1E293B"/>
                </a:solidFill>
              </a:rPr>
              <a:t>Prescribing &amp; Continuity</a:t>
            </a:r>
            <a:endParaRPr lang="en-US" sz="1500" dirty="0"/>
          </a:p>
        </p:txBody>
      </p:sp>
      <p:sp>
        <p:nvSpPr>
          <p:cNvPr id="25" name="SK-25-text-24"/>
          <p:cNvSpPr/>
          <p:nvPr/>
        </p:nvSpPr>
        <p:spPr>
          <a:xfrm>
            <a:off x="6496050" y="1537246"/>
            <a:ext cx="5695950" cy="226665"/>
          </a:xfrm>
          <a:prstGeom prst="rect">
            <a:avLst/>
          </a:prstGeom>
          <a:noFill/>
          <a:ln/>
        </p:spPr>
        <p:txBody>
          <a:bodyPr vert="horz" wrap="square" lIns="0" tIns="0" rIns="0" bIns="0" rtlCol="0" anchor="ctr"/>
          <a:lstStyle/>
          <a:p>
            <a:pPr marL="0" indent="0" algn="l">
              <a:lnSpc>
                <a:spcPts val="1785"/>
              </a:lnSpc>
              <a:buNone/>
            </a:pPr>
            <a:r>
              <a:rPr lang="en-US" sz="1275" dirty="0">
                <a:solidFill>
                  <a:srgbClr val="334155"/>
                </a:solidFill>
              </a:rPr>
              <a:t>Limit medication quantities to 1–2 weeks if overdose risk is high.</a:t>
            </a:r>
            <a:endParaRPr lang="en-US" sz="1275" dirty="0"/>
          </a:p>
        </p:txBody>
      </p:sp>
      <p:sp>
        <p:nvSpPr>
          <p:cNvPr id="26" name="SK-25-text-25"/>
          <p:cNvSpPr/>
          <p:nvPr/>
        </p:nvSpPr>
        <p:spPr>
          <a:xfrm>
            <a:off x="6496050" y="1840111"/>
            <a:ext cx="5695950" cy="226665"/>
          </a:xfrm>
          <a:prstGeom prst="rect">
            <a:avLst/>
          </a:prstGeom>
          <a:noFill/>
          <a:ln/>
        </p:spPr>
        <p:txBody>
          <a:bodyPr vert="horz" wrap="square" lIns="0" tIns="0" rIns="0" bIns="0" rtlCol="0" anchor="ctr"/>
          <a:lstStyle/>
          <a:p>
            <a:pPr marL="0" indent="0" algn="l">
              <a:lnSpc>
                <a:spcPts val="1785"/>
              </a:lnSpc>
              <a:buNone/>
            </a:pPr>
            <a:r>
              <a:rPr lang="en-US" sz="1275" dirty="0">
                <a:solidFill>
                  <a:srgbClr val="334155"/>
                </a:solidFill>
              </a:rPr>
              <a:t>Review all current medications for toxicity and interactions.</a:t>
            </a:r>
            <a:endParaRPr lang="en-US" sz="1275" dirty="0"/>
          </a:p>
        </p:txBody>
      </p:sp>
      <p:sp>
        <p:nvSpPr>
          <p:cNvPr id="27" name="SK-25-text-26"/>
          <p:cNvSpPr/>
          <p:nvPr/>
        </p:nvSpPr>
        <p:spPr>
          <a:xfrm>
            <a:off x="6496050" y="2142976"/>
            <a:ext cx="5695950" cy="226665"/>
          </a:xfrm>
          <a:prstGeom prst="rect">
            <a:avLst/>
          </a:prstGeom>
          <a:noFill/>
          <a:ln/>
        </p:spPr>
        <p:txBody>
          <a:bodyPr vert="horz" wrap="square" lIns="0" tIns="0" rIns="0" bIns="0" rtlCol="0" anchor="ctr"/>
          <a:lstStyle/>
          <a:p>
            <a:pPr marL="0" indent="0" algn="l">
              <a:lnSpc>
                <a:spcPts val="1785"/>
              </a:lnSpc>
              <a:buNone/>
            </a:pPr>
            <a:r>
              <a:rPr lang="en-US" sz="1275" dirty="0">
                <a:solidFill>
                  <a:srgbClr val="334155"/>
                </a:solidFill>
              </a:rPr>
              <a:t>Ensure timely follow-up (often within 48h of discharge).</a:t>
            </a:r>
            <a:endParaRPr lang="en-US" sz="1275" dirty="0"/>
          </a:p>
        </p:txBody>
      </p:sp>
      <p:sp>
        <p:nvSpPr>
          <p:cNvPr id="28" name="SK-25-text-27"/>
          <p:cNvSpPr/>
          <p:nvPr/>
        </p:nvSpPr>
        <p:spPr>
          <a:xfrm>
            <a:off x="6496050" y="2445841"/>
            <a:ext cx="5695950" cy="226665"/>
          </a:xfrm>
          <a:prstGeom prst="rect">
            <a:avLst/>
          </a:prstGeom>
          <a:noFill/>
          <a:ln/>
        </p:spPr>
        <p:txBody>
          <a:bodyPr vert="horz" wrap="square" lIns="0" tIns="0" rIns="0" bIns="0" rtlCol="0" anchor="ctr"/>
          <a:lstStyle/>
          <a:p>
            <a:pPr marL="0" indent="0" algn="l">
              <a:lnSpc>
                <a:spcPts val="1785"/>
              </a:lnSpc>
              <a:buNone/>
            </a:pPr>
            <a:r>
              <a:rPr lang="en-US" sz="1275" dirty="0">
                <a:solidFill>
                  <a:srgbClr val="334155"/>
                </a:solidFill>
              </a:rPr>
              <a:t>Communicate clearly with Mental Health/Liaison teams.</a:t>
            </a:r>
            <a:endParaRPr lang="en-US" sz="1275" dirty="0"/>
          </a:p>
        </p:txBody>
      </p:sp>
      <p:sp>
        <p:nvSpPr>
          <p:cNvPr id="29" name="SK-25-text-28"/>
          <p:cNvSpPr/>
          <p:nvPr/>
        </p:nvSpPr>
        <p:spPr>
          <a:xfrm>
            <a:off x="6496050" y="2748707"/>
            <a:ext cx="5695950" cy="226665"/>
          </a:xfrm>
          <a:prstGeom prst="rect">
            <a:avLst/>
          </a:prstGeom>
          <a:noFill/>
          <a:ln/>
        </p:spPr>
        <p:txBody>
          <a:bodyPr vert="horz" wrap="square" lIns="0" tIns="0" rIns="0" bIns="0" rtlCol="0" anchor="ctr"/>
          <a:lstStyle/>
          <a:p>
            <a:pPr marL="0" indent="0" algn="l">
              <a:lnSpc>
                <a:spcPts val="1785"/>
              </a:lnSpc>
              <a:buNone/>
            </a:pPr>
            <a:r>
              <a:rPr lang="en-US" sz="1275" dirty="0">
                <a:solidFill>
                  <a:srgbClr val="334155"/>
                </a:solidFill>
              </a:rPr>
              <a:t>Provide written crisis contacts (111, local crisis line).</a:t>
            </a:r>
            <a:endParaRPr lang="en-US" sz="1275" dirty="0"/>
          </a:p>
        </p:txBody>
      </p:sp>
      <p:sp>
        <p:nvSpPr>
          <p:cNvPr id="30" name="SK-25-text-29"/>
          <p:cNvSpPr/>
          <p:nvPr/>
        </p:nvSpPr>
        <p:spPr>
          <a:xfrm>
            <a:off x="971550" y="3394472"/>
            <a:ext cx="672465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1E293B"/>
                </a:solidFill>
              </a:rPr>
              <a:t>Collaborative Safety Planning</a:t>
            </a:r>
            <a:endParaRPr lang="en-US" sz="1500" dirty="0"/>
          </a:p>
        </p:txBody>
      </p:sp>
      <p:sp>
        <p:nvSpPr>
          <p:cNvPr id="31" name="SK-25-text-30"/>
          <p:cNvSpPr/>
          <p:nvPr/>
        </p:nvSpPr>
        <p:spPr>
          <a:xfrm>
            <a:off x="781050" y="4004072"/>
            <a:ext cx="3397151" cy="200025"/>
          </a:xfrm>
          <a:prstGeom prst="rect">
            <a:avLst/>
          </a:prstGeom>
          <a:noFill/>
          <a:ln/>
        </p:spPr>
        <p:txBody>
          <a:bodyPr vert="horz" wrap="square" lIns="0" tIns="0" rIns="0" bIns="0" rtlCol="0" anchor="ctr"/>
          <a:lstStyle/>
          <a:p>
            <a:pPr marL="0" indent="0">
              <a:lnSpc>
                <a:spcPts val="1575"/>
              </a:lnSpc>
              <a:buNone/>
            </a:pPr>
            <a:r>
              <a:rPr lang="en-US" sz="1050" b="1" dirty="0">
                <a:solidFill>
                  <a:srgbClr val="0F766E"/>
                </a:solidFill>
              </a:rPr>
              <a:t>INTERNAL COPING</a:t>
            </a:r>
            <a:endParaRPr lang="en-US" sz="1050" dirty="0"/>
          </a:p>
        </p:txBody>
      </p:sp>
      <p:sp>
        <p:nvSpPr>
          <p:cNvPr id="32" name="SK-25-text-31"/>
          <p:cNvSpPr/>
          <p:nvPr/>
        </p:nvSpPr>
        <p:spPr>
          <a:xfrm>
            <a:off x="781050" y="4242197"/>
            <a:ext cx="3320951" cy="457200"/>
          </a:xfrm>
          <a:prstGeom prst="rect">
            <a:avLst/>
          </a:prstGeom>
          <a:noFill/>
          <a:ln/>
        </p:spPr>
        <p:txBody>
          <a:bodyPr vert="horz" wrap="square" lIns="0" tIns="0" rIns="0" bIns="0" rtlCol="0" anchor="ctr"/>
          <a:lstStyle/>
          <a:p>
            <a:pPr marL="0" indent="0">
              <a:lnSpc>
                <a:spcPts val="1800"/>
              </a:lnSpc>
              <a:buNone/>
            </a:pPr>
            <a:r>
              <a:rPr lang="en-US" sz="1200" dirty="0">
                <a:solidFill>
                  <a:srgbClr val="0F172A"/>
                </a:solidFill>
              </a:rPr>
              <a:t>Distraction, breathing, exercise, or hobbies to manage urges.</a:t>
            </a:r>
            <a:endParaRPr lang="en-US" sz="1200" dirty="0"/>
          </a:p>
        </p:txBody>
      </p:sp>
      <p:sp>
        <p:nvSpPr>
          <p:cNvPr id="33" name="SK-25-text-32"/>
          <p:cNvSpPr/>
          <p:nvPr/>
        </p:nvSpPr>
        <p:spPr>
          <a:xfrm>
            <a:off x="4435376" y="4004072"/>
            <a:ext cx="3397300" cy="200025"/>
          </a:xfrm>
          <a:prstGeom prst="rect">
            <a:avLst/>
          </a:prstGeom>
          <a:noFill/>
          <a:ln/>
        </p:spPr>
        <p:txBody>
          <a:bodyPr vert="horz" wrap="square" lIns="0" tIns="0" rIns="0" bIns="0" rtlCol="0" anchor="ctr"/>
          <a:lstStyle/>
          <a:p>
            <a:pPr marL="0" indent="0">
              <a:lnSpc>
                <a:spcPts val="1575"/>
              </a:lnSpc>
              <a:buNone/>
            </a:pPr>
            <a:r>
              <a:rPr lang="en-US" sz="1050" b="1" dirty="0">
                <a:solidFill>
                  <a:srgbClr val="0F766E"/>
                </a:solidFill>
              </a:rPr>
              <a:t>SOCIAL SUPPORT</a:t>
            </a:r>
            <a:endParaRPr lang="en-US" sz="1050" dirty="0"/>
          </a:p>
        </p:txBody>
      </p:sp>
      <p:sp>
        <p:nvSpPr>
          <p:cNvPr id="34" name="SK-25-text-33"/>
          <p:cNvSpPr/>
          <p:nvPr/>
        </p:nvSpPr>
        <p:spPr>
          <a:xfrm>
            <a:off x="4435376" y="4242197"/>
            <a:ext cx="3321100" cy="457200"/>
          </a:xfrm>
          <a:prstGeom prst="rect">
            <a:avLst/>
          </a:prstGeom>
          <a:noFill/>
          <a:ln/>
        </p:spPr>
        <p:txBody>
          <a:bodyPr vert="horz" wrap="square" lIns="0" tIns="0" rIns="0" bIns="0" rtlCol="0" anchor="ctr"/>
          <a:lstStyle/>
          <a:p>
            <a:pPr marL="0" indent="0">
              <a:lnSpc>
                <a:spcPts val="1800"/>
              </a:lnSpc>
              <a:buNone/>
            </a:pPr>
            <a:r>
              <a:rPr lang="en-US" sz="1200" dirty="0">
                <a:solidFill>
                  <a:srgbClr val="0F172A"/>
                </a:solidFill>
              </a:rPr>
              <a:t>Friends or family members the patient can talk to safely.</a:t>
            </a:r>
            <a:endParaRPr lang="en-US" sz="1200" dirty="0"/>
          </a:p>
        </p:txBody>
      </p:sp>
      <p:sp>
        <p:nvSpPr>
          <p:cNvPr id="35" name="SK-25-text-34"/>
          <p:cNvSpPr/>
          <p:nvPr/>
        </p:nvSpPr>
        <p:spPr>
          <a:xfrm>
            <a:off x="8089850" y="4004072"/>
            <a:ext cx="3397151" cy="200025"/>
          </a:xfrm>
          <a:prstGeom prst="rect">
            <a:avLst/>
          </a:prstGeom>
          <a:noFill/>
          <a:ln/>
        </p:spPr>
        <p:txBody>
          <a:bodyPr vert="horz" wrap="square" lIns="0" tIns="0" rIns="0" bIns="0" rtlCol="0" anchor="ctr"/>
          <a:lstStyle/>
          <a:p>
            <a:pPr marL="0" indent="0">
              <a:lnSpc>
                <a:spcPts val="1575"/>
              </a:lnSpc>
              <a:buNone/>
            </a:pPr>
            <a:r>
              <a:rPr lang="en-US" sz="1050" b="1" dirty="0">
                <a:solidFill>
                  <a:srgbClr val="0F766E"/>
                </a:solidFill>
              </a:rPr>
              <a:t>PROFESSIONAL HELP</a:t>
            </a:r>
            <a:endParaRPr lang="en-US" sz="1050" dirty="0"/>
          </a:p>
        </p:txBody>
      </p:sp>
      <p:sp>
        <p:nvSpPr>
          <p:cNvPr id="36" name="SK-25-text-35"/>
          <p:cNvSpPr/>
          <p:nvPr/>
        </p:nvSpPr>
        <p:spPr>
          <a:xfrm>
            <a:off x="8089850" y="4242197"/>
            <a:ext cx="3320951" cy="457200"/>
          </a:xfrm>
          <a:prstGeom prst="rect">
            <a:avLst/>
          </a:prstGeom>
          <a:noFill/>
          <a:ln/>
        </p:spPr>
        <p:txBody>
          <a:bodyPr vert="horz" wrap="square" lIns="0" tIns="0" rIns="0" bIns="0" rtlCol="0" anchor="ctr"/>
          <a:lstStyle/>
          <a:p>
            <a:pPr marL="0" indent="0">
              <a:lnSpc>
                <a:spcPts val="1800"/>
              </a:lnSpc>
              <a:buNone/>
            </a:pPr>
            <a:r>
              <a:rPr lang="en-US" sz="1200" dirty="0">
                <a:solidFill>
                  <a:srgbClr val="0F172A"/>
                </a:solidFill>
              </a:rPr>
              <a:t>Crisis lines, GP contact info, and Emergency Department.</a:t>
            </a:r>
            <a:endParaRPr lang="en-US" sz="1200" dirty="0"/>
          </a:p>
        </p:txBody>
      </p:sp>
      <p:sp>
        <p:nvSpPr>
          <p:cNvPr id="37" name="SK-25-text-36"/>
          <p:cNvSpPr/>
          <p:nvPr/>
        </p:nvSpPr>
        <p:spPr>
          <a:xfrm>
            <a:off x="1152525" y="5023247"/>
            <a:ext cx="10315575"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B45309"/>
                </a:solidFill>
              </a:rPr>
              <a:t>AMBER PITFALL</a:t>
            </a:r>
            <a:endParaRPr lang="en-US" sz="1200" dirty="0"/>
          </a:p>
        </p:txBody>
      </p:sp>
      <p:sp>
        <p:nvSpPr>
          <p:cNvPr id="38" name="SK-25-text-37"/>
          <p:cNvSpPr/>
          <p:nvPr/>
        </p:nvSpPr>
        <p:spPr>
          <a:xfrm>
            <a:off x="1152525" y="5270897"/>
            <a:ext cx="10239375" cy="426541"/>
          </a:xfrm>
          <a:prstGeom prst="rect">
            <a:avLst/>
          </a:prstGeom>
          <a:noFill/>
          <a:ln/>
        </p:spPr>
        <p:txBody>
          <a:bodyPr vert="horz" wrap="square" lIns="0" tIns="0" rIns="0" bIns="0" rtlCol="0" anchor="ctr"/>
          <a:lstStyle/>
          <a:p>
            <a:pPr marL="0" indent="0">
              <a:lnSpc>
                <a:spcPts val="1680"/>
              </a:lnSpc>
              <a:buNone/>
            </a:pPr>
            <a:r>
              <a:rPr lang="en-US" sz="1200" dirty="0">
                <a:solidFill>
                  <a:srgbClr val="334155"/>
                </a:solidFill>
              </a:rPr>
              <a:t>A </a:t>
            </a:r>
            <a:r>
              <a:rPr lang="en-US" sz="1200" b="1" dirty="0">
                <a:solidFill>
                  <a:srgbClr val="334155"/>
                </a:solidFill>
              </a:rPr>
              <a:t>"no suicide contract"</a:t>
            </a:r>
            <a:r>
              <a:rPr lang="en-US" sz="1200" dirty="0">
                <a:solidFill>
                  <a:srgbClr val="334155"/>
                </a:solidFill>
              </a:rPr>
              <a:t> is NOT a safety plan. It is often perceived as coercive and aims to protect the clinician rather than the patient. Use a collaborative, written safety plan that identifies specific triggers and coping steps.</a:t>
            </a:r>
            <a:endParaRPr lang="en-US" sz="1200" dirty="0"/>
          </a:p>
        </p:txBody>
      </p:sp>
      <p:sp>
        <p:nvSpPr>
          <p:cNvPr id="39" name="SK-25-text-38"/>
          <p:cNvSpPr/>
          <p:nvPr/>
        </p:nvSpPr>
        <p:spPr>
          <a:xfrm>
            <a:off x="10191750" y="6262688"/>
            <a:ext cx="2000250" cy="214313"/>
          </a:xfrm>
          <a:prstGeom prst="rect">
            <a:avLst/>
          </a:prstGeom>
          <a:noFill/>
          <a:ln/>
        </p:spPr>
        <p:txBody>
          <a:bodyPr vert="horz" wrap="square" lIns="0" tIns="0" rIns="0" bIns="0" rtlCol="0" anchor="ctr"/>
          <a:lstStyle/>
          <a:p>
            <a:pPr marL="0" indent="0">
              <a:lnSpc>
                <a:spcPts val="1688"/>
              </a:lnSpc>
              <a:buNone/>
            </a:pPr>
            <a:r>
              <a:rPr lang="en-US" sz="1125" dirty="0">
                <a:solidFill>
                  <a:srgbClr val="64748B"/>
                </a:solidFill>
              </a:rPr>
              <a:t>www.bradfordvts.co.uk</a:t>
            </a:r>
            <a:endParaRPr lang="en-US" sz="1125"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6">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26-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26-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26-img-3" descr="preencoded.png"/>
          <p:cNvPicPr>
            <a:picLocks noChangeAspect="1"/>
          </p:cNvPicPr>
          <p:nvPr/>
        </p:nvPicPr>
        <p:blipFill>
          <a:blip r:embed="rId5"/>
          <a:stretch>
            <a:fillRect/>
          </a:stretch>
        </p:blipFill>
        <p:spPr>
          <a:xfrm>
            <a:off x="571500" y="411361"/>
            <a:ext cx="38100" cy="304800"/>
          </a:xfrm>
          <a:prstGeom prst="rect">
            <a:avLst/>
          </a:prstGeom>
        </p:spPr>
      </p:pic>
      <p:pic>
        <p:nvPicPr>
          <p:cNvPr id="5" name="SK-26-img-4" descr="preencoded.png"/>
          <p:cNvPicPr>
            <a:picLocks noChangeAspect="1"/>
          </p:cNvPicPr>
          <p:nvPr/>
        </p:nvPicPr>
        <p:blipFill>
          <a:blip r:embed="rId6"/>
          <a:stretch>
            <a:fillRect/>
          </a:stretch>
        </p:blipFill>
        <p:spPr>
          <a:xfrm>
            <a:off x="571500" y="822871"/>
            <a:ext cx="11049000" cy="9525"/>
          </a:xfrm>
          <a:prstGeom prst="rect">
            <a:avLst/>
          </a:prstGeom>
        </p:spPr>
      </p:pic>
      <p:pic>
        <p:nvPicPr>
          <p:cNvPr id="6" name="SK-26-img-5" descr="preencoded.png"/>
          <p:cNvPicPr>
            <a:picLocks noChangeAspect="1"/>
          </p:cNvPicPr>
          <p:nvPr/>
        </p:nvPicPr>
        <p:blipFill>
          <a:blip r:embed="rId7"/>
          <a:stretch>
            <a:fillRect/>
          </a:stretch>
        </p:blipFill>
        <p:spPr>
          <a:xfrm>
            <a:off x="1905000" y="1022896"/>
            <a:ext cx="38100" cy="5454104"/>
          </a:xfrm>
          <a:prstGeom prst="rect">
            <a:avLst/>
          </a:prstGeom>
        </p:spPr>
      </p:pic>
      <p:pic>
        <p:nvPicPr>
          <p:cNvPr id="7" name="SK-26-img-6" descr="preencoded.png"/>
          <p:cNvPicPr>
            <a:picLocks noChangeAspect="1"/>
          </p:cNvPicPr>
          <p:nvPr/>
        </p:nvPicPr>
        <p:blipFill>
          <a:blip r:embed="rId8"/>
          <a:stretch>
            <a:fillRect/>
          </a:stretch>
        </p:blipFill>
        <p:spPr>
          <a:xfrm>
            <a:off x="2324100" y="1022896"/>
            <a:ext cx="9296400" cy="485775"/>
          </a:xfrm>
          <a:prstGeom prst="rect">
            <a:avLst/>
          </a:prstGeom>
        </p:spPr>
      </p:pic>
      <p:pic>
        <p:nvPicPr>
          <p:cNvPr id="8" name="SK-26-img-7" descr="preencoded.png"/>
          <p:cNvPicPr>
            <a:picLocks noChangeAspect="1"/>
          </p:cNvPicPr>
          <p:nvPr/>
        </p:nvPicPr>
        <p:blipFill>
          <a:blip r:embed="rId9"/>
          <a:stretch>
            <a:fillRect/>
          </a:stretch>
        </p:blipFill>
        <p:spPr>
          <a:xfrm>
            <a:off x="2324100" y="1022896"/>
            <a:ext cx="1859161" cy="485775"/>
          </a:xfrm>
          <a:prstGeom prst="rect">
            <a:avLst/>
          </a:prstGeom>
        </p:spPr>
      </p:pic>
      <p:pic>
        <p:nvPicPr>
          <p:cNvPr id="9" name="SK-26-img-8" descr="preencoded.png"/>
          <p:cNvPicPr>
            <a:picLocks noChangeAspect="1"/>
          </p:cNvPicPr>
          <p:nvPr/>
        </p:nvPicPr>
        <p:blipFill>
          <a:blip r:embed="rId10"/>
          <a:stretch>
            <a:fillRect/>
          </a:stretch>
        </p:blipFill>
        <p:spPr>
          <a:xfrm>
            <a:off x="4183261" y="1022896"/>
            <a:ext cx="3631406" cy="485775"/>
          </a:xfrm>
          <a:prstGeom prst="rect">
            <a:avLst/>
          </a:prstGeom>
        </p:spPr>
      </p:pic>
      <p:pic>
        <p:nvPicPr>
          <p:cNvPr id="10" name="SK-26-img-9" descr="preencoded.png"/>
          <p:cNvPicPr>
            <a:picLocks noChangeAspect="1"/>
          </p:cNvPicPr>
          <p:nvPr/>
        </p:nvPicPr>
        <p:blipFill>
          <a:blip r:embed="rId11"/>
          <a:stretch>
            <a:fillRect/>
          </a:stretch>
        </p:blipFill>
        <p:spPr>
          <a:xfrm>
            <a:off x="7814667" y="1022896"/>
            <a:ext cx="3805833" cy="485775"/>
          </a:xfrm>
          <a:prstGeom prst="rect">
            <a:avLst/>
          </a:prstGeom>
        </p:spPr>
      </p:pic>
      <p:pic>
        <p:nvPicPr>
          <p:cNvPr id="11" name="SK-26-img-10" descr="preencoded.png"/>
          <p:cNvPicPr>
            <a:picLocks noChangeAspect="1"/>
          </p:cNvPicPr>
          <p:nvPr/>
        </p:nvPicPr>
        <p:blipFill>
          <a:blip r:embed="rId12"/>
          <a:stretch>
            <a:fillRect/>
          </a:stretch>
        </p:blipFill>
        <p:spPr>
          <a:xfrm>
            <a:off x="2324100" y="1508671"/>
            <a:ext cx="9296400" cy="903833"/>
          </a:xfrm>
          <a:prstGeom prst="rect">
            <a:avLst/>
          </a:prstGeom>
        </p:spPr>
      </p:pic>
      <p:pic>
        <p:nvPicPr>
          <p:cNvPr id="12" name="SK-26-img-11" descr="preencoded.png"/>
          <p:cNvPicPr>
            <a:picLocks noChangeAspect="1"/>
          </p:cNvPicPr>
          <p:nvPr/>
        </p:nvPicPr>
        <p:blipFill>
          <a:blip r:embed="rId13"/>
          <a:stretch>
            <a:fillRect/>
          </a:stretch>
        </p:blipFill>
        <p:spPr>
          <a:xfrm>
            <a:off x="2438400" y="1661517"/>
            <a:ext cx="214313" cy="175320"/>
          </a:xfrm>
          <a:prstGeom prst="rect">
            <a:avLst/>
          </a:prstGeom>
        </p:spPr>
      </p:pic>
      <p:pic>
        <p:nvPicPr>
          <p:cNvPr id="13" name="SK-26-img-12" descr="preencoded.png"/>
          <p:cNvPicPr>
            <a:picLocks noChangeAspect="1"/>
          </p:cNvPicPr>
          <p:nvPr/>
        </p:nvPicPr>
        <p:blipFill>
          <a:blip r:embed="rId12"/>
          <a:stretch>
            <a:fillRect/>
          </a:stretch>
        </p:blipFill>
        <p:spPr>
          <a:xfrm>
            <a:off x="2324100" y="2412504"/>
            <a:ext cx="9296400" cy="903833"/>
          </a:xfrm>
          <a:prstGeom prst="rect">
            <a:avLst/>
          </a:prstGeom>
        </p:spPr>
      </p:pic>
      <p:pic>
        <p:nvPicPr>
          <p:cNvPr id="14" name="SK-26-img-13" descr="preencoded.png"/>
          <p:cNvPicPr>
            <a:picLocks noChangeAspect="1"/>
          </p:cNvPicPr>
          <p:nvPr/>
        </p:nvPicPr>
        <p:blipFill>
          <a:blip r:embed="rId14"/>
          <a:stretch>
            <a:fillRect/>
          </a:stretch>
        </p:blipFill>
        <p:spPr>
          <a:xfrm>
            <a:off x="2438400" y="2565350"/>
            <a:ext cx="214313" cy="175320"/>
          </a:xfrm>
          <a:prstGeom prst="rect">
            <a:avLst/>
          </a:prstGeom>
        </p:spPr>
      </p:pic>
      <p:pic>
        <p:nvPicPr>
          <p:cNvPr id="15" name="SK-26-img-14" descr="preencoded.png"/>
          <p:cNvPicPr>
            <a:picLocks noChangeAspect="1"/>
          </p:cNvPicPr>
          <p:nvPr/>
        </p:nvPicPr>
        <p:blipFill>
          <a:blip r:embed="rId15"/>
          <a:stretch>
            <a:fillRect/>
          </a:stretch>
        </p:blipFill>
        <p:spPr>
          <a:xfrm>
            <a:off x="2324100" y="3316337"/>
            <a:ext cx="9296400" cy="903833"/>
          </a:xfrm>
          <a:prstGeom prst="rect">
            <a:avLst/>
          </a:prstGeom>
        </p:spPr>
      </p:pic>
      <p:pic>
        <p:nvPicPr>
          <p:cNvPr id="16" name="SK-26-img-15" descr="preencoded.png"/>
          <p:cNvPicPr>
            <a:picLocks noChangeAspect="1"/>
          </p:cNvPicPr>
          <p:nvPr/>
        </p:nvPicPr>
        <p:blipFill>
          <a:blip r:embed="rId16"/>
          <a:stretch>
            <a:fillRect/>
          </a:stretch>
        </p:blipFill>
        <p:spPr>
          <a:xfrm>
            <a:off x="2438400" y="3469184"/>
            <a:ext cx="214313" cy="175320"/>
          </a:xfrm>
          <a:prstGeom prst="rect">
            <a:avLst/>
          </a:prstGeom>
        </p:spPr>
      </p:pic>
      <p:pic>
        <p:nvPicPr>
          <p:cNvPr id="17" name="SK-26-img-16" descr="preencoded.png"/>
          <p:cNvPicPr>
            <a:picLocks noChangeAspect="1"/>
          </p:cNvPicPr>
          <p:nvPr/>
        </p:nvPicPr>
        <p:blipFill>
          <a:blip r:embed="rId17"/>
          <a:stretch>
            <a:fillRect/>
          </a:stretch>
        </p:blipFill>
        <p:spPr>
          <a:xfrm>
            <a:off x="2324100" y="4220170"/>
            <a:ext cx="9296400" cy="904280"/>
          </a:xfrm>
          <a:prstGeom prst="rect">
            <a:avLst/>
          </a:prstGeom>
        </p:spPr>
      </p:pic>
      <p:pic>
        <p:nvPicPr>
          <p:cNvPr id="18" name="SK-26-img-17" descr="preencoded.png"/>
          <p:cNvPicPr>
            <a:picLocks noChangeAspect="1"/>
          </p:cNvPicPr>
          <p:nvPr/>
        </p:nvPicPr>
        <p:blipFill>
          <a:blip r:embed="rId18"/>
          <a:stretch>
            <a:fillRect/>
          </a:stretch>
        </p:blipFill>
        <p:spPr>
          <a:xfrm>
            <a:off x="2438400" y="4373017"/>
            <a:ext cx="214313" cy="175320"/>
          </a:xfrm>
          <a:prstGeom prst="rect">
            <a:avLst/>
          </a:prstGeom>
        </p:spPr>
      </p:pic>
      <p:pic>
        <p:nvPicPr>
          <p:cNvPr id="19" name="SK-26-img-18" descr="preencoded.png"/>
          <p:cNvPicPr>
            <a:picLocks noChangeAspect="1"/>
          </p:cNvPicPr>
          <p:nvPr/>
        </p:nvPicPr>
        <p:blipFill>
          <a:blip r:embed="rId19"/>
          <a:stretch>
            <a:fillRect/>
          </a:stretch>
        </p:blipFill>
        <p:spPr>
          <a:xfrm>
            <a:off x="2324100" y="5353050"/>
            <a:ext cx="9296400" cy="1123950"/>
          </a:xfrm>
          <a:prstGeom prst="rect">
            <a:avLst/>
          </a:prstGeom>
        </p:spPr>
      </p:pic>
      <p:pic>
        <p:nvPicPr>
          <p:cNvPr id="20" name="SK-26-img-19" descr="preencoded.png"/>
          <p:cNvPicPr>
            <a:picLocks noChangeAspect="1"/>
          </p:cNvPicPr>
          <p:nvPr/>
        </p:nvPicPr>
        <p:blipFill>
          <a:blip r:embed="rId20"/>
          <a:stretch>
            <a:fillRect/>
          </a:stretch>
        </p:blipFill>
        <p:spPr>
          <a:xfrm>
            <a:off x="2476500" y="5550843"/>
            <a:ext cx="190500" cy="152400"/>
          </a:xfrm>
          <a:prstGeom prst="rect">
            <a:avLst/>
          </a:prstGeom>
        </p:spPr>
      </p:pic>
      <p:sp>
        <p:nvSpPr>
          <p:cNvPr id="21" name="SK-26-text-20"/>
          <p:cNvSpPr/>
          <p:nvPr/>
        </p:nvSpPr>
        <p:spPr>
          <a:xfrm>
            <a:off x="723900" y="381000"/>
            <a:ext cx="11468100" cy="365671"/>
          </a:xfrm>
          <a:prstGeom prst="rect">
            <a:avLst/>
          </a:prstGeom>
          <a:noFill/>
          <a:ln/>
        </p:spPr>
        <p:txBody>
          <a:bodyPr vert="horz" wrap="square" lIns="0" tIns="0" rIns="0" bIns="0" rtlCol="0" anchor="ctr"/>
          <a:lstStyle/>
          <a:p>
            <a:pPr marL="0" indent="0">
              <a:lnSpc>
                <a:spcPts val="2880"/>
              </a:lnSpc>
              <a:buNone/>
            </a:pPr>
            <a:r>
              <a:rPr lang="en-US" sz="2400" b="1" dirty="0">
                <a:solidFill>
                  <a:srgbClr val="0F172A"/>
                </a:solidFill>
              </a:rPr>
              <a:t>Psychiatric Emergencies and Triage</a:t>
            </a:r>
            <a:endParaRPr lang="en-US" sz="2400" dirty="0"/>
          </a:p>
        </p:txBody>
      </p:sp>
      <p:sp>
        <p:nvSpPr>
          <p:cNvPr id="22" name="SK-26-text-21"/>
          <p:cNvSpPr/>
          <p:nvPr/>
        </p:nvSpPr>
        <p:spPr>
          <a:xfrm rot="10800000">
            <a:off x="704850" y="1611511"/>
            <a:ext cx="914400" cy="4276725"/>
          </a:xfrm>
          <a:prstGeom prst="rect">
            <a:avLst/>
          </a:prstGeom>
          <a:noFill/>
          <a:ln/>
        </p:spPr>
        <p:txBody>
          <a:bodyPr vert="vert" wrap="square" lIns="0" tIns="0" rIns="0" bIns="0" rtlCol="0" anchor="ctr"/>
          <a:lstStyle/>
          <a:p>
            <a:pPr marL="0" indent="0">
              <a:lnSpc>
                <a:spcPts val="7200"/>
              </a:lnSpc>
              <a:buNone/>
            </a:pPr>
            <a:r>
              <a:rPr lang="en-US" sz="4800" b="1" kern="0" spc="240" dirty="0">
                <a:solidFill>
                  <a:srgbClr val="BE123C">
                    <a:alpha val="15000"/>
                  </a:srgbClr>
                </a:solidFill>
              </a:rPr>
              <a:t>EMERGENCY</a:t>
            </a:r>
            <a:endParaRPr lang="en-US" sz="4800" dirty="0"/>
          </a:p>
        </p:txBody>
      </p:sp>
      <p:sp>
        <p:nvSpPr>
          <p:cNvPr id="23" name="SK-26-text-22"/>
          <p:cNvSpPr/>
          <p:nvPr/>
        </p:nvSpPr>
        <p:spPr>
          <a:xfrm>
            <a:off x="2438400" y="1022896"/>
            <a:ext cx="1716286" cy="485775"/>
          </a:xfrm>
          <a:prstGeom prst="rect">
            <a:avLst/>
          </a:prstGeom>
          <a:noFill/>
          <a:ln/>
        </p:spPr>
        <p:txBody>
          <a:bodyPr vert="horz" wrap="square" lIns="0" tIns="0" rIns="0" bIns="0" rtlCol="0" anchor="ctr"/>
          <a:lstStyle/>
          <a:p>
            <a:pPr marL="0" indent="0" algn="l">
              <a:lnSpc>
                <a:spcPts val="2025"/>
              </a:lnSpc>
              <a:buNone/>
            </a:pPr>
            <a:r>
              <a:rPr lang="en-US" sz="1350" b="1" dirty="0">
                <a:solidFill>
                  <a:srgbClr val="0F172A"/>
                </a:solidFill>
              </a:rPr>
              <a:t>Pathway</a:t>
            </a:r>
            <a:endParaRPr lang="en-US" sz="1350" dirty="0"/>
          </a:p>
        </p:txBody>
      </p:sp>
      <p:sp>
        <p:nvSpPr>
          <p:cNvPr id="24" name="SK-26-text-23"/>
          <p:cNvSpPr/>
          <p:nvPr/>
        </p:nvSpPr>
        <p:spPr>
          <a:xfrm>
            <a:off x="4297561" y="1022896"/>
            <a:ext cx="3748706" cy="485775"/>
          </a:xfrm>
          <a:prstGeom prst="rect">
            <a:avLst/>
          </a:prstGeom>
          <a:noFill/>
          <a:ln/>
        </p:spPr>
        <p:txBody>
          <a:bodyPr vert="horz" wrap="square" lIns="0" tIns="0" rIns="0" bIns="0" rtlCol="0" anchor="ctr"/>
          <a:lstStyle/>
          <a:p>
            <a:pPr marL="0" indent="0" algn="l">
              <a:lnSpc>
                <a:spcPts val="2025"/>
              </a:lnSpc>
              <a:buNone/>
            </a:pPr>
            <a:r>
              <a:rPr lang="en-US" sz="1350" b="1" dirty="0">
                <a:solidFill>
                  <a:srgbClr val="0F172A"/>
                </a:solidFill>
              </a:rPr>
              <a:t>Clinical Indication</a:t>
            </a:r>
            <a:endParaRPr lang="en-US" sz="1350" dirty="0"/>
          </a:p>
        </p:txBody>
      </p:sp>
      <p:sp>
        <p:nvSpPr>
          <p:cNvPr id="25" name="SK-26-text-24"/>
          <p:cNvSpPr/>
          <p:nvPr/>
        </p:nvSpPr>
        <p:spPr>
          <a:xfrm>
            <a:off x="7928967" y="1022896"/>
            <a:ext cx="3662958" cy="485775"/>
          </a:xfrm>
          <a:prstGeom prst="rect">
            <a:avLst/>
          </a:prstGeom>
          <a:noFill/>
          <a:ln/>
        </p:spPr>
        <p:txBody>
          <a:bodyPr vert="horz" wrap="square" lIns="0" tIns="0" rIns="0" bIns="0" rtlCol="0" anchor="ctr"/>
          <a:lstStyle/>
          <a:p>
            <a:pPr marL="0" indent="0" algn="l">
              <a:lnSpc>
                <a:spcPts val="2025"/>
              </a:lnSpc>
              <a:buNone/>
            </a:pPr>
            <a:r>
              <a:rPr lang="en-US" sz="1350" b="1" dirty="0">
                <a:solidFill>
                  <a:srgbClr val="0F172A"/>
                </a:solidFill>
              </a:rPr>
              <a:t>Primary Response</a:t>
            </a:r>
            <a:endParaRPr lang="en-US" sz="1350" dirty="0"/>
          </a:p>
        </p:txBody>
      </p:sp>
      <p:sp>
        <p:nvSpPr>
          <p:cNvPr id="26" name="SK-26-text-25"/>
          <p:cNvSpPr/>
          <p:nvPr/>
        </p:nvSpPr>
        <p:spPr>
          <a:xfrm>
            <a:off x="2652713" y="1642021"/>
            <a:ext cx="1234440" cy="190500"/>
          </a:xfrm>
          <a:prstGeom prst="rect">
            <a:avLst/>
          </a:prstGeom>
          <a:noFill/>
          <a:ln/>
        </p:spPr>
        <p:txBody>
          <a:bodyPr vert="horz" wrap="square" lIns="0" tIns="0" rIns="0" bIns="0" rtlCol="0" anchor="ctr"/>
          <a:lstStyle/>
          <a:p>
            <a:pPr marL="0" indent="0">
              <a:lnSpc>
                <a:spcPts val="1890"/>
              </a:lnSpc>
              <a:buNone/>
            </a:pPr>
            <a:r>
              <a:rPr lang="en-US" sz="1350" b="1" dirty="0">
                <a:solidFill>
                  <a:srgbClr val="BE123C"/>
                </a:solidFill>
              </a:rPr>
              <a:t> 999</a:t>
            </a:r>
            <a:endParaRPr lang="en-US" sz="1350" dirty="0"/>
          </a:p>
        </p:txBody>
      </p:sp>
      <p:sp>
        <p:nvSpPr>
          <p:cNvPr id="27" name="SK-26-text-26"/>
          <p:cNvSpPr/>
          <p:nvPr/>
        </p:nvSpPr>
        <p:spPr>
          <a:xfrm>
            <a:off x="4297561" y="1508671"/>
            <a:ext cx="3402806" cy="903833"/>
          </a:xfrm>
          <a:prstGeom prst="rect">
            <a:avLst/>
          </a:prstGeom>
          <a:noFill/>
          <a:ln/>
        </p:spPr>
        <p:txBody>
          <a:bodyPr vert="horz" wrap="square" lIns="0" tIns="0" rIns="0" bIns="0" rtlCol="0" anchor="ctr"/>
          <a:lstStyle/>
          <a:p>
            <a:pPr marL="0" indent="0">
              <a:lnSpc>
                <a:spcPts val="1890"/>
              </a:lnSpc>
              <a:buNone/>
            </a:pPr>
            <a:r>
              <a:rPr lang="en-US" sz="1350" dirty="0">
                <a:solidFill>
                  <a:srgbClr val="334155"/>
                </a:solidFill>
              </a:rPr>
              <a:t>Immediate danger to life, presence of weapons, or active violence risk.</a:t>
            </a:r>
            <a:endParaRPr lang="en-US" sz="1350" dirty="0"/>
          </a:p>
        </p:txBody>
      </p:sp>
      <p:sp>
        <p:nvSpPr>
          <p:cNvPr id="28" name="SK-26-text-27"/>
          <p:cNvSpPr/>
          <p:nvPr/>
        </p:nvSpPr>
        <p:spPr>
          <a:xfrm>
            <a:off x="7928967" y="1508671"/>
            <a:ext cx="3577233" cy="903833"/>
          </a:xfrm>
          <a:prstGeom prst="rect">
            <a:avLst/>
          </a:prstGeom>
          <a:noFill/>
          <a:ln/>
        </p:spPr>
        <p:txBody>
          <a:bodyPr vert="horz" wrap="square" lIns="0" tIns="0" rIns="0" bIns="0" rtlCol="0" anchor="ctr"/>
          <a:lstStyle/>
          <a:p>
            <a:pPr marL="0" indent="0">
              <a:lnSpc>
                <a:spcPts val="1890"/>
              </a:lnSpc>
              <a:buNone/>
            </a:pPr>
            <a:r>
              <a:rPr lang="en-US" sz="1350" dirty="0">
                <a:solidFill>
                  <a:srgbClr val="334155"/>
                </a:solidFill>
              </a:rPr>
              <a:t>Police and Ambulance for immediate physical safety and stabilization.</a:t>
            </a:r>
            <a:endParaRPr lang="en-US" sz="1350" dirty="0"/>
          </a:p>
        </p:txBody>
      </p:sp>
      <p:sp>
        <p:nvSpPr>
          <p:cNvPr id="29" name="SK-26-text-28"/>
          <p:cNvSpPr/>
          <p:nvPr/>
        </p:nvSpPr>
        <p:spPr>
          <a:xfrm>
            <a:off x="2652713" y="2545854"/>
            <a:ext cx="2674620" cy="190500"/>
          </a:xfrm>
          <a:prstGeom prst="rect">
            <a:avLst/>
          </a:prstGeom>
          <a:noFill/>
          <a:ln/>
        </p:spPr>
        <p:txBody>
          <a:bodyPr vert="horz" wrap="square" lIns="0" tIns="0" rIns="0" bIns="0" rtlCol="0" anchor="ctr"/>
          <a:lstStyle/>
          <a:p>
            <a:pPr marL="0" indent="0">
              <a:lnSpc>
                <a:spcPts val="1890"/>
              </a:lnSpc>
              <a:buNone/>
            </a:pPr>
            <a:r>
              <a:rPr lang="en-US" sz="1350" b="1" dirty="0">
                <a:solidFill>
                  <a:srgbClr val="B45309"/>
                </a:solidFill>
              </a:rPr>
              <a:t> ED / Liaison</a:t>
            </a:r>
            <a:endParaRPr lang="en-US" sz="1350" dirty="0"/>
          </a:p>
        </p:txBody>
      </p:sp>
      <p:sp>
        <p:nvSpPr>
          <p:cNvPr id="30" name="SK-26-text-29"/>
          <p:cNvSpPr/>
          <p:nvPr/>
        </p:nvSpPr>
        <p:spPr>
          <a:xfrm>
            <a:off x="4297561" y="2412504"/>
            <a:ext cx="3402806" cy="903833"/>
          </a:xfrm>
          <a:prstGeom prst="rect">
            <a:avLst/>
          </a:prstGeom>
          <a:noFill/>
          <a:ln/>
        </p:spPr>
        <p:txBody>
          <a:bodyPr vert="horz" wrap="square" lIns="0" tIns="0" rIns="0" bIns="0" rtlCol="0" anchor="ctr"/>
          <a:lstStyle/>
          <a:p>
            <a:pPr marL="0" indent="0">
              <a:lnSpc>
                <a:spcPts val="1890"/>
              </a:lnSpc>
              <a:buNone/>
            </a:pPr>
            <a:r>
              <a:rPr lang="en-US" sz="1350" dirty="0">
                <a:solidFill>
                  <a:srgbClr val="334155"/>
                </a:solidFill>
              </a:rPr>
              <a:t>Medical risk (overdose, self-harm requiring treatment) or out-of-hours crisis.</a:t>
            </a:r>
            <a:endParaRPr lang="en-US" sz="1350" dirty="0"/>
          </a:p>
        </p:txBody>
      </p:sp>
      <p:sp>
        <p:nvSpPr>
          <p:cNvPr id="31" name="SK-26-text-30"/>
          <p:cNvSpPr/>
          <p:nvPr/>
        </p:nvSpPr>
        <p:spPr>
          <a:xfrm>
            <a:off x="7928967" y="2412504"/>
            <a:ext cx="3577233" cy="903833"/>
          </a:xfrm>
          <a:prstGeom prst="rect">
            <a:avLst/>
          </a:prstGeom>
          <a:noFill/>
          <a:ln/>
        </p:spPr>
        <p:txBody>
          <a:bodyPr vert="horz" wrap="square" lIns="0" tIns="0" rIns="0" bIns="0" rtlCol="0" anchor="ctr"/>
          <a:lstStyle/>
          <a:p>
            <a:pPr marL="0" indent="0">
              <a:lnSpc>
                <a:spcPts val="1890"/>
              </a:lnSpc>
              <a:buNone/>
            </a:pPr>
            <a:r>
              <a:rPr lang="en-US" sz="1350" dirty="0">
                <a:solidFill>
                  <a:srgbClr val="334155"/>
                </a:solidFill>
              </a:rPr>
              <a:t>Medical assessment followed by Liaison Psychiatry review.</a:t>
            </a:r>
            <a:endParaRPr lang="en-US" sz="1350" dirty="0"/>
          </a:p>
        </p:txBody>
      </p:sp>
      <p:sp>
        <p:nvSpPr>
          <p:cNvPr id="32" name="SK-26-text-31"/>
          <p:cNvSpPr/>
          <p:nvPr/>
        </p:nvSpPr>
        <p:spPr>
          <a:xfrm>
            <a:off x="2652713" y="3449687"/>
            <a:ext cx="2468880" cy="190500"/>
          </a:xfrm>
          <a:prstGeom prst="rect">
            <a:avLst/>
          </a:prstGeom>
          <a:noFill/>
          <a:ln/>
        </p:spPr>
        <p:txBody>
          <a:bodyPr vert="horz" wrap="square" lIns="0" tIns="0" rIns="0" bIns="0" rtlCol="0" anchor="ctr"/>
          <a:lstStyle/>
          <a:p>
            <a:pPr marL="0" indent="0">
              <a:lnSpc>
                <a:spcPts val="1890"/>
              </a:lnSpc>
              <a:buNone/>
            </a:pPr>
            <a:r>
              <a:rPr lang="en-US" sz="1350" b="1" dirty="0">
                <a:solidFill>
                  <a:srgbClr val="0F766E"/>
                </a:solidFill>
              </a:rPr>
              <a:t> Crisis Team</a:t>
            </a:r>
            <a:endParaRPr lang="en-US" sz="1350" dirty="0"/>
          </a:p>
        </p:txBody>
      </p:sp>
      <p:sp>
        <p:nvSpPr>
          <p:cNvPr id="33" name="SK-26-text-32"/>
          <p:cNvSpPr/>
          <p:nvPr/>
        </p:nvSpPr>
        <p:spPr>
          <a:xfrm>
            <a:off x="4297561" y="3316337"/>
            <a:ext cx="3402806" cy="903833"/>
          </a:xfrm>
          <a:prstGeom prst="rect">
            <a:avLst/>
          </a:prstGeom>
          <a:noFill/>
          <a:ln/>
        </p:spPr>
        <p:txBody>
          <a:bodyPr vert="horz" wrap="square" lIns="0" tIns="0" rIns="0" bIns="0" rtlCol="0" anchor="ctr"/>
          <a:lstStyle/>
          <a:p>
            <a:pPr marL="0" indent="0">
              <a:lnSpc>
                <a:spcPts val="1890"/>
              </a:lnSpc>
              <a:buNone/>
            </a:pPr>
            <a:r>
              <a:rPr lang="en-US" sz="1350" dirty="0">
                <a:solidFill>
                  <a:srgbClr val="334155"/>
                </a:solidFill>
              </a:rPr>
              <a:t>Acute mental health crisis without immediate medical instability.</a:t>
            </a:r>
            <a:endParaRPr lang="en-US" sz="1350" dirty="0"/>
          </a:p>
        </p:txBody>
      </p:sp>
      <p:sp>
        <p:nvSpPr>
          <p:cNvPr id="34" name="SK-26-text-33"/>
          <p:cNvSpPr/>
          <p:nvPr/>
        </p:nvSpPr>
        <p:spPr>
          <a:xfrm>
            <a:off x="7928967" y="3316337"/>
            <a:ext cx="3577233" cy="903833"/>
          </a:xfrm>
          <a:prstGeom prst="rect">
            <a:avLst/>
          </a:prstGeom>
          <a:noFill/>
          <a:ln/>
        </p:spPr>
        <p:txBody>
          <a:bodyPr vert="horz" wrap="square" lIns="0" tIns="0" rIns="0" bIns="0" rtlCol="0" anchor="ctr"/>
          <a:lstStyle/>
          <a:p>
            <a:pPr marL="0" indent="0">
              <a:lnSpc>
                <a:spcPts val="1890"/>
              </a:lnSpc>
              <a:buNone/>
            </a:pPr>
            <a:r>
              <a:rPr lang="en-US" sz="1350" dirty="0">
                <a:solidFill>
                  <a:srgbClr val="334155"/>
                </a:solidFill>
              </a:rPr>
              <a:t>Home Treatment Team assessment (urgent same-day review).</a:t>
            </a:r>
            <a:endParaRPr lang="en-US" sz="1350" dirty="0"/>
          </a:p>
        </p:txBody>
      </p:sp>
      <p:sp>
        <p:nvSpPr>
          <p:cNvPr id="35" name="SK-26-text-34"/>
          <p:cNvSpPr/>
          <p:nvPr/>
        </p:nvSpPr>
        <p:spPr>
          <a:xfrm>
            <a:off x="2652713" y="4353520"/>
            <a:ext cx="2263140" cy="190500"/>
          </a:xfrm>
          <a:prstGeom prst="rect">
            <a:avLst/>
          </a:prstGeom>
          <a:noFill/>
          <a:ln/>
        </p:spPr>
        <p:txBody>
          <a:bodyPr vert="horz" wrap="square" lIns="0" tIns="0" rIns="0" bIns="0" rtlCol="0" anchor="ctr"/>
          <a:lstStyle/>
          <a:p>
            <a:pPr marL="0" indent="0">
              <a:lnSpc>
                <a:spcPts val="1890"/>
              </a:lnSpc>
              <a:buNone/>
            </a:pPr>
            <a:r>
              <a:rPr lang="en-US" sz="1350" b="1" dirty="0">
                <a:solidFill>
                  <a:srgbClr val="7E22CE"/>
                </a:solidFill>
              </a:rPr>
              <a:t> MHA / AMHP</a:t>
            </a:r>
            <a:endParaRPr lang="en-US" sz="1350" dirty="0"/>
          </a:p>
        </p:txBody>
      </p:sp>
      <p:sp>
        <p:nvSpPr>
          <p:cNvPr id="36" name="SK-26-text-35"/>
          <p:cNvSpPr/>
          <p:nvPr/>
        </p:nvSpPr>
        <p:spPr>
          <a:xfrm>
            <a:off x="4297561" y="4220170"/>
            <a:ext cx="3402806" cy="904280"/>
          </a:xfrm>
          <a:prstGeom prst="rect">
            <a:avLst/>
          </a:prstGeom>
          <a:noFill/>
          <a:ln/>
        </p:spPr>
        <p:txBody>
          <a:bodyPr vert="horz" wrap="square" lIns="0" tIns="0" rIns="0" bIns="0" rtlCol="0" anchor="ctr"/>
          <a:lstStyle/>
          <a:p>
            <a:pPr marL="0" indent="0">
              <a:lnSpc>
                <a:spcPts val="1890"/>
              </a:lnSpc>
              <a:buNone/>
            </a:pPr>
            <a:r>
              <a:rPr lang="en-US" sz="1350" dirty="0">
                <a:solidFill>
                  <a:srgbClr val="334155"/>
                </a:solidFill>
              </a:rPr>
              <a:t>Suspected mental disorder requiring detention for assessment or treatment.</a:t>
            </a:r>
            <a:endParaRPr lang="en-US" sz="1350" dirty="0"/>
          </a:p>
        </p:txBody>
      </p:sp>
      <p:sp>
        <p:nvSpPr>
          <p:cNvPr id="37" name="SK-26-text-36"/>
          <p:cNvSpPr/>
          <p:nvPr/>
        </p:nvSpPr>
        <p:spPr>
          <a:xfrm>
            <a:off x="7928967" y="4220170"/>
            <a:ext cx="3577233" cy="904280"/>
          </a:xfrm>
          <a:prstGeom prst="rect">
            <a:avLst/>
          </a:prstGeom>
          <a:noFill/>
          <a:ln/>
        </p:spPr>
        <p:txBody>
          <a:bodyPr vert="horz" wrap="square" lIns="0" tIns="0" rIns="0" bIns="0" rtlCol="0" anchor="ctr"/>
          <a:lstStyle/>
          <a:p>
            <a:pPr marL="0" indent="0">
              <a:lnSpc>
                <a:spcPts val="1890"/>
              </a:lnSpc>
              <a:buNone/>
            </a:pPr>
            <a:r>
              <a:rPr lang="en-US" sz="1350" dirty="0">
                <a:solidFill>
                  <a:srgbClr val="334155"/>
                </a:solidFill>
              </a:rPr>
              <a:t>Referral to AMHP (Approved Mental Health Professional) for legal assessment.</a:t>
            </a:r>
            <a:endParaRPr lang="en-US" sz="1350" dirty="0"/>
          </a:p>
        </p:txBody>
      </p:sp>
      <p:sp>
        <p:nvSpPr>
          <p:cNvPr id="38" name="SK-26-text-37"/>
          <p:cNvSpPr/>
          <p:nvPr/>
        </p:nvSpPr>
        <p:spPr>
          <a:xfrm>
            <a:off x="2743200" y="5505450"/>
            <a:ext cx="8991600" cy="228600"/>
          </a:xfrm>
          <a:prstGeom prst="rect">
            <a:avLst/>
          </a:prstGeom>
          <a:noFill/>
          <a:ln/>
        </p:spPr>
        <p:txBody>
          <a:bodyPr vert="horz" wrap="square" lIns="0" tIns="0" rIns="0" bIns="0" rtlCol="0" anchor="ctr"/>
          <a:lstStyle/>
          <a:p>
            <a:pPr marL="0" indent="0">
              <a:lnSpc>
                <a:spcPts val="1800"/>
              </a:lnSpc>
              <a:buNone/>
            </a:pPr>
            <a:r>
              <a:rPr lang="en-US" sz="1200" b="1" kern="0" spc="60" dirty="0">
                <a:solidFill>
                  <a:srgbClr val="0F766E"/>
                </a:solidFill>
              </a:rPr>
              <a:t>SCA FOCUS: CONSULTATION SAFETY</a:t>
            </a:r>
            <a:endParaRPr lang="en-US" sz="1200" dirty="0"/>
          </a:p>
        </p:txBody>
      </p:sp>
      <p:sp>
        <p:nvSpPr>
          <p:cNvPr id="39" name="SK-26-text-38"/>
          <p:cNvSpPr/>
          <p:nvPr/>
        </p:nvSpPr>
        <p:spPr>
          <a:xfrm>
            <a:off x="2476500" y="5810250"/>
            <a:ext cx="8991600" cy="514350"/>
          </a:xfrm>
          <a:prstGeom prst="rect">
            <a:avLst/>
          </a:prstGeom>
          <a:noFill/>
          <a:ln/>
        </p:spPr>
        <p:txBody>
          <a:bodyPr vert="horz" wrap="square" lIns="0" tIns="0" rIns="0" bIns="0" rtlCol="0" anchor="ctr"/>
          <a:lstStyle/>
          <a:p>
            <a:pPr marL="0" indent="0">
              <a:lnSpc>
                <a:spcPts val="2025"/>
              </a:lnSpc>
              <a:buNone/>
            </a:pPr>
            <a:r>
              <a:rPr lang="en-US" sz="1350" dirty="0">
                <a:solidFill>
                  <a:srgbClr val="0F172A"/>
                </a:solidFill>
              </a:rPr>
              <a:t>Ensure clinician safety: Use a calm room with clear exit paths, arrange a chaperone or support staff nearby, and never manage high-risk agitation alone.</a:t>
            </a:r>
            <a:endParaRPr lang="en-US" sz="1350" dirty="0"/>
          </a:p>
        </p:txBody>
      </p:sp>
      <p:sp>
        <p:nvSpPr>
          <p:cNvPr id="40" name="SK-26-text-39"/>
          <p:cNvSpPr/>
          <p:nvPr/>
        </p:nvSpPr>
        <p:spPr>
          <a:xfrm>
            <a:off x="10258425" y="6276975"/>
            <a:ext cx="1933575" cy="200025"/>
          </a:xfrm>
          <a:prstGeom prst="rect">
            <a:avLst/>
          </a:prstGeom>
          <a:noFill/>
          <a:ln/>
        </p:spPr>
        <p:txBody>
          <a:bodyPr vert="horz" wrap="square" lIns="0" tIns="0" rIns="0" bIns="0" rtlCol="0" anchor="ctr"/>
          <a:lstStyle/>
          <a:p>
            <a:pPr marL="0" indent="0">
              <a:lnSpc>
                <a:spcPts val="1575"/>
              </a:lnSpc>
              <a:buNone/>
            </a:pPr>
            <a:r>
              <a:rPr lang="en-US" sz="1050" dirty="0">
                <a:solidFill>
                  <a:srgbClr val="64748B"/>
                </a:solidFill>
              </a:rPr>
              <a:t>www.bradfordvts.co.uk</a:t>
            </a:r>
            <a:endParaRPr lang="en-US" sz="10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7">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27-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27-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27-img-3" descr="preencoded.png"/>
          <p:cNvPicPr>
            <a:picLocks noChangeAspect="1"/>
          </p:cNvPicPr>
          <p:nvPr/>
        </p:nvPicPr>
        <p:blipFill>
          <a:blip r:embed="rId5"/>
          <a:stretch>
            <a:fillRect/>
          </a:stretch>
        </p:blipFill>
        <p:spPr>
          <a:xfrm>
            <a:off x="571500" y="411361"/>
            <a:ext cx="38100" cy="304800"/>
          </a:xfrm>
          <a:prstGeom prst="rect">
            <a:avLst/>
          </a:prstGeom>
        </p:spPr>
      </p:pic>
      <p:pic>
        <p:nvPicPr>
          <p:cNvPr id="5" name="SK-27-img-4" descr="preencoded.png"/>
          <p:cNvPicPr>
            <a:picLocks noChangeAspect="1"/>
          </p:cNvPicPr>
          <p:nvPr/>
        </p:nvPicPr>
        <p:blipFill>
          <a:blip r:embed="rId6"/>
          <a:stretch>
            <a:fillRect/>
          </a:stretch>
        </p:blipFill>
        <p:spPr>
          <a:xfrm>
            <a:off x="571500" y="822871"/>
            <a:ext cx="11049000" cy="9525"/>
          </a:xfrm>
          <a:prstGeom prst="rect">
            <a:avLst/>
          </a:prstGeom>
        </p:spPr>
      </p:pic>
      <p:pic>
        <p:nvPicPr>
          <p:cNvPr id="6" name="SK-27-img-5" descr="preencoded.png"/>
          <p:cNvPicPr>
            <a:picLocks noChangeAspect="1"/>
          </p:cNvPicPr>
          <p:nvPr/>
        </p:nvPicPr>
        <p:blipFill>
          <a:blip r:embed="rId7"/>
          <a:stretch>
            <a:fillRect/>
          </a:stretch>
        </p:blipFill>
        <p:spPr>
          <a:xfrm>
            <a:off x="571500" y="1022896"/>
            <a:ext cx="5429250" cy="2114996"/>
          </a:xfrm>
          <a:prstGeom prst="rect">
            <a:avLst/>
          </a:prstGeom>
        </p:spPr>
      </p:pic>
      <p:pic>
        <p:nvPicPr>
          <p:cNvPr id="7" name="SK-27-img-6" descr="preencoded.png"/>
          <p:cNvPicPr>
            <a:picLocks noChangeAspect="1"/>
          </p:cNvPicPr>
          <p:nvPr/>
        </p:nvPicPr>
        <p:blipFill>
          <a:blip r:embed="rId8"/>
          <a:stretch>
            <a:fillRect/>
          </a:stretch>
        </p:blipFill>
        <p:spPr>
          <a:xfrm>
            <a:off x="723900" y="1175296"/>
            <a:ext cx="381000" cy="381000"/>
          </a:xfrm>
          <a:prstGeom prst="rect">
            <a:avLst/>
          </a:prstGeom>
        </p:spPr>
      </p:pic>
      <p:pic>
        <p:nvPicPr>
          <p:cNvPr id="8" name="SK-27-img-7" descr="preencoded.png"/>
          <p:cNvPicPr>
            <a:picLocks noChangeAspect="1"/>
          </p:cNvPicPr>
          <p:nvPr/>
        </p:nvPicPr>
        <p:blipFill>
          <a:blip r:embed="rId9"/>
          <a:stretch>
            <a:fillRect/>
          </a:stretch>
        </p:blipFill>
        <p:spPr>
          <a:xfrm>
            <a:off x="795338" y="1270546"/>
            <a:ext cx="238125" cy="190500"/>
          </a:xfrm>
          <a:prstGeom prst="rect">
            <a:avLst/>
          </a:prstGeom>
        </p:spPr>
      </p:pic>
      <p:pic>
        <p:nvPicPr>
          <p:cNvPr id="9" name="SK-27-img-8" descr="preencoded.png"/>
          <p:cNvPicPr>
            <a:picLocks noChangeAspect="1"/>
          </p:cNvPicPr>
          <p:nvPr/>
        </p:nvPicPr>
        <p:blipFill>
          <a:blip r:embed="rId10"/>
          <a:stretch>
            <a:fillRect/>
          </a:stretch>
        </p:blipFill>
        <p:spPr>
          <a:xfrm>
            <a:off x="4762500" y="1227683"/>
            <a:ext cx="1085850" cy="276225"/>
          </a:xfrm>
          <a:prstGeom prst="rect">
            <a:avLst/>
          </a:prstGeom>
        </p:spPr>
      </p:pic>
      <p:pic>
        <p:nvPicPr>
          <p:cNvPr id="10" name="SK-27-img-9" descr="preencoded.png"/>
          <p:cNvPicPr>
            <a:picLocks noChangeAspect="1"/>
          </p:cNvPicPr>
          <p:nvPr/>
        </p:nvPicPr>
        <p:blipFill>
          <a:blip r:embed="rId7"/>
          <a:stretch>
            <a:fillRect/>
          </a:stretch>
        </p:blipFill>
        <p:spPr>
          <a:xfrm>
            <a:off x="6191250" y="1022896"/>
            <a:ext cx="5429250" cy="2114996"/>
          </a:xfrm>
          <a:prstGeom prst="rect">
            <a:avLst/>
          </a:prstGeom>
        </p:spPr>
      </p:pic>
      <p:pic>
        <p:nvPicPr>
          <p:cNvPr id="11" name="SK-27-img-10" descr="preencoded.png"/>
          <p:cNvPicPr>
            <a:picLocks noChangeAspect="1"/>
          </p:cNvPicPr>
          <p:nvPr/>
        </p:nvPicPr>
        <p:blipFill>
          <a:blip r:embed="rId8"/>
          <a:stretch>
            <a:fillRect/>
          </a:stretch>
        </p:blipFill>
        <p:spPr>
          <a:xfrm>
            <a:off x="6343650" y="1175296"/>
            <a:ext cx="381000" cy="381000"/>
          </a:xfrm>
          <a:prstGeom prst="rect">
            <a:avLst/>
          </a:prstGeom>
        </p:spPr>
      </p:pic>
      <p:pic>
        <p:nvPicPr>
          <p:cNvPr id="12" name="SK-27-img-11" descr="preencoded.png"/>
          <p:cNvPicPr>
            <a:picLocks noChangeAspect="1"/>
          </p:cNvPicPr>
          <p:nvPr/>
        </p:nvPicPr>
        <p:blipFill>
          <a:blip r:embed="rId11"/>
          <a:stretch>
            <a:fillRect/>
          </a:stretch>
        </p:blipFill>
        <p:spPr>
          <a:xfrm>
            <a:off x="6415088" y="1270546"/>
            <a:ext cx="238125" cy="190500"/>
          </a:xfrm>
          <a:prstGeom prst="rect">
            <a:avLst/>
          </a:prstGeom>
        </p:spPr>
      </p:pic>
      <p:pic>
        <p:nvPicPr>
          <p:cNvPr id="13" name="SK-27-img-12" descr="preencoded.png"/>
          <p:cNvPicPr>
            <a:picLocks noChangeAspect="1"/>
          </p:cNvPicPr>
          <p:nvPr/>
        </p:nvPicPr>
        <p:blipFill>
          <a:blip r:embed="rId12"/>
          <a:stretch>
            <a:fillRect/>
          </a:stretch>
        </p:blipFill>
        <p:spPr>
          <a:xfrm>
            <a:off x="10315575" y="1227683"/>
            <a:ext cx="1152525" cy="276225"/>
          </a:xfrm>
          <a:prstGeom prst="rect">
            <a:avLst/>
          </a:prstGeom>
        </p:spPr>
      </p:pic>
      <p:pic>
        <p:nvPicPr>
          <p:cNvPr id="14" name="SK-27-img-13" descr="preencoded.png"/>
          <p:cNvPicPr>
            <a:picLocks noChangeAspect="1"/>
          </p:cNvPicPr>
          <p:nvPr/>
        </p:nvPicPr>
        <p:blipFill>
          <a:blip r:embed="rId13"/>
          <a:stretch>
            <a:fillRect/>
          </a:stretch>
        </p:blipFill>
        <p:spPr>
          <a:xfrm>
            <a:off x="571500" y="3290292"/>
            <a:ext cx="5429250" cy="2115145"/>
          </a:xfrm>
          <a:prstGeom prst="rect">
            <a:avLst/>
          </a:prstGeom>
        </p:spPr>
      </p:pic>
      <p:pic>
        <p:nvPicPr>
          <p:cNvPr id="15" name="SK-27-img-14" descr="preencoded.png"/>
          <p:cNvPicPr>
            <a:picLocks noChangeAspect="1"/>
          </p:cNvPicPr>
          <p:nvPr/>
        </p:nvPicPr>
        <p:blipFill>
          <a:blip r:embed="rId8"/>
          <a:stretch>
            <a:fillRect/>
          </a:stretch>
        </p:blipFill>
        <p:spPr>
          <a:xfrm>
            <a:off x="723900" y="3442692"/>
            <a:ext cx="381000" cy="381000"/>
          </a:xfrm>
          <a:prstGeom prst="rect">
            <a:avLst/>
          </a:prstGeom>
        </p:spPr>
      </p:pic>
      <p:pic>
        <p:nvPicPr>
          <p:cNvPr id="16" name="SK-27-img-15" descr="preencoded.png"/>
          <p:cNvPicPr>
            <a:picLocks noChangeAspect="1"/>
          </p:cNvPicPr>
          <p:nvPr/>
        </p:nvPicPr>
        <p:blipFill>
          <a:blip r:embed="rId14"/>
          <a:stretch>
            <a:fillRect/>
          </a:stretch>
        </p:blipFill>
        <p:spPr>
          <a:xfrm>
            <a:off x="795338" y="3537942"/>
            <a:ext cx="238125" cy="190500"/>
          </a:xfrm>
          <a:prstGeom prst="rect">
            <a:avLst/>
          </a:prstGeom>
        </p:spPr>
      </p:pic>
      <p:pic>
        <p:nvPicPr>
          <p:cNvPr id="17" name="SK-27-img-16" descr="preencoded.png"/>
          <p:cNvPicPr>
            <a:picLocks noChangeAspect="1"/>
          </p:cNvPicPr>
          <p:nvPr/>
        </p:nvPicPr>
        <p:blipFill>
          <a:blip r:embed="rId15"/>
          <a:stretch>
            <a:fillRect/>
          </a:stretch>
        </p:blipFill>
        <p:spPr>
          <a:xfrm>
            <a:off x="4705350" y="3495080"/>
            <a:ext cx="1143000" cy="276225"/>
          </a:xfrm>
          <a:prstGeom prst="rect">
            <a:avLst/>
          </a:prstGeom>
        </p:spPr>
      </p:pic>
      <p:pic>
        <p:nvPicPr>
          <p:cNvPr id="18" name="SK-27-img-17" descr="preencoded.png"/>
          <p:cNvPicPr>
            <a:picLocks noChangeAspect="1"/>
          </p:cNvPicPr>
          <p:nvPr/>
        </p:nvPicPr>
        <p:blipFill>
          <a:blip r:embed="rId13"/>
          <a:stretch>
            <a:fillRect/>
          </a:stretch>
        </p:blipFill>
        <p:spPr>
          <a:xfrm>
            <a:off x="6191250" y="3290292"/>
            <a:ext cx="5429250" cy="2115145"/>
          </a:xfrm>
          <a:prstGeom prst="rect">
            <a:avLst/>
          </a:prstGeom>
        </p:spPr>
      </p:pic>
      <p:pic>
        <p:nvPicPr>
          <p:cNvPr id="19" name="SK-27-img-18" descr="preencoded.png"/>
          <p:cNvPicPr>
            <a:picLocks noChangeAspect="1"/>
          </p:cNvPicPr>
          <p:nvPr/>
        </p:nvPicPr>
        <p:blipFill>
          <a:blip r:embed="rId8"/>
          <a:stretch>
            <a:fillRect/>
          </a:stretch>
        </p:blipFill>
        <p:spPr>
          <a:xfrm>
            <a:off x="6343650" y="3442692"/>
            <a:ext cx="381000" cy="381000"/>
          </a:xfrm>
          <a:prstGeom prst="rect">
            <a:avLst/>
          </a:prstGeom>
        </p:spPr>
      </p:pic>
      <p:pic>
        <p:nvPicPr>
          <p:cNvPr id="20" name="SK-27-img-19" descr="preencoded.png"/>
          <p:cNvPicPr>
            <a:picLocks noChangeAspect="1"/>
          </p:cNvPicPr>
          <p:nvPr/>
        </p:nvPicPr>
        <p:blipFill>
          <a:blip r:embed="rId16"/>
          <a:stretch>
            <a:fillRect/>
          </a:stretch>
        </p:blipFill>
        <p:spPr>
          <a:xfrm>
            <a:off x="6415088" y="3537942"/>
            <a:ext cx="238125" cy="190500"/>
          </a:xfrm>
          <a:prstGeom prst="rect">
            <a:avLst/>
          </a:prstGeom>
        </p:spPr>
      </p:pic>
      <p:pic>
        <p:nvPicPr>
          <p:cNvPr id="21" name="SK-27-img-20" descr="preencoded.png"/>
          <p:cNvPicPr>
            <a:picLocks noChangeAspect="1"/>
          </p:cNvPicPr>
          <p:nvPr/>
        </p:nvPicPr>
        <p:blipFill>
          <a:blip r:embed="rId15"/>
          <a:stretch>
            <a:fillRect/>
          </a:stretch>
        </p:blipFill>
        <p:spPr>
          <a:xfrm>
            <a:off x="10325100" y="3495080"/>
            <a:ext cx="1143000" cy="276225"/>
          </a:xfrm>
          <a:prstGeom prst="rect">
            <a:avLst/>
          </a:prstGeom>
        </p:spPr>
      </p:pic>
      <p:pic>
        <p:nvPicPr>
          <p:cNvPr id="22" name="SK-27-img-21" descr="preencoded.png"/>
          <p:cNvPicPr>
            <a:picLocks noChangeAspect="1"/>
          </p:cNvPicPr>
          <p:nvPr/>
        </p:nvPicPr>
        <p:blipFill>
          <a:blip r:embed="rId17"/>
          <a:stretch>
            <a:fillRect/>
          </a:stretch>
        </p:blipFill>
        <p:spPr>
          <a:xfrm>
            <a:off x="571500" y="5586413"/>
            <a:ext cx="11049000" cy="676275"/>
          </a:xfrm>
          <a:prstGeom prst="rect">
            <a:avLst/>
          </a:prstGeom>
        </p:spPr>
      </p:pic>
      <p:pic>
        <p:nvPicPr>
          <p:cNvPr id="23" name="SK-27-img-22" descr="preencoded.png"/>
          <p:cNvPicPr>
            <a:picLocks noChangeAspect="1"/>
          </p:cNvPicPr>
          <p:nvPr/>
        </p:nvPicPr>
        <p:blipFill>
          <a:blip r:embed="rId18"/>
          <a:stretch>
            <a:fillRect/>
          </a:stretch>
        </p:blipFill>
        <p:spPr>
          <a:xfrm>
            <a:off x="762000" y="5859810"/>
            <a:ext cx="201216" cy="160883"/>
          </a:xfrm>
          <a:prstGeom prst="rect">
            <a:avLst/>
          </a:prstGeom>
        </p:spPr>
      </p:pic>
      <p:sp>
        <p:nvSpPr>
          <p:cNvPr id="24" name="SK-27-text-23"/>
          <p:cNvSpPr/>
          <p:nvPr/>
        </p:nvSpPr>
        <p:spPr>
          <a:xfrm>
            <a:off x="723900" y="381000"/>
            <a:ext cx="11468100" cy="365671"/>
          </a:xfrm>
          <a:prstGeom prst="rect">
            <a:avLst/>
          </a:prstGeom>
          <a:noFill/>
          <a:ln/>
        </p:spPr>
        <p:txBody>
          <a:bodyPr vert="horz" wrap="square" lIns="0" tIns="0" rIns="0" bIns="0" rtlCol="0" anchor="ctr"/>
          <a:lstStyle/>
          <a:p>
            <a:pPr marL="0" indent="0">
              <a:lnSpc>
                <a:spcPts val="2880"/>
              </a:lnSpc>
              <a:buNone/>
            </a:pPr>
            <a:r>
              <a:rPr lang="en-US" sz="2400" b="1" dirty="0">
                <a:solidFill>
                  <a:srgbClr val="0F172A"/>
                </a:solidFill>
              </a:rPr>
              <a:t>Mental Health Act Basics for GPs</a:t>
            </a:r>
            <a:endParaRPr lang="en-US" sz="2400" dirty="0"/>
          </a:p>
        </p:txBody>
      </p:sp>
      <p:sp>
        <p:nvSpPr>
          <p:cNvPr id="25" name="SK-27-text-24"/>
          <p:cNvSpPr/>
          <p:nvPr/>
        </p:nvSpPr>
        <p:spPr>
          <a:xfrm>
            <a:off x="1219200" y="1208633"/>
            <a:ext cx="2535555"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1E293B"/>
                </a:solidFill>
              </a:rPr>
              <a:t>Section 2</a:t>
            </a:r>
            <a:endParaRPr lang="en-US" sz="1650" dirty="0"/>
          </a:p>
        </p:txBody>
      </p:sp>
      <p:sp>
        <p:nvSpPr>
          <p:cNvPr id="26" name="SK-27-text-25"/>
          <p:cNvSpPr/>
          <p:nvPr/>
        </p:nvSpPr>
        <p:spPr>
          <a:xfrm>
            <a:off x="4876800" y="1227683"/>
            <a:ext cx="1886953" cy="276225"/>
          </a:xfrm>
          <a:prstGeom prst="rect">
            <a:avLst/>
          </a:prstGeom>
          <a:noFill/>
          <a:ln/>
        </p:spPr>
        <p:txBody>
          <a:bodyPr vert="horz" wrap="square" lIns="0" tIns="0" rIns="0" bIns="0" rtlCol="0" anchor="ctr"/>
          <a:lstStyle/>
          <a:p>
            <a:pPr marL="0" indent="0">
              <a:lnSpc>
                <a:spcPts val="1575"/>
              </a:lnSpc>
              <a:buNone/>
            </a:pPr>
            <a:r>
              <a:rPr lang="en-US" sz="1050" b="1" dirty="0">
                <a:solidFill>
                  <a:srgbClr val="FFFFFF"/>
                </a:solidFill>
              </a:rPr>
              <a:t>Up to 28 Days</a:t>
            </a:r>
            <a:endParaRPr lang="en-US" sz="1050" dirty="0"/>
          </a:p>
        </p:txBody>
      </p:sp>
      <p:sp>
        <p:nvSpPr>
          <p:cNvPr id="27" name="SK-27-text-26"/>
          <p:cNvSpPr/>
          <p:nvPr/>
        </p:nvSpPr>
        <p:spPr>
          <a:xfrm>
            <a:off x="723900" y="1670596"/>
            <a:ext cx="8229600" cy="213271"/>
          </a:xfrm>
          <a:prstGeom prst="rect">
            <a:avLst/>
          </a:prstGeom>
          <a:noFill/>
          <a:ln/>
        </p:spPr>
        <p:txBody>
          <a:bodyPr vert="horz" wrap="square" lIns="0" tIns="0" rIns="0" bIns="0" rtlCol="0" anchor="ctr"/>
          <a:lstStyle/>
          <a:p>
            <a:pPr marL="0" indent="0" algn="l">
              <a:lnSpc>
                <a:spcPts val="1680"/>
              </a:lnSpc>
              <a:buNone/>
            </a:pPr>
            <a:r>
              <a:rPr lang="en-US" sz="1200" b="1" dirty="0">
                <a:solidFill>
                  <a:srgbClr val="0F172A"/>
                </a:solidFill>
              </a:rPr>
              <a:t>Purpose:</a:t>
            </a:r>
            <a:r>
              <a:rPr lang="en-US" sz="1200" dirty="0">
                <a:solidFill>
                  <a:srgbClr val="334155"/>
                </a:solidFill>
              </a:rPr>
              <a:t> Compulsory admission for assessment.</a:t>
            </a:r>
            <a:endParaRPr lang="en-US" sz="1200" dirty="0"/>
          </a:p>
        </p:txBody>
      </p:sp>
      <p:sp>
        <p:nvSpPr>
          <p:cNvPr id="28" name="SK-27-text-27"/>
          <p:cNvSpPr/>
          <p:nvPr/>
        </p:nvSpPr>
        <p:spPr>
          <a:xfrm>
            <a:off x="723900" y="1960066"/>
            <a:ext cx="5124450" cy="426541"/>
          </a:xfrm>
          <a:prstGeom prst="rect">
            <a:avLst/>
          </a:prstGeom>
          <a:noFill/>
          <a:ln/>
        </p:spPr>
        <p:txBody>
          <a:bodyPr vert="horz" wrap="square" lIns="0" tIns="0" rIns="0" bIns="0" rtlCol="0" anchor="ctr"/>
          <a:lstStyle/>
          <a:p>
            <a:pPr marL="0" indent="0" algn="l">
              <a:lnSpc>
                <a:spcPts val="1680"/>
              </a:lnSpc>
              <a:buNone/>
            </a:pPr>
            <a:r>
              <a:rPr lang="en-US" sz="1200" b="1" dirty="0">
                <a:solidFill>
                  <a:srgbClr val="0F172A"/>
                </a:solidFill>
              </a:rPr>
              <a:t>Criteria:</a:t>
            </a:r>
            <a:r>
              <a:rPr lang="en-US" sz="1200" dirty="0">
                <a:solidFill>
                  <a:srgbClr val="334155"/>
                </a:solidFill>
              </a:rPr>
              <a:t> Mental disorder requiring assessment in hospital for health, safety, or protection of others.</a:t>
            </a:r>
            <a:endParaRPr lang="en-US" sz="1200" dirty="0"/>
          </a:p>
        </p:txBody>
      </p:sp>
      <p:sp>
        <p:nvSpPr>
          <p:cNvPr id="29" name="SK-27-text-28"/>
          <p:cNvSpPr/>
          <p:nvPr/>
        </p:nvSpPr>
        <p:spPr>
          <a:xfrm>
            <a:off x="723900" y="2462808"/>
            <a:ext cx="5124450" cy="426541"/>
          </a:xfrm>
          <a:prstGeom prst="rect">
            <a:avLst/>
          </a:prstGeom>
          <a:noFill/>
          <a:ln/>
        </p:spPr>
        <p:txBody>
          <a:bodyPr vert="horz" wrap="square" lIns="0" tIns="0" rIns="0" bIns="0" rtlCol="0" anchor="ctr"/>
          <a:lstStyle/>
          <a:p>
            <a:pPr marL="0" indent="0" algn="l">
              <a:lnSpc>
                <a:spcPts val="1680"/>
              </a:lnSpc>
              <a:buNone/>
            </a:pPr>
            <a:r>
              <a:rPr lang="en-US" sz="1200" b="1" dirty="0">
                <a:solidFill>
                  <a:srgbClr val="0F172A"/>
                </a:solidFill>
              </a:rPr>
              <a:t>Requirements:</a:t>
            </a:r>
            <a:r>
              <a:rPr lang="en-US" sz="1200" dirty="0">
                <a:solidFill>
                  <a:srgbClr val="334155"/>
                </a:solidFill>
              </a:rPr>
              <a:t> AMHP or Nearest Relative + 2 Medical Recommendations (one Section 12 approved).</a:t>
            </a:r>
            <a:endParaRPr lang="en-US" sz="1200" dirty="0"/>
          </a:p>
        </p:txBody>
      </p:sp>
      <p:sp>
        <p:nvSpPr>
          <p:cNvPr id="30" name="SK-27-text-29"/>
          <p:cNvSpPr/>
          <p:nvPr/>
        </p:nvSpPr>
        <p:spPr>
          <a:xfrm>
            <a:off x="6838950" y="1208633"/>
            <a:ext cx="2535555"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1E293B"/>
                </a:solidFill>
              </a:rPr>
              <a:t>Section 3</a:t>
            </a:r>
            <a:endParaRPr lang="en-US" sz="1650" dirty="0"/>
          </a:p>
        </p:txBody>
      </p:sp>
      <p:sp>
        <p:nvSpPr>
          <p:cNvPr id="31" name="SK-27-text-30"/>
          <p:cNvSpPr/>
          <p:nvPr/>
        </p:nvSpPr>
        <p:spPr>
          <a:xfrm>
            <a:off x="10429875" y="1227683"/>
            <a:ext cx="1762125" cy="276225"/>
          </a:xfrm>
          <a:prstGeom prst="rect">
            <a:avLst/>
          </a:prstGeom>
          <a:noFill/>
          <a:ln/>
        </p:spPr>
        <p:txBody>
          <a:bodyPr vert="horz" wrap="square" lIns="0" tIns="0" rIns="0" bIns="0" rtlCol="0" anchor="ctr"/>
          <a:lstStyle/>
          <a:p>
            <a:pPr marL="0" indent="0">
              <a:lnSpc>
                <a:spcPts val="1575"/>
              </a:lnSpc>
              <a:buNone/>
            </a:pPr>
            <a:r>
              <a:rPr lang="en-US" sz="1050" b="1" dirty="0">
                <a:solidFill>
                  <a:srgbClr val="FFFFFF"/>
                </a:solidFill>
              </a:rPr>
              <a:t>Up to 6 Months</a:t>
            </a:r>
            <a:endParaRPr lang="en-US" sz="1050" dirty="0"/>
          </a:p>
        </p:txBody>
      </p:sp>
      <p:sp>
        <p:nvSpPr>
          <p:cNvPr id="32" name="SK-27-text-31"/>
          <p:cNvSpPr/>
          <p:nvPr/>
        </p:nvSpPr>
        <p:spPr>
          <a:xfrm>
            <a:off x="6343650" y="1670596"/>
            <a:ext cx="5848350" cy="213271"/>
          </a:xfrm>
          <a:prstGeom prst="rect">
            <a:avLst/>
          </a:prstGeom>
          <a:noFill/>
          <a:ln/>
        </p:spPr>
        <p:txBody>
          <a:bodyPr vert="horz" wrap="square" lIns="0" tIns="0" rIns="0" bIns="0" rtlCol="0" anchor="ctr"/>
          <a:lstStyle/>
          <a:p>
            <a:pPr marL="0" indent="0" algn="l">
              <a:lnSpc>
                <a:spcPts val="1680"/>
              </a:lnSpc>
              <a:buNone/>
            </a:pPr>
            <a:r>
              <a:rPr lang="en-US" sz="1200" b="1" dirty="0">
                <a:solidFill>
                  <a:srgbClr val="0F172A"/>
                </a:solidFill>
              </a:rPr>
              <a:t>Purpose:</a:t>
            </a:r>
            <a:r>
              <a:rPr lang="en-US" sz="1200" dirty="0">
                <a:solidFill>
                  <a:srgbClr val="334155"/>
                </a:solidFill>
              </a:rPr>
              <a:t> Compulsory admission for treatment.</a:t>
            </a:r>
            <a:endParaRPr lang="en-US" sz="1200" dirty="0"/>
          </a:p>
        </p:txBody>
      </p:sp>
      <p:sp>
        <p:nvSpPr>
          <p:cNvPr id="33" name="SK-27-text-32"/>
          <p:cNvSpPr/>
          <p:nvPr/>
        </p:nvSpPr>
        <p:spPr>
          <a:xfrm>
            <a:off x="6343650" y="1960066"/>
            <a:ext cx="5124450" cy="426541"/>
          </a:xfrm>
          <a:prstGeom prst="rect">
            <a:avLst/>
          </a:prstGeom>
          <a:noFill/>
          <a:ln/>
        </p:spPr>
        <p:txBody>
          <a:bodyPr vert="horz" wrap="square" lIns="0" tIns="0" rIns="0" bIns="0" rtlCol="0" anchor="ctr"/>
          <a:lstStyle/>
          <a:p>
            <a:pPr marL="0" indent="0" algn="l">
              <a:lnSpc>
                <a:spcPts val="1680"/>
              </a:lnSpc>
              <a:buNone/>
            </a:pPr>
            <a:r>
              <a:rPr lang="en-US" sz="1200" b="1" dirty="0">
                <a:solidFill>
                  <a:srgbClr val="0F172A"/>
                </a:solidFill>
              </a:rPr>
              <a:t>Criteria:</a:t>
            </a:r>
            <a:r>
              <a:rPr lang="en-US" sz="1200" dirty="0">
                <a:solidFill>
                  <a:srgbClr val="334155"/>
                </a:solidFill>
              </a:rPr>
              <a:t> Known mental disorder; appropriate treatment must be available; necessary for health/safety.</a:t>
            </a:r>
            <a:endParaRPr lang="en-US" sz="1200" dirty="0"/>
          </a:p>
        </p:txBody>
      </p:sp>
      <p:sp>
        <p:nvSpPr>
          <p:cNvPr id="34" name="SK-27-text-33"/>
          <p:cNvSpPr/>
          <p:nvPr/>
        </p:nvSpPr>
        <p:spPr>
          <a:xfrm>
            <a:off x="6343650" y="2462808"/>
            <a:ext cx="5124450" cy="426541"/>
          </a:xfrm>
          <a:prstGeom prst="rect">
            <a:avLst/>
          </a:prstGeom>
          <a:noFill/>
          <a:ln/>
        </p:spPr>
        <p:txBody>
          <a:bodyPr vert="horz" wrap="square" lIns="0" tIns="0" rIns="0" bIns="0" rtlCol="0" anchor="ctr"/>
          <a:lstStyle/>
          <a:p>
            <a:pPr marL="0" indent="0" algn="l">
              <a:lnSpc>
                <a:spcPts val="1680"/>
              </a:lnSpc>
              <a:buNone/>
            </a:pPr>
            <a:r>
              <a:rPr lang="en-US" sz="1200" b="1" dirty="0">
                <a:solidFill>
                  <a:srgbClr val="0F172A"/>
                </a:solidFill>
              </a:rPr>
              <a:t>Requirements:</a:t>
            </a:r>
            <a:r>
              <a:rPr lang="en-US" sz="1200" dirty="0">
                <a:solidFill>
                  <a:srgbClr val="334155"/>
                </a:solidFill>
              </a:rPr>
              <a:t> AMHP or Nearest Relative + 2 Medical Recommendations (renewable after 6 months).</a:t>
            </a:r>
            <a:endParaRPr lang="en-US" sz="1200" dirty="0"/>
          </a:p>
        </p:txBody>
      </p:sp>
      <p:sp>
        <p:nvSpPr>
          <p:cNvPr id="35" name="SK-27-text-34"/>
          <p:cNvSpPr/>
          <p:nvPr/>
        </p:nvSpPr>
        <p:spPr>
          <a:xfrm>
            <a:off x="1219200" y="3476030"/>
            <a:ext cx="2535555"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1E293B"/>
                </a:solidFill>
              </a:rPr>
              <a:t>Section 4</a:t>
            </a:r>
            <a:endParaRPr lang="en-US" sz="1650" dirty="0"/>
          </a:p>
        </p:txBody>
      </p:sp>
      <p:sp>
        <p:nvSpPr>
          <p:cNvPr id="36" name="SK-27-text-35"/>
          <p:cNvSpPr/>
          <p:nvPr/>
        </p:nvSpPr>
        <p:spPr>
          <a:xfrm>
            <a:off x="4819650" y="3495080"/>
            <a:ext cx="2039112" cy="276225"/>
          </a:xfrm>
          <a:prstGeom prst="rect">
            <a:avLst/>
          </a:prstGeom>
          <a:noFill/>
          <a:ln/>
        </p:spPr>
        <p:txBody>
          <a:bodyPr vert="horz" wrap="square" lIns="0" tIns="0" rIns="0" bIns="0" rtlCol="0" anchor="ctr"/>
          <a:lstStyle/>
          <a:p>
            <a:pPr marL="0" indent="0">
              <a:lnSpc>
                <a:spcPts val="1575"/>
              </a:lnSpc>
              <a:buNone/>
            </a:pPr>
            <a:r>
              <a:rPr lang="en-US" sz="1050" b="1" dirty="0">
                <a:solidFill>
                  <a:srgbClr val="FFFFFF"/>
                </a:solidFill>
              </a:rPr>
              <a:t>Up to 72 Hours</a:t>
            </a:r>
            <a:endParaRPr lang="en-US" sz="1050" dirty="0"/>
          </a:p>
        </p:txBody>
      </p:sp>
      <p:sp>
        <p:nvSpPr>
          <p:cNvPr id="37" name="SK-27-text-36"/>
          <p:cNvSpPr/>
          <p:nvPr/>
        </p:nvSpPr>
        <p:spPr>
          <a:xfrm>
            <a:off x="723900" y="3937992"/>
            <a:ext cx="8046720" cy="213271"/>
          </a:xfrm>
          <a:prstGeom prst="rect">
            <a:avLst/>
          </a:prstGeom>
          <a:noFill/>
          <a:ln/>
        </p:spPr>
        <p:txBody>
          <a:bodyPr vert="horz" wrap="square" lIns="0" tIns="0" rIns="0" bIns="0" rtlCol="0" anchor="ctr"/>
          <a:lstStyle/>
          <a:p>
            <a:pPr marL="0" indent="0" algn="l">
              <a:lnSpc>
                <a:spcPts val="1680"/>
              </a:lnSpc>
              <a:buNone/>
            </a:pPr>
            <a:r>
              <a:rPr lang="en-US" sz="1200" b="1" dirty="0">
                <a:solidFill>
                  <a:srgbClr val="0F172A"/>
                </a:solidFill>
              </a:rPr>
              <a:t>Purpose:</a:t>
            </a:r>
            <a:r>
              <a:rPr lang="en-US" sz="1200" dirty="0">
                <a:solidFill>
                  <a:srgbClr val="334155"/>
                </a:solidFill>
              </a:rPr>
              <a:t> Emergency admission for assessment.</a:t>
            </a:r>
            <a:endParaRPr lang="en-US" sz="1200" dirty="0"/>
          </a:p>
        </p:txBody>
      </p:sp>
      <p:sp>
        <p:nvSpPr>
          <p:cNvPr id="38" name="SK-27-text-37"/>
          <p:cNvSpPr/>
          <p:nvPr/>
        </p:nvSpPr>
        <p:spPr>
          <a:xfrm>
            <a:off x="723900" y="4227463"/>
            <a:ext cx="5124450" cy="426541"/>
          </a:xfrm>
          <a:prstGeom prst="rect">
            <a:avLst/>
          </a:prstGeom>
          <a:noFill/>
          <a:ln/>
        </p:spPr>
        <p:txBody>
          <a:bodyPr vert="horz" wrap="square" lIns="0" tIns="0" rIns="0" bIns="0" rtlCol="0" anchor="ctr"/>
          <a:lstStyle/>
          <a:p>
            <a:pPr marL="0" indent="0" algn="l">
              <a:lnSpc>
                <a:spcPts val="1680"/>
              </a:lnSpc>
              <a:buNone/>
            </a:pPr>
            <a:r>
              <a:rPr lang="en-US" sz="1200" b="1" dirty="0">
                <a:solidFill>
                  <a:srgbClr val="0F172A"/>
                </a:solidFill>
              </a:rPr>
              <a:t>Criteria:</a:t>
            </a:r>
            <a:r>
              <a:rPr lang="en-US" sz="1200" dirty="0">
                <a:solidFill>
                  <a:srgbClr val="334155"/>
                </a:solidFill>
              </a:rPr>
              <a:t> Urgent need for Section 2, but waiting for a second doctor would cause "unacceptable delay".</a:t>
            </a:r>
            <a:endParaRPr lang="en-US" sz="1200" dirty="0"/>
          </a:p>
        </p:txBody>
      </p:sp>
      <p:sp>
        <p:nvSpPr>
          <p:cNvPr id="39" name="SK-27-text-38"/>
          <p:cNvSpPr/>
          <p:nvPr/>
        </p:nvSpPr>
        <p:spPr>
          <a:xfrm>
            <a:off x="723900" y="4730204"/>
            <a:ext cx="5124450" cy="426541"/>
          </a:xfrm>
          <a:prstGeom prst="rect">
            <a:avLst/>
          </a:prstGeom>
          <a:noFill/>
          <a:ln/>
        </p:spPr>
        <p:txBody>
          <a:bodyPr vert="horz" wrap="square" lIns="0" tIns="0" rIns="0" bIns="0" rtlCol="0" anchor="ctr"/>
          <a:lstStyle/>
          <a:p>
            <a:pPr marL="0" indent="0" algn="l">
              <a:lnSpc>
                <a:spcPts val="1680"/>
              </a:lnSpc>
              <a:buNone/>
            </a:pPr>
            <a:r>
              <a:rPr lang="en-US" sz="1200" b="1" dirty="0">
                <a:solidFill>
                  <a:srgbClr val="0F172A"/>
                </a:solidFill>
              </a:rPr>
              <a:t>Requirements:</a:t>
            </a:r>
            <a:r>
              <a:rPr lang="en-US" sz="1200" dirty="0">
                <a:solidFill>
                  <a:srgbClr val="334155"/>
                </a:solidFill>
              </a:rPr>
              <a:t> AMHP or Nearest Relative + 1 Medical Recommendation (GP often provides this).</a:t>
            </a:r>
            <a:endParaRPr lang="en-US" sz="1200" dirty="0"/>
          </a:p>
        </p:txBody>
      </p:sp>
      <p:sp>
        <p:nvSpPr>
          <p:cNvPr id="40" name="SK-27-text-39"/>
          <p:cNvSpPr/>
          <p:nvPr/>
        </p:nvSpPr>
        <p:spPr>
          <a:xfrm>
            <a:off x="6838950" y="3476030"/>
            <a:ext cx="3373755"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1E293B"/>
                </a:solidFill>
              </a:rPr>
              <a:t>Section 136</a:t>
            </a:r>
            <a:endParaRPr lang="en-US" sz="1650" dirty="0"/>
          </a:p>
        </p:txBody>
      </p:sp>
      <p:sp>
        <p:nvSpPr>
          <p:cNvPr id="41" name="SK-27-text-40"/>
          <p:cNvSpPr/>
          <p:nvPr/>
        </p:nvSpPr>
        <p:spPr>
          <a:xfrm>
            <a:off x="10439400" y="3495080"/>
            <a:ext cx="1752600" cy="276225"/>
          </a:xfrm>
          <a:prstGeom prst="rect">
            <a:avLst/>
          </a:prstGeom>
          <a:noFill/>
          <a:ln/>
        </p:spPr>
        <p:txBody>
          <a:bodyPr vert="horz" wrap="square" lIns="0" tIns="0" rIns="0" bIns="0" rtlCol="0" anchor="ctr"/>
          <a:lstStyle/>
          <a:p>
            <a:pPr marL="0" indent="0">
              <a:lnSpc>
                <a:spcPts val="1575"/>
              </a:lnSpc>
              <a:buNone/>
            </a:pPr>
            <a:r>
              <a:rPr lang="en-US" sz="1050" b="1" dirty="0">
                <a:solidFill>
                  <a:srgbClr val="FFFFFF"/>
                </a:solidFill>
              </a:rPr>
              <a:t>Up to 24 Hours</a:t>
            </a:r>
            <a:endParaRPr lang="en-US" sz="1050" dirty="0"/>
          </a:p>
        </p:txBody>
      </p:sp>
      <p:sp>
        <p:nvSpPr>
          <p:cNvPr id="42" name="SK-27-text-41"/>
          <p:cNvSpPr/>
          <p:nvPr/>
        </p:nvSpPr>
        <p:spPr>
          <a:xfrm>
            <a:off x="6343650" y="3937992"/>
            <a:ext cx="5848350" cy="213271"/>
          </a:xfrm>
          <a:prstGeom prst="rect">
            <a:avLst/>
          </a:prstGeom>
          <a:noFill/>
          <a:ln/>
        </p:spPr>
        <p:txBody>
          <a:bodyPr vert="horz" wrap="square" lIns="0" tIns="0" rIns="0" bIns="0" rtlCol="0" anchor="ctr"/>
          <a:lstStyle/>
          <a:p>
            <a:pPr marL="0" indent="0" algn="l">
              <a:lnSpc>
                <a:spcPts val="1680"/>
              </a:lnSpc>
              <a:buNone/>
            </a:pPr>
            <a:r>
              <a:rPr lang="en-US" sz="1200" b="1" dirty="0">
                <a:solidFill>
                  <a:srgbClr val="0F172A"/>
                </a:solidFill>
              </a:rPr>
              <a:t>Purpose:</a:t>
            </a:r>
            <a:r>
              <a:rPr lang="en-US" sz="1200" dirty="0">
                <a:solidFill>
                  <a:srgbClr val="334155"/>
                </a:solidFill>
              </a:rPr>
              <a:t> Police power to remove to a place of safety.</a:t>
            </a:r>
            <a:endParaRPr lang="en-US" sz="1200" dirty="0"/>
          </a:p>
        </p:txBody>
      </p:sp>
      <p:sp>
        <p:nvSpPr>
          <p:cNvPr id="43" name="SK-27-text-42"/>
          <p:cNvSpPr/>
          <p:nvPr/>
        </p:nvSpPr>
        <p:spPr>
          <a:xfrm>
            <a:off x="6343650" y="4227463"/>
            <a:ext cx="5124450" cy="426541"/>
          </a:xfrm>
          <a:prstGeom prst="rect">
            <a:avLst/>
          </a:prstGeom>
          <a:noFill/>
          <a:ln/>
        </p:spPr>
        <p:txBody>
          <a:bodyPr vert="horz" wrap="square" lIns="0" tIns="0" rIns="0" bIns="0" rtlCol="0" anchor="ctr"/>
          <a:lstStyle/>
          <a:p>
            <a:pPr marL="0" indent="0" algn="l">
              <a:lnSpc>
                <a:spcPts val="1680"/>
              </a:lnSpc>
              <a:buNone/>
            </a:pPr>
            <a:r>
              <a:rPr lang="en-US" sz="1200" b="1" dirty="0">
                <a:solidFill>
                  <a:srgbClr val="0F172A"/>
                </a:solidFill>
              </a:rPr>
              <a:t>Location:</a:t>
            </a:r>
            <a:r>
              <a:rPr lang="en-US" sz="1200" dirty="0">
                <a:solidFill>
                  <a:srgbClr val="334155"/>
                </a:solidFill>
              </a:rPr>
              <a:t> Public place or anywhere other than a private dwelling (S135 covers private dwellings).</a:t>
            </a:r>
            <a:endParaRPr lang="en-US" sz="1200" dirty="0"/>
          </a:p>
        </p:txBody>
      </p:sp>
      <p:sp>
        <p:nvSpPr>
          <p:cNvPr id="44" name="SK-27-text-43"/>
          <p:cNvSpPr/>
          <p:nvPr/>
        </p:nvSpPr>
        <p:spPr>
          <a:xfrm>
            <a:off x="6343650" y="4730204"/>
            <a:ext cx="5124450" cy="426541"/>
          </a:xfrm>
          <a:prstGeom prst="rect">
            <a:avLst/>
          </a:prstGeom>
          <a:noFill/>
          <a:ln/>
        </p:spPr>
        <p:txBody>
          <a:bodyPr vert="horz" wrap="square" lIns="0" tIns="0" rIns="0" bIns="0" rtlCol="0" anchor="ctr"/>
          <a:lstStyle/>
          <a:p>
            <a:pPr marL="0" indent="0" algn="l">
              <a:lnSpc>
                <a:spcPts val="1680"/>
              </a:lnSpc>
              <a:buNone/>
            </a:pPr>
            <a:r>
              <a:rPr lang="en-US" sz="1200" b="1" dirty="0">
                <a:solidFill>
                  <a:srgbClr val="0F172A"/>
                </a:solidFill>
              </a:rPr>
              <a:t>Process:</a:t>
            </a:r>
            <a:r>
              <a:rPr lang="en-US" sz="1200" dirty="0">
                <a:solidFill>
                  <a:srgbClr val="334155"/>
                </a:solidFill>
              </a:rPr>
              <a:t> Allows time for assessment by a doctor and an AMHP to determine if further detention is needed.</a:t>
            </a:r>
            <a:endParaRPr lang="en-US" sz="1200" dirty="0"/>
          </a:p>
        </p:txBody>
      </p:sp>
      <p:sp>
        <p:nvSpPr>
          <p:cNvPr id="45" name="SK-27-text-44"/>
          <p:cNvSpPr/>
          <p:nvPr/>
        </p:nvSpPr>
        <p:spPr>
          <a:xfrm>
            <a:off x="1115616" y="5681663"/>
            <a:ext cx="10314384" cy="485775"/>
          </a:xfrm>
          <a:prstGeom prst="rect">
            <a:avLst/>
          </a:prstGeom>
          <a:noFill/>
          <a:ln/>
        </p:spPr>
        <p:txBody>
          <a:bodyPr vert="horz" wrap="square" lIns="0" tIns="0" rIns="0" bIns="0" rtlCol="0" anchor="ctr"/>
          <a:lstStyle/>
          <a:p>
            <a:pPr marL="0" indent="0">
              <a:lnSpc>
                <a:spcPts val="1913"/>
              </a:lnSpc>
              <a:buNone/>
            </a:pPr>
            <a:r>
              <a:rPr lang="en-US" sz="1275" b="1" dirty="0">
                <a:solidFill>
                  <a:srgbClr val="334155"/>
                </a:solidFill>
              </a:rPr>
              <a:t>GP Role:</a:t>
            </a:r>
            <a:r>
              <a:rPr lang="en-US" sz="1275" dirty="0">
                <a:solidFill>
                  <a:srgbClr val="334155"/>
                </a:solidFill>
              </a:rPr>
              <a:t> Provide history and clinical recommendations. Do not overpromise powers or outcomes; the final application for detention is made by the AMHP. Always clarify local legal and safeguarding policies.</a:t>
            </a:r>
            <a:endParaRPr lang="en-US" sz="1275" dirty="0"/>
          </a:p>
        </p:txBody>
      </p:sp>
      <p:sp>
        <p:nvSpPr>
          <p:cNvPr id="46" name="SK-27-text-45"/>
          <p:cNvSpPr/>
          <p:nvPr/>
        </p:nvSpPr>
        <p:spPr>
          <a:xfrm>
            <a:off x="10191750" y="6415088"/>
            <a:ext cx="2000250" cy="214313"/>
          </a:xfrm>
          <a:prstGeom prst="rect">
            <a:avLst/>
          </a:prstGeom>
          <a:noFill/>
          <a:ln/>
        </p:spPr>
        <p:txBody>
          <a:bodyPr vert="horz" wrap="square" lIns="0" tIns="0" rIns="0" bIns="0" rtlCol="0" anchor="ctr"/>
          <a:lstStyle/>
          <a:p>
            <a:pPr marL="0" indent="0">
              <a:lnSpc>
                <a:spcPts val="1688"/>
              </a:lnSpc>
              <a:buNone/>
            </a:pPr>
            <a:r>
              <a:rPr lang="en-US" sz="1125" dirty="0">
                <a:solidFill>
                  <a:srgbClr val="64748B"/>
                </a:solidFill>
              </a:rPr>
              <a:t>www.bradfordvts.co.uk</a:t>
            </a:r>
            <a:endParaRPr lang="en-US" sz="1125"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8">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28-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28-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28-img-3" descr="preencoded.png"/>
          <p:cNvPicPr>
            <a:picLocks noChangeAspect="1"/>
          </p:cNvPicPr>
          <p:nvPr/>
        </p:nvPicPr>
        <p:blipFill>
          <a:blip r:embed="rId5"/>
          <a:stretch>
            <a:fillRect/>
          </a:stretch>
        </p:blipFill>
        <p:spPr>
          <a:xfrm>
            <a:off x="571500" y="411361"/>
            <a:ext cx="38100" cy="304800"/>
          </a:xfrm>
          <a:prstGeom prst="rect">
            <a:avLst/>
          </a:prstGeom>
        </p:spPr>
      </p:pic>
      <p:pic>
        <p:nvPicPr>
          <p:cNvPr id="5" name="SK-28-img-4" descr="preencoded.png"/>
          <p:cNvPicPr>
            <a:picLocks noChangeAspect="1"/>
          </p:cNvPicPr>
          <p:nvPr/>
        </p:nvPicPr>
        <p:blipFill>
          <a:blip r:embed="rId6"/>
          <a:stretch>
            <a:fillRect/>
          </a:stretch>
        </p:blipFill>
        <p:spPr>
          <a:xfrm>
            <a:off x="571500" y="822871"/>
            <a:ext cx="11049000" cy="9525"/>
          </a:xfrm>
          <a:prstGeom prst="rect">
            <a:avLst/>
          </a:prstGeom>
        </p:spPr>
      </p:pic>
      <p:pic>
        <p:nvPicPr>
          <p:cNvPr id="6" name="SK-28-img-5" descr="preencoded.png"/>
          <p:cNvPicPr>
            <a:picLocks noChangeAspect="1"/>
          </p:cNvPicPr>
          <p:nvPr/>
        </p:nvPicPr>
        <p:blipFill>
          <a:blip r:embed="rId7"/>
          <a:stretch>
            <a:fillRect/>
          </a:stretch>
        </p:blipFill>
        <p:spPr>
          <a:xfrm>
            <a:off x="571500" y="1223070"/>
            <a:ext cx="11049000" cy="485775"/>
          </a:xfrm>
          <a:prstGeom prst="rect">
            <a:avLst/>
          </a:prstGeom>
        </p:spPr>
      </p:pic>
      <p:pic>
        <p:nvPicPr>
          <p:cNvPr id="7" name="SK-28-img-6" descr="preencoded.png"/>
          <p:cNvPicPr>
            <a:picLocks noChangeAspect="1"/>
          </p:cNvPicPr>
          <p:nvPr/>
        </p:nvPicPr>
        <p:blipFill>
          <a:blip r:embed="rId8"/>
          <a:stretch>
            <a:fillRect/>
          </a:stretch>
        </p:blipFill>
        <p:spPr>
          <a:xfrm>
            <a:off x="571500" y="1708845"/>
            <a:ext cx="11049000" cy="822722"/>
          </a:xfrm>
          <a:prstGeom prst="rect">
            <a:avLst/>
          </a:prstGeom>
        </p:spPr>
      </p:pic>
      <p:pic>
        <p:nvPicPr>
          <p:cNvPr id="8" name="SK-28-img-7" descr="preencoded.png"/>
          <p:cNvPicPr>
            <a:picLocks noChangeAspect="1"/>
          </p:cNvPicPr>
          <p:nvPr/>
        </p:nvPicPr>
        <p:blipFill>
          <a:blip r:embed="rId9"/>
          <a:stretch>
            <a:fillRect/>
          </a:stretch>
        </p:blipFill>
        <p:spPr>
          <a:xfrm>
            <a:off x="4000500" y="1880295"/>
            <a:ext cx="2038350" cy="289471"/>
          </a:xfrm>
          <a:prstGeom prst="rect">
            <a:avLst/>
          </a:prstGeom>
        </p:spPr>
      </p:pic>
      <p:pic>
        <p:nvPicPr>
          <p:cNvPr id="9" name="SK-28-img-8" descr="preencoded.png"/>
          <p:cNvPicPr>
            <a:picLocks noChangeAspect="1"/>
          </p:cNvPicPr>
          <p:nvPr/>
        </p:nvPicPr>
        <p:blipFill>
          <a:blip r:embed="rId10"/>
          <a:stretch>
            <a:fillRect/>
          </a:stretch>
        </p:blipFill>
        <p:spPr>
          <a:xfrm>
            <a:off x="4095750" y="1948755"/>
            <a:ext cx="190500" cy="152400"/>
          </a:xfrm>
          <a:prstGeom prst="rect">
            <a:avLst/>
          </a:prstGeom>
        </p:spPr>
      </p:pic>
      <p:pic>
        <p:nvPicPr>
          <p:cNvPr id="10" name="SK-28-img-9" descr="preencoded.png"/>
          <p:cNvPicPr>
            <a:picLocks noChangeAspect="1"/>
          </p:cNvPicPr>
          <p:nvPr/>
        </p:nvPicPr>
        <p:blipFill>
          <a:blip r:embed="rId11"/>
          <a:stretch>
            <a:fillRect/>
          </a:stretch>
        </p:blipFill>
        <p:spPr>
          <a:xfrm>
            <a:off x="571500" y="2531566"/>
            <a:ext cx="11049000" cy="1062633"/>
          </a:xfrm>
          <a:prstGeom prst="rect">
            <a:avLst/>
          </a:prstGeom>
        </p:spPr>
      </p:pic>
      <p:pic>
        <p:nvPicPr>
          <p:cNvPr id="11" name="SK-28-img-10" descr="preencoded.png"/>
          <p:cNvPicPr>
            <a:picLocks noChangeAspect="1"/>
          </p:cNvPicPr>
          <p:nvPr/>
        </p:nvPicPr>
        <p:blipFill>
          <a:blip r:embed="rId12"/>
          <a:stretch>
            <a:fillRect/>
          </a:stretch>
        </p:blipFill>
        <p:spPr>
          <a:xfrm>
            <a:off x="4000500" y="2703016"/>
            <a:ext cx="1819275" cy="289471"/>
          </a:xfrm>
          <a:prstGeom prst="rect">
            <a:avLst/>
          </a:prstGeom>
        </p:spPr>
      </p:pic>
      <p:pic>
        <p:nvPicPr>
          <p:cNvPr id="12" name="SK-28-img-11" descr="preencoded.png"/>
          <p:cNvPicPr>
            <a:picLocks noChangeAspect="1"/>
          </p:cNvPicPr>
          <p:nvPr/>
        </p:nvPicPr>
        <p:blipFill>
          <a:blip r:embed="rId13"/>
          <a:stretch>
            <a:fillRect/>
          </a:stretch>
        </p:blipFill>
        <p:spPr>
          <a:xfrm>
            <a:off x="4095750" y="2771477"/>
            <a:ext cx="190500" cy="152400"/>
          </a:xfrm>
          <a:prstGeom prst="rect">
            <a:avLst/>
          </a:prstGeom>
        </p:spPr>
      </p:pic>
      <p:pic>
        <p:nvPicPr>
          <p:cNvPr id="13" name="SK-28-img-12" descr="preencoded.png"/>
          <p:cNvPicPr>
            <a:picLocks noChangeAspect="1"/>
          </p:cNvPicPr>
          <p:nvPr/>
        </p:nvPicPr>
        <p:blipFill>
          <a:blip r:embed="rId8"/>
          <a:stretch>
            <a:fillRect/>
          </a:stretch>
        </p:blipFill>
        <p:spPr>
          <a:xfrm>
            <a:off x="571500" y="3594199"/>
            <a:ext cx="11049000" cy="822722"/>
          </a:xfrm>
          <a:prstGeom prst="rect">
            <a:avLst/>
          </a:prstGeom>
        </p:spPr>
      </p:pic>
      <p:pic>
        <p:nvPicPr>
          <p:cNvPr id="14" name="SK-28-img-13" descr="preencoded.png"/>
          <p:cNvPicPr>
            <a:picLocks noChangeAspect="1"/>
          </p:cNvPicPr>
          <p:nvPr/>
        </p:nvPicPr>
        <p:blipFill>
          <a:blip r:embed="rId14"/>
          <a:stretch>
            <a:fillRect/>
          </a:stretch>
        </p:blipFill>
        <p:spPr>
          <a:xfrm>
            <a:off x="4000500" y="3765649"/>
            <a:ext cx="1962150" cy="289471"/>
          </a:xfrm>
          <a:prstGeom prst="rect">
            <a:avLst/>
          </a:prstGeom>
        </p:spPr>
      </p:pic>
      <p:pic>
        <p:nvPicPr>
          <p:cNvPr id="15" name="SK-28-img-14" descr="preencoded.png"/>
          <p:cNvPicPr>
            <a:picLocks noChangeAspect="1"/>
          </p:cNvPicPr>
          <p:nvPr/>
        </p:nvPicPr>
        <p:blipFill>
          <a:blip r:embed="rId15"/>
          <a:stretch>
            <a:fillRect/>
          </a:stretch>
        </p:blipFill>
        <p:spPr>
          <a:xfrm>
            <a:off x="4095750" y="3834110"/>
            <a:ext cx="190500" cy="152400"/>
          </a:xfrm>
          <a:prstGeom prst="rect">
            <a:avLst/>
          </a:prstGeom>
        </p:spPr>
      </p:pic>
      <p:pic>
        <p:nvPicPr>
          <p:cNvPr id="16" name="SK-28-img-15" descr="preencoded.png"/>
          <p:cNvPicPr>
            <a:picLocks noChangeAspect="1"/>
          </p:cNvPicPr>
          <p:nvPr/>
        </p:nvPicPr>
        <p:blipFill>
          <a:blip r:embed="rId16"/>
          <a:stretch>
            <a:fillRect/>
          </a:stretch>
        </p:blipFill>
        <p:spPr>
          <a:xfrm>
            <a:off x="571500" y="4416921"/>
            <a:ext cx="11049000" cy="822722"/>
          </a:xfrm>
          <a:prstGeom prst="rect">
            <a:avLst/>
          </a:prstGeom>
        </p:spPr>
      </p:pic>
      <p:pic>
        <p:nvPicPr>
          <p:cNvPr id="17" name="SK-28-img-16" descr="preencoded.png"/>
          <p:cNvPicPr>
            <a:picLocks noChangeAspect="1"/>
          </p:cNvPicPr>
          <p:nvPr/>
        </p:nvPicPr>
        <p:blipFill>
          <a:blip r:embed="rId17"/>
          <a:stretch>
            <a:fillRect/>
          </a:stretch>
        </p:blipFill>
        <p:spPr>
          <a:xfrm>
            <a:off x="4000500" y="4588371"/>
            <a:ext cx="1933575" cy="289471"/>
          </a:xfrm>
          <a:prstGeom prst="rect">
            <a:avLst/>
          </a:prstGeom>
        </p:spPr>
      </p:pic>
      <p:pic>
        <p:nvPicPr>
          <p:cNvPr id="18" name="SK-28-img-17" descr="preencoded.png"/>
          <p:cNvPicPr>
            <a:picLocks noChangeAspect="1"/>
          </p:cNvPicPr>
          <p:nvPr/>
        </p:nvPicPr>
        <p:blipFill>
          <a:blip r:embed="rId18"/>
          <a:stretch>
            <a:fillRect/>
          </a:stretch>
        </p:blipFill>
        <p:spPr>
          <a:xfrm>
            <a:off x="4095750" y="4656832"/>
            <a:ext cx="190500" cy="152400"/>
          </a:xfrm>
          <a:prstGeom prst="rect">
            <a:avLst/>
          </a:prstGeom>
        </p:spPr>
      </p:pic>
      <p:pic>
        <p:nvPicPr>
          <p:cNvPr id="19" name="SK-28-img-18" descr="preencoded.png"/>
          <p:cNvPicPr>
            <a:picLocks noChangeAspect="1"/>
          </p:cNvPicPr>
          <p:nvPr/>
        </p:nvPicPr>
        <p:blipFill>
          <a:blip r:embed="rId16"/>
          <a:stretch>
            <a:fillRect/>
          </a:stretch>
        </p:blipFill>
        <p:spPr>
          <a:xfrm>
            <a:off x="571500" y="5239643"/>
            <a:ext cx="11049000" cy="822722"/>
          </a:xfrm>
          <a:prstGeom prst="rect">
            <a:avLst/>
          </a:prstGeom>
        </p:spPr>
      </p:pic>
      <p:pic>
        <p:nvPicPr>
          <p:cNvPr id="20" name="SK-28-img-19" descr="preencoded.png"/>
          <p:cNvPicPr>
            <a:picLocks noChangeAspect="1"/>
          </p:cNvPicPr>
          <p:nvPr/>
        </p:nvPicPr>
        <p:blipFill>
          <a:blip r:embed="rId19"/>
          <a:stretch>
            <a:fillRect/>
          </a:stretch>
        </p:blipFill>
        <p:spPr>
          <a:xfrm>
            <a:off x="4000500" y="5411093"/>
            <a:ext cx="1905000" cy="289471"/>
          </a:xfrm>
          <a:prstGeom prst="rect">
            <a:avLst/>
          </a:prstGeom>
        </p:spPr>
      </p:pic>
      <p:pic>
        <p:nvPicPr>
          <p:cNvPr id="21" name="SK-28-img-20" descr="preencoded.png"/>
          <p:cNvPicPr>
            <a:picLocks noChangeAspect="1"/>
          </p:cNvPicPr>
          <p:nvPr/>
        </p:nvPicPr>
        <p:blipFill>
          <a:blip r:embed="rId20"/>
          <a:stretch>
            <a:fillRect/>
          </a:stretch>
        </p:blipFill>
        <p:spPr>
          <a:xfrm>
            <a:off x="4095750" y="5479554"/>
            <a:ext cx="190500" cy="152400"/>
          </a:xfrm>
          <a:prstGeom prst="rect">
            <a:avLst/>
          </a:prstGeom>
        </p:spPr>
      </p:pic>
      <p:sp>
        <p:nvSpPr>
          <p:cNvPr id="22" name="SK-28-text-21"/>
          <p:cNvSpPr/>
          <p:nvPr/>
        </p:nvSpPr>
        <p:spPr>
          <a:xfrm>
            <a:off x="723900" y="381000"/>
            <a:ext cx="11468100" cy="365671"/>
          </a:xfrm>
          <a:prstGeom prst="rect">
            <a:avLst/>
          </a:prstGeom>
          <a:noFill/>
          <a:ln/>
        </p:spPr>
        <p:txBody>
          <a:bodyPr vert="horz" wrap="square" lIns="0" tIns="0" rIns="0" bIns="0" rtlCol="0" anchor="ctr"/>
          <a:lstStyle/>
          <a:p>
            <a:pPr marL="0" indent="0">
              <a:lnSpc>
                <a:spcPts val="2880"/>
              </a:lnSpc>
              <a:buNone/>
            </a:pPr>
            <a:r>
              <a:rPr lang="en-US" sz="2400" b="1" dirty="0">
                <a:solidFill>
                  <a:srgbClr val="0F172A"/>
                </a:solidFill>
              </a:rPr>
              <a:t>Referral Thresholds and Local Pathways</a:t>
            </a:r>
            <a:endParaRPr lang="en-US" sz="2400" dirty="0"/>
          </a:p>
        </p:txBody>
      </p:sp>
      <p:sp>
        <p:nvSpPr>
          <p:cNvPr id="23" name="SK-28-text-22"/>
          <p:cNvSpPr/>
          <p:nvPr/>
        </p:nvSpPr>
        <p:spPr>
          <a:xfrm>
            <a:off x="685800" y="1337370"/>
            <a:ext cx="4108297" cy="257175"/>
          </a:xfrm>
          <a:prstGeom prst="rect">
            <a:avLst/>
          </a:prstGeom>
          <a:noFill/>
          <a:ln/>
        </p:spPr>
        <p:txBody>
          <a:bodyPr vert="horz" wrap="square" lIns="0" tIns="0" rIns="0" bIns="0" rtlCol="0" anchor="ctr"/>
          <a:lstStyle/>
          <a:p>
            <a:pPr marL="0" indent="0">
              <a:lnSpc>
                <a:spcPts val="2025"/>
              </a:lnSpc>
              <a:buNone/>
            </a:pPr>
            <a:r>
              <a:rPr lang="en-US" sz="1350" b="1" kern="0" spc="30" dirty="0">
                <a:solidFill>
                  <a:srgbClr val="0F172A"/>
                </a:solidFill>
              </a:rPr>
              <a:t>CLINICAL PRESENTATION</a:t>
            </a:r>
            <a:endParaRPr lang="en-US" sz="1350" dirty="0"/>
          </a:p>
        </p:txBody>
      </p:sp>
      <p:sp>
        <p:nvSpPr>
          <p:cNvPr id="24" name="SK-28-text-23"/>
          <p:cNvSpPr/>
          <p:nvPr/>
        </p:nvSpPr>
        <p:spPr>
          <a:xfrm>
            <a:off x="4000500" y="1337370"/>
            <a:ext cx="4491399" cy="257175"/>
          </a:xfrm>
          <a:prstGeom prst="rect">
            <a:avLst/>
          </a:prstGeom>
          <a:noFill/>
          <a:ln/>
        </p:spPr>
        <p:txBody>
          <a:bodyPr vert="horz" wrap="square" lIns="0" tIns="0" rIns="0" bIns="0" rtlCol="0" anchor="ctr"/>
          <a:lstStyle/>
          <a:p>
            <a:pPr marL="0" indent="0">
              <a:lnSpc>
                <a:spcPts val="2025"/>
              </a:lnSpc>
              <a:buNone/>
            </a:pPr>
            <a:r>
              <a:rPr lang="en-US" sz="1350" b="1" kern="0" spc="30" dirty="0">
                <a:solidFill>
                  <a:srgbClr val="0F172A"/>
                </a:solidFill>
              </a:rPr>
              <a:t>PRIMARY SERVICE PATHWAY</a:t>
            </a:r>
            <a:endParaRPr lang="en-US" sz="1350" dirty="0"/>
          </a:p>
        </p:txBody>
      </p:sp>
      <p:sp>
        <p:nvSpPr>
          <p:cNvPr id="25" name="SK-28-text-24"/>
          <p:cNvSpPr/>
          <p:nvPr/>
        </p:nvSpPr>
        <p:spPr>
          <a:xfrm>
            <a:off x="7315200" y="1337370"/>
            <a:ext cx="4377887" cy="257175"/>
          </a:xfrm>
          <a:prstGeom prst="rect">
            <a:avLst/>
          </a:prstGeom>
          <a:noFill/>
          <a:ln/>
        </p:spPr>
        <p:txBody>
          <a:bodyPr vert="horz" wrap="square" lIns="0" tIns="0" rIns="0" bIns="0" rtlCol="0" anchor="ctr"/>
          <a:lstStyle/>
          <a:p>
            <a:pPr marL="0" indent="0">
              <a:lnSpc>
                <a:spcPts val="2025"/>
              </a:lnSpc>
              <a:buNone/>
            </a:pPr>
            <a:r>
              <a:rPr lang="en-US" sz="1350" b="1" kern="0" spc="30" dirty="0">
                <a:solidFill>
                  <a:srgbClr val="0F172A"/>
                </a:solidFill>
              </a:rPr>
              <a:t>KEY THRESHOLD &amp; ACTION</a:t>
            </a:r>
            <a:endParaRPr lang="en-US" sz="1350" dirty="0"/>
          </a:p>
        </p:txBody>
      </p:sp>
      <p:sp>
        <p:nvSpPr>
          <p:cNvPr id="26" name="SK-28-text-25"/>
          <p:cNvSpPr/>
          <p:nvPr/>
        </p:nvSpPr>
        <p:spPr>
          <a:xfrm>
            <a:off x="685800" y="1880295"/>
            <a:ext cx="3086100" cy="479822"/>
          </a:xfrm>
          <a:prstGeom prst="rect">
            <a:avLst/>
          </a:prstGeom>
          <a:noFill/>
          <a:ln/>
        </p:spPr>
        <p:txBody>
          <a:bodyPr vert="horz" wrap="square" lIns="0" tIns="0" rIns="0" bIns="0" rtlCol="0" anchor="ctr"/>
          <a:lstStyle/>
          <a:p>
            <a:pPr marL="0" indent="0">
              <a:lnSpc>
                <a:spcPts val="1890"/>
              </a:lnSpc>
              <a:buNone/>
            </a:pPr>
            <a:r>
              <a:rPr lang="en-US" sz="1350" b="1" dirty="0">
                <a:solidFill>
                  <a:srgbClr val="334155"/>
                </a:solidFill>
              </a:rPr>
              <a:t>Mild-Moderate</a:t>
            </a:r>
            <a:endParaRPr lang="en-US" sz="1350" dirty="0"/>
          </a:p>
          <a:p>
            <a:pPr marL="0" indent="0">
              <a:lnSpc>
                <a:spcPts val="1890"/>
              </a:lnSpc>
              <a:buNone/>
            </a:pPr>
            <a:r>
              <a:rPr lang="en-US" sz="1350" dirty="0">
                <a:solidFill>
                  <a:srgbClr val="334155"/>
                </a:solidFill>
              </a:rPr>
              <a:t>Depression, Anxiety, OCD, Panic</a:t>
            </a:r>
            <a:endParaRPr lang="en-US" sz="1350" dirty="0"/>
          </a:p>
        </p:txBody>
      </p:sp>
      <p:sp>
        <p:nvSpPr>
          <p:cNvPr id="27" name="SK-28-text-26"/>
          <p:cNvSpPr/>
          <p:nvPr/>
        </p:nvSpPr>
        <p:spPr>
          <a:xfrm>
            <a:off x="4362450" y="1880295"/>
            <a:ext cx="3481557" cy="289471"/>
          </a:xfrm>
          <a:prstGeom prst="rect">
            <a:avLst/>
          </a:prstGeom>
          <a:noFill/>
          <a:ln/>
        </p:spPr>
        <p:txBody>
          <a:bodyPr vert="horz" wrap="square" lIns="0" tIns="0" rIns="0" bIns="0" rtlCol="0" anchor="ctr"/>
          <a:lstStyle/>
          <a:p>
            <a:pPr marL="0" indent="0">
              <a:lnSpc>
                <a:spcPts val="1680"/>
              </a:lnSpc>
              <a:buNone/>
            </a:pPr>
            <a:r>
              <a:rPr lang="en-US" sz="1200" b="1" dirty="0">
                <a:solidFill>
                  <a:srgbClr val="1E293B"/>
                </a:solidFill>
              </a:rPr>
              <a:t>NHS Talking Therapies</a:t>
            </a:r>
            <a:endParaRPr lang="en-US" sz="1200" dirty="0"/>
          </a:p>
        </p:txBody>
      </p:sp>
      <p:sp>
        <p:nvSpPr>
          <p:cNvPr id="28" name="SK-28-text-27"/>
          <p:cNvSpPr/>
          <p:nvPr/>
        </p:nvSpPr>
        <p:spPr>
          <a:xfrm>
            <a:off x="7315200" y="1880295"/>
            <a:ext cx="4191000" cy="479822"/>
          </a:xfrm>
          <a:prstGeom prst="rect">
            <a:avLst/>
          </a:prstGeom>
          <a:noFill/>
          <a:ln/>
        </p:spPr>
        <p:txBody>
          <a:bodyPr vert="horz" wrap="square" lIns="0" tIns="0" rIns="0" bIns="0" rtlCol="0" anchor="ctr"/>
          <a:lstStyle/>
          <a:p>
            <a:pPr marL="0" indent="0">
              <a:lnSpc>
                <a:spcPts val="1890"/>
              </a:lnSpc>
              <a:buNone/>
            </a:pPr>
            <a:r>
              <a:rPr lang="en-US" sz="1350" dirty="0">
                <a:solidFill>
                  <a:srgbClr val="334155"/>
                </a:solidFill>
              </a:rPr>
              <a:t>Functional impairment but </a:t>
            </a:r>
            <a:r>
              <a:rPr lang="en-US" sz="1350" b="1" dirty="0">
                <a:solidFill>
                  <a:srgbClr val="334155"/>
                </a:solidFill>
              </a:rPr>
              <a:t>no immediate risk</a:t>
            </a:r>
            <a:r>
              <a:rPr lang="en-US" sz="1350" dirty="0">
                <a:solidFill>
                  <a:srgbClr val="334155"/>
                </a:solidFill>
              </a:rPr>
              <a:t>. Support patient self-referral for IAPT/CBT.</a:t>
            </a:r>
            <a:endParaRPr lang="en-US" sz="1350" dirty="0"/>
          </a:p>
        </p:txBody>
      </p:sp>
      <p:sp>
        <p:nvSpPr>
          <p:cNvPr id="29" name="SK-28-text-28"/>
          <p:cNvSpPr/>
          <p:nvPr/>
        </p:nvSpPr>
        <p:spPr>
          <a:xfrm>
            <a:off x="685800" y="2703016"/>
            <a:ext cx="3086100" cy="479822"/>
          </a:xfrm>
          <a:prstGeom prst="rect">
            <a:avLst/>
          </a:prstGeom>
          <a:noFill/>
          <a:ln/>
        </p:spPr>
        <p:txBody>
          <a:bodyPr vert="horz" wrap="square" lIns="0" tIns="0" rIns="0" bIns="0" rtlCol="0" anchor="ctr"/>
          <a:lstStyle/>
          <a:p>
            <a:pPr marL="0" indent="0">
              <a:lnSpc>
                <a:spcPts val="1890"/>
              </a:lnSpc>
              <a:buNone/>
            </a:pPr>
            <a:r>
              <a:rPr lang="en-US" sz="1350" b="1" dirty="0">
                <a:solidFill>
                  <a:srgbClr val="334155"/>
                </a:solidFill>
              </a:rPr>
              <a:t>Suspected SMI</a:t>
            </a:r>
            <a:endParaRPr lang="en-US" sz="1350" dirty="0"/>
          </a:p>
          <a:p>
            <a:pPr marL="0" indent="0">
              <a:lnSpc>
                <a:spcPts val="1890"/>
              </a:lnSpc>
              <a:buNone/>
            </a:pPr>
            <a:r>
              <a:rPr lang="en-US" sz="1350" dirty="0">
                <a:solidFill>
                  <a:srgbClr val="334155"/>
                </a:solidFill>
              </a:rPr>
              <a:t>First Episode Psychosis, Bipolar</a:t>
            </a:r>
            <a:endParaRPr lang="en-US" sz="1350" dirty="0"/>
          </a:p>
        </p:txBody>
      </p:sp>
      <p:sp>
        <p:nvSpPr>
          <p:cNvPr id="30" name="SK-28-text-29"/>
          <p:cNvSpPr/>
          <p:nvPr/>
        </p:nvSpPr>
        <p:spPr>
          <a:xfrm>
            <a:off x="4362450" y="2703016"/>
            <a:ext cx="2947145" cy="289471"/>
          </a:xfrm>
          <a:prstGeom prst="rect">
            <a:avLst/>
          </a:prstGeom>
          <a:noFill/>
          <a:ln/>
        </p:spPr>
        <p:txBody>
          <a:bodyPr vert="horz" wrap="square" lIns="0" tIns="0" rIns="0" bIns="0" rtlCol="0" anchor="ctr"/>
          <a:lstStyle/>
          <a:p>
            <a:pPr marL="0" indent="0">
              <a:lnSpc>
                <a:spcPts val="1680"/>
              </a:lnSpc>
              <a:buNone/>
            </a:pPr>
            <a:r>
              <a:rPr lang="en-US" sz="1200" b="1" dirty="0">
                <a:solidFill>
                  <a:srgbClr val="1E293B"/>
                </a:solidFill>
              </a:rPr>
              <a:t>CMHT / EIP Service</a:t>
            </a:r>
            <a:endParaRPr lang="en-US" sz="1200" dirty="0"/>
          </a:p>
        </p:txBody>
      </p:sp>
      <p:sp>
        <p:nvSpPr>
          <p:cNvPr id="31" name="SK-28-text-30"/>
          <p:cNvSpPr/>
          <p:nvPr/>
        </p:nvSpPr>
        <p:spPr>
          <a:xfrm>
            <a:off x="7315200" y="2703016"/>
            <a:ext cx="4191000" cy="719733"/>
          </a:xfrm>
          <a:prstGeom prst="rect">
            <a:avLst/>
          </a:prstGeom>
          <a:noFill/>
          <a:ln/>
        </p:spPr>
        <p:txBody>
          <a:bodyPr vert="horz" wrap="square" lIns="0" tIns="0" rIns="0" bIns="0" rtlCol="0" anchor="ctr"/>
          <a:lstStyle/>
          <a:p>
            <a:pPr marL="0" indent="0">
              <a:lnSpc>
                <a:spcPts val="1890"/>
              </a:lnSpc>
              <a:buNone/>
            </a:pPr>
            <a:r>
              <a:rPr lang="en-US" sz="1350" dirty="0">
                <a:solidFill>
                  <a:srgbClr val="334155"/>
                </a:solidFill>
              </a:rPr>
              <a:t>Urgent specialist assessment for new onset or functional decline. Do not use questionnaires for Bipolar.</a:t>
            </a:r>
            <a:endParaRPr lang="en-US" sz="1350" dirty="0"/>
          </a:p>
        </p:txBody>
      </p:sp>
      <p:sp>
        <p:nvSpPr>
          <p:cNvPr id="32" name="SK-28-text-31"/>
          <p:cNvSpPr/>
          <p:nvPr/>
        </p:nvSpPr>
        <p:spPr>
          <a:xfrm>
            <a:off x="685800" y="3765649"/>
            <a:ext cx="3086100" cy="479822"/>
          </a:xfrm>
          <a:prstGeom prst="rect">
            <a:avLst/>
          </a:prstGeom>
          <a:noFill/>
          <a:ln/>
        </p:spPr>
        <p:txBody>
          <a:bodyPr vert="horz" wrap="square" lIns="0" tIns="0" rIns="0" bIns="0" rtlCol="0" anchor="ctr"/>
          <a:lstStyle/>
          <a:p>
            <a:pPr marL="0" indent="0">
              <a:lnSpc>
                <a:spcPts val="1890"/>
              </a:lnSpc>
              <a:buNone/>
            </a:pPr>
            <a:r>
              <a:rPr lang="en-US" sz="1350" b="1" dirty="0">
                <a:solidFill>
                  <a:srgbClr val="BE123C"/>
                </a:solidFill>
              </a:rPr>
              <a:t>Acute Crisis</a:t>
            </a:r>
            <a:endParaRPr lang="en-US" sz="1350" dirty="0"/>
          </a:p>
          <a:p>
            <a:pPr marL="0" indent="0">
              <a:lnSpc>
                <a:spcPts val="1890"/>
              </a:lnSpc>
              <a:buNone/>
            </a:pPr>
            <a:r>
              <a:rPr lang="en-US" sz="1350" dirty="0">
                <a:solidFill>
                  <a:srgbClr val="334155"/>
                </a:solidFill>
              </a:rPr>
              <a:t>Active Suicidal Intent / Plan</a:t>
            </a:r>
            <a:endParaRPr lang="en-US" sz="1350" dirty="0"/>
          </a:p>
        </p:txBody>
      </p:sp>
      <p:sp>
        <p:nvSpPr>
          <p:cNvPr id="33" name="SK-28-text-32"/>
          <p:cNvSpPr/>
          <p:nvPr/>
        </p:nvSpPr>
        <p:spPr>
          <a:xfrm>
            <a:off x="4362450" y="3765649"/>
            <a:ext cx="3962992" cy="289471"/>
          </a:xfrm>
          <a:prstGeom prst="rect">
            <a:avLst/>
          </a:prstGeom>
          <a:noFill/>
          <a:ln/>
        </p:spPr>
        <p:txBody>
          <a:bodyPr vert="horz" wrap="square" lIns="0" tIns="0" rIns="0" bIns="0" rtlCol="0" anchor="ctr"/>
          <a:lstStyle/>
          <a:p>
            <a:pPr marL="0" indent="0">
              <a:lnSpc>
                <a:spcPts val="1680"/>
              </a:lnSpc>
              <a:buNone/>
            </a:pPr>
            <a:r>
              <a:rPr lang="en-US" sz="1200" b="1" dirty="0">
                <a:solidFill>
                  <a:srgbClr val="1E293B"/>
                </a:solidFill>
              </a:rPr>
              <a:t>Crisis Team / ED / 999</a:t>
            </a:r>
            <a:endParaRPr lang="en-US" sz="1200" dirty="0"/>
          </a:p>
        </p:txBody>
      </p:sp>
      <p:sp>
        <p:nvSpPr>
          <p:cNvPr id="34" name="SK-28-text-33"/>
          <p:cNvSpPr/>
          <p:nvPr/>
        </p:nvSpPr>
        <p:spPr>
          <a:xfrm>
            <a:off x="7315200" y="3765649"/>
            <a:ext cx="4191000" cy="479822"/>
          </a:xfrm>
          <a:prstGeom prst="rect">
            <a:avLst/>
          </a:prstGeom>
          <a:noFill/>
          <a:ln/>
        </p:spPr>
        <p:txBody>
          <a:bodyPr vert="horz" wrap="square" lIns="0" tIns="0" rIns="0" bIns="0" rtlCol="0" anchor="ctr"/>
          <a:lstStyle/>
          <a:p>
            <a:pPr marL="0" indent="0">
              <a:lnSpc>
                <a:spcPts val="1890"/>
              </a:lnSpc>
              <a:buNone/>
            </a:pPr>
            <a:r>
              <a:rPr lang="en-US" sz="1350" b="1" dirty="0">
                <a:solidFill>
                  <a:srgbClr val="334155"/>
                </a:solidFill>
              </a:rPr>
              <a:t>Immediate risk to life</a:t>
            </a:r>
            <a:r>
              <a:rPr lang="en-US" sz="1350" dirty="0">
                <a:solidFill>
                  <a:srgbClr val="334155"/>
                </a:solidFill>
              </a:rPr>
              <a:t>, inability to keep safe, or severe self-neglect/dehydration.</a:t>
            </a:r>
            <a:endParaRPr lang="en-US" sz="1350" dirty="0"/>
          </a:p>
        </p:txBody>
      </p:sp>
      <p:sp>
        <p:nvSpPr>
          <p:cNvPr id="35" name="SK-28-text-34"/>
          <p:cNvSpPr/>
          <p:nvPr/>
        </p:nvSpPr>
        <p:spPr>
          <a:xfrm>
            <a:off x="685800" y="4588371"/>
            <a:ext cx="3086100" cy="479822"/>
          </a:xfrm>
          <a:prstGeom prst="rect">
            <a:avLst/>
          </a:prstGeom>
          <a:noFill/>
          <a:ln/>
        </p:spPr>
        <p:txBody>
          <a:bodyPr vert="horz" wrap="square" lIns="0" tIns="0" rIns="0" bIns="0" rtlCol="0" anchor="ctr"/>
          <a:lstStyle/>
          <a:p>
            <a:pPr marL="0" indent="0">
              <a:lnSpc>
                <a:spcPts val="1890"/>
              </a:lnSpc>
              <a:buNone/>
            </a:pPr>
            <a:r>
              <a:rPr lang="en-US" sz="1350" b="1" dirty="0">
                <a:solidFill>
                  <a:srgbClr val="B45309"/>
                </a:solidFill>
              </a:rPr>
              <a:t>Eating Disorders</a:t>
            </a:r>
            <a:endParaRPr lang="en-US" sz="1350" dirty="0"/>
          </a:p>
          <a:p>
            <a:pPr marL="0" indent="0">
              <a:lnSpc>
                <a:spcPts val="1890"/>
              </a:lnSpc>
              <a:buNone/>
            </a:pPr>
            <a:r>
              <a:rPr lang="en-US" sz="1350" dirty="0">
                <a:solidFill>
                  <a:srgbClr val="334155"/>
                </a:solidFill>
              </a:rPr>
              <a:t>Anorexia / Bulimia Nervosa</a:t>
            </a:r>
            <a:endParaRPr lang="en-US" sz="1350" dirty="0"/>
          </a:p>
        </p:txBody>
      </p:sp>
      <p:sp>
        <p:nvSpPr>
          <p:cNvPr id="36" name="SK-28-text-35"/>
          <p:cNvSpPr/>
          <p:nvPr/>
        </p:nvSpPr>
        <p:spPr>
          <a:xfrm>
            <a:off x="4362450" y="4588371"/>
            <a:ext cx="3462108" cy="289471"/>
          </a:xfrm>
          <a:prstGeom prst="rect">
            <a:avLst/>
          </a:prstGeom>
          <a:noFill/>
          <a:ln/>
        </p:spPr>
        <p:txBody>
          <a:bodyPr vert="horz" wrap="square" lIns="0" tIns="0" rIns="0" bIns="0" rtlCol="0" anchor="ctr"/>
          <a:lstStyle/>
          <a:p>
            <a:pPr marL="0" indent="0">
              <a:lnSpc>
                <a:spcPts val="1680"/>
              </a:lnSpc>
              <a:buNone/>
            </a:pPr>
            <a:r>
              <a:rPr lang="en-US" sz="1200" b="1" dirty="0">
                <a:solidFill>
                  <a:srgbClr val="1E293B"/>
                </a:solidFill>
              </a:rPr>
              <a:t>Specialist ED Service</a:t>
            </a:r>
            <a:endParaRPr lang="en-US" sz="1200" dirty="0"/>
          </a:p>
        </p:txBody>
      </p:sp>
      <p:sp>
        <p:nvSpPr>
          <p:cNvPr id="37" name="SK-28-text-36"/>
          <p:cNvSpPr/>
          <p:nvPr/>
        </p:nvSpPr>
        <p:spPr>
          <a:xfrm>
            <a:off x="7315200" y="4588371"/>
            <a:ext cx="4191000" cy="479822"/>
          </a:xfrm>
          <a:prstGeom prst="rect">
            <a:avLst/>
          </a:prstGeom>
          <a:noFill/>
          <a:ln/>
        </p:spPr>
        <p:txBody>
          <a:bodyPr vert="horz" wrap="square" lIns="0" tIns="0" rIns="0" bIns="0" rtlCol="0" anchor="ctr"/>
          <a:lstStyle/>
          <a:p>
            <a:pPr marL="0" indent="0">
              <a:lnSpc>
                <a:spcPts val="1890"/>
              </a:lnSpc>
              <a:buNone/>
            </a:pPr>
            <a:r>
              <a:rPr lang="en-US" sz="1350" dirty="0">
                <a:solidFill>
                  <a:srgbClr val="334155"/>
                </a:solidFill>
              </a:rPr>
              <a:t>Rapid weight loss, BMI &lt;15, or medical instability (QT interval / electrolyte disturbance).</a:t>
            </a:r>
            <a:endParaRPr lang="en-US" sz="1350" dirty="0"/>
          </a:p>
        </p:txBody>
      </p:sp>
      <p:sp>
        <p:nvSpPr>
          <p:cNvPr id="38" name="SK-28-text-37"/>
          <p:cNvSpPr/>
          <p:nvPr/>
        </p:nvSpPr>
        <p:spPr>
          <a:xfrm>
            <a:off x="685800" y="5411093"/>
            <a:ext cx="3086100" cy="479822"/>
          </a:xfrm>
          <a:prstGeom prst="rect">
            <a:avLst/>
          </a:prstGeom>
          <a:noFill/>
          <a:ln/>
        </p:spPr>
        <p:txBody>
          <a:bodyPr vert="horz" wrap="square" lIns="0" tIns="0" rIns="0" bIns="0" rtlCol="0" anchor="ctr"/>
          <a:lstStyle/>
          <a:p>
            <a:pPr marL="0" indent="0">
              <a:lnSpc>
                <a:spcPts val="1890"/>
              </a:lnSpc>
              <a:buNone/>
            </a:pPr>
            <a:r>
              <a:rPr lang="en-US" sz="1350" b="1" dirty="0">
                <a:solidFill>
                  <a:srgbClr val="334155"/>
                </a:solidFill>
              </a:rPr>
              <a:t>Substance Misuse</a:t>
            </a:r>
            <a:endParaRPr lang="en-US" sz="1350" dirty="0"/>
          </a:p>
          <a:p>
            <a:pPr marL="0" indent="0">
              <a:lnSpc>
                <a:spcPts val="1890"/>
              </a:lnSpc>
              <a:buNone/>
            </a:pPr>
            <a:r>
              <a:rPr lang="en-US" sz="1350" dirty="0">
                <a:solidFill>
                  <a:srgbClr val="334155"/>
                </a:solidFill>
              </a:rPr>
              <a:t>Drug &amp; Alcohol Dependency</a:t>
            </a:r>
            <a:endParaRPr lang="en-US" sz="1350" dirty="0"/>
          </a:p>
        </p:txBody>
      </p:sp>
      <p:sp>
        <p:nvSpPr>
          <p:cNvPr id="39" name="SK-28-text-38"/>
          <p:cNvSpPr/>
          <p:nvPr/>
        </p:nvSpPr>
        <p:spPr>
          <a:xfrm>
            <a:off x="4362450" y="5411093"/>
            <a:ext cx="3291840" cy="289471"/>
          </a:xfrm>
          <a:prstGeom prst="rect">
            <a:avLst/>
          </a:prstGeom>
          <a:noFill/>
          <a:ln/>
        </p:spPr>
        <p:txBody>
          <a:bodyPr vert="horz" wrap="square" lIns="0" tIns="0" rIns="0" bIns="0" rtlCol="0" anchor="ctr"/>
          <a:lstStyle/>
          <a:p>
            <a:pPr marL="0" indent="0">
              <a:lnSpc>
                <a:spcPts val="1680"/>
              </a:lnSpc>
              <a:buNone/>
            </a:pPr>
            <a:r>
              <a:rPr lang="en-US" sz="1200" b="1" dirty="0">
                <a:solidFill>
                  <a:srgbClr val="1E293B"/>
                </a:solidFill>
              </a:rPr>
              <a:t>Local Addiction Team</a:t>
            </a:r>
            <a:endParaRPr lang="en-US" sz="1200" dirty="0"/>
          </a:p>
        </p:txBody>
      </p:sp>
      <p:sp>
        <p:nvSpPr>
          <p:cNvPr id="40" name="SK-28-text-39"/>
          <p:cNvSpPr/>
          <p:nvPr/>
        </p:nvSpPr>
        <p:spPr>
          <a:xfrm>
            <a:off x="7315200" y="5411093"/>
            <a:ext cx="4191000" cy="479822"/>
          </a:xfrm>
          <a:prstGeom prst="rect">
            <a:avLst/>
          </a:prstGeom>
          <a:noFill/>
          <a:ln/>
        </p:spPr>
        <p:txBody>
          <a:bodyPr vert="horz" wrap="square" lIns="0" tIns="0" rIns="0" bIns="0" rtlCol="0" anchor="ctr"/>
          <a:lstStyle/>
          <a:p>
            <a:pPr marL="0" indent="0">
              <a:lnSpc>
                <a:spcPts val="1890"/>
              </a:lnSpc>
              <a:buNone/>
            </a:pPr>
            <a:r>
              <a:rPr lang="en-US" sz="1350" dirty="0">
                <a:solidFill>
                  <a:srgbClr val="334155"/>
                </a:solidFill>
              </a:rPr>
              <a:t>High dependency, severe withdrawal risk, or dual diagnosis needing integrated care.</a:t>
            </a:r>
            <a:endParaRPr lang="en-US" sz="1350" dirty="0"/>
          </a:p>
        </p:txBody>
      </p:sp>
      <p:sp>
        <p:nvSpPr>
          <p:cNvPr id="41" name="SK-28-text-40"/>
          <p:cNvSpPr/>
          <p:nvPr/>
        </p:nvSpPr>
        <p:spPr>
          <a:xfrm>
            <a:off x="10191750" y="6262688"/>
            <a:ext cx="2000250" cy="214313"/>
          </a:xfrm>
          <a:prstGeom prst="rect">
            <a:avLst/>
          </a:prstGeom>
          <a:noFill/>
          <a:ln/>
        </p:spPr>
        <p:txBody>
          <a:bodyPr vert="horz" wrap="square" lIns="0" tIns="0" rIns="0" bIns="0" rtlCol="0" anchor="ctr"/>
          <a:lstStyle/>
          <a:p>
            <a:pPr marL="0" indent="0">
              <a:lnSpc>
                <a:spcPts val="1688"/>
              </a:lnSpc>
              <a:buNone/>
            </a:pPr>
            <a:r>
              <a:rPr lang="en-US" sz="1125" dirty="0">
                <a:solidFill>
                  <a:srgbClr val="64748B"/>
                </a:solidFill>
              </a:rPr>
              <a:t>www.bradfordvts.co.uk</a:t>
            </a:r>
            <a:endParaRPr lang="en-US" sz="1125"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9">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29-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29-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29-img-3" descr="preencoded.png"/>
          <p:cNvPicPr>
            <a:picLocks noChangeAspect="1"/>
          </p:cNvPicPr>
          <p:nvPr/>
        </p:nvPicPr>
        <p:blipFill>
          <a:blip r:embed="rId5"/>
          <a:stretch>
            <a:fillRect/>
          </a:stretch>
        </p:blipFill>
        <p:spPr>
          <a:xfrm>
            <a:off x="571500" y="411361"/>
            <a:ext cx="38100" cy="304800"/>
          </a:xfrm>
          <a:prstGeom prst="rect">
            <a:avLst/>
          </a:prstGeom>
        </p:spPr>
      </p:pic>
      <p:pic>
        <p:nvPicPr>
          <p:cNvPr id="5" name="SK-29-img-4" descr="preencoded.png"/>
          <p:cNvPicPr>
            <a:picLocks noChangeAspect="1"/>
          </p:cNvPicPr>
          <p:nvPr/>
        </p:nvPicPr>
        <p:blipFill>
          <a:blip r:embed="rId6"/>
          <a:stretch>
            <a:fillRect/>
          </a:stretch>
        </p:blipFill>
        <p:spPr>
          <a:xfrm>
            <a:off x="571500" y="822871"/>
            <a:ext cx="11049000" cy="9525"/>
          </a:xfrm>
          <a:prstGeom prst="rect">
            <a:avLst/>
          </a:prstGeom>
        </p:spPr>
      </p:pic>
      <p:pic>
        <p:nvPicPr>
          <p:cNvPr id="6" name="SK-29-img-5" descr="preencoded.png"/>
          <p:cNvPicPr>
            <a:picLocks noChangeAspect="1"/>
          </p:cNvPicPr>
          <p:nvPr/>
        </p:nvPicPr>
        <p:blipFill>
          <a:blip r:embed="rId7"/>
          <a:stretch>
            <a:fillRect/>
          </a:stretch>
        </p:blipFill>
        <p:spPr>
          <a:xfrm>
            <a:off x="1714500" y="1135261"/>
            <a:ext cx="447675" cy="209550"/>
          </a:xfrm>
          <a:prstGeom prst="rect">
            <a:avLst/>
          </a:prstGeom>
        </p:spPr>
      </p:pic>
      <p:pic>
        <p:nvPicPr>
          <p:cNvPr id="7" name="SK-29-img-6" descr="preencoded.png"/>
          <p:cNvPicPr>
            <a:picLocks noChangeAspect="1"/>
          </p:cNvPicPr>
          <p:nvPr/>
        </p:nvPicPr>
        <p:blipFill>
          <a:blip r:embed="rId7"/>
          <a:stretch>
            <a:fillRect/>
          </a:stretch>
        </p:blipFill>
        <p:spPr>
          <a:xfrm>
            <a:off x="1714500" y="2525911"/>
            <a:ext cx="447675" cy="209550"/>
          </a:xfrm>
          <a:prstGeom prst="rect">
            <a:avLst/>
          </a:prstGeom>
        </p:spPr>
      </p:pic>
      <p:pic>
        <p:nvPicPr>
          <p:cNvPr id="8" name="SK-29-img-7" descr="preencoded.png"/>
          <p:cNvPicPr>
            <a:picLocks noChangeAspect="1"/>
          </p:cNvPicPr>
          <p:nvPr/>
        </p:nvPicPr>
        <p:blipFill>
          <a:blip r:embed="rId7"/>
          <a:stretch>
            <a:fillRect/>
          </a:stretch>
        </p:blipFill>
        <p:spPr>
          <a:xfrm>
            <a:off x="1714500" y="3916561"/>
            <a:ext cx="447675" cy="209550"/>
          </a:xfrm>
          <a:prstGeom prst="rect">
            <a:avLst/>
          </a:prstGeom>
        </p:spPr>
      </p:pic>
      <p:pic>
        <p:nvPicPr>
          <p:cNvPr id="9" name="SK-29-img-8" descr="preencoded.png"/>
          <p:cNvPicPr>
            <a:picLocks noChangeAspect="1"/>
          </p:cNvPicPr>
          <p:nvPr/>
        </p:nvPicPr>
        <p:blipFill>
          <a:blip r:embed="rId7"/>
          <a:stretch>
            <a:fillRect/>
          </a:stretch>
        </p:blipFill>
        <p:spPr>
          <a:xfrm>
            <a:off x="1714500" y="5554861"/>
            <a:ext cx="447675" cy="209550"/>
          </a:xfrm>
          <a:prstGeom prst="rect">
            <a:avLst/>
          </a:prstGeom>
        </p:spPr>
      </p:pic>
      <p:sp>
        <p:nvSpPr>
          <p:cNvPr id="10" name="SK-29-text-9"/>
          <p:cNvSpPr/>
          <p:nvPr/>
        </p:nvSpPr>
        <p:spPr>
          <a:xfrm>
            <a:off x="723900" y="381000"/>
            <a:ext cx="8199120" cy="365671"/>
          </a:xfrm>
          <a:prstGeom prst="rect">
            <a:avLst/>
          </a:prstGeom>
          <a:noFill/>
          <a:ln/>
        </p:spPr>
        <p:txBody>
          <a:bodyPr vert="horz" wrap="square" lIns="0" tIns="0" rIns="0" bIns="0" rtlCol="0" anchor="ctr"/>
          <a:lstStyle/>
          <a:p>
            <a:pPr marL="0" indent="0">
              <a:lnSpc>
                <a:spcPts val="2880"/>
              </a:lnSpc>
              <a:buNone/>
            </a:pPr>
            <a:r>
              <a:rPr lang="en-US" sz="2400" b="1" dirty="0">
                <a:solidFill>
                  <a:srgbClr val="0F172A"/>
                </a:solidFill>
              </a:rPr>
              <a:t>Exam Pearls: AKT Focus</a:t>
            </a:r>
            <a:endParaRPr lang="en-US" sz="2400" dirty="0"/>
          </a:p>
        </p:txBody>
      </p:sp>
      <p:sp>
        <p:nvSpPr>
          <p:cNvPr id="11" name="SK-29-text-10"/>
          <p:cNvSpPr/>
          <p:nvPr/>
        </p:nvSpPr>
        <p:spPr>
          <a:xfrm>
            <a:off x="738188" y="1106686"/>
            <a:ext cx="1905000" cy="762000"/>
          </a:xfrm>
          <a:prstGeom prst="rect">
            <a:avLst/>
          </a:prstGeom>
          <a:noFill/>
          <a:ln/>
        </p:spPr>
        <p:txBody>
          <a:bodyPr vert="horz" wrap="square" lIns="0" tIns="0" rIns="0" bIns="0" rtlCol="0" anchor="ctr"/>
          <a:lstStyle/>
          <a:p>
            <a:pPr marL="0" indent="0">
              <a:lnSpc>
                <a:spcPts val="6000"/>
              </a:lnSpc>
              <a:buNone/>
            </a:pPr>
            <a:r>
              <a:rPr lang="en-US" sz="6000" b="1" dirty="0">
                <a:solidFill>
                  <a:srgbClr val="E0651F">
                    <a:alpha val="15000"/>
                  </a:srgbClr>
                </a:solidFill>
              </a:rPr>
              <a:t>1</a:t>
            </a:r>
            <a:endParaRPr lang="en-US" sz="6000" dirty="0"/>
          </a:p>
        </p:txBody>
      </p:sp>
      <p:sp>
        <p:nvSpPr>
          <p:cNvPr id="12" name="SK-29-text-11"/>
          <p:cNvSpPr/>
          <p:nvPr/>
        </p:nvSpPr>
        <p:spPr>
          <a:xfrm>
            <a:off x="1828800" y="1135261"/>
            <a:ext cx="295275" cy="209550"/>
          </a:xfrm>
          <a:prstGeom prst="rect">
            <a:avLst/>
          </a:prstGeom>
          <a:noFill/>
          <a:ln/>
        </p:spPr>
        <p:txBody>
          <a:bodyPr vert="horz" wrap="square" lIns="0" tIns="0" rIns="0" bIns="0" rtlCol="0" anchor="ctr"/>
          <a:lstStyle/>
          <a:p>
            <a:pPr marL="0" indent="0">
              <a:lnSpc>
                <a:spcPts val="1350"/>
              </a:lnSpc>
              <a:buNone/>
            </a:pPr>
            <a:r>
              <a:rPr lang="en-US" sz="900" b="1" dirty="0">
                <a:solidFill>
                  <a:srgbClr val="FFFFFF"/>
                </a:solidFill>
              </a:rPr>
              <a:t>AKT</a:t>
            </a:r>
            <a:endParaRPr lang="en-US" sz="900" dirty="0"/>
          </a:p>
        </p:txBody>
      </p:sp>
      <p:sp>
        <p:nvSpPr>
          <p:cNvPr id="13" name="SK-29-text-12"/>
          <p:cNvSpPr/>
          <p:nvPr/>
        </p:nvSpPr>
        <p:spPr>
          <a:xfrm>
            <a:off x="1714500" y="1382911"/>
            <a:ext cx="1000125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7E22CE"/>
                </a:solidFill>
              </a:rPr>
              <a:t>NICE NG222: Depression Management</a:t>
            </a:r>
            <a:endParaRPr lang="en-US" sz="1500" dirty="0"/>
          </a:p>
        </p:txBody>
      </p:sp>
      <p:sp>
        <p:nvSpPr>
          <p:cNvPr id="14" name="SK-29-text-13"/>
          <p:cNvSpPr/>
          <p:nvPr/>
        </p:nvSpPr>
        <p:spPr>
          <a:xfrm>
            <a:off x="1714500" y="1706761"/>
            <a:ext cx="10477500" cy="228600"/>
          </a:xfrm>
          <a:prstGeom prst="rect">
            <a:avLst/>
          </a:prstGeom>
          <a:noFill/>
          <a:ln/>
        </p:spPr>
        <p:txBody>
          <a:bodyPr vert="horz" wrap="square" lIns="0" tIns="0" rIns="0" bIns="0" rtlCol="0" anchor="ctr"/>
          <a:lstStyle/>
          <a:p>
            <a:pPr marL="0" indent="0">
              <a:lnSpc>
                <a:spcPts val="1800"/>
              </a:lnSpc>
              <a:buNone/>
            </a:pPr>
            <a:r>
              <a:rPr lang="en-US" sz="1200" dirty="0">
                <a:solidFill>
                  <a:srgbClr val="334155"/>
                </a:solidFill>
              </a:rPr>
              <a:t>Review antidepressants within </a:t>
            </a:r>
            <a:r>
              <a:rPr lang="en-US" sz="1200" b="1" dirty="0">
                <a:solidFill>
                  <a:srgbClr val="0F172A"/>
                </a:solidFill>
              </a:rPr>
              <a:t>2 weeks</a:t>
            </a:r>
            <a:r>
              <a:rPr lang="en-US" sz="1200" dirty="0">
                <a:solidFill>
                  <a:srgbClr val="334155"/>
                </a:solidFill>
              </a:rPr>
              <a:t> (or </a:t>
            </a:r>
            <a:r>
              <a:rPr lang="en-US" sz="1200" b="1" dirty="0">
                <a:solidFill>
                  <a:srgbClr val="0F172A"/>
                </a:solidFill>
              </a:rPr>
              <a:t>1 week</a:t>
            </a:r>
            <a:r>
              <a:rPr lang="en-US" sz="1200" dirty="0">
                <a:solidFill>
                  <a:srgbClr val="334155"/>
                </a:solidFill>
              </a:rPr>
              <a:t> if aged &lt;25 or high suicide risk).</a:t>
            </a:r>
            <a:endParaRPr lang="en-US" sz="1200" dirty="0"/>
          </a:p>
        </p:txBody>
      </p:sp>
      <p:sp>
        <p:nvSpPr>
          <p:cNvPr id="15" name="SK-29-text-14"/>
          <p:cNvSpPr/>
          <p:nvPr/>
        </p:nvSpPr>
        <p:spPr>
          <a:xfrm>
            <a:off x="1714500" y="1954411"/>
            <a:ext cx="10477500" cy="228600"/>
          </a:xfrm>
          <a:prstGeom prst="rect">
            <a:avLst/>
          </a:prstGeom>
          <a:noFill/>
          <a:ln/>
        </p:spPr>
        <p:txBody>
          <a:bodyPr vert="horz" wrap="square" lIns="0" tIns="0" rIns="0" bIns="0" rtlCol="0" anchor="ctr"/>
          <a:lstStyle/>
          <a:p>
            <a:pPr marL="0" indent="0">
              <a:lnSpc>
                <a:spcPts val="1800"/>
              </a:lnSpc>
              <a:buNone/>
            </a:pPr>
            <a:r>
              <a:rPr lang="en-US" sz="1200" dirty="0">
                <a:solidFill>
                  <a:srgbClr val="334155"/>
                </a:solidFill>
              </a:rPr>
              <a:t>Continue therapy for at least </a:t>
            </a:r>
            <a:r>
              <a:rPr lang="en-US" sz="1200" b="1" dirty="0">
                <a:solidFill>
                  <a:srgbClr val="0F172A"/>
                </a:solidFill>
              </a:rPr>
              <a:t>6 months</a:t>
            </a:r>
            <a:r>
              <a:rPr lang="en-US" sz="1200" dirty="0">
                <a:solidFill>
                  <a:srgbClr val="334155"/>
                </a:solidFill>
              </a:rPr>
              <a:t> after full remission to prevent relapse.</a:t>
            </a:r>
            <a:endParaRPr lang="en-US" sz="1200" dirty="0"/>
          </a:p>
        </p:txBody>
      </p:sp>
      <p:sp>
        <p:nvSpPr>
          <p:cNvPr id="16" name="SK-29-text-15"/>
          <p:cNvSpPr/>
          <p:nvPr/>
        </p:nvSpPr>
        <p:spPr>
          <a:xfrm>
            <a:off x="1714500" y="2202061"/>
            <a:ext cx="10477500" cy="228600"/>
          </a:xfrm>
          <a:prstGeom prst="rect">
            <a:avLst/>
          </a:prstGeom>
          <a:noFill/>
          <a:ln/>
        </p:spPr>
        <p:txBody>
          <a:bodyPr vert="horz" wrap="square" lIns="0" tIns="0" rIns="0" bIns="0" rtlCol="0" anchor="ctr"/>
          <a:lstStyle/>
          <a:p>
            <a:pPr marL="0" indent="0">
              <a:lnSpc>
                <a:spcPts val="1800"/>
              </a:lnSpc>
              <a:buNone/>
            </a:pPr>
            <a:r>
              <a:rPr lang="en-US" sz="1200" dirty="0">
                <a:solidFill>
                  <a:srgbClr val="334155"/>
                </a:solidFill>
              </a:rPr>
              <a:t>NICE NG222 last reviewed Jan 2026; recommendations remain current for AKT.</a:t>
            </a:r>
            <a:endParaRPr lang="en-US" sz="1200" dirty="0"/>
          </a:p>
        </p:txBody>
      </p:sp>
      <p:sp>
        <p:nvSpPr>
          <p:cNvPr id="17" name="SK-29-text-16"/>
          <p:cNvSpPr/>
          <p:nvPr/>
        </p:nvSpPr>
        <p:spPr>
          <a:xfrm>
            <a:off x="738188" y="2497336"/>
            <a:ext cx="1905000" cy="762000"/>
          </a:xfrm>
          <a:prstGeom prst="rect">
            <a:avLst/>
          </a:prstGeom>
          <a:noFill/>
          <a:ln/>
        </p:spPr>
        <p:txBody>
          <a:bodyPr vert="horz" wrap="square" lIns="0" tIns="0" rIns="0" bIns="0" rtlCol="0" anchor="ctr"/>
          <a:lstStyle/>
          <a:p>
            <a:pPr marL="0" indent="0">
              <a:lnSpc>
                <a:spcPts val="6000"/>
              </a:lnSpc>
              <a:buNone/>
            </a:pPr>
            <a:r>
              <a:rPr lang="en-US" sz="6000" b="1" dirty="0">
                <a:solidFill>
                  <a:srgbClr val="E0651F">
                    <a:alpha val="15000"/>
                  </a:srgbClr>
                </a:solidFill>
              </a:rPr>
              <a:t>2</a:t>
            </a:r>
            <a:endParaRPr lang="en-US" sz="6000" dirty="0"/>
          </a:p>
        </p:txBody>
      </p:sp>
      <p:sp>
        <p:nvSpPr>
          <p:cNvPr id="18" name="SK-29-text-17"/>
          <p:cNvSpPr/>
          <p:nvPr/>
        </p:nvSpPr>
        <p:spPr>
          <a:xfrm>
            <a:off x="1828800" y="2525911"/>
            <a:ext cx="295275" cy="209550"/>
          </a:xfrm>
          <a:prstGeom prst="rect">
            <a:avLst/>
          </a:prstGeom>
          <a:noFill/>
          <a:ln/>
        </p:spPr>
        <p:txBody>
          <a:bodyPr vert="horz" wrap="square" lIns="0" tIns="0" rIns="0" bIns="0" rtlCol="0" anchor="ctr"/>
          <a:lstStyle/>
          <a:p>
            <a:pPr marL="0" indent="0">
              <a:lnSpc>
                <a:spcPts val="1350"/>
              </a:lnSpc>
              <a:buNone/>
            </a:pPr>
            <a:r>
              <a:rPr lang="en-US" sz="900" b="1" dirty="0">
                <a:solidFill>
                  <a:srgbClr val="FFFFFF"/>
                </a:solidFill>
              </a:rPr>
              <a:t>AKT</a:t>
            </a:r>
            <a:endParaRPr lang="en-US" sz="900" dirty="0"/>
          </a:p>
        </p:txBody>
      </p:sp>
      <p:sp>
        <p:nvSpPr>
          <p:cNvPr id="19" name="SK-29-text-18"/>
          <p:cNvSpPr/>
          <p:nvPr/>
        </p:nvSpPr>
        <p:spPr>
          <a:xfrm>
            <a:off x="1714500" y="2773561"/>
            <a:ext cx="1000125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7E22CE"/>
                </a:solidFill>
              </a:rPr>
              <a:t>Bipolar Disorder &amp; Lithium (NICE CG185)</a:t>
            </a:r>
            <a:endParaRPr lang="en-US" sz="1500" dirty="0"/>
          </a:p>
        </p:txBody>
      </p:sp>
      <p:sp>
        <p:nvSpPr>
          <p:cNvPr id="20" name="SK-29-text-19"/>
          <p:cNvSpPr/>
          <p:nvPr/>
        </p:nvSpPr>
        <p:spPr>
          <a:xfrm>
            <a:off x="1714500" y="3097411"/>
            <a:ext cx="10477500" cy="228600"/>
          </a:xfrm>
          <a:prstGeom prst="rect">
            <a:avLst/>
          </a:prstGeom>
          <a:noFill/>
          <a:ln/>
        </p:spPr>
        <p:txBody>
          <a:bodyPr vert="horz" wrap="square" lIns="0" tIns="0" rIns="0" bIns="0" rtlCol="0" anchor="ctr"/>
          <a:lstStyle/>
          <a:p>
            <a:pPr marL="0" indent="0">
              <a:lnSpc>
                <a:spcPts val="1800"/>
              </a:lnSpc>
              <a:buNone/>
            </a:pPr>
            <a:r>
              <a:rPr lang="en-US" sz="1200" dirty="0">
                <a:solidFill>
                  <a:srgbClr val="334155"/>
                </a:solidFill>
              </a:rPr>
              <a:t>Lithium therapeutic target: </a:t>
            </a:r>
            <a:r>
              <a:rPr lang="en-US" sz="1200" b="1" dirty="0">
                <a:solidFill>
                  <a:srgbClr val="0F172A"/>
                </a:solidFill>
              </a:rPr>
              <a:t>0.6–0.8 mmol/L</a:t>
            </a:r>
            <a:r>
              <a:rPr lang="en-US" sz="1200" dirty="0">
                <a:solidFill>
                  <a:srgbClr val="334155"/>
                </a:solidFill>
              </a:rPr>
              <a:t> (0.8–1.0 mmol/L for acute mania).</a:t>
            </a:r>
            <a:endParaRPr lang="en-US" sz="1200" dirty="0"/>
          </a:p>
        </p:txBody>
      </p:sp>
      <p:sp>
        <p:nvSpPr>
          <p:cNvPr id="21" name="SK-29-text-20"/>
          <p:cNvSpPr/>
          <p:nvPr/>
        </p:nvSpPr>
        <p:spPr>
          <a:xfrm>
            <a:off x="1714500" y="3345061"/>
            <a:ext cx="10477500" cy="228600"/>
          </a:xfrm>
          <a:prstGeom prst="rect">
            <a:avLst/>
          </a:prstGeom>
          <a:noFill/>
          <a:ln/>
        </p:spPr>
        <p:txBody>
          <a:bodyPr vert="horz" wrap="square" lIns="0" tIns="0" rIns="0" bIns="0" rtlCol="0" anchor="ctr"/>
          <a:lstStyle/>
          <a:p>
            <a:pPr marL="0" indent="0">
              <a:lnSpc>
                <a:spcPts val="1800"/>
              </a:lnSpc>
              <a:buNone/>
            </a:pPr>
            <a:r>
              <a:rPr lang="en-US" sz="1200" dirty="0">
                <a:solidFill>
                  <a:srgbClr val="334155"/>
                </a:solidFill>
              </a:rPr>
              <a:t>Monitoring: Check levels </a:t>
            </a:r>
            <a:r>
              <a:rPr lang="en-US" sz="1200" b="1" dirty="0">
                <a:solidFill>
                  <a:srgbClr val="0F172A"/>
                </a:solidFill>
              </a:rPr>
              <a:t>3-monthly</a:t>
            </a:r>
            <a:r>
              <a:rPr lang="en-US" sz="1200" dirty="0">
                <a:solidFill>
                  <a:srgbClr val="334155"/>
                </a:solidFill>
              </a:rPr>
              <a:t> in the first year, then </a:t>
            </a:r>
            <a:r>
              <a:rPr lang="en-US" sz="1200" b="1" dirty="0">
                <a:solidFill>
                  <a:srgbClr val="0F172A"/>
                </a:solidFill>
              </a:rPr>
              <a:t>6-monthly</a:t>
            </a:r>
            <a:r>
              <a:rPr lang="en-US" sz="1200" dirty="0">
                <a:solidFill>
                  <a:srgbClr val="334155"/>
                </a:solidFill>
              </a:rPr>
              <a:t> if stable.</a:t>
            </a:r>
            <a:endParaRPr lang="en-US" sz="1200" dirty="0"/>
          </a:p>
        </p:txBody>
      </p:sp>
      <p:sp>
        <p:nvSpPr>
          <p:cNvPr id="22" name="SK-29-text-21"/>
          <p:cNvSpPr/>
          <p:nvPr/>
        </p:nvSpPr>
        <p:spPr>
          <a:xfrm>
            <a:off x="1714500" y="3592711"/>
            <a:ext cx="10477500" cy="228600"/>
          </a:xfrm>
          <a:prstGeom prst="rect">
            <a:avLst/>
          </a:prstGeom>
          <a:noFill/>
          <a:ln/>
        </p:spPr>
        <p:txBody>
          <a:bodyPr vert="horz" wrap="square" lIns="0" tIns="0" rIns="0" bIns="0" rtlCol="0" anchor="ctr"/>
          <a:lstStyle/>
          <a:p>
            <a:pPr marL="0" indent="0">
              <a:lnSpc>
                <a:spcPts val="1800"/>
              </a:lnSpc>
              <a:buNone/>
            </a:pPr>
            <a:r>
              <a:rPr lang="en-US" sz="1200" dirty="0">
                <a:solidFill>
                  <a:srgbClr val="334155"/>
                </a:solidFill>
              </a:rPr>
              <a:t>Check renal function, thyroid function, calcium, and weight </a:t>
            </a:r>
            <a:r>
              <a:rPr lang="en-US" sz="1200" b="1" dirty="0">
                <a:solidFill>
                  <a:srgbClr val="0F172A"/>
                </a:solidFill>
              </a:rPr>
              <a:t>at least 6-monthly</a:t>
            </a:r>
            <a:r>
              <a:rPr lang="en-US" sz="1200" dirty="0">
                <a:solidFill>
                  <a:srgbClr val="334155"/>
                </a:solidFill>
              </a:rPr>
              <a:t>.</a:t>
            </a:r>
            <a:endParaRPr lang="en-US" sz="1200" dirty="0"/>
          </a:p>
        </p:txBody>
      </p:sp>
      <p:sp>
        <p:nvSpPr>
          <p:cNvPr id="23" name="SK-29-text-22"/>
          <p:cNvSpPr/>
          <p:nvPr/>
        </p:nvSpPr>
        <p:spPr>
          <a:xfrm>
            <a:off x="738188" y="3887986"/>
            <a:ext cx="1905000" cy="762000"/>
          </a:xfrm>
          <a:prstGeom prst="rect">
            <a:avLst/>
          </a:prstGeom>
          <a:noFill/>
          <a:ln/>
        </p:spPr>
        <p:txBody>
          <a:bodyPr vert="horz" wrap="square" lIns="0" tIns="0" rIns="0" bIns="0" rtlCol="0" anchor="ctr"/>
          <a:lstStyle/>
          <a:p>
            <a:pPr marL="0" indent="0">
              <a:lnSpc>
                <a:spcPts val="6000"/>
              </a:lnSpc>
              <a:buNone/>
            </a:pPr>
            <a:r>
              <a:rPr lang="en-US" sz="6000" b="1" dirty="0">
                <a:solidFill>
                  <a:srgbClr val="E0651F">
                    <a:alpha val="15000"/>
                  </a:srgbClr>
                </a:solidFill>
              </a:rPr>
              <a:t>3</a:t>
            </a:r>
            <a:endParaRPr lang="en-US" sz="6000" dirty="0"/>
          </a:p>
        </p:txBody>
      </p:sp>
      <p:sp>
        <p:nvSpPr>
          <p:cNvPr id="24" name="SK-29-text-23"/>
          <p:cNvSpPr/>
          <p:nvPr/>
        </p:nvSpPr>
        <p:spPr>
          <a:xfrm>
            <a:off x="1828800" y="3916561"/>
            <a:ext cx="295275" cy="209550"/>
          </a:xfrm>
          <a:prstGeom prst="rect">
            <a:avLst/>
          </a:prstGeom>
          <a:noFill/>
          <a:ln/>
        </p:spPr>
        <p:txBody>
          <a:bodyPr vert="horz" wrap="square" lIns="0" tIns="0" rIns="0" bIns="0" rtlCol="0" anchor="ctr"/>
          <a:lstStyle/>
          <a:p>
            <a:pPr marL="0" indent="0">
              <a:lnSpc>
                <a:spcPts val="1350"/>
              </a:lnSpc>
              <a:buNone/>
            </a:pPr>
            <a:r>
              <a:rPr lang="en-US" sz="900" b="1" dirty="0">
                <a:solidFill>
                  <a:srgbClr val="FFFFFF"/>
                </a:solidFill>
              </a:rPr>
              <a:t>AKT</a:t>
            </a:r>
            <a:endParaRPr lang="en-US" sz="900" dirty="0"/>
          </a:p>
        </p:txBody>
      </p:sp>
      <p:sp>
        <p:nvSpPr>
          <p:cNvPr id="25" name="SK-29-text-24"/>
          <p:cNvSpPr/>
          <p:nvPr/>
        </p:nvSpPr>
        <p:spPr>
          <a:xfrm>
            <a:off x="1714500" y="4164211"/>
            <a:ext cx="1000125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7E22CE"/>
                </a:solidFill>
              </a:rPr>
              <a:t>Mental Health Act (1983) Durations</a:t>
            </a:r>
            <a:endParaRPr lang="en-US" sz="1500" dirty="0"/>
          </a:p>
        </p:txBody>
      </p:sp>
      <p:sp>
        <p:nvSpPr>
          <p:cNvPr id="26" name="SK-29-text-25"/>
          <p:cNvSpPr/>
          <p:nvPr/>
        </p:nvSpPr>
        <p:spPr>
          <a:xfrm>
            <a:off x="1714500" y="4488061"/>
            <a:ext cx="990600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0F172A"/>
                </a:solidFill>
              </a:rPr>
              <a:t>Section 2:</a:t>
            </a:r>
            <a:r>
              <a:rPr lang="en-US" sz="1200" dirty="0">
                <a:solidFill>
                  <a:srgbClr val="334155"/>
                </a:solidFill>
              </a:rPr>
              <a:t> Admission for assessment – up to </a:t>
            </a:r>
            <a:r>
              <a:rPr lang="en-US" sz="1200" b="1" dirty="0">
                <a:solidFill>
                  <a:srgbClr val="0F172A"/>
                </a:solidFill>
              </a:rPr>
              <a:t>28 days</a:t>
            </a:r>
            <a:r>
              <a:rPr lang="en-US" sz="1200" dirty="0">
                <a:solidFill>
                  <a:srgbClr val="334155"/>
                </a:solidFill>
              </a:rPr>
              <a:t>.</a:t>
            </a:r>
            <a:endParaRPr lang="en-US" sz="1200" dirty="0"/>
          </a:p>
        </p:txBody>
      </p:sp>
      <p:sp>
        <p:nvSpPr>
          <p:cNvPr id="27" name="SK-29-text-26"/>
          <p:cNvSpPr/>
          <p:nvPr/>
        </p:nvSpPr>
        <p:spPr>
          <a:xfrm>
            <a:off x="1714500" y="4735711"/>
            <a:ext cx="1047750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0F172A"/>
                </a:solidFill>
              </a:rPr>
              <a:t>Section 3:</a:t>
            </a:r>
            <a:r>
              <a:rPr lang="en-US" sz="1200" dirty="0">
                <a:solidFill>
                  <a:srgbClr val="334155"/>
                </a:solidFill>
              </a:rPr>
              <a:t> Admission for treatment – up to </a:t>
            </a:r>
            <a:r>
              <a:rPr lang="en-US" sz="1200" b="1" dirty="0">
                <a:solidFill>
                  <a:srgbClr val="0F172A"/>
                </a:solidFill>
              </a:rPr>
              <a:t>6 months</a:t>
            </a:r>
            <a:r>
              <a:rPr lang="en-US" sz="1200" dirty="0">
                <a:solidFill>
                  <a:srgbClr val="334155"/>
                </a:solidFill>
              </a:rPr>
              <a:t> (renewable).</a:t>
            </a:r>
            <a:endParaRPr lang="en-US" sz="1200" dirty="0"/>
          </a:p>
        </p:txBody>
      </p:sp>
      <p:sp>
        <p:nvSpPr>
          <p:cNvPr id="28" name="SK-29-text-27"/>
          <p:cNvSpPr/>
          <p:nvPr/>
        </p:nvSpPr>
        <p:spPr>
          <a:xfrm>
            <a:off x="1714500" y="4983361"/>
            <a:ext cx="990600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0F172A"/>
                </a:solidFill>
              </a:rPr>
              <a:t>Section 4:</a:t>
            </a:r>
            <a:r>
              <a:rPr lang="en-US" sz="1200" dirty="0">
                <a:solidFill>
                  <a:srgbClr val="334155"/>
                </a:solidFill>
              </a:rPr>
              <a:t> Emergency assessment – up to </a:t>
            </a:r>
            <a:r>
              <a:rPr lang="en-US" sz="1200" b="1" dirty="0">
                <a:solidFill>
                  <a:srgbClr val="0F172A"/>
                </a:solidFill>
              </a:rPr>
              <a:t>72 hours</a:t>
            </a:r>
            <a:r>
              <a:rPr lang="en-US" sz="1200" dirty="0">
                <a:solidFill>
                  <a:srgbClr val="334155"/>
                </a:solidFill>
              </a:rPr>
              <a:t>.</a:t>
            </a:r>
            <a:endParaRPr lang="en-US" sz="1200" dirty="0"/>
          </a:p>
        </p:txBody>
      </p:sp>
      <p:sp>
        <p:nvSpPr>
          <p:cNvPr id="29" name="SK-29-text-28"/>
          <p:cNvSpPr/>
          <p:nvPr/>
        </p:nvSpPr>
        <p:spPr>
          <a:xfrm>
            <a:off x="1714500" y="5231011"/>
            <a:ext cx="1047750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0F172A"/>
                </a:solidFill>
              </a:rPr>
              <a:t>Section 136:</a:t>
            </a:r>
            <a:r>
              <a:rPr lang="en-US" sz="1200" dirty="0">
                <a:solidFill>
                  <a:srgbClr val="334155"/>
                </a:solidFill>
              </a:rPr>
              <a:t> Police power (public place) – up to </a:t>
            </a:r>
            <a:r>
              <a:rPr lang="en-US" sz="1200" b="1" dirty="0">
                <a:solidFill>
                  <a:srgbClr val="0F172A"/>
                </a:solidFill>
              </a:rPr>
              <a:t>24 hours</a:t>
            </a:r>
            <a:r>
              <a:rPr lang="en-US" sz="1200" dirty="0">
                <a:solidFill>
                  <a:srgbClr val="334155"/>
                </a:solidFill>
              </a:rPr>
              <a:t>.</a:t>
            </a:r>
            <a:endParaRPr lang="en-US" sz="1200" dirty="0"/>
          </a:p>
        </p:txBody>
      </p:sp>
      <p:sp>
        <p:nvSpPr>
          <p:cNvPr id="30" name="SK-29-text-29"/>
          <p:cNvSpPr/>
          <p:nvPr/>
        </p:nvSpPr>
        <p:spPr>
          <a:xfrm>
            <a:off x="738188" y="5526286"/>
            <a:ext cx="1905000" cy="762000"/>
          </a:xfrm>
          <a:prstGeom prst="rect">
            <a:avLst/>
          </a:prstGeom>
          <a:noFill/>
          <a:ln/>
        </p:spPr>
        <p:txBody>
          <a:bodyPr vert="horz" wrap="square" lIns="0" tIns="0" rIns="0" bIns="0" rtlCol="0" anchor="ctr"/>
          <a:lstStyle/>
          <a:p>
            <a:pPr marL="0" indent="0">
              <a:lnSpc>
                <a:spcPts val="6000"/>
              </a:lnSpc>
              <a:buNone/>
            </a:pPr>
            <a:r>
              <a:rPr lang="en-US" sz="6000" b="1" dirty="0">
                <a:solidFill>
                  <a:srgbClr val="E0651F">
                    <a:alpha val="15000"/>
                  </a:srgbClr>
                </a:solidFill>
              </a:rPr>
              <a:t>4</a:t>
            </a:r>
            <a:endParaRPr lang="en-US" sz="6000" dirty="0"/>
          </a:p>
        </p:txBody>
      </p:sp>
      <p:sp>
        <p:nvSpPr>
          <p:cNvPr id="31" name="SK-29-text-30"/>
          <p:cNvSpPr/>
          <p:nvPr/>
        </p:nvSpPr>
        <p:spPr>
          <a:xfrm>
            <a:off x="1828800" y="5554861"/>
            <a:ext cx="295275" cy="209550"/>
          </a:xfrm>
          <a:prstGeom prst="rect">
            <a:avLst/>
          </a:prstGeom>
          <a:noFill/>
          <a:ln/>
        </p:spPr>
        <p:txBody>
          <a:bodyPr vert="horz" wrap="square" lIns="0" tIns="0" rIns="0" bIns="0" rtlCol="0" anchor="ctr"/>
          <a:lstStyle/>
          <a:p>
            <a:pPr marL="0" indent="0">
              <a:lnSpc>
                <a:spcPts val="1350"/>
              </a:lnSpc>
              <a:buNone/>
            </a:pPr>
            <a:r>
              <a:rPr lang="en-US" sz="900" b="1" dirty="0">
                <a:solidFill>
                  <a:srgbClr val="FFFFFF"/>
                </a:solidFill>
              </a:rPr>
              <a:t>AKT</a:t>
            </a:r>
            <a:endParaRPr lang="en-US" sz="900" dirty="0"/>
          </a:p>
        </p:txBody>
      </p:sp>
      <p:sp>
        <p:nvSpPr>
          <p:cNvPr id="32" name="SK-29-text-31"/>
          <p:cNvSpPr/>
          <p:nvPr/>
        </p:nvSpPr>
        <p:spPr>
          <a:xfrm>
            <a:off x="1714500" y="5802511"/>
            <a:ext cx="1000125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7E22CE"/>
                </a:solidFill>
              </a:rPr>
              <a:t>MHRA Valproate Safety (2025/2026)</a:t>
            </a:r>
            <a:endParaRPr lang="en-US" sz="1500" dirty="0"/>
          </a:p>
        </p:txBody>
      </p:sp>
      <p:sp>
        <p:nvSpPr>
          <p:cNvPr id="33" name="SK-29-text-32"/>
          <p:cNvSpPr/>
          <p:nvPr/>
        </p:nvSpPr>
        <p:spPr>
          <a:xfrm>
            <a:off x="1714500" y="6126361"/>
            <a:ext cx="10477500" cy="228600"/>
          </a:xfrm>
          <a:prstGeom prst="rect">
            <a:avLst/>
          </a:prstGeom>
          <a:noFill/>
          <a:ln/>
        </p:spPr>
        <p:txBody>
          <a:bodyPr vert="horz" wrap="square" lIns="0" tIns="0" rIns="0" bIns="0" rtlCol="0" anchor="ctr"/>
          <a:lstStyle/>
          <a:p>
            <a:pPr marL="0" indent="0">
              <a:lnSpc>
                <a:spcPts val="1800"/>
              </a:lnSpc>
              <a:buNone/>
            </a:pPr>
            <a:r>
              <a:rPr lang="en-US" sz="1200" dirty="0">
                <a:solidFill>
                  <a:srgbClr val="334155"/>
                </a:solidFill>
              </a:rPr>
              <a:t>Do not start valproate in people </a:t>
            </a:r>
            <a:r>
              <a:rPr lang="en-US" sz="1200" b="1" dirty="0">
                <a:solidFill>
                  <a:srgbClr val="0F172A"/>
                </a:solidFill>
              </a:rPr>
              <a:t>under 55</a:t>
            </a:r>
            <a:r>
              <a:rPr lang="en-US" sz="1200" dirty="0">
                <a:solidFill>
                  <a:srgbClr val="334155"/>
                </a:solidFill>
              </a:rPr>
              <a:t> unless two specialists confirm no alternative.</a:t>
            </a:r>
            <a:endParaRPr lang="en-US" sz="1200" dirty="0"/>
          </a:p>
        </p:txBody>
      </p:sp>
      <p:sp>
        <p:nvSpPr>
          <p:cNvPr id="34" name="SK-29-text-33"/>
          <p:cNvSpPr/>
          <p:nvPr/>
        </p:nvSpPr>
        <p:spPr>
          <a:xfrm>
            <a:off x="1714500" y="6374011"/>
            <a:ext cx="10477500" cy="228600"/>
          </a:xfrm>
          <a:prstGeom prst="rect">
            <a:avLst/>
          </a:prstGeom>
          <a:noFill/>
          <a:ln/>
        </p:spPr>
        <p:txBody>
          <a:bodyPr vert="horz" wrap="square" lIns="0" tIns="0" rIns="0" bIns="0" rtlCol="0" anchor="ctr"/>
          <a:lstStyle/>
          <a:p>
            <a:pPr marL="0" indent="0">
              <a:lnSpc>
                <a:spcPts val="1800"/>
              </a:lnSpc>
              <a:buNone/>
            </a:pPr>
            <a:r>
              <a:rPr lang="en-US" sz="1200" dirty="0">
                <a:solidFill>
                  <a:srgbClr val="334155"/>
                </a:solidFill>
              </a:rPr>
              <a:t>Applies to </a:t>
            </a:r>
            <a:r>
              <a:rPr lang="en-US" sz="1200" b="1" dirty="0">
                <a:solidFill>
                  <a:srgbClr val="0F172A"/>
                </a:solidFill>
              </a:rPr>
              <a:t>both men and women</a:t>
            </a:r>
            <a:r>
              <a:rPr lang="en-US" sz="1200" dirty="0">
                <a:solidFill>
                  <a:srgbClr val="334155"/>
                </a:solidFill>
              </a:rPr>
              <a:t>; men need contraception advice for 3 months after stopping.</a:t>
            </a:r>
            <a:endParaRPr lang="en-US" sz="1200" dirty="0"/>
          </a:p>
        </p:txBody>
      </p:sp>
      <p:sp>
        <p:nvSpPr>
          <p:cNvPr id="35" name="SK-29-text-34"/>
          <p:cNvSpPr/>
          <p:nvPr/>
        </p:nvSpPr>
        <p:spPr>
          <a:xfrm>
            <a:off x="10258425" y="6276975"/>
            <a:ext cx="1933575" cy="200025"/>
          </a:xfrm>
          <a:prstGeom prst="rect">
            <a:avLst/>
          </a:prstGeom>
          <a:noFill/>
          <a:ln/>
        </p:spPr>
        <p:txBody>
          <a:bodyPr vert="horz" wrap="square" lIns="0" tIns="0" rIns="0" bIns="0" rtlCol="0" anchor="ctr"/>
          <a:lstStyle/>
          <a:p>
            <a:pPr marL="0" indent="0">
              <a:lnSpc>
                <a:spcPts val="1575"/>
              </a:lnSpc>
              <a:buNone/>
            </a:pPr>
            <a:r>
              <a:rPr lang="en-US" sz="1050" dirty="0">
                <a:solidFill>
                  <a:srgbClr val="64748B"/>
                </a:solidFill>
              </a:rPr>
              <a:t>www.bradfordvts.co.uk</a:t>
            </a:r>
            <a:endParaRPr lang="en-US" sz="10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30-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30-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30-img-3" descr="preencoded.png"/>
          <p:cNvPicPr>
            <a:picLocks noChangeAspect="1"/>
          </p:cNvPicPr>
          <p:nvPr/>
        </p:nvPicPr>
        <p:blipFill>
          <a:blip r:embed="rId5"/>
          <a:stretch>
            <a:fillRect/>
          </a:stretch>
        </p:blipFill>
        <p:spPr>
          <a:xfrm>
            <a:off x="571500" y="411361"/>
            <a:ext cx="38100" cy="304800"/>
          </a:xfrm>
          <a:prstGeom prst="rect">
            <a:avLst/>
          </a:prstGeom>
        </p:spPr>
      </p:pic>
      <p:pic>
        <p:nvPicPr>
          <p:cNvPr id="5" name="SK-30-img-4" descr="preencoded.png"/>
          <p:cNvPicPr>
            <a:picLocks noChangeAspect="1"/>
          </p:cNvPicPr>
          <p:nvPr/>
        </p:nvPicPr>
        <p:blipFill>
          <a:blip r:embed="rId6"/>
          <a:stretch>
            <a:fillRect/>
          </a:stretch>
        </p:blipFill>
        <p:spPr>
          <a:xfrm>
            <a:off x="571500" y="822871"/>
            <a:ext cx="11049000" cy="9525"/>
          </a:xfrm>
          <a:prstGeom prst="rect">
            <a:avLst/>
          </a:prstGeom>
        </p:spPr>
      </p:pic>
      <p:pic>
        <p:nvPicPr>
          <p:cNvPr id="6" name="SK-30-img-5" descr="preencoded.png"/>
          <p:cNvPicPr>
            <a:picLocks noChangeAspect="1"/>
          </p:cNvPicPr>
          <p:nvPr/>
        </p:nvPicPr>
        <p:blipFill>
          <a:blip r:embed="rId7"/>
          <a:stretch>
            <a:fillRect/>
          </a:stretch>
        </p:blipFill>
        <p:spPr>
          <a:xfrm>
            <a:off x="1371600" y="1322487"/>
            <a:ext cx="1314450" cy="223838"/>
          </a:xfrm>
          <a:prstGeom prst="rect">
            <a:avLst/>
          </a:prstGeom>
        </p:spPr>
      </p:pic>
      <p:pic>
        <p:nvPicPr>
          <p:cNvPr id="7" name="SK-30-img-6" descr="preencoded.png"/>
          <p:cNvPicPr>
            <a:picLocks noChangeAspect="1"/>
          </p:cNvPicPr>
          <p:nvPr/>
        </p:nvPicPr>
        <p:blipFill>
          <a:blip r:embed="rId8"/>
          <a:stretch>
            <a:fillRect/>
          </a:stretch>
        </p:blipFill>
        <p:spPr>
          <a:xfrm>
            <a:off x="1371600" y="2106364"/>
            <a:ext cx="10248900" cy="242888"/>
          </a:xfrm>
          <a:prstGeom prst="rect">
            <a:avLst/>
          </a:prstGeom>
        </p:spPr>
      </p:pic>
      <p:pic>
        <p:nvPicPr>
          <p:cNvPr id="8" name="SK-30-img-7" descr="preencoded.png"/>
          <p:cNvPicPr>
            <a:picLocks noChangeAspect="1"/>
          </p:cNvPicPr>
          <p:nvPr/>
        </p:nvPicPr>
        <p:blipFill>
          <a:blip r:embed="rId9"/>
          <a:stretch>
            <a:fillRect/>
          </a:stretch>
        </p:blipFill>
        <p:spPr>
          <a:xfrm>
            <a:off x="1371600" y="2444502"/>
            <a:ext cx="1581150" cy="223838"/>
          </a:xfrm>
          <a:prstGeom prst="rect">
            <a:avLst/>
          </a:prstGeom>
        </p:spPr>
      </p:pic>
      <p:pic>
        <p:nvPicPr>
          <p:cNvPr id="9" name="SK-30-img-8" descr="preencoded.png"/>
          <p:cNvPicPr>
            <a:picLocks noChangeAspect="1"/>
          </p:cNvPicPr>
          <p:nvPr/>
        </p:nvPicPr>
        <p:blipFill>
          <a:blip r:embed="rId8"/>
          <a:stretch>
            <a:fillRect/>
          </a:stretch>
        </p:blipFill>
        <p:spPr>
          <a:xfrm>
            <a:off x="1371600" y="3471267"/>
            <a:ext cx="10248900" cy="242888"/>
          </a:xfrm>
          <a:prstGeom prst="rect">
            <a:avLst/>
          </a:prstGeom>
        </p:spPr>
      </p:pic>
      <p:pic>
        <p:nvPicPr>
          <p:cNvPr id="10" name="SK-30-img-9" descr="preencoded.png"/>
          <p:cNvPicPr>
            <a:picLocks noChangeAspect="1"/>
          </p:cNvPicPr>
          <p:nvPr/>
        </p:nvPicPr>
        <p:blipFill>
          <a:blip r:embed="rId10"/>
          <a:stretch>
            <a:fillRect/>
          </a:stretch>
        </p:blipFill>
        <p:spPr>
          <a:xfrm>
            <a:off x="1371600" y="3809405"/>
            <a:ext cx="1543050" cy="223838"/>
          </a:xfrm>
          <a:prstGeom prst="rect">
            <a:avLst/>
          </a:prstGeom>
        </p:spPr>
      </p:pic>
      <p:pic>
        <p:nvPicPr>
          <p:cNvPr id="11" name="SK-30-img-10" descr="preencoded.png"/>
          <p:cNvPicPr>
            <a:picLocks noChangeAspect="1"/>
          </p:cNvPicPr>
          <p:nvPr/>
        </p:nvPicPr>
        <p:blipFill>
          <a:blip r:embed="rId8"/>
          <a:stretch>
            <a:fillRect/>
          </a:stretch>
        </p:blipFill>
        <p:spPr>
          <a:xfrm>
            <a:off x="1371600" y="4593282"/>
            <a:ext cx="10248900" cy="242888"/>
          </a:xfrm>
          <a:prstGeom prst="rect">
            <a:avLst/>
          </a:prstGeom>
        </p:spPr>
      </p:pic>
      <p:pic>
        <p:nvPicPr>
          <p:cNvPr id="12" name="SK-30-img-11" descr="preencoded.png"/>
          <p:cNvPicPr>
            <a:picLocks noChangeAspect="1"/>
          </p:cNvPicPr>
          <p:nvPr/>
        </p:nvPicPr>
        <p:blipFill>
          <a:blip r:embed="rId11"/>
          <a:stretch>
            <a:fillRect/>
          </a:stretch>
        </p:blipFill>
        <p:spPr>
          <a:xfrm>
            <a:off x="1371600" y="4931420"/>
            <a:ext cx="1371600" cy="223838"/>
          </a:xfrm>
          <a:prstGeom prst="rect">
            <a:avLst/>
          </a:prstGeom>
        </p:spPr>
      </p:pic>
      <p:pic>
        <p:nvPicPr>
          <p:cNvPr id="13" name="SK-30-img-12" descr="preencoded.png"/>
          <p:cNvPicPr>
            <a:picLocks noChangeAspect="1"/>
          </p:cNvPicPr>
          <p:nvPr/>
        </p:nvPicPr>
        <p:blipFill>
          <a:blip r:embed="rId8"/>
          <a:stretch>
            <a:fillRect/>
          </a:stretch>
        </p:blipFill>
        <p:spPr>
          <a:xfrm>
            <a:off x="1371600" y="5715298"/>
            <a:ext cx="10248900" cy="242888"/>
          </a:xfrm>
          <a:prstGeom prst="rect">
            <a:avLst/>
          </a:prstGeom>
        </p:spPr>
      </p:pic>
      <p:sp>
        <p:nvSpPr>
          <p:cNvPr id="14" name="SK-30-text-13"/>
          <p:cNvSpPr/>
          <p:nvPr/>
        </p:nvSpPr>
        <p:spPr>
          <a:xfrm>
            <a:off x="723900" y="381000"/>
            <a:ext cx="8199120" cy="365671"/>
          </a:xfrm>
          <a:prstGeom prst="rect">
            <a:avLst/>
          </a:prstGeom>
          <a:noFill/>
          <a:ln/>
        </p:spPr>
        <p:txBody>
          <a:bodyPr vert="horz" wrap="square" lIns="0" tIns="0" rIns="0" bIns="0" rtlCol="0" anchor="ctr"/>
          <a:lstStyle/>
          <a:p>
            <a:pPr marL="0" indent="0">
              <a:lnSpc>
                <a:spcPts val="2880"/>
              </a:lnSpc>
              <a:buNone/>
            </a:pPr>
            <a:r>
              <a:rPr lang="en-US" sz="2400" b="1" dirty="0">
                <a:solidFill>
                  <a:srgbClr val="0F172A"/>
                </a:solidFill>
              </a:rPr>
              <a:t>Exam Pearls: SCA Focus</a:t>
            </a:r>
            <a:endParaRPr lang="en-US" sz="2400" dirty="0"/>
          </a:p>
        </p:txBody>
      </p:sp>
      <p:sp>
        <p:nvSpPr>
          <p:cNvPr id="15" name="SK-30-text-14"/>
          <p:cNvSpPr/>
          <p:nvPr/>
        </p:nvSpPr>
        <p:spPr>
          <a:xfrm>
            <a:off x="571500" y="1322487"/>
            <a:ext cx="1500188" cy="600075"/>
          </a:xfrm>
          <a:prstGeom prst="rect">
            <a:avLst/>
          </a:prstGeom>
          <a:noFill/>
          <a:ln/>
        </p:spPr>
        <p:txBody>
          <a:bodyPr vert="horz" wrap="square" lIns="0" tIns="0" rIns="0" bIns="0" rtlCol="0" anchor="ctr"/>
          <a:lstStyle/>
          <a:p>
            <a:pPr marL="0" indent="0">
              <a:lnSpc>
                <a:spcPts val="4725"/>
              </a:lnSpc>
              <a:buNone/>
            </a:pPr>
            <a:r>
              <a:rPr lang="en-US" sz="4725" b="1" dirty="0">
                <a:solidFill>
                  <a:srgbClr val="E2E8F0"/>
                </a:solidFill>
              </a:rPr>
              <a:t>1</a:t>
            </a:r>
            <a:endParaRPr lang="en-US" sz="4725" dirty="0"/>
          </a:p>
        </p:txBody>
      </p:sp>
      <p:sp>
        <p:nvSpPr>
          <p:cNvPr id="16" name="SK-30-text-15"/>
          <p:cNvSpPr/>
          <p:nvPr/>
        </p:nvSpPr>
        <p:spPr>
          <a:xfrm>
            <a:off x="1485900" y="1322487"/>
            <a:ext cx="1794676" cy="223838"/>
          </a:xfrm>
          <a:prstGeom prst="rect">
            <a:avLst/>
          </a:prstGeom>
          <a:noFill/>
          <a:ln/>
        </p:spPr>
        <p:txBody>
          <a:bodyPr vert="horz" wrap="square" lIns="0" tIns="0" rIns="0" bIns="0" rtlCol="0" anchor="ctr"/>
          <a:lstStyle/>
          <a:p>
            <a:pPr marL="0" indent="0">
              <a:lnSpc>
                <a:spcPts val="1463"/>
              </a:lnSpc>
              <a:buNone/>
            </a:pPr>
            <a:r>
              <a:rPr lang="en-US" sz="975" b="1" kern="0" spc="30" dirty="0">
                <a:solidFill>
                  <a:srgbClr val="FFFFFF"/>
                </a:solidFill>
              </a:rPr>
              <a:t>SCA CORE SKILL</a:t>
            </a:r>
            <a:endParaRPr lang="en-US" sz="975" dirty="0"/>
          </a:p>
        </p:txBody>
      </p:sp>
      <p:sp>
        <p:nvSpPr>
          <p:cNvPr id="17" name="SK-30-text-16"/>
          <p:cNvSpPr/>
          <p:nvPr/>
        </p:nvSpPr>
        <p:spPr>
          <a:xfrm>
            <a:off x="1371600" y="1565374"/>
            <a:ext cx="10348913" cy="260003"/>
          </a:xfrm>
          <a:prstGeom prst="rect">
            <a:avLst/>
          </a:prstGeom>
          <a:noFill/>
          <a:ln/>
        </p:spPr>
        <p:txBody>
          <a:bodyPr vert="horz" wrap="square" lIns="0" tIns="0" rIns="0" bIns="0" rtlCol="0" anchor="ctr"/>
          <a:lstStyle/>
          <a:p>
            <a:pPr marL="0" indent="0">
              <a:lnSpc>
                <a:spcPts val="2048"/>
              </a:lnSpc>
              <a:buNone/>
            </a:pPr>
            <a:r>
              <a:rPr lang="en-US" sz="1575" b="1" dirty="0">
                <a:solidFill>
                  <a:srgbClr val="0F172A"/>
                </a:solidFill>
              </a:rPr>
              <a:t>Validation &amp; Normalisation</a:t>
            </a:r>
            <a:endParaRPr lang="en-US" sz="1575" dirty="0"/>
          </a:p>
        </p:txBody>
      </p:sp>
      <p:sp>
        <p:nvSpPr>
          <p:cNvPr id="18" name="SK-30-text-17"/>
          <p:cNvSpPr/>
          <p:nvPr/>
        </p:nvSpPr>
        <p:spPr>
          <a:xfrm>
            <a:off x="1371600" y="1844427"/>
            <a:ext cx="10248900" cy="504825"/>
          </a:xfrm>
          <a:prstGeom prst="rect">
            <a:avLst/>
          </a:prstGeom>
          <a:noFill/>
          <a:ln/>
        </p:spPr>
        <p:txBody>
          <a:bodyPr vert="horz" wrap="square" lIns="0" tIns="0" rIns="0" bIns="0" rtlCol="0" anchor="ctr"/>
          <a:lstStyle/>
          <a:p>
            <a:pPr marL="0" indent="0">
              <a:lnSpc>
                <a:spcPts val="1913"/>
              </a:lnSpc>
              <a:buNone/>
            </a:pPr>
            <a:r>
              <a:rPr lang="en-US" sz="1275" dirty="0">
                <a:solidFill>
                  <a:srgbClr val="334155"/>
                </a:solidFill>
              </a:rPr>
              <a:t>Acknowledge the patient's distress immediately to build rapport. Normalise physiological symptoms of anxiety without dismissing the severity.</a:t>
            </a:r>
            <a:r>
              <a:rPr lang="en-US" sz="1275" i="1" dirty="0">
                <a:solidFill>
                  <a:srgbClr val="0F766E"/>
                </a:solidFill>
              </a:rPr>
              <a:t>"I can see how much this is affecting you. These symptoms are real and frightening, but not dangerous."</a:t>
            </a:r>
            <a:endParaRPr lang="en-US" sz="1275" dirty="0"/>
          </a:p>
        </p:txBody>
      </p:sp>
      <p:sp>
        <p:nvSpPr>
          <p:cNvPr id="19" name="SK-30-text-18"/>
          <p:cNvSpPr/>
          <p:nvPr/>
        </p:nvSpPr>
        <p:spPr>
          <a:xfrm>
            <a:off x="571500" y="2444502"/>
            <a:ext cx="1500188" cy="600075"/>
          </a:xfrm>
          <a:prstGeom prst="rect">
            <a:avLst/>
          </a:prstGeom>
          <a:noFill/>
          <a:ln/>
        </p:spPr>
        <p:txBody>
          <a:bodyPr vert="horz" wrap="square" lIns="0" tIns="0" rIns="0" bIns="0" rtlCol="0" anchor="ctr"/>
          <a:lstStyle/>
          <a:p>
            <a:pPr marL="0" indent="0">
              <a:lnSpc>
                <a:spcPts val="4725"/>
              </a:lnSpc>
              <a:buNone/>
            </a:pPr>
            <a:r>
              <a:rPr lang="en-US" sz="4725" b="1" dirty="0">
                <a:solidFill>
                  <a:srgbClr val="E2E8F0"/>
                </a:solidFill>
              </a:rPr>
              <a:t>2</a:t>
            </a:r>
            <a:endParaRPr lang="en-US" sz="4725" dirty="0"/>
          </a:p>
        </p:txBody>
      </p:sp>
      <p:sp>
        <p:nvSpPr>
          <p:cNvPr id="20" name="SK-30-text-19"/>
          <p:cNvSpPr/>
          <p:nvPr/>
        </p:nvSpPr>
        <p:spPr>
          <a:xfrm>
            <a:off x="1485900" y="2444502"/>
            <a:ext cx="2364128" cy="223838"/>
          </a:xfrm>
          <a:prstGeom prst="rect">
            <a:avLst/>
          </a:prstGeom>
          <a:noFill/>
          <a:ln/>
        </p:spPr>
        <p:txBody>
          <a:bodyPr vert="horz" wrap="square" lIns="0" tIns="0" rIns="0" bIns="0" rtlCol="0" anchor="ctr"/>
          <a:lstStyle/>
          <a:p>
            <a:pPr marL="0" indent="0">
              <a:lnSpc>
                <a:spcPts val="1463"/>
              </a:lnSpc>
              <a:buNone/>
            </a:pPr>
            <a:r>
              <a:rPr lang="en-US" sz="975" b="1" kern="0" spc="30" dirty="0">
                <a:solidFill>
                  <a:srgbClr val="FFFFFF"/>
                </a:solidFill>
              </a:rPr>
              <a:t>PATIENT PRIORITIES</a:t>
            </a:r>
            <a:endParaRPr lang="en-US" sz="975" dirty="0"/>
          </a:p>
        </p:txBody>
      </p:sp>
      <p:sp>
        <p:nvSpPr>
          <p:cNvPr id="21" name="SK-30-text-20"/>
          <p:cNvSpPr/>
          <p:nvPr/>
        </p:nvSpPr>
        <p:spPr>
          <a:xfrm>
            <a:off x="1371600" y="2687389"/>
            <a:ext cx="10348913" cy="260003"/>
          </a:xfrm>
          <a:prstGeom prst="rect">
            <a:avLst/>
          </a:prstGeom>
          <a:noFill/>
          <a:ln/>
        </p:spPr>
        <p:txBody>
          <a:bodyPr vert="horz" wrap="square" lIns="0" tIns="0" rIns="0" bIns="0" rtlCol="0" anchor="ctr"/>
          <a:lstStyle/>
          <a:p>
            <a:pPr marL="0" indent="0">
              <a:lnSpc>
                <a:spcPts val="2048"/>
              </a:lnSpc>
              <a:buNone/>
            </a:pPr>
            <a:r>
              <a:rPr lang="en-US" sz="1575" b="1" dirty="0">
                <a:solidFill>
                  <a:srgbClr val="0F172A"/>
                </a:solidFill>
              </a:rPr>
              <a:t>Eliciting the 'ICE' Framework</a:t>
            </a:r>
            <a:endParaRPr lang="en-US" sz="1575" dirty="0"/>
          </a:p>
        </p:txBody>
      </p:sp>
      <p:sp>
        <p:nvSpPr>
          <p:cNvPr id="22" name="SK-30-text-21"/>
          <p:cNvSpPr/>
          <p:nvPr/>
        </p:nvSpPr>
        <p:spPr>
          <a:xfrm>
            <a:off x="1371600" y="2966442"/>
            <a:ext cx="10248900" cy="747713"/>
          </a:xfrm>
          <a:prstGeom prst="rect">
            <a:avLst/>
          </a:prstGeom>
          <a:noFill/>
          <a:ln/>
        </p:spPr>
        <p:txBody>
          <a:bodyPr vert="horz" wrap="square" lIns="0" tIns="0" rIns="0" bIns="0" rtlCol="0" anchor="ctr"/>
          <a:lstStyle/>
          <a:p>
            <a:pPr marL="0" indent="0">
              <a:lnSpc>
                <a:spcPts val="1913"/>
              </a:lnSpc>
              <a:buNone/>
            </a:pPr>
            <a:r>
              <a:rPr lang="en-US" sz="1275" dirty="0">
                <a:solidFill>
                  <a:srgbClr val="334155"/>
                </a:solidFill>
              </a:rPr>
              <a:t>Mental health consultations often involve hidden agendas. Use open, exploratory questions to uncover the primary concern early in the consultation.</a:t>
            </a:r>
            <a:r>
              <a:rPr lang="en-US" sz="1275" i="1" dirty="0">
                <a:solidFill>
                  <a:srgbClr val="0F766E"/>
                </a:solidFill>
              </a:rPr>
              <a:t>"What has worried you most about this? What would feel like a useful first step today?"</a:t>
            </a:r>
            <a:endParaRPr lang="en-US" sz="1275" dirty="0"/>
          </a:p>
        </p:txBody>
      </p:sp>
      <p:sp>
        <p:nvSpPr>
          <p:cNvPr id="23" name="SK-30-text-22"/>
          <p:cNvSpPr/>
          <p:nvPr/>
        </p:nvSpPr>
        <p:spPr>
          <a:xfrm>
            <a:off x="571500" y="3809405"/>
            <a:ext cx="1500188" cy="600075"/>
          </a:xfrm>
          <a:prstGeom prst="rect">
            <a:avLst/>
          </a:prstGeom>
          <a:noFill/>
          <a:ln/>
        </p:spPr>
        <p:txBody>
          <a:bodyPr vert="horz" wrap="square" lIns="0" tIns="0" rIns="0" bIns="0" rtlCol="0" anchor="ctr"/>
          <a:lstStyle/>
          <a:p>
            <a:pPr marL="0" indent="0">
              <a:lnSpc>
                <a:spcPts val="4725"/>
              </a:lnSpc>
              <a:buNone/>
            </a:pPr>
            <a:r>
              <a:rPr lang="en-US" sz="4725" b="1" dirty="0">
                <a:solidFill>
                  <a:srgbClr val="E2E8F0"/>
                </a:solidFill>
              </a:rPr>
              <a:t>3</a:t>
            </a:r>
            <a:endParaRPr lang="en-US" sz="4725" dirty="0"/>
          </a:p>
        </p:txBody>
      </p:sp>
      <p:sp>
        <p:nvSpPr>
          <p:cNvPr id="24" name="SK-30-text-23"/>
          <p:cNvSpPr/>
          <p:nvPr/>
        </p:nvSpPr>
        <p:spPr>
          <a:xfrm>
            <a:off x="1485900" y="3809405"/>
            <a:ext cx="2101427" cy="223838"/>
          </a:xfrm>
          <a:prstGeom prst="rect">
            <a:avLst/>
          </a:prstGeom>
          <a:noFill/>
          <a:ln/>
        </p:spPr>
        <p:txBody>
          <a:bodyPr vert="horz" wrap="square" lIns="0" tIns="0" rIns="0" bIns="0" rtlCol="0" anchor="ctr"/>
          <a:lstStyle/>
          <a:p>
            <a:pPr marL="0" indent="0">
              <a:lnSpc>
                <a:spcPts val="1463"/>
              </a:lnSpc>
              <a:buNone/>
            </a:pPr>
            <a:r>
              <a:rPr lang="en-US" sz="975" b="1" kern="0" spc="30" dirty="0">
                <a:solidFill>
                  <a:srgbClr val="FFFFFF"/>
                </a:solidFill>
              </a:rPr>
              <a:t>DECISION SUPPORT</a:t>
            </a:r>
            <a:endParaRPr lang="en-US" sz="975" dirty="0"/>
          </a:p>
        </p:txBody>
      </p:sp>
      <p:sp>
        <p:nvSpPr>
          <p:cNvPr id="25" name="SK-30-text-24"/>
          <p:cNvSpPr/>
          <p:nvPr/>
        </p:nvSpPr>
        <p:spPr>
          <a:xfrm>
            <a:off x="1371600" y="4052292"/>
            <a:ext cx="10348913" cy="260003"/>
          </a:xfrm>
          <a:prstGeom prst="rect">
            <a:avLst/>
          </a:prstGeom>
          <a:noFill/>
          <a:ln/>
        </p:spPr>
        <p:txBody>
          <a:bodyPr vert="horz" wrap="square" lIns="0" tIns="0" rIns="0" bIns="0" rtlCol="0" anchor="ctr"/>
          <a:lstStyle/>
          <a:p>
            <a:pPr marL="0" indent="0">
              <a:lnSpc>
                <a:spcPts val="2048"/>
              </a:lnSpc>
              <a:buNone/>
            </a:pPr>
            <a:r>
              <a:rPr lang="en-US" sz="1575" b="1" dirty="0">
                <a:solidFill>
                  <a:srgbClr val="0F172A"/>
                </a:solidFill>
              </a:rPr>
              <a:t>Shared Decision-Making (SDM)</a:t>
            </a:r>
            <a:endParaRPr lang="en-US" sz="1575" dirty="0"/>
          </a:p>
        </p:txBody>
      </p:sp>
      <p:sp>
        <p:nvSpPr>
          <p:cNvPr id="26" name="SK-30-text-25"/>
          <p:cNvSpPr/>
          <p:nvPr/>
        </p:nvSpPr>
        <p:spPr>
          <a:xfrm>
            <a:off x="1371600" y="4331345"/>
            <a:ext cx="10248900" cy="504825"/>
          </a:xfrm>
          <a:prstGeom prst="rect">
            <a:avLst/>
          </a:prstGeom>
          <a:noFill/>
          <a:ln/>
        </p:spPr>
        <p:txBody>
          <a:bodyPr vert="horz" wrap="square" lIns="0" tIns="0" rIns="0" bIns="0" rtlCol="0" anchor="ctr"/>
          <a:lstStyle/>
          <a:p>
            <a:pPr marL="0" indent="0">
              <a:lnSpc>
                <a:spcPts val="1913"/>
              </a:lnSpc>
              <a:buNone/>
            </a:pPr>
            <a:r>
              <a:rPr lang="en-US" sz="1275" dirty="0">
                <a:solidFill>
                  <a:srgbClr val="334155"/>
                </a:solidFill>
              </a:rPr>
              <a:t>In the SCA, presenting options is vital. Explain the difference between psychological therapies (IAPT) and medication, then elicit preference.</a:t>
            </a:r>
            <a:r>
              <a:rPr lang="en-US" sz="1275" i="1" dirty="0">
                <a:solidFill>
                  <a:srgbClr val="0F766E"/>
                </a:solidFill>
              </a:rPr>
              <a:t>"We have several ways to approach this. Which of these options sounds right for you currently?"</a:t>
            </a:r>
            <a:endParaRPr lang="en-US" sz="1275" dirty="0"/>
          </a:p>
        </p:txBody>
      </p:sp>
      <p:sp>
        <p:nvSpPr>
          <p:cNvPr id="27" name="SK-30-text-26"/>
          <p:cNvSpPr/>
          <p:nvPr/>
        </p:nvSpPr>
        <p:spPr>
          <a:xfrm>
            <a:off x="571500" y="4931420"/>
            <a:ext cx="1500188" cy="600075"/>
          </a:xfrm>
          <a:prstGeom prst="rect">
            <a:avLst/>
          </a:prstGeom>
          <a:noFill/>
          <a:ln/>
        </p:spPr>
        <p:txBody>
          <a:bodyPr vert="horz" wrap="square" lIns="0" tIns="0" rIns="0" bIns="0" rtlCol="0" anchor="ctr"/>
          <a:lstStyle/>
          <a:p>
            <a:pPr marL="0" indent="0">
              <a:lnSpc>
                <a:spcPts val="4725"/>
              </a:lnSpc>
              <a:buNone/>
            </a:pPr>
            <a:r>
              <a:rPr lang="en-US" sz="4725" b="1" dirty="0">
                <a:solidFill>
                  <a:srgbClr val="E2E8F0"/>
                </a:solidFill>
              </a:rPr>
              <a:t>4</a:t>
            </a:r>
            <a:endParaRPr lang="en-US" sz="4725" dirty="0"/>
          </a:p>
        </p:txBody>
      </p:sp>
      <p:sp>
        <p:nvSpPr>
          <p:cNvPr id="28" name="SK-30-text-27"/>
          <p:cNvSpPr/>
          <p:nvPr/>
        </p:nvSpPr>
        <p:spPr>
          <a:xfrm>
            <a:off x="1485900" y="4931420"/>
            <a:ext cx="1809750" cy="223838"/>
          </a:xfrm>
          <a:prstGeom prst="rect">
            <a:avLst/>
          </a:prstGeom>
          <a:noFill/>
          <a:ln/>
        </p:spPr>
        <p:txBody>
          <a:bodyPr vert="horz" wrap="square" lIns="0" tIns="0" rIns="0" bIns="0" rtlCol="0" anchor="ctr"/>
          <a:lstStyle/>
          <a:p>
            <a:pPr marL="0" indent="0">
              <a:lnSpc>
                <a:spcPts val="1463"/>
              </a:lnSpc>
              <a:buNone/>
            </a:pPr>
            <a:r>
              <a:rPr lang="en-US" sz="975" b="1" kern="0" spc="30" dirty="0">
                <a:solidFill>
                  <a:srgbClr val="FFFFFF"/>
                </a:solidFill>
              </a:rPr>
              <a:t>SAFETY NETTING</a:t>
            </a:r>
            <a:endParaRPr lang="en-US" sz="975" dirty="0"/>
          </a:p>
        </p:txBody>
      </p:sp>
      <p:sp>
        <p:nvSpPr>
          <p:cNvPr id="29" name="SK-30-text-28"/>
          <p:cNvSpPr/>
          <p:nvPr/>
        </p:nvSpPr>
        <p:spPr>
          <a:xfrm>
            <a:off x="1371600" y="5174307"/>
            <a:ext cx="10348913" cy="260003"/>
          </a:xfrm>
          <a:prstGeom prst="rect">
            <a:avLst/>
          </a:prstGeom>
          <a:noFill/>
          <a:ln/>
        </p:spPr>
        <p:txBody>
          <a:bodyPr vert="horz" wrap="square" lIns="0" tIns="0" rIns="0" bIns="0" rtlCol="0" anchor="ctr"/>
          <a:lstStyle/>
          <a:p>
            <a:pPr marL="0" indent="0">
              <a:lnSpc>
                <a:spcPts val="2048"/>
              </a:lnSpc>
              <a:buNone/>
            </a:pPr>
            <a:r>
              <a:rPr lang="en-US" sz="1575" b="1" dirty="0">
                <a:solidFill>
                  <a:srgbClr val="0F172A"/>
                </a:solidFill>
              </a:rPr>
              <a:t>Specific and Urgent Phrasing</a:t>
            </a:r>
            <a:endParaRPr lang="en-US" sz="1575" dirty="0"/>
          </a:p>
        </p:txBody>
      </p:sp>
      <p:sp>
        <p:nvSpPr>
          <p:cNvPr id="30" name="SK-30-text-29"/>
          <p:cNvSpPr/>
          <p:nvPr/>
        </p:nvSpPr>
        <p:spPr>
          <a:xfrm>
            <a:off x="1371600" y="5453360"/>
            <a:ext cx="10248900" cy="504825"/>
          </a:xfrm>
          <a:prstGeom prst="rect">
            <a:avLst/>
          </a:prstGeom>
          <a:noFill/>
          <a:ln/>
        </p:spPr>
        <p:txBody>
          <a:bodyPr vert="horz" wrap="square" lIns="0" tIns="0" rIns="0" bIns="0" rtlCol="0" anchor="ctr"/>
          <a:lstStyle/>
          <a:p>
            <a:pPr marL="0" indent="0">
              <a:lnSpc>
                <a:spcPts val="1913"/>
              </a:lnSpc>
              <a:buNone/>
            </a:pPr>
            <a:r>
              <a:rPr lang="en-US" sz="1275" dirty="0">
                <a:solidFill>
                  <a:srgbClr val="334155"/>
                </a:solidFill>
              </a:rPr>
              <a:t>Vague safety netting is a common pitfall. Provide a clear, actionable plan for crisis situations with specific contact points.</a:t>
            </a:r>
            <a:r>
              <a:rPr lang="en-US" sz="1275" i="1" dirty="0">
                <a:solidFill>
                  <a:srgbClr val="0F766E"/>
                </a:solidFill>
              </a:rPr>
              <a:t>"If suicidal thoughts become stronger, seek help today via the crisis line, 111, or A&amp;E."</a:t>
            </a:r>
            <a:endParaRPr lang="en-US" sz="1275" dirty="0"/>
          </a:p>
        </p:txBody>
      </p:sp>
      <p:sp>
        <p:nvSpPr>
          <p:cNvPr id="31" name="SK-30-text-30"/>
          <p:cNvSpPr/>
          <p:nvPr/>
        </p:nvSpPr>
        <p:spPr>
          <a:xfrm>
            <a:off x="495300" y="6457950"/>
            <a:ext cx="11125200" cy="200025"/>
          </a:xfrm>
          <a:prstGeom prst="rect">
            <a:avLst/>
          </a:prstGeom>
          <a:noFill/>
          <a:ln/>
        </p:spPr>
        <p:txBody>
          <a:bodyPr vert="horz" wrap="square" lIns="0" tIns="0" rIns="0" bIns="0" rtlCol="0" anchor="ctr"/>
          <a:lstStyle/>
          <a:p>
            <a:pPr marL="0" indent="0" algn="r">
              <a:lnSpc>
                <a:spcPts val="1575"/>
              </a:lnSpc>
              <a:buNone/>
            </a:pPr>
            <a:r>
              <a:rPr lang="en-US" sz="1050" dirty="0">
                <a:solidFill>
                  <a:srgbClr val="64748B"/>
                </a:solidFill>
              </a:rPr>
              <a:t>www.bradfordvts.co.uk</a:t>
            </a:r>
            <a:endParaRPr lang="en-US" sz="10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1">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31-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31-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31-img-3" descr="preencoded.png"/>
          <p:cNvPicPr>
            <a:picLocks noChangeAspect="1"/>
          </p:cNvPicPr>
          <p:nvPr/>
        </p:nvPicPr>
        <p:blipFill>
          <a:blip r:embed="rId5"/>
          <a:stretch>
            <a:fillRect/>
          </a:stretch>
        </p:blipFill>
        <p:spPr>
          <a:xfrm>
            <a:off x="571500" y="411361"/>
            <a:ext cx="38100" cy="304800"/>
          </a:xfrm>
          <a:prstGeom prst="rect">
            <a:avLst/>
          </a:prstGeom>
        </p:spPr>
      </p:pic>
      <p:pic>
        <p:nvPicPr>
          <p:cNvPr id="5" name="SK-31-img-4" descr="preencoded.png"/>
          <p:cNvPicPr>
            <a:picLocks noChangeAspect="1"/>
          </p:cNvPicPr>
          <p:nvPr/>
        </p:nvPicPr>
        <p:blipFill>
          <a:blip r:embed="rId6"/>
          <a:stretch>
            <a:fillRect/>
          </a:stretch>
        </p:blipFill>
        <p:spPr>
          <a:xfrm>
            <a:off x="571500" y="822871"/>
            <a:ext cx="11049000" cy="9525"/>
          </a:xfrm>
          <a:prstGeom prst="rect">
            <a:avLst/>
          </a:prstGeom>
        </p:spPr>
      </p:pic>
      <p:pic>
        <p:nvPicPr>
          <p:cNvPr id="6" name="SK-31-img-5" descr="preencoded.png"/>
          <p:cNvPicPr>
            <a:picLocks noChangeAspect="1"/>
          </p:cNvPicPr>
          <p:nvPr/>
        </p:nvPicPr>
        <p:blipFill>
          <a:blip r:embed="rId7"/>
          <a:stretch>
            <a:fillRect/>
          </a:stretch>
        </p:blipFill>
        <p:spPr>
          <a:xfrm>
            <a:off x="571500" y="1173361"/>
            <a:ext cx="3530501" cy="2333625"/>
          </a:xfrm>
          <a:prstGeom prst="rect">
            <a:avLst/>
          </a:prstGeom>
        </p:spPr>
      </p:pic>
      <p:pic>
        <p:nvPicPr>
          <p:cNvPr id="7" name="SK-31-img-6" descr="preencoded.png"/>
          <p:cNvPicPr>
            <a:picLocks noChangeAspect="1"/>
          </p:cNvPicPr>
          <p:nvPr/>
        </p:nvPicPr>
        <p:blipFill>
          <a:blip r:embed="rId8"/>
          <a:stretch>
            <a:fillRect/>
          </a:stretch>
        </p:blipFill>
        <p:spPr>
          <a:xfrm>
            <a:off x="762000" y="1325761"/>
            <a:ext cx="995363" cy="257175"/>
          </a:xfrm>
          <a:prstGeom prst="rect">
            <a:avLst/>
          </a:prstGeom>
        </p:spPr>
      </p:pic>
      <p:pic>
        <p:nvPicPr>
          <p:cNvPr id="8" name="SK-31-img-7" descr="preencoded.png"/>
          <p:cNvPicPr>
            <a:picLocks noChangeAspect="1"/>
          </p:cNvPicPr>
          <p:nvPr/>
        </p:nvPicPr>
        <p:blipFill>
          <a:blip r:embed="rId9"/>
          <a:stretch>
            <a:fillRect/>
          </a:stretch>
        </p:blipFill>
        <p:spPr>
          <a:xfrm>
            <a:off x="876300" y="1385739"/>
            <a:ext cx="166688" cy="137220"/>
          </a:xfrm>
          <a:prstGeom prst="rect">
            <a:avLst/>
          </a:prstGeom>
        </p:spPr>
      </p:pic>
      <p:pic>
        <p:nvPicPr>
          <p:cNvPr id="9" name="SK-31-img-8" descr="preencoded.png"/>
          <p:cNvPicPr>
            <a:picLocks noChangeAspect="1"/>
          </p:cNvPicPr>
          <p:nvPr/>
        </p:nvPicPr>
        <p:blipFill>
          <a:blip r:embed="rId10"/>
          <a:stretch>
            <a:fillRect/>
          </a:stretch>
        </p:blipFill>
        <p:spPr>
          <a:xfrm>
            <a:off x="4330601" y="1173361"/>
            <a:ext cx="3530650" cy="2333625"/>
          </a:xfrm>
          <a:prstGeom prst="rect">
            <a:avLst/>
          </a:prstGeom>
        </p:spPr>
      </p:pic>
      <p:pic>
        <p:nvPicPr>
          <p:cNvPr id="10" name="SK-31-img-9" descr="preencoded.png"/>
          <p:cNvPicPr>
            <a:picLocks noChangeAspect="1"/>
          </p:cNvPicPr>
          <p:nvPr/>
        </p:nvPicPr>
        <p:blipFill>
          <a:blip r:embed="rId11"/>
          <a:stretch>
            <a:fillRect/>
          </a:stretch>
        </p:blipFill>
        <p:spPr>
          <a:xfrm>
            <a:off x="4521101" y="1325761"/>
            <a:ext cx="1347788" cy="257175"/>
          </a:xfrm>
          <a:prstGeom prst="rect">
            <a:avLst/>
          </a:prstGeom>
        </p:spPr>
      </p:pic>
      <p:pic>
        <p:nvPicPr>
          <p:cNvPr id="11" name="SK-31-img-10" descr="preencoded.png"/>
          <p:cNvPicPr>
            <a:picLocks noChangeAspect="1"/>
          </p:cNvPicPr>
          <p:nvPr/>
        </p:nvPicPr>
        <p:blipFill>
          <a:blip r:embed="rId12"/>
          <a:stretch>
            <a:fillRect/>
          </a:stretch>
        </p:blipFill>
        <p:spPr>
          <a:xfrm>
            <a:off x="4635401" y="1385739"/>
            <a:ext cx="166688" cy="137220"/>
          </a:xfrm>
          <a:prstGeom prst="rect">
            <a:avLst/>
          </a:prstGeom>
        </p:spPr>
      </p:pic>
      <p:pic>
        <p:nvPicPr>
          <p:cNvPr id="12" name="SK-31-img-11" descr="preencoded.png"/>
          <p:cNvPicPr>
            <a:picLocks noChangeAspect="1"/>
          </p:cNvPicPr>
          <p:nvPr/>
        </p:nvPicPr>
        <p:blipFill>
          <a:blip r:embed="rId13"/>
          <a:stretch>
            <a:fillRect/>
          </a:stretch>
        </p:blipFill>
        <p:spPr>
          <a:xfrm>
            <a:off x="8089850" y="1173361"/>
            <a:ext cx="3530501" cy="2333625"/>
          </a:xfrm>
          <a:prstGeom prst="rect">
            <a:avLst/>
          </a:prstGeom>
        </p:spPr>
      </p:pic>
      <p:pic>
        <p:nvPicPr>
          <p:cNvPr id="13" name="SK-31-img-12" descr="preencoded.png"/>
          <p:cNvPicPr>
            <a:picLocks noChangeAspect="1"/>
          </p:cNvPicPr>
          <p:nvPr/>
        </p:nvPicPr>
        <p:blipFill>
          <a:blip r:embed="rId14"/>
          <a:stretch>
            <a:fillRect/>
          </a:stretch>
        </p:blipFill>
        <p:spPr>
          <a:xfrm>
            <a:off x="8280350" y="1325761"/>
            <a:ext cx="1300163" cy="257175"/>
          </a:xfrm>
          <a:prstGeom prst="rect">
            <a:avLst/>
          </a:prstGeom>
        </p:spPr>
      </p:pic>
      <p:pic>
        <p:nvPicPr>
          <p:cNvPr id="14" name="SK-31-img-13" descr="preencoded.png"/>
          <p:cNvPicPr>
            <a:picLocks noChangeAspect="1"/>
          </p:cNvPicPr>
          <p:nvPr/>
        </p:nvPicPr>
        <p:blipFill>
          <a:blip r:embed="rId15"/>
          <a:stretch>
            <a:fillRect/>
          </a:stretch>
        </p:blipFill>
        <p:spPr>
          <a:xfrm>
            <a:off x="8394650" y="1385739"/>
            <a:ext cx="166688" cy="137220"/>
          </a:xfrm>
          <a:prstGeom prst="rect">
            <a:avLst/>
          </a:prstGeom>
        </p:spPr>
      </p:pic>
      <p:pic>
        <p:nvPicPr>
          <p:cNvPr id="15" name="SK-31-img-14" descr="preencoded.png"/>
          <p:cNvPicPr>
            <a:picLocks noChangeAspect="1"/>
          </p:cNvPicPr>
          <p:nvPr/>
        </p:nvPicPr>
        <p:blipFill>
          <a:blip r:embed="rId16"/>
          <a:stretch>
            <a:fillRect/>
          </a:stretch>
        </p:blipFill>
        <p:spPr>
          <a:xfrm>
            <a:off x="571500" y="3687961"/>
            <a:ext cx="3530501" cy="2333625"/>
          </a:xfrm>
          <a:prstGeom prst="rect">
            <a:avLst/>
          </a:prstGeom>
        </p:spPr>
      </p:pic>
      <p:pic>
        <p:nvPicPr>
          <p:cNvPr id="16" name="SK-31-img-15" descr="preencoded.png"/>
          <p:cNvPicPr>
            <a:picLocks noChangeAspect="1"/>
          </p:cNvPicPr>
          <p:nvPr/>
        </p:nvPicPr>
        <p:blipFill>
          <a:blip r:embed="rId17"/>
          <a:stretch>
            <a:fillRect/>
          </a:stretch>
        </p:blipFill>
        <p:spPr>
          <a:xfrm>
            <a:off x="762000" y="3840361"/>
            <a:ext cx="1081088" cy="257175"/>
          </a:xfrm>
          <a:prstGeom prst="rect">
            <a:avLst/>
          </a:prstGeom>
        </p:spPr>
      </p:pic>
      <p:pic>
        <p:nvPicPr>
          <p:cNvPr id="17" name="SK-31-img-16" descr="preencoded.png"/>
          <p:cNvPicPr>
            <a:picLocks noChangeAspect="1"/>
          </p:cNvPicPr>
          <p:nvPr/>
        </p:nvPicPr>
        <p:blipFill>
          <a:blip r:embed="rId18"/>
          <a:stretch>
            <a:fillRect/>
          </a:stretch>
        </p:blipFill>
        <p:spPr>
          <a:xfrm>
            <a:off x="876300" y="3900339"/>
            <a:ext cx="166688" cy="137220"/>
          </a:xfrm>
          <a:prstGeom prst="rect">
            <a:avLst/>
          </a:prstGeom>
        </p:spPr>
      </p:pic>
      <p:pic>
        <p:nvPicPr>
          <p:cNvPr id="18" name="SK-31-img-17" descr="preencoded.png"/>
          <p:cNvPicPr>
            <a:picLocks noChangeAspect="1"/>
          </p:cNvPicPr>
          <p:nvPr/>
        </p:nvPicPr>
        <p:blipFill>
          <a:blip r:embed="rId19"/>
          <a:stretch>
            <a:fillRect/>
          </a:stretch>
        </p:blipFill>
        <p:spPr>
          <a:xfrm>
            <a:off x="4330601" y="3687961"/>
            <a:ext cx="3530650" cy="2333625"/>
          </a:xfrm>
          <a:prstGeom prst="rect">
            <a:avLst/>
          </a:prstGeom>
        </p:spPr>
      </p:pic>
      <p:pic>
        <p:nvPicPr>
          <p:cNvPr id="19" name="SK-31-img-18" descr="preencoded.png"/>
          <p:cNvPicPr>
            <a:picLocks noChangeAspect="1"/>
          </p:cNvPicPr>
          <p:nvPr/>
        </p:nvPicPr>
        <p:blipFill>
          <a:blip r:embed="rId20"/>
          <a:stretch>
            <a:fillRect/>
          </a:stretch>
        </p:blipFill>
        <p:spPr>
          <a:xfrm>
            <a:off x="4521101" y="3840361"/>
            <a:ext cx="985838" cy="257175"/>
          </a:xfrm>
          <a:prstGeom prst="rect">
            <a:avLst/>
          </a:prstGeom>
        </p:spPr>
      </p:pic>
      <p:pic>
        <p:nvPicPr>
          <p:cNvPr id="20" name="SK-31-img-19" descr="preencoded.png"/>
          <p:cNvPicPr>
            <a:picLocks noChangeAspect="1"/>
          </p:cNvPicPr>
          <p:nvPr/>
        </p:nvPicPr>
        <p:blipFill>
          <a:blip r:embed="rId21"/>
          <a:stretch>
            <a:fillRect/>
          </a:stretch>
        </p:blipFill>
        <p:spPr>
          <a:xfrm>
            <a:off x="4635401" y="3900339"/>
            <a:ext cx="166688" cy="137220"/>
          </a:xfrm>
          <a:prstGeom prst="rect">
            <a:avLst/>
          </a:prstGeom>
        </p:spPr>
      </p:pic>
      <p:pic>
        <p:nvPicPr>
          <p:cNvPr id="21" name="SK-31-img-20" descr="preencoded.png"/>
          <p:cNvPicPr>
            <a:picLocks noChangeAspect="1"/>
          </p:cNvPicPr>
          <p:nvPr/>
        </p:nvPicPr>
        <p:blipFill>
          <a:blip r:embed="rId22"/>
          <a:stretch>
            <a:fillRect/>
          </a:stretch>
        </p:blipFill>
        <p:spPr>
          <a:xfrm>
            <a:off x="8089850" y="3687961"/>
            <a:ext cx="3530501" cy="2333625"/>
          </a:xfrm>
          <a:prstGeom prst="rect">
            <a:avLst/>
          </a:prstGeom>
        </p:spPr>
      </p:pic>
      <p:pic>
        <p:nvPicPr>
          <p:cNvPr id="22" name="SK-31-img-21" descr="preencoded.png"/>
          <p:cNvPicPr>
            <a:picLocks noChangeAspect="1"/>
          </p:cNvPicPr>
          <p:nvPr/>
        </p:nvPicPr>
        <p:blipFill>
          <a:blip r:embed="rId23"/>
          <a:stretch>
            <a:fillRect/>
          </a:stretch>
        </p:blipFill>
        <p:spPr>
          <a:xfrm>
            <a:off x="8280350" y="3840361"/>
            <a:ext cx="1195388" cy="257175"/>
          </a:xfrm>
          <a:prstGeom prst="rect">
            <a:avLst/>
          </a:prstGeom>
        </p:spPr>
      </p:pic>
      <p:pic>
        <p:nvPicPr>
          <p:cNvPr id="23" name="SK-31-img-22" descr="preencoded.png"/>
          <p:cNvPicPr>
            <a:picLocks noChangeAspect="1"/>
          </p:cNvPicPr>
          <p:nvPr/>
        </p:nvPicPr>
        <p:blipFill>
          <a:blip r:embed="rId24"/>
          <a:stretch>
            <a:fillRect/>
          </a:stretch>
        </p:blipFill>
        <p:spPr>
          <a:xfrm>
            <a:off x="8394650" y="3900339"/>
            <a:ext cx="166688" cy="137220"/>
          </a:xfrm>
          <a:prstGeom prst="rect">
            <a:avLst/>
          </a:prstGeom>
        </p:spPr>
      </p:pic>
      <p:sp>
        <p:nvSpPr>
          <p:cNvPr id="24" name="SK-31-text-23"/>
          <p:cNvSpPr/>
          <p:nvPr/>
        </p:nvSpPr>
        <p:spPr>
          <a:xfrm>
            <a:off x="723900" y="381000"/>
            <a:ext cx="11468100" cy="365671"/>
          </a:xfrm>
          <a:prstGeom prst="rect">
            <a:avLst/>
          </a:prstGeom>
          <a:noFill/>
          <a:ln/>
        </p:spPr>
        <p:txBody>
          <a:bodyPr vert="horz" wrap="square" lIns="0" tIns="0" rIns="0" bIns="0" rtlCol="0" anchor="ctr"/>
          <a:lstStyle/>
          <a:p>
            <a:pPr marL="0" indent="0">
              <a:lnSpc>
                <a:spcPts val="2880"/>
              </a:lnSpc>
              <a:buNone/>
            </a:pPr>
            <a:r>
              <a:rPr lang="en-US" sz="2400" b="1" dirty="0">
                <a:solidFill>
                  <a:srgbClr val="0F172A"/>
                </a:solidFill>
              </a:rPr>
              <a:t>Common Pitfalls in Primary Care Psychiatry</a:t>
            </a:r>
            <a:endParaRPr lang="en-US" sz="2400" dirty="0"/>
          </a:p>
        </p:txBody>
      </p:sp>
      <p:sp>
        <p:nvSpPr>
          <p:cNvPr id="25" name="SK-31-text-24"/>
          <p:cNvSpPr/>
          <p:nvPr/>
        </p:nvSpPr>
        <p:spPr>
          <a:xfrm>
            <a:off x="1119188" y="1325761"/>
            <a:ext cx="862883" cy="257175"/>
          </a:xfrm>
          <a:prstGeom prst="rect">
            <a:avLst/>
          </a:prstGeom>
          <a:noFill/>
          <a:ln/>
        </p:spPr>
        <p:txBody>
          <a:bodyPr vert="horz" wrap="square" lIns="0" tIns="0" rIns="0" bIns="0" rtlCol="0" anchor="ctr"/>
          <a:lstStyle/>
          <a:p>
            <a:pPr marL="0" indent="0">
              <a:lnSpc>
                <a:spcPts val="1575"/>
              </a:lnSpc>
              <a:buNone/>
            </a:pPr>
            <a:r>
              <a:rPr lang="en-US" sz="1050" b="1" dirty="0">
                <a:solidFill>
                  <a:srgbClr val="B45309"/>
                </a:solidFill>
              </a:rPr>
              <a:t>PITFALL</a:t>
            </a:r>
            <a:endParaRPr lang="en-US" sz="1050" dirty="0"/>
          </a:p>
        </p:txBody>
      </p:sp>
      <p:sp>
        <p:nvSpPr>
          <p:cNvPr id="26" name="SK-31-text-25"/>
          <p:cNvSpPr/>
          <p:nvPr/>
        </p:nvSpPr>
        <p:spPr>
          <a:xfrm>
            <a:off x="762000" y="1678186"/>
            <a:ext cx="5810250" cy="247650"/>
          </a:xfrm>
          <a:prstGeom prst="rect">
            <a:avLst/>
          </a:prstGeom>
          <a:noFill/>
          <a:ln/>
        </p:spPr>
        <p:txBody>
          <a:bodyPr vert="horz" wrap="square" lIns="0" tIns="0" rIns="0" bIns="0" rtlCol="0" anchor="ctr"/>
          <a:lstStyle/>
          <a:p>
            <a:pPr marL="0" indent="0">
              <a:lnSpc>
                <a:spcPts val="1950"/>
              </a:lnSpc>
              <a:buNone/>
            </a:pPr>
            <a:r>
              <a:rPr lang="en-US" sz="1500" b="1" dirty="0">
                <a:solidFill>
                  <a:srgbClr val="0F172A"/>
                </a:solidFill>
              </a:rPr>
              <a:t>Missing Bipolar Screening</a:t>
            </a:r>
            <a:endParaRPr lang="en-US" sz="1500" dirty="0"/>
          </a:p>
        </p:txBody>
      </p:sp>
      <p:sp>
        <p:nvSpPr>
          <p:cNvPr id="27" name="SK-31-text-26"/>
          <p:cNvSpPr/>
          <p:nvPr/>
        </p:nvSpPr>
        <p:spPr>
          <a:xfrm>
            <a:off x="762000" y="2021086"/>
            <a:ext cx="3149501" cy="457200"/>
          </a:xfrm>
          <a:prstGeom prst="rect">
            <a:avLst/>
          </a:prstGeom>
          <a:noFill/>
          <a:ln/>
        </p:spPr>
        <p:txBody>
          <a:bodyPr vert="horz" wrap="square" lIns="0" tIns="0" rIns="0" bIns="0" rtlCol="0" anchor="ctr"/>
          <a:lstStyle/>
          <a:p>
            <a:pPr marL="0" indent="0">
              <a:lnSpc>
                <a:spcPts val="1800"/>
              </a:lnSpc>
              <a:buNone/>
            </a:pPr>
            <a:r>
              <a:rPr lang="en-US" sz="1200" dirty="0">
                <a:solidFill>
                  <a:srgbClr val="334155"/>
                </a:solidFill>
              </a:rPr>
              <a:t>Prescribing antidepressants without checking for previous hypomania or mania.</a:t>
            </a:r>
            <a:endParaRPr lang="en-US" sz="1200" dirty="0"/>
          </a:p>
        </p:txBody>
      </p:sp>
      <p:sp>
        <p:nvSpPr>
          <p:cNvPr id="28" name="SK-31-text-27"/>
          <p:cNvSpPr/>
          <p:nvPr/>
        </p:nvSpPr>
        <p:spPr>
          <a:xfrm>
            <a:off x="952500" y="2602111"/>
            <a:ext cx="5713990" cy="214313"/>
          </a:xfrm>
          <a:prstGeom prst="rect">
            <a:avLst/>
          </a:prstGeom>
          <a:noFill/>
          <a:ln/>
        </p:spPr>
        <p:txBody>
          <a:bodyPr vert="horz" wrap="square" lIns="0" tIns="0" rIns="0" bIns="0" rtlCol="0" anchor="ctr"/>
          <a:lstStyle/>
          <a:p>
            <a:pPr marL="0" indent="0" algn="l">
              <a:lnSpc>
                <a:spcPts val="1688"/>
              </a:lnSpc>
              <a:buNone/>
            </a:pPr>
            <a:r>
              <a:rPr lang="en-US" sz="1125" dirty="0">
                <a:solidFill>
                  <a:srgbClr val="334155"/>
                </a:solidFill>
              </a:rPr>
              <a:t>Risk of "switching" to acute mania.</a:t>
            </a:r>
            <a:endParaRPr lang="en-US" sz="1125" dirty="0"/>
          </a:p>
        </p:txBody>
      </p:sp>
      <p:sp>
        <p:nvSpPr>
          <p:cNvPr id="29" name="SK-31-text-28"/>
          <p:cNvSpPr/>
          <p:nvPr/>
        </p:nvSpPr>
        <p:spPr>
          <a:xfrm>
            <a:off x="952500" y="2864048"/>
            <a:ext cx="5230751" cy="214313"/>
          </a:xfrm>
          <a:prstGeom prst="rect">
            <a:avLst/>
          </a:prstGeom>
          <a:noFill/>
          <a:ln/>
        </p:spPr>
        <p:txBody>
          <a:bodyPr vert="horz" wrap="square" lIns="0" tIns="0" rIns="0" bIns="0" rtlCol="0" anchor="ctr"/>
          <a:lstStyle/>
          <a:p>
            <a:pPr marL="0" indent="0" algn="l">
              <a:lnSpc>
                <a:spcPts val="1688"/>
              </a:lnSpc>
              <a:buNone/>
            </a:pPr>
            <a:r>
              <a:rPr lang="en-US" sz="1125" dirty="0">
                <a:solidFill>
                  <a:srgbClr val="334155"/>
                </a:solidFill>
              </a:rPr>
              <a:t>Always screen in new depression.</a:t>
            </a:r>
            <a:endParaRPr lang="en-US" sz="1125" dirty="0"/>
          </a:p>
        </p:txBody>
      </p:sp>
      <p:sp>
        <p:nvSpPr>
          <p:cNvPr id="30" name="SK-31-text-29"/>
          <p:cNvSpPr/>
          <p:nvPr/>
        </p:nvSpPr>
        <p:spPr>
          <a:xfrm>
            <a:off x="4878288" y="1325761"/>
            <a:ext cx="1328788" cy="257175"/>
          </a:xfrm>
          <a:prstGeom prst="rect">
            <a:avLst/>
          </a:prstGeom>
          <a:noFill/>
          <a:ln/>
        </p:spPr>
        <p:txBody>
          <a:bodyPr vert="horz" wrap="square" lIns="0" tIns="0" rIns="0" bIns="0" rtlCol="0" anchor="ctr"/>
          <a:lstStyle/>
          <a:p>
            <a:pPr marL="0" indent="0">
              <a:lnSpc>
                <a:spcPts val="1575"/>
              </a:lnSpc>
              <a:buNone/>
            </a:pPr>
            <a:r>
              <a:rPr lang="en-US" sz="1050" b="1" dirty="0">
                <a:solidFill>
                  <a:srgbClr val="B45309"/>
                </a:solidFill>
              </a:rPr>
              <a:t>MONITORING</a:t>
            </a:r>
            <a:endParaRPr lang="en-US" sz="1050" dirty="0"/>
          </a:p>
        </p:txBody>
      </p:sp>
      <p:sp>
        <p:nvSpPr>
          <p:cNvPr id="31" name="SK-31-text-30"/>
          <p:cNvSpPr/>
          <p:nvPr/>
        </p:nvSpPr>
        <p:spPr>
          <a:xfrm>
            <a:off x="4521101" y="1678186"/>
            <a:ext cx="5353050" cy="247650"/>
          </a:xfrm>
          <a:prstGeom prst="rect">
            <a:avLst/>
          </a:prstGeom>
          <a:noFill/>
          <a:ln/>
        </p:spPr>
        <p:txBody>
          <a:bodyPr vert="horz" wrap="square" lIns="0" tIns="0" rIns="0" bIns="0" rtlCol="0" anchor="ctr"/>
          <a:lstStyle/>
          <a:p>
            <a:pPr marL="0" indent="0">
              <a:lnSpc>
                <a:spcPts val="1950"/>
              </a:lnSpc>
              <a:buNone/>
            </a:pPr>
            <a:r>
              <a:rPr lang="en-US" sz="1500" b="1" dirty="0">
                <a:solidFill>
                  <a:srgbClr val="0F172A"/>
                </a:solidFill>
              </a:rPr>
              <a:t>Physical Health Neglect</a:t>
            </a:r>
            <a:endParaRPr lang="en-US" sz="1500" dirty="0"/>
          </a:p>
        </p:txBody>
      </p:sp>
      <p:sp>
        <p:nvSpPr>
          <p:cNvPr id="32" name="SK-31-text-31"/>
          <p:cNvSpPr/>
          <p:nvPr/>
        </p:nvSpPr>
        <p:spPr>
          <a:xfrm>
            <a:off x="4521101" y="2021086"/>
            <a:ext cx="3149650" cy="457200"/>
          </a:xfrm>
          <a:prstGeom prst="rect">
            <a:avLst/>
          </a:prstGeom>
          <a:noFill/>
          <a:ln/>
        </p:spPr>
        <p:txBody>
          <a:bodyPr vert="horz" wrap="square" lIns="0" tIns="0" rIns="0" bIns="0" rtlCol="0" anchor="ctr"/>
          <a:lstStyle/>
          <a:p>
            <a:pPr marL="0" indent="0">
              <a:lnSpc>
                <a:spcPts val="1800"/>
              </a:lnSpc>
              <a:buNone/>
            </a:pPr>
            <a:r>
              <a:rPr lang="en-US" sz="1200" dirty="0">
                <a:solidFill>
                  <a:srgbClr val="334155"/>
                </a:solidFill>
              </a:rPr>
              <a:t>Inadequate monitoring for patients on antipsychotics or mood stabilisers.</a:t>
            </a:r>
            <a:endParaRPr lang="en-US" sz="1200" dirty="0"/>
          </a:p>
        </p:txBody>
      </p:sp>
      <p:sp>
        <p:nvSpPr>
          <p:cNvPr id="33" name="SK-31-text-32"/>
          <p:cNvSpPr/>
          <p:nvPr/>
        </p:nvSpPr>
        <p:spPr>
          <a:xfrm>
            <a:off x="4711601" y="2602111"/>
            <a:ext cx="5391847" cy="214313"/>
          </a:xfrm>
          <a:prstGeom prst="rect">
            <a:avLst/>
          </a:prstGeom>
          <a:noFill/>
          <a:ln/>
        </p:spPr>
        <p:txBody>
          <a:bodyPr vert="horz" wrap="square" lIns="0" tIns="0" rIns="0" bIns="0" rtlCol="0" anchor="ctr"/>
          <a:lstStyle/>
          <a:p>
            <a:pPr marL="0" indent="0" algn="l">
              <a:lnSpc>
                <a:spcPts val="1688"/>
              </a:lnSpc>
              <a:buNone/>
            </a:pPr>
            <a:r>
              <a:rPr lang="en-US" sz="1125" dirty="0">
                <a:solidFill>
                  <a:srgbClr val="334155"/>
                </a:solidFill>
              </a:rPr>
              <a:t>Missing BMI, Glucose, and Lipids.</a:t>
            </a:r>
            <a:endParaRPr lang="en-US" sz="1125" dirty="0"/>
          </a:p>
        </p:txBody>
      </p:sp>
      <p:sp>
        <p:nvSpPr>
          <p:cNvPr id="34" name="SK-31-text-33"/>
          <p:cNvSpPr/>
          <p:nvPr/>
        </p:nvSpPr>
        <p:spPr>
          <a:xfrm>
            <a:off x="4711601" y="2864048"/>
            <a:ext cx="6036168" cy="214313"/>
          </a:xfrm>
          <a:prstGeom prst="rect">
            <a:avLst/>
          </a:prstGeom>
          <a:noFill/>
          <a:ln/>
        </p:spPr>
        <p:txBody>
          <a:bodyPr vert="horz" wrap="square" lIns="0" tIns="0" rIns="0" bIns="0" rtlCol="0" anchor="ctr"/>
          <a:lstStyle/>
          <a:p>
            <a:pPr marL="0" indent="0" algn="l">
              <a:lnSpc>
                <a:spcPts val="1688"/>
              </a:lnSpc>
              <a:buNone/>
            </a:pPr>
            <a:r>
              <a:rPr lang="en-US" sz="1125" dirty="0">
                <a:solidFill>
                  <a:srgbClr val="334155"/>
                </a:solidFill>
              </a:rPr>
              <a:t>Failure to check Lithium levels/eGFR.</a:t>
            </a:r>
            <a:endParaRPr lang="en-US" sz="1125" dirty="0"/>
          </a:p>
        </p:txBody>
      </p:sp>
      <p:sp>
        <p:nvSpPr>
          <p:cNvPr id="35" name="SK-31-text-34"/>
          <p:cNvSpPr/>
          <p:nvPr/>
        </p:nvSpPr>
        <p:spPr>
          <a:xfrm>
            <a:off x="8637538" y="1325761"/>
            <a:ext cx="1318846" cy="257175"/>
          </a:xfrm>
          <a:prstGeom prst="rect">
            <a:avLst/>
          </a:prstGeom>
          <a:noFill/>
          <a:ln/>
        </p:spPr>
        <p:txBody>
          <a:bodyPr vert="horz" wrap="square" lIns="0" tIns="0" rIns="0" bIns="0" rtlCol="0" anchor="ctr"/>
          <a:lstStyle/>
          <a:p>
            <a:pPr marL="0" indent="0">
              <a:lnSpc>
                <a:spcPts val="1575"/>
              </a:lnSpc>
              <a:buNone/>
            </a:pPr>
            <a:r>
              <a:rPr lang="en-US" sz="1050" b="1" dirty="0">
                <a:solidFill>
                  <a:srgbClr val="B45309"/>
                </a:solidFill>
              </a:rPr>
              <a:t>MEDICATION</a:t>
            </a:r>
            <a:endParaRPr lang="en-US" sz="1050" dirty="0"/>
          </a:p>
        </p:txBody>
      </p:sp>
      <p:sp>
        <p:nvSpPr>
          <p:cNvPr id="36" name="SK-31-text-35"/>
          <p:cNvSpPr/>
          <p:nvPr/>
        </p:nvSpPr>
        <p:spPr>
          <a:xfrm>
            <a:off x="8280350" y="1678186"/>
            <a:ext cx="3911650" cy="247650"/>
          </a:xfrm>
          <a:prstGeom prst="rect">
            <a:avLst/>
          </a:prstGeom>
          <a:noFill/>
          <a:ln/>
        </p:spPr>
        <p:txBody>
          <a:bodyPr vert="horz" wrap="square" lIns="0" tIns="0" rIns="0" bIns="0" rtlCol="0" anchor="ctr"/>
          <a:lstStyle/>
          <a:p>
            <a:pPr marL="0" indent="0">
              <a:lnSpc>
                <a:spcPts val="1950"/>
              </a:lnSpc>
              <a:buNone/>
            </a:pPr>
            <a:r>
              <a:rPr lang="en-US" sz="1500" b="1" dirty="0">
                <a:solidFill>
                  <a:srgbClr val="0F172A"/>
                </a:solidFill>
              </a:rPr>
              <a:t>Long-term Benzo Use</a:t>
            </a:r>
            <a:endParaRPr lang="en-US" sz="1500" dirty="0"/>
          </a:p>
        </p:txBody>
      </p:sp>
      <p:sp>
        <p:nvSpPr>
          <p:cNvPr id="37" name="SK-31-text-36"/>
          <p:cNvSpPr/>
          <p:nvPr/>
        </p:nvSpPr>
        <p:spPr>
          <a:xfrm>
            <a:off x="8280350" y="2021086"/>
            <a:ext cx="3149501" cy="457200"/>
          </a:xfrm>
          <a:prstGeom prst="rect">
            <a:avLst/>
          </a:prstGeom>
          <a:noFill/>
          <a:ln/>
        </p:spPr>
        <p:txBody>
          <a:bodyPr vert="horz" wrap="square" lIns="0" tIns="0" rIns="0" bIns="0" rtlCol="0" anchor="ctr"/>
          <a:lstStyle/>
          <a:p>
            <a:pPr marL="0" indent="0">
              <a:lnSpc>
                <a:spcPts val="1800"/>
              </a:lnSpc>
              <a:buNone/>
            </a:pPr>
            <a:r>
              <a:rPr lang="en-US" sz="1200" dirty="0">
                <a:solidFill>
                  <a:srgbClr val="334155"/>
                </a:solidFill>
              </a:rPr>
              <a:t>Routine or long-term prescribing for chronic anxiety or panic disorders.</a:t>
            </a:r>
            <a:endParaRPr lang="en-US" sz="1200" dirty="0"/>
          </a:p>
        </p:txBody>
      </p:sp>
      <p:sp>
        <p:nvSpPr>
          <p:cNvPr id="38" name="SK-31-text-37"/>
          <p:cNvSpPr/>
          <p:nvPr/>
        </p:nvSpPr>
        <p:spPr>
          <a:xfrm>
            <a:off x="8470850" y="2602111"/>
            <a:ext cx="3721150" cy="214313"/>
          </a:xfrm>
          <a:prstGeom prst="rect">
            <a:avLst/>
          </a:prstGeom>
          <a:noFill/>
          <a:ln/>
        </p:spPr>
        <p:txBody>
          <a:bodyPr vert="horz" wrap="square" lIns="0" tIns="0" rIns="0" bIns="0" rtlCol="0" anchor="ctr"/>
          <a:lstStyle/>
          <a:p>
            <a:pPr marL="0" indent="0" algn="l">
              <a:lnSpc>
                <a:spcPts val="1688"/>
              </a:lnSpc>
              <a:buNone/>
            </a:pPr>
            <a:r>
              <a:rPr lang="en-US" sz="1125" dirty="0">
                <a:solidFill>
                  <a:srgbClr val="334155"/>
                </a:solidFill>
              </a:rPr>
              <a:t>Leads to dependence and falls risk.</a:t>
            </a:r>
            <a:endParaRPr lang="en-US" sz="1125" dirty="0"/>
          </a:p>
        </p:txBody>
      </p:sp>
      <p:sp>
        <p:nvSpPr>
          <p:cNvPr id="39" name="SK-31-text-38"/>
          <p:cNvSpPr/>
          <p:nvPr/>
        </p:nvSpPr>
        <p:spPr>
          <a:xfrm>
            <a:off x="8470850" y="2864048"/>
            <a:ext cx="3721150" cy="214313"/>
          </a:xfrm>
          <a:prstGeom prst="rect">
            <a:avLst/>
          </a:prstGeom>
          <a:noFill/>
          <a:ln/>
        </p:spPr>
        <p:txBody>
          <a:bodyPr vert="horz" wrap="square" lIns="0" tIns="0" rIns="0" bIns="0" rtlCol="0" anchor="ctr"/>
          <a:lstStyle/>
          <a:p>
            <a:pPr marL="0" indent="0" algn="l">
              <a:lnSpc>
                <a:spcPts val="1688"/>
              </a:lnSpc>
              <a:buNone/>
            </a:pPr>
            <a:r>
              <a:rPr lang="en-US" sz="1125" dirty="0">
                <a:solidFill>
                  <a:srgbClr val="334155"/>
                </a:solidFill>
              </a:rPr>
              <a:t>Avoid beyond 2–4 weeks max.</a:t>
            </a:r>
            <a:endParaRPr lang="en-US" sz="1125" dirty="0"/>
          </a:p>
        </p:txBody>
      </p:sp>
      <p:sp>
        <p:nvSpPr>
          <p:cNvPr id="40" name="SK-31-text-39"/>
          <p:cNvSpPr/>
          <p:nvPr/>
        </p:nvSpPr>
        <p:spPr>
          <a:xfrm>
            <a:off x="1119188" y="3840361"/>
            <a:ext cx="883282" cy="257175"/>
          </a:xfrm>
          <a:prstGeom prst="rect">
            <a:avLst/>
          </a:prstGeom>
          <a:noFill/>
          <a:ln/>
        </p:spPr>
        <p:txBody>
          <a:bodyPr vert="horz" wrap="square" lIns="0" tIns="0" rIns="0" bIns="0" rtlCol="0" anchor="ctr"/>
          <a:lstStyle/>
          <a:p>
            <a:pPr marL="0" indent="0">
              <a:lnSpc>
                <a:spcPts val="1575"/>
              </a:lnSpc>
              <a:buNone/>
            </a:pPr>
            <a:r>
              <a:rPr lang="en-US" sz="1050" b="1" dirty="0">
                <a:solidFill>
                  <a:srgbClr val="B45309"/>
                </a:solidFill>
              </a:rPr>
              <a:t>MASKING</a:t>
            </a:r>
            <a:endParaRPr lang="en-US" sz="1050" dirty="0"/>
          </a:p>
        </p:txBody>
      </p:sp>
      <p:sp>
        <p:nvSpPr>
          <p:cNvPr id="41" name="SK-31-text-40"/>
          <p:cNvSpPr/>
          <p:nvPr/>
        </p:nvSpPr>
        <p:spPr>
          <a:xfrm>
            <a:off x="762000" y="4192786"/>
            <a:ext cx="4438650" cy="247650"/>
          </a:xfrm>
          <a:prstGeom prst="rect">
            <a:avLst/>
          </a:prstGeom>
          <a:noFill/>
          <a:ln/>
        </p:spPr>
        <p:txBody>
          <a:bodyPr vert="horz" wrap="square" lIns="0" tIns="0" rIns="0" bIns="0" rtlCol="0" anchor="ctr"/>
          <a:lstStyle/>
          <a:p>
            <a:pPr marL="0" indent="0">
              <a:lnSpc>
                <a:spcPts val="1950"/>
              </a:lnSpc>
              <a:buNone/>
            </a:pPr>
            <a:r>
              <a:rPr lang="en-US" sz="1500" b="1" dirty="0">
                <a:solidFill>
                  <a:srgbClr val="0F172A"/>
                </a:solidFill>
              </a:rPr>
              <a:t>Substance Blindspot</a:t>
            </a:r>
            <a:endParaRPr lang="en-US" sz="1500" dirty="0"/>
          </a:p>
        </p:txBody>
      </p:sp>
      <p:sp>
        <p:nvSpPr>
          <p:cNvPr id="42" name="SK-31-text-41"/>
          <p:cNvSpPr/>
          <p:nvPr/>
        </p:nvSpPr>
        <p:spPr>
          <a:xfrm>
            <a:off x="762000" y="4535686"/>
            <a:ext cx="3149501" cy="457200"/>
          </a:xfrm>
          <a:prstGeom prst="rect">
            <a:avLst/>
          </a:prstGeom>
          <a:noFill/>
          <a:ln/>
        </p:spPr>
        <p:txBody>
          <a:bodyPr vert="horz" wrap="square" lIns="0" tIns="0" rIns="0" bIns="0" rtlCol="0" anchor="ctr"/>
          <a:lstStyle/>
          <a:p>
            <a:pPr marL="0" indent="0">
              <a:lnSpc>
                <a:spcPts val="1800"/>
              </a:lnSpc>
              <a:buNone/>
            </a:pPr>
            <a:r>
              <a:rPr lang="en-US" sz="1200" dirty="0">
                <a:solidFill>
                  <a:srgbClr val="334155"/>
                </a:solidFill>
              </a:rPr>
              <a:t>Treating mood disorders without addressing co-morbid alcohol or drug misuse.</a:t>
            </a:r>
            <a:endParaRPr lang="en-US" sz="1200" dirty="0"/>
          </a:p>
        </p:txBody>
      </p:sp>
      <p:sp>
        <p:nvSpPr>
          <p:cNvPr id="43" name="SK-31-text-42"/>
          <p:cNvSpPr/>
          <p:nvPr/>
        </p:nvSpPr>
        <p:spPr>
          <a:xfrm>
            <a:off x="952500" y="5116711"/>
            <a:ext cx="5552910" cy="214313"/>
          </a:xfrm>
          <a:prstGeom prst="rect">
            <a:avLst/>
          </a:prstGeom>
          <a:noFill/>
          <a:ln/>
        </p:spPr>
        <p:txBody>
          <a:bodyPr vert="horz" wrap="square" lIns="0" tIns="0" rIns="0" bIns="0" rtlCol="0" anchor="ctr"/>
          <a:lstStyle/>
          <a:p>
            <a:pPr marL="0" indent="0" algn="l">
              <a:lnSpc>
                <a:spcPts val="1688"/>
              </a:lnSpc>
              <a:buNone/>
            </a:pPr>
            <a:r>
              <a:rPr lang="en-US" sz="1125" dirty="0">
                <a:solidFill>
                  <a:srgbClr val="334155"/>
                </a:solidFill>
              </a:rPr>
              <a:t>Alcohol mimics/worsens depression.</a:t>
            </a:r>
            <a:endParaRPr lang="en-US" sz="1125" dirty="0"/>
          </a:p>
        </p:txBody>
      </p:sp>
      <p:sp>
        <p:nvSpPr>
          <p:cNvPr id="44" name="SK-31-text-43"/>
          <p:cNvSpPr/>
          <p:nvPr/>
        </p:nvSpPr>
        <p:spPr>
          <a:xfrm>
            <a:off x="952500" y="5378648"/>
            <a:ext cx="5552910" cy="214313"/>
          </a:xfrm>
          <a:prstGeom prst="rect">
            <a:avLst/>
          </a:prstGeom>
          <a:noFill/>
          <a:ln/>
        </p:spPr>
        <p:txBody>
          <a:bodyPr vert="horz" wrap="square" lIns="0" tIns="0" rIns="0" bIns="0" rtlCol="0" anchor="ctr"/>
          <a:lstStyle/>
          <a:p>
            <a:pPr marL="0" indent="0" algn="l">
              <a:lnSpc>
                <a:spcPts val="1688"/>
              </a:lnSpc>
              <a:buNone/>
            </a:pPr>
            <a:r>
              <a:rPr lang="en-US" sz="1125" dirty="0">
                <a:solidFill>
                  <a:srgbClr val="334155"/>
                </a:solidFill>
              </a:rPr>
              <a:t>Cannabis triggers/worsens anxiety.</a:t>
            </a:r>
            <a:endParaRPr lang="en-US" sz="1125" dirty="0"/>
          </a:p>
        </p:txBody>
      </p:sp>
      <p:sp>
        <p:nvSpPr>
          <p:cNvPr id="45" name="SK-31-text-44"/>
          <p:cNvSpPr/>
          <p:nvPr/>
        </p:nvSpPr>
        <p:spPr>
          <a:xfrm>
            <a:off x="4878288" y="3840361"/>
            <a:ext cx="757238" cy="257175"/>
          </a:xfrm>
          <a:prstGeom prst="rect">
            <a:avLst/>
          </a:prstGeom>
          <a:noFill/>
          <a:ln/>
        </p:spPr>
        <p:txBody>
          <a:bodyPr vert="horz" wrap="square" lIns="0" tIns="0" rIns="0" bIns="0" rtlCol="0" anchor="ctr"/>
          <a:lstStyle/>
          <a:p>
            <a:pPr marL="0" indent="0">
              <a:lnSpc>
                <a:spcPts val="1575"/>
              </a:lnSpc>
              <a:buNone/>
            </a:pPr>
            <a:r>
              <a:rPr lang="en-US" sz="1050" b="1" dirty="0">
                <a:solidFill>
                  <a:srgbClr val="B45309"/>
                </a:solidFill>
              </a:rPr>
              <a:t>SAFETY</a:t>
            </a:r>
            <a:endParaRPr lang="en-US" sz="1050" dirty="0"/>
          </a:p>
        </p:txBody>
      </p:sp>
      <p:sp>
        <p:nvSpPr>
          <p:cNvPr id="46" name="SK-31-text-45"/>
          <p:cNvSpPr/>
          <p:nvPr/>
        </p:nvSpPr>
        <p:spPr>
          <a:xfrm>
            <a:off x="4521101" y="4192786"/>
            <a:ext cx="4438650" cy="247650"/>
          </a:xfrm>
          <a:prstGeom prst="rect">
            <a:avLst/>
          </a:prstGeom>
          <a:noFill/>
          <a:ln/>
        </p:spPr>
        <p:txBody>
          <a:bodyPr vert="horz" wrap="square" lIns="0" tIns="0" rIns="0" bIns="0" rtlCol="0" anchor="ctr"/>
          <a:lstStyle/>
          <a:p>
            <a:pPr marL="0" indent="0">
              <a:lnSpc>
                <a:spcPts val="1950"/>
              </a:lnSpc>
              <a:buNone/>
            </a:pPr>
            <a:r>
              <a:rPr lang="en-US" sz="1500" b="1" dirty="0">
                <a:solidFill>
                  <a:srgbClr val="0F172A"/>
                </a:solidFill>
              </a:rPr>
              <a:t>Scale vs. Judgement</a:t>
            </a:r>
            <a:endParaRPr lang="en-US" sz="1500" dirty="0"/>
          </a:p>
        </p:txBody>
      </p:sp>
      <p:sp>
        <p:nvSpPr>
          <p:cNvPr id="47" name="SK-31-text-46"/>
          <p:cNvSpPr/>
          <p:nvPr/>
        </p:nvSpPr>
        <p:spPr>
          <a:xfrm>
            <a:off x="4521101" y="4535686"/>
            <a:ext cx="3149650" cy="457200"/>
          </a:xfrm>
          <a:prstGeom prst="rect">
            <a:avLst/>
          </a:prstGeom>
          <a:noFill/>
          <a:ln/>
        </p:spPr>
        <p:txBody>
          <a:bodyPr vert="horz" wrap="square" lIns="0" tIns="0" rIns="0" bIns="0" rtlCol="0" anchor="ctr"/>
          <a:lstStyle/>
          <a:p>
            <a:pPr marL="0" indent="0">
              <a:lnSpc>
                <a:spcPts val="1800"/>
              </a:lnSpc>
              <a:buNone/>
            </a:pPr>
            <a:r>
              <a:rPr lang="en-US" sz="1200" dirty="0">
                <a:solidFill>
                  <a:srgbClr val="334155"/>
                </a:solidFill>
              </a:rPr>
              <a:t>Relying on PHQ-9 scores or "no suicide contracts" to determine safety.</a:t>
            </a:r>
            <a:endParaRPr lang="en-US" sz="1200" dirty="0"/>
          </a:p>
        </p:txBody>
      </p:sp>
      <p:sp>
        <p:nvSpPr>
          <p:cNvPr id="48" name="SK-31-text-47"/>
          <p:cNvSpPr/>
          <p:nvPr/>
        </p:nvSpPr>
        <p:spPr>
          <a:xfrm>
            <a:off x="4711601" y="5116711"/>
            <a:ext cx="6841569" cy="214313"/>
          </a:xfrm>
          <a:prstGeom prst="rect">
            <a:avLst/>
          </a:prstGeom>
          <a:noFill/>
          <a:ln/>
        </p:spPr>
        <p:txBody>
          <a:bodyPr vert="horz" wrap="square" lIns="0" tIns="0" rIns="0" bIns="0" rtlCol="0" anchor="ctr"/>
          <a:lstStyle/>
          <a:p>
            <a:pPr marL="0" indent="0" algn="l">
              <a:lnSpc>
                <a:spcPts val="1688"/>
              </a:lnSpc>
              <a:buNone/>
            </a:pPr>
            <a:r>
              <a:rPr lang="en-US" sz="1125" dirty="0">
                <a:solidFill>
                  <a:srgbClr val="334155"/>
                </a:solidFill>
              </a:rPr>
              <a:t>Scales do not replace clinical assessment.</a:t>
            </a:r>
            <a:endParaRPr lang="en-US" sz="1125" dirty="0"/>
          </a:p>
        </p:txBody>
      </p:sp>
      <p:sp>
        <p:nvSpPr>
          <p:cNvPr id="49" name="SK-31-text-48"/>
          <p:cNvSpPr/>
          <p:nvPr/>
        </p:nvSpPr>
        <p:spPr>
          <a:xfrm>
            <a:off x="4711601" y="5378648"/>
            <a:ext cx="5552927" cy="214313"/>
          </a:xfrm>
          <a:prstGeom prst="rect">
            <a:avLst/>
          </a:prstGeom>
          <a:noFill/>
          <a:ln/>
        </p:spPr>
        <p:txBody>
          <a:bodyPr vert="horz" wrap="square" lIns="0" tIns="0" rIns="0" bIns="0" rtlCol="0" anchor="ctr"/>
          <a:lstStyle/>
          <a:p>
            <a:pPr marL="0" indent="0" algn="l">
              <a:lnSpc>
                <a:spcPts val="1688"/>
              </a:lnSpc>
              <a:buNone/>
            </a:pPr>
            <a:r>
              <a:rPr lang="en-US" sz="1125" dirty="0">
                <a:solidFill>
                  <a:srgbClr val="334155"/>
                </a:solidFill>
              </a:rPr>
              <a:t>Contracts offer false reassurance.</a:t>
            </a:r>
            <a:endParaRPr lang="en-US" sz="1125" dirty="0"/>
          </a:p>
        </p:txBody>
      </p:sp>
      <p:sp>
        <p:nvSpPr>
          <p:cNvPr id="50" name="SK-31-text-49"/>
          <p:cNvSpPr/>
          <p:nvPr/>
        </p:nvSpPr>
        <p:spPr>
          <a:xfrm>
            <a:off x="8637538" y="3840361"/>
            <a:ext cx="1164767" cy="257175"/>
          </a:xfrm>
          <a:prstGeom prst="rect">
            <a:avLst/>
          </a:prstGeom>
          <a:noFill/>
          <a:ln/>
        </p:spPr>
        <p:txBody>
          <a:bodyPr vert="horz" wrap="square" lIns="0" tIns="0" rIns="0" bIns="0" rtlCol="0" anchor="ctr"/>
          <a:lstStyle/>
          <a:p>
            <a:pPr marL="0" indent="0">
              <a:lnSpc>
                <a:spcPts val="1575"/>
              </a:lnSpc>
              <a:buNone/>
            </a:pPr>
            <a:r>
              <a:rPr lang="en-US" sz="1050" b="1" dirty="0">
                <a:solidFill>
                  <a:srgbClr val="B45309"/>
                </a:solidFill>
              </a:rPr>
              <a:t>LABELLING</a:t>
            </a:r>
            <a:endParaRPr lang="en-US" sz="1050" dirty="0"/>
          </a:p>
        </p:txBody>
      </p:sp>
      <p:sp>
        <p:nvSpPr>
          <p:cNvPr id="51" name="SK-31-text-50"/>
          <p:cNvSpPr/>
          <p:nvPr/>
        </p:nvSpPr>
        <p:spPr>
          <a:xfrm>
            <a:off x="8280350" y="4192786"/>
            <a:ext cx="3911650" cy="247650"/>
          </a:xfrm>
          <a:prstGeom prst="rect">
            <a:avLst/>
          </a:prstGeom>
          <a:noFill/>
          <a:ln/>
        </p:spPr>
        <p:txBody>
          <a:bodyPr vert="horz" wrap="square" lIns="0" tIns="0" rIns="0" bIns="0" rtlCol="0" anchor="ctr"/>
          <a:lstStyle/>
          <a:p>
            <a:pPr marL="0" indent="0">
              <a:lnSpc>
                <a:spcPts val="1950"/>
              </a:lnSpc>
              <a:buNone/>
            </a:pPr>
            <a:r>
              <a:rPr lang="en-US" sz="1500" b="1" dirty="0">
                <a:solidFill>
                  <a:srgbClr val="0F172A"/>
                </a:solidFill>
              </a:rPr>
              <a:t>Punitive Discharges</a:t>
            </a:r>
            <a:endParaRPr lang="en-US" sz="1500" dirty="0"/>
          </a:p>
        </p:txBody>
      </p:sp>
      <p:sp>
        <p:nvSpPr>
          <p:cNvPr id="52" name="SK-31-text-51"/>
          <p:cNvSpPr/>
          <p:nvPr/>
        </p:nvSpPr>
        <p:spPr>
          <a:xfrm>
            <a:off x="8280350" y="4535686"/>
            <a:ext cx="3149501" cy="685800"/>
          </a:xfrm>
          <a:prstGeom prst="rect">
            <a:avLst/>
          </a:prstGeom>
          <a:noFill/>
          <a:ln/>
        </p:spPr>
        <p:txBody>
          <a:bodyPr vert="horz" wrap="square" lIns="0" tIns="0" rIns="0" bIns="0" rtlCol="0" anchor="ctr"/>
          <a:lstStyle/>
          <a:p>
            <a:pPr marL="0" indent="0">
              <a:lnSpc>
                <a:spcPts val="1800"/>
              </a:lnSpc>
              <a:buNone/>
            </a:pPr>
            <a:r>
              <a:rPr lang="en-US" sz="1200" dirty="0">
                <a:solidFill>
                  <a:srgbClr val="334155"/>
                </a:solidFill>
              </a:rPr>
              <a:t>Discharging patients with Personality Disorders for "non-engagement" or crisis behaviour.</a:t>
            </a:r>
            <a:endParaRPr lang="en-US" sz="1200" dirty="0"/>
          </a:p>
        </p:txBody>
      </p:sp>
      <p:sp>
        <p:nvSpPr>
          <p:cNvPr id="53" name="SK-31-text-52"/>
          <p:cNvSpPr/>
          <p:nvPr/>
        </p:nvSpPr>
        <p:spPr>
          <a:xfrm>
            <a:off x="8470850" y="5345311"/>
            <a:ext cx="3721150" cy="214313"/>
          </a:xfrm>
          <a:prstGeom prst="rect">
            <a:avLst/>
          </a:prstGeom>
          <a:noFill/>
          <a:ln/>
        </p:spPr>
        <p:txBody>
          <a:bodyPr vert="horz" wrap="square" lIns="0" tIns="0" rIns="0" bIns="0" rtlCol="0" anchor="ctr"/>
          <a:lstStyle/>
          <a:p>
            <a:pPr marL="0" indent="0" algn="l">
              <a:lnSpc>
                <a:spcPts val="1688"/>
              </a:lnSpc>
              <a:buNone/>
            </a:pPr>
            <a:r>
              <a:rPr lang="en-US" sz="1125" dirty="0">
                <a:solidFill>
                  <a:srgbClr val="334155"/>
                </a:solidFill>
              </a:rPr>
              <a:t>Maintain boundaries, not exclusion.</a:t>
            </a:r>
            <a:endParaRPr lang="en-US" sz="1125" dirty="0"/>
          </a:p>
        </p:txBody>
      </p:sp>
      <p:sp>
        <p:nvSpPr>
          <p:cNvPr id="54" name="SK-31-text-53"/>
          <p:cNvSpPr/>
          <p:nvPr/>
        </p:nvSpPr>
        <p:spPr>
          <a:xfrm>
            <a:off x="8470850" y="5607248"/>
            <a:ext cx="3721150" cy="214313"/>
          </a:xfrm>
          <a:prstGeom prst="rect">
            <a:avLst/>
          </a:prstGeom>
          <a:noFill/>
          <a:ln/>
        </p:spPr>
        <p:txBody>
          <a:bodyPr vert="horz" wrap="square" lIns="0" tIns="0" rIns="0" bIns="0" rtlCol="0" anchor="ctr"/>
          <a:lstStyle/>
          <a:p>
            <a:pPr marL="0" indent="0" algn="l">
              <a:lnSpc>
                <a:spcPts val="1688"/>
              </a:lnSpc>
              <a:buNone/>
            </a:pPr>
            <a:r>
              <a:rPr lang="en-US" sz="1125" dirty="0">
                <a:solidFill>
                  <a:srgbClr val="334155"/>
                </a:solidFill>
              </a:rPr>
              <a:t>Avoid stigmatising clinical notes.</a:t>
            </a:r>
            <a:endParaRPr lang="en-US" sz="1125" dirty="0"/>
          </a:p>
        </p:txBody>
      </p:sp>
      <p:sp>
        <p:nvSpPr>
          <p:cNvPr id="55" name="SK-31-text-54"/>
          <p:cNvSpPr/>
          <p:nvPr/>
        </p:nvSpPr>
        <p:spPr>
          <a:xfrm>
            <a:off x="10115550" y="6353175"/>
            <a:ext cx="1504950" cy="161925"/>
          </a:xfrm>
          <a:prstGeom prst="rect">
            <a:avLst/>
          </a:prstGeom>
          <a:noFill/>
          <a:ln/>
        </p:spPr>
        <p:txBody>
          <a:bodyPr vert="horz" wrap="square" lIns="0" tIns="0" rIns="0" bIns="0" rtlCol="0" anchor="ctr"/>
          <a:lstStyle/>
          <a:p>
            <a:pPr marL="0" indent="0" algn="r">
              <a:lnSpc>
                <a:spcPts val="1688"/>
              </a:lnSpc>
              <a:buNone/>
            </a:pPr>
            <a:r>
              <a:rPr lang="en-US" sz="1125" dirty="0">
                <a:solidFill>
                  <a:srgbClr val="64748B"/>
                </a:solidFill>
              </a:rPr>
              <a:t>www.bradfordvts.co.uk</a:t>
            </a:r>
            <a:endParaRPr lang="en-US" sz="1125"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2">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32-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32-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32-img-3" descr="preencoded.png"/>
          <p:cNvPicPr>
            <a:picLocks noChangeAspect="1"/>
          </p:cNvPicPr>
          <p:nvPr/>
        </p:nvPicPr>
        <p:blipFill>
          <a:blip r:embed="rId5"/>
          <a:stretch>
            <a:fillRect/>
          </a:stretch>
        </p:blipFill>
        <p:spPr>
          <a:xfrm>
            <a:off x="571500" y="411361"/>
            <a:ext cx="38100" cy="304800"/>
          </a:xfrm>
          <a:prstGeom prst="rect">
            <a:avLst/>
          </a:prstGeom>
        </p:spPr>
      </p:pic>
      <p:pic>
        <p:nvPicPr>
          <p:cNvPr id="5" name="SK-32-img-4" descr="preencoded.png"/>
          <p:cNvPicPr>
            <a:picLocks noChangeAspect="1"/>
          </p:cNvPicPr>
          <p:nvPr/>
        </p:nvPicPr>
        <p:blipFill>
          <a:blip r:embed="rId6"/>
          <a:stretch>
            <a:fillRect/>
          </a:stretch>
        </p:blipFill>
        <p:spPr>
          <a:xfrm>
            <a:off x="571500" y="822871"/>
            <a:ext cx="11049000" cy="9525"/>
          </a:xfrm>
          <a:prstGeom prst="rect">
            <a:avLst/>
          </a:prstGeom>
        </p:spPr>
      </p:pic>
      <p:pic>
        <p:nvPicPr>
          <p:cNvPr id="6" name="SK-32-img-5" descr="preencoded.png"/>
          <p:cNvPicPr>
            <a:picLocks noChangeAspect="1"/>
          </p:cNvPicPr>
          <p:nvPr/>
        </p:nvPicPr>
        <p:blipFill>
          <a:blip r:embed="rId7"/>
          <a:stretch>
            <a:fillRect/>
          </a:stretch>
        </p:blipFill>
        <p:spPr>
          <a:xfrm>
            <a:off x="571500" y="1022896"/>
            <a:ext cx="5410200" cy="4253954"/>
          </a:xfrm>
          <a:prstGeom prst="rect">
            <a:avLst/>
          </a:prstGeom>
        </p:spPr>
      </p:pic>
      <p:pic>
        <p:nvPicPr>
          <p:cNvPr id="7" name="SK-32-img-6" descr="preencoded.png"/>
          <p:cNvPicPr>
            <a:picLocks noChangeAspect="1"/>
          </p:cNvPicPr>
          <p:nvPr/>
        </p:nvPicPr>
        <p:blipFill>
          <a:blip r:embed="rId8"/>
          <a:stretch>
            <a:fillRect/>
          </a:stretch>
        </p:blipFill>
        <p:spPr>
          <a:xfrm>
            <a:off x="762000" y="1213396"/>
            <a:ext cx="342900" cy="342900"/>
          </a:xfrm>
          <a:prstGeom prst="rect">
            <a:avLst/>
          </a:prstGeom>
        </p:spPr>
      </p:pic>
      <p:pic>
        <p:nvPicPr>
          <p:cNvPr id="8" name="SK-32-img-7" descr="preencoded.png"/>
          <p:cNvPicPr>
            <a:picLocks noChangeAspect="1"/>
          </p:cNvPicPr>
          <p:nvPr/>
        </p:nvPicPr>
        <p:blipFill>
          <a:blip r:embed="rId9"/>
          <a:stretch>
            <a:fillRect/>
          </a:stretch>
        </p:blipFill>
        <p:spPr>
          <a:xfrm>
            <a:off x="826294" y="1297186"/>
            <a:ext cx="214313" cy="175320"/>
          </a:xfrm>
          <a:prstGeom prst="rect">
            <a:avLst/>
          </a:prstGeom>
        </p:spPr>
      </p:pic>
      <p:pic>
        <p:nvPicPr>
          <p:cNvPr id="9" name="SK-32-img-8" descr="preencoded.png"/>
          <p:cNvPicPr>
            <a:picLocks noChangeAspect="1"/>
          </p:cNvPicPr>
          <p:nvPr/>
        </p:nvPicPr>
        <p:blipFill>
          <a:blip r:embed="rId7"/>
          <a:stretch>
            <a:fillRect/>
          </a:stretch>
        </p:blipFill>
        <p:spPr>
          <a:xfrm>
            <a:off x="6210300" y="1022896"/>
            <a:ext cx="5410200" cy="4253954"/>
          </a:xfrm>
          <a:prstGeom prst="rect">
            <a:avLst/>
          </a:prstGeom>
        </p:spPr>
      </p:pic>
      <p:pic>
        <p:nvPicPr>
          <p:cNvPr id="10" name="SK-32-img-9" descr="preencoded.png"/>
          <p:cNvPicPr>
            <a:picLocks noChangeAspect="1"/>
          </p:cNvPicPr>
          <p:nvPr/>
        </p:nvPicPr>
        <p:blipFill>
          <a:blip r:embed="rId10"/>
          <a:stretch>
            <a:fillRect/>
          </a:stretch>
        </p:blipFill>
        <p:spPr>
          <a:xfrm>
            <a:off x="6400800" y="1213396"/>
            <a:ext cx="342900" cy="342900"/>
          </a:xfrm>
          <a:prstGeom prst="rect">
            <a:avLst/>
          </a:prstGeom>
        </p:spPr>
      </p:pic>
      <p:pic>
        <p:nvPicPr>
          <p:cNvPr id="11" name="SK-32-img-10" descr="preencoded.png"/>
          <p:cNvPicPr>
            <a:picLocks noChangeAspect="1"/>
          </p:cNvPicPr>
          <p:nvPr/>
        </p:nvPicPr>
        <p:blipFill>
          <a:blip r:embed="rId11"/>
          <a:stretch>
            <a:fillRect/>
          </a:stretch>
        </p:blipFill>
        <p:spPr>
          <a:xfrm>
            <a:off x="6465094" y="1297186"/>
            <a:ext cx="214313" cy="175320"/>
          </a:xfrm>
          <a:prstGeom prst="rect">
            <a:avLst/>
          </a:prstGeom>
        </p:spPr>
      </p:pic>
      <p:pic>
        <p:nvPicPr>
          <p:cNvPr id="12" name="SK-32-img-11" descr="preencoded.png"/>
          <p:cNvPicPr>
            <a:picLocks noChangeAspect="1"/>
          </p:cNvPicPr>
          <p:nvPr/>
        </p:nvPicPr>
        <p:blipFill>
          <a:blip r:embed="rId12"/>
          <a:stretch>
            <a:fillRect/>
          </a:stretch>
        </p:blipFill>
        <p:spPr>
          <a:xfrm>
            <a:off x="571500" y="5467350"/>
            <a:ext cx="11049000" cy="819150"/>
          </a:xfrm>
          <a:prstGeom prst="rect">
            <a:avLst/>
          </a:prstGeom>
        </p:spPr>
      </p:pic>
      <p:pic>
        <p:nvPicPr>
          <p:cNvPr id="13" name="SK-32-img-12" descr="preencoded.png"/>
          <p:cNvPicPr>
            <a:picLocks noChangeAspect="1"/>
          </p:cNvPicPr>
          <p:nvPr/>
        </p:nvPicPr>
        <p:blipFill>
          <a:blip r:embed="rId13"/>
          <a:stretch>
            <a:fillRect/>
          </a:stretch>
        </p:blipFill>
        <p:spPr>
          <a:xfrm>
            <a:off x="762000" y="5738813"/>
            <a:ext cx="1104900" cy="276225"/>
          </a:xfrm>
          <a:prstGeom prst="rect">
            <a:avLst/>
          </a:prstGeom>
        </p:spPr>
      </p:pic>
      <p:sp>
        <p:nvSpPr>
          <p:cNvPr id="14" name="SK-32-text-13"/>
          <p:cNvSpPr/>
          <p:nvPr/>
        </p:nvSpPr>
        <p:spPr>
          <a:xfrm>
            <a:off x="723900" y="381000"/>
            <a:ext cx="11468100" cy="365671"/>
          </a:xfrm>
          <a:prstGeom prst="rect">
            <a:avLst/>
          </a:prstGeom>
          <a:noFill/>
          <a:ln/>
        </p:spPr>
        <p:txBody>
          <a:bodyPr vert="horz" wrap="square" lIns="0" tIns="0" rIns="0" bIns="0" rtlCol="0" anchor="ctr"/>
          <a:lstStyle/>
          <a:p>
            <a:pPr marL="0" indent="0">
              <a:lnSpc>
                <a:spcPts val="2880"/>
              </a:lnSpc>
              <a:buNone/>
            </a:pPr>
            <a:r>
              <a:rPr lang="en-US" sz="2400" b="1" dirty="0">
                <a:solidFill>
                  <a:srgbClr val="0F172A"/>
                </a:solidFill>
              </a:rPr>
              <a:t>Reassuring Features &amp; Primary Care Management</a:t>
            </a:r>
            <a:endParaRPr lang="en-US" sz="2400" dirty="0"/>
          </a:p>
        </p:txBody>
      </p:sp>
      <p:sp>
        <p:nvSpPr>
          <p:cNvPr id="15" name="SK-32-text-14"/>
          <p:cNvSpPr/>
          <p:nvPr/>
        </p:nvSpPr>
        <p:spPr>
          <a:xfrm>
            <a:off x="1219200" y="1227683"/>
            <a:ext cx="7900035"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0F172A"/>
                </a:solidFill>
              </a:rPr>
              <a:t>Criteria for Safe GP Management</a:t>
            </a:r>
            <a:endParaRPr lang="en-US" sz="1650" dirty="0"/>
          </a:p>
        </p:txBody>
      </p:sp>
      <p:sp>
        <p:nvSpPr>
          <p:cNvPr id="16" name="SK-32-text-15"/>
          <p:cNvSpPr/>
          <p:nvPr/>
        </p:nvSpPr>
        <p:spPr>
          <a:xfrm>
            <a:off x="1028700" y="1708696"/>
            <a:ext cx="4762500" cy="514350"/>
          </a:xfrm>
          <a:prstGeom prst="rect">
            <a:avLst/>
          </a:prstGeom>
          <a:noFill/>
          <a:ln/>
        </p:spPr>
        <p:txBody>
          <a:bodyPr vert="horz" wrap="square" lIns="0" tIns="0" rIns="0" bIns="0" rtlCol="0" anchor="ctr"/>
          <a:lstStyle/>
          <a:p>
            <a:pPr marL="0" indent="0" algn="l">
              <a:lnSpc>
                <a:spcPts val="2025"/>
              </a:lnSpc>
              <a:buNone/>
            </a:pPr>
            <a:r>
              <a:rPr lang="en-US" sz="1350" b="1" dirty="0">
                <a:solidFill>
                  <a:srgbClr val="334155"/>
                </a:solidFill>
              </a:rPr>
              <a:t>Stable Symptoms:</a:t>
            </a:r>
            <a:r>
              <a:rPr lang="en-US" sz="1350" dirty="0">
                <a:solidFill>
                  <a:srgbClr val="334155"/>
                </a:solidFill>
              </a:rPr>
              <a:t> Mild-to-moderate intensity with no recent escalation or acute crisis.</a:t>
            </a:r>
            <a:endParaRPr lang="en-US" sz="1350" dirty="0"/>
          </a:p>
        </p:txBody>
      </p:sp>
      <p:sp>
        <p:nvSpPr>
          <p:cNvPr id="17" name="SK-32-text-16"/>
          <p:cNvSpPr/>
          <p:nvPr/>
        </p:nvSpPr>
        <p:spPr>
          <a:xfrm>
            <a:off x="1028700" y="2337346"/>
            <a:ext cx="4762500" cy="514350"/>
          </a:xfrm>
          <a:prstGeom prst="rect">
            <a:avLst/>
          </a:prstGeom>
          <a:noFill/>
          <a:ln/>
        </p:spPr>
        <p:txBody>
          <a:bodyPr vert="horz" wrap="square" lIns="0" tIns="0" rIns="0" bIns="0" rtlCol="0" anchor="ctr"/>
          <a:lstStyle/>
          <a:p>
            <a:pPr marL="0" indent="0" algn="l">
              <a:lnSpc>
                <a:spcPts val="2025"/>
              </a:lnSpc>
              <a:buNone/>
            </a:pPr>
            <a:r>
              <a:rPr lang="en-US" sz="1350" b="1" dirty="0">
                <a:solidFill>
                  <a:srgbClr val="334155"/>
                </a:solidFill>
              </a:rPr>
              <a:t>Good Insight:</a:t>
            </a:r>
            <a:r>
              <a:rPr lang="en-US" sz="1350" dirty="0">
                <a:solidFill>
                  <a:srgbClr val="334155"/>
                </a:solidFill>
              </a:rPr>
              <a:t> Patient recognizes symptoms and is motivated to seek and accept help.</a:t>
            </a:r>
            <a:endParaRPr lang="en-US" sz="1350" dirty="0"/>
          </a:p>
        </p:txBody>
      </p:sp>
      <p:sp>
        <p:nvSpPr>
          <p:cNvPr id="18" name="SK-32-text-17"/>
          <p:cNvSpPr/>
          <p:nvPr/>
        </p:nvSpPr>
        <p:spPr>
          <a:xfrm>
            <a:off x="1028700" y="2965996"/>
            <a:ext cx="4762500" cy="514350"/>
          </a:xfrm>
          <a:prstGeom prst="rect">
            <a:avLst/>
          </a:prstGeom>
          <a:noFill/>
          <a:ln/>
        </p:spPr>
        <p:txBody>
          <a:bodyPr vert="horz" wrap="square" lIns="0" tIns="0" rIns="0" bIns="0" rtlCol="0" anchor="ctr"/>
          <a:lstStyle/>
          <a:p>
            <a:pPr marL="0" indent="0" algn="l">
              <a:lnSpc>
                <a:spcPts val="2025"/>
              </a:lnSpc>
              <a:buNone/>
            </a:pPr>
            <a:r>
              <a:rPr lang="en-US" sz="1350" b="1" dirty="0">
                <a:solidFill>
                  <a:srgbClr val="334155"/>
                </a:solidFill>
              </a:rPr>
              <a:t>Consistent Engagement:</a:t>
            </a:r>
            <a:r>
              <a:rPr lang="en-US" sz="1350" dirty="0">
                <a:solidFill>
                  <a:srgbClr val="334155"/>
                </a:solidFill>
              </a:rPr>
              <a:t> Reliable history of attending appointments and following shared plans.</a:t>
            </a:r>
            <a:endParaRPr lang="en-US" sz="1350" dirty="0"/>
          </a:p>
        </p:txBody>
      </p:sp>
      <p:sp>
        <p:nvSpPr>
          <p:cNvPr id="19" name="SK-32-text-18"/>
          <p:cNvSpPr/>
          <p:nvPr/>
        </p:nvSpPr>
        <p:spPr>
          <a:xfrm>
            <a:off x="1028700" y="3594646"/>
            <a:ext cx="4762500" cy="514350"/>
          </a:xfrm>
          <a:prstGeom prst="rect">
            <a:avLst/>
          </a:prstGeom>
          <a:noFill/>
          <a:ln/>
        </p:spPr>
        <p:txBody>
          <a:bodyPr vert="horz" wrap="square" lIns="0" tIns="0" rIns="0" bIns="0" rtlCol="0" anchor="ctr"/>
          <a:lstStyle/>
          <a:p>
            <a:pPr marL="0" indent="0" algn="l">
              <a:lnSpc>
                <a:spcPts val="2025"/>
              </a:lnSpc>
              <a:buNone/>
            </a:pPr>
            <a:r>
              <a:rPr lang="en-US" sz="1350" b="1" dirty="0">
                <a:solidFill>
                  <a:srgbClr val="334155"/>
                </a:solidFill>
              </a:rPr>
              <a:t>Protective Factors:</a:t>
            </a:r>
            <a:r>
              <a:rPr lang="en-US" sz="1350" dirty="0">
                <a:solidFill>
                  <a:srgbClr val="334155"/>
                </a:solidFill>
              </a:rPr>
              <a:t> Strong social support, stable employment, or meaningful responsibilities.</a:t>
            </a:r>
            <a:endParaRPr lang="en-US" sz="1350" dirty="0"/>
          </a:p>
        </p:txBody>
      </p:sp>
      <p:sp>
        <p:nvSpPr>
          <p:cNvPr id="20" name="SK-32-text-19"/>
          <p:cNvSpPr/>
          <p:nvPr/>
        </p:nvSpPr>
        <p:spPr>
          <a:xfrm>
            <a:off x="1028700" y="4223296"/>
            <a:ext cx="4762500" cy="514350"/>
          </a:xfrm>
          <a:prstGeom prst="rect">
            <a:avLst/>
          </a:prstGeom>
          <a:noFill/>
          <a:ln/>
        </p:spPr>
        <p:txBody>
          <a:bodyPr vert="horz" wrap="square" lIns="0" tIns="0" rIns="0" bIns="0" rtlCol="0" anchor="ctr"/>
          <a:lstStyle/>
          <a:p>
            <a:pPr marL="0" indent="0" algn="l">
              <a:lnSpc>
                <a:spcPts val="2025"/>
              </a:lnSpc>
              <a:buNone/>
            </a:pPr>
            <a:r>
              <a:rPr lang="en-US" sz="1350" b="1" dirty="0">
                <a:solidFill>
                  <a:srgbClr val="334155"/>
                </a:solidFill>
              </a:rPr>
              <a:t>Risk Profile:</a:t>
            </a:r>
            <a:r>
              <a:rPr lang="en-US" sz="1350" dirty="0">
                <a:solidFill>
                  <a:srgbClr val="334155"/>
                </a:solidFill>
              </a:rPr>
              <a:t> No active suicidal intent, no psychosis, and no history of severe self-harm.</a:t>
            </a:r>
            <a:endParaRPr lang="en-US" sz="1350" dirty="0"/>
          </a:p>
        </p:txBody>
      </p:sp>
      <p:sp>
        <p:nvSpPr>
          <p:cNvPr id="21" name="SK-32-text-20"/>
          <p:cNvSpPr/>
          <p:nvPr/>
        </p:nvSpPr>
        <p:spPr>
          <a:xfrm>
            <a:off x="6858000" y="1227683"/>
            <a:ext cx="5334000"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0F172A"/>
                </a:solidFill>
              </a:rPr>
              <a:t>Primary Care Management Strategy</a:t>
            </a:r>
            <a:endParaRPr lang="en-US" sz="1650" dirty="0"/>
          </a:p>
        </p:txBody>
      </p:sp>
      <p:sp>
        <p:nvSpPr>
          <p:cNvPr id="22" name="SK-32-text-21"/>
          <p:cNvSpPr/>
          <p:nvPr/>
        </p:nvSpPr>
        <p:spPr>
          <a:xfrm>
            <a:off x="6667500" y="1708696"/>
            <a:ext cx="4762500" cy="514350"/>
          </a:xfrm>
          <a:prstGeom prst="rect">
            <a:avLst/>
          </a:prstGeom>
          <a:noFill/>
          <a:ln/>
        </p:spPr>
        <p:txBody>
          <a:bodyPr vert="horz" wrap="square" lIns="0" tIns="0" rIns="0" bIns="0" rtlCol="0" anchor="ctr"/>
          <a:lstStyle/>
          <a:p>
            <a:pPr marL="0" indent="0" algn="l">
              <a:lnSpc>
                <a:spcPts val="2025"/>
              </a:lnSpc>
              <a:buNone/>
            </a:pPr>
            <a:r>
              <a:rPr lang="en-US" sz="1350" b="1" dirty="0">
                <a:solidFill>
                  <a:srgbClr val="334155"/>
                </a:solidFill>
              </a:rPr>
              <a:t>Active Monitoring:</a:t>
            </a:r>
            <a:r>
              <a:rPr lang="en-US" sz="1350" dirty="0">
                <a:solidFill>
                  <a:srgbClr val="334155"/>
                </a:solidFill>
              </a:rPr>
              <a:t> Scheduled clinical reviews (e.g., every 2 weeks initially) to track progress.</a:t>
            </a:r>
            <a:endParaRPr lang="en-US" sz="1350" dirty="0"/>
          </a:p>
        </p:txBody>
      </p:sp>
      <p:sp>
        <p:nvSpPr>
          <p:cNvPr id="23" name="SK-32-text-22"/>
          <p:cNvSpPr/>
          <p:nvPr/>
        </p:nvSpPr>
        <p:spPr>
          <a:xfrm>
            <a:off x="6667500" y="2337346"/>
            <a:ext cx="4762500" cy="514350"/>
          </a:xfrm>
          <a:prstGeom prst="rect">
            <a:avLst/>
          </a:prstGeom>
          <a:noFill/>
          <a:ln/>
        </p:spPr>
        <p:txBody>
          <a:bodyPr vert="horz" wrap="square" lIns="0" tIns="0" rIns="0" bIns="0" rtlCol="0" anchor="ctr"/>
          <a:lstStyle/>
          <a:p>
            <a:pPr marL="0" indent="0" algn="l">
              <a:lnSpc>
                <a:spcPts val="2025"/>
              </a:lnSpc>
              <a:buNone/>
            </a:pPr>
            <a:r>
              <a:rPr lang="en-US" sz="1350" b="1" dirty="0">
                <a:solidFill>
                  <a:srgbClr val="334155"/>
                </a:solidFill>
              </a:rPr>
              <a:t>Step 1 Interventions:</a:t>
            </a:r>
            <a:r>
              <a:rPr lang="en-US" sz="1350" dirty="0">
                <a:solidFill>
                  <a:srgbClr val="334155"/>
                </a:solidFill>
              </a:rPr>
              <a:t> Sleep hygiene, exercise, and guided self-help resources.</a:t>
            </a:r>
            <a:endParaRPr lang="en-US" sz="1350" dirty="0"/>
          </a:p>
        </p:txBody>
      </p:sp>
      <p:sp>
        <p:nvSpPr>
          <p:cNvPr id="24" name="SK-32-text-23"/>
          <p:cNvSpPr/>
          <p:nvPr/>
        </p:nvSpPr>
        <p:spPr>
          <a:xfrm>
            <a:off x="6667500" y="2965996"/>
            <a:ext cx="4762500" cy="514350"/>
          </a:xfrm>
          <a:prstGeom prst="rect">
            <a:avLst/>
          </a:prstGeom>
          <a:noFill/>
          <a:ln/>
        </p:spPr>
        <p:txBody>
          <a:bodyPr vert="horz" wrap="square" lIns="0" tIns="0" rIns="0" bIns="0" rtlCol="0" anchor="ctr"/>
          <a:lstStyle/>
          <a:p>
            <a:pPr marL="0" indent="0" algn="l">
              <a:lnSpc>
                <a:spcPts val="2025"/>
              </a:lnSpc>
              <a:buNone/>
            </a:pPr>
            <a:r>
              <a:rPr lang="en-US" sz="1350" b="1" dirty="0">
                <a:solidFill>
                  <a:srgbClr val="334155"/>
                </a:solidFill>
              </a:rPr>
              <a:t>Psychological Referrals:</a:t>
            </a:r>
            <a:r>
              <a:rPr lang="en-US" sz="1350" dirty="0">
                <a:solidFill>
                  <a:srgbClr val="334155"/>
                </a:solidFill>
              </a:rPr>
              <a:t> Routine referral to NHS Talking Therapies for CBT or counseling.</a:t>
            </a:r>
            <a:endParaRPr lang="en-US" sz="1350" dirty="0"/>
          </a:p>
        </p:txBody>
      </p:sp>
      <p:sp>
        <p:nvSpPr>
          <p:cNvPr id="25" name="SK-32-text-24"/>
          <p:cNvSpPr/>
          <p:nvPr/>
        </p:nvSpPr>
        <p:spPr>
          <a:xfrm>
            <a:off x="6667500" y="3594646"/>
            <a:ext cx="4762500" cy="514350"/>
          </a:xfrm>
          <a:prstGeom prst="rect">
            <a:avLst/>
          </a:prstGeom>
          <a:noFill/>
          <a:ln/>
        </p:spPr>
        <p:txBody>
          <a:bodyPr vert="horz" wrap="square" lIns="0" tIns="0" rIns="0" bIns="0" rtlCol="0" anchor="ctr"/>
          <a:lstStyle/>
          <a:p>
            <a:pPr marL="0" indent="0" algn="l">
              <a:lnSpc>
                <a:spcPts val="2025"/>
              </a:lnSpc>
              <a:buNone/>
            </a:pPr>
            <a:r>
              <a:rPr lang="en-US" sz="1350" b="1" dirty="0">
                <a:solidFill>
                  <a:srgbClr val="334155"/>
                </a:solidFill>
              </a:rPr>
              <a:t>Social Prescribing:</a:t>
            </a:r>
            <a:r>
              <a:rPr lang="en-US" sz="1350" dirty="0">
                <a:solidFill>
                  <a:srgbClr val="334155"/>
                </a:solidFill>
              </a:rPr>
              <a:t> Linking to community groups, peer support, or financial/housing advice.</a:t>
            </a:r>
            <a:endParaRPr lang="en-US" sz="1350" dirty="0"/>
          </a:p>
        </p:txBody>
      </p:sp>
      <p:sp>
        <p:nvSpPr>
          <p:cNvPr id="26" name="SK-32-text-25"/>
          <p:cNvSpPr/>
          <p:nvPr/>
        </p:nvSpPr>
        <p:spPr>
          <a:xfrm>
            <a:off x="6667500" y="4223296"/>
            <a:ext cx="4762500" cy="514350"/>
          </a:xfrm>
          <a:prstGeom prst="rect">
            <a:avLst/>
          </a:prstGeom>
          <a:noFill/>
          <a:ln/>
        </p:spPr>
        <p:txBody>
          <a:bodyPr vert="horz" wrap="square" lIns="0" tIns="0" rIns="0" bIns="0" rtlCol="0" anchor="ctr"/>
          <a:lstStyle/>
          <a:p>
            <a:pPr marL="0" indent="0" algn="l">
              <a:lnSpc>
                <a:spcPts val="2025"/>
              </a:lnSpc>
              <a:buNone/>
            </a:pPr>
            <a:r>
              <a:rPr lang="en-US" sz="1350" b="1" dirty="0">
                <a:solidFill>
                  <a:srgbClr val="334155"/>
                </a:solidFill>
              </a:rPr>
              <a:t>Robust Safety Planning:</a:t>
            </a:r>
            <a:r>
              <a:rPr lang="en-US" sz="1350" dirty="0">
                <a:solidFill>
                  <a:srgbClr val="334155"/>
                </a:solidFill>
              </a:rPr>
              <a:t> A written plan with 24/7 crisis contact numbers (111, local crisis line).</a:t>
            </a:r>
            <a:endParaRPr lang="en-US" sz="1350" dirty="0"/>
          </a:p>
        </p:txBody>
      </p:sp>
      <p:sp>
        <p:nvSpPr>
          <p:cNvPr id="27" name="SK-32-text-26"/>
          <p:cNvSpPr/>
          <p:nvPr/>
        </p:nvSpPr>
        <p:spPr>
          <a:xfrm>
            <a:off x="857250" y="5738813"/>
            <a:ext cx="1400503" cy="276225"/>
          </a:xfrm>
          <a:prstGeom prst="rect">
            <a:avLst/>
          </a:prstGeom>
          <a:noFill/>
          <a:ln/>
        </p:spPr>
        <p:txBody>
          <a:bodyPr vert="horz" wrap="square" lIns="0" tIns="0" rIns="0" bIns="0" rtlCol="0" anchor="ctr"/>
          <a:lstStyle/>
          <a:p>
            <a:pPr marL="0" indent="0">
              <a:lnSpc>
                <a:spcPts val="1575"/>
              </a:lnSpc>
              <a:buNone/>
            </a:pPr>
            <a:r>
              <a:rPr lang="en-US" sz="1050" b="1" kern="0" spc="30" dirty="0">
                <a:solidFill>
                  <a:srgbClr val="FFFFFF"/>
                </a:solidFill>
              </a:rPr>
              <a:t>REASSURING</a:t>
            </a:r>
            <a:endParaRPr lang="en-US" sz="1050" dirty="0"/>
          </a:p>
        </p:txBody>
      </p:sp>
      <p:sp>
        <p:nvSpPr>
          <p:cNvPr id="28" name="SK-32-text-27"/>
          <p:cNvSpPr/>
          <p:nvPr/>
        </p:nvSpPr>
        <p:spPr>
          <a:xfrm>
            <a:off x="2019300" y="5619750"/>
            <a:ext cx="9410700" cy="514350"/>
          </a:xfrm>
          <a:prstGeom prst="rect">
            <a:avLst/>
          </a:prstGeom>
          <a:noFill/>
          <a:ln/>
        </p:spPr>
        <p:txBody>
          <a:bodyPr vert="horz" wrap="square" lIns="0" tIns="0" rIns="0" bIns="0" rtlCol="0" anchor="ctr"/>
          <a:lstStyle/>
          <a:p>
            <a:pPr marL="0" indent="0">
              <a:lnSpc>
                <a:spcPts val="2025"/>
              </a:lnSpc>
              <a:buNone/>
            </a:pPr>
            <a:r>
              <a:rPr lang="en-US" sz="1350" dirty="0">
                <a:solidFill>
                  <a:srgbClr val="15803D"/>
                </a:solidFill>
              </a:rPr>
              <a:t>Stable low-risk patients can often be supported in primary care with review, safety netting and NHS Talking Therapies referral.</a:t>
            </a:r>
            <a:endParaRPr lang="en-US" sz="1350" dirty="0"/>
          </a:p>
        </p:txBody>
      </p:sp>
      <p:sp>
        <p:nvSpPr>
          <p:cNvPr id="29" name="SK-32-text-28"/>
          <p:cNvSpPr/>
          <p:nvPr/>
        </p:nvSpPr>
        <p:spPr>
          <a:xfrm>
            <a:off x="10191750" y="6465094"/>
            <a:ext cx="2000250" cy="214313"/>
          </a:xfrm>
          <a:prstGeom prst="rect">
            <a:avLst/>
          </a:prstGeom>
          <a:noFill/>
          <a:ln/>
        </p:spPr>
        <p:txBody>
          <a:bodyPr vert="horz" wrap="square" lIns="0" tIns="0" rIns="0" bIns="0" rtlCol="0" anchor="ctr"/>
          <a:lstStyle/>
          <a:p>
            <a:pPr marL="0" indent="0">
              <a:lnSpc>
                <a:spcPts val="1688"/>
              </a:lnSpc>
              <a:buNone/>
            </a:pPr>
            <a:r>
              <a:rPr lang="en-US" sz="1125" dirty="0">
                <a:solidFill>
                  <a:srgbClr val="64748B"/>
                </a:solidFill>
              </a:rPr>
              <a:t>www.bradfordvts.co.uk</a:t>
            </a:r>
            <a:endParaRPr lang="en-US" sz="1125"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3">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33-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33-img-2" descr="preencoded.png"/>
          <p:cNvPicPr>
            <a:picLocks noChangeAspect="1"/>
          </p:cNvPicPr>
          <p:nvPr/>
        </p:nvPicPr>
        <p:blipFill>
          <a:blip r:embed="rId4"/>
          <a:stretch>
            <a:fillRect/>
          </a:stretch>
        </p:blipFill>
        <p:spPr>
          <a:xfrm>
            <a:off x="571500" y="411361"/>
            <a:ext cx="38100" cy="304800"/>
          </a:xfrm>
          <a:prstGeom prst="rect">
            <a:avLst/>
          </a:prstGeom>
        </p:spPr>
      </p:pic>
      <p:pic>
        <p:nvPicPr>
          <p:cNvPr id="4" name="SK-33-img-3" descr="preencoded.png"/>
          <p:cNvPicPr>
            <a:picLocks noChangeAspect="1"/>
          </p:cNvPicPr>
          <p:nvPr/>
        </p:nvPicPr>
        <p:blipFill>
          <a:blip r:embed="rId5"/>
          <a:stretch>
            <a:fillRect/>
          </a:stretch>
        </p:blipFill>
        <p:spPr>
          <a:xfrm>
            <a:off x="571500" y="822871"/>
            <a:ext cx="11049000" cy="9525"/>
          </a:xfrm>
          <a:prstGeom prst="rect">
            <a:avLst/>
          </a:prstGeom>
        </p:spPr>
      </p:pic>
      <p:pic>
        <p:nvPicPr>
          <p:cNvPr id="5" name="SK-33-img-4" descr="preencoded.png"/>
          <p:cNvPicPr>
            <a:picLocks noChangeAspect="1"/>
          </p:cNvPicPr>
          <p:nvPr/>
        </p:nvPicPr>
        <p:blipFill>
          <a:blip r:embed="rId6"/>
          <a:stretch>
            <a:fillRect/>
          </a:stretch>
        </p:blipFill>
        <p:spPr>
          <a:xfrm>
            <a:off x="3970586" y="1594396"/>
            <a:ext cx="9525" cy="4311104"/>
          </a:xfrm>
          <a:prstGeom prst="rect">
            <a:avLst/>
          </a:prstGeom>
        </p:spPr>
      </p:pic>
      <p:pic>
        <p:nvPicPr>
          <p:cNvPr id="6" name="SK-33-img-5" descr="preencoded.png"/>
          <p:cNvPicPr>
            <a:picLocks noChangeAspect="1"/>
          </p:cNvPicPr>
          <p:nvPr/>
        </p:nvPicPr>
        <p:blipFill>
          <a:blip r:embed="rId7"/>
          <a:stretch>
            <a:fillRect/>
          </a:stretch>
        </p:blipFill>
        <p:spPr>
          <a:xfrm>
            <a:off x="4551611" y="1882973"/>
            <a:ext cx="190500" cy="152400"/>
          </a:xfrm>
          <a:prstGeom prst="rect">
            <a:avLst/>
          </a:prstGeom>
        </p:spPr>
      </p:pic>
      <p:pic>
        <p:nvPicPr>
          <p:cNvPr id="7" name="SK-33-img-6" descr="preencoded.png"/>
          <p:cNvPicPr>
            <a:picLocks noChangeAspect="1"/>
          </p:cNvPicPr>
          <p:nvPr/>
        </p:nvPicPr>
        <p:blipFill>
          <a:blip r:embed="rId7"/>
          <a:stretch>
            <a:fillRect/>
          </a:stretch>
        </p:blipFill>
        <p:spPr>
          <a:xfrm>
            <a:off x="8276481" y="1882973"/>
            <a:ext cx="190500" cy="152400"/>
          </a:xfrm>
          <a:prstGeom prst="rect">
            <a:avLst/>
          </a:prstGeom>
        </p:spPr>
      </p:pic>
      <p:pic>
        <p:nvPicPr>
          <p:cNvPr id="8" name="SK-33-img-7" descr="preencoded.png"/>
          <p:cNvPicPr>
            <a:picLocks noChangeAspect="1"/>
          </p:cNvPicPr>
          <p:nvPr/>
        </p:nvPicPr>
        <p:blipFill>
          <a:blip r:embed="rId8"/>
          <a:stretch>
            <a:fillRect/>
          </a:stretch>
        </p:blipFill>
        <p:spPr>
          <a:xfrm>
            <a:off x="4551611" y="2378273"/>
            <a:ext cx="190500" cy="190500"/>
          </a:xfrm>
          <a:prstGeom prst="rect">
            <a:avLst/>
          </a:prstGeom>
        </p:spPr>
      </p:pic>
      <p:pic>
        <p:nvPicPr>
          <p:cNvPr id="9" name="SK-33-img-8" descr="preencoded.png"/>
          <p:cNvPicPr>
            <a:picLocks noChangeAspect="1"/>
          </p:cNvPicPr>
          <p:nvPr/>
        </p:nvPicPr>
        <p:blipFill>
          <a:blip r:embed="rId7"/>
          <a:stretch>
            <a:fillRect/>
          </a:stretch>
        </p:blipFill>
        <p:spPr>
          <a:xfrm>
            <a:off x="8276481" y="2378273"/>
            <a:ext cx="190500" cy="152400"/>
          </a:xfrm>
          <a:prstGeom prst="rect">
            <a:avLst/>
          </a:prstGeom>
        </p:spPr>
      </p:pic>
      <p:pic>
        <p:nvPicPr>
          <p:cNvPr id="10" name="SK-33-img-9" descr="preencoded.png"/>
          <p:cNvPicPr>
            <a:picLocks noChangeAspect="1"/>
          </p:cNvPicPr>
          <p:nvPr/>
        </p:nvPicPr>
        <p:blipFill>
          <a:blip r:embed="rId7"/>
          <a:stretch>
            <a:fillRect/>
          </a:stretch>
        </p:blipFill>
        <p:spPr>
          <a:xfrm>
            <a:off x="4551611" y="3140273"/>
            <a:ext cx="190500" cy="152400"/>
          </a:xfrm>
          <a:prstGeom prst="rect">
            <a:avLst/>
          </a:prstGeom>
        </p:spPr>
      </p:pic>
      <p:pic>
        <p:nvPicPr>
          <p:cNvPr id="11" name="SK-33-img-10" descr="preencoded.png"/>
          <p:cNvPicPr>
            <a:picLocks noChangeAspect="1"/>
          </p:cNvPicPr>
          <p:nvPr/>
        </p:nvPicPr>
        <p:blipFill>
          <a:blip r:embed="rId9"/>
          <a:stretch>
            <a:fillRect/>
          </a:stretch>
        </p:blipFill>
        <p:spPr>
          <a:xfrm>
            <a:off x="8276481" y="3140273"/>
            <a:ext cx="190500" cy="169218"/>
          </a:xfrm>
          <a:prstGeom prst="rect">
            <a:avLst/>
          </a:prstGeom>
        </p:spPr>
      </p:pic>
      <p:pic>
        <p:nvPicPr>
          <p:cNvPr id="12" name="SK-33-img-11" descr="preencoded.png"/>
          <p:cNvPicPr>
            <a:picLocks noChangeAspect="1"/>
          </p:cNvPicPr>
          <p:nvPr/>
        </p:nvPicPr>
        <p:blipFill>
          <a:blip r:embed="rId7"/>
          <a:stretch>
            <a:fillRect/>
          </a:stretch>
        </p:blipFill>
        <p:spPr>
          <a:xfrm>
            <a:off x="4551611" y="3902273"/>
            <a:ext cx="190500" cy="152400"/>
          </a:xfrm>
          <a:prstGeom prst="rect">
            <a:avLst/>
          </a:prstGeom>
        </p:spPr>
      </p:pic>
      <p:pic>
        <p:nvPicPr>
          <p:cNvPr id="13" name="SK-33-img-12" descr="preencoded.png"/>
          <p:cNvPicPr>
            <a:picLocks noChangeAspect="1"/>
          </p:cNvPicPr>
          <p:nvPr/>
        </p:nvPicPr>
        <p:blipFill>
          <a:blip r:embed="rId10"/>
          <a:stretch>
            <a:fillRect/>
          </a:stretch>
        </p:blipFill>
        <p:spPr>
          <a:xfrm>
            <a:off x="8276481" y="3902273"/>
            <a:ext cx="190500" cy="179189"/>
          </a:xfrm>
          <a:prstGeom prst="rect">
            <a:avLst/>
          </a:prstGeom>
        </p:spPr>
      </p:pic>
      <p:pic>
        <p:nvPicPr>
          <p:cNvPr id="14" name="SK-33-img-13" descr="preencoded.png"/>
          <p:cNvPicPr>
            <a:picLocks noChangeAspect="1"/>
          </p:cNvPicPr>
          <p:nvPr/>
        </p:nvPicPr>
        <p:blipFill>
          <a:blip r:embed="rId8"/>
          <a:stretch>
            <a:fillRect/>
          </a:stretch>
        </p:blipFill>
        <p:spPr>
          <a:xfrm>
            <a:off x="4551611" y="4664273"/>
            <a:ext cx="190500" cy="190500"/>
          </a:xfrm>
          <a:prstGeom prst="rect">
            <a:avLst/>
          </a:prstGeom>
        </p:spPr>
      </p:pic>
      <p:pic>
        <p:nvPicPr>
          <p:cNvPr id="15" name="SK-33-img-14" descr="preencoded.png"/>
          <p:cNvPicPr>
            <a:picLocks noChangeAspect="1"/>
          </p:cNvPicPr>
          <p:nvPr/>
        </p:nvPicPr>
        <p:blipFill>
          <a:blip r:embed="rId8"/>
          <a:stretch>
            <a:fillRect/>
          </a:stretch>
        </p:blipFill>
        <p:spPr>
          <a:xfrm>
            <a:off x="8276481" y="4664273"/>
            <a:ext cx="190500" cy="190500"/>
          </a:xfrm>
          <a:prstGeom prst="rect">
            <a:avLst/>
          </a:prstGeom>
        </p:spPr>
      </p:pic>
      <p:pic>
        <p:nvPicPr>
          <p:cNvPr id="16" name="SK-33-img-15" descr="preencoded.png"/>
          <p:cNvPicPr>
            <a:picLocks noChangeAspect="1"/>
          </p:cNvPicPr>
          <p:nvPr/>
        </p:nvPicPr>
        <p:blipFill>
          <a:blip r:embed="rId7"/>
          <a:stretch>
            <a:fillRect/>
          </a:stretch>
        </p:blipFill>
        <p:spPr>
          <a:xfrm>
            <a:off x="4551611" y="5426273"/>
            <a:ext cx="190500" cy="152400"/>
          </a:xfrm>
          <a:prstGeom prst="rect">
            <a:avLst/>
          </a:prstGeom>
        </p:spPr>
      </p:pic>
      <p:pic>
        <p:nvPicPr>
          <p:cNvPr id="17" name="SK-33-img-16" descr="preencoded.png"/>
          <p:cNvPicPr>
            <a:picLocks noChangeAspect="1"/>
          </p:cNvPicPr>
          <p:nvPr/>
        </p:nvPicPr>
        <p:blipFill>
          <a:blip r:embed="rId7"/>
          <a:stretch>
            <a:fillRect/>
          </a:stretch>
        </p:blipFill>
        <p:spPr>
          <a:xfrm>
            <a:off x="8276481" y="5426273"/>
            <a:ext cx="190500" cy="152400"/>
          </a:xfrm>
          <a:prstGeom prst="rect">
            <a:avLst/>
          </a:prstGeom>
        </p:spPr>
      </p:pic>
      <p:sp>
        <p:nvSpPr>
          <p:cNvPr id="18" name="SK-33-text-17"/>
          <p:cNvSpPr/>
          <p:nvPr/>
        </p:nvSpPr>
        <p:spPr>
          <a:xfrm>
            <a:off x="723900" y="381000"/>
            <a:ext cx="10027920" cy="365671"/>
          </a:xfrm>
          <a:prstGeom prst="rect">
            <a:avLst/>
          </a:prstGeom>
          <a:noFill/>
          <a:ln/>
        </p:spPr>
        <p:txBody>
          <a:bodyPr vert="horz" wrap="square" lIns="0" tIns="0" rIns="0" bIns="0" rtlCol="0" anchor="ctr"/>
          <a:lstStyle/>
          <a:p>
            <a:pPr marL="0" indent="0">
              <a:lnSpc>
                <a:spcPts val="2880"/>
              </a:lnSpc>
              <a:buNone/>
            </a:pPr>
            <a:r>
              <a:rPr lang="en-US" sz="2400" b="1" dirty="0">
                <a:solidFill>
                  <a:srgbClr val="0F172A"/>
                </a:solidFill>
              </a:rPr>
              <a:t>Quick Recall: Key Takeaways</a:t>
            </a:r>
            <a:endParaRPr lang="en-US" sz="2400" dirty="0"/>
          </a:p>
        </p:txBody>
      </p:sp>
      <p:sp>
        <p:nvSpPr>
          <p:cNvPr id="19" name="SK-33-text-18"/>
          <p:cNvSpPr/>
          <p:nvPr/>
        </p:nvSpPr>
        <p:spPr>
          <a:xfrm>
            <a:off x="571500" y="2948880"/>
            <a:ext cx="2827586" cy="1173361"/>
          </a:xfrm>
          <a:prstGeom prst="rect">
            <a:avLst/>
          </a:prstGeom>
          <a:noFill/>
          <a:ln/>
        </p:spPr>
        <p:txBody>
          <a:bodyPr vert="horz" wrap="square" lIns="0" tIns="0" rIns="0" bIns="0" rtlCol="0" anchor="ctr"/>
          <a:lstStyle/>
          <a:p>
            <a:pPr marL="0" indent="0">
              <a:lnSpc>
                <a:spcPts val="4620"/>
              </a:lnSpc>
              <a:buNone/>
            </a:pPr>
            <a:r>
              <a:rPr lang="en-US" sz="4200" b="1" dirty="0">
                <a:solidFill>
                  <a:srgbClr val="E0651F"/>
                </a:solidFill>
              </a:rPr>
              <a:t>Quick</a:t>
            </a:r>
            <a:endParaRPr lang="en-US" sz="4200" dirty="0"/>
          </a:p>
          <a:p>
            <a:pPr marL="0" indent="0">
              <a:lnSpc>
                <a:spcPts val="4620"/>
              </a:lnSpc>
              <a:buNone/>
            </a:pPr>
            <a:r>
              <a:rPr lang="en-US" sz="4200" b="1" dirty="0">
                <a:solidFill>
                  <a:srgbClr val="E0651F"/>
                </a:solidFill>
              </a:rPr>
              <a:t>Recall</a:t>
            </a:r>
            <a:endParaRPr lang="en-US" sz="4200" dirty="0"/>
          </a:p>
        </p:txBody>
      </p:sp>
      <p:sp>
        <p:nvSpPr>
          <p:cNvPr id="20" name="SK-33-text-19"/>
          <p:cNvSpPr/>
          <p:nvPr/>
        </p:nvSpPr>
        <p:spPr>
          <a:xfrm>
            <a:off x="571500" y="4236541"/>
            <a:ext cx="4128135" cy="314325"/>
          </a:xfrm>
          <a:prstGeom prst="rect">
            <a:avLst/>
          </a:prstGeom>
          <a:noFill/>
          <a:ln/>
        </p:spPr>
        <p:txBody>
          <a:bodyPr vert="horz" wrap="square" lIns="0" tIns="0" rIns="0" bIns="0" rtlCol="0" anchor="ctr"/>
          <a:lstStyle/>
          <a:p>
            <a:pPr marL="0" indent="0">
              <a:lnSpc>
                <a:spcPts val="2475"/>
              </a:lnSpc>
              <a:buNone/>
            </a:pPr>
            <a:r>
              <a:rPr lang="en-US" sz="1650" kern="0" spc="66" dirty="0">
                <a:solidFill>
                  <a:srgbClr val="64748B"/>
                </a:solidFill>
              </a:rPr>
              <a:t>GP MENTAL HEALTH</a:t>
            </a:r>
            <a:endParaRPr lang="en-US" sz="1650" dirty="0"/>
          </a:p>
        </p:txBody>
      </p:sp>
      <p:sp>
        <p:nvSpPr>
          <p:cNvPr id="21" name="SK-33-text-20"/>
          <p:cNvSpPr/>
          <p:nvPr/>
        </p:nvSpPr>
        <p:spPr>
          <a:xfrm>
            <a:off x="4856411" y="1844873"/>
            <a:ext cx="6724650" cy="266700"/>
          </a:xfrm>
          <a:prstGeom prst="rect">
            <a:avLst/>
          </a:prstGeom>
          <a:noFill/>
          <a:ln/>
        </p:spPr>
        <p:txBody>
          <a:bodyPr vert="horz" wrap="square" lIns="0" tIns="0" rIns="0" bIns="0" rtlCol="0" anchor="ctr"/>
          <a:lstStyle/>
          <a:p>
            <a:pPr marL="0" indent="0">
              <a:lnSpc>
                <a:spcPts val="2100"/>
              </a:lnSpc>
              <a:buNone/>
            </a:pPr>
            <a:r>
              <a:rPr lang="en-US" sz="1500" dirty="0">
                <a:solidFill>
                  <a:srgbClr val="334155"/>
                </a:solidFill>
              </a:rPr>
              <a:t>Ask risk directly every time.</a:t>
            </a:r>
            <a:endParaRPr lang="en-US" sz="1500" dirty="0"/>
          </a:p>
        </p:txBody>
      </p:sp>
      <p:sp>
        <p:nvSpPr>
          <p:cNvPr id="22" name="SK-33-text-21"/>
          <p:cNvSpPr/>
          <p:nvPr/>
        </p:nvSpPr>
        <p:spPr>
          <a:xfrm>
            <a:off x="8581281" y="1844873"/>
            <a:ext cx="3610719" cy="266700"/>
          </a:xfrm>
          <a:prstGeom prst="rect">
            <a:avLst/>
          </a:prstGeom>
          <a:noFill/>
          <a:ln/>
        </p:spPr>
        <p:txBody>
          <a:bodyPr vert="horz" wrap="square" lIns="0" tIns="0" rIns="0" bIns="0" rtlCol="0" anchor="ctr"/>
          <a:lstStyle/>
          <a:p>
            <a:pPr marL="0" indent="0">
              <a:lnSpc>
                <a:spcPts val="2100"/>
              </a:lnSpc>
              <a:buNone/>
            </a:pPr>
            <a:r>
              <a:rPr lang="en-US" sz="1500" dirty="0">
                <a:solidFill>
                  <a:srgbClr val="334155"/>
                </a:solidFill>
              </a:rPr>
              <a:t>Section 2 lasts 28 days.</a:t>
            </a:r>
            <a:endParaRPr lang="en-US" sz="1500" dirty="0"/>
          </a:p>
        </p:txBody>
      </p:sp>
      <p:sp>
        <p:nvSpPr>
          <p:cNvPr id="23" name="SK-33-text-22"/>
          <p:cNvSpPr/>
          <p:nvPr/>
        </p:nvSpPr>
        <p:spPr>
          <a:xfrm>
            <a:off x="4856411" y="2340173"/>
            <a:ext cx="3039070" cy="533400"/>
          </a:xfrm>
          <a:prstGeom prst="rect">
            <a:avLst/>
          </a:prstGeom>
          <a:noFill/>
          <a:ln/>
        </p:spPr>
        <p:txBody>
          <a:bodyPr vert="horz" wrap="square" lIns="0" tIns="0" rIns="0" bIns="0" rtlCol="0" anchor="ctr"/>
          <a:lstStyle/>
          <a:p>
            <a:pPr marL="0" indent="0">
              <a:lnSpc>
                <a:spcPts val="2100"/>
              </a:lnSpc>
              <a:buNone/>
            </a:pPr>
            <a:r>
              <a:rPr lang="en-US" sz="1500" dirty="0">
                <a:solidFill>
                  <a:srgbClr val="334155"/>
                </a:solidFill>
              </a:rPr>
              <a:t>Screen bipolar before starting antidepressants.</a:t>
            </a:r>
            <a:endParaRPr lang="en-US" sz="1500" dirty="0"/>
          </a:p>
        </p:txBody>
      </p:sp>
      <p:sp>
        <p:nvSpPr>
          <p:cNvPr id="24" name="SK-33-text-23"/>
          <p:cNvSpPr/>
          <p:nvPr/>
        </p:nvSpPr>
        <p:spPr>
          <a:xfrm>
            <a:off x="8581281" y="2340173"/>
            <a:ext cx="3610719" cy="266700"/>
          </a:xfrm>
          <a:prstGeom prst="rect">
            <a:avLst/>
          </a:prstGeom>
          <a:noFill/>
          <a:ln/>
        </p:spPr>
        <p:txBody>
          <a:bodyPr vert="horz" wrap="square" lIns="0" tIns="0" rIns="0" bIns="0" rtlCol="0" anchor="ctr"/>
          <a:lstStyle/>
          <a:p>
            <a:pPr marL="0" indent="0">
              <a:lnSpc>
                <a:spcPts val="2100"/>
              </a:lnSpc>
              <a:buNone/>
            </a:pPr>
            <a:r>
              <a:rPr lang="en-US" sz="1500" dirty="0">
                <a:solidFill>
                  <a:srgbClr val="334155"/>
                </a:solidFill>
              </a:rPr>
              <a:t>Lithium target 0.6 to 0.8.</a:t>
            </a:r>
            <a:endParaRPr lang="en-US" sz="1500" dirty="0"/>
          </a:p>
        </p:txBody>
      </p:sp>
      <p:sp>
        <p:nvSpPr>
          <p:cNvPr id="25" name="SK-33-text-24"/>
          <p:cNvSpPr/>
          <p:nvPr/>
        </p:nvSpPr>
        <p:spPr>
          <a:xfrm>
            <a:off x="4856411" y="3102173"/>
            <a:ext cx="7181850" cy="266700"/>
          </a:xfrm>
          <a:prstGeom prst="rect">
            <a:avLst/>
          </a:prstGeom>
          <a:noFill/>
          <a:ln/>
        </p:spPr>
        <p:txBody>
          <a:bodyPr vert="horz" wrap="square" lIns="0" tIns="0" rIns="0" bIns="0" rtlCol="0" anchor="ctr"/>
          <a:lstStyle/>
          <a:p>
            <a:pPr marL="0" indent="0">
              <a:lnSpc>
                <a:spcPts val="2100"/>
              </a:lnSpc>
              <a:buNone/>
            </a:pPr>
            <a:r>
              <a:rPr lang="en-US" sz="1500" dirty="0">
                <a:solidFill>
                  <a:srgbClr val="334155"/>
                </a:solidFill>
              </a:rPr>
              <a:t>Monitor physical health in SMI.</a:t>
            </a:r>
            <a:endParaRPr lang="en-US" sz="1500" dirty="0"/>
          </a:p>
        </p:txBody>
      </p:sp>
      <p:sp>
        <p:nvSpPr>
          <p:cNvPr id="26" name="SK-33-text-25"/>
          <p:cNvSpPr/>
          <p:nvPr/>
        </p:nvSpPr>
        <p:spPr>
          <a:xfrm>
            <a:off x="8581281" y="3102173"/>
            <a:ext cx="3039219" cy="533400"/>
          </a:xfrm>
          <a:prstGeom prst="rect">
            <a:avLst/>
          </a:prstGeom>
          <a:noFill/>
          <a:ln/>
        </p:spPr>
        <p:txBody>
          <a:bodyPr vert="horz" wrap="square" lIns="0" tIns="0" rIns="0" bIns="0" rtlCol="0" anchor="ctr"/>
          <a:lstStyle/>
          <a:p>
            <a:pPr marL="0" indent="0">
              <a:lnSpc>
                <a:spcPts val="2100"/>
              </a:lnSpc>
              <a:buNone/>
            </a:pPr>
            <a:r>
              <a:rPr lang="en-US" sz="1500" dirty="0">
                <a:solidFill>
                  <a:srgbClr val="334155"/>
                </a:solidFill>
              </a:rPr>
              <a:t>Refer first-episode psychosis urgently.</a:t>
            </a:r>
            <a:endParaRPr lang="en-US" sz="1500" dirty="0"/>
          </a:p>
        </p:txBody>
      </p:sp>
      <p:sp>
        <p:nvSpPr>
          <p:cNvPr id="27" name="SK-33-text-26"/>
          <p:cNvSpPr/>
          <p:nvPr/>
        </p:nvSpPr>
        <p:spPr>
          <a:xfrm>
            <a:off x="4856411" y="3864173"/>
            <a:ext cx="7335589" cy="266700"/>
          </a:xfrm>
          <a:prstGeom prst="rect">
            <a:avLst/>
          </a:prstGeom>
          <a:noFill/>
          <a:ln/>
        </p:spPr>
        <p:txBody>
          <a:bodyPr vert="horz" wrap="square" lIns="0" tIns="0" rIns="0" bIns="0" rtlCol="0" anchor="ctr"/>
          <a:lstStyle/>
          <a:p>
            <a:pPr marL="0" indent="0">
              <a:lnSpc>
                <a:spcPts val="2100"/>
              </a:lnSpc>
              <a:buNone/>
            </a:pPr>
            <a:r>
              <a:rPr lang="en-US" sz="1500" dirty="0">
                <a:solidFill>
                  <a:srgbClr val="334155"/>
                </a:solidFill>
              </a:rPr>
              <a:t>Safety-net every self-harm contact.</a:t>
            </a:r>
            <a:endParaRPr lang="en-US" sz="1500" dirty="0"/>
          </a:p>
        </p:txBody>
      </p:sp>
      <p:sp>
        <p:nvSpPr>
          <p:cNvPr id="28" name="SK-33-text-27"/>
          <p:cNvSpPr/>
          <p:nvPr/>
        </p:nvSpPr>
        <p:spPr>
          <a:xfrm>
            <a:off x="8581281" y="3864173"/>
            <a:ext cx="3039219" cy="533400"/>
          </a:xfrm>
          <a:prstGeom prst="rect">
            <a:avLst/>
          </a:prstGeom>
          <a:noFill/>
          <a:ln/>
        </p:spPr>
        <p:txBody>
          <a:bodyPr vert="horz" wrap="square" lIns="0" tIns="0" rIns="0" bIns="0" rtlCol="0" anchor="ctr"/>
          <a:lstStyle/>
          <a:p>
            <a:pPr marL="0" indent="0">
              <a:lnSpc>
                <a:spcPts val="2100"/>
              </a:lnSpc>
              <a:buNone/>
            </a:pPr>
            <a:r>
              <a:rPr lang="en-US" sz="1500" dirty="0">
                <a:solidFill>
                  <a:srgbClr val="334155"/>
                </a:solidFill>
              </a:rPr>
              <a:t>Valproate needs specialist pregnancy plan.</a:t>
            </a:r>
            <a:endParaRPr lang="en-US" sz="1500" dirty="0"/>
          </a:p>
        </p:txBody>
      </p:sp>
      <p:sp>
        <p:nvSpPr>
          <p:cNvPr id="29" name="SK-33-text-28"/>
          <p:cNvSpPr/>
          <p:nvPr/>
        </p:nvSpPr>
        <p:spPr>
          <a:xfrm>
            <a:off x="4856411" y="4626173"/>
            <a:ext cx="3039070" cy="533400"/>
          </a:xfrm>
          <a:prstGeom prst="rect">
            <a:avLst/>
          </a:prstGeom>
          <a:noFill/>
          <a:ln/>
        </p:spPr>
        <p:txBody>
          <a:bodyPr vert="horz" wrap="square" lIns="0" tIns="0" rIns="0" bIns="0" rtlCol="0" anchor="ctr"/>
          <a:lstStyle/>
          <a:p>
            <a:pPr marL="0" indent="0">
              <a:lnSpc>
                <a:spcPts val="2100"/>
              </a:lnSpc>
              <a:buNone/>
            </a:pPr>
            <a:r>
              <a:rPr lang="en-US" sz="1500" dirty="0">
                <a:solidFill>
                  <a:srgbClr val="334155"/>
                </a:solidFill>
              </a:rPr>
              <a:t>Avoid long-term benzodiazepine prescriptions.</a:t>
            </a:r>
            <a:endParaRPr lang="en-US" sz="1500" dirty="0"/>
          </a:p>
        </p:txBody>
      </p:sp>
      <p:sp>
        <p:nvSpPr>
          <p:cNvPr id="30" name="SK-33-text-29"/>
          <p:cNvSpPr/>
          <p:nvPr/>
        </p:nvSpPr>
        <p:spPr>
          <a:xfrm>
            <a:off x="8581281" y="4626173"/>
            <a:ext cx="3039219" cy="533400"/>
          </a:xfrm>
          <a:prstGeom prst="rect">
            <a:avLst/>
          </a:prstGeom>
          <a:noFill/>
          <a:ln/>
        </p:spPr>
        <p:txBody>
          <a:bodyPr vert="horz" wrap="square" lIns="0" tIns="0" rIns="0" bIns="0" rtlCol="0" anchor="ctr"/>
          <a:lstStyle/>
          <a:p>
            <a:pPr marL="0" indent="0">
              <a:lnSpc>
                <a:spcPts val="2100"/>
              </a:lnSpc>
              <a:buNone/>
            </a:pPr>
            <a:r>
              <a:rPr lang="en-US" sz="1500" dirty="0">
                <a:solidFill>
                  <a:srgbClr val="334155"/>
                </a:solidFill>
              </a:rPr>
              <a:t>Use shared decision-making for depression.</a:t>
            </a:r>
            <a:endParaRPr lang="en-US" sz="1500" dirty="0"/>
          </a:p>
        </p:txBody>
      </p:sp>
      <p:sp>
        <p:nvSpPr>
          <p:cNvPr id="31" name="SK-33-text-30"/>
          <p:cNvSpPr/>
          <p:nvPr/>
        </p:nvSpPr>
        <p:spPr>
          <a:xfrm>
            <a:off x="4856411" y="5388173"/>
            <a:ext cx="6496050" cy="266700"/>
          </a:xfrm>
          <a:prstGeom prst="rect">
            <a:avLst/>
          </a:prstGeom>
          <a:noFill/>
          <a:ln/>
        </p:spPr>
        <p:txBody>
          <a:bodyPr vert="horz" wrap="square" lIns="0" tIns="0" rIns="0" bIns="0" rtlCol="0" anchor="ctr"/>
          <a:lstStyle/>
          <a:p>
            <a:pPr marL="0" indent="0">
              <a:lnSpc>
                <a:spcPts val="2100"/>
              </a:lnSpc>
              <a:buNone/>
            </a:pPr>
            <a:r>
              <a:rPr lang="en-US" sz="1500" dirty="0">
                <a:solidFill>
                  <a:srgbClr val="334155"/>
                </a:solidFill>
              </a:rPr>
              <a:t>Check BNF before every dose.</a:t>
            </a:r>
            <a:endParaRPr lang="en-US" sz="1500" dirty="0"/>
          </a:p>
        </p:txBody>
      </p:sp>
      <p:sp>
        <p:nvSpPr>
          <p:cNvPr id="32" name="SK-33-text-31"/>
          <p:cNvSpPr/>
          <p:nvPr/>
        </p:nvSpPr>
        <p:spPr>
          <a:xfrm>
            <a:off x="8581281" y="5388173"/>
            <a:ext cx="3610719" cy="266700"/>
          </a:xfrm>
          <a:prstGeom prst="rect">
            <a:avLst/>
          </a:prstGeom>
          <a:noFill/>
          <a:ln/>
        </p:spPr>
        <p:txBody>
          <a:bodyPr vert="horz" wrap="square" lIns="0" tIns="0" rIns="0" bIns="0" rtlCol="0" anchor="ctr"/>
          <a:lstStyle/>
          <a:p>
            <a:pPr marL="0" indent="0">
              <a:lnSpc>
                <a:spcPts val="2100"/>
              </a:lnSpc>
              <a:buNone/>
            </a:pPr>
            <a:r>
              <a:rPr lang="en-US" sz="1500" dirty="0">
                <a:solidFill>
                  <a:srgbClr val="334155"/>
                </a:solidFill>
              </a:rPr>
              <a:t>BMI alone doesn't exclude ED.</a:t>
            </a:r>
            <a:endParaRPr lang="en-US" sz="1500" dirty="0"/>
          </a:p>
        </p:txBody>
      </p:sp>
      <p:sp>
        <p:nvSpPr>
          <p:cNvPr id="33" name="SK-33-text-32"/>
          <p:cNvSpPr/>
          <p:nvPr/>
        </p:nvSpPr>
        <p:spPr>
          <a:xfrm>
            <a:off x="10258425" y="6276975"/>
            <a:ext cx="1933575" cy="200025"/>
          </a:xfrm>
          <a:prstGeom prst="rect">
            <a:avLst/>
          </a:prstGeom>
          <a:noFill/>
          <a:ln/>
        </p:spPr>
        <p:txBody>
          <a:bodyPr vert="horz" wrap="square" lIns="0" tIns="0" rIns="0" bIns="0" rtlCol="0" anchor="ctr"/>
          <a:lstStyle/>
          <a:p>
            <a:pPr marL="0" indent="0">
              <a:lnSpc>
                <a:spcPts val="1575"/>
              </a:lnSpc>
              <a:buNone/>
            </a:pPr>
            <a:r>
              <a:rPr lang="en-US" sz="1050" dirty="0">
                <a:solidFill>
                  <a:srgbClr val="64748B"/>
                </a:solidFill>
              </a:rPr>
              <a:t>www.bradfordvts.co.uk</a:t>
            </a:r>
            <a:endParaRPr lang="en-US" sz="10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34-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34-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34-img-3" descr="preencoded.png"/>
          <p:cNvPicPr>
            <a:picLocks noChangeAspect="1"/>
          </p:cNvPicPr>
          <p:nvPr/>
        </p:nvPicPr>
        <p:blipFill>
          <a:blip r:embed="rId5"/>
          <a:stretch>
            <a:fillRect/>
          </a:stretch>
        </p:blipFill>
        <p:spPr>
          <a:xfrm>
            <a:off x="571500" y="411361"/>
            <a:ext cx="38100" cy="304800"/>
          </a:xfrm>
          <a:prstGeom prst="rect">
            <a:avLst/>
          </a:prstGeom>
        </p:spPr>
      </p:pic>
      <p:pic>
        <p:nvPicPr>
          <p:cNvPr id="5" name="SK-34-img-4" descr="preencoded.png"/>
          <p:cNvPicPr>
            <a:picLocks noChangeAspect="1"/>
          </p:cNvPicPr>
          <p:nvPr/>
        </p:nvPicPr>
        <p:blipFill>
          <a:blip r:embed="rId6"/>
          <a:stretch>
            <a:fillRect/>
          </a:stretch>
        </p:blipFill>
        <p:spPr>
          <a:xfrm>
            <a:off x="571500" y="822871"/>
            <a:ext cx="11049000" cy="9525"/>
          </a:xfrm>
          <a:prstGeom prst="rect">
            <a:avLst/>
          </a:prstGeom>
        </p:spPr>
      </p:pic>
      <p:pic>
        <p:nvPicPr>
          <p:cNvPr id="6" name="SK-34-img-5" descr="preencoded.png"/>
          <p:cNvPicPr>
            <a:picLocks noChangeAspect="1"/>
          </p:cNvPicPr>
          <p:nvPr/>
        </p:nvPicPr>
        <p:blipFill>
          <a:blip r:embed="rId7"/>
          <a:stretch>
            <a:fillRect/>
          </a:stretch>
        </p:blipFill>
        <p:spPr>
          <a:xfrm>
            <a:off x="571500" y="1175296"/>
            <a:ext cx="11049000" cy="3105150"/>
          </a:xfrm>
          <a:prstGeom prst="rect">
            <a:avLst/>
          </a:prstGeom>
        </p:spPr>
      </p:pic>
      <p:pic>
        <p:nvPicPr>
          <p:cNvPr id="7" name="SK-34-img-6" descr="preencoded.png"/>
          <p:cNvPicPr>
            <a:picLocks noChangeAspect="1"/>
          </p:cNvPicPr>
          <p:nvPr/>
        </p:nvPicPr>
        <p:blipFill>
          <a:blip r:embed="rId8"/>
          <a:stretch>
            <a:fillRect/>
          </a:stretch>
        </p:blipFill>
        <p:spPr>
          <a:xfrm>
            <a:off x="876300" y="1437233"/>
            <a:ext cx="428625" cy="342900"/>
          </a:xfrm>
          <a:prstGeom prst="rect">
            <a:avLst/>
          </a:prstGeom>
        </p:spPr>
      </p:pic>
      <p:pic>
        <p:nvPicPr>
          <p:cNvPr id="8" name="SK-34-img-7" descr="preencoded.png"/>
          <p:cNvPicPr>
            <a:picLocks noChangeAspect="1"/>
          </p:cNvPicPr>
          <p:nvPr/>
        </p:nvPicPr>
        <p:blipFill>
          <a:blip r:embed="rId9"/>
          <a:stretch>
            <a:fillRect/>
          </a:stretch>
        </p:blipFill>
        <p:spPr>
          <a:xfrm>
            <a:off x="876300" y="1994446"/>
            <a:ext cx="166688" cy="137220"/>
          </a:xfrm>
          <a:prstGeom prst="rect">
            <a:avLst/>
          </a:prstGeom>
        </p:spPr>
      </p:pic>
      <p:pic>
        <p:nvPicPr>
          <p:cNvPr id="9" name="SK-34-img-8" descr="preencoded.png"/>
          <p:cNvPicPr>
            <a:picLocks noChangeAspect="1"/>
          </p:cNvPicPr>
          <p:nvPr/>
        </p:nvPicPr>
        <p:blipFill>
          <a:blip r:embed="rId10"/>
          <a:stretch>
            <a:fillRect/>
          </a:stretch>
        </p:blipFill>
        <p:spPr>
          <a:xfrm>
            <a:off x="876300" y="2689771"/>
            <a:ext cx="166688" cy="137220"/>
          </a:xfrm>
          <a:prstGeom prst="rect">
            <a:avLst/>
          </a:prstGeom>
        </p:spPr>
      </p:pic>
      <p:pic>
        <p:nvPicPr>
          <p:cNvPr id="10" name="SK-34-img-9" descr="preencoded.png"/>
          <p:cNvPicPr>
            <a:picLocks noChangeAspect="1"/>
          </p:cNvPicPr>
          <p:nvPr/>
        </p:nvPicPr>
        <p:blipFill>
          <a:blip r:embed="rId10"/>
          <a:stretch>
            <a:fillRect/>
          </a:stretch>
        </p:blipFill>
        <p:spPr>
          <a:xfrm>
            <a:off x="876300" y="3099346"/>
            <a:ext cx="166688" cy="137220"/>
          </a:xfrm>
          <a:prstGeom prst="rect">
            <a:avLst/>
          </a:prstGeom>
        </p:spPr>
      </p:pic>
      <p:pic>
        <p:nvPicPr>
          <p:cNvPr id="11" name="SK-34-img-10" descr="preencoded.png"/>
          <p:cNvPicPr>
            <a:picLocks noChangeAspect="1"/>
          </p:cNvPicPr>
          <p:nvPr/>
        </p:nvPicPr>
        <p:blipFill>
          <a:blip r:embed="rId11"/>
          <a:stretch>
            <a:fillRect/>
          </a:stretch>
        </p:blipFill>
        <p:spPr>
          <a:xfrm>
            <a:off x="876300" y="3508921"/>
            <a:ext cx="166688" cy="145852"/>
          </a:xfrm>
          <a:prstGeom prst="rect">
            <a:avLst/>
          </a:prstGeom>
        </p:spPr>
      </p:pic>
      <p:pic>
        <p:nvPicPr>
          <p:cNvPr id="12" name="SK-34-img-11" descr="preencoded.png"/>
          <p:cNvPicPr>
            <a:picLocks noChangeAspect="1"/>
          </p:cNvPicPr>
          <p:nvPr/>
        </p:nvPicPr>
        <p:blipFill>
          <a:blip r:embed="rId12"/>
          <a:stretch>
            <a:fillRect/>
          </a:stretch>
        </p:blipFill>
        <p:spPr>
          <a:xfrm>
            <a:off x="571500" y="4585246"/>
            <a:ext cx="11049000" cy="731341"/>
          </a:xfrm>
          <a:prstGeom prst="rect">
            <a:avLst/>
          </a:prstGeom>
        </p:spPr>
      </p:pic>
      <p:sp>
        <p:nvSpPr>
          <p:cNvPr id="13" name="SK-34-text-12"/>
          <p:cNvSpPr/>
          <p:nvPr/>
        </p:nvSpPr>
        <p:spPr>
          <a:xfrm>
            <a:off x="723900" y="381000"/>
            <a:ext cx="10759440" cy="365671"/>
          </a:xfrm>
          <a:prstGeom prst="rect">
            <a:avLst/>
          </a:prstGeom>
          <a:noFill/>
          <a:ln/>
        </p:spPr>
        <p:txBody>
          <a:bodyPr vert="horz" wrap="square" lIns="0" tIns="0" rIns="0" bIns="0" rtlCol="0" anchor="ctr"/>
          <a:lstStyle/>
          <a:p>
            <a:pPr marL="0" indent="0">
              <a:lnSpc>
                <a:spcPts val="2880"/>
              </a:lnSpc>
              <a:buNone/>
            </a:pPr>
            <a:r>
              <a:rPr lang="en-US" sz="2400" b="1" dirty="0">
                <a:solidFill>
                  <a:srgbClr val="0F172A"/>
                </a:solidFill>
              </a:rPr>
              <a:t>Final Disclaimer and Guidance</a:t>
            </a:r>
            <a:endParaRPr lang="en-US" sz="2400" dirty="0"/>
          </a:p>
        </p:txBody>
      </p:sp>
      <p:sp>
        <p:nvSpPr>
          <p:cNvPr id="14" name="SK-34-text-13"/>
          <p:cNvSpPr/>
          <p:nvPr/>
        </p:nvSpPr>
        <p:spPr>
          <a:xfrm>
            <a:off x="1457325" y="1422946"/>
            <a:ext cx="8444865" cy="371475"/>
          </a:xfrm>
          <a:prstGeom prst="rect">
            <a:avLst/>
          </a:prstGeom>
          <a:noFill/>
          <a:ln/>
        </p:spPr>
        <p:txBody>
          <a:bodyPr vert="horz" wrap="square" lIns="0" tIns="0" rIns="0" bIns="0" rtlCol="0" anchor="ctr"/>
          <a:lstStyle/>
          <a:p>
            <a:pPr marL="0" indent="0">
              <a:lnSpc>
                <a:spcPts val="2925"/>
              </a:lnSpc>
              <a:buNone/>
            </a:pPr>
            <a:r>
              <a:rPr lang="en-US" sz="1950" b="1" kern="0" spc="30" dirty="0">
                <a:solidFill>
                  <a:srgbClr val="0F172A"/>
                </a:solidFill>
              </a:rPr>
              <a:t>IMPORTANT EDUCATIONAL NOTICE</a:t>
            </a:r>
            <a:endParaRPr lang="en-US" sz="1950" dirty="0"/>
          </a:p>
        </p:txBody>
      </p:sp>
      <p:sp>
        <p:nvSpPr>
          <p:cNvPr id="15" name="SK-34-text-14"/>
          <p:cNvSpPr/>
          <p:nvPr/>
        </p:nvSpPr>
        <p:spPr>
          <a:xfrm>
            <a:off x="1157288" y="1946821"/>
            <a:ext cx="10158413" cy="571500"/>
          </a:xfrm>
          <a:prstGeom prst="rect">
            <a:avLst/>
          </a:prstGeom>
          <a:noFill/>
          <a:ln/>
        </p:spPr>
        <p:txBody>
          <a:bodyPr vert="horz" wrap="square" lIns="0" tIns="0" rIns="0" bIns="0" rtlCol="0" anchor="ctr"/>
          <a:lstStyle/>
          <a:p>
            <a:pPr marL="0" indent="0" algn="l">
              <a:lnSpc>
                <a:spcPts val="2250"/>
              </a:lnSpc>
              <a:buNone/>
            </a:pPr>
            <a:r>
              <a:rPr lang="en-US" sz="1500" dirty="0">
                <a:solidFill>
                  <a:srgbClr val="334155"/>
                </a:solidFill>
              </a:rPr>
              <a:t>Always </a:t>
            </a:r>
            <a:r>
              <a:rPr lang="en-US" sz="1500" b="1" dirty="0">
                <a:solidFill>
                  <a:srgbClr val="E0651F"/>
                </a:solidFill>
              </a:rPr>
              <a:t>double-check</a:t>
            </a:r>
            <a:r>
              <a:rPr lang="en-US" sz="1500" dirty="0">
                <a:solidFill>
                  <a:srgbClr val="334155"/>
                </a:solidFill>
              </a:rPr>
              <a:t> this advice and drug doses with the latest </a:t>
            </a:r>
            <a:r>
              <a:rPr lang="en-US" sz="1500" b="1" dirty="0">
                <a:solidFill>
                  <a:srgbClr val="E0651F"/>
                </a:solidFill>
              </a:rPr>
              <a:t>NICE, BNF, and BNFC</a:t>
            </a:r>
            <a:r>
              <a:rPr lang="en-US" sz="1500" dirty="0">
                <a:solidFill>
                  <a:srgbClr val="334155"/>
                </a:solidFill>
              </a:rPr>
              <a:t> guidance before clinical application.</a:t>
            </a:r>
            <a:endParaRPr lang="en-US" sz="1500" dirty="0"/>
          </a:p>
        </p:txBody>
      </p:sp>
      <p:sp>
        <p:nvSpPr>
          <p:cNvPr id="16" name="SK-34-text-15"/>
          <p:cNvSpPr/>
          <p:nvPr/>
        </p:nvSpPr>
        <p:spPr>
          <a:xfrm>
            <a:off x="1157288" y="2642146"/>
            <a:ext cx="11034713" cy="285750"/>
          </a:xfrm>
          <a:prstGeom prst="rect">
            <a:avLst/>
          </a:prstGeom>
          <a:noFill/>
          <a:ln/>
        </p:spPr>
        <p:txBody>
          <a:bodyPr vert="horz" wrap="square" lIns="0" tIns="0" rIns="0" bIns="0" rtlCol="0" anchor="ctr"/>
          <a:lstStyle/>
          <a:p>
            <a:pPr marL="0" indent="0" algn="l">
              <a:lnSpc>
                <a:spcPts val="2250"/>
              </a:lnSpc>
              <a:buNone/>
            </a:pPr>
            <a:r>
              <a:rPr lang="en-US" sz="1500" dirty="0">
                <a:solidFill>
                  <a:srgbClr val="334155"/>
                </a:solidFill>
              </a:rPr>
              <a:t>This deck is for </a:t>
            </a:r>
            <a:r>
              <a:rPr lang="en-US" sz="1500" b="1" dirty="0">
                <a:solidFill>
                  <a:srgbClr val="E0651F"/>
                </a:solidFill>
              </a:rPr>
              <a:t>educational purposes only</a:t>
            </a:r>
            <a:r>
              <a:rPr lang="en-US" sz="1500" dirty="0">
                <a:solidFill>
                  <a:srgbClr val="334155"/>
                </a:solidFill>
              </a:rPr>
              <a:t> and reflects the standards current as of July 2026.</a:t>
            </a:r>
            <a:endParaRPr lang="en-US" sz="1500" dirty="0"/>
          </a:p>
        </p:txBody>
      </p:sp>
      <p:sp>
        <p:nvSpPr>
          <p:cNvPr id="17" name="SK-34-text-16"/>
          <p:cNvSpPr/>
          <p:nvPr/>
        </p:nvSpPr>
        <p:spPr>
          <a:xfrm>
            <a:off x="1157288" y="3051721"/>
            <a:ext cx="11034713" cy="285750"/>
          </a:xfrm>
          <a:prstGeom prst="rect">
            <a:avLst/>
          </a:prstGeom>
          <a:noFill/>
          <a:ln/>
        </p:spPr>
        <p:txBody>
          <a:bodyPr vert="horz" wrap="square" lIns="0" tIns="0" rIns="0" bIns="0" rtlCol="0" anchor="ctr"/>
          <a:lstStyle/>
          <a:p>
            <a:pPr marL="0" indent="0" algn="l">
              <a:lnSpc>
                <a:spcPts val="2250"/>
              </a:lnSpc>
              <a:buNone/>
            </a:pPr>
            <a:r>
              <a:rPr lang="en-US" sz="1500" dirty="0">
                <a:solidFill>
                  <a:srgbClr val="334155"/>
                </a:solidFill>
              </a:rPr>
              <a:t>Consult your </a:t>
            </a:r>
            <a:r>
              <a:rPr lang="en-US" sz="1500" b="1" dirty="0">
                <a:solidFill>
                  <a:srgbClr val="E0651F"/>
                </a:solidFill>
              </a:rPr>
              <a:t>local formulary</a:t>
            </a:r>
            <a:r>
              <a:rPr lang="en-US" sz="1500" dirty="0">
                <a:solidFill>
                  <a:srgbClr val="334155"/>
                </a:solidFill>
              </a:rPr>
              <a:t> and Integrated Care Board (ICB) pathways for regional referral variations.</a:t>
            </a:r>
            <a:endParaRPr lang="en-US" sz="1500" dirty="0"/>
          </a:p>
        </p:txBody>
      </p:sp>
      <p:sp>
        <p:nvSpPr>
          <p:cNvPr id="18" name="SK-34-text-17"/>
          <p:cNvSpPr/>
          <p:nvPr/>
        </p:nvSpPr>
        <p:spPr>
          <a:xfrm>
            <a:off x="1157288" y="3461296"/>
            <a:ext cx="10158413" cy="571500"/>
          </a:xfrm>
          <a:prstGeom prst="rect">
            <a:avLst/>
          </a:prstGeom>
          <a:noFill/>
          <a:ln/>
        </p:spPr>
        <p:txBody>
          <a:bodyPr vert="horz" wrap="square" lIns="0" tIns="0" rIns="0" bIns="0" rtlCol="0" anchor="ctr"/>
          <a:lstStyle/>
          <a:p>
            <a:pPr marL="0" indent="0" algn="l">
              <a:lnSpc>
                <a:spcPts val="2250"/>
              </a:lnSpc>
              <a:buNone/>
            </a:pPr>
            <a:r>
              <a:rPr lang="en-US" sz="1500" dirty="0">
                <a:solidFill>
                  <a:srgbClr val="334155"/>
                </a:solidFill>
              </a:rPr>
              <a:t>Clinical decisions must be tailored to the individual patient's needs, comorbidities, and preferences using </a:t>
            </a:r>
            <a:r>
              <a:rPr lang="en-US" sz="1500" b="1" dirty="0">
                <a:solidFill>
                  <a:srgbClr val="E0651F"/>
                </a:solidFill>
              </a:rPr>
              <a:t>shared decision-making</a:t>
            </a:r>
            <a:r>
              <a:rPr lang="en-US" sz="1500" dirty="0">
                <a:solidFill>
                  <a:srgbClr val="334155"/>
                </a:solidFill>
              </a:rPr>
              <a:t>.</a:t>
            </a:r>
            <a:endParaRPr lang="en-US" sz="1500" dirty="0"/>
          </a:p>
        </p:txBody>
      </p:sp>
      <p:sp>
        <p:nvSpPr>
          <p:cNvPr id="19" name="SK-34-text-18"/>
          <p:cNvSpPr/>
          <p:nvPr/>
        </p:nvSpPr>
        <p:spPr>
          <a:xfrm>
            <a:off x="762000" y="4737646"/>
            <a:ext cx="10668000" cy="426541"/>
          </a:xfrm>
          <a:prstGeom prst="rect">
            <a:avLst/>
          </a:prstGeom>
          <a:noFill/>
          <a:ln/>
        </p:spPr>
        <p:txBody>
          <a:bodyPr vert="horz" wrap="square" lIns="0" tIns="0" rIns="0" bIns="0" rtlCol="0" anchor="ctr"/>
          <a:lstStyle/>
          <a:p>
            <a:pPr marL="0" indent="0">
              <a:lnSpc>
                <a:spcPts val="1680"/>
              </a:lnSpc>
              <a:buNone/>
            </a:pPr>
            <a:r>
              <a:rPr lang="en-US" sz="1200" i="1" dirty="0">
                <a:solidFill>
                  <a:srgbClr val="64748B"/>
                </a:solidFill>
              </a:rPr>
              <a:t>Bradford VTS and the authors accept no liability for clinical outcomes or prescribing errors resulting from the use of these training materials. Users are responsible for maintaining their own clinical competence and verifying information against primary medical sources (e.g., NICE NG222, CG185, NG225).</a:t>
            </a:r>
            <a:endParaRPr lang="en-US" sz="1200" dirty="0"/>
          </a:p>
        </p:txBody>
      </p:sp>
      <p:sp>
        <p:nvSpPr>
          <p:cNvPr id="20" name="SK-34-text-19"/>
          <p:cNvSpPr/>
          <p:nvPr/>
        </p:nvSpPr>
        <p:spPr>
          <a:xfrm>
            <a:off x="10015538" y="6107162"/>
            <a:ext cx="1604963" cy="161925"/>
          </a:xfrm>
          <a:prstGeom prst="rect">
            <a:avLst/>
          </a:prstGeom>
          <a:noFill/>
          <a:ln/>
        </p:spPr>
        <p:txBody>
          <a:bodyPr vert="horz" wrap="square" lIns="0" tIns="0" rIns="0" bIns="0" rtlCol="0" anchor="ctr"/>
          <a:lstStyle/>
          <a:p>
            <a:pPr marL="0" indent="0" algn="r">
              <a:lnSpc>
                <a:spcPts val="1688"/>
              </a:lnSpc>
              <a:buNone/>
            </a:pPr>
            <a:r>
              <a:rPr lang="en-US" sz="1125" kern="0" spc="30" dirty="0">
                <a:solidFill>
                  <a:srgbClr val="64748B"/>
                </a:solidFill>
              </a:rPr>
              <a:t>www.bradfordvts.co.uk</a:t>
            </a:r>
            <a:endParaRPr lang="en-US" sz="1125"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6051</Words>
  <Application>Microsoft Office PowerPoint</Application>
  <PresentationFormat>Widescreen</PresentationFormat>
  <Paragraphs>690</Paragraphs>
  <Slides>33</Slides>
  <Notes>33</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33</vt:i4>
      </vt:variant>
    </vt:vector>
  </HeadingPairs>
  <TitlesOfParts>
    <vt:vector size="35" baseType="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Ramesh Mehay</cp:lastModifiedBy>
  <cp:revision>2</cp:revision>
  <dcterms:created xsi:type="dcterms:W3CDTF">2026-07-04T14:11:58Z</dcterms:created>
  <dcterms:modified xsi:type="dcterms:W3CDTF">2026-07-04T15:01:32Z</dcterms:modified>
</cp:coreProperties>
</file>