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embeddedFontLst>
    <p:embeddedFont>
      <p:font typeface="Alexandria Medium" panose="020B0604020202020204" charset="-78"/>
      <p:regular r:id="rId23"/>
    </p:embeddedFont>
    <p:embeddedFont>
      <p:font typeface="Manrope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480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496119" y="1823963"/>
            <a:ext cx="5151760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Joint Injections in Pictures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496119" y="2479551"/>
            <a:ext cx="8151763" cy="839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Adapted from an original presentation by Dr. Kathy Rainsbury (2008)</a:t>
            </a:r>
            <a:endParaRPr lang="en-US" sz="1100" dirty="0"/>
          </a:p>
          <a:p>
            <a:pPr marL="0" indent="0" algn="l">
              <a:lnSpc>
                <a:spcPct val="133000"/>
              </a:lnSpc>
              <a:spcAft>
                <a:spcPts val="1250"/>
              </a:spcAft>
              <a:buNone/>
            </a:pPr>
            <a:r>
              <a:rPr lang="en-US" sz="1100" b="1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May 2026</a:t>
            </a:r>
            <a:endParaRPr lang="en-US" sz="1100" b="1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FFA44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BRADFORD VTS TEACHING DECK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439614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Knee injections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2095202"/>
            <a:ext cx="4722763" cy="16086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Patient on the couch, knee slightly bent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Palpate superior-lateral aspect of patella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Mark 1 fingerbreadth above + lateral to this site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Clean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LA, corticosteroid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Clean + bandage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1871" y="374154"/>
            <a:ext cx="2508945" cy="256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Plantar fasciitis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441871" y="744512"/>
            <a:ext cx="4030042" cy="745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Procedure can be painful. Benefits are often short-term; consider stretching, orthotics, physiotherapy and shockwave therapy first.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482013" y="1489981"/>
            <a:ext cx="4030042" cy="17744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Pt indicate tender spot</a:t>
            </a:r>
            <a:endParaRPr lang="en-US" sz="1400" dirty="0"/>
          </a:p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Approach from thinner skin + direct posterior-laterally</a:t>
            </a:r>
            <a:endParaRPr lang="en-US" sz="1400" dirty="0"/>
          </a:p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Small blebs as near to bony insertion as possible</a:t>
            </a:r>
            <a:endParaRPr lang="en-US" sz="1400" dirty="0"/>
          </a:p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Do not inject fascia itself</a:t>
            </a: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849" y="755228"/>
            <a:ext cx="3756511" cy="3624911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232" y="2975223"/>
            <a:ext cx="2619524" cy="17406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20911"/>
            <a:ext cx="5557540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Glenohumeral joint injection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404045"/>
            <a:ext cx="3902943" cy="16086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Pt sits, arm by side, externally rotated</a:t>
            </a:r>
            <a:endParaRPr lang="en-US" sz="12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Find sulcus between head of humerus and acromion</a:t>
            </a:r>
            <a:endParaRPr lang="en-US" sz="12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Posterolateral corner of acromion (2-3 cm inferior)</a:t>
            </a:r>
            <a:endParaRPr lang="en-US" sz="12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Direct needle anteriorly toward coracoid process</a:t>
            </a:r>
            <a:endParaRPr lang="en-US" sz="12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Insert needle to full length</a:t>
            </a:r>
            <a:endParaRPr lang="en-US" sz="12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Fluid should flow easily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701" y="1435968"/>
            <a:ext cx="3902943" cy="29271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48965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AC joint injection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432099"/>
            <a:ext cx="3902943" cy="1055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6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Palpate clavicle to distal aspect</a:t>
            </a:r>
            <a:endParaRPr lang="en-US" sz="16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6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Slight depression where clavicle meets acromion</a:t>
            </a:r>
            <a:endParaRPr lang="en-US" sz="16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6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Insert needle from anterior and superior approach</a:t>
            </a:r>
            <a:endParaRPr lang="en-US" sz="16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6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Direct needle inferiorly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701" y="1464022"/>
            <a:ext cx="3902943" cy="28709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48965"/>
            <a:ext cx="546184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Subacromial bursa injection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432099"/>
            <a:ext cx="3902943" cy="16086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Posterior and lateral aspect of shoulder</a:t>
            </a:r>
            <a:endParaRPr lang="en-US" sz="14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Inferior to lower edge of posterolateral acromion</a:t>
            </a:r>
            <a:endParaRPr lang="en-US" sz="14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Insert inferior to acromion at lateral shoulder</a:t>
            </a:r>
            <a:endParaRPr lang="en-US" sz="14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Direct needle toward opposite nipple</a:t>
            </a:r>
            <a:endParaRPr lang="en-US" sz="14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Insert needle to full length</a:t>
            </a:r>
            <a:endParaRPr lang="en-US" sz="14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Fluid should flow easily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701" y="1464022"/>
            <a:ext cx="3902943" cy="28709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5162" y="376163"/>
            <a:ext cx="3996630" cy="415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Tennis elbow (lateral)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65162" y="1090389"/>
            <a:ext cx="3944764" cy="165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342900" indent="-342900" algn="l">
              <a:lnSpc>
                <a:spcPct val="129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Arm adducted at side</a:t>
            </a:r>
            <a:endParaRPr lang="en-US" sz="1400" dirty="0"/>
          </a:p>
          <a:p>
            <a:pPr marL="342900" indent="-342900" algn="l">
              <a:lnSpc>
                <a:spcPct val="129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Elbow flexed to 45 degrees</a:t>
            </a:r>
            <a:endParaRPr lang="en-US" sz="1400" dirty="0"/>
          </a:p>
          <a:p>
            <a:pPr marL="342900" indent="-342900" algn="l">
              <a:lnSpc>
                <a:spcPct val="129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Wrist pronated</a:t>
            </a:r>
            <a:endParaRPr lang="en-US" sz="1400" dirty="0"/>
          </a:p>
          <a:p>
            <a:pPr marL="342900" indent="-342900" algn="l">
              <a:lnSpc>
                <a:spcPct val="129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Insert needle perpendicular to skin at point of maximal tenderness</a:t>
            </a:r>
            <a:endParaRPr lang="en-US" sz="1400" dirty="0"/>
          </a:p>
          <a:p>
            <a:pPr marL="342900" indent="-342900" algn="l">
              <a:lnSpc>
                <a:spcPct val="129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Insert to bone, then withdraw 1-2 mm</a:t>
            </a:r>
            <a:endParaRPr lang="en-US" sz="1400" dirty="0"/>
          </a:p>
          <a:p>
            <a:pPr marL="342900" indent="-342900" algn="l">
              <a:lnSpc>
                <a:spcPct val="129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Inject corticosteroid solution slowly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836" y="1118443"/>
            <a:ext cx="3944392" cy="350869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72901"/>
            <a:ext cx="4123730" cy="398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Golfer's elbow (medial)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496119" y="1147093"/>
            <a:ext cx="3920282" cy="15583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Beware ulnar nerve!</a:t>
            </a:r>
            <a:endParaRPr lang="en-US" sz="14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Rest arm in comfortable abducted position</a:t>
            </a:r>
            <a:endParaRPr lang="en-US" sz="14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Elbow flexed to 45 degrees</a:t>
            </a:r>
            <a:endParaRPr lang="en-US" sz="14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Wrist supinated</a:t>
            </a:r>
            <a:endParaRPr lang="en-US" sz="14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Point of maximal tenderness - insert to bone, then withdraw 1-2 mm</a:t>
            </a:r>
            <a:endParaRPr lang="en-US" sz="14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Inject corticosteroid solution slowly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362" y="1172989"/>
            <a:ext cx="3368353" cy="336835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1871" y="356518"/>
            <a:ext cx="3284116" cy="256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De Quervain's tenosynovitis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7571" y="820447"/>
            <a:ext cx="4030042" cy="18532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Maximally abduct thumb (accentuates abductor tendon) — Injection site</a:t>
            </a:r>
            <a:endParaRPr lang="en-US" sz="1400" dirty="0"/>
          </a:p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Snuffbox at base of thumb</a:t>
            </a:r>
            <a:endParaRPr lang="en-US" sz="1400" dirty="0"/>
          </a:p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Aim 30-45 degrees proximally toward radial styloid</a:t>
            </a:r>
            <a:endParaRPr lang="en-US" sz="1400" dirty="0"/>
          </a:p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Insert needle between the 2 tendons (not in tendon)</a:t>
            </a:r>
            <a:endParaRPr lang="en-US" sz="1400" dirty="0"/>
          </a:p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4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Do not inject if paraesthesias (sensory branch radial nerve)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992" y="772152"/>
            <a:ext cx="4003273" cy="271399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7352" y="2720982"/>
            <a:ext cx="2166640" cy="2166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11821" y="2266057"/>
            <a:ext cx="5491758" cy="611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8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SOME LIGHT THEORY</a:t>
            </a:r>
            <a:endParaRPr lang="en-US" sz="3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804095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Why inject joints?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496119" y="2530599"/>
            <a:ext cx="318939" cy="318939"/>
          </a:xfrm>
          <a:prstGeom prst="roundRect">
            <a:avLst>
              <a:gd name="adj" fmla="val 66675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956816" y="2579266"/>
            <a:ext cx="270681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Can be joint or soft tissue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956816" y="2885777"/>
            <a:ext cx="352655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Inflammation — e.g. degenerative joint disease, bursitis, tendinitis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660553" y="2530599"/>
            <a:ext cx="318939" cy="318939"/>
          </a:xfrm>
          <a:prstGeom prst="roundRect">
            <a:avLst>
              <a:gd name="adj" fmla="val 66675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121250" y="2579266"/>
            <a:ext cx="385591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Corticosteroid injection (+ needle + LA)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5121250" y="2885777"/>
            <a:ext cx="3526631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Helps decrease inflammatory rxn (includes limiting capillary dilatation + vascular permeability)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48121"/>
            <a:ext cx="5569148" cy="398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Basic principles before you start</a:t>
            </a:r>
            <a:endParaRPr lang="en-US" sz="2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3967" y="1080381"/>
            <a:ext cx="191319" cy="1913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0679" y="1076474"/>
            <a:ext cx="2423368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History and examination</a:t>
            </a:r>
            <a:endParaRPr lang="en-US" sz="12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3967" y="1696678"/>
            <a:ext cx="191319" cy="19131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0679" y="1692771"/>
            <a:ext cx="2408262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Shared decision-making</a:t>
            </a:r>
            <a:endParaRPr lang="en-US" sz="1250" dirty="0"/>
          </a:p>
        </p:txBody>
      </p:sp>
      <p:sp>
        <p:nvSpPr>
          <p:cNvPr id="7" name="Text 3"/>
          <p:cNvSpPr/>
          <p:nvPr/>
        </p:nvSpPr>
        <p:spPr>
          <a:xfrm>
            <a:off x="910679" y="1960885"/>
            <a:ext cx="8194402" cy="1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Consider exercise therapy, physiotherapy, weight loss and analgesia before injection.</a:t>
            </a:r>
            <a:endParaRPr lang="en-US" sz="10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3967" y="2388357"/>
            <a:ext cx="191319" cy="19131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10679" y="2384450"/>
            <a:ext cx="2422550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Careful patient selection</a:t>
            </a:r>
            <a:endParaRPr lang="en-US" sz="12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3967" y="3004654"/>
            <a:ext cx="191319" cy="19131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10679" y="3000747"/>
            <a:ext cx="2052042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Consent</a:t>
            </a:r>
            <a:endParaRPr lang="en-US" sz="125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3967" y="3620951"/>
            <a:ext cx="191319" cy="191319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10679" y="3617044"/>
            <a:ext cx="2104579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Know your anatomy!</a:t>
            </a:r>
            <a:endParaRPr lang="en-US" sz="125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3967" y="4237248"/>
            <a:ext cx="191319" cy="191319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10679" y="4233342"/>
            <a:ext cx="2991743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Use repeat injections cautiously</a:t>
            </a:r>
            <a:endParaRPr lang="en-US" sz="1250" dirty="0"/>
          </a:p>
        </p:txBody>
      </p:sp>
      <p:sp>
        <p:nvSpPr>
          <p:cNvPr id="16" name="Text 8"/>
          <p:cNvSpPr/>
          <p:nvPr/>
        </p:nvSpPr>
        <p:spPr>
          <a:xfrm>
            <a:off x="910679" y="4501455"/>
            <a:ext cx="8194402" cy="1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Usually avoid more than 3 injections per year in a single joint and space by at least 3 months.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163241"/>
            <a:ext cx="4669185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Indications for injection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1818829"/>
            <a:ext cx="4722763" cy="21614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Osteoarthritis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Rheumatoid arthritis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Gouty arthritis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Synovitis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Bursitis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Tendonitis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Muscle trigger points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Carpal tunnel syndrome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152599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Inject with caution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496119" y="1808187"/>
            <a:ext cx="4722763" cy="2182639"/>
          </a:xfrm>
          <a:prstGeom prst="roundRect">
            <a:avLst>
              <a:gd name="adj" fmla="val 9743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877" y="2028006"/>
            <a:ext cx="177180" cy="14175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56816" y="1985367"/>
            <a:ext cx="4120307" cy="18850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Charcot joint (neuropathic sensory loss)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Tumour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Neurogenic disease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Active infections (eg, tuberculosis)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Immune-suppressed hosts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Hypothyroidism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Bleeding dyscrasias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51371"/>
            <a:ext cx="5562154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Contraindication to injection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577876"/>
            <a:ext cx="8151763" cy="27141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Adjacent osteomyelitis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Bacteraemia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Hemarthrosis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Impending (scheduled within days) joint replacement surgery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Infectious arthritis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Joint prosthesis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Osteochondral fracture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Periarticular cellulitis / severe dermatitis / soft tissue infection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Uncontrolled diabetes or inability to monitor steroid-related hyperglycaemia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Uncontrolled bleeding disorder or coagulopathy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71402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Technique 1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541022" y="1216798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Object is to inject the corticosteroid with as little pain and as few complications as possible.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94626" y="1846224"/>
            <a:ext cx="4722763" cy="128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Do not attempt any injections in the vicinity of known nerve or arterial landmarks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eg lateral epicondyle of elbow ok, medial – beware ulnar nerve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Never inject into substance of a tendon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Sterile technique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529010"/>
            <a:ext cx="3824139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Technique 2</a:t>
            </a:r>
            <a:endParaRPr lang="en-US" sz="2650" dirty="0"/>
          </a:p>
        </p:txBody>
      </p:sp>
      <p:sp>
        <p:nvSpPr>
          <p:cNvPr id="4" name="Text 1"/>
          <p:cNvSpPr/>
          <p:nvPr/>
        </p:nvSpPr>
        <p:spPr>
          <a:xfrm>
            <a:off x="496119" y="1001018"/>
            <a:ext cx="3291706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ANTICIPATION! Get your kit ready: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496119" y="1403300"/>
            <a:ext cx="4722763" cy="25032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Needles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Syringes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Sterile container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Steroid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Gloves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Drapes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Chlorhexidine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Cotton wool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Plaster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96119" y="4050432"/>
            <a:ext cx="4722763" cy="564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spcAft>
                <a:spcPts val="1100"/>
              </a:spcAft>
              <a:buNone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 or 2 needle technique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Clean area – ensure solution is DRY (esp iodine)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68957"/>
            <a:ext cx="3469704" cy="376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Technique 3</a:t>
            </a:r>
            <a:endParaRPr lang="en-US" sz="2350" dirty="0"/>
          </a:p>
        </p:txBody>
      </p:sp>
      <p:sp>
        <p:nvSpPr>
          <p:cNvPr id="4" name="Text 1"/>
          <p:cNvSpPr/>
          <p:nvPr/>
        </p:nvSpPr>
        <p:spPr>
          <a:xfrm>
            <a:off x="496119" y="999083"/>
            <a:ext cx="698153" cy="15061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9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19" y="1189509"/>
            <a:ext cx="4722763" cy="142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96119" y="1278285"/>
            <a:ext cx="2130772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Withdraw syringe first</a:t>
            </a:r>
            <a:endParaRPr lang="en-US" sz="1150" dirty="0"/>
          </a:p>
        </p:txBody>
      </p:sp>
      <p:sp>
        <p:nvSpPr>
          <p:cNvPr id="7" name="Text 3"/>
          <p:cNvSpPr/>
          <p:nvPr/>
        </p:nvSpPr>
        <p:spPr>
          <a:xfrm>
            <a:off x="496119" y="1527944"/>
            <a:ext cx="5179963" cy="178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Always withdraw syringe back first to ensure not injecting into a blood vessel.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496119" y="1898972"/>
            <a:ext cx="698153" cy="15061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19" y="2077343"/>
            <a:ext cx="4722763" cy="1428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96119" y="2178174"/>
            <a:ext cx="2870671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Inject local anaesthetic (LA) first</a:t>
            </a:r>
            <a:endParaRPr lang="en-US" sz="1150" dirty="0"/>
          </a:p>
        </p:txBody>
      </p:sp>
      <p:sp>
        <p:nvSpPr>
          <p:cNvPr id="11" name="Text 6"/>
          <p:cNvSpPr/>
          <p:nvPr/>
        </p:nvSpPr>
        <p:spPr>
          <a:xfrm>
            <a:off x="496119" y="2427833"/>
            <a:ext cx="5179963" cy="178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eg lidocaine 1% or marcaine.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496119" y="2798862"/>
            <a:ext cx="698153" cy="15061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9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19" y="2965252"/>
            <a:ext cx="4722763" cy="1428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96119" y="3078063"/>
            <a:ext cx="1963415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Wait 3–5 minutes</a:t>
            </a:r>
            <a:endParaRPr lang="en-US" sz="1150" dirty="0"/>
          </a:p>
        </p:txBody>
      </p:sp>
      <p:sp>
        <p:nvSpPr>
          <p:cNvPr id="15" name="Text 9"/>
          <p:cNvSpPr/>
          <p:nvPr/>
        </p:nvSpPr>
        <p:spPr>
          <a:xfrm>
            <a:off x="496119" y="3327722"/>
            <a:ext cx="5179963" cy="178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Then use a larger bore needle to inject corticosteroid.</a:t>
            </a:r>
            <a:endParaRPr lang="en-US" sz="900" dirty="0"/>
          </a:p>
        </p:txBody>
      </p:sp>
      <p:sp>
        <p:nvSpPr>
          <p:cNvPr id="16" name="Text 10"/>
          <p:cNvSpPr/>
          <p:nvPr/>
        </p:nvSpPr>
        <p:spPr>
          <a:xfrm>
            <a:off x="496119" y="3698751"/>
            <a:ext cx="698153" cy="15061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9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19" y="3853086"/>
            <a:ext cx="4722763" cy="1428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496119" y="3977953"/>
            <a:ext cx="2134567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Corticosteroid options</a:t>
            </a:r>
            <a:endParaRPr lang="en-US" sz="1150" dirty="0"/>
          </a:p>
        </p:txBody>
      </p:sp>
      <p:sp>
        <p:nvSpPr>
          <p:cNvPr id="19" name="Text 12"/>
          <p:cNvSpPr/>
          <p:nvPr/>
        </p:nvSpPr>
        <p:spPr>
          <a:xfrm>
            <a:off x="496119" y="4227612"/>
            <a:ext cx="4722763" cy="356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Eg hydrocortisone acetate, methylprednisolone acetate, triamcinolone hexacetonide.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6723" y="369774"/>
            <a:ext cx="4974952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What to warn the patient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26723" y="1343769"/>
            <a:ext cx="4722763" cy="128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Pain returns after 2 hours, when the local anaesthetic wears off – may be worse than before.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pain is severe or increasing after 48hrs, seek advice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Warn of local side effects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Advise to seek help if systemic s/es develop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14476" y="410458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Local side effects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581844" y="1338560"/>
            <a:ext cx="4722763" cy="1233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Infection, subcutaneous atrophy, skin depigmentation, and tendon rupture (&lt;1%)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Post-injection 'flare' in 2-5%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Often are the result of poor technique, too large a dose, too frequent a dose, or failure to mix and dissolve the medications properly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96119" y="3369022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Steroid benefit is often temporary and should accompany rehabilitation/exercise advice.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805</Words>
  <Application>Microsoft Office PowerPoint</Application>
  <PresentationFormat>On-screen Show (16:9)</PresentationFormat>
  <Paragraphs>162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Manrope</vt:lpstr>
      <vt:lpstr>Alexandria Light</vt:lpstr>
      <vt:lpstr>Alexandria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Ramesh Mehay</cp:lastModifiedBy>
  <cp:revision>2</cp:revision>
  <dcterms:created xsi:type="dcterms:W3CDTF">2026-05-19T19:41:38Z</dcterms:created>
  <dcterms:modified xsi:type="dcterms:W3CDTF">2026-05-19T19:49:47Z</dcterms:modified>
</cp:coreProperties>
</file>