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12192000"/>
  <p:embeddedFontLst>
    <p:embeddedFont>
      <p:font typeface="Noto Sans JP" panose="020B0604020202020204" charset="-128"/>
      <p:regular r:id="rId38"/>
      <p:bold r:id="rId39"/>
    </p:embeddedFont>
    <p:embeddedFont>
      <p:font typeface="Noto Sans KR" panose="020B0604020202020204" charset="-128"/>
      <p:regular r:id="rId40"/>
      <p:bold r:id="rId41"/>
    </p:embeddedFont>
    <p:embeddedFont>
      <p:font typeface="Noto Serif KR" panose="020B0604020202020204" charset="-128"/>
      <p:regular r:id="rId42"/>
      <p:bold r:id="rId43"/>
    </p:embeddedFont>
    <p:embeddedFont>
      <p:font typeface="Arial-Black" panose="020B0604020202020204" charset="0"/>
      <p:regular r:id="rId44"/>
    </p:embeddedFont>
    <p:embeddedFont>
      <p:font typeface="Arial-BoldMT" panose="020B0604020202020204" charset="0"/>
      <p:regular r:id="rId45"/>
    </p:embeddedFont>
    <p:embeddedFont>
      <p:font typeface="ArialMT" panose="020B0604020202020204" charset="0"/>
      <p:regular r:id="rId46"/>
    </p:embeddedFont>
    <p:embeddedFont>
      <p:font typeface="Hubot Sans" panose="020B0604020202020204" charset="0"/>
      <p:regular r:id="rId47"/>
      <p:bold r:id="rId48"/>
    </p:embeddedFont>
    <p:embeddedFont>
      <p:font typeface="Inter" panose="020B0604020202020204" charset="0"/>
      <p:regular r:id="rId49"/>
      <p:bold r:id="rId50"/>
    </p:embeddedFont>
    <p:embeddedFont>
      <p:font typeface="Montserrat" panose="00000500000000000000" pitchFamily="2" charset="0"/>
      <p:regular r:id="rId51"/>
      <p:bold r:id="rId52"/>
      <p:italic r:id="rId53"/>
      <p:boldItalic r:id="rId54"/>
    </p:embeddedFont>
    <p:embeddedFont>
      <p:font typeface="Noto Color Emoji" panose="020B0604020202020204" charset="0"/>
      <p:regular r:id="rId55"/>
      <p:bold r:id="rId56"/>
    </p:embeddedFont>
    <p:embeddedFont>
      <p:font typeface="Noto Sans" panose="020B0502040504020204" pitchFamily="34" charset="0"/>
      <p:regular r:id="rId57"/>
      <p:bold r:id="rId58"/>
      <p:italic r:id="rId59"/>
      <p:boldItalic r:id="rId60"/>
    </p:embeddedFont>
    <p:embeddedFont>
      <p:font typeface="Open Sans" panose="020B0606030504020204" pitchFamily="34" charset="0"/>
      <p:regular r:id="rId61"/>
      <p:bold r:id="rId62"/>
      <p:italic r:id="rId63"/>
      <p:boldItalic r:id="rId64"/>
    </p:embeddedFont>
    <p:embeddedFont>
      <p:font typeface="OpenSans-Bold" panose="020B0604020202020204" charset="0"/>
      <p:regular r:id="rId65"/>
    </p:embeddedFont>
    <p:embeddedFont>
      <p:font typeface="Poppins" panose="00000500000000000000" pitchFamily="2" charset="0"/>
      <p:regular r:id="rId66"/>
      <p:bold r:id="rId67"/>
    </p:embeddedFont>
    <p:embeddedFont>
      <p:font typeface="Roboto-BoldItalic" panose="020B0604020202020204" charset="0"/>
      <p:regular r:id="rId68"/>
    </p:embeddedFont>
    <p:embeddedFont>
      <p:font typeface="Roboto-Regular" panose="020B0604020202020204" charset="0"/>
      <p:regular r:id="rId69"/>
    </p:embeddedFont>
    <p:embeddedFont>
      <p:font typeface="TimesNewRomanPS-ItalicMT" panose="020B0604020202020204" charset="0"/>
      <p:regular r:id="rId7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63" Type="http://schemas.openxmlformats.org/officeDocument/2006/relationships/font" Target="fonts/font26.fntdata"/><Relationship Id="rId68" Type="http://schemas.openxmlformats.org/officeDocument/2006/relationships/font" Target="fonts/font3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font" Target="fonts/font21.fntdata"/><Relationship Id="rId66" Type="http://schemas.openxmlformats.org/officeDocument/2006/relationships/font" Target="fonts/font29.fntdata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2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font" Target="fonts/font19.fntdata"/><Relationship Id="rId64" Type="http://schemas.openxmlformats.org/officeDocument/2006/relationships/font" Target="fonts/font27.fntdata"/><Relationship Id="rId69" Type="http://schemas.openxmlformats.org/officeDocument/2006/relationships/font" Target="fonts/font32.fntdata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font" Target="fonts/font22.fntdata"/><Relationship Id="rId67" Type="http://schemas.openxmlformats.org/officeDocument/2006/relationships/font" Target="fonts/font30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font" Target="fonts/font17.fntdata"/><Relationship Id="rId62" Type="http://schemas.openxmlformats.org/officeDocument/2006/relationships/font" Target="fonts/font25.fntdata"/><Relationship Id="rId70" Type="http://schemas.openxmlformats.org/officeDocument/2006/relationships/font" Target="fonts/font3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font" Target="fonts/font2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60" Type="http://schemas.openxmlformats.org/officeDocument/2006/relationships/font" Target="fonts/font23.fntdata"/><Relationship Id="rId65" Type="http://schemas.openxmlformats.org/officeDocument/2006/relationships/font" Target="fonts/font28.fntdata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2.fntdata"/><Relationship Id="rId34" Type="http://schemas.openxmlformats.org/officeDocument/2006/relationships/slide" Target="slides/slide33.xml"/><Relationship Id="rId50" Type="http://schemas.openxmlformats.org/officeDocument/2006/relationships/font" Target="fonts/font13.fntdata"/><Relationship Id="rId55" Type="http://schemas.openxmlformats.org/officeDocument/2006/relationships/font" Target="fonts/font18.fntdata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761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7.png"/><Relationship Id="rId18" Type="http://schemas.openxmlformats.org/officeDocument/2006/relationships/image" Target="../media/image132.png"/><Relationship Id="rId26" Type="http://schemas.openxmlformats.org/officeDocument/2006/relationships/image" Target="../media/image140.png"/><Relationship Id="rId21" Type="http://schemas.openxmlformats.org/officeDocument/2006/relationships/image" Target="../media/image135.png"/><Relationship Id="rId34" Type="http://schemas.openxmlformats.org/officeDocument/2006/relationships/image" Target="../media/image148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5" Type="http://schemas.openxmlformats.org/officeDocument/2006/relationships/image" Target="../media/image139.png"/><Relationship Id="rId33" Type="http://schemas.openxmlformats.org/officeDocument/2006/relationships/image" Target="../media/image147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30.png"/><Relationship Id="rId20" Type="http://schemas.openxmlformats.org/officeDocument/2006/relationships/image" Target="../media/image134.png"/><Relationship Id="rId29" Type="http://schemas.openxmlformats.org/officeDocument/2006/relationships/image" Target="../media/image1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24" Type="http://schemas.openxmlformats.org/officeDocument/2006/relationships/image" Target="../media/image138.png"/><Relationship Id="rId32" Type="http://schemas.openxmlformats.org/officeDocument/2006/relationships/image" Target="../media/image146.png"/><Relationship Id="rId37" Type="http://schemas.openxmlformats.org/officeDocument/2006/relationships/image" Target="../media/image151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23" Type="http://schemas.openxmlformats.org/officeDocument/2006/relationships/image" Target="../media/image137.png"/><Relationship Id="rId28" Type="http://schemas.openxmlformats.org/officeDocument/2006/relationships/image" Target="../media/image142.png"/><Relationship Id="rId36" Type="http://schemas.openxmlformats.org/officeDocument/2006/relationships/image" Target="../media/image150.png"/><Relationship Id="rId10" Type="http://schemas.openxmlformats.org/officeDocument/2006/relationships/image" Target="../media/image124.png"/><Relationship Id="rId19" Type="http://schemas.openxmlformats.org/officeDocument/2006/relationships/image" Target="../media/image133.png"/><Relationship Id="rId31" Type="http://schemas.openxmlformats.org/officeDocument/2006/relationships/image" Target="../media/image145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Relationship Id="rId22" Type="http://schemas.openxmlformats.org/officeDocument/2006/relationships/image" Target="../media/image136.png"/><Relationship Id="rId27" Type="http://schemas.openxmlformats.org/officeDocument/2006/relationships/image" Target="../media/image141.png"/><Relationship Id="rId30" Type="http://schemas.openxmlformats.org/officeDocument/2006/relationships/image" Target="../media/image144.png"/><Relationship Id="rId35" Type="http://schemas.openxmlformats.org/officeDocument/2006/relationships/image" Target="../media/image149.png"/><Relationship Id="rId8" Type="http://schemas.openxmlformats.org/officeDocument/2006/relationships/image" Target="../media/image122.png"/><Relationship Id="rId3" Type="http://schemas.openxmlformats.org/officeDocument/2006/relationships/image" Target="../media/image1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10" Type="http://schemas.openxmlformats.org/officeDocument/2006/relationships/image" Target="../media/image179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985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7655" y="960090"/>
            <a:ext cx="4888855" cy="4875907"/>
          </a:xfrm>
          <a:prstGeom prst="rect">
            <a:avLst/>
          </a:prstGeom>
        </p:spPr>
      </p:pic>
      <p:sp>
        <p:nvSpPr>
          <p:cNvPr id="4" name="SK-1-text-3"/>
          <p:cNvSpPr/>
          <p:nvPr/>
        </p:nvSpPr>
        <p:spPr>
          <a:xfrm>
            <a:off x="48985" y="530573"/>
            <a:ext cx="5212080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BRADFORD VTS TEACHING DECK</a:t>
            </a:r>
            <a:endParaRPr lang="en-US" dirty="0"/>
          </a:p>
        </p:txBody>
      </p:sp>
      <p:sp>
        <p:nvSpPr>
          <p:cNvPr id="5" name="SK-1-text-4"/>
          <p:cNvSpPr/>
          <p:nvPr/>
        </p:nvSpPr>
        <p:spPr>
          <a:xfrm>
            <a:off x="590550" y="1495425"/>
            <a:ext cx="5699671" cy="14742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Joint and Periarticular</a:t>
            </a:r>
            <a:endParaRPr lang="en-US" sz="3225" dirty="0"/>
          </a:p>
          <a:p>
            <a:pPr marL="0" indent="0">
              <a:lnSpc>
                <a:spcPts val="3870"/>
              </a:lnSpc>
              <a:buNone/>
            </a:pPr>
            <a:r>
              <a:rPr lang="en-US" sz="32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Injections in</a:t>
            </a:r>
            <a:endParaRPr lang="en-US" sz="3225" dirty="0"/>
          </a:p>
          <a:p>
            <a:pPr marL="0" indent="0">
              <a:lnSpc>
                <a:spcPts val="3870"/>
              </a:lnSpc>
              <a:buNone/>
            </a:pPr>
            <a:r>
              <a:rPr lang="en-US" sz="32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General Practice</a:t>
            </a:r>
            <a:endParaRPr lang="en-US" sz="3225" dirty="0"/>
          </a:p>
        </p:txBody>
      </p:sp>
      <p:sp>
        <p:nvSpPr>
          <p:cNvPr id="6" name="SK-1-text-5"/>
          <p:cNvSpPr/>
          <p:nvPr/>
        </p:nvSpPr>
        <p:spPr>
          <a:xfrm>
            <a:off x="590550" y="3619500"/>
            <a:ext cx="8321040" cy="3626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56"/>
              </a:lnSpc>
              <a:buNone/>
            </a:pPr>
            <a:endParaRPr lang="en-US" sz="2100" dirty="0"/>
          </a:p>
        </p:txBody>
      </p:sp>
      <p:sp>
        <p:nvSpPr>
          <p:cNvPr id="7" name="SK-1-text-6"/>
          <p:cNvSpPr/>
          <p:nvPr/>
        </p:nvSpPr>
        <p:spPr>
          <a:xfrm>
            <a:off x="590550" y="4076700"/>
            <a:ext cx="11064240" cy="2640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endParaRPr lang="en-US" sz="1650" dirty="0"/>
          </a:p>
        </p:txBody>
      </p:sp>
      <p:sp>
        <p:nvSpPr>
          <p:cNvPr id="8" name="SK-1-text-7"/>
          <p:cNvSpPr/>
          <p:nvPr/>
        </p:nvSpPr>
        <p:spPr>
          <a:xfrm>
            <a:off x="590550" y="5029200"/>
            <a:ext cx="5794028" cy="548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This Bradford VTS teaching deck provides a comprehensive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guide for GP trainees on joint injections, updated to NICE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2022/2026, BNF 2026, and MHRA 2026 standards.</a:t>
            </a:r>
            <a:endParaRPr lang="en-US" sz="1200" dirty="0"/>
          </a:p>
        </p:txBody>
      </p:sp>
      <p:sp>
        <p:nvSpPr>
          <p:cNvPr id="9" name="SK-1-text-8"/>
          <p:cNvSpPr/>
          <p:nvPr/>
        </p:nvSpPr>
        <p:spPr>
          <a:xfrm>
            <a:off x="714375" y="6019800"/>
            <a:ext cx="384048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10" name="SK-1-text-9"/>
          <p:cNvSpPr/>
          <p:nvPr/>
        </p:nvSpPr>
        <p:spPr>
          <a:xfrm>
            <a:off x="590550" y="6572250"/>
            <a:ext cx="1160145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Updated: NICE NG226 2022/2026 • BNF 2026 • MHRA 2026</a:t>
            </a:r>
            <a:endParaRPr lang="en-US" sz="1200" dirty="0"/>
          </a:p>
        </p:txBody>
      </p:sp>
      <p:sp>
        <p:nvSpPr>
          <p:cNvPr id="11" name="SK-1-text-10"/>
          <p:cNvSpPr/>
          <p:nvPr/>
        </p:nvSpPr>
        <p:spPr>
          <a:xfrm>
            <a:off x="10344150" y="6572250"/>
            <a:ext cx="184785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© Bradford VTS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671" y="3278088"/>
            <a:ext cx="560784" cy="809179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1365" y="3278088"/>
            <a:ext cx="804565" cy="802332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2894" y="3278088"/>
            <a:ext cx="828973" cy="795486"/>
          </a:xfrm>
          <a:prstGeom prst="rect">
            <a:avLst/>
          </a:prstGeom>
        </p:spPr>
      </p:pic>
      <p:sp>
        <p:nvSpPr>
          <p:cNvPr id="6" name="SK-2-text-5"/>
          <p:cNvSpPr/>
          <p:nvPr/>
        </p:nvSpPr>
        <p:spPr>
          <a:xfrm>
            <a:off x="962025" y="742950"/>
            <a:ext cx="11229975" cy="5000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938"/>
              </a:lnSpc>
              <a:buNone/>
            </a:pPr>
            <a:r>
              <a:rPr lang="en-US" sz="3150" b="1" dirty="0">
                <a:solidFill>
                  <a:srgbClr val="0B1A30"/>
                </a:solidFill>
              </a:rPr>
              <a:t>Introduction to Joint Injections</a:t>
            </a:r>
            <a:endParaRPr lang="en-US" sz="3150" dirty="0"/>
          </a:p>
        </p:txBody>
      </p:sp>
      <p:sp>
        <p:nvSpPr>
          <p:cNvPr id="7" name="SK-2-text-6"/>
          <p:cNvSpPr/>
          <p:nvPr/>
        </p:nvSpPr>
        <p:spPr>
          <a:xfrm>
            <a:off x="1614934" y="4210050"/>
            <a:ext cx="1561058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B1A30"/>
                </a:solidFill>
              </a:rPr>
              <a:t>Diagnostic</a:t>
            </a:r>
            <a:endParaRPr lang="en-US" sz="1800" dirty="0"/>
          </a:p>
        </p:txBody>
      </p:sp>
      <p:sp>
        <p:nvSpPr>
          <p:cNvPr id="8" name="SK-2-text-7"/>
          <p:cNvSpPr/>
          <p:nvPr/>
        </p:nvSpPr>
        <p:spPr>
          <a:xfrm>
            <a:off x="5213449" y="4210050"/>
            <a:ext cx="1812578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B1A30"/>
                </a:solidFill>
              </a:rPr>
              <a:t>Therapeutic</a:t>
            </a:r>
            <a:endParaRPr lang="en-US" sz="1800" dirty="0"/>
          </a:p>
        </p:txBody>
      </p:sp>
      <p:sp>
        <p:nvSpPr>
          <p:cNvPr id="9" name="SK-2-text-8"/>
          <p:cNvSpPr/>
          <p:nvPr/>
        </p:nvSpPr>
        <p:spPr>
          <a:xfrm>
            <a:off x="8488561" y="4210050"/>
            <a:ext cx="2682180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B1A30"/>
                </a:solidFill>
              </a:rPr>
              <a:t>Conservative First</a:t>
            </a:r>
            <a:endParaRPr lang="en-US" sz="1800" dirty="0"/>
          </a:p>
        </p:txBody>
      </p:sp>
      <p:sp>
        <p:nvSpPr>
          <p:cNvPr id="10" name="SK-2-text-9"/>
          <p:cNvSpPr/>
          <p:nvPr/>
        </p:nvSpPr>
        <p:spPr>
          <a:xfrm>
            <a:off x="962025" y="1352550"/>
            <a:ext cx="11229975" cy="3089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2"/>
              </a:lnSpc>
              <a:buNone/>
            </a:pPr>
            <a:r>
              <a:rPr lang="en-US" sz="1725" i="1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inject? When to inject? And what to try first.</a:t>
            </a:r>
            <a:endParaRPr lang="en-US" sz="1725" dirty="0"/>
          </a:p>
        </p:txBody>
      </p:sp>
      <p:sp>
        <p:nvSpPr>
          <p:cNvPr id="11" name="SK-2-text-10"/>
          <p:cNvSpPr/>
          <p:nvPr/>
        </p:nvSpPr>
        <p:spPr>
          <a:xfrm>
            <a:off x="451396" y="2352675"/>
            <a:ext cx="11231761" cy="3089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432"/>
              </a:lnSpc>
              <a:buNone/>
            </a:pPr>
            <a:r>
              <a:rPr lang="en-US" sz="1725" b="1" dirty="0">
                <a:solidFill>
                  <a:srgbClr val="0B1A3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“Injection is always second-line. Conservative treatment must be tried first.”</a:t>
            </a:r>
            <a:endParaRPr lang="en-US" sz="1725" dirty="0"/>
          </a:p>
        </p:txBody>
      </p:sp>
      <p:sp>
        <p:nvSpPr>
          <p:cNvPr id="12" name="SK-2-text-11"/>
          <p:cNvSpPr/>
          <p:nvPr/>
        </p:nvSpPr>
        <p:spPr>
          <a:xfrm>
            <a:off x="818108" y="4629150"/>
            <a:ext cx="3164086" cy="1428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Synovial fluid analysis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Identify infection, crystals, or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inflammation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Aspiration mandatory if septic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arthritis suspected</a:t>
            </a:r>
            <a:endParaRPr lang="en-US" sz="1500" dirty="0"/>
          </a:p>
        </p:txBody>
      </p:sp>
      <p:sp>
        <p:nvSpPr>
          <p:cNvPr id="13" name="SK-2-text-12"/>
          <p:cNvSpPr/>
          <p:nvPr/>
        </p:nvSpPr>
        <p:spPr>
          <a:xfrm>
            <a:off x="4333875" y="4629150"/>
            <a:ext cx="3562350" cy="1428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Corticosteroid + local anaesthetic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Reduces capillary dilatation and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vascular permeability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Targets joints, bursae, tendon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sheaths, and entheses</a:t>
            </a:r>
            <a:endParaRPr lang="en-US" sz="1500" dirty="0"/>
          </a:p>
        </p:txBody>
      </p:sp>
      <p:sp>
        <p:nvSpPr>
          <p:cNvPr id="14" name="SK-2-text-13"/>
          <p:cNvSpPr/>
          <p:nvPr/>
        </p:nvSpPr>
        <p:spPr>
          <a:xfrm>
            <a:off x="8009483" y="4629150"/>
            <a:ext cx="3583186" cy="11430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NSAIDs, physiotherapy, analgesia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Activity modification, ice/heat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Injection is second-line — always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try this first</a:t>
            </a:r>
            <a:endParaRPr lang="en-US" sz="1500" dirty="0"/>
          </a:p>
        </p:txBody>
      </p:sp>
      <p:sp>
        <p:nvSpPr>
          <p:cNvPr id="15" name="SK-2-text-14"/>
          <p:cNvSpPr/>
          <p:nvPr/>
        </p:nvSpPr>
        <p:spPr>
          <a:xfrm>
            <a:off x="228600" y="6600825"/>
            <a:ext cx="771525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— Joint Injections Teaching Deck</a:t>
            </a:r>
            <a:endParaRPr lang="en-US" sz="1125" dirty="0"/>
          </a:p>
        </p:txBody>
      </p:sp>
      <p:sp>
        <p:nvSpPr>
          <p:cNvPr id="16" name="SK-2-text-15"/>
          <p:cNvSpPr/>
          <p:nvPr/>
        </p:nvSpPr>
        <p:spPr>
          <a:xfrm>
            <a:off x="10172700" y="6600825"/>
            <a:ext cx="196974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286" y="5904607"/>
            <a:ext cx="377875" cy="335905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0471" y="4169569"/>
            <a:ext cx="828973" cy="829717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7592" y="4169569"/>
            <a:ext cx="816769" cy="829717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157" y="4169569"/>
            <a:ext cx="804565" cy="809179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8267" y="2249388"/>
            <a:ext cx="828973" cy="836563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7592" y="2249388"/>
            <a:ext cx="816769" cy="822871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157" y="2235696"/>
            <a:ext cx="816769" cy="864096"/>
          </a:xfrm>
          <a:prstGeom prst="rect">
            <a:avLst/>
          </a:prstGeom>
        </p:spPr>
      </p:pic>
      <p:sp>
        <p:nvSpPr>
          <p:cNvPr id="10" name="SK-3-text-9"/>
          <p:cNvSpPr/>
          <p:nvPr/>
        </p:nvSpPr>
        <p:spPr>
          <a:xfrm>
            <a:off x="657225" y="466725"/>
            <a:ext cx="11534775" cy="4881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44"/>
              </a:lnSpc>
              <a:buNone/>
            </a:pPr>
            <a:r>
              <a:rPr lang="en-US" sz="3075" b="1" dirty="0">
                <a:solidFill>
                  <a:srgbClr val="0B1A30"/>
                </a:solidFill>
              </a:rPr>
              <a:t>Indications for Intra-articular Injections</a:t>
            </a:r>
            <a:endParaRPr lang="en-US" sz="3075" dirty="0"/>
          </a:p>
        </p:txBody>
      </p:sp>
      <p:sp>
        <p:nvSpPr>
          <p:cNvPr id="11" name="SK-3-text-10"/>
          <p:cNvSpPr/>
          <p:nvPr/>
        </p:nvSpPr>
        <p:spPr>
          <a:xfrm>
            <a:off x="1752600" y="2524125"/>
            <a:ext cx="368046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</a:rPr>
              <a:t>Osteoarthritis</a:t>
            </a:r>
            <a:endParaRPr lang="en-US" sz="1725" dirty="0"/>
          </a:p>
        </p:txBody>
      </p:sp>
      <p:sp>
        <p:nvSpPr>
          <p:cNvPr id="12" name="SK-3-text-11"/>
          <p:cNvSpPr/>
          <p:nvPr/>
        </p:nvSpPr>
        <p:spPr>
          <a:xfrm>
            <a:off x="5562600" y="2352675"/>
            <a:ext cx="1697236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</a:rPr>
              <a:t>Rheumatoid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</a:rPr>
              <a:t>Arthritis</a:t>
            </a:r>
            <a:endParaRPr lang="en-US" sz="1725" dirty="0"/>
          </a:p>
        </p:txBody>
      </p:sp>
      <p:sp>
        <p:nvSpPr>
          <p:cNvPr id="13" name="SK-3-text-12"/>
          <p:cNvSpPr/>
          <p:nvPr/>
        </p:nvSpPr>
        <p:spPr>
          <a:xfrm>
            <a:off x="9334500" y="2524125"/>
            <a:ext cx="285750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</a:rPr>
              <a:t>Crystal Arthritis</a:t>
            </a:r>
            <a:endParaRPr lang="en-US" sz="1725" dirty="0"/>
          </a:p>
        </p:txBody>
      </p:sp>
      <p:sp>
        <p:nvSpPr>
          <p:cNvPr id="14" name="SK-3-text-13"/>
          <p:cNvSpPr/>
          <p:nvPr/>
        </p:nvSpPr>
        <p:spPr>
          <a:xfrm>
            <a:off x="1752600" y="4286250"/>
            <a:ext cx="1917353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</a:rPr>
              <a:t>Acute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</a:rPr>
              <a:t>Monoarthritis</a:t>
            </a:r>
            <a:endParaRPr lang="en-US" sz="1725" dirty="0"/>
          </a:p>
        </p:txBody>
      </p:sp>
      <p:sp>
        <p:nvSpPr>
          <p:cNvPr id="15" name="SK-3-text-14"/>
          <p:cNvSpPr/>
          <p:nvPr/>
        </p:nvSpPr>
        <p:spPr>
          <a:xfrm>
            <a:off x="5562600" y="4286250"/>
            <a:ext cx="1225748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</a:rPr>
              <a:t>Frozen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</a:rPr>
              <a:t>Shoulder</a:t>
            </a:r>
            <a:endParaRPr lang="en-US" sz="1725" dirty="0"/>
          </a:p>
        </p:txBody>
      </p:sp>
      <p:sp>
        <p:nvSpPr>
          <p:cNvPr id="16" name="SK-3-text-15"/>
          <p:cNvSpPr/>
          <p:nvPr/>
        </p:nvSpPr>
        <p:spPr>
          <a:xfrm>
            <a:off x="9334500" y="4286250"/>
            <a:ext cx="1802011" cy="5256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</a:rPr>
              <a:t>Subacromial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B1A30"/>
                </a:solidFill>
              </a:rPr>
              <a:t>Impingement</a:t>
            </a:r>
            <a:endParaRPr lang="en-US" sz="1725" dirty="0"/>
          </a:p>
        </p:txBody>
      </p:sp>
      <p:sp>
        <p:nvSpPr>
          <p:cNvPr id="17" name="SK-3-text-16"/>
          <p:cNvSpPr/>
          <p:nvPr/>
        </p:nvSpPr>
        <p:spPr>
          <a:xfrm>
            <a:off x="1182439" y="5992862"/>
            <a:ext cx="12017722" cy="2160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1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Conservative treatment must be attempted first — injections are second-line in most indications.</a:t>
            </a:r>
            <a:endParaRPr lang="en-US" sz="1575" dirty="0"/>
          </a:p>
        </p:txBody>
      </p:sp>
      <p:sp>
        <p:nvSpPr>
          <p:cNvPr id="18" name="SK-3-text-17"/>
          <p:cNvSpPr/>
          <p:nvPr/>
        </p:nvSpPr>
        <p:spPr>
          <a:xfrm>
            <a:off x="657225" y="1485900"/>
            <a:ext cx="11534775" cy="289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77"/>
              </a:lnSpc>
              <a:buNone/>
            </a:pPr>
            <a:r>
              <a:rPr lang="en-US" sz="1650" i="1" dirty="0">
                <a:solidFill>
                  <a:srgbClr val="5B5B5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is intra-articular injection appropriate?</a:t>
            </a:r>
            <a:endParaRPr lang="en-US" sz="1650" dirty="0"/>
          </a:p>
        </p:txBody>
      </p:sp>
      <p:sp>
        <p:nvSpPr>
          <p:cNvPr id="19" name="SK-3-text-18"/>
          <p:cNvSpPr/>
          <p:nvPr/>
        </p:nvSpPr>
        <p:spPr>
          <a:xfrm>
            <a:off x="771525" y="3171825"/>
            <a:ext cx="3729930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Second-line adjunctive per NICE NG226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after exercise, analgesia, and NSAIDs</a:t>
            </a:r>
            <a:endParaRPr lang="en-US" sz="1275" dirty="0"/>
          </a:p>
        </p:txBody>
      </p:sp>
      <p:sp>
        <p:nvSpPr>
          <p:cNvPr id="20" name="SK-3-text-19"/>
          <p:cNvSpPr/>
          <p:nvPr/>
        </p:nvSpPr>
        <p:spPr>
          <a:xfrm>
            <a:off x="4572000" y="3171825"/>
            <a:ext cx="3436590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Acute flares with joint effusion; as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adjunct to disease-modifying therapy</a:t>
            </a:r>
            <a:endParaRPr lang="en-US" sz="1275" dirty="0"/>
          </a:p>
        </p:txBody>
      </p:sp>
      <p:sp>
        <p:nvSpPr>
          <p:cNvPr id="21" name="SK-3-text-20"/>
          <p:cNvSpPr/>
          <p:nvPr/>
        </p:nvSpPr>
        <p:spPr>
          <a:xfrm>
            <a:off x="8277225" y="3171825"/>
            <a:ext cx="3646140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Gout and pseudogout — aspiration for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diagnosis; injection for relief</a:t>
            </a:r>
            <a:endParaRPr lang="en-US" sz="1275" dirty="0"/>
          </a:p>
        </p:txBody>
      </p:sp>
      <p:sp>
        <p:nvSpPr>
          <p:cNvPr id="22" name="SK-3-text-21"/>
          <p:cNvSpPr/>
          <p:nvPr/>
        </p:nvSpPr>
        <p:spPr>
          <a:xfrm>
            <a:off x="771525" y="5048250"/>
            <a:ext cx="3059311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Aspiration is MANDATORY — must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exclude septic arthritis first</a:t>
            </a:r>
            <a:endParaRPr lang="en-US" sz="1275" dirty="0"/>
          </a:p>
        </p:txBody>
      </p:sp>
      <p:sp>
        <p:nvSpPr>
          <p:cNvPr id="23" name="SK-3-text-22"/>
          <p:cNvSpPr/>
          <p:nvPr/>
        </p:nvSpPr>
        <p:spPr>
          <a:xfrm>
            <a:off x="4572000" y="5048250"/>
            <a:ext cx="3405188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Early painful phase (Stage 1) only —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less benefit in the stiff phase</a:t>
            </a:r>
            <a:endParaRPr lang="en-US" sz="1275" dirty="0"/>
          </a:p>
        </p:txBody>
      </p:sp>
      <p:sp>
        <p:nvSpPr>
          <p:cNvPr id="24" name="SK-3-text-23"/>
          <p:cNvSpPr/>
          <p:nvPr/>
        </p:nvSpPr>
        <p:spPr>
          <a:xfrm>
            <a:off x="8277225" y="5048250"/>
            <a:ext cx="3227040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Rotator cuff tendinopathy — after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failed conservative management</a:t>
            </a:r>
            <a:endParaRPr lang="en-US" sz="1275" dirty="0"/>
          </a:p>
        </p:txBody>
      </p:sp>
      <p:sp>
        <p:nvSpPr>
          <p:cNvPr id="25" name="SK-3-text-24"/>
          <p:cNvSpPr/>
          <p:nvPr/>
        </p:nvSpPr>
        <p:spPr>
          <a:xfrm>
            <a:off x="11563350" y="6467475"/>
            <a:ext cx="356146" cy="1686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27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</a:t>
            </a:r>
            <a:endParaRPr lang="en-US" sz="1125" dirty="0"/>
          </a:p>
        </p:txBody>
      </p:sp>
      <p:sp>
        <p:nvSpPr>
          <p:cNvPr id="26" name="SK-3-text-25"/>
          <p:cNvSpPr/>
          <p:nvPr/>
        </p:nvSpPr>
        <p:spPr>
          <a:xfrm>
            <a:off x="11001375" y="6467475"/>
            <a:ext cx="303758" cy="1686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27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Slide</a:t>
            </a:r>
            <a:endParaRPr lang="en-US" sz="1125" dirty="0"/>
          </a:p>
        </p:txBody>
      </p:sp>
      <p:sp>
        <p:nvSpPr>
          <p:cNvPr id="27" name="SK-3-text-26"/>
          <p:cNvSpPr/>
          <p:nvPr/>
        </p:nvSpPr>
        <p:spPr>
          <a:xfrm>
            <a:off x="409575" y="6467475"/>
            <a:ext cx="5314950" cy="1686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7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• Joint Injections</a:t>
            </a:r>
            <a:endParaRPr lang="en-US" sz="1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3279" y="4505623"/>
            <a:ext cx="731490" cy="54858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2965" y="2359075"/>
            <a:ext cx="621655" cy="589657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5365" y="2297311"/>
            <a:ext cx="536377" cy="720030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9263" y="2304157"/>
            <a:ext cx="560784" cy="713184"/>
          </a:xfrm>
          <a:prstGeom prst="rect">
            <a:avLst/>
          </a:prstGeom>
        </p:spPr>
      </p:pic>
      <p:sp>
        <p:nvSpPr>
          <p:cNvPr id="7" name="SK-4-text-6"/>
          <p:cNvSpPr/>
          <p:nvPr/>
        </p:nvSpPr>
        <p:spPr>
          <a:xfrm>
            <a:off x="100905" y="466725"/>
            <a:ext cx="12091095" cy="464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56"/>
              </a:lnSpc>
              <a:buNone/>
            </a:pPr>
            <a:r>
              <a:rPr lang="en-US" sz="2925" b="1" dirty="0">
                <a:solidFill>
                  <a:srgbClr val="0B1A30"/>
                </a:solidFill>
              </a:rPr>
              <a:t>Indications for Soft Tissue &amp; Periarticular Injections</a:t>
            </a:r>
            <a:endParaRPr lang="en-US" sz="2925" dirty="0"/>
          </a:p>
        </p:txBody>
      </p:sp>
      <p:sp>
        <p:nvSpPr>
          <p:cNvPr id="8" name="SK-4-text-7"/>
          <p:cNvSpPr/>
          <p:nvPr/>
        </p:nvSpPr>
        <p:spPr>
          <a:xfrm>
            <a:off x="771525" y="2352675"/>
            <a:ext cx="4442460" cy="305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09"/>
              </a:lnSpc>
              <a:buNone/>
            </a:pPr>
            <a:r>
              <a:rPr lang="en-US" sz="1650" b="1" dirty="0">
                <a:solidFill>
                  <a:srgbClr val="0B1A30"/>
                </a:solidFill>
              </a:rPr>
              <a:t>Card 1 — Bursitis</a:t>
            </a:r>
            <a:endParaRPr lang="en-US" sz="1650" dirty="0"/>
          </a:p>
        </p:txBody>
      </p:sp>
      <p:sp>
        <p:nvSpPr>
          <p:cNvPr id="9" name="SK-4-text-8"/>
          <p:cNvSpPr/>
          <p:nvPr/>
        </p:nvSpPr>
        <p:spPr>
          <a:xfrm>
            <a:off x="4533900" y="2352675"/>
            <a:ext cx="5699760" cy="305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09"/>
              </a:lnSpc>
              <a:buNone/>
            </a:pPr>
            <a:r>
              <a:rPr lang="en-US" sz="1650" b="1" dirty="0">
                <a:solidFill>
                  <a:srgbClr val="0B1A30"/>
                </a:solidFill>
              </a:rPr>
              <a:t>Card 2 — Tenosynovitis</a:t>
            </a:r>
            <a:endParaRPr lang="en-US" sz="1650" dirty="0"/>
          </a:p>
        </p:txBody>
      </p:sp>
      <p:sp>
        <p:nvSpPr>
          <p:cNvPr id="10" name="SK-4-text-9"/>
          <p:cNvSpPr/>
          <p:nvPr/>
        </p:nvSpPr>
        <p:spPr>
          <a:xfrm>
            <a:off x="8296275" y="2352675"/>
            <a:ext cx="2346871" cy="5700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4"/>
              </a:lnSpc>
              <a:buNone/>
            </a:pPr>
            <a:r>
              <a:rPr lang="en-US" sz="1650" b="1" dirty="0">
                <a:solidFill>
                  <a:srgbClr val="0B1A30"/>
                </a:solidFill>
              </a:rPr>
              <a:t>Card 3 — Carpal</a:t>
            </a:r>
            <a:endParaRPr lang="en-US" sz="1650" dirty="0"/>
          </a:p>
          <a:p>
            <a:pPr marL="0" indent="0">
              <a:lnSpc>
                <a:spcPts val="2244"/>
              </a:lnSpc>
              <a:buNone/>
            </a:pPr>
            <a:r>
              <a:rPr lang="en-US" sz="1650" b="1" dirty="0">
                <a:solidFill>
                  <a:srgbClr val="0B1A30"/>
                </a:solidFill>
              </a:rPr>
              <a:t>Tunnel Syndrome</a:t>
            </a:r>
            <a:endParaRPr lang="en-US" sz="1650" dirty="0"/>
          </a:p>
        </p:txBody>
      </p:sp>
      <p:sp>
        <p:nvSpPr>
          <p:cNvPr id="11" name="SK-4-text-10"/>
          <p:cNvSpPr/>
          <p:nvPr/>
        </p:nvSpPr>
        <p:spPr>
          <a:xfrm>
            <a:off x="771525" y="4495800"/>
            <a:ext cx="2221111" cy="523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63"/>
              </a:lnSpc>
              <a:buNone/>
            </a:pPr>
            <a:r>
              <a:rPr lang="en-US" sz="1650" b="1" dirty="0">
                <a:solidFill>
                  <a:srgbClr val="0B1A30"/>
                </a:solidFill>
              </a:rPr>
              <a:t>Card 4 — Plantar</a:t>
            </a:r>
            <a:endParaRPr lang="en-US" sz="1650" dirty="0"/>
          </a:p>
          <a:p>
            <a:pPr marL="0" indent="0">
              <a:lnSpc>
                <a:spcPts val="2063"/>
              </a:lnSpc>
              <a:buNone/>
            </a:pPr>
            <a:r>
              <a:rPr lang="en-US" sz="1650" b="1" dirty="0">
                <a:solidFill>
                  <a:srgbClr val="0B1A30"/>
                </a:solidFill>
              </a:rPr>
              <a:t>Fasciitis</a:t>
            </a:r>
            <a:endParaRPr lang="en-US" sz="1650" dirty="0"/>
          </a:p>
        </p:txBody>
      </p:sp>
      <p:sp>
        <p:nvSpPr>
          <p:cNvPr id="12" name="SK-4-text-11"/>
          <p:cNvSpPr/>
          <p:nvPr/>
        </p:nvSpPr>
        <p:spPr>
          <a:xfrm>
            <a:off x="4533900" y="4495800"/>
            <a:ext cx="2891730" cy="5700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4"/>
              </a:lnSpc>
              <a:buNone/>
            </a:pPr>
            <a:r>
              <a:rPr lang="en-US" sz="1650" b="1" dirty="0">
                <a:solidFill>
                  <a:srgbClr val="0B1A30"/>
                </a:solidFill>
              </a:rPr>
              <a:t>Card 5 — Tennis Elbow</a:t>
            </a:r>
            <a:endParaRPr lang="en-US" sz="1650" dirty="0"/>
          </a:p>
          <a:p>
            <a:pPr marL="0" indent="0">
              <a:lnSpc>
                <a:spcPts val="2244"/>
              </a:lnSpc>
              <a:buNone/>
            </a:pPr>
            <a:r>
              <a:rPr lang="en-US" sz="1650" b="1" dirty="0">
                <a:solidFill>
                  <a:srgbClr val="0B1A30"/>
                </a:solidFill>
              </a:rPr>
              <a:t>(Lateral Epicondylitis)</a:t>
            </a:r>
            <a:endParaRPr lang="en-US" sz="1650" dirty="0"/>
          </a:p>
        </p:txBody>
      </p:sp>
      <p:sp>
        <p:nvSpPr>
          <p:cNvPr id="13" name="SK-4-text-12"/>
          <p:cNvSpPr/>
          <p:nvPr/>
        </p:nvSpPr>
        <p:spPr>
          <a:xfrm>
            <a:off x="8296275" y="4495800"/>
            <a:ext cx="2441228" cy="5700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4"/>
              </a:lnSpc>
              <a:buNone/>
            </a:pPr>
            <a:r>
              <a:rPr lang="en-US" sz="1650" b="1" dirty="0">
                <a:solidFill>
                  <a:srgbClr val="0B1A30"/>
                </a:solidFill>
              </a:rPr>
              <a:t>Card 6 — Morton's</a:t>
            </a:r>
            <a:endParaRPr lang="en-US" sz="1650" dirty="0"/>
          </a:p>
          <a:p>
            <a:pPr marL="0" indent="0">
              <a:lnSpc>
                <a:spcPts val="2244"/>
              </a:lnSpc>
              <a:buNone/>
            </a:pPr>
            <a:r>
              <a:rPr lang="en-US" sz="1650" b="1" dirty="0">
                <a:solidFill>
                  <a:srgbClr val="0B1A30"/>
                </a:solidFill>
              </a:rPr>
              <a:t>Neuroma</a:t>
            </a:r>
            <a:endParaRPr lang="en-US" sz="1650" dirty="0"/>
          </a:p>
        </p:txBody>
      </p:sp>
      <p:sp>
        <p:nvSpPr>
          <p:cNvPr id="14" name="SK-4-text-13"/>
          <p:cNvSpPr/>
          <p:nvPr/>
        </p:nvSpPr>
        <p:spPr>
          <a:xfrm>
            <a:off x="771525" y="2790825"/>
            <a:ext cx="3237458" cy="11310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Subacromial bursa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(shoulder impingement)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Olecranon bursa (elbow)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Trochanteric bursa (greater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trochanteric pain syndrome)</a:t>
            </a:r>
            <a:endParaRPr lang="en-US" sz="1425" dirty="0"/>
          </a:p>
        </p:txBody>
      </p:sp>
      <p:sp>
        <p:nvSpPr>
          <p:cNvPr id="15" name="SK-4-text-14"/>
          <p:cNvSpPr/>
          <p:nvPr/>
        </p:nvSpPr>
        <p:spPr>
          <a:xfrm>
            <a:off x="4572000" y="2790825"/>
            <a:ext cx="3845123" cy="11310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De Quervain's tenosynovitis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(thumb/wrist)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Trigger finger (flexor tendon sheath)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Prefer methylprednisolone at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superficial sites</a:t>
            </a:r>
            <a:endParaRPr lang="en-US" sz="1425" dirty="0"/>
          </a:p>
        </p:txBody>
      </p:sp>
      <p:sp>
        <p:nvSpPr>
          <p:cNvPr id="16" name="SK-4-text-15"/>
          <p:cNvSpPr/>
          <p:nvPr/>
        </p:nvSpPr>
        <p:spPr>
          <a:xfrm>
            <a:off x="8382000" y="3095625"/>
            <a:ext cx="3488978" cy="904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Moderate CTS in primary care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Exclude: acute, traumatic, late-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pregnancy CTS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Injection before surgical referral</a:t>
            </a:r>
            <a:endParaRPr lang="en-US" sz="1425" dirty="0"/>
          </a:p>
        </p:txBody>
      </p:sp>
      <p:sp>
        <p:nvSpPr>
          <p:cNvPr id="17" name="SK-4-text-16"/>
          <p:cNvSpPr/>
          <p:nvPr/>
        </p:nvSpPr>
        <p:spPr>
          <a:xfrm>
            <a:off x="771525" y="5181600"/>
            <a:ext cx="3593753" cy="11310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Refractory cases only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Evidence for long-term benefit is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limited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Avoid repeated injections — fat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atrophy risk</a:t>
            </a:r>
            <a:endParaRPr lang="en-US" sz="1425" dirty="0"/>
          </a:p>
        </p:txBody>
      </p:sp>
      <p:sp>
        <p:nvSpPr>
          <p:cNvPr id="18" name="SK-4-text-17"/>
          <p:cNvSpPr/>
          <p:nvPr/>
        </p:nvSpPr>
        <p:spPr>
          <a:xfrm>
            <a:off x="4572000" y="5181600"/>
            <a:ext cx="3708946" cy="11310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Only after 6–8 weeks of failed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conservative treatment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NOT first-line per NICE CKS 2026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Short-term relief only; worse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outcomes at 12 months</a:t>
            </a:r>
            <a:endParaRPr lang="en-US" sz="1425" dirty="0"/>
          </a:p>
        </p:txBody>
      </p:sp>
      <p:sp>
        <p:nvSpPr>
          <p:cNvPr id="19" name="SK-4-text-18"/>
          <p:cNvSpPr/>
          <p:nvPr/>
        </p:nvSpPr>
        <p:spPr>
          <a:xfrm>
            <a:off x="8382000" y="5181600"/>
            <a:ext cx="3342233" cy="904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Interdigital neuroma injection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Specialist or experienced GP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only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Consider podiatry referral first</a:t>
            </a:r>
            <a:endParaRPr lang="en-US" sz="1425" dirty="0"/>
          </a:p>
        </p:txBody>
      </p:sp>
      <p:sp>
        <p:nvSpPr>
          <p:cNvPr id="20" name="SK-4-text-19"/>
          <p:cNvSpPr/>
          <p:nvPr/>
        </p:nvSpPr>
        <p:spPr>
          <a:xfrm>
            <a:off x="590550" y="1447800"/>
            <a:ext cx="1160145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4B4B4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*Periarticular conditions commonly managed in UK primary care*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2894" y="3284934"/>
            <a:ext cx="511969" cy="534888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9867" y="3298627"/>
            <a:ext cx="487561" cy="493663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396" y="3278088"/>
            <a:ext cx="438894" cy="541734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5961" y="315367"/>
            <a:ext cx="1328886" cy="1330375"/>
          </a:xfrm>
          <a:prstGeom prst="rect">
            <a:avLst/>
          </a:prstGeom>
        </p:spPr>
      </p:pic>
      <p:sp>
        <p:nvSpPr>
          <p:cNvPr id="7" name="SK-5-text-6"/>
          <p:cNvSpPr/>
          <p:nvPr/>
        </p:nvSpPr>
        <p:spPr>
          <a:xfrm>
            <a:off x="962025" y="466725"/>
            <a:ext cx="11229975" cy="4881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44"/>
              </a:lnSpc>
              <a:buNone/>
            </a:pPr>
            <a:r>
              <a:rPr lang="en-US" sz="307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NG226 Guidance on Osteoarthritis</a:t>
            </a:r>
            <a:endParaRPr lang="en-US" sz="3075" dirty="0"/>
          </a:p>
        </p:txBody>
      </p:sp>
      <p:sp>
        <p:nvSpPr>
          <p:cNvPr id="8" name="SK-5-text-7"/>
          <p:cNvSpPr/>
          <p:nvPr/>
        </p:nvSpPr>
        <p:spPr>
          <a:xfrm>
            <a:off x="962025" y="1085850"/>
            <a:ext cx="11229975" cy="3885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250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Updated 2022, Reviewed 2026 — Hip &amp; Knee OA</a:t>
            </a:r>
            <a:endParaRPr lang="en-US" sz="2250" dirty="0"/>
          </a:p>
        </p:txBody>
      </p:sp>
      <p:sp>
        <p:nvSpPr>
          <p:cNvPr id="9" name="SK-5-text-8"/>
          <p:cNvSpPr/>
          <p:nvPr/>
        </p:nvSpPr>
        <p:spPr>
          <a:xfrm>
            <a:off x="573881" y="2114550"/>
            <a:ext cx="11053763" cy="6721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646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Corticosteroid injection is a second-line, adjunctive treatment — only after</a:t>
            </a:r>
            <a:endParaRPr lang="en-US" sz="2100" dirty="0"/>
          </a:p>
          <a:p>
            <a:pPr marL="0" indent="0" algn="ctr">
              <a:lnSpc>
                <a:spcPts val="2646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exercise, weight management, and analgesia have been tried.</a:t>
            </a:r>
            <a:endParaRPr lang="en-US" sz="2100" dirty="0"/>
          </a:p>
        </p:txBody>
      </p:sp>
      <p:sp>
        <p:nvSpPr>
          <p:cNvPr id="10" name="SK-5-text-9"/>
          <p:cNvSpPr/>
          <p:nvPr/>
        </p:nvSpPr>
        <p:spPr>
          <a:xfrm>
            <a:off x="1086743" y="3924300"/>
            <a:ext cx="2493615" cy="2760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74"/>
              </a:lnSpc>
              <a:buNone/>
            </a:pPr>
            <a:r>
              <a:rPr lang="en-US" sz="172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When to Consider</a:t>
            </a:r>
            <a:endParaRPr lang="en-US" sz="1725" dirty="0"/>
          </a:p>
        </p:txBody>
      </p:sp>
      <p:sp>
        <p:nvSpPr>
          <p:cNvPr id="11" name="SK-5-text-10"/>
          <p:cNvSpPr/>
          <p:nvPr/>
        </p:nvSpPr>
        <p:spPr>
          <a:xfrm>
            <a:off x="4596705" y="3924300"/>
            <a:ext cx="3017490" cy="2760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74"/>
              </a:lnSpc>
              <a:buNone/>
            </a:pPr>
            <a:r>
              <a:rPr lang="en-US" sz="172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Realistic Expectations</a:t>
            </a:r>
            <a:endParaRPr lang="en-US" sz="1725" dirty="0"/>
          </a:p>
        </p:txBody>
      </p:sp>
      <p:sp>
        <p:nvSpPr>
          <p:cNvPr id="12" name="SK-5-text-11"/>
          <p:cNvSpPr/>
          <p:nvPr/>
        </p:nvSpPr>
        <p:spPr>
          <a:xfrm>
            <a:off x="8246269" y="3924300"/>
            <a:ext cx="3195638" cy="2760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74"/>
              </a:lnSpc>
              <a:buNone/>
            </a:pPr>
            <a:r>
              <a:rPr lang="en-US" sz="1725" b="1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Counselling the Patient</a:t>
            </a:r>
            <a:endParaRPr lang="en-US" sz="1725" dirty="0"/>
          </a:p>
        </p:txBody>
      </p:sp>
      <p:sp>
        <p:nvSpPr>
          <p:cNvPr id="13" name="SK-5-text-12"/>
          <p:cNvSpPr/>
          <p:nvPr/>
        </p:nvSpPr>
        <p:spPr>
          <a:xfrm>
            <a:off x="824359" y="4371975"/>
            <a:ext cx="3027908" cy="6482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Other treatments have failed: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exercise therapy, weight loss,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NSAIDs, analgesia</a:t>
            </a:r>
            <a:endParaRPr lang="en-US" sz="1350" dirty="0"/>
          </a:p>
        </p:txBody>
      </p:sp>
      <p:sp>
        <p:nvSpPr>
          <p:cNvPr id="14" name="SK-5-text-13"/>
          <p:cNvSpPr/>
          <p:nvPr/>
        </p:nvSpPr>
        <p:spPr>
          <a:xfrm>
            <a:off x="747713" y="5248275"/>
            <a:ext cx="3248025" cy="2461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Second-line adjunctive use only</a:t>
            </a:r>
            <a:endParaRPr lang="en-US" sz="1425" dirty="0"/>
          </a:p>
        </p:txBody>
      </p:sp>
      <p:sp>
        <p:nvSpPr>
          <p:cNvPr id="15" name="SK-5-text-14"/>
          <p:cNvSpPr/>
          <p:nvPr/>
        </p:nvSpPr>
        <p:spPr>
          <a:xfrm>
            <a:off x="820489" y="5676900"/>
            <a:ext cx="3111698" cy="2461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Applicable to hip and knee OA</a:t>
            </a:r>
            <a:endParaRPr lang="en-US" sz="1425" dirty="0"/>
          </a:p>
        </p:txBody>
      </p:sp>
      <p:sp>
        <p:nvSpPr>
          <p:cNvPr id="16" name="SK-5-text-15"/>
          <p:cNvSpPr/>
          <p:nvPr/>
        </p:nvSpPr>
        <p:spPr>
          <a:xfrm>
            <a:off x="4932015" y="4371975"/>
            <a:ext cx="2346871" cy="2160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Short-term benefit only</a:t>
            </a:r>
            <a:endParaRPr lang="en-US" sz="1350" dirty="0"/>
          </a:p>
        </p:txBody>
      </p:sp>
      <p:sp>
        <p:nvSpPr>
          <p:cNvPr id="17" name="SK-5-text-16"/>
          <p:cNvSpPr/>
          <p:nvPr/>
        </p:nvSpPr>
        <p:spPr>
          <a:xfrm>
            <a:off x="4866680" y="4781550"/>
            <a:ext cx="2525018" cy="2160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Typical relief: 2–10 weeks</a:t>
            </a:r>
            <a:endParaRPr lang="en-US" sz="1350" dirty="0"/>
          </a:p>
        </p:txBody>
      </p:sp>
      <p:sp>
        <p:nvSpPr>
          <p:cNvPr id="18" name="SK-5-text-17"/>
          <p:cNvSpPr/>
          <p:nvPr/>
        </p:nvSpPr>
        <p:spPr>
          <a:xfrm>
            <a:off x="4355753" y="5162550"/>
            <a:ext cx="3499396" cy="2461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Benefit does NOT persist long-term</a:t>
            </a:r>
            <a:endParaRPr lang="en-US" sz="1425" dirty="0"/>
          </a:p>
        </p:txBody>
      </p:sp>
      <p:sp>
        <p:nvSpPr>
          <p:cNvPr id="19" name="SK-5-text-18"/>
          <p:cNvSpPr/>
          <p:nvPr/>
        </p:nvSpPr>
        <p:spPr>
          <a:xfrm>
            <a:off x="4438650" y="5581650"/>
            <a:ext cx="3352800" cy="2461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Repeated injections likely needed</a:t>
            </a:r>
            <a:endParaRPr lang="en-US" sz="1425" dirty="0"/>
          </a:p>
        </p:txBody>
      </p:sp>
      <p:sp>
        <p:nvSpPr>
          <p:cNvPr id="20" name="SK-5-text-19"/>
          <p:cNvSpPr/>
          <p:nvPr/>
        </p:nvSpPr>
        <p:spPr>
          <a:xfrm>
            <a:off x="8244334" y="4371975"/>
            <a:ext cx="3237458" cy="2160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Set realistic expectations upfront</a:t>
            </a:r>
            <a:endParaRPr lang="en-US" sz="1350" dirty="0"/>
          </a:p>
        </p:txBody>
      </p:sp>
      <p:sp>
        <p:nvSpPr>
          <p:cNvPr id="21" name="SK-5-text-20"/>
          <p:cNvSpPr/>
          <p:nvPr/>
        </p:nvSpPr>
        <p:spPr>
          <a:xfrm>
            <a:off x="8181380" y="4781550"/>
            <a:ext cx="3363218" cy="2160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Explain short-term nature of relief</a:t>
            </a:r>
            <a:endParaRPr lang="en-US" sz="1350" dirty="0"/>
          </a:p>
        </p:txBody>
      </p:sp>
      <p:sp>
        <p:nvSpPr>
          <p:cNvPr id="22" name="SK-5-text-21"/>
          <p:cNvSpPr/>
          <p:nvPr/>
        </p:nvSpPr>
        <p:spPr>
          <a:xfrm>
            <a:off x="8455819" y="5162550"/>
            <a:ext cx="2776538" cy="432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Discuss likelihood of repeat</a:t>
            </a:r>
            <a:endParaRPr lang="en-US" sz="1350" dirty="0"/>
          </a:p>
          <a:p>
            <a:pPr marL="0" indent="0" algn="ctr">
              <a:lnSpc>
                <a:spcPts val="17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injections</a:t>
            </a:r>
            <a:endParaRPr lang="en-US" sz="1350" dirty="0"/>
          </a:p>
        </p:txBody>
      </p:sp>
      <p:sp>
        <p:nvSpPr>
          <p:cNvPr id="23" name="SK-5-text-22"/>
          <p:cNvSpPr/>
          <p:nvPr/>
        </p:nvSpPr>
        <p:spPr>
          <a:xfrm>
            <a:off x="8140005" y="5791200"/>
            <a:ext cx="3436590" cy="2461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Agree shared decision with patient</a:t>
            </a:r>
            <a:endParaRPr lang="en-US" sz="1425" dirty="0"/>
          </a:p>
        </p:txBody>
      </p:sp>
      <p:sp>
        <p:nvSpPr>
          <p:cNvPr id="24" name="SK-5-text-23"/>
          <p:cNvSpPr/>
          <p:nvPr/>
        </p:nvSpPr>
        <p:spPr>
          <a:xfrm>
            <a:off x="104775" y="6667500"/>
            <a:ext cx="5974080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NICE NG226 · Updated 2022/2026</a:t>
            </a:r>
            <a:endParaRPr lang="en-US" sz="1050" dirty="0"/>
          </a:p>
        </p:txBody>
      </p:sp>
      <p:sp>
        <p:nvSpPr>
          <p:cNvPr id="25" name="SK-5-text-24"/>
          <p:cNvSpPr/>
          <p:nvPr/>
        </p:nvSpPr>
        <p:spPr>
          <a:xfrm>
            <a:off x="9184928" y="6667500"/>
            <a:ext cx="3006923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Bradford VTS · 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8871" y="1865263"/>
            <a:ext cx="731490" cy="754261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9875" y="1913334"/>
            <a:ext cx="792361" cy="665113"/>
          </a:xfrm>
          <a:prstGeom prst="rect">
            <a:avLst/>
          </a:prstGeom>
        </p:spPr>
      </p:pic>
      <p:sp>
        <p:nvSpPr>
          <p:cNvPr id="5" name="SK-6-text-4"/>
          <p:cNvSpPr/>
          <p:nvPr/>
        </p:nvSpPr>
        <p:spPr>
          <a:xfrm>
            <a:off x="383828" y="333375"/>
            <a:ext cx="11808172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56"/>
              </a:lnSpc>
              <a:buNone/>
            </a:pPr>
            <a:r>
              <a:rPr lang="en-US" sz="2700" b="1" dirty="0">
                <a:solidFill>
                  <a:srgbClr val="0018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CKS Guidance: Tennis Elbow and Frozen Shoulder</a:t>
            </a:r>
            <a:endParaRPr lang="en-US" sz="2700" dirty="0"/>
          </a:p>
        </p:txBody>
      </p:sp>
      <p:sp>
        <p:nvSpPr>
          <p:cNvPr id="6" name="SK-6-text-5"/>
          <p:cNvSpPr/>
          <p:nvPr/>
        </p:nvSpPr>
        <p:spPr>
          <a:xfrm>
            <a:off x="838200" y="1905000"/>
            <a:ext cx="3703320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00215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Tennis Elbow</a:t>
            </a:r>
            <a:endParaRPr lang="en-US" sz="2025" dirty="0"/>
          </a:p>
        </p:txBody>
      </p:sp>
      <p:sp>
        <p:nvSpPr>
          <p:cNvPr id="7" name="SK-6-text-6"/>
          <p:cNvSpPr/>
          <p:nvPr/>
        </p:nvSpPr>
        <p:spPr>
          <a:xfrm>
            <a:off x="6562725" y="1905000"/>
            <a:ext cx="4629150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00215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Frozen Shoulder</a:t>
            </a:r>
            <a:endParaRPr lang="en-US" sz="2025" dirty="0"/>
          </a:p>
        </p:txBody>
      </p:sp>
      <p:sp>
        <p:nvSpPr>
          <p:cNvPr id="8" name="SK-6-text-7"/>
          <p:cNvSpPr/>
          <p:nvPr/>
        </p:nvSpPr>
        <p:spPr>
          <a:xfrm>
            <a:off x="838200" y="2314575"/>
            <a:ext cx="5520690" cy="291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725" i="1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Lateral Epicondylitis</a:t>
            </a:r>
            <a:endParaRPr lang="en-US" sz="1725" dirty="0"/>
          </a:p>
        </p:txBody>
      </p:sp>
      <p:sp>
        <p:nvSpPr>
          <p:cNvPr id="9" name="SK-6-text-8"/>
          <p:cNvSpPr/>
          <p:nvPr/>
        </p:nvSpPr>
        <p:spPr>
          <a:xfrm>
            <a:off x="6562725" y="2314575"/>
            <a:ext cx="4994910" cy="291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725" i="1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Adhesive Capsulitis</a:t>
            </a:r>
            <a:endParaRPr lang="en-US" sz="1725" dirty="0"/>
          </a:p>
        </p:txBody>
      </p:sp>
      <p:sp>
        <p:nvSpPr>
          <p:cNvPr id="10" name="SK-6-text-9"/>
          <p:cNvSpPr/>
          <p:nvPr/>
        </p:nvSpPr>
        <p:spPr>
          <a:xfrm>
            <a:off x="1143000" y="2762250"/>
            <a:ext cx="3635573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First-line: Activity modification,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physiotherapy, “wait and see”</a:t>
            </a:r>
            <a:endParaRPr lang="en-US" sz="1650" dirty="0"/>
          </a:p>
        </p:txBody>
      </p:sp>
      <p:sp>
        <p:nvSpPr>
          <p:cNvPr id="11" name="SK-6-text-10"/>
          <p:cNvSpPr/>
          <p:nvPr/>
        </p:nvSpPr>
        <p:spPr>
          <a:xfrm>
            <a:off x="1143000" y="3390900"/>
            <a:ext cx="10812780" cy="2850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CSI is NOT first-line — do not inject early</a:t>
            </a:r>
            <a:endParaRPr lang="en-US" sz="1650" dirty="0"/>
          </a:p>
        </p:txBody>
      </p:sp>
      <p:sp>
        <p:nvSpPr>
          <p:cNvPr id="12" name="SK-6-text-11"/>
          <p:cNvSpPr/>
          <p:nvPr/>
        </p:nvSpPr>
        <p:spPr>
          <a:xfrm>
            <a:off x="1143000" y="3733800"/>
            <a:ext cx="4892873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Consider injection only after 6–8 weeks of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failed conservative treatment</a:t>
            </a:r>
            <a:endParaRPr lang="en-US" sz="1650" dirty="0"/>
          </a:p>
        </p:txBody>
      </p:sp>
      <p:sp>
        <p:nvSpPr>
          <p:cNvPr id="13" name="SK-6-text-12"/>
          <p:cNvSpPr/>
          <p:nvPr/>
        </p:nvSpPr>
        <p:spPr>
          <a:xfrm>
            <a:off x="1143000" y="4352925"/>
            <a:ext cx="5291138" cy="7920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CSI gives better short-term relief (&lt;6 weeks)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BUT worse outcomes at 12 months vs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physiotherapy</a:t>
            </a:r>
            <a:endParaRPr lang="en-US" sz="1650" dirty="0"/>
          </a:p>
        </p:txBody>
      </p:sp>
      <p:sp>
        <p:nvSpPr>
          <p:cNvPr id="14" name="SK-6-text-13"/>
          <p:cNvSpPr/>
          <p:nvPr/>
        </p:nvSpPr>
        <p:spPr>
          <a:xfrm>
            <a:off x="1143000" y="5229225"/>
            <a:ext cx="5353943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Avoid repeated injections — increases chronic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pain risk</a:t>
            </a:r>
            <a:endParaRPr lang="en-US" sz="1650" dirty="0"/>
          </a:p>
        </p:txBody>
      </p:sp>
      <p:sp>
        <p:nvSpPr>
          <p:cNvPr id="15" name="SK-6-text-14"/>
          <p:cNvSpPr/>
          <p:nvPr/>
        </p:nvSpPr>
        <p:spPr>
          <a:xfrm>
            <a:off x="6867525" y="2762250"/>
            <a:ext cx="4662488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CSI recommended in the early painful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phase (Stage 1)</a:t>
            </a:r>
            <a:endParaRPr lang="en-US" sz="1650" dirty="0"/>
          </a:p>
        </p:txBody>
      </p:sp>
      <p:sp>
        <p:nvSpPr>
          <p:cNvPr id="16" name="SK-6-text-15"/>
          <p:cNvSpPr/>
          <p:nvPr/>
        </p:nvSpPr>
        <p:spPr>
          <a:xfrm>
            <a:off x="6867525" y="3314700"/>
            <a:ext cx="5196780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Clinical utility drops significantly in the stiff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phase (Stage 2)</a:t>
            </a:r>
            <a:endParaRPr lang="en-US" sz="1650" dirty="0"/>
          </a:p>
        </p:txBody>
      </p:sp>
      <p:sp>
        <p:nvSpPr>
          <p:cNvPr id="17" name="SK-6-text-16"/>
          <p:cNvSpPr/>
          <p:nvPr/>
        </p:nvSpPr>
        <p:spPr>
          <a:xfrm>
            <a:off x="6867525" y="3943350"/>
            <a:ext cx="4934843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NOT recommended for acute traumatic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rotator cuff tears — urgent surgical referral</a:t>
            </a:r>
            <a:endParaRPr lang="en-US" sz="1650" dirty="0"/>
          </a:p>
        </p:txBody>
      </p:sp>
      <p:sp>
        <p:nvSpPr>
          <p:cNvPr id="18" name="SK-6-text-17"/>
          <p:cNvSpPr/>
          <p:nvPr/>
        </p:nvSpPr>
        <p:spPr>
          <a:xfrm>
            <a:off x="6867525" y="4486275"/>
            <a:ext cx="4672905" cy="7920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Younger patients with shoulder pain not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improving → consider surgical referral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(rotator cuff rupture risk)</a:t>
            </a:r>
            <a:endParaRPr lang="en-US" sz="1650" dirty="0"/>
          </a:p>
        </p:txBody>
      </p:sp>
      <p:sp>
        <p:nvSpPr>
          <p:cNvPr id="19" name="SK-6-text-18"/>
          <p:cNvSpPr/>
          <p:nvPr/>
        </p:nvSpPr>
        <p:spPr>
          <a:xfrm>
            <a:off x="6867525" y="5295900"/>
            <a:ext cx="4924425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Injection site: glenohumeral joint (posterior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approach preferred)</a:t>
            </a:r>
            <a:endParaRPr lang="en-US" sz="1650" dirty="0"/>
          </a:p>
        </p:txBody>
      </p:sp>
      <p:sp>
        <p:nvSpPr>
          <p:cNvPr id="20" name="SK-6-text-19"/>
          <p:cNvSpPr/>
          <p:nvPr/>
        </p:nvSpPr>
        <p:spPr>
          <a:xfrm>
            <a:off x="731937" y="5924550"/>
            <a:ext cx="5060603" cy="4801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AKT Pearl: CSI = better short-term, worse at 12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months — a classic AKT question</a:t>
            </a:r>
            <a:endParaRPr lang="en-US" sz="1500" dirty="0"/>
          </a:p>
        </p:txBody>
      </p:sp>
      <p:sp>
        <p:nvSpPr>
          <p:cNvPr id="21" name="SK-6-text-20"/>
          <p:cNvSpPr/>
          <p:nvPr/>
        </p:nvSpPr>
        <p:spPr>
          <a:xfrm>
            <a:off x="6726436" y="5924550"/>
            <a:ext cx="4568130" cy="4801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Clinical Tip: Timing matters — inject in the</a:t>
            </a:r>
            <a:endParaRPr lang="en-US" sz="1500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painful phase, not the frozen/stiff phase</a:t>
            </a:r>
            <a:endParaRPr lang="en-US" sz="1500" dirty="0"/>
          </a:p>
        </p:txBody>
      </p:sp>
      <p:sp>
        <p:nvSpPr>
          <p:cNvPr id="22" name="SK-6-text-21"/>
          <p:cNvSpPr/>
          <p:nvPr/>
        </p:nvSpPr>
        <p:spPr>
          <a:xfrm>
            <a:off x="533400" y="1209675"/>
            <a:ext cx="11658600" cy="2787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95"/>
              </a:lnSpc>
              <a:buNone/>
            </a:pPr>
            <a:r>
              <a:rPr lang="en-US" sz="1650" i="1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Updated NICE CKS 2026 — Key Guidance for GP Trainees</a:t>
            </a:r>
            <a:endParaRPr lang="en-US" sz="1650" dirty="0"/>
          </a:p>
        </p:txBody>
      </p:sp>
      <p:sp>
        <p:nvSpPr>
          <p:cNvPr id="23" name="SK-6-text-22"/>
          <p:cNvSpPr/>
          <p:nvPr/>
        </p:nvSpPr>
        <p:spPr>
          <a:xfrm>
            <a:off x="590550" y="6638925"/>
            <a:ext cx="6686550" cy="1238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75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 — Joint Injections</a:t>
            </a:r>
            <a:endParaRPr lang="en-US" sz="975" dirty="0"/>
          </a:p>
        </p:txBody>
      </p:sp>
      <p:sp>
        <p:nvSpPr>
          <p:cNvPr id="24" name="SK-6-text-23"/>
          <p:cNvSpPr/>
          <p:nvPr/>
        </p:nvSpPr>
        <p:spPr>
          <a:xfrm>
            <a:off x="10106025" y="6638925"/>
            <a:ext cx="1728788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890" y="4457700"/>
            <a:ext cx="1389757" cy="2002482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475" y="1686967"/>
            <a:ext cx="548580" cy="575965"/>
          </a:xfrm>
          <a:prstGeom prst="rect">
            <a:avLst/>
          </a:prstGeom>
        </p:spPr>
      </p:pic>
      <p:sp>
        <p:nvSpPr>
          <p:cNvPr id="5" name="SK-7-text-4"/>
          <p:cNvSpPr/>
          <p:nvPr/>
        </p:nvSpPr>
        <p:spPr>
          <a:xfrm>
            <a:off x="914400" y="352425"/>
            <a:ext cx="11277600" cy="5100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16"/>
              </a:lnSpc>
              <a:buNone/>
            </a:pPr>
            <a:r>
              <a:rPr lang="en-US" sz="3375" b="1" dirty="0">
                <a:solidFill>
                  <a:srgbClr val="2C333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Absolute Contraindications</a:t>
            </a:r>
            <a:endParaRPr lang="en-US" sz="3375" dirty="0"/>
          </a:p>
        </p:txBody>
      </p:sp>
      <p:sp>
        <p:nvSpPr>
          <p:cNvPr id="6" name="SK-7-text-5"/>
          <p:cNvSpPr/>
          <p:nvPr/>
        </p:nvSpPr>
        <p:spPr>
          <a:xfrm>
            <a:off x="1724025" y="1790700"/>
            <a:ext cx="10467975" cy="305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10"/>
              </a:lnSpc>
              <a:buNone/>
            </a:pPr>
            <a:r>
              <a:rPr lang="en-US" sz="2025" b="1" dirty="0">
                <a:solidFill>
                  <a:srgbClr val="99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Never inject if any of the following are present</a:t>
            </a:r>
            <a:endParaRPr lang="en-US" sz="2025" dirty="0"/>
          </a:p>
        </p:txBody>
      </p:sp>
      <p:sp>
        <p:nvSpPr>
          <p:cNvPr id="7" name="SK-7-text-6"/>
          <p:cNvSpPr/>
          <p:nvPr/>
        </p:nvSpPr>
        <p:spPr>
          <a:xfrm>
            <a:off x="1114425" y="2628900"/>
            <a:ext cx="861822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Septic / Infectious Arthritis</a:t>
            </a:r>
            <a:endParaRPr lang="en-US" sz="1950" dirty="0"/>
          </a:p>
        </p:txBody>
      </p:sp>
      <p:sp>
        <p:nvSpPr>
          <p:cNvPr id="8" name="SK-7-text-7"/>
          <p:cNvSpPr/>
          <p:nvPr/>
        </p:nvSpPr>
        <p:spPr>
          <a:xfrm>
            <a:off x="6562725" y="2628900"/>
            <a:ext cx="534924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Adjacent Infection</a:t>
            </a:r>
            <a:endParaRPr lang="en-US" sz="1950" dirty="0"/>
          </a:p>
        </p:txBody>
      </p:sp>
      <p:sp>
        <p:nvSpPr>
          <p:cNvPr id="9" name="SK-7-text-8"/>
          <p:cNvSpPr/>
          <p:nvPr/>
        </p:nvSpPr>
        <p:spPr>
          <a:xfrm>
            <a:off x="1114425" y="3914775"/>
            <a:ext cx="475488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Joint Prosthesis</a:t>
            </a:r>
            <a:endParaRPr lang="en-US" sz="1950" dirty="0"/>
          </a:p>
        </p:txBody>
      </p:sp>
      <p:sp>
        <p:nvSpPr>
          <p:cNvPr id="10" name="SK-7-text-9"/>
          <p:cNvSpPr/>
          <p:nvPr/>
        </p:nvSpPr>
        <p:spPr>
          <a:xfrm>
            <a:off x="6562725" y="3914775"/>
            <a:ext cx="386334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Haemarthrosis</a:t>
            </a:r>
            <a:endParaRPr lang="en-US" sz="1950" dirty="0"/>
          </a:p>
        </p:txBody>
      </p:sp>
      <p:sp>
        <p:nvSpPr>
          <p:cNvPr id="11" name="SK-7-text-10"/>
          <p:cNvSpPr/>
          <p:nvPr/>
        </p:nvSpPr>
        <p:spPr>
          <a:xfrm>
            <a:off x="1114425" y="5200650"/>
            <a:ext cx="7429500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Pending Joint Replacement</a:t>
            </a:r>
            <a:endParaRPr lang="en-US" sz="1950" dirty="0"/>
          </a:p>
        </p:txBody>
      </p:sp>
      <p:sp>
        <p:nvSpPr>
          <p:cNvPr id="12" name="SK-7-text-11"/>
          <p:cNvSpPr/>
          <p:nvPr/>
        </p:nvSpPr>
        <p:spPr>
          <a:xfrm>
            <a:off x="6562725" y="5200650"/>
            <a:ext cx="5629275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Osteochondral Fracture</a:t>
            </a:r>
            <a:endParaRPr lang="en-US" sz="1950" dirty="0"/>
          </a:p>
        </p:txBody>
      </p:sp>
      <p:sp>
        <p:nvSpPr>
          <p:cNvPr id="13" name="SK-7-text-12"/>
          <p:cNvSpPr/>
          <p:nvPr/>
        </p:nvSpPr>
        <p:spPr>
          <a:xfrm>
            <a:off x="914400" y="971550"/>
            <a:ext cx="11277600" cy="3424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97"/>
              </a:lnSpc>
              <a:buNone/>
            </a:pPr>
            <a:r>
              <a:rPr lang="en-US" sz="2175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Situations where injection is strictly prohibited — no exceptions</a:t>
            </a:r>
            <a:endParaRPr lang="en-US" sz="2175" dirty="0"/>
          </a:p>
        </p:txBody>
      </p:sp>
      <p:sp>
        <p:nvSpPr>
          <p:cNvPr id="14" name="SK-7-text-13"/>
          <p:cNvSpPr/>
          <p:nvPr/>
        </p:nvSpPr>
        <p:spPr>
          <a:xfrm>
            <a:off x="1114425" y="3038475"/>
            <a:ext cx="4819650" cy="4039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Active infection within the joint — injection</a:t>
            </a:r>
            <a:endParaRPr lang="en-US" sz="1575" dirty="0"/>
          </a:p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risks seeding and worsening sepsis</a:t>
            </a:r>
            <a:endParaRPr lang="en-US" sz="1575" dirty="0"/>
          </a:p>
        </p:txBody>
      </p:sp>
      <p:sp>
        <p:nvSpPr>
          <p:cNvPr id="15" name="SK-7-text-14"/>
          <p:cNvSpPr/>
          <p:nvPr/>
        </p:nvSpPr>
        <p:spPr>
          <a:xfrm>
            <a:off x="6562725" y="3038475"/>
            <a:ext cx="4442371" cy="4039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Osteomyelitis, periarticular cellulitis, or</a:t>
            </a:r>
            <a:endParaRPr lang="en-US" sz="1575" dirty="0"/>
          </a:p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bacteraemia near the target site</a:t>
            </a:r>
            <a:endParaRPr lang="en-US" sz="1575" dirty="0"/>
          </a:p>
        </p:txBody>
      </p:sp>
      <p:sp>
        <p:nvSpPr>
          <p:cNvPr id="16" name="SK-7-text-15"/>
          <p:cNvSpPr/>
          <p:nvPr/>
        </p:nvSpPr>
        <p:spPr>
          <a:xfrm>
            <a:off x="1114425" y="4314825"/>
            <a:ext cx="4788098" cy="4039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Prosthetic joint at the injection site — high</a:t>
            </a:r>
            <a:endParaRPr lang="en-US" sz="1575" dirty="0"/>
          </a:p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infection risk; refer to surgeons</a:t>
            </a:r>
            <a:endParaRPr lang="en-US" sz="1575" dirty="0"/>
          </a:p>
        </p:txBody>
      </p:sp>
      <p:sp>
        <p:nvSpPr>
          <p:cNvPr id="17" name="SK-7-text-16"/>
          <p:cNvSpPr/>
          <p:nvPr/>
        </p:nvSpPr>
        <p:spPr>
          <a:xfrm>
            <a:off x="6562725" y="4314825"/>
            <a:ext cx="4955828" cy="4039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Blood in the joint — investigate and identify</a:t>
            </a:r>
            <a:endParaRPr lang="en-US" sz="1575" dirty="0"/>
          </a:p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 underlying cause first</a:t>
            </a:r>
            <a:endParaRPr lang="en-US" sz="1575" dirty="0"/>
          </a:p>
        </p:txBody>
      </p:sp>
      <p:sp>
        <p:nvSpPr>
          <p:cNvPr id="18" name="SK-7-text-17"/>
          <p:cNvSpPr/>
          <p:nvPr/>
        </p:nvSpPr>
        <p:spPr>
          <a:xfrm>
            <a:off x="1114425" y="5610225"/>
            <a:ext cx="4620518" cy="4039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Surgery planned within days — injection</a:t>
            </a:r>
            <a:endParaRPr lang="en-US" sz="1575" dirty="0"/>
          </a:p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increases perioperative infection risk</a:t>
            </a:r>
            <a:endParaRPr lang="en-US" sz="1575" dirty="0"/>
          </a:p>
        </p:txBody>
      </p:sp>
      <p:sp>
        <p:nvSpPr>
          <p:cNvPr id="19" name="SK-7-text-18"/>
          <p:cNvSpPr/>
          <p:nvPr/>
        </p:nvSpPr>
        <p:spPr>
          <a:xfrm>
            <a:off x="6562725" y="5610225"/>
            <a:ext cx="4452938" cy="4039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Fracture at or near the joint — injection</a:t>
            </a:r>
            <a:endParaRPr lang="en-US" sz="1575" dirty="0"/>
          </a:p>
          <a:p>
            <a:pPr marL="0" indent="0">
              <a:lnSpc>
                <a:spcPts val="159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inappropriate until fracture is managed</a:t>
            </a:r>
            <a:endParaRPr lang="en-US" sz="1575" dirty="0"/>
          </a:p>
        </p:txBody>
      </p:sp>
      <p:sp>
        <p:nvSpPr>
          <p:cNvPr id="20" name="SK-7-text-19"/>
          <p:cNvSpPr/>
          <p:nvPr/>
        </p:nvSpPr>
        <p:spPr>
          <a:xfrm>
            <a:off x="10991850" y="6562725"/>
            <a:ext cx="942975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Slide 7 of 35</a:t>
            </a:r>
            <a:endParaRPr lang="en-US" sz="1050" dirty="0"/>
          </a:p>
        </p:txBody>
      </p:sp>
      <p:sp>
        <p:nvSpPr>
          <p:cNvPr id="21" name="SK-7-text-20"/>
          <p:cNvSpPr/>
          <p:nvPr/>
        </p:nvSpPr>
        <p:spPr>
          <a:xfrm>
            <a:off x="371475" y="6562725"/>
            <a:ext cx="720090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2C333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— Joint Injections Teaching Deck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694" y="6062365"/>
            <a:ext cx="426690" cy="308521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69" y="1673275"/>
            <a:ext cx="365671" cy="315367"/>
          </a:xfrm>
          <a:prstGeom prst="rect">
            <a:avLst/>
          </a:prstGeom>
        </p:spPr>
      </p:pic>
      <p:sp>
        <p:nvSpPr>
          <p:cNvPr id="5" name="SK-8-text-4"/>
          <p:cNvSpPr/>
          <p:nvPr/>
        </p:nvSpPr>
        <p:spPr>
          <a:xfrm>
            <a:off x="657225" y="428625"/>
            <a:ext cx="11534775" cy="4881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44"/>
              </a:lnSpc>
              <a:buNone/>
            </a:pPr>
            <a:r>
              <a:rPr lang="en-US" sz="3075" b="1" dirty="0">
                <a:solidFill>
                  <a:srgbClr val="000A66"/>
                </a:solidFill>
              </a:rPr>
              <a:t>Relative Contraindications</a:t>
            </a:r>
            <a:endParaRPr lang="en-US" sz="3075" dirty="0"/>
          </a:p>
        </p:txBody>
      </p:sp>
      <p:sp>
        <p:nvSpPr>
          <p:cNvPr id="6" name="SK-8-text-5"/>
          <p:cNvSpPr/>
          <p:nvPr/>
        </p:nvSpPr>
        <p:spPr>
          <a:xfrm>
            <a:off x="6686550" y="628650"/>
            <a:ext cx="5505450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Inject with caution — not absolute “no”</a:t>
            </a:r>
            <a:endParaRPr lang="en-US" sz="1650" dirty="0"/>
          </a:p>
        </p:txBody>
      </p:sp>
      <p:sp>
        <p:nvSpPr>
          <p:cNvPr id="7" name="SK-8-text-6"/>
          <p:cNvSpPr/>
          <p:nvPr/>
        </p:nvSpPr>
        <p:spPr>
          <a:xfrm>
            <a:off x="1323975" y="1676400"/>
            <a:ext cx="4343400" cy="2076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35"/>
              </a:lnSpc>
              <a:buNone/>
            </a:pPr>
            <a:r>
              <a:rPr lang="en-US" sz="1500" b="1" dirty="0">
                <a:solidFill>
                  <a:srgbClr val="F9642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INJECT WITH CAUTION</a:t>
            </a:r>
            <a:endParaRPr lang="en-US" sz="1500" dirty="0"/>
          </a:p>
        </p:txBody>
      </p:sp>
      <p:sp>
        <p:nvSpPr>
          <p:cNvPr id="8" name="SK-8-text-7"/>
          <p:cNvSpPr/>
          <p:nvPr/>
        </p:nvSpPr>
        <p:spPr>
          <a:xfrm>
            <a:off x="8210550" y="1676400"/>
            <a:ext cx="3981450" cy="176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Poorly Controlled Diabetes</a:t>
            </a:r>
            <a:endParaRPr lang="en-US" sz="1275" dirty="0"/>
          </a:p>
        </p:txBody>
      </p:sp>
      <p:sp>
        <p:nvSpPr>
          <p:cNvPr id="9" name="SK-8-text-8"/>
          <p:cNvSpPr/>
          <p:nvPr/>
        </p:nvSpPr>
        <p:spPr>
          <a:xfrm>
            <a:off x="8210550" y="3305175"/>
            <a:ext cx="3981450" cy="176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Immunosuppressed Patients</a:t>
            </a:r>
            <a:endParaRPr lang="en-US" sz="1275" dirty="0"/>
          </a:p>
        </p:txBody>
      </p:sp>
      <p:sp>
        <p:nvSpPr>
          <p:cNvPr id="10" name="SK-8-text-9"/>
          <p:cNvSpPr/>
          <p:nvPr/>
        </p:nvSpPr>
        <p:spPr>
          <a:xfrm>
            <a:off x="8210550" y="4724400"/>
            <a:ext cx="3981450" cy="176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Coagulopathy / Thrombocytopenia</a:t>
            </a:r>
            <a:endParaRPr lang="en-US" sz="1275" dirty="0"/>
          </a:p>
        </p:txBody>
      </p:sp>
      <p:sp>
        <p:nvSpPr>
          <p:cNvPr id="11" name="SK-8-text-10"/>
          <p:cNvSpPr/>
          <p:nvPr/>
        </p:nvSpPr>
        <p:spPr>
          <a:xfrm>
            <a:off x="1200150" y="2095500"/>
            <a:ext cx="6757988" cy="27257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Suspected (unconfirmed) infection — exclude first</a:t>
            </a:r>
            <a:endParaRPr lang="en-US" sz="1500" dirty="0"/>
          </a:p>
          <a:p>
            <a:pPr marL="0" indent="0">
              <a:lnSpc>
                <a:spcPts val="23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Immunosuppressed patients — higher infection risk</a:t>
            </a:r>
            <a:endParaRPr lang="en-US" sz="1500" dirty="0"/>
          </a:p>
          <a:p>
            <a:pPr marL="0" indent="0">
              <a:lnSpc>
                <a:spcPts val="23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Bleeding disorders / coagulopathy / severe thrombocytopenia</a:t>
            </a:r>
            <a:endParaRPr lang="en-US" sz="1500" dirty="0"/>
          </a:p>
          <a:p>
            <a:pPr marL="0" indent="0">
              <a:lnSpc>
                <a:spcPts val="23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Poorly controlled diabetes mellitus</a:t>
            </a:r>
            <a:endParaRPr lang="en-US" sz="1500" dirty="0"/>
          </a:p>
          <a:p>
            <a:pPr marL="0" indent="0">
              <a:lnSpc>
                <a:spcPts val="23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Active tuberculosis</a:t>
            </a:r>
            <a:endParaRPr lang="en-US" sz="1500" dirty="0"/>
          </a:p>
          <a:p>
            <a:pPr marL="0" indent="0">
              <a:lnSpc>
                <a:spcPts val="23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Charcot joint (neuropathic joint — sensory loss)</a:t>
            </a:r>
            <a:endParaRPr lang="en-US" sz="1500" dirty="0"/>
          </a:p>
          <a:p>
            <a:pPr marL="0" indent="0">
              <a:lnSpc>
                <a:spcPts val="23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Known tumour at or near injection site</a:t>
            </a:r>
            <a:endParaRPr lang="en-US" sz="1500" dirty="0"/>
          </a:p>
          <a:p>
            <a:pPr marL="0" indent="0">
              <a:lnSpc>
                <a:spcPts val="23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Hypothyroidism / neurogenic disease</a:t>
            </a:r>
            <a:endParaRPr lang="en-US" sz="1500" dirty="0"/>
          </a:p>
          <a:p>
            <a:pPr marL="0" indent="0">
              <a:lnSpc>
                <a:spcPts val="23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No response to previous injections → reconsider repeating</a:t>
            </a:r>
            <a:endParaRPr lang="en-US" sz="1500" dirty="0"/>
          </a:p>
        </p:txBody>
      </p:sp>
      <p:sp>
        <p:nvSpPr>
          <p:cNvPr id="12" name="SK-8-text-11"/>
          <p:cNvSpPr/>
          <p:nvPr/>
        </p:nvSpPr>
        <p:spPr>
          <a:xfrm>
            <a:off x="8258175" y="2057400"/>
            <a:ext cx="3667125" cy="7256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Corticosteroid injection can elevate blood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glucose significantly for up to 2-4 weeks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post-injection. Always counsel diabetic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patients before proceeding.</a:t>
            </a:r>
            <a:endParaRPr lang="en-US" sz="1200" dirty="0"/>
          </a:p>
        </p:txBody>
      </p:sp>
      <p:sp>
        <p:nvSpPr>
          <p:cNvPr id="13" name="SK-8-text-12"/>
          <p:cNvSpPr/>
          <p:nvPr/>
        </p:nvSpPr>
        <p:spPr>
          <a:xfrm>
            <a:off x="8258175" y="3686175"/>
            <a:ext cx="3740348" cy="5442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Higher risk of introducing infection into the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joint. Weigh benefit vs. risk carefully.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Consider specialist input.</a:t>
            </a:r>
            <a:endParaRPr lang="en-US" sz="1200" dirty="0"/>
          </a:p>
        </p:txBody>
      </p:sp>
      <p:sp>
        <p:nvSpPr>
          <p:cNvPr id="14" name="SK-8-text-13"/>
          <p:cNvSpPr/>
          <p:nvPr/>
        </p:nvSpPr>
        <p:spPr>
          <a:xfrm>
            <a:off x="8116193" y="4991100"/>
            <a:ext cx="4075658" cy="5442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Increased risk of haemarthrosis post-injection.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Ensure clotting status is known before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proceeding.</a:t>
            </a:r>
            <a:endParaRPr lang="en-US" sz="1200" dirty="0"/>
          </a:p>
        </p:txBody>
      </p:sp>
      <p:sp>
        <p:nvSpPr>
          <p:cNvPr id="15" name="SK-8-text-14"/>
          <p:cNvSpPr/>
          <p:nvPr/>
        </p:nvSpPr>
        <p:spPr>
          <a:xfrm>
            <a:off x="8210550" y="1524000"/>
            <a:ext cx="256032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16" name="SK-8-text-15"/>
          <p:cNvSpPr/>
          <p:nvPr/>
        </p:nvSpPr>
        <p:spPr>
          <a:xfrm>
            <a:off x="8210550" y="3143250"/>
            <a:ext cx="256032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17" name="SK-8-text-16"/>
          <p:cNvSpPr/>
          <p:nvPr/>
        </p:nvSpPr>
        <p:spPr>
          <a:xfrm>
            <a:off x="8210550" y="4514850"/>
            <a:ext cx="256032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18" name="SK-8-text-17"/>
          <p:cNvSpPr/>
          <p:nvPr/>
        </p:nvSpPr>
        <p:spPr>
          <a:xfrm>
            <a:off x="1368198" y="6001270"/>
            <a:ext cx="11787188" cy="4307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TIP “Poorly controlled diabetes is a RELATIVE contraindication — NOT absolute. Injection may</a:t>
            </a:r>
            <a:endParaRPr lang="en-US" sz="1425" dirty="0"/>
          </a:p>
          <a:p>
            <a:pPr marL="0" indent="0">
              <a:lnSpc>
                <a:spcPts val="1696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proceed with careful blood sugar monitoring and patient counselling.”</a:t>
            </a:r>
            <a:endParaRPr lang="en-US" sz="14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490" y="4471392"/>
            <a:ext cx="10704577" cy="1339273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490" y="4471392"/>
            <a:ext cx="1355541" cy="334818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7031" y="4471392"/>
            <a:ext cx="3401800" cy="334818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8832" y="4471392"/>
            <a:ext cx="2973617" cy="334818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2449" y="4471392"/>
            <a:ext cx="2973618" cy="334818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490" y="4806210"/>
            <a:ext cx="10704577" cy="334818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490" y="4806210"/>
            <a:ext cx="1355541" cy="334818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87031" y="4806210"/>
            <a:ext cx="3401800" cy="334818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8832" y="4806210"/>
            <a:ext cx="2973617" cy="334818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62449" y="4806210"/>
            <a:ext cx="2973618" cy="334818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490" y="5141029"/>
            <a:ext cx="10704577" cy="334819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1490" y="5141029"/>
            <a:ext cx="1355541" cy="334819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87031" y="5141029"/>
            <a:ext cx="3401800" cy="334819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88832" y="5141029"/>
            <a:ext cx="2973617" cy="334819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62449" y="5141029"/>
            <a:ext cx="2973618" cy="334819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1490" y="5475847"/>
            <a:ext cx="10704577" cy="334818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1490" y="5475847"/>
            <a:ext cx="1355541" cy="334818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087031" y="5475847"/>
            <a:ext cx="3401800" cy="334818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488832" y="5475847"/>
            <a:ext cx="2973617" cy="334818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462449" y="5475847"/>
            <a:ext cx="2973618" cy="334818"/>
          </a:xfrm>
          <a:prstGeom prst="rect">
            <a:avLst/>
          </a:prstGeom>
        </p:spPr>
      </p:pic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583067" y="3586609"/>
            <a:ext cx="426690" cy="397669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194298" y="3593455"/>
            <a:ext cx="390079" cy="383977"/>
          </a:xfrm>
          <a:prstGeom prst="rect">
            <a:avLst/>
          </a:prstGeom>
        </p:spPr>
      </p:pic>
      <p:sp>
        <p:nvSpPr>
          <p:cNvPr id="25" name="SK-9-text-24"/>
          <p:cNvSpPr/>
          <p:nvPr/>
        </p:nvSpPr>
        <p:spPr>
          <a:xfrm>
            <a:off x="731490" y="4471392"/>
            <a:ext cx="1165041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Joint Size</a:t>
            </a:r>
            <a:endParaRPr lang="en-US" sz="1350" dirty="0"/>
          </a:p>
        </p:txBody>
      </p:sp>
      <p:sp>
        <p:nvSpPr>
          <p:cNvPr id="26" name="SK-9-text-25"/>
          <p:cNvSpPr/>
          <p:nvPr/>
        </p:nvSpPr>
        <p:spPr>
          <a:xfrm>
            <a:off x="2087031" y="4471392"/>
            <a:ext cx="3211300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Example Joints</a:t>
            </a:r>
            <a:endParaRPr lang="en-US" sz="1350" dirty="0"/>
          </a:p>
        </p:txBody>
      </p:sp>
      <p:sp>
        <p:nvSpPr>
          <p:cNvPr id="27" name="SK-9-text-26"/>
          <p:cNvSpPr/>
          <p:nvPr/>
        </p:nvSpPr>
        <p:spPr>
          <a:xfrm>
            <a:off x="5488832" y="4471392"/>
            <a:ext cx="2783117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Triamcinolone Acetonide</a:t>
            </a:r>
            <a:endParaRPr lang="en-US" sz="1350" dirty="0"/>
          </a:p>
        </p:txBody>
      </p:sp>
      <p:sp>
        <p:nvSpPr>
          <p:cNvPr id="28" name="SK-9-text-27"/>
          <p:cNvSpPr/>
          <p:nvPr/>
        </p:nvSpPr>
        <p:spPr>
          <a:xfrm>
            <a:off x="8462449" y="4471392"/>
            <a:ext cx="2783118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Methylprednisolone Acetate</a:t>
            </a:r>
            <a:endParaRPr lang="en-US" sz="1350" dirty="0"/>
          </a:p>
        </p:txBody>
      </p:sp>
      <p:sp>
        <p:nvSpPr>
          <p:cNvPr id="29" name="SK-9-text-28"/>
          <p:cNvSpPr/>
          <p:nvPr/>
        </p:nvSpPr>
        <p:spPr>
          <a:xfrm>
            <a:off x="731490" y="4806210"/>
            <a:ext cx="1165041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Large</a:t>
            </a:r>
            <a:endParaRPr lang="en-US" sz="1350" dirty="0"/>
          </a:p>
        </p:txBody>
      </p:sp>
      <p:sp>
        <p:nvSpPr>
          <p:cNvPr id="30" name="SK-9-text-29"/>
          <p:cNvSpPr/>
          <p:nvPr/>
        </p:nvSpPr>
        <p:spPr>
          <a:xfrm>
            <a:off x="2087031" y="4806210"/>
            <a:ext cx="3211300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Knee, Shoulder, Hip</a:t>
            </a:r>
            <a:endParaRPr lang="en-US" sz="1350" dirty="0"/>
          </a:p>
        </p:txBody>
      </p:sp>
      <p:sp>
        <p:nvSpPr>
          <p:cNvPr id="31" name="SK-9-text-30"/>
          <p:cNvSpPr/>
          <p:nvPr/>
        </p:nvSpPr>
        <p:spPr>
          <a:xfrm>
            <a:off x="5488832" y="4806210"/>
            <a:ext cx="2783117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20–80 mg</a:t>
            </a:r>
            <a:endParaRPr lang="en-US" sz="1350" dirty="0"/>
          </a:p>
        </p:txBody>
      </p:sp>
      <p:sp>
        <p:nvSpPr>
          <p:cNvPr id="32" name="SK-9-text-31"/>
          <p:cNvSpPr/>
          <p:nvPr/>
        </p:nvSpPr>
        <p:spPr>
          <a:xfrm>
            <a:off x="8462449" y="4806210"/>
            <a:ext cx="2783118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40–80 mg</a:t>
            </a:r>
            <a:endParaRPr lang="en-US" sz="1350" dirty="0"/>
          </a:p>
        </p:txBody>
      </p:sp>
      <p:sp>
        <p:nvSpPr>
          <p:cNvPr id="33" name="SK-9-text-32"/>
          <p:cNvSpPr/>
          <p:nvPr/>
        </p:nvSpPr>
        <p:spPr>
          <a:xfrm>
            <a:off x="731490" y="5141029"/>
            <a:ext cx="1165041" cy="33481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Medium</a:t>
            </a:r>
            <a:endParaRPr lang="en-US" sz="1350" dirty="0"/>
          </a:p>
        </p:txBody>
      </p:sp>
      <p:sp>
        <p:nvSpPr>
          <p:cNvPr id="34" name="SK-9-text-33"/>
          <p:cNvSpPr/>
          <p:nvPr/>
        </p:nvSpPr>
        <p:spPr>
          <a:xfrm>
            <a:off x="2087031" y="5141029"/>
            <a:ext cx="3211300" cy="33481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Elbow, Wrist, Ankle</a:t>
            </a:r>
            <a:endParaRPr lang="en-US" sz="1350" dirty="0"/>
          </a:p>
        </p:txBody>
      </p:sp>
      <p:sp>
        <p:nvSpPr>
          <p:cNvPr id="35" name="SK-9-text-34"/>
          <p:cNvSpPr/>
          <p:nvPr/>
        </p:nvSpPr>
        <p:spPr>
          <a:xfrm>
            <a:off x="5488832" y="5141029"/>
            <a:ext cx="2783117" cy="33481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10–40 mg</a:t>
            </a:r>
            <a:endParaRPr lang="en-US" sz="1350" dirty="0"/>
          </a:p>
        </p:txBody>
      </p:sp>
      <p:sp>
        <p:nvSpPr>
          <p:cNvPr id="36" name="SK-9-text-35"/>
          <p:cNvSpPr/>
          <p:nvPr/>
        </p:nvSpPr>
        <p:spPr>
          <a:xfrm>
            <a:off x="8462449" y="5141029"/>
            <a:ext cx="2783118" cy="33481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10–40 mg</a:t>
            </a:r>
            <a:endParaRPr lang="en-US" sz="1350" dirty="0"/>
          </a:p>
        </p:txBody>
      </p:sp>
      <p:sp>
        <p:nvSpPr>
          <p:cNvPr id="37" name="SK-9-text-36"/>
          <p:cNvSpPr/>
          <p:nvPr/>
        </p:nvSpPr>
        <p:spPr>
          <a:xfrm>
            <a:off x="731490" y="5475847"/>
            <a:ext cx="1165041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0000"/>
                </a:solidFill>
              </a:rPr>
              <a:t>Small</a:t>
            </a:r>
            <a:endParaRPr lang="en-US" sz="1350" dirty="0"/>
          </a:p>
        </p:txBody>
      </p:sp>
      <p:sp>
        <p:nvSpPr>
          <p:cNvPr id="38" name="SK-9-text-37"/>
          <p:cNvSpPr/>
          <p:nvPr/>
        </p:nvSpPr>
        <p:spPr>
          <a:xfrm>
            <a:off x="2087031" y="5475847"/>
            <a:ext cx="3211300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Finger joints, AC joint</a:t>
            </a:r>
            <a:endParaRPr lang="en-US" sz="1350" dirty="0"/>
          </a:p>
        </p:txBody>
      </p:sp>
      <p:sp>
        <p:nvSpPr>
          <p:cNvPr id="39" name="SK-9-text-38"/>
          <p:cNvSpPr/>
          <p:nvPr/>
        </p:nvSpPr>
        <p:spPr>
          <a:xfrm>
            <a:off x="5488832" y="5475847"/>
            <a:ext cx="2783117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2.5–10 mg</a:t>
            </a:r>
            <a:endParaRPr lang="en-US" sz="1350" dirty="0"/>
          </a:p>
        </p:txBody>
      </p:sp>
      <p:sp>
        <p:nvSpPr>
          <p:cNvPr id="40" name="SK-9-text-39"/>
          <p:cNvSpPr/>
          <p:nvPr/>
        </p:nvSpPr>
        <p:spPr>
          <a:xfrm>
            <a:off x="8462449" y="5475847"/>
            <a:ext cx="2783118" cy="33481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</a:rPr>
              <a:t>4–10 mg</a:t>
            </a:r>
            <a:endParaRPr lang="en-US" sz="1350" dirty="0"/>
          </a:p>
        </p:txBody>
      </p:sp>
      <p:sp>
        <p:nvSpPr>
          <p:cNvPr id="41" name="SK-9-text-40"/>
          <p:cNvSpPr/>
          <p:nvPr/>
        </p:nvSpPr>
        <p:spPr>
          <a:xfrm>
            <a:off x="742950" y="600075"/>
            <a:ext cx="11449050" cy="428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75"/>
              </a:lnSpc>
              <a:buNone/>
            </a:pPr>
            <a:r>
              <a:rPr lang="en-US" sz="2700" b="1" dirty="0">
                <a:solidFill>
                  <a:srgbClr val="0B1A30"/>
                </a:solidFill>
              </a:rPr>
              <a:t>Corticosteroid Preparations and BNF 2026 Dosing</a:t>
            </a:r>
            <a:endParaRPr lang="en-US" sz="2700" dirty="0"/>
          </a:p>
        </p:txBody>
      </p:sp>
      <p:sp>
        <p:nvSpPr>
          <p:cNvPr id="42" name="SK-9-text-41"/>
          <p:cNvSpPr/>
          <p:nvPr/>
        </p:nvSpPr>
        <p:spPr>
          <a:xfrm>
            <a:off x="1571625" y="1162050"/>
            <a:ext cx="10620375" cy="3198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19"/>
              </a:lnSpc>
              <a:buNone/>
            </a:pPr>
            <a:r>
              <a:rPr lang="en-US" sz="1725" dirty="0">
                <a:solidFill>
                  <a:srgbClr val="5959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BNF 2026 — Adult Dosing Reference for Intra-articular Use</a:t>
            </a:r>
            <a:endParaRPr lang="en-US" sz="1725" dirty="0"/>
          </a:p>
        </p:txBody>
      </p:sp>
      <p:sp>
        <p:nvSpPr>
          <p:cNvPr id="43" name="SK-9-text-42"/>
          <p:cNvSpPr/>
          <p:nvPr/>
        </p:nvSpPr>
        <p:spPr>
          <a:xfrm>
            <a:off x="1511052" y="2057400"/>
            <a:ext cx="3845123" cy="3491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49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Triamcinolone Acetonide</a:t>
            </a:r>
            <a:endParaRPr lang="en-US" sz="1950" dirty="0"/>
          </a:p>
        </p:txBody>
      </p:sp>
      <p:sp>
        <p:nvSpPr>
          <p:cNvPr id="44" name="SK-9-text-43"/>
          <p:cNvSpPr/>
          <p:nvPr/>
        </p:nvSpPr>
        <p:spPr>
          <a:xfrm>
            <a:off x="6611689" y="2057400"/>
            <a:ext cx="4368998" cy="3491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49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Methylprednisolone Acetate</a:t>
            </a:r>
            <a:endParaRPr lang="en-US" sz="1950" dirty="0"/>
          </a:p>
        </p:txBody>
      </p:sp>
      <p:sp>
        <p:nvSpPr>
          <p:cNvPr id="45" name="SK-9-text-44"/>
          <p:cNvSpPr/>
          <p:nvPr/>
        </p:nvSpPr>
        <p:spPr>
          <a:xfrm>
            <a:off x="809625" y="4171950"/>
            <a:ext cx="596646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At-a-Glance Dosing Comparison</a:t>
            </a:r>
            <a:endParaRPr lang="en-US" sz="1350" dirty="0"/>
          </a:p>
        </p:txBody>
      </p:sp>
      <p:sp>
        <p:nvSpPr>
          <p:cNvPr id="46" name="SK-9-text-45"/>
          <p:cNvSpPr/>
          <p:nvPr/>
        </p:nvSpPr>
        <p:spPr>
          <a:xfrm>
            <a:off x="2058739" y="2809875"/>
            <a:ext cx="2692598" cy="709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Large joints: 20–80 mg</a:t>
            </a:r>
            <a:endParaRPr lang="en-US" sz="1350" dirty="0"/>
          </a:p>
          <a:p>
            <a:pPr marL="0" indent="0" algn="ctr">
              <a:lnSpc>
                <a:spcPts val="1863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Medium joints: 10–40 mg</a:t>
            </a:r>
            <a:endParaRPr lang="en-US" sz="1350" dirty="0"/>
          </a:p>
          <a:p>
            <a:pPr marL="0" indent="0" algn="ctr">
              <a:lnSpc>
                <a:spcPts val="1863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Small joints: 2.5–10 mg</a:t>
            </a:r>
            <a:endParaRPr lang="en-US" sz="1350" dirty="0"/>
          </a:p>
        </p:txBody>
      </p:sp>
      <p:sp>
        <p:nvSpPr>
          <p:cNvPr id="47" name="SK-9-text-46"/>
          <p:cNvSpPr/>
          <p:nvPr/>
        </p:nvSpPr>
        <p:spPr>
          <a:xfrm>
            <a:off x="7420868" y="2809875"/>
            <a:ext cx="2703165" cy="709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Large joints: 40–80 mg</a:t>
            </a:r>
            <a:endParaRPr lang="en-US" sz="1350" dirty="0"/>
          </a:p>
          <a:p>
            <a:pPr marL="0" indent="0" algn="ctr">
              <a:lnSpc>
                <a:spcPts val="1863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Medium joints: 10–40 mg</a:t>
            </a:r>
            <a:endParaRPr lang="en-US" sz="1350" dirty="0"/>
          </a:p>
          <a:p>
            <a:pPr marL="0" indent="0" algn="ctr">
              <a:lnSpc>
                <a:spcPts val="1863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Small joints: 4–10 mg</a:t>
            </a:r>
            <a:endParaRPr lang="en-US" sz="1350" dirty="0"/>
          </a:p>
        </p:txBody>
      </p:sp>
      <p:sp>
        <p:nvSpPr>
          <p:cNvPr id="48" name="SK-9-text-47"/>
          <p:cNvSpPr/>
          <p:nvPr/>
        </p:nvSpPr>
        <p:spPr>
          <a:xfrm>
            <a:off x="1721644" y="2438400"/>
            <a:ext cx="3405188" cy="2366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Kenalog 40 mg/ml — Suspension</a:t>
            </a:r>
            <a:endParaRPr lang="en-US" sz="1350" dirty="0"/>
          </a:p>
        </p:txBody>
      </p:sp>
      <p:sp>
        <p:nvSpPr>
          <p:cNvPr id="49" name="SK-9-text-48"/>
          <p:cNvSpPr/>
          <p:nvPr/>
        </p:nvSpPr>
        <p:spPr>
          <a:xfrm>
            <a:off x="6677471" y="2438400"/>
            <a:ext cx="4180433" cy="2366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Depo-Medrone 40 mg/ml — Suspension</a:t>
            </a:r>
            <a:endParaRPr lang="en-US" sz="1350" dirty="0"/>
          </a:p>
        </p:txBody>
      </p:sp>
      <p:sp>
        <p:nvSpPr>
          <p:cNvPr id="50" name="SK-9-text-49"/>
          <p:cNvSpPr/>
          <p:nvPr/>
        </p:nvSpPr>
        <p:spPr>
          <a:xfrm>
            <a:off x="926306" y="6153150"/>
            <a:ext cx="785813" cy="1515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93"/>
              </a:lnSpc>
              <a:buNone/>
            </a:pPr>
            <a:r>
              <a:rPr lang="en-US" sz="1125" b="1" dirty="0">
                <a:solidFill>
                  <a:srgbClr val="FFFF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BNF 2026</a:t>
            </a:r>
            <a:endParaRPr lang="en-US" sz="1125" dirty="0">
              <a:solidFill>
                <a:srgbClr val="FFFF00"/>
              </a:solidFill>
            </a:endParaRPr>
          </a:p>
        </p:txBody>
      </p:sp>
      <p:sp>
        <p:nvSpPr>
          <p:cNvPr id="51" name="SK-9-text-50"/>
          <p:cNvSpPr/>
          <p:nvPr/>
        </p:nvSpPr>
        <p:spPr>
          <a:xfrm>
            <a:off x="3070771" y="1771650"/>
            <a:ext cx="754261" cy="1515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93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DRUG 1</a:t>
            </a:r>
            <a:endParaRPr lang="en-US" sz="1125" dirty="0"/>
          </a:p>
        </p:txBody>
      </p:sp>
      <p:sp>
        <p:nvSpPr>
          <p:cNvPr id="52" name="SK-9-text-51"/>
          <p:cNvSpPr/>
          <p:nvPr/>
        </p:nvSpPr>
        <p:spPr>
          <a:xfrm>
            <a:off x="8471446" y="1771650"/>
            <a:ext cx="754261" cy="1515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93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DRUG 2</a:t>
            </a:r>
            <a:endParaRPr lang="en-US" sz="1125" dirty="0"/>
          </a:p>
        </p:txBody>
      </p:sp>
      <p:sp>
        <p:nvSpPr>
          <p:cNvPr id="53" name="SK-9-text-52"/>
          <p:cNvSpPr/>
          <p:nvPr/>
        </p:nvSpPr>
        <p:spPr>
          <a:xfrm>
            <a:off x="1896531" y="6107130"/>
            <a:ext cx="10833795" cy="19064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*Always confirm current doses in the BNF before administering. Doses above are for adults; adjust for elderly and low body weight patients.</a:t>
            </a:r>
            <a:endParaRPr lang="en-US" sz="1050" dirty="0"/>
          </a:p>
        </p:txBody>
      </p:sp>
      <p:sp>
        <p:nvSpPr>
          <p:cNvPr id="54" name="SK-9-text-53"/>
          <p:cNvSpPr/>
          <p:nvPr/>
        </p:nvSpPr>
        <p:spPr>
          <a:xfrm>
            <a:off x="371475" y="6543675"/>
            <a:ext cx="8641080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 • Joint and Periarticular Injections</a:t>
            </a:r>
            <a:endParaRPr lang="en-US" sz="900" dirty="0"/>
          </a:p>
        </p:txBody>
      </p:sp>
      <p:sp>
        <p:nvSpPr>
          <p:cNvPr id="55" name="SK-9-text-54"/>
          <p:cNvSpPr/>
          <p:nvPr/>
        </p:nvSpPr>
        <p:spPr>
          <a:xfrm>
            <a:off x="11049000" y="6543675"/>
            <a:ext cx="932408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7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Slide 9 of 35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173" y="2647057"/>
            <a:ext cx="1536055" cy="726877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6275" y="2619673"/>
            <a:ext cx="731490" cy="1001167"/>
          </a:xfrm>
          <a:prstGeom prst="rect">
            <a:avLst/>
          </a:prstGeom>
        </p:spPr>
      </p:pic>
      <p:sp>
        <p:nvSpPr>
          <p:cNvPr id="5" name="SK-10-text-4"/>
          <p:cNvSpPr/>
          <p:nvPr/>
        </p:nvSpPr>
        <p:spPr>
          <a:xfrm>
            <a:off x="809625" y="371475"/>
            <a:ext cx="11382375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56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Selecting the Right Preparation</a:t>
            </a:r>
            <a:endParaRPr lang="en-US" sz="2700" dirty="0"/>
          </a:p>
        </p:txBody>
      </p:sp>
      <p:sp>
        <p:nvSpPr>
          <p:cNvPr id="6" name="SK-10-text-5"/>
          <p:cNvSpPr/>
          <p:nvPr/>
        </p:nvSpPr>
        <p:spPr>
          <a:xfrm>
            <a:off x="809625" y="904875"/>
            <a:ext cx="11382375" cy="2640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Matching the corticosteroid to the injection site reduces risk and improves outcomes.</a:t>
            </a:r>
            <a:endParaRPr lang="en-US" sz="1650" dirty="0"/>
          </a:p>
        </p:txBody>
      </p:sp>
      <p:sp>
        <p:nvSpPr>
          <p:cNvPr id="7" name="SK-10-text-6"/>
          <p:cNvSpPr/>
          <p:nvPr/>
        </p:nvSpPr>
        <p:spPr>
          <a:xfrm>
            <a:off x="1599158" y="1771650"/>
            <a:ext cx="3373636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Intra-Articular Injections</a:t>
            </a:r>
            <a:endParaRPr lang="en-US" sz="1650" dirty="0"/>
          </a:p>
        </p:txBody>
      </p:sp>
      <p:sp>
        <p:nvSpPr>
          <p:cNvPr id="8" name="SK-10-text-7"/>
          <p:cNvSpPr/>
          <p:nvPr/>
        </p:nvSpPr>
        <p:spPr>
          <a:xfrm>
            <a:off x="7402711" y="1771650"/>
            <a:ext cx="310128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Periarticular Injections</a:t>
            </a:r>
            <a:endParaRPr lang="en-US" sz="1650" dirty="0"/>
          </a:p>
        </p:txBody>
      </p:sp>
      <p:sp>
        <p:nvSpPr>
          <p:cNvPr id="9" name="SK-10-text-8"/>
          <p:cNvSpPr/>
          <p:nvPr/>
        </p:nvSpPr>
        <p:spPr>
          <a:xfrm>
            <a:off x="809625" y="5715000"/>
            <a:ext cx="11382375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</a:rPr>
              <a:t>Key Rule: Use methylprednisolone acetate for all superficial and periarticular injections.</a:t>
            </a:r>
            <a:endParaRPr lang="en-US" sz="1500" dirty="0"/>
          </a:p>
        </p:txBody>
      </p:sp>
      <p:sp>
        <p:nvSpPr>
          <p:cNvPr id="10" name="SK-10-text-9"/>
          <p:cNvSpPr/>
          <p:nvPr/>
        </p:nvSpPr>
        <p:spPr>
          <a:xfrm>
            <a:off x="2135386" y="2276475"/>
            <a:ext cx="226308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F77F00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Large &amp; Deep Joints</a:t>
            </a:r>
            <a:endParaRPr lang="en-US" sz="1350" dirty="0"/>
          </a:p>
        </p:txBody>
      </p:sp>
      <p:sp>
        <p:nvSpPr>
          <p:cNvPr id="11" name="SK-10-text-10"/>
          <p:cNvSpPr/>
          <p:nvPr/>
        </p:nvSpPr>
        <p:spPr>
          <a:xfrm>
            <a:off x="7266980" y="2276475"/>
            <a:ext cx="3363218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1C2B59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Superficial &amp; Soft Tissue Sites</a:t>
            </a:r>
            <a:endParaRPr lang="en-US" sz="1350" dirty="0"/>
          </a:p>
        </p:txBody>
      </p:sp>
      <p:sp>
        <p:nvSpPr>
          <p:cNvPr id="12" name="SK-10-text-11"/>
          <p:cNvSpPr/>
          <p:nvPr/>
        </p:nvSpPr>
        <p:spPr>
          <a:xfrm>
            <a:off x="790575" y="3724275"/>
            <a:ext cx="5615880" cy="9876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✦ Knee, shoulder, hip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✦ Triamcinolone acetonide or methylprednisolone acetate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✦ Both preparations appropriate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✦ Larger volumes, deeper placement</a:t>
            </a:r>
            <a:endParaRPr lang="en-US" sz="1350" dirty="0"/>
          </a:p>
        </p:txBody>
      </p:sp>
      <p:sp>
        <p:nvSpPr>
          <p:cNvPr id="13" name="SK-10-text-12"/>
          <p:cNvSpPr/>
          <p:nvPr/>
        </p:nvSpPr>
        <p:spPr>
          <a:xfrm>
            <a:off x="6450211" y="3590925"/>
            <a:ext cx="5741640" cy="12345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✦ De Quervain's, trigger finger, carpal tunnel, olecranon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bursa, elbow epicondyles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✦ Prefer methylprednisolone acetate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✦ Triamcinolone — higher potency = higher skin atrophy risk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✦ Especially important in elderly and dark-skinned patients</a:t>
            </a:r>
            <a:endParaRPr lang="en-US" sz="1350" dirty="0"/>
          </a:p>
        </p:txBody>
      </p:sp>
      <p:sp>
        <p:nvSpPr>
          <p:cNvPr id="14" name="SK-10-text-13"/>
          <p:cNvSpPr/>
          <p:nvPr/>
        </p:nvSpPr>
        <p:spPr>
          <a:xfrm>
            <a:off x="2000250" y="5114925"/>
            <a:ext cx="251460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dirty="0">
                <a:solidFill>
                  <a:srgbClr val="1C2B59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Either preparation suitable</a:t>
            </a:r>
            <a:endParaRPr lang="en-US" sz="1200" dirty="0"/>
          </a:p>
        </p:txBody>
      </p:sp>
      <p:sp>
        <p:nvSpPr>
          <p:cNvPr id="15" name="SK-10-text-14"/>
          <p:cNvSpPr/>
          <p:nvPr/>
        </p:nvSpPr>
        <p:spPr>
          <a:xfrm>
            <a:off x="7487989" y="5114925"/>
            <a:ext cx="2902148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dirty="0">
                <a:solidFill>
                  <a:srgbClr val="F77F00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Methylprednisolone preferred</a:t>
            </a:r>
            <a:endParaRPr lang="en-US" sz="1200" dirty="0"/>
          </a:p>
        </p:txBody>
      </p:sp>
      <p:sp>
        <p:nvSpPr>
          <p:cNvPr id="16" name="SK-10-text-15"/>
          <p:cNvSpPr/>
          <p:nvPr/>
        </p:nvSpPr>
        <p:spPr>
          <a:xfrm>
            <a:off x="1094882" y="6069211"/>
            <a:ext cx="11933932" cy="1680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3"/>
              </a:lnSpc>
              <a:buNone/>
            </a:pPr>
            <a:r>
              <a:rPr lang="en-US" sz="1050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Triamcinolone's higher potency increases risk of subcutaneous fat atrophy and skin hypopigmentation — particularly visible in patients with darker skin tones.</a:t>
            </a:r>
            <a:endParaRPr lang="en-US" sz="1050" dirty="0"/>
          </a:p>
        </p:txBody>
      </p:sp>
      <p:sp>
        <p:nvSpPr>
          <p:cNvPr id="17" name="SK-10-text-16"/>
          <p:cNvSpPr/>
          <p:nvPr/>
        </p:nvSpPr>
        <p:spPr>
          <a:xfrm>
            <a:off x="285750" y="6667500"/>
            <a:ext cx="5314950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14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· Joint Injections</a:t>
            </a:r>
            <a:endParaRPr lang="en-US" sz="1125" dirty="0"/>
          </a:p>
        </p:txBody>
      </p:sp>
      <p:sp>
        <p:nvSpPr>
          <p:cNvPr id="18" name="SK-10-text-17"/>
          <p:cNvSpPr/>
          <p:nvPr/>
        </p:nvSpPr>
        <p:spPr>
          <a:xfrm>
            <a:off x="10134600" y="6667500"/>
            <a:ext cx="1906786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14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19" name="SK-10-text-18"/>
          <p:cNvSpPr/>
          <p:nvPr/>
        </p:nvSpPr>
        <p:spPr>
          <a:xfrm>
            <a:off x="5604867" y="6667500"/>
            <a:ext cx="953393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14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Slide 10 of 35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9467" y="4306788"/>
            <a:ext cx="487561" cy="479971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267" y="4389090"/>
            <a:ext cx="609600" cy="459432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5898" y="2167086"/>
            <a:ext cx="524173" cy="493663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5388" y="2132707"/>
            <a:ext cx="402282" cy="534888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675" y="2153394"/>
            <a:ext cx="511969" cy="493663"/>
          </a:xfrm>
          <a:prstGeom prst="rect">
            <a:avLst/>
          </a:prstGeom>
        </p:spPr>
      </p:pic>
      <p:sp>
        <p:nvSpPr>
          <p:cNvPr id="8" name="SK-11-text-7"/>
          <p:cNvSpPr/>
          <p:nvPr/>
        </p:nvSpPr>
        <p:spPr>
          <a:xfrm>
            <a:off x="704850" y="285750"/>
            <a:ext cx="11487150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820"/>
              </a:lnSpc>
              <a:buNone/>
            </a:pPr>
            <a:r>
              <a:rPr lang="en-US" sz="4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MHRA 2026 Safety Warnings</a:t>
            </a:r>
            <a:endParaRPr lang="en-US" sz="4050" dirty="0"/>
          </a:p>
        </p:txBody>
      </p:sp>
      <p:sp>
        <p:nvSpPr>
          <p:cNvPr id="9" name="SK-11-text-8"/>
          <p:cNvSpPr/>
          <p:nvPr/>
        </p:nvSpPr>
        <p:spPr>
          <a:xfrm>
            <a:off x="714375" y="1209675"/>
            <a:ext cx="11477625" cy="3562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06"/>
              </a:lnSpc>
              <a:buNone/>
            </a:pPr>
            <a:r>
              <a:rPr lang="en-US" sz="2175" i="1" dirty="0">
                <a:solidFill>
                  <a:srgbClr val="C1C1C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Mandatory updates for clinical practice — know before you inject</a:t>
            </a:r>
            <a:endParaRPr lang="en-US" sz="2175" dirty="0"/>
          </a:p>
        </p:txBody>
      </p:sp>
      <p:sp>
        <p:nvSpPr>
          <p:cNvPr id="10" name="SK-11-text-9"/>
          <p:cNvSpPr/>
          <p:nvPr/>
        </p:nvSpPr>
        <p:spPr>
          <a:xfrm>
            <a:off x="1323975" y="2286000"/>
            <a:ext cx="5356860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Minimum 3-Month Interval</a:t>
            </a:r>
            <a:endParaRPr lang="en-US" sz="1425" dirty="0"/>
          </a:p>
        </p:txBody>
      </p:sp>
      <p:sp>
        <p:nvSpPr>
          <p:cNvPr id="11" name="SK-11-text-10"/>
          <p:cNvSpPr/>
          <p:nvPr/>
        </p:nvSpPr>
        <p:spPr>
          <a:xfrm>
            <a:off x="5162550" y="2286000"/>
            <a:ext cx="4560570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Cartilage Damage Risk</a:t>
            </a:r>
            <a:endParaRPr lang="en-US" sz="1425" dirty="0"/>
          </a:p>
        </p:txBody>
      </p:sp>
      <p:sp>
        <p:nvSpPr>
          <p:cNvPr id="12" name="SK-11-text-11"/>
          <p:cNvSpPr/>
          <p:nvPr/>
        </p:nvSpPr>
        <p:spPr>
          <a:xfrm>
            <a:off x="9029700" y="2286000"/>
            <a:ext cx="3040380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Tendon Rupture</a:t>
            </a:r>
            <a:endParaRPr lang="en-US" sz="1425" dirty="0"/>
          </a:p>
        </p:txBody>
      </p:sp>
      <p:sp>
        <p:nvSpPr>
          <p:cNvPr id="13" name="SK-11-text-12"/>
          <p:cNvSpPr/>
          <p:nvPr/>
        </p:nvSpPr>
        <p:spPr>
          <a:xfrm>
            <a:off x="1400175" y="4400550"/>
            <a:ext cx="6949440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Central Serous Chorioretinopathy</a:t>
            </a:r>
            <a:endParaRPr lang="en-US" sz="1425" dirty="0"/>
          </a:p>
        </p:txBody>
      </p:sp>
      <p:sp>
        <p:nvSpPr>
          <p:cNvPr id="14" name="SK-11-text-13"/>
          <p:cNvSpPr/>
          <p:nvPr/>
        </p:nvSpPr>
        <p:spPr>
          <a:xfrm>
            <a:off x="7058025" y="4400550"/>
            <a:ext cx="5133975" cy="2335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Post-Injection Reactions</a:t>
            </a:r>
            <a:endParaRPr lang="en-US" sz="1425" dirty="0"/>
          </a:p>
        </p:txBody>
      </p:sp>
      <p:sp>
        <p:nvSpPr>
          <p:cNvPr id="15" name="SK-11-text-14"/>
          <p:cNvSpPr/>
          <p:nvPr/>
        </p:nvSpPr>
        <p:spPr>
          <a:xfrm>
            <a:off x="10587930" y="295275"/>
            <a:ext cx="134109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MHRA 2026</a:t>
            </a:r>
            <a:endParaRPr lang="en-US" sz="1500" dirty="0"/>
          </a:p>
        </p:txBody>
      </p:sp>
      <p:sp>
        <p:nvSpPr>
          <p:cNvPr id="16" name="SK-11-text-15"/>
          <p:cNvSpPr/>
          <p:nvPr/>
        </p:nvSpPr>
        <p:spPr>
          <a:xfrm>
            <a:off x="771525" y="2686050"/>
            <a:ext cx="3352800" cy="13269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Minimum 3 months between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injections at the same site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Maximum 3-4 injections per joint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 year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Exceeding limits increases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complication risk</a:t>
            </a:r>
            <a:endParaRPr lang="en-US" sz="1350" dirty="0"/>
          </a:p>
        </p:txBody>
      </p:sp>
      <p:sp>
        <p:nvSpPr>
          <p:cNvPr id="17" name="SK-11-text-16"/>
          <p:cNvSpPr/>
          <p:nvPr/>
        </p:nvSpPr>
        <p:spPr>
          <a:xfrm>
            <a:off x="4619625" y="2724150"/>
            <a:ext cx="3426023" cy="11057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Frequent intra-articular injections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accelerate cartilage loss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Knee joint especially vulnerable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Warn patients; limit frequency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strictly</a:t>
            </a:r>
            <a:endParaRPr lang="en-US" sz="1350" dirty="0"/>
          </a:p>
        </p:txBody>
      </p:sp>
      <p:sp>
        <p:nvSpPr>
          <p:cNvPr id="18" name="SK-11-text-17"/>
          <p:cNvSpPr/>
          <p:nvPr/>
        </p:nvSpPr>
        <p:spPr>
          <a:xfrm>
            <a:off x="8458200" y="2724150"/>
            <a:ext cx="3520380" cy="884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Never inject into tendon substance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Never inject against unexpected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resistance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Risk is rare but irreversible</a:t>
            </a:r>
            <a:endParaRPr lang="en-US" sz="1350" dirty="0"/>
          </a:p>
        </p:txBody>
      </p:sp>
      <p:sp>
        <p:nvSpPr>
          <p:cNvPr id="19" name="SK-11-text-18"/>
          <p:cNvSpPr/>
          <p:nvPr/>
        </p:nvSpPr>
        <p:spPr>
          <a:xfrm>
            <a:off x="771525" y="5000625"/>
            <a:ext cx="5605463" cy="11057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Risk of blurred vision or visual disturbance after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corticosteroid injection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Advise all patients to seek urgent ophthalmology review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if any visual symptoms develop post-injection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Applies to all routes of corticosteroid administration</a:t>
            </a:r>
            <a:endParaRPr lang="en-US" sz="1350" dirty="0"/>
          </a:p>
        </p:txBody>
      </p:sp>
      <p:sp>
        <p:nvSpPr>
          <p:cNvPr id="20" name="SK-11-text-19"/>
          <p:cNvSpPr/>
          <p:nvPr/>
        </p:nvSpPr>
        <p:spPr>
          <a:xfrm>
            <a:off x="6591300" y="4819650"/>
            <a:ext cx="5332958" cy="13269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Facial flushing: ~40% of patients — transient, benign;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warn beforehand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Post-injection flare: ~5% — pain peaks within hours,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resolves within 24h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Pain persisting beyond 48h → re-aspirate; exclude septic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1E1E1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arthritis</a:t>
            </a:r>
            <a:endParaRPr lang="en-US" sz="1350" dirty="0"/>
          </a:p>
        </p:txBody>
      </p:sp>
      <p:sp>
        <p:nvSpPr>
          <p:cNvPr id="21" name="SK-11-text-20"/>
          <p:cNvSpPr/>
          <p:nvPr/>
        </p:nvSpPr>
        <p:spPr>
          <a:xfrm>
            <a:off x="1400175" y="4676775"/>
            <a:ext cx="5958840" cy="176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0"/>
              </a:lnSpc>
              <a:buNone/>
            </a:pPr>
            <a:r>
              <a:rPr lang="en-US" sz="1275" i="1" dirty="0">
                <a:solidFill>
                  <a:srgbClr val="D354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Rare — MHRA 2026 New Warning</a:t>
            </a:r>
            <a:endParaRPr lang="en-US" sz="1275" dirty="0"/>
          </a:p>
        </p:txBody>
      </p:sp>
      <p:sp>
        <p:nvSpPr>
          <p:cNvPr id="22" name="SK-11-text-21"/>
          <p:cNvSpPr/>
          <p:nvPr/>
        </p:nvSpPr>
        <p:spPr>
          <a:xfrm>
            <a:off x="466725" y="6610350"/>
            <a:ext cx="5334000" cy="145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45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Source: MHRA 2026 · BNF 2026</a:t>
            </a:r>
            <a:endParaRPr lang="en-US" sz="1050" dirty="0"/>
          </a:p>
        </p:txBody>
      </p:sp>
      <p:sp>
        <p:nvSpPr>
          <p:cNvPr id="23" name="SK-11-text-22"/>
          <p:cNvSpPr/>
          <p:nvPr/>
        </p:nvSpPr>
        <p:spPr>
          <a:xfrm>
            <a:off x="9191625" y="6610350"/>
            <a:ext cx="2828925" cy="1454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45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· 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4392" y="2797969"/>
            <a:ext cx="780157" cy="78864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3255" y="2777430"/>
            <a:ext cx="658267" cy="843409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3600" y="2777430"/>
            <a:ext cx="633859" cy="836563"/>
          </a:xfrm>
          <a:prstGeom prst="rect">
            <a:avLst/>
          </a:prstGeom>
        </p:spPr>
      </p:pic>
      <p:sp>
        <p:nvSpPr>
          <p:cNvPr id="6" name="SK-12-text-5"/>
          <p:cNvSpPr/>
          <p:nvPr/>
        </p:nvSpPr>
        <p:spPr>
          <a:xfrm>
            <a:off x="895350" y="876300"/>
            <a:ext cx="11296650" cy="569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485"/>
              </a:lnSpc>
              <a:buNone/>
            </a:pPr>
            <a:r>
              <a:rPr lang="en-US" sz="3450" b="1" dirty="0">
                <a:solidFill>
                  <a:srgbClr val="12214A"/>
                </a:solidFill>
              </a:rPr>
              <a:t>General Principles of Injection Technique</a:t>
            </a:r>
            <a:endParaRPr lang="en-US" sz="3450" dirty="0"/>
          </a:p>
        </p:txBody>
      </p:sp>
      <p:sp>
        <p:nvSpPr>
          <p:cNvPr id="7" name="SK-12-text-6"/>
          <p:cNvSpPr/>
          <p:nvPr/>
        </p:nvSpPr>
        <p:spPr>
          <a:xfrm>
            <a:off x="895350" y="1562100"/>
            <a:ext cx="11296650" cy="3481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41"/>
              </a:lnSpc>
              <a:buNone/>
            </a:pPr>
            <a:r>
              <a:rPr lang="en-US" sz="2175" i="1" dirty="0">
                <a:solidFill>
                  <a:srgbClr val="6D73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Pre-procedure essentials for safe and effective practice</a:t>
            </a:r>
            <a:endParaRPr lang="en-US" sz="2175" dirty="0"/>
          </a:p>
        </p:txBody>
      </p:sp>
      <p:sp>
        <p:nvSpPr>
          <p:cNvPr id="8" name="SK-12-text-7"/>
          <p:cNvSpPr/>
          <p:nvPr/>
        </p:nvSpPr>
        <p:spPr>
          <a:xfrm>
            <a:off x="962025" y="6162675"/>
            <a:ext cx="11229975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“Undertake as few injections as needed to settle the problem.”</a:t>
            </a:r>
            <a:endParaRPr lang="en-US" sz="1875" dirty="0"/>
          </a:p>
        </p:txBody>
      </p:sp>
      <p:sp>
        <p:nvSpPr>
          <p:cNvPr id="9" name="SK-12-text-8"/>
          <p:cNvSpPr/>
          <p:nvPr/>
        </p:nvSpPr>
        <p:spPr>
          <a:xfrm>
            <a:off x="1210121" y="2247900"/>
            <a:ext cx="2504033" cy="3040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94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 YOU START</a:t>
            </a:r>
            <a:endParaRPr lang="en-US" sz="1575" dirty="0"/>
          </a:p>
        </p:txBody>
      </p:sp>
      <p:sp>
        <p:nvSpPr>
          <p:cNvPr id="10" name="SK-12-text-9"/>
          <p:cNvSpPr/>
          <p:nvPr/>
        </p:nvSpPr>
        <p:spPr>
          <a:xfrm>
            <a:off x="5086350" y="2247900"/>
            <a:ext cx="2095500" cy="3040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94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ANATOMY FIRST</a:t>
            </a:r>
            <a:endParaRPr lang="en-US" sz="1575" dirty="0"/>
          </a:p>
        </p:txBody>
      </p:sp>
      <p:sp>
        <p:nvSpPr>
          <p:cNvPr id="11" name="SK-12-text-10"/>
          <p:cNvSpPr/>
          <p:nvPr/>
        </p:nvSpPr>
        <p:spPr>
          <a:xfrm>
            <a:off x="8771930" y="2247900"/>
            <a:ext cx="2105918" cy="3040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94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 CONSENT</a:t>
            </a:r>
            <a:endParaRPr lang="en-US" sz="1575" dirty="0"/>
          </a:p>
        </p:txBody>
      </p:sp>
      <p:sp>
        <p:nvSpPr>
          <p:cNvPr id="12" name="SK-12-text-11"/>
          <p:cNvSpPr/>
          <p:nvPr/>
        </p:nvSpPr>
        <p:spPr>
          <a:xfrm>
            <a:off x="1019175" y="3752850"/>
            <a:ext cx="3216473" cy="1600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Confirm diagnosis with full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history and examination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Conservative treatment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must have been tried first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Aim for as few injections as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possible</a:t>
            </a:r>
            <a:endParaRPr lang="en-US" sz="1500" dirty="0"/>
          </a:p>
        </p:txBody>
      </p:sp>
      <p:sp>
        <p:nvSpPr>
          <p:cNvPr id="13" name="SK-12-text-12"/>
          <p:cNvSpPr/>
          <p:nvPr/>
        </p:nvSpPr>
        <p:spPr>
          <a:xfrm>
            <a:off x="4733925" y="3752850"/>
            <a:ext cx="3174653" cy="1600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Identify target structure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precisely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Know neurovascular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landmarks to avoid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Max 3-4 injections per joint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(lifetime)</a:t>
            </a:r>
            <a:endParaRPr lang="en-US" sz="1500" dirty="0"/>
          </a:p>
        </p:txBody>
      </p:sp>
      <p:sp>
        <p:nvSpPr>
          <p:cNvPr id="14" name="SK-12-text-13"/>
          <p:cNvSpPr/>
          <p:nvPr/>
        </p:nvSpPr>
        <p:spPr>
          <a:xfrm>
            <a:off x="8391525" y="3752850"/>
            <a:ext cx="3331815" cy="1600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Discuss expected benefits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(duration, realistic relief)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Explain risks: flare, infection,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skin changes, tendon rupture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Discuss alternatives (physio,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NSAIDs, activity modification)</a:t>
            </a:r>
            <a:endParaRPr lang="en-US" sz="1500" dirty="0"/>
          </a:p>
        </p:txBody>
      </p:sp>
      <p:sp>
        <p:nvSpPr>
          <p:cNvPr id="15" name="SK-12-text-14"/>
          <p:cNvSpPr/>
          <p:nvPr/>
        </p:nvSpPr>
        <p:spPr>
          <a:xfrm>
            <a:off x="8639175" y="6229350"/>
            <a:ext cx="3552825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i="1" dirty="0">
                <a:solidFill>
                  <a:srgbClr val="1221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BNF / MHRA Guidance 2026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788" y="4546848"/>
            <a:ext cx="4779169" cy="1584127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973" y="1673275"/>
            <a:ext cx="292596" cy="322213"/>
          </a:xfrm>
          <a:prstGeom prst="rect">
            <a:avLst/>
          </a:prstGeom>
        </p:spPr>
      </p:pic>
      <p:sp>
        <p:nvSpPr>
          <p:cNvPr id="5" name="SK-13-text-4"/>
          <p:cNvSpPr/>
          <p:nvPr/>
        </p:nvSpPr>
        <p:spPr>
          <a:xfrm>
            <a:off x="838200" y="466725"/>
            <a:ext cx="11353800" cy="3723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33"/>
              </a:lnSpc>
              <a:buNone/>
            </a:pPr>
            <a:r>
              <a:rPr lang="en-US" sz="2550" b="1" dirty="0">
                <a:solidFill>
                  <a:srgbClr val="1C2B38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Equipment and Local Anaesthetic Requirements</a:t>
            </a:r>
            <a:endParaRPr lang="en-US" sz="2550" dirty="0"/>
          </a:p>
        </p:txBody>
      </p:sp>
      <p:sp>
        <p:nvSpPr>
          <p:cNvPr id="6" name="SK-13-text-5"/>
          <p:cNvSpPr/>
          <p:nvPr/>
        </p:nvSpPr>
        <p:spPr>
          <a:xfrm>
            <a:off x="1200150" y="1714500"/>
            <a:ext cx="5143500" cy="2833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31"/>
              </a:lnSpc>
              <a:buNone/>
            </a:pPr>
            <a:r>
              <a:rPr lang="en-US" sz="1875" b="1" dirty="0">
                <a:solidFill>
                  <a:srgbClr val="F57C00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Your Injection Kit</a:t>
            </a:r>
            <a:endParaRPr lang="en-US" sz="1875" dirty="0"/>
          </a:p>
        </p:txBody>
      </p:sp>
      <p:sp>
        <p:nvSpPr>
          <p:cNvPr id="7" name="SK-13-text-6"/>
          <p:cNvSpPr/>
          <p:nvPr/>
        </p:nvSpPr>
        <p:spPr>
          <a:xfrm>
            <a:off x="6686550" y="1714500"/>
            <a:ext cx="5505450" cy="3309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06"/>
              </a:lnSpc>
              <a:buNone/>
            </a:pPr>
            <a:r>
              <a:rPr lang="en-US" sz="1875" b="1" dirty="0">
                <a:solidFill>
                  <a:srgbClr val="1C2B38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Local Anaesthetic: Key Rules</a:t>
            </a:r>
            <a:endParaRPr lang="en-US" sz="1875" dirty="0"/>
          </a:p>
        </p:txBody>
      </p:sp>
      <p:sp>
        <p:nvSpPr>
          <p:cNvPr id="8" name="SK-13-text-7"/>
          <p:cNvSpPr/>
          <p:nvPr/>
        </p:nvSpPr>
        <p:spPr>
          <a:xfrm>
            <a:off x="6686550" y="5610225"/>
            <a:ext cx="550545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&gt; ⚠️ Plain lidocaine only.</a:t>
            </a:r>
            <a:endParaRPr lang="en-US" sz="1725" dirty="0"/>
          </a:p>
        </p:txBody>
      </p:sp>
      <p:sp>
        <p:nvSpPr>
          <p:cNvPr id="9" name="SK-13-text-8"/>
          <p:cNvSpPr/>
          <p:nvPr/>
        </p:nvSpPr>
        <p:spPr>
          <a:xfrm>
            <a:off x="838200" y="942975"/>
            <a:ext cx="7543800" cy="2702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9"/>
              </a:lnSpc>
              <a:buNone/>
            </a:pPr>
            <a:r>
              <a:rPr lang="en-US" sz="1650" i="1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What you need before you start</a:t>
            </a:r>
            <a:endParaRPr lang="en-US" sz="1650" dirty="0"/>
          </a:p>
        </p:txBody>
      </p:sp>
      <p:sp>
        <p:nvSpPr>
          <p:cNvPr id="10" name="SK-13-text-9"/>
          <p:cNvSpPr/>
          <p:nvPr/>
        </p:nvSpPr>
        <p:spPr>
          <a:xfrm>
            <a:off x="6686550" y="2352675"/>
            <a:ext cx="5505450" cy="2696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3"/>
              </a:lnSpc>
              <a:buNone/>
            </a:pPr>
            <a:r>
              <a:rPr lang="en-US" sz="1425" b="1" dirty="0">
                <a:solidFill>
                  <a:srgbClr val="1C2B38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1. Use 1% Lidocaine — Plain Only</a:t>
            </a:r>
            <a:endParaRPr lang="en-US" sz="1425" dirty="0"/>
          </a:p>
        </p:txBody>
      </p:sp>
      <p:sp>
        <p:nvSpPr>
          <p:cNvPr id="11" name="SK-13-text-10"/>
          <p:cNvSpPr/>
          <p:nvPr/>
        </p:nvSpPr>
        <p:spPr>
          <a:xfrm>
            <a:off x="6686550" y="3209925"/>
            <a:ext cx="4053840" cy="2696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3"/>
              </a:lnSpc>
              <a:buNone/>
            </a:pPr>
            <a:r>
              <a:rPr lang="en-US" sz="1425" b="1" dirty="0">
                <a:solidFill>
                  <a:srgbClr val="1C2B38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2. Inject LA First</a:t>
            </a:r>
            <a:endParaRPr lang="en-US" sz="1425" dirty="0"/>
          </a:p>
        </p:txBody>
      </p:sp>
      <p:sp>
        <p:nvSpPr>
          <p:cNvPr id="12" name="SK-13-text-11"/>
          <p:cNvSpPr/>
          <p:nvPr/>
        </p:nvSpPr>
        <p:spPr>
          <a:xfrm>
            <a:off x="6686550" y="4305300"/>
            <a:ext cx="5505450" cy="2696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23"/>
              </a:lnSpc>
              <a:buNone/>
            </a:pPr>
            <a:r>
              <a:rPr lang="en-US" sz="1425" b="1" dirty="0">
                <a:solidFill>
                  <a:srgbClr val="1C2B38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3. Ensure Antiseptic is DRY Before Injecting</a:t>
            </a:r>
            <a:endParaRPr lang="en-US" sz="1425" dirty="0"/>
          </a:p>
        </p:txBody>
      </p:sp>
      <p:sp>
        <p:nvSpPr>
          <p:cNvPr id="13" name="SK-13-text-12"/>
          <p:cNvSpPr/>
          <p:nvPr/>
        </p:nvSpPr>
        <p:spPr>
          <a:xfrm>
            <a:off x="838200" y="2085975"/>
            <a:ext cx="5699671" cy="18533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■ Antiseptic solution — povidone-iodine or chlorhexidine</a:t>
            </a:r>
            <a:endParaRPr lang="en-US" sz="1500" dirty="0"/>
          </a:p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■ Sterile gloves and drapes</a:t>
            </a:r>
            <a:endParaRPr lang="en-US" sz="1500" dirty="0"/>
          </a:p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■ Gauze, cotton wool, and plaster</a:t>
            </a:r>
            <a:endParaRPr lang="en-US" sz="1500" dirty="0"/>
          </a:p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■ 1% lidocaine plain (no adrenaline)</a:t>
            </a:r>
            <a:endParaRPr lang="en-US" sz="1500" dirty="0"/>
          </a:p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■ Corticosteroid preparation (as selected)</a:t>
            </a:r>
            <a:endParaRPr lang="en-US" sz="1500" dirty="0"/>
          </a:p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■ Syringes: 3–5 ml for injection · 10–50 ml for aspiration</a:t>
            </a:r>
            <a:endParaRPr lang="en-US" sz="1500" dirty="0"/>
          </a:p>
          <a:p>
            <a:pPr marL="0" indent="0">
              <a:lnSpc>
                <a:spcPts val="2085"/>
              </a:lnSpc>
              <a:buNone/>
            </a:pPr>
            <a:r>
              <a:rPr lang="en-US" sz="1500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■ Drawing-up needle</a:t>
            </a:r>
            <a:endParaRPr lang="en-US" sz="1500" dirty="0"/>
          </a:p>
        </p:txBody>
      </p:sp>
      <p:sp>
        <p:nvSpPr>
          <p:cNvPr id="14" name="SK-13-text-13"/>
          <p:cNvSpPr/>
          <p:nvPr/>
        </p:nvSpPr>
        <p:spPr>
          <a:xfrm>
            <a:off x="6686550" y="2695575"/>
            <a:ext cx="5505450" cy="197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425" i="1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 adrenaline required for intra-articular injections</a:t>
            </a:r>
            <a:endParaRPr lang="en-US" sz="1425" dirty="0"/>
          </a:p>
        </p:txBody>
      </p:sp>
      <p:sp>
        <p:nvSpPr>
          <p:cNvPr id="15" name="SK-13-text-14"/>
          <p:cNvSpPr/>
          <p:nvPr/>
        </p:nvSpPr>
        <p:spPr>
          <a:xfrm>
            <a:off x="6686550" y="3552825"/>
            <a:ext cx="4285208" cy="3982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8"/>
              </a:lnSpc>
              <a:buNone/>
            </a:pPr>
            <a:r>
              <a:rPr lang="en-US" sz="1425" i="1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Wait 3–5 minutes before proceeding with</a:t>
            </a:r>
            <a:endParaRPr lang="en-US" sz="1425" dirty="0"/>
          </a:p>
          <a:p>
            <a:pPr marL="0" indent="0">
              <a:lnSpc>
                <a:spcPts val="1568"/>
              </a:lnSpc>
              <a:buNone/>
            </a:pPr>
            <a:r>
              <a:rPr lang="en-US" sz="1425" i="1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corticosteroid</a:t>
            </a:r>
            <a:endParaRPr lang="en-US" sz="1425" dirty="0"/>
          </a:p>
        </p:txBody>
      </p:sp>
      <p:sp>
        <p:nvSpPr>
          <p:cNvPr id="16" name="SK-13-text-15"/>
          <p:cNvSpPr/>
          <p:nvPr/>
        </p:nvSpPr>
        <p:spPr>
          <a:xfrm>
            <a:off x="6686550" y="4648200"/>
            <a:ext cx="5505450" cy="197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425" i="1" dirty="0">
                <a:solidFill>
                  <a:srgbClr val="1C2B3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Iodine solution is a fire risk if wet near electrocautery</a:t>
            </a:r>
            <a:endParaRPr lang="en-US" sz="1425" dirty="0"/>
          </a:p>
        </p:txBody>
      </p:sp>
      <p:sp>
        <p:nvSpPr>
          <p:cNvPr id="17" name="SK-13-text-16"/>
          <p:cNvSpPr/>
          <p:nvPr/>
        </p:nvSpPr>
        <p:spPr>
          <a:xfrm>
            <a:off x="6686550" y="5886450"/>
            <a:ext cx="5505450" cy="197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425" i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Adrenaline is NOT used in joint injections.</a:t>
            </a:r>
            <a:endParaRPr lang="en-US" sz="1425" dirty="0"/>
          </a:p>
        </p:txBody>
      </p:sp>
      <p:sp>
        <p:nvSpPr>
          <p:cNvPr id="18" name="SK-13-text-17"/>
          <p:cNvSpPr/>
          <p:nvPr/>
        </p:nvSpPr>
        <p:spPr>
          <a:xfrm>
            <a:off x="838200" y="4210050"/>
            <a:ext cx="5349240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1C2B38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Needle Gauge by Joint Size</a:t>
            </a:r>
            <a:endParaRPr lang="en-US" sz="1350" dirty="0"/>
          </a:p>
        </p:txBody>
      </p:sp>
      <p:sp>
        <p:nvSpPr>
          <p:cNvPr id="19" name="SK-13-text-18"/>
          <p:cNvSpPr/>
          <p:nvPr/>
        </p:nvSpPr>
        <p:spPr>
          <a:xfrm>
            <a:off x="9144000" y="6572250"/>
            <a:ext cx="2619375" cy="136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71"/>
              </a:lnSpc>
              <a:buNone/>
            </a:pPr>
            <a:r>
              <a:rPr lang="en-US" sz="900" dirty="0">
                <a:solidFill>
                  <a:srgbClr val="40404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Slide 13 of 35 • www.bradfordvts.co.uk</a:t>
            </a:r>
            <a:endParaRPr lang="en-US" sz="900" dirty="0"/>
          </a:p>
        </p:txBody>
      </p:sp>
      <p:sp>
        <p:nvSpPr>
          <p:cNvPr id="20" name="SK-13-text-19"/>
          <p:cNvSpPr/>
          <p:nvPr/>
        </p:nvSpPr>
        <p:spPr>
          <a:xfrm>
            <a:off x="657225" y="6572250"/>
            <a:ext cx="6446520" cy="136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71"/>
              </a:lnSpc>
              <a:buNone/>
            </a:pPr>
            <a:r>
              <a:rPr lang="en-US" sz="900" dirty="0">
                <a:solidFill>
                  <a:srgbClr val="40404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Bradford VTS — Joint &amp; Periarticular Injections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486" y="2715667"/>
            <a:ext cx="1987153" cy="802332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5263" y="2791123"/>
            <a:ext cx="2743200" cy="603498"/>
          </a:xfrm>
          <a:prstGeom prst="rect">
            <a:avLst/>
          </a:prstGeom>
        </p:spPr>
      </p:pic>
      <p:sp>
        <p:nvSpPr>
          <p:cNvPr id="5" name="SK-14-text-4"/>
          <p:cNvSpPr/>
          <p:nvPr/>
        </p:nvSpPr>
        <p:spPr>
          <a:xfrm>
            <a:off x="714375" y="600075"/>
            <a:ext cx="11477625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0B1A30"/>
                </a:solidFill>
              </a:rPr>
              <a:t>Procedural Methods: One-Needle vs. Two-Needle</a:t>
            </a:r>
            <a:endParaRPr lang="en-US" sz="2850" dirty="0"/>
          </a:p>
        </p:txBody>
      </p:sp>
      <p:sp>
        <p:nvSpPr>
          <p:cNvPr id="6" name="SK-14-text-5"/>
          <p:cNvSpPr/>
          <p:nvPr/>
        </p:nvSpPr>
        <p:spPr>
          <a:xfrm>
            <a:off x="5810696" y="3724275"/>
            <a:ext cx="618083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A7A7A7"/>
                </a:solidFill>
              </a:rPr>
              <a:t>VS</a:t>
            </a:r>
            <a:endParaRPr lang="en-US" sz="2850" dirty="0"/>
          </a:p>
        </p:txBody>
      </p:sp>
      <p:sp>
        <p:nvSpPr>
          <p:cNvPr id="7" name="SK-14-text-6"/>
          <p:cNvSpPr/>
          <p:nvPr/>
        </p:nvSpPr>
        <p:spPr>
          <a:xfrm>
            <a:off x="714375" y="1428750"/>
            <a:ext cx="11477625" cy="301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76"/>
              </a:lnSpc>
              <a:buNone/>
            </a:pPr>
            <a:r>
              <a:rPr lang="en-US" sz="1650" i="1" dirty="0">
                <a:solidFill>
                  <a:srgbClr val="59595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Ensuring accurate delivery — local anaesthetic first, corticosteroid second</a:t>
            </a:r>
            <a:endParaRPr lang="en-US" sz="1650" dirty="0"/>
          </a:p>
        </p:txBody>
      </p:sp>
      <p:sp>
        <p:nvSpPr>
          <p:cNvPr id="8" name="SK-14-text-7"/>
          <p:cNvSpPr/>
          <p:nvPr/>
        </p:nvSpPr>
        <p:spPr>
          <a:xfrm>
            <a:off x="1668214" y="2114550"/>
            <a:ext cx="3111698" cy="3292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9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One-Needle Technique</a:t>
            </a:r>
            <a:endParaRPr lang="en-US" sz="1800" dirty="0"/>
          </a:p>
        </p:txBody>
      </p:sp>
      <p:sp>
        <p:nvSpPr>
          <p:cNvPr id="9" name="SK-14-text-8"/>
          <p:cNvSpPr/>
          <p:nvPr/>
        </p:nvSpPr>
        <p:spPr>
          <a:xfrm>
            <a:off x="7458968" y="2114550"/>
            <a:ext cx="3122265" cy="3292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9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Two-Needle Technique</a:t>
            </a:r>
            <a:endParaRPr lang="en-US" sz="1800" dirty="0"/>
          </a:p>
        </p:txBody>
      </p:sp>
      <p:sp>
        <p:nvSpPr>
          <p:cNvPr id="10" name="SK-14-text-9"/>
          <p:cNvSpPr/>
          <p:nvPr/>
        </p:nvSpPr>
        <p:spPr>
          <a:xfrm>
            <a:off x="895350" y="3619500"/>
            <a:ext cx="5322540" cy="14814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1. Draw up local anaesthetic and corticosteroid in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separate syringes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2. Insert needle and inject local anaesthetic first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 Detach syringe — keep needle in place, do not move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 Attach corticosteroid syringe to the same needle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5. Inject corticosteroid</a:t>
            </a:r>
            <a:endParaRPr lang="en-US" sz="1350" dirty="0"/>
          </a:p>
        </p:txBody>
      </p:sp>
      <p:sp>
        <p:nvSpPr>
          <p:cNvPr id="11" name="SK-14-text-10"/>
          <p:cNvSpPr/>
          <p:nvPr/>
        </p:nvSpPr>
        <p:spPr>
          <a:xfrm>
            <a:off x="2076896" y="5467350"/>
            <a:ext cx="2294483" cy="2041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8"/>
              </a:lnSpc>
              <a:buNone/>
            </a:pPr>
            <a:r>
              <a:rPr lang="en-US" sz="1200" i="1" dirty="0">
                <a:solidFill>
                  <a:srgbClr val="F96728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✔ Fewer skin punctures</a:t>
            </a:r>
            <a:endParaRPr lang="en-US" sz="1200" dirty="0"/>
          </a:p>
        </p:txBody>
      </p:sp>
      <p:sp>
        <p:nvSpPr>
          <p:cNvPr id="12" name="SK-14-text-11"/>
          <p:cNvSpPr/>
          <p:nvPr/>
        </p:nvSpPr>
        <p:spPr>
          <a:xfrm>
            <a:off x="6680746" y="3619500"/>
            <a:ext cx="5511105" cy="14814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1. Draw up local anaesthetic and corticosteroid in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separate syringes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2. Insert first needle — inject local anaesthetic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 Withdraw first needle completely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 Insert second, fresh needle for corticosteroid injection</a:t>
            </a:r>
            <a:endParaRPr lang="en-US" sz="1350" dirty="0"/>
          </a:p>
          <a:p>
            <a:pPr marL="0" indent="0">
              <a:lnSpc>
                <a:spcPts val="194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5. Inject corticosteroid at confirmed depth</a:t>
            </a:r>
            <a:endParaRPr lang="en-US" sz="1350" dirty="0"/>
          </a:p>
        </p:txBody>
      </p:sp>
      <p:sp>
        <p:nvSpPr>
          <p:cNvPr id="13" name="SK-14-text-12"/>
          <p:cNvSpPr/>
          <p:nvPr/>
        </p:nvSpPr>
        <p:spPr>
          <a:xfrm>
            <a:off x="6855023" y="5467350"/>
            <a:ext cx="4463355" cy="2041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8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✔ Reduces risk of superficial steroid deposition</a:t>
            </a:r>
            <a:endParaRPr lang="en-US" sz="1200" dirty="0"/>
          </a:p>
        </p:txBody>
      </p:sp>
      <p:sp>
        <p:nvSpPr>
          <p:cNvPr id="14" name="SK-14-text-13"/>
          <p:cNvSpPr/>
          <p:nvPr/>
        </p:nvSpPr>
        <p:spPr>
          <a:xfrm>
            <a:off x="1758361" y="6257925"/>
            <a:ext cx="11745367" cy="1787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7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Key principle: Always aspirate before injecting — confirm needle is not in a blood vessel. Do not inject against unexpected resistance.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5740003"/>
            <a:ext cx="511969" cy="582811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380" y="4793605"/>
            <a:ext cx="646063" cy="624036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3881586"/>
            <a:ext cx="511969" cy="610344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5584" y="2955727"/>
            <a:ext cx="633859" cy="624036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584" y="2036713"/>
            <a:ext cx="633859" cy="624036"/>
          </a:xfrm>
          <a:prstGeom prst="rect">
            <a:avLst/>
          </a:prstGeom>
        </p:spPr>
      </p:pic>
      <p:sp>
        <p:nvSpPr>
          <p:cNvPr id="8" name="SK-15-text-7"/>
          <p:cNvSpPr/>
          <p:nvPr/>
        </p:nvSpPr>
        <p:spPr>
          <a:xfrm>
            <a:off x="657225" y="342900"/>
            <a:ext cx="11534775" cy="4801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80"/>
              </a:lnSpc>
              <a:buNone/>
            </a:pPr>
            <a:r>
              <a:rPr lang="en-US" sz="3000" b="1" dirty="0">
                <a:solidFill>
                  <a:srgbClr val="0B1A30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Critical Safety Rules during Injection</a:t>
            </a:r>
            <a:endParaRPr lang="en-US" sz="3000" dirty="0"/>
          </a:p>
        </p:txBody>
      </p:sp>
      <p:sp>
        <p:nvSpPr>
          <p:cNvPr id="9" name="SK-15-text-8"/>
          <p:cNvSpPr/>
          <p:nvPr/>
        </p:nvSpPr>
        <p:spPr>
          <a:xfrm>
            <a:off x="1809750" y="2057400"/>
            <a:ext cx="1447800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F76D24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01</a:t>
            </a:r>
            <a:endParaRPr lang="en-US" sz="2850" dirty="0"/>
          </a:p>
        </p:txBody>
      </p:sp>
      <p:sp>
        <p:nvSpPr>
          <p:cNvPr id="10" name="SK-15-text-9"/>
          <p:cNvSpPr/>
          <p:nvPr/>
        </p:nvSpPr>
        <p:spPr>
          <a:xfrm>
            <a:off x="1809750" y="3009900"/>
            <a:ext cx="1447800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F76D24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02</a:t>
            </a:r>
            <a:endParaRPr lang="en-US" sz="2850" dirty="0"/>
          </a:p>
        </p:txBody>
      </p:sp>
      <p:sp>
        <p:nvSpPr>
          <p:cNvPr id="11" name="SK-15-text-10"/>
          <p:cNvSpPr/>
          <p:nvPr/>
        </p:nvSpPr>
        <p:spPr>
          <a:xfrm>
            <a:off x="1809750" y="3962400"/>
            <a:ext cx="1447800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F76D24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03</a:t>
            </a:r>
            <a:endParaRPr lang="en-US" sz="2850" dirty="0"/>
          </a:p>
        </p:txBody>
      </p:sp>
      <p:sp>
        <p:nvSpPr>
          <p:cNvPr id="12" name="SK-15-text-11"/>
          <p:cNvSpPr/>
          <p:nvPr/>
        </p:nvSpPr>
        <p:spPr>
          <a:xfrm>
            <a:off x="1809750" y="4914900"/>
            <a:ext cx="1447800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F76D24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04</a:t>
            </a:r>
            <a:endParaRPr lang="en-US" sz="2850" dirty="0"/>
          </a:p>
        </p:txBody>
      </p:sp>
      <p:sp>
        <p:nvSpPr>
          <p:cNvPr id="13" name="SK-15-text-12"/>
          <p:cNvSpPr/>
          <p:nvPr/>
        </p:nvSpPr>
        <p:spPr>
          <a:xfrm>
            <a:off x="1809750" y="5800725"/>
            <a:ext cx="1447800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F76D24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05</a:t>
            </a:r>
            <a:endParaRPr lang="en-US" sz="2850" dirty="0"/>
          </a:p>
        </p:txBody>
      </p:sp>
      <p:sp>
        <p:nvSpPr>
          <p:cNvPr id="14" name="SK-15-text-13"/>
          <p:cNvSpPr/>
          <p:nvPr/>
        </p:nvSpPr>
        <p:spPr>
          <a:xfrm>
            <a:off x="2600325" y="2038350"/>
            <a:ext cx="9591675" cy="3754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57"/>
              </a:lnSpc>
              <a:buNone/>
            </a:pPr>
            <a:r>
              <a:rPr lang="en-US" sz="2025" b="1" dirty="0">
                <a:solidFill>
                  <a:srgbClr val="0B1A30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Always Aspirate Before Injecting</a:t>
            </a:r>
            <a:endParaRPr lang="en-US" sz="2025" dirty="0"/>
          </a:p>
        </p:txBody>
      </p:sp>
      <p:sp>
        <p:nvSpPr>
          <p:cNvPr id="15" name="SK-15-text-14"/>
          <p:cNvSpPr/>
          <p:nvPr/>
        </p:nvSpPr>
        <p:spPr>
          <a:xfrm>
            <a:off x="2600325" y="2990850"/>
            <a:ext cx="9591675" cy="3754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57"/>
              </a:lnSpc>
              <a:buNone/>
            </a:pPr>
            <a:r>
              <a:rPr lang="en-US" sz="2025" b="1" dirty="0">
                <a:solidFill>
                  <a:srgbClr val="0B1A30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Never Inject Into Tendon Substance</a:t>
            </a:r>
            <a:endParaRPr lang="en-US" sz="2025" dirty="0"/>
          </a:p>
        </p:txBody>
      </p:sp>
      <p:sp>
        <p:nvSpPr>
          <p:cNvPr id="16" name="SK-15-text-15"/>
          <p:cNvSpPr/>
          <p:nvPr/>
        </p:nvSpPr>
        <p:spPr>
          <a:xfrm>
            <a:off x="2600325" y="3943350"/>
            <a:ext cx="9591675" cy="3754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57"/>
              </a:lnSpc>
              <a:buNone/>
            </a:pPr>
            <a:r>
              <a:rPr lang="en-US" sz="2025" b="1" dirty="0">
                <a:solidFill>
                  <a:srgbClr val="0B1A30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Stop if You Meet Unexpected Resistance</a:t>
            </a:r>
            <a:endParaRPr lang="en-US" sz="2025" dirty="0"/>
          </a:p>
        </p:txBody>
      </p:sp>
      <p:sp>
        <p:nvSpPr>
          <p:cNvPr id="17" name="SK-15-text-16"/>
          <p:cNvSpPr/>
          <p:nvPr/>
        </p:nvSpPr>
        <p:spPr>
          <a:xfrm>
            <a:off x="2600325" y="4829175"/>
            <a:ext cx="9591675" cy="3754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57"/>
              </a:lnSpc>
              <a:buNone/>
            </a:pPr>
            <a:r>
              <a:rPr lang="en-US" sz="2025" b="1" dirty="0">
                <a:solidFill>
                  <a:srgbClr val="0B1A30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Stop Immediately if Paraesthesias Occur</a:t>
            </a:r>
            <a:endParaRPr lang="en-US" sz="2025" dirty="0"/>
          </a:p>
        </p:txBody>
      </p:sp>
      <p:sp>
        <p:nvSpPr>
          <p:cNvPr id="18" name="SK-15-text-17"/>
          <p:cNvSpPr/>
          <p:nvPr/>
        </p:nvSpPr>
        <p:spPr>
          <a:xfrm>
            <a:off x="2600325" y="5715000"/>
            <a:ext cx="9591675" cy="3754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57"/>
              </a:lnSpc>
              <a:buNone/>
            </a:pPr>
            <a:r>
              <a:rPr lang="en-US" sz="2025" b="1" dirty="0">
                <a:solidFill>
                  <a:srgbClr val="0B1A30"/>
                </a:solidFill>
                <a:latin typeface="Hubot Sans" pitchFamily="34" charset="0"/>
                <a:ea typeface="Hubot Sans" pitchFamily="34" charset="-122"/>
                <a:cs typeface="Hubot Sans" pitchFamily="34" charset="-120"/>
              </a:rPr>
              <a:t>Maintain Sterile No-Touch Technique Throughout</a:t>
            </a:r>
            <a:endParaRPr lang="en-US" sz="2025" dirty="0"/>
          </a:p>
        </p:txBody>
      </p:sp>
      <p:sp>
        <p:nvSpPr>
          <p:cNvPr id="19" name="SK-15-text-18"/>
          <p:cNvSpPr/>
          <p:nvPr/>
        </p:nvSpPr>
        <p:spPr>
          <a:xfrm>
            <a:off x="714375" y="1323975"/>
            <a:ext cx="11477625" cy="3120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57"/>
              </a:lnSpc>
              <a:buNone/>
            </a:pPr>
            <a:r>
              <a:rPr lang="en-US" sz="1950" dirty="0">
                <a:solidFill>
                  <a:srgbClr val="59595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Non-negotiable practices — every injection, every time</a:t>
            </a:r>
            <a:endParaRPr lang="en-US" sz="1950" dirty="0"/>
          </a:p>
        </p:txBody>
      </p:sp>
      <p:sp>
        <p:nvSpPr>
          <p:cNvPr id="20" name="SK-15-text-19"/>
          <p:cNvSpPr/>
          <p:nvPr/>
        </p:nvSpPr>
        <p:spPr>
          <a:xfrm>
            <a:off x="2600325" y="2466975"/>
            <a:ext cx="9591675" cy="1845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4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Pull back the plunger first — confirm you are not in a blood vessel before delivering any drug.</a:t>
            </a:r>
            <a:endParaRPr lang="en-US" sz="1275" dirty="0"/>
          </a:p>
        </p:txBody>
      </p:sp>
      <p:sp>
        <p:nvSpPr>
          <p:cNvPr id="21" name="SK-15-text-20"/>
          <p:cNvSpPr/>
          <p:nvPr/>
        </p:nvSpPr>
        <p:spPr>
          <a:xfrm>
            <a:off x="2144018" y="3409950"/>
            <a:ext cx="10047982" cy="1845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4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Intra-tendinous injection causes tendon rupture — target the sheath or peristeal junction, not the tendon itself.</a:t>
            </a:r>
            <a:endParaRPr lang="en-US" sz="1275" dirty="0"/>
          </a:p>
        </p:txBody>
      </p:sp>
      <p:sp>
        <p:nvSpPr>
          <p:cNvPr id="22" name="SK-15-text-21"/>
          <p:cNvSpPr/>
          <p:nvPr/>
        </p:nvSpPr>
        <p:spPr>
          <a:xfrm>
            <a:off x="2600325" y="4343400"/>
            <a:ext cx="9591675" cy="1845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4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Resistance means the needle tip is incorrectly placed — reposition before applying any pressure.</a:t>
            </a:r>
            <a:endParaRPr lang="en-US" sz="1275" dirty="0"/>
          </a:p>
        </p:txBody>
      </p:sp>
      <p:sp>
        <p:nvSpPr>
          <p:cNvPr id="23" name="SK-15-text-22"/>
          <p:cNvSpPr/>
          <p:nvPr/>
        </p:nvSpPr>
        <p:spPr>
          <a:xfrm>
            <a:off x="2600325" y="5229225"/>
            <a:ext cx="9591675" cy="1845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4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Tingling or shooting sensation = needle near a nerve — withdraw and reposition at once.</a:t>
            </a:r>
            <a:endParaRPr lang="en-US" sz="1275" dirty="0"/>
          </a:p>
        </p:txBody>
      </p:sp>
      <p:sp>
        <p:nvSpPr>
          <p:cNvPr id="24" name="SK-15-text-23"/>
          <p:cNvSpPr/>
          <p:nvPr/>
        </p:nvSpPr>
        <p:spPr>
          <a:xfrm>
            <a:off x="2600325" y="6115050"/>
            <a:ext cx="9591675" cy="1845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4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Every step — from skin prep to needle withdrawal — must follow strict aseptic protocol.</a:t>
            </a:r>
            <a:endParaRPr lang="en-US" sz="1275" dirty="0"/>
          </a:p>
        </p:txBody>
      </p:sp>
      <p:sp>
        <p:nvSpPr>
          <p:cNvPr id="25" name="SK-15-text-24"/>
          <p:cNvSpPr/>
          <p:nvPr/>
        </p:nvSpPr>
        <p:spPr>
          <a:xfrm>
            <a:off x="657225" y="6686550"/>
            <a:ext cx="11534775" cy="1037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817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Septic arthritis risk: 1 in 15,000 procedures — strict technique is your patient's protection.</a:t>
            </a:r>
            <a:endParaRPr lang="en-US" sz="825" dirty="0"/>
          </a:p>
        </p:txBody>
      </p:sp>
      <p:sp>
        <p:nvSpPr>
          <p:cNvPr id="26" name="SK-15-text-25"/>
          <p:cNvSpPr/>
          <p:nvPr/>
        </p:nvSpPr>
        <p:spPr>
          <a:xfrm>
            <a:off x="10058400" y="6686550"/>
            <a:ext cx="1655415" cy="122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965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090" y="1920180"/>
            <a:ext cx="3828157" cy="3175248"/>
          </a:xfrm>
          <a:prstGeom prst="rect">
            <a:avLst/>
          </a:prstGeom>
        </p:spPr>
      </p:pic>
      <p:sp>
        <p:nvSpPr>
          <p:cNvPr id="4" name="SK-16-text-3"/>
          <p:cNvSpPr/>
          <p:nvPr/>
        </p:nvSpPr>
        <p:spPr>
          <a:xfrm>
            <a:off x="714375" y="742950"/>
            <a:ext cx="11477625" cy="4217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21"/>
              </a:lnSpc>
              <a:buNone/>
            </a:pPr>
            <a:r>
              <a:rPr lang="en-US" sz="3075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Joint Specific: Knee Injection Techniques</a:t>
            </a:r>
            <a:endParaRPr lang="en-US" sz="3075" dirty="0"/>
          </a:p>
        </p:txBody>
      </p:sp>
      <p:sp>
        <p:nvSpPr>
          <p:cNvPr id="5" name="SK-16-text-4"/>
          <p:cNvSpPr/>
          <p:nvPr/>
        </p:nvSpPr>
        <p:spPr>
          <a:xfrm>
            <a:off x="714375" y="400050"/>
            <a:ext cx="3840480" cy="3494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51"/>
              </a:lnSpc>
              <a:buNone/>
            </a:pPr>
            <a:r>
              <a:rPr lang="en-US" sz="2100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</a:t>
            </a:r>
            <a:endParaRPr lang="en-US" sz="2100" dirty="0"/>
          </a:p>
        </p:txBody>
      </p:sp>
      <p:sp>
        <p:nvSpPr>
          <p:cNvPr id="6" name="SK-16-text-5"/>
          <p:cNvSpPr/>
          <p:nvPr/>
        </p:nvSpPr>
        <p:spPr>
          <a:xfrm>
            <a:off x="714375" y="1933575"/>
            <a:ext cx="3291840" cy="2160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1"/>
              </a:lnSpc>
              <a:buNone/>
            </a:pPr>
            <a:r>
              <a:rPr lang="en-US" sz="1350" b="1" dirty="0">
                <a:solidFill>
                  <a:srgbClr val="F96E1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APPROACH OPTIONS</a:t>
            </a:r>
            <a:endParaRPr lang="en-US" sz="1350" dirty="0"/>
          </a:p>
        </p:txBody>
      </p:sp>
      <p:sp>
        <p:nvSpPr>
          <p:cNvPr id="7" name="SK-16-text-6"/>
          <p:cNvSpPr/>
          <p:nvPr/>
        </p:nvSpPr>
        <p:spPr>
          <a:xfrm>
            <a:off x="914400" y="2381250"/>
            <a:ext cx="3086100" cy="2160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1"/>
              </a:lnSpc>
              <a:buNone/>
            </a:pPr>
            <a:r>
              <a:rPr lang="en-US" sz="1350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Medial Approach</a:t>
            </a:r>
            <a:endParaRPr lang="en-US" sz="1350" dirty="0"/>
          </a:p>
        </p:txBody>
      </p:sp>
      <p:sp>
        <p:nvSpPr>
          <p:cNvPr id="8" name="SK-16-text-7"/>
          <p:cNvSpPr/>
          <p:nvPr/>
        </p:nvSpPr>
        <p:spPr>
          <a:xfrm>
            <a:off x="914400" y="3924300"/>
            <a:ext cx="5143500" cy="2160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1"/>
              </a:lnSpc>
              <a:buNone/>
            </a:pPr>
            <a:r>
              <a:rPr lang="en-US" sz="1350" b="1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Superior-Lateral Approach</a:t>
            </a:r>
            <a:endParaRPr lang="en-US" sz="1350" dirty="0"/>
          </a:p>
        </p:txBody>
      </p:sp>
      <p:sp>
        <p:nvSpPr>
          <p:cNvPr id="9" name="SK-16-text-8"/>
          <p:cNvSpPr/>
          <p:nvPr/>
        </p:nvSpPr>
        <p:spPr>
          <a:xfrm>
            <a:off x="914400" y="5418459"/>
            <a:ext cx="6339840" cy="1995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72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Dose: 40–60mg Methylprednisolone</a:t>
            </a:r>
            <a:endParaRPr lang="en-US" sz="1200" dirty="0"/>
          </a:p>
        </p:txBody>
      </p:sp>
      <p:sp>
        <p:nvSpPr>
          <p:cNvPr id="10" name="SK-16-text-9"/>
          <p:cNvSpPr/>
          <p:nvPr/>
        </p:nvSpPr>
        <p:spPr>
          <a:xfrm>
            <a:off x="914400" y="2695575"/>
            <a:ext cx="6422678" cy="816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Patient supine or sitting, knee slightly bent or extended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Needle inserted at mid-point between upper and lower poles of patella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Aimed at undersurface of patella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Use 22G needle</a:t>
            </a:r>
            <a:endParaRPr lang="en-US" sz="1275" dirty="0"/>
          </a:p>
        </p:txBody>
      </p:sp>
      <p:sp>
        <p:nvSpPr>
          <p:cNvPr id="11" name="SK-16-text-10"/>
          <p:cNvSpPr/>
          <p:nvPr/>
        </p:nvSpPr>
        <p:spPr>
          <a:xfrm>
            <a:off x="914400" y="4238625"/>
            <a:ext cx="4714875" cy="816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Palpate superior-lateral aspect of patella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Mark one fingerbreadth above and lateral to patella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Needle directed medially and slightly inferiorly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Use 22G needle</a:t>
            </a:r>
            <a:endParaRPr lang="en-US" sz="1275" dirty="0"/>
          </a:p>
        </p:txBody>
      </p:sp>
      <p:sp>
        <p:nvSpPr>
          <p:cNvPr id="12" name="SK-16-text-11"/>
          <p:cNvSpPr/>
          <p:nvPr/>
        </p:nvSpPr>
        <p:spPr>
          <a:xfrm>
            <a:off x="714375" y="1495425"/>
            <a:ext cx="8542020" cy="23708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7"/>
              </a:lnSpc>
              <a:buNone/>
            </a:pPr>
            <a:r>
              <a:rPr lang="en-US" sz="1425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*Section 7 · Joint-Specific Approaches</a:t>
            </a:r>
            <a:endParaRPr lang="en-US" sz="1425" dirty="0"/>
          </a:p>
        </p:txBody>
      </p:sp>
      <p:sp>
        <p:nvSpPr>
          <p:cNvPr id="13" name="SK-16-text-12"/>
          <p:cNvSpPr/>
          <p:nvPr/>
        </p:nvSpPr>
        <p:spPr>
          <a:xfrm>
            <a:off x="914400" y="5981700"/>
            <a:ext cx="6541770" cy="2120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70"/>
              </a:lnSpc>
              <a:buNone/>
            </a:pPr>
            <a:r>
              <a:rPr lang="en-US" sz="1275" b="1" dirty="0">
                <a:solidFill>
                  <a:srgbClr val="F96E1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⚠️ BAKER'S CYST – MANAGEMENT NOTE</a:t>
            </a:r>
            <a:endParaRPr lang="en-US" sz="1275" dirty="0"/>
          </a:p>
        </p:txBody>
      </p:sp>
      <p:sp>
        <p:nvSpPr>
          <p:cNvPr id="14" name="SK-16-text-13"/>
          <p:cNvSpPr/>
          <p:nvPr/>
        </p:nvSpPr>
        <p:spPr>
          <a:xfrm>
            <a:off x="7296150" y="5362575"/>
            <a:ext cx="4895850" cy="1680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3"/>
              </a:lnSpc>
              <a:buNone/>
            </a:pPr>
            <a:r>
              <a:rPr lang="en-US" sz="1050" i="1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Medial and superior-lateral needle entry paths – knee joint</a:t>
            </a:r>
            <a:endParaRPr lang="en-US" sz="1050" dirty="0"/>
          </a:p>
        </p:txBody>
      </p:sp>
      <p:sp>
        <p:nvSpPr>
          <p:cNvPr id="15" name="SK-16-text-14"/>
          <p:cNvSpPr/>
          <p:nvPr/>
        </p:nvSpPr>
        <p:spPr>
          <a:xfrm>
            <a:off x="958835" y="6303615"/>
            <a:ext cx="12038707" cy="1543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15"/>
              </a:lnSpc>
              <a:buNone/>
            </a:pPr>
            <a:r>
              <a:rPr lang="en-US" sz="1125" dirty="0">
                <a:solidFill>
                  <a:srgbClr val="000A4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 NOT inject the Baker's cyst directly. Treat the underlying knee disorder (OA, synovitis). The cyst resolves when the primary condition is managed.</a:t>
            </a:r>
            <a:endParaRPr lang="en-US" sz="11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8886" y="2571750"/>
            <a:ext cx="2767459" cy="2503140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3255" y="2571750"/>
            <a:ext cx="2791867" cy="2503140"/>
          </a:xfrm>
          <a:prstGeom prst="rect">
            <a:avLst/>
          </a:prstGeom>
        </p:spPr>
      </p:pic>
      <p:sp>
        <p:nvSpPr>
          <p:cNvPr id="5" name="SK-17-text-4"/>
          <p:cNvSpPr/>
          <p:nvPr/>
        </p:nvSpPr>
        <p:spPr>
          <a:xfrm>
            <a:off x="657225" y="733425"/>
            <a:ext cx="11534775" cy="5028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960"/>
              </a:lnSpc>
              <a:buNone/>
            </a:pPr>
            <a:r>
              <a:rPr lang="en-US" sz="3000" b="1" dirty="0">
                <a:solidFill>
                  <a:srgbClr val="00204A"/>
                </a:solidFill>
              </a:rPr>
              <a:t>Joint Specific: Glenohumeral Shoulder Injection</a:t>
            </a:r>
            <a:endParaRPr lang="en-US" sz="3000" dirty="0"/>
          </a:p>
        </p:txBody>
      </p:sp>
      <p:sp>
        <p:nvSpPr>
          <p:cNvPr id="6" name="SK-17-text-5"/>
          <p:cNvSpPr/>
          <p:nvPr/>
        </p:nvSpPr>
        <p:spPr>
          <a:xfrm>
            <a:off x="6064448" y="5295900"/>
            <a:ext cx="2367855" cy="282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21"/>
              </a:lnSpc>
              <a:buNone/>
            </a:pPr>
            <a:r>
              <a:rPr lang="en-US" sz="1575" b="1" dirty="0">
                <a:solidFill>
                  <a:srgbClr val="000000"/>
                </a:solidFill>
              </a:rPr>
              <a:t>Posterior Approach</a:t>
            </a:r>
            <a:endParaRPr lang="en-US" sz="1575" dirty="0"/>
          </a:p>
        </p:txBody>
      </p:sp>
      <p:sp>
        <p:nvSpPr>
          <p:cNvPr id="7" name="SK-17-text-6"/>
          <p:cNvSpPr/>
          <p:nvPr/>
        </p:nvSpPr>
        <p:spPr>
          <a:xfrm>
            <a:off x="9203531" y="5295900"/>
            <a:ext cx="2252663" cy="282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21"/>
              </a:lnSpc>
              <a:buNone/>
            </a:pPr>
            <a:r>
              <a:rPr lang="en-US" sz="1575" b="1" dirty="0">
                <a:solidFill>
                  <a:srgbClr val="000000"/>
                </a:solidFill>
              </a:rPr>
              <a:t>Anterior Approach</a:t>
            </a:r>
            <a:endParaRPr lang="en-US" sz="1575" dirty="0"/>
          </a:p>
        </p:txBody>
      </p:sp>
      <p:sp>
        <p:nvSpPr>
          <p:cNvPr id="8" name="SK-17-text-7"/>
          <p:cNvSpPr/>
          <p:nvPr/>
        </p:nvSpPr>
        <p:spPr>
          <a:xfrm>
            <a:off x="714375" y="2276475"/>
            <a:ext cx="582930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POSTERIOR APPROACH ★ Preferred</a:t>
            </a:r>
            <a:endParaRPr lang="en-US" sz="1275" dirty="0"/>
          </a:p>
        </p:txBody>
      </p:sp>
      <p:sp>
        <p:nvSpPr>
          <p:cNvPr id="9" name="SK-17-text-8"/>
          <p:cNvSpPr/>
          <p:nvPr/>
        </p:nvSpPr>
        <p:spPr>
          <a:xfrm>
            <a:off x="809625" y="4000500"/>
            <a:ext cx="330327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ANTERIOR APPROACH</a:t>
            </a:r>
            <a:endParaRPr lang="en-US" sz="1275" dirty="0"/>
          </a:p>
        </p:txBody>
      </p:sp>
      <p:sp>
        <p:nvSpPr>
          <p:cNvPr id="10" name="SK-17-text-9"/>
          <p:cNvSpPr/>
          <p:nvPr/>
        </p:nvSpPr>
        <p:spPr>
          <a:xfrm>
            <a:off x="714375" y="1733550"/>
            <a:ext cx="10858500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Dose: 40–60 mg methylprednisolone · 22G needle</a:t>
            </a:r>
            <a:endParaRPr lang="en-US" sz="1425" dirty="0"/>
          </a:p>
        </p:txBody>
      </p:sp>
      <p:sp>
        <p:nvSpPr>
          <p:cNvPr id="11" name="SK-17-text-10"/>
          <p:cNvSpPr/>
          <p:nvPr/>
        </p:nvSpPr>
        <p:spPr>
          <a:xfrm>
            <a:off x="771525" y="2619375"/>
            <a:ext cx="5186363" cy="9989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➢ Patient seated, arm resting comfortably by side</a:t>
            </a:r>
            <a:endParaRPr lang="en-US" sz="1425" dirty="0"/>
          </a:p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➢ Needle inserted 1 cm below and 1 cm medial to</a:t>
            </a:r>
            <a:endParaRPr lang="en-US" sz="1425" dirty="0"/>
          </a:p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posterolateral acromion corner</a:t>
            </a:r>
            <a:endParaRPr lang="en-US" sz="1425" dirty="0"/>
          </a:p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➢ Direct needle anteriorly toward coracoid process</a:t>
            </a:r>
            <a:endParaRPr lang="en-US" sz="1425" dirty="0"/>
          </a:p>
        </p:txBody>
      </p:sp>
      <p:sp>
        <p:nvSpPr>
          <p:cNvPr id="12" name="SK-17-text-11"/>
          <p:cNvSpPr/>
          <p:nvPr/>
        </p:nvSpPr>
        <p:spPr>
          <a:xfrm>
            <a:off x="771525" y="4343400"/>
            <a:ext cx="5008215" cy="12486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Needle entry 1 cm distal and lateral to coracoid</a:t>
            </a:r>
            <a:endParaRPr lang="en-US" sz="1425" dirty="0"/>
          </a:p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process</a:t>
            </a:r>
            <a:endParaRPr lang="en-US" sz="1425" dirty="0"/>
          </a:p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Direct posteriorly; guide forearm gently into</a:t>
            </a:r>
            <a:endParaRPr lang="en-US" sz="1425" dirty="0"/>
          </a:p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internal rotation as needle enters joint</a:t>
            </a:r>
            <a:endParaRPr lang="en-US" sz="1425" dirty="0"/>
          </a:p>
          <a:p>
            <a:pPr marL="0" indent="0">
              <a:lnSpc>
                <a:spcPts val="1967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Useful when posterior access is difficult</a:t>
            </a:r>
            <a:endParaRPr lang="en-US" sz="1425" dirty="0"/>
          </a:p>
        </p:txBody>
      </p:sp>
      <p:sp>
        <p:nvSpPr>
          <p:cNvPr id="13" name="SK-17-text-12"/>
          <p:cNvSpPr/>
          <p:nvPr/>
        </p:nvSpPr>
        <p:spPr>
          <a:xfrm>
            <a:off x="932090" y="5943600"/>
            <a:ext cx="4505325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⚠️ Use chair with armrests · Have assistant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present · Watch for vasovagal response</a:t>
            </a:r>
            <a:endParaRPr lang="en-US" sz="1275" dirty="0"/>
          </a:p>
        </p:txBody>
      </p:sp>
      <p:sp>
        <p:nvSpPr>
          <p:cNvPr id="14" name="SK-17-text-13"/>
          <p:cNvSpPr/>
          <p:nvPr/>
        </p:nvSpPr>
        <p:spPr>
          <a:xfrm>
            <a:off x="10972800" y="6562725"/>
            <a:ext cx="1037183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TimesNewRomanPS-ItalicMT" pitchFamily="34" charset="0"/>
                <a:ea typeface="TimesNewRomanPS-ItalicMT" pitchFamily="34" charset="-122"/>
                <a:cs typeface="TimesNewRomanPS-ItalicMT" pitchFamily="34" charset="-120"/>
              </a:rPr>
              <a:t>Slide 17 of 35</a:t>
            </a:r>
            <a:endParaRPr lang="en-US" sz="1050" dirty="0"/>
          </a:p>
        </p:txBody>
      </p:sp>
      <p:sp>
        <p:nvSpPr>
          <p:cNvPr id="15" name="SK-17-text-14"/>
          <p:cNvSpPr/>
          <p:nvPr/>
        </p:nvSpPr>
        <p:spPr>
          <a:xfrm>
            <a:off x="409575" y="6562725"/>
            <a:ext cx="720090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TimesNewRomanPS-ItalicMT" pitchFamily="34" charset="0"/>
                <a:ea typeface="TimesNewRomanPS-ItalicMT" pitchFamily="34" charset="-122"/>
                <a:cs typeface="TimesNewRomanPS-ItalicMT" pitchFamily="34" charset="-120"/>
              </a:rPr>
              <a:t>Bradford VTS · Joint Injections Teaching Deck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067" y="1467594"/>
            <a:ext cx="4693890" cy="3922663"/>
          </a:xfrm>
          <a:prstGeom prst="rect">
            <a:avLst/>
          </a:prstGeom>
        </p:spPr>
      </p:pic>
      <p:sp>
        <p:nvSpPr>
          <p:cNvPr id="4" name="SK-18-text-3"/>
          <p:cNvSpPr/>
          <p:nvPr/>
        </p:nvSpPr>
        <p:spPr>
          <a:xfrm>
            <a:off x="533400" y="257175"/>
            <a:ext cx="5406330" cy="80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188"/>
              </a:lnSpc>
              <a:buNone/>
            </a:pPr>
            <a:r>
              <a:rPr lang="en-US" sz="2925" b="1" dirty="0">
                <a:solidFill>
                  <a:srgbClr val="002060"/>
                </a:solidFill>
              </a:rPr>
              <a:t>Subacromial Bursa and</a:t>
            </a:r>
            <a:endParaRPr lang="en-US" sz="2925" dirty="0"/>
          </a:p>
          <a:p>
            <a:pPr marL="0" indent="0">
              <a:lnSpc>
                <a:spcPts val="3188"/>
              </a:lnSpc>
              <a:buNone/>
            </a:pPr>
            <a:r>
              <a:rPr lang="en-US" sz="2925" b="1" dirty="0">
                <a:solidFill>
                  <a:srgbClr val="002060"/>
                </a:solidFill>
              </a:rPr>
              <a:t>Acromioclavicular Joint</a:t>
            </a:r>
            <a:endParaRPr lang="en-US" sz="2925" dirty="0"/>
          </a:p>
        </p:txBody>
      </p:sp>
      <p:sp>
        <p:nvSpPr>
          <p:cNvPr id="5" name="SK-18-text-4"/>
          <p:cNvSpPr/>
          <p:nvPr/>
        </p:nvSpPr>
        <p:spPr>
          <a:xfrm>
            <a:off x="533400" y="1562100"/>
            <a:ext cx="38862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Subacromial Bursa</a:t>
            </a:r>
            <a:endParaRPr lang="en-US" sz="1500" dirty="0"/>
          </a:p>
        </p:txBody>
      </p:sp>
      <p:sp>
        <p:nvSpPr>
          <p:cNvPr id="6" name="SK-18-text-5"/>
          <p:cNvSpPr/>
          <p:nvPr/>
        </p:nvSpPr>
        <p:spPr>
          <a:xfrm>
            <a:off x="533400" y="4467225"/>
            <a:ext cx="64008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Acromioclavicular (AC) Joint</a:t>
            </a:r>
            <a:endParaRPr lang="en-US" sz="1500" dirty="0"/>
          </a:p>
        </p:txBody>
      </p:sp>
      <p:sp>
        <p:nvSpPr>
          <p:cNvPr id="7" name="SK-18-text-6"/>
          <p:cNvSpPr/>
          <p:nvPr/>
        </p:nvSpPr>
        <p:spPr>
          <a:xfrm>
            <a:off x="533400" y="2276475"/>
            <a:ext cx="7239893" cy="11251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🩹 Dose: 30–40 mg methylprednisolone (22G or 25G needle)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📍 Posterolateral approach (standard): Inferior to posterolateral acromion;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needle aimed anteromedially, directed toward the opposite nipple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📍 Anterior approach: Flush with inferior surface of acromion, 1 cm lateral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to AC joint</a:t>
            </a:r>
            <a:endParaRPr lang="en-US" sz="1275" dirty="0"/>
          </a:p>
        </p:txBody>
      </p:sp>
      <p:sp>
        <p:nvSpPr>
          <p:cNvPr id="8" name="SK-18-text-7"/>
          <p:cNvSpPr/>
          <p:nvPr/>
        </p:nvSpPr>
        <p:spPr>
          <a:xfrm>
            <a:off x="533400" y="4772025"/>
            <a:ext cx="6611243" cy="1575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🩹 Dose: 10–20 mg methylprednisolone (23G butterfly or 22G needle)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📍 Approach: Needle perpendicular to articular cleft; advance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approximately 0.5 cm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⚠️ Technically difficult — AC joint is narrow with a partial meniscus; do not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force the needle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🚫 Caution: Suspect septic AC arthritis in IV drug users or patients with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subclavian catheter history</a:t>
            </a:r>
            <a:endParaRPr lang="en-US" sz="1275" dirty="0"/>
          </a:p>
        </p:txBody>
      </p:sp>
      <p:sp>
        <p:nvSpPr>
          <p:cNvPr id="9" name="SK-18-text-8"/>
          <p:cNvSpPr/>
          <p:nvPr/>
        </p:nvSpPr>
        <p:spPr>
          <a:xfrm>
            <a:off x="838200" y="3600450"/>
            <a:ext cx="6181725" cy="6750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72"/>
              </a:lnSpc>
              <a:buNone/>
            </a:pPr>
            <a:r>
              <a:rPr lang="en-US" sz="1275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Only ~50% of subacromial injections are accurately placed without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imaging — yet clinical results can still be good even with imperfect</a:t>
            </a:r>
            <a:endParaRPr lang="en-US" sz="1275" dirty="0"/>
          </a:p>
          <a:p>
            <a:pPr marL="0" indent="0">
              <a:lnSpc>
                <a:spcPts val="1772"/>
              </a:lnSpc>
              <a:buNone/>
            </a:pPr>
            <a:r>
              <a:rPr lang="en-US" sz="1275" i="1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placement.</a:t>
            </a:r>
            <a:endParaRPr lang="en-US" sz="1275" dirty="0"/>
          </a:p>
        </p:txBody>
      </p:sp>
      <p:sp>
        <p:nvSpPr>
          <p:cNvPr id="10" name="SK-18-text-9"/>
          <p:cNvSpPr/>
          <p:nvPr/>
        </p:nvSpPr>
        <p:spPr>
          <a:xfrm>
            <a:off x="8277225" y="257175"/>
            <a:ext cx="3914775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i="1" dirty="0">
                <a:solidFill>
                  <a:srgbClr val="66666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Joint-Specific Techniques · Slide 18 of 35</a:t>
            </a:r>
            <a:endParaRPr lang="en-US" sz="1125" dirty="0"/>
          </a:p>
        </p:txBody>
      </p:sp>
      <p:sp>
        <p:nvSpPr>
          <p:cNvPr id="11" name="SK-18-text-10"/>
          <p:cNvSpPr/>
          <p:nvPr/>
        </p:nvSpPr>
        <p:spPr>
          <a:xfrm>
            <a:off x="466725" y="6638925"/>
            <a:ext cx="840105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· Joint and Periarticular Injections</a:t>
            </a:r>
            <a:endParaRPr lang="en-US" sz="1125" dirty="0"/>
          </a:p>
        </p:txBody>
      </p:sp>
      <p:sp>
        <p:nvSpPr>
          <p:cNvPr id="12" name="SK-18-text-11"/>
          <p:cNvSpPr/>
          <p:nvPr/>
        </p:nvSpPr>
        <p:spPr>
          <a:xfrm>
            <a:off x="10106025" y="6638925"/>
            <a:ext cx="1864965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13" name="SK-18-text-12"/>
          <p:cNvSpPr/>
          <p:nvPr/>
        </p:nvSpPr>
        <p:spPr>
          <a:xfrm>
            <a:off x="533400" y="1914525"/>
            <a:ext cx="977265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i="1" dirty="0">
                <a:solidFill>
                  <a:srgbClr val="00206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Indication: Subacromial Impingement · Calcific Tendinitis</a:t>
            </a:r>
            <a:endParaRPr lang="en-US" sz="1125" dirty="0"/>
          </a:p>
        </p:txBody>
      </p:sp>
      <p:sp>
        <p:nvSpPr>
          <p:cNvPr id="14" name="SK-18-text-13"/>
          <p:cNvSpPr/>
          <p:nvPr/>
        </p:nvSpPr>
        <p:spPr>
          <a:xfrm>
            <a:off x="7091809" y="5524500"/>
            <a:ext cx="4494758" cy="3399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i="1" dirty="0">
                <a:solidFill>
                  <a:srgbClr val="66666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Posterolateral approach to the subacromial bursa —</a:t>
            </a:r>
            <a:endParaRPr lang="en-US" sz="1125" dirty="0"/>
          </a:p>
          <a:p>
            <a:pPr marL="0" indent="0" algn="ctr">
              <a:lnSpc>
                <a:spcPts val="1339"/>
              </a:lnSpc>
              <a:buNone/>
            </a:pPr>
            <a:r>
              <a:rPr lang="en-US" sz="1125" i="1" dirty="0">
                <a:solidFill>
                  <a:srgbClr val="666666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standard technique in primary care.</a:t>
            </a:r>
            <a:endParaRPr lang="en-US" sz="1125" dirty="0"/>
          </a:p>
        </p:txBody>
      </p:sp>
      <p:sp>
        <p:nvSpPr>
          <p:cNvPr id="15" name="SK-18-text-14"/>
          <p:cNvSpPr/>
          <p:nvPr/>
        </p:nvSpPr>
        <p:spPr>
          <a:xfrm>
            <a:off x="7761833" y="6086475"/>
            <a:ext cx="3164086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Illustration: Posterolateral Approach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357" y="2352229"/>
            <a:ext cx="3657600" cy="3127177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879" y="2064246"/>
            <a:ext cx="511969" cy="514350"/>
          </a:xfrm>
          <a:prstGeom prst="rect">
            <a:avLst/>
          </a:prstGeom>
        </p:spPr>
      </p:pic>
      <p:sp>
        <p:nvSpPr>
          <p:cNvPr id="5" name="SK-19-text-4"/>
          <p:cNvSpPr/>
          <p:nvPr/>
        </p:nvSpPr>
        <p:spPr>
          <a:xfrm>
            <a:off x="571500" y="323850"/>
            <a:ext cx="11620500" cy="4801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80"/>
              </a:lnSpc>
              <a:buNone/>
            </a:pPr>
            <a:r>
              <a:rPr lang="en-US" sz="3150" b="1" dirty="0">
                <a:solidFill>
                  <a:srgbClr val="00204A"/>
                </a:solidFill>
              </a:rPr>
              <a:t>Elbow: Tennis Elbow (Lateral Epicondylitis)</a:t>
            </a:r>
            <a:endParaRPr lang="en-US" sz="3150" dirty="0"/>
          </a:p>
        </p:txBody>
      </p:sp>
      <p:sp>
        <p:nvSpPr>
          <p:cNvPr id="6" name="SK-19-text-5"/>
          <p:cNvSpPr/>
          <p:nvPr/>
        </p:nvSpPr>
        <p:spPr>
          <a:xfrm>
            <a:off x="1152525" y="1028700"/>
            <a:ext cx="11039475" cy="2954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7"/>
              </a:lnSpc>
              <a:buNone/>
            </a:pPr>
            <a:r>
              <a:rPr lang="en-US" sz="1650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Joint-Specific Injection Technique — Slide 19 of 35</a:t>
            </a:r>
            <a:endParaRPr lang="en-US" sz="1650" dirty="0"/>
          </a:p>
        </p:txBody>
      </p:sp>
      <p:sp>
        <p:nvSpPr>
          <p:cNvPr id="7" name="SK-19-text-6"/>
          <p:cNvSpPr/>
          <p:nvPr/>
        </p:nvSpPr>
        <p:spPr>
          <a:xfrm>
            <a:off x="1419225" y="1771650"/>
            <a:ext cx="5919788" cy="7774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Dose &amp; Equipment</a:t>
            </a:r>
            <a:endParaRPr lang="en-US" sz="112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Drug: Methylprednisolone 10–20 mg    Needle: 22G</a:t>
            </a:r>
            <a:endParaRPr lang="en-US" sz="112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Infiltrate 2–3 ml lidocaine 1% first, then inject corticosteroid</a:t>
            </a:r>
            <a:endParaRPr lang="en-US" sz="112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125" b="1" dirty="0">
                <a:solidFill>
                  <a:srgbClr val="000000"/>
                </a:solidFill>
              </a:rPr>
              <a:t>Site: tenoperiosteal junction — not superficially, not into tendon</a:t>
            </a:r>
            <a:endParaRPr lang="en-US" sz="1125" dirty="0"/>
          </a:p>
        </p:txBody>
      </p:sp>
      <p:sp>
        <p:nvSpPr>
          <p:cNvPr id="8" name="SK-19-text-7"/>
          <p:cNvSpPr/>
          <p:nvPr/>
        </p:nvSpPr>
        <p:spPr>
          <a:xfrm>
            <a:off x="742950" y="3276600"/>
            <a:ext cx="8120063" cy="18137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 Identify the point of maximal tenderness over the lateral epicondyle</a:t>
            </a:r>
            <a:endParaRPr lang="en-US" sz="1500" dirty="0"/>
          </a:p>
          <a:p>
            <a:pPr marL="0" indent="0">
              <a:lnSpc>
                <a:spcPts val="204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 Clean the skin with antiseptic — allow to dry completely</a:t>
            </a:r>
            <a:endParaRPr lang="en-US" sz="1500" dirty="0"/>
          </a:p>
          <a:p>
            <a:pPr marL="0" indent="0">
              <a:lnSpc>
                <a:spcPts val="204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3. Infiltrate 2–3 ml of 1% plain lidocaine first; wait 3–5 minutes</a:t>
            </a:r>
            <a:endParaRPr lang="en-US" sz="1500" dirty="0"/>
          </a:p>
          <a:p>
            <a:pPr marL="0" indent="0">
              <a:lnSpc>
                <a:spcPts val="204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4. Advance needle to periosteal contact at the tenoperiosteal junction</a:t>
            </a:r>
            <a:endParaRPr lang="en-US" sz="1500" dirty="0"/>
          </a:p>
          <a:p>
            <a:pPr marL="0" indent="0">
              <a:lnSpc>
                <a:spcPts val="204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5. Inject corticosteroid slowly — do not inject against resistance</a:t>
            </a:r>
            <a:endParaRPr lang="en-US" sz="1500" dirty="0"/>
          </a:p>
          <a:p>
            <a:pPr marL="0" indent="0">
              <a:lnSpc>
                <a:spcPts val="204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6. Verify placement: ask patient to perform resisted wrist dorsiflexion — If</a:t>
            </a:r>
            <a:endParaRPr lang="en-US" sz="1500" dirty="0"/>
          </a:p>
          <a:p>
            <a:pPr marL="0" indent="0">
              <a:lnSpc>
                <a:spcPts val="204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pain is NOT eradicated → wrong site → reposition needle before injecting</a:t>
            </a:r>
            <a:endParaRPr lang="en-US" sz="1500" dirty="0"/>
          </a:p>
        </p:txBody>
      </p:sp>
      <p:sp>
        <p:nvSpPr>
          <p:cNvPr id="9" name="SK-19-text-8"/>
          <p:cNvSpPr/>
          <p:nvPr/>
        </p:nvSpPr>
        <p:spPr>
          <a:xfrm>
            <a:off x="533400" y="6572250"/>
            <a:ext cx="336042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204A"/>
                </a:solidFill>
                <a:latin typeface="TimesNewRomanPS-ItalicMT" pitchFamily="34" charset="0"/>
                <a:ea typeface="TimesNewRomanPS-ItalicMT" pitchFamily="34" charset="-122"/>
                <a:cs typeface="TimesNewRomanPS-ItalicM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10" name="SK-19-text-9"/>
          <p:cNvSpPr/>
          <p:nvPr/>
        </p:nvSpPr>
        <p:spPr>
          <a:xfrm>
            <a:off x="9677400" y="6572250"/>
            <a:ext cx="2252663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00204A"/>
                </a:solidFill>
                <a:latin typeface="TimesNewRomanPS-ItalicMT" pitchFamily="34" charset="0"/>
                <a:ea typeface="TimesNewRomanPS-ItalicMT" pitchFamily="34" charset="-122"/>
                <a:cs typeface="TimesNewRomanPS-ItalicMT" pitchFamily="34" charset="-120"/>
              </a:rPr>
              <a:t>Slide 19 • Bradford VTS 2026</a:t>
            </a:r>
            <a:endParaRPr lang="en-US" sz="1050" dirty="0"/>
          </a:p>
        </p:txBody>
      </p:sp>
      <p:sp>
        <p:nvSpPr>
          <p:cNvPr id="11" name="SK-19-text-10"/>
          <p:cNvSpPr/>
          <p:nvPr/>
        </p:nvSpPr>
        <p:spPr>
          <a:xfrm>
            <a:off x="694879" y="5695950"/>
            <a:ext cx="3897511" cy="473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3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Transient pain increase post-injection in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~40% of patients — warn beforehand</a:t>
            </a:r>
            <a:endParaRPr lang="en-US" sz="1350" dirty="0"/>
          </a:p>
        </p:txBody>
      </p:sp>
      <p:sp>
        <p:nvSpPr>
          <p:cNvPr id="12" name="SK-19-text-11"/>
          <p:cNvSpPr/>
          <p:nvPr/>
        </p:nvSpPr>
        <p:spPr>
          <a:xfrm>
            <a:off x="4676775" y="5695950"/>
            <a:ext cx="3635573" cy="473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3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Repeated injections → risk of chronic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pain — avoid serial injections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6290" y="1481286"/>
            <a:ext cx="3048000" cy="4471392"/>
          </a:xfrm>
          <a:prstGeom prst="rect">
            <a:avLst/>
          </a:prstGeom>
        </p:spPr>
      </p:pic>
      <p:sp>
        <p:nvSpPr>
          <p:cNvPr id="4" name="SK-20-text-3"/>
          <p:cNvSpPr/>
          <p:nvPr/>
        </p:nvSpPr>
        <p:spPr>
          <a:xfrm>
            <a:off x="590550" y="400050"/>
            <a:ext cx="11601450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510"/>
              </a:lnSpc>
              <a:buNone/>
            </a:pPr>
            <a:r>
              <a:rPr lang="en-US" sz="2925" dirty="0">
                <a:solidFill>
                  <a:srgbClr val="1C3F6B"/>
                </a:solidFill>
                <a:latin typeface="Arial-Black" pitchFamily="34" charset="0"/>
                <a:ea typeface="Arial-Black" pitchFamily="34" charset="-122"/>
                <a:cs typeface="Arial-Black" pitchFamily="34" charset="-120"/>
              </a:rPr>
              <a:t>Elbow: Medial Epicondylitis &amp; Olecranon Bursa</a:t>
            </a:r>
            <a:endParaRPr lang="en-US" sz="2925" dirty="0"/>
          </a:p>
        </p:txBody>
      </p:sp>
      <p:sp>
        <p:nvSpPr>
          <p:cNvPr id="5" name="SK-20-text-4"/>
          <p:cNvSpPr/>
          <p:nvPr/>
        </p:nvSpPr>
        <p:spPr>
          <a:xfrm>
            <a:off x="962025" y="1600200"/>
            <a:ext cx="8881110" cy="2600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D36E10"/>
                </a:solidFill>
              </a:rPr>
              <a:t>Golfer's Elbow — Medial Epicondylitis</a:t>
            </a:r>
            <a:endParaRPr lang="en-US" sz="1575" dirty="0"/>
          </a:p>
        </p:txBody>
      </p:sp>
      <p:sp>
        <p:nvSpPr>
          <p:cNvPr id="6" name="SK-20-text-5"/>
          <p:cNvSpPr/>
          <p:nvPr/>
        </p:nvSpPr>
        <p:spPr>
          <a:xfrm>
            <a:off x="962025" y="3962400"/>
            <a:ext cx="3600450" cy="2600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1C3F6B"/>
                </a:solidFill>
              </a:rPr>
              <a:t>Olecranon Bursa</a:t>
            </a:r>
            <a:endParaRPr lang="en-US" sz="1575" dirty="0"/>
          </a:p>
        </p:txBody>
      </p:sp>
      <p:sp>
        <p:nvSpPr>
          <p:cNvPr id="7" name="SK-20-text-6"/>
          <p:cNvSpPr/>
          <p:nvPr/>
        </p:nvSpPr>
        <p:spPr>
          <a:xfrm>
            <a:off x="1143000" y="1905000"/>
            <a:ext cx="7847558" cy="8227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Position: Arm comfortably abducted, elbow flexed at 45°, wrist supinated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Approach: Identify point of maximal tenderness at medial epicondyle; advance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needle to bone, then withdraw 1–2mm before injecting slowly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Dose: 10–20mg methylprednisolone + lidocaine (22G needle)</a:t>
            </a:r>
            <a:endParaRPr lang="en-US" sz="1350" dirty="0"/>
          </a:p>
        </p:txBody>
      </p:sp>
      <p:sp>
        <p:nvSpPr>
          <p:cNvPr id="8" name="SK-20-text-7"/>
          <p:cNvSpPr/>
          <p:nvPr/>
        </p:nvSpPr>
        <p:spPr>
          <a:xfrm>
            <a:off x="1143000" y="4286250"/>
            <a:ext cx="8046690" cy="1439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Approach: Lateral entry through normal skin, aiming at the centre of the bursa —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never enter at the tip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Dose: 20mg methylprednisolone (22G needle)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Do NOT use triamcinolone — higher risk of skin atrophy and septic bursitis at this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superficial site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Conservative first: Advise patient to avoid leaning on elbow for at least 3 months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before considering injection</a:t>
            </a:r>
            <a:endParaRPr lang="en-US" sz="1350" dirty="0"/>
          </a:p>
        </p:txBody>
      </p:sp>
      <p:sp>
        <p:nvSpPr>
          <p:cNvPr id="9" name="SK-20-text-8"/>
          <p:cNvSpPr/>
          <p:nvPr/>
        </p:nvSpPr>
        <p:spPr>
          <a:xfrm>
            <a:off x="1159192" y="6031706"/>
            <a:ext cx="848677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Taps at the very tip of the bursa risk creating a chronic fluid leak. Medial entries risk ulnar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nerve damage. Always approach laterally.</a:t>
            </a:r>
            <a:endParaRPr lang="en-US" sz="1125" dirty="0"/>
          </a:p>
        </p:txBody>
      </p:sp>
      <p:sp>
        <p:nvSpPr>
          <p:cNvPr id="10" name="SK-20-text-9"/>
          <p:cNvSpPr/>
          <p:nvPr/>
        </p:nvSpPr>
        <p:spPr>
          <a:xfrm>
            <a:off x="1143000" y="3000375"/>
            <a:ext cx="8245673" cy="5942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BEWARE: Ulnar Nerve</a:t>
            </a:r>
            <a:endParaRPr lang="en-US" sz="1200" dirty="0"/>
          </a:p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The ulnar nerve passes directly posterior to the medial epicondyle. A medial approach carries</a:t>
            </a:r>
            <a:endParaRPr lang="en-US" sz="1200" dirty="0"/>
          </a:p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real risk of nerve injury. Identify and avoid the nerve groove before inserting the needle.</a:t>
            </a:r>
            <a:endParaRPr lang="en-US" sz="1200" dirty="0"/>
          </a:p>
        </p:txBody>
      </p:sp>
      <p:sp>
        <p:nvSpPr>
          <p:cNvPr id="11" name="SK-20-text-10"/>
          <p:cNvSpPr/>
          <p:nvPr/>
        </p:nvSpPr>
        <p:spPr>
          <a:xfrm>
            <a:off x="657225" y="1114425"/>
            <a:ext cx="6541770" cy="242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i="1" dirty="0">
                <a:solidFill>
                  <a:srgbClr val="4A4A4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*Joint-Specific Technique — Elbow</a:t>
            </a:r>
            <a:endParaRPr lang="en-US" sz="1275" dirty="0"/>
          </a:p>
        </p:txBody>
      </p:sp>
      <p:sp>
        <p:nvSpPr>
          <p:cNvPr id="12" name="SK-20-text-11"/>
          <p:cNvSpPr/>
          <p:nvPr/>
        </p:nvSpPr>
        <p:spPr>
          <a:xfrm>
            <a:off x="104775" y="6657975"/>
            <a:ext cx="6686550" cy="1361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73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Bradford VTS — Joint Injections Teaching Deck</a:t>
            </a:r>
            <a:endParaRPr lang="en-US" sz="975" dirty="0"/>
          </a:p>
        </p:txBody>
      </p:sp>
      <p:sp>
        <p:nvSpPr>
          <p:cNvPr id="13" name="SK-20-text-12"/>
          <p:cNvSpPr/>
          <p:nvPr/>
        </p:nvSpPr>
        <p:spPr>
          <a:xfrm>
            <a:off x="8696325" y="6019800"/>
            <a:ext cx="3495675" cy="2143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4A4A4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Elbow — medial and posterior landmarks</a:t>
            </a:r>
            <a:endParaRPr lang="en-US" sz="1125" dirty="0"/>
          </a:p>
        </p:txBody>
      </p:sp>
      <p:sp>
        <p:nvSpPr>
          <p:cNvPr id="14" name="SK-20-text-13"/>
          <p:cNvSpPr/>
          <p:nvPr/>
        </p:nvSpPr>
        <p:spPr>
          <a:xfrm>
            <a:off x="11020425" y="6657975"/>
            <a:ext cx="1058168" cy="1361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73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Slide 20 of 35</a:t>
            </a:r>
            <a:endParaRPr lang="en-US" sz="9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1098" y="754261"/>
            <a:ext cx="3791694" cy="4704457"/>
          </a:xfrm>
          <a:prstGeom prst="rect">
            <a:avLst/>
          </a:prstGeom>
        </p:spPr>
      </p:pic>
      <p:sp>
        <p:nvSpPr>
          <p:cNvPr id="4" name="SK-21-text-3"/>
          <p:cNvSpPr/>
          <p:nvPr/>
        </p:nvSpPr>
        <p:spPr>
          <a:xfrm>
            <a:off x="714375" y="466725"/>
            <a:ext cx="11477625" cy="4801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80"/>
              </a:lnSpc>
              <a:buNone/>
            </a:pPr>
            <a:r>
              <a:rPr lang="en-US" sz="3150" b="1" dirty="0">
                <a:solidFill>
                  <a:srgbClr val="122B4E"/>
                </a:solidFill>
              </a:rPr>
              <a:t>De Quervain's Tenosynovitis</a:t>
            </a:r>
            <a:endParaRPr lang="en-US" sz="3150" dirty="0"/>
          </a:p>
        </p:txBody>
      </p:sp>
      <p:sp>
        <p:nvSpPr>
          <p:cNvPr id="5" name="SK-21-text-4"/>
          <p:cNvSpPr/>
          <p:nvPr/>
        </p:nvSpPr>
        <p:spPr>
          <a:xfrm>
            <a:off x="714375" y="1323975"/>
            <a:ext cx="11477625" cy="305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09"/>
              </a:lnSpc>
              <a:buNone/>
            </a:pPr>
            <a:r>
              <a:rPr lang="en-US" sz="1650" i="1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Targeted injection for the common tendon sheath of APL and EPB</a:t>
            </a:r>
            <a:endParaRPr lang="en-US" sz="1650" dirty="0"/>
          </a:p>
        </p:txBody>
      </p:sp>
      <p:sp>
        <p:nvSpPr>
          <p:cNvPr id="6" name="SK-21-text-5"/>
          <p:cNvSpPr/>
          <p:nvPr/>
        </p:nvSpPr>
        <p:spPr>
          <a:xfrm>
            <a:off x="714375" y="1905000"/>
            <a:ext cx="4937760" cy="219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28"/>
              </a:lnSpc>
              <a:buNone/>
            </a:pPr>
            <a:r>
              <a:rPr lang="en-US" sz="1350" b="1" dirty="0">
                <a:solidFill>
                  <a:srgbClr val="F98D1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INDICATION &amp; PREPARATION</a:t>
            </a:r>
            <a:endParaRPr lang="en-US" sz="1350" dirty="0"/>
          </a:p>
        </p:txBody>
      </p:sp>
      <p:sp>
        <p:nvSpPr>
          <p:cNvPr id="7" name="SK-21-text-6"/>
          <p:cNvSpPr/>
          <p:nvPr/>
        </p:nvSpPr>
        <p:spPr>
          <a:xfrm>
            <a:off x="714375" y="2933700"/>
            <a:ext cx="1851660" cy="219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28"/>
              </a:lnSpc>
              <a:buNone/>
            </a:pPr>
            <a:r>
              <a:rPr lang="en-US" sz="1350" b="1" dirty="0">
                <a:solidFill>
                  <a:srgbClr val="F98D1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TECHNIQUE</a:t>
            </a:r>
            <a:endParaRPr lang="en-US" sz="1350" dirty="0"/>
          </a:p>
        </p:txBody>
      </p:sp>
      <p:sp>
        <p:nvSpPr>
          <p:cNvPr id="8" name="SK-21-text-7"/>
          <p:cNvSpPr/>
          <p:nvPr/>
        </p:nvSpPr>
        <p:spPr>
          <a:xfrm>
            <a:off x="714375" y="4371975"/>
            <a:ext cx="1645920" cy="219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28"/>
              </a:lnSpc>
              <a:buNone/>
            </a:pPr>
            <a:r>
              <a:rPr lang="en-US" sz="1350" b="1" dirty="0">
                <a:solidFill>
                  <a:srgbClr val="F98D1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WARNINGS</a:t>
            </a:r>
            <a:endParaRPr lang="en-US" sz="1350" dirty="0"/>
          </a:p>
        </p:txBody>
      </p:sp>
      <p:sp>
        <p:nvSpPr>
          <p:cNvPr id="9" name="SK-21-text-8"/>
          <p:cNvSpPr/>
          <p:nvPr/>
        </p:nvSpPr>
        <p:spPr>
          <a:xfrm>
            <a:off x="1300843" y="5940581"/>
            <a:ext cx="12192000" cy="3810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22B4E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⭐ Quick Pearl: “I need to warn you — if you have darker skin, there’s a small but real chance of some lightening of the skin at the</a:t>
            </a:r>
            <a:endParaRPr lang="en-US" sz="120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22B4E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injection site. This usually improves over time, but I want you to be aware before we proceed.”</a:t>
            </a:r>
            <a:endParaRPr lang="en-US" sz="1200" dirty="0"/>
          </a:p>
        </p:txBody>
      </p:sp>
      <p:sp>
        <p:nvSpPr>
          <p:cNvPr id="10" name="SK-21-text-9"/>
          <p:cNvSpPr/>
          <p:nvPr/>
        </p:nvSpPr>
        <p:spPr>
          <a:xfrm>
            <a:off x="714375" y="2181225"/>
            <a:ext cx="10404128" cy="5006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71"/>
              </a:lnSpc>
              <a:buNone/>
            </a:pPr>
            <a:r>
              <a:rPr lang="en-US" sz="1350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Inflammation of the common sheath of abductor pollicis longus (APL) and extensor pollicis brevis (EPB)</a:t>
            </a:r>
            <a:endParaRPr lang="en-US" sz="1350" dirty="0"/>
          </a:p>
          <a:p>
            <a:pPr marL="0" indent="0">
              <a:lnSpc>
                <a:spcPts val="1971"/>
              </a:lnSpc>
              <a:buNone/>
            </a:pPr>
            <a:r>
              <a:rPr lang="en-US" sz="1350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■ Preferred steroid: Methylprednisolone acetate 20–30 mg (25G needle)</a:t>
            </a:r>
            <a:endParaRPr lang="en-US" sz="1350" dirty="0"/>
          </a:p>
        </p:txBody>
      </p:sp>
      <p:sp>
        <p:nvSpPr>
          <p:cNvPr id="11" name="SK-21-text-10"/>
          <p:cNvSpPr/>
          <p:nvPr/>
        </p:nvSpPr>
        <p:spPr>
          <a:xfrm>
            <a:off x="714375" y="3209925"/>
            <a:ext cx="6737003" cy="10013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71"/>
              </a:lnSpc>
              <a:buNone/>
            </a:pPr>
            <a:r>
              <a:rPr lang="en-US" sz="1350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Maximally abduct the thumb to accentuate the APL tendon</a:t>
            </a:r>
            <a:endParaRPr lang="en-US" sz="1350" dirty="0"/>
          </a:p>
          <a:p>
            <a:pPr marL="0" indent="0">
              <a:lnSpc>
                <a:spcPts val="1971"/>
              </a:lnSpc>
              <a:buNone/>
            </a:pPr>
            <a:r>
              <a:rPr lang="en-US" sz="1350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 Aim needle toward the radial styloid along the tendon sheath</a:t>
            </a:r>
            <a:endParaRPr lang="en-US" sz="1350" dirty="0"/>
          </a:p>
          <a:p>
            <a:pPr marL="0" indent="0">
              <a:lnSpc>
                <a:spcPts val="1971"/>
              </a:lnSpc>
              <a:buNone/>
            </a:pPr>
            <a:r>
              <a:rPr lang="en-US" sz="1350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 Advance until tip sits within the sheath; pull back by 1–2 mm</a:t>
            </a:r>
            <a:endParaRPr lang="en-US" sz="1350" dirty="0"/>
          </a:p>
          <a:p>
            <a:pPr marL="0" indent="0">
              <a:lnSpc>
                <a:spcPts val="1971"/>
              </a:lnSpc>
              <a:buNone/>
            </a:pPr>
            <a:r>
              <a:rPr lang="en-US" sz="1350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 Inject slowly — sheath should distend distally to metacarpal base</a:t>
            </a:r>
            <a:endParaRPr lang="en-US" sz="1350" dirty="0"/>
          </a:p>
        </p:txBody>
      </p:sp>
      <p:sp>
        <p:nvSpPr>
          <p:cNvPr id="12" name="SK-21-text-11"/>
          <p:cNvSpPr/>
          <p:nvPr/>
        </p:nvSpPr>
        <p:spPr>
          <a:xfrm>
            <a:off x="714375" y="4648200"/>
            <a:ext cx="7952333" cy="10013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71"/>
              </a:lnSpc>
              <a:buNone/>
            </a:pPr>
            <a:r>
              <a:rPr lang="en-US" sz="1350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 Stop immediately if paraesthesias felt — sensory branch of radial nerve at risk</a:t>
            </a:r>
            <a:endParaRPr lang="en-US" sz="1350" dirty="0"/>
          </a:p>
          <a:p>
            <a:pPr marL="0" indent="0">
              <a:lnSpc>
                <a:spcPts val="1971"/>
              </a:lnSpc>
              <a:buNone/>
            </a:pPr>
            <a:r>
              <a:rPr lang="en-US" sz="1350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 Do NOT inject grossly thickened sheaths — consider mycobacterial infection</a:t>
            </a:r>
            <a:endParaRPr lang="en-US" sz="1350" dirty="0"/>
          </a:p>
          <a:p>
            <a:pPr marL="0" indent="0">
              <a:lnSpc>
                <a:spcPts val="1971"/>
              </a:lnSpc>
              <a:buNone/>
            </a:pPr>
            <a:r>
              <a:rPr lang="en-US" sz="1350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 Warn patients with dark skin: skin hypopigmentation is common and visible —</a:t>
            </a:r>
            <a:endParaRPr lang="en-US" sz="1350" dirty="0"/>
          </a:p>
          <a:p>
            <a:pPr marL="0" indent="0">
              <a:lnSpc>
                <a:spcPts val="1971"/>
              </a:lnSpc>
              <a:buNone/>
            </a:pPr>
            <a:r>
              <a:rPr lang="en-US" sz="1350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may take months to years to resolve</a:t>
            </a:r>
            <a:endParaRPr lang="en-US" sz="1350" dirty="0"/>
          </a:p>
        </p:txBody>
      </p:sp>
      <p:sp>
        <p:nvSpPr>
          <p:cNvPr id="13" name="SK-21-text-12"/>
          <p:cNvSpPr/>
          <p:nvPr/>
        </p:nvSpPr>
        <p:spPr>
          <a:xfrm>
            <a:off x="714375" y="6496050"/>
            <a:ext cx="77152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• Joint Injections Teaching Deck</a:t>
            </a:r>
            <a:endParaRPr lang="en-US" sz="1125" dirty="0"/>
          </a:p>
        </p:txBody>
      </p:sp>
      <p:sp>
        <p:nvSpPr>
          <p:cNvPr id="14" name="SK-21-text-13"/>
          <p:cNvSpPr/>
          <p:nvPr/>
        </p:nvSpPr>
        <p:spPr>
          <a:xfrm>
            <a:off x="5600700" y="6496050"/>
            <a:ext cx="10477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Slide 21 of 35</a:t>
            </a:r>
            <a:endParaRPr lang="en-US" sz="1125" dirty="0"/>
          </a:p>
        </p:txBody>
      </p:sp>
      <p:sp>
        <p:nvSpPr>
          <p:cNvPr id="15" name="SK-21-text-14"/>
          <p:cNvSpPr/>
          <p:nvPr/>
        </p:nvSpPr>
        <p:spPr>
          <a:xfrm>
            <a:off x="9734550" y="6496050"/>
            <a:ext cx="19697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1125" dirty="0">
                <a:solidFill>
                  <a:srgbClr val="122B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16" name="SK-21-text-15"/>
          <p:cNvSpPr/>
          <p:nvPr/>
        </p:nvSpPr>
        <p:spPr>
          <a:xfrm>
            <a:off x="6933605" y="2524125"/>
            <a:ext cx="2734568" cy="1372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122B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triamcinolone — skin atrophy risk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984" y="1995636"/>
            <a:ext cx="5461992" cy="3422005"/>
          </a:xfrm>
          <a:prstGeom prst="rect">
            <a:avLst/>
          </a:prstGeom>
        </p:spPr>
      </p:pic>
      <p:sp>
        <p:nvSpPr>
          <p:cNvPr id="4" name="SK-22-text-3"/>
          <p:cNvSpPr/>
          <p:nvPr/>
        </p:nvSpPr>
        <p:spPr>
          <a:xfrm>
            <a:off x="838200" y="323850"/>
            <a:ext cx="10309860" cy="5427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74"/>
              </a:lnSpc>
              <a:buNone/>
            </a:pPr>
            <a:r>
              <a:rPr lang="en-US" sz="3075" b="1" dirty="0">
                <a:solidFill>
                  <a:srgbClr val="00255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Carpal Tunnel Syndrome</a:t>
            </a:r>
            <a:endParaRPr lang="en-US" sz="3075" dirty="0"/>
          </a:p>
        </p:txBody>
      </p:sp>
      <p:sp>
        <p:nvSpPr>
          <p:cNvPr id="5" name="SK-22-text-4"/>
          <p:cNvSpPr/>
          <p:nvPr/>
        </p:nvSpPr>
        <p:spPr>
          <a:xfrm>
            <a:off x="838200" y="1047750"/>
            <a:ext cx="11353800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40"/>
              </a:lnSpc>
              <a:buNone/>
            </a:pPr>
            <a:r>
              <a:rPr lang="en-US" sz="1950" i="1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Injection Technique, Landmarks &amp; Post-Procedure Care</a:t>
            </a:r>
            <a:endParaRPr lang="en-US" sz="1950" dirty="0"/>
          </a:p>
        </p:txBody>
      </p:sp>
      <p:sp>
        <p:nvSpPr>
          <p:cNvPr id="6" name="SK-22-text-5"/>
          <p:cNvSpPr/>
          <p:nvPr/>
        </p:nvSpPr>
        <p:spPr>
          <a:xfrm>
            <a:off x="714375" y="1581150"/>
            <a:ext cx="194310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F47D2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INDICATION</a:t>
            </a:r>
            <a:endParaRPr lang="en-US" sz="1275" dirty="0"/>
          </a:p>
        </p:txBody>
      </p:sp>
      <p:sp>
        <p:nvSpPr>
          <p:cNvPr id="7" name="SK-22-text-6"/>
          <p:cNvSpPr/>
          <p:nvPr/>
        </p:nvSpPr>
        <p:spPr>
          <a:xfrm>
            <a:off x="714375" y="2314575"/>
            <a:ext cx="479298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F47D2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DRUG &amp; DOSE (BNF 2026)</a:t>
            </a:r>
            <a:endParaRPr lang="en-US" sz="1275" dirty="0"/>
          </a:p>
        </p:txBody>
      </p:sp>
      <p:sp>
        <p:nvSpPr>
          <p:cNvPr id="8" name="SK-22-text-7"/>
          <p:cNvSpPr/>
          <p:nvPr/>
        </p:nvSpPr>
        <p:spPr>
          <a:xfrm>
            <a:off x="714375" y="3314700"/>
            <a:ext cx="155448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F47D2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APPROACH</a:t>
            </a:r>
            <a:endParaRPr lang="en-US" sz="1275" dirty="0"/>
          </a:p>
        </p:txBody>
      </p:sp>
      <p:sp>
        <p:nvSpPr>
          <p:cNvPr id="9" name="SK-22-text-8"/>
          <p:cNvSpPr/>
          <p:nvPr/>
        </p:nvSpPr>
        <p:spPr>
          <a:xfrm>
            <a:off x="714375" y="4676775"/>
            <a:ext cx="446913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F47D2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STOP &amp; REPOSITION IF...</a:t>
            </a:r>
            <a:endParaRPr lang="en-US" sz="1275" dirty="0"/>
          </a:p>
        </p:txBody>
      </p:sp>
      <p:sp>
        <p:nvSpPr>
          <p:cNvPr id="10" name="SK-22-text-9"/>
          <p:cNvSpPr/>
          <p:nvPr/>
        </p:nvSpPr>
        <p:spPr>
          <a:xfrm>
            <a:off x="714375" y="5667375"/>
            <a:ext cx="174879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F47D2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AFTERCARE</a:t>
            </a:r>
            <a:endParaRPr lang="en-US" sz="1275" dirty="0"/>
          </a:p>
        </p:txBody>
      </p:sp>
      <p:sp>
        <p:nvSpPr>
          <p:cNvPr id="11" name="SK-22-text-10"/>
          <p:cNvSpPr/>
          <p:nvPr/>
        </p:nvSpPr>
        <p:spPr>
          <a:xfrm>
            <a:off x="714375" y="1828800"/>
            <a:ext cx="5783461" cy="3321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All CTS except acute causes — fracture, haemorrhage, infection, or</a:t>
            </a:r>
            <a:endParaRPr lang="en-US" sz="1200" dirty="0"/>
          </a:p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late-pregnancy CTS.</a:t>
            </a:r>
            <a:endParaRPr lang="en-US" sz="1200" dirty="0"/>
          </a:p>
        </p:txBody>
      </p:sp>
      <p:sp>
        <p:nvSpPr>
          <p:cNvPr id="12" name="SK-22-text-11"/>
          <p:cNvSpPr/>
          <p:nvPr/>
        </p:nvSpPr>
        <p:spPr>
          <a:xfrm>
            <a:off x="714375" y="2571750"/>
            <a:ext cx="4033837" cy="4982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30–40 mg methylprednisolone acetate</a:t>
            </a:r>
            <a:endParaRPr lang="en-US" sz="1200" dirty="0"/>
          </a:p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+ 2–3 ml plain 1% lidocaine (no adrenaline)</a:t>
            </a:r>
            <a:endParaRPr lang="en-US" sz="1200" dirty="0"/>
          </a:p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Needle: 22G or 25G</a:t>
            </a:r>
            <a:endParaRPr lang="en-US" sz="1200" dirty="0"/>
          </a:p>
        </p:txBody>
      </p:sp>
      <p:sp>
        <p:nvSpPr>
          <p:cNvPr id="13" name="SK-22-text-12"/>
          <p:cNvSpPr/>
          <p:nvPr/>
        </p:nvSpPr>
        <p:spPr>
          <a:xfrm>
            <a:off x="714375" y="3562350"/>
            <a:ext cx="5553075" cy="8304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Entry point: just distal to the distal wrist crease</a:t>
            </a:r>
            <a:endParaRPr lang="en-US" sz="1200" dirty="0"/>
          </a:p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Just medial to the palmaris longus tendon</a:t>
            </a:r>
            <a:endParaRPr lang="en-US" sz="1200" dirty="0"/>
          </a:p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Needle angled: 45° distal inclination + 45° lateral inclination</a:t>
            </a:r>
            <a:endParaRPr lang="en-US" sz="1200" dirty="0"/>
          </a:p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Advance to approximately 1 cm depth</a:t>
            </a:r>
            <a:endParaRPr lang="en-US" sz="1200" dirty="0"/>
          </a:p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Aspirate before injecting — confirm not in vessel</a:t>
            </a:r>
            <a:endParaRPr lang="en-US" sz="1200" dirty="0"/>
          </a:p>
        </p:txBody>
      </p:sp>
      <p:sp>
        <p:nvSpPr>
          <p:cNvPr id="14" name="SK-22-text-13"/>
          <p:cNvSpPr/>
          <p:nvPr/>
        </p:nvSpPr>
        <p:spPr>
          <a:xfrm>
            <a:off x="714375" y="4943475"/>
            <a:ext cx="6380708" cy="4982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⚠️ Paraesthesia felt → median nerve engaged — withdraw and reposition</a:t>
            </a:r>
            <a:endParaRPr lang="en-US" sz="1200" dirty="0"/>
          </a:p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⚠️ Needle moves with finger flexion → tendon engaged — withdraw and</a:t>
            </a:r>
            <a:endParaRPr lang="en-US" sz="1200" dirty="0"/>
          </a:p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reposition</a:t>
            </a:r>
            <a:endParaRPr lang="en-US" sz="1200" dirty="0"/>
          </a:p>
        </p:txBody>
      </p:sp>
      <p:sp>
        <p:nvSpPr>
          <p:cNvPr id="15" name="SK-22-text-14"/>
          <p:cNvSpPr/>
          <p:nvPr/>
        </p:nvSpPr>
        <p:spPr>
          <a:xfrm>
            <a:off x="714375" y="5915025"/>
            <a:ext cx="5783461" cy="3321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Resting night splint in neutral wrist position — maintains lowest</a:t>
            </a:r>
            <a:endParaRPr lang="en-US" sz="1200" dirty="0"/>
          </a:p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intracarpal tunnel pressure during healing</a:t>
            </a:r>
            <a:endParaRPr lang="en-US" sz="1200" dirty="0"/>
          </a:p>
        </p:txBody>
      </p:sp>
      <p:sp>
        <p:nvSpPr>
          <p:cNvPr id="16" name="SK-22-text-15"/>
          <p:cNvSpPr/>
          <p:nvPr/>
        </p:nvSpPr>
        <p:spPr>
          <a:xfrm>
            <a:off x="6586538" y="5505450"/>
            <a:ext cx="5605463" cy="18424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1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Carpal tunnel injection approach — medial to palmaris longus tendon</a:t>
            </a:r>
            <a:endParaRPr lang="en-US" sz="1125" dirty="0"/>
          </a:p>
        </p:txBody>
      </p:sp>
      <p:sp>
        <p:nvSpPr>
          <p:cNvPr id="17" name="SK-22-text-16"/>
          <p:cNvSpPr/>
          <p:nvPr/>
        </p:nvSpPr>
        <p:spPr>
          <a:xfrm>
            <a:off x="9059168" y="6638925"/>
            <a:ext cx="3132683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Slide 22 of 35 • www.bradfordvts.co.uk</a:t>
            </a:r>
            <a:endParaRPr lang="en-US" sz="1125" dirty="0"/>
          </a:p>
        </p:txBody>
      </p:sp>
      <p:sp>
        <p:nvSpPr>
          <p:cNvPr id="18" name="SK-22-text-17"/>
          <p:cNvSpPr/>
          <p:nvPr/>
        </p:nvSpPr>
        <p:spPr>
          <a:xfrm>
            <a:off x="161925" y="6638925"/>
            <a:ext cx="531495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• Joint Injections</a:t>
            </a:r>
            <a:endParaRPr lang="en-US" sz="11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094" y="2269927"/>
            <a:ext cx="3803898" cy="2770584"/>
          </a:xfrm>
          <a:prstGeom prst="rect">
            <a:avLst/>
          </a:prstGeom>
        </p:spPr>
      </p:pic>
      <p:sp>
        <p:nvSpPr>
          <p:cNvPr id="4" name="SK-23-text-3"/>
          <p:cNvSpPr/>
          <p:nvPr/>
        </p:nvSpPr>
        <p:spPr>
          <a:xfrm>
            <a:off x="714375" y="600075"/>
            <a:ext cx="11477625" cy="498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927"/>
              </a:lnSpc>
              <a:buNone/>
            </a:pPr>
            <a:r>
              <a:rPr lang="en-US" sz="3300" b="1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Trigger Finger (Flexor Tendon Sheath)</a:t>
            </a:r>
            <a:endParaRPr lang="en-US" sz="3300" dirty="0"/>
          </a:p>
        </p:txBody>
      </p:sp>
      <p:sp>
        <p:nvSpPr>
          <p:cNvPr id="5" name="SK-23-text-4"/>
          <p:cNvSpPr/>
          <p:nvPr/>
        </p:nvSpPr>
        <p:spPr>
          <a:xfrm>
            <a:off x="714375" y="1123950"/>
            <a:ext cx="11477625" cy="294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1"/>
              </a:lnSpc>
              <a:buNone/>
            </a:pPr>
            <a:r>
              <a:rPr lang="en-US" sz="1950" i="1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Flexor tenosynovitis — injection technique and safety</a:t>
            </a:r>
            <a:endParaRPr lang="en-US" sz="1950" dirty="0"/>
          </a:p>
        </p:txBody>
      </p:sp>
      <p:sp>
        <p:nvSpPr>
          <p:cNvPr id="6" name="SK-23-text-5"/>
          <p:cNvSpPr/>
          <p:nvPr/>
        </p:nvSpPr>
        <p:spPr>
          <a:xfrm>
            <a:off x="759619" y="2314575"/>
            <a:ext cx="261937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SK-23-text-6"/>
          <p:cNvSpPr/>
          <p:nvPr/>
        </p:nvSpPr>
        <p:spPr>
          <a:xfrm>
            <a:off x="759619" y="2876550"/>
            <a:ext cx="261937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</a:t>
            </a:r>
            <a:endParaRPr lang="en-US" sz="1650" dirty="0"/>
          </a:p>
        </p:txBody>
      </p:sp>
      <p:sp>
        <p:nvSpPr>
          <p:cNvPr id="8" name="SK-23-text-7"/>
          <p:cNvSpPr/>
          <p:nvPr/>
        </p:nvSpPr>
        <p:spPr>
          <a:xfrm>
            <a:off x="759619" y="3448050"/>
            <a:ext cx="261937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</a:t>
            </a:r>
            <a:endParaRPr lang="en-US" sz="1650" dirty="0"/>
          </a:p>
        </p:txBody>
      </p:sp>
      <p:sp>
        <p:nvSpPr>
          <p:cNvPr id="9" name="SK-23-text-8"/>
          <p:cNvSpPr/>
          <p:nvPr/>
        </p:nvSpPr>
        <p:spPr>
          <a:xfrm>
            <a:off x="759619" y="4010025"/>
            <a:ext cx="261937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</a:t>
            </a:r>
            <a:endParaRPr lang="en-US" sz="1650" dirty="0"/>
          </a:p>
        </p:txBody>
      </p:sp>
      <p:sp>
        <p:nvSpPr>
          <p:cNvPr id="10" name="SK-23-text-9"/>
          <p:cNvSpPr/>
          <p:nvPr/>
        </p:nvSpPr>
        <p:spPr>
          <a:xfrm>
            <a:off x="759619" y="4781550"/>
            <a:ext cx="261937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</a:t>
            </a:r>
            <a:endParaRPr lang="en-US" sz="1650" dirty="0"/>
          </a:p>
        </p:txBody>
      </p:sp>
      <p:sp>
        <p:nvSpPr>
          <p:cNvPr id="11" name="SK-23-text-10"/>
          <p:cNvSpPr/>
          <p:nvPr/>
        </p:nvSpPr>
        <p:spPr>
          <a:xfrm>
            <a:off x="895350" y="2362200"/>
            <a:ext cx="2388870" cy="197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Entry point</a:t>
            </a:r>
            <a:endParaRPr lang="en-US" sz="1425" dirty="0"/>
          </a:p>
        </p:txBody>
      </p:sp>
      <p:sp>
        <p:nvSpPr>
          <p:cNvPr id="12" name="SK-23-text-11"/>
          <p:cNvSpPr/>
          <p:nvPr/>
        </p:nvSpPr>
        <p:spPr>
          <a:xfrm>
            <a:off x="895350" y="2914650"/>
            <a:ext cx="2606040" cy="197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Needle angle</a:t>
            </a:r>
            <a:endParaRPr lang="en-US" sz="1425" dirty="0"/>
          </a:p>
        </p:txBody>
      </p:sp>
      <p:sp>
        <p:nvSpPr>
          <p:cNvPr id="13" name="SK-23-text-12"/>
          <p:cNvSpPr/>
          <p:nvPr/>
        </p:nvSpPr>
        <p:spPr>
          <a:xfrm>
            <a:off x="895350" y="3603278"/>
            <a:ext cx="5212080" cy="197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Confirm sheath placement</a:t>
            </a:r>
            <a:endParaRPr lang="en-US" sz="1425" dirty="0"/>
          </a:p>
        </p:txBody>
      </p:sp>
      <p:sp>
        <p:nvSpPr>
          <p:cNvPr id="14" name="SK-23-text-13"/>
          <p:cNvSpPr/>
          <p:nvPr/>
        </p:nvSpPr>
        <p:spPr>
          <a:xfrm>
            <a:off x="895350" y="4182942"/>
            <a:ext cx="6515100" cy="197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Avoid intratendinous injection</a:t>
            </a:r>
            <a:endParaRPr lang="en-US" sz="1425" dirty="0"/>
          </a:p>
        </p:txBody>
      </p:sp>
      <p:sp>
        <p:nvSpPr>
          <p:cNvPr id="15" name="SK-23-text-14"/>
          <p:cNvSpPr/>
          <p:nvPr/>
        </p:nvSpPr>
        <p:spPr>
          <a:xfrm>
            <a:off x="895350" y="4838700"/>
            <a:ext cx="3691890" cy="197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Repeat injections</a:t>
            </a:r>
            <a:endParaRPr lang="en-US" sz="1425" dirty="0"/>
          </a:p>
        </p:txBody>
      </p:sp>
      <p:sp>
        <p:nvSpPr>
          <p:cNvPr id="16" name="SK-23-text-15"/>
          <p:cNvSpPr/>
          <p:nvPr/>
        </p:nvSpPr>
        <p:spPr>
          <a:xfrm>
            <a:off x="771525" y="1905000"/>
            <a:ext cx="1024128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Dose: 15–20 mg methylprednisolone + 1–2 ml lidocaine</a:t>
            </a:r>
            <a:endParaRPr lang="en-US" sz="1200" dirty="0"/>
          </a:p>
        </p:txBody>
      </p:sp>
      <p:sp>
        <p:nvSpPr>
          <p:cNvPr id="17" name="SK-23-text-16"/>
          <p:cNvSpPr/>
          <p:nvPr/>
        </p:nvSpPr>
        <p:spPr>
          <a:xfrm>
            <a:off x="5467350" y="1905000"/>
            <a:ext cx="524256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Needle: 25–27G fine needle</a:t>
            </a:r>
            <a:endParaRPr lang="en-US" sz="1200" dirty="0"/>
          </a:p>
        </p:txBody>
      </p:sp>
      <p:sp>
        <p:nvSpPr>
          <p:cNvPr id="18" name="SK-23-text-17"/>
          <p:cNvSpPr/>
          <p:nvPr/>
        </p:nvSpPr>
        <p:spPr>
          <a:xfrm>
            <a:off x="895350" y="5153025"/>
            <a:ext cx="11216640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Up to 3 injections permitted, spaced at least 3 weeks apart.</a:t>
            </a:r>
            <a:endParaRPr lang="en-US" sz="1200" dirty="0"/>
          </a:p>
        </p:txBody>
      </p:sp>
      <p:sp>
        <p:nvSpPr>
          <p:cNvPr id="19" name="SK-23-text-18"/>
          <p:cNvSpPr/>
          <p:nvPr/>
        </p:nvSpPr>
        <p:spPr>
          <a:xfrm>
            <a:off x="895350" y="3343275"/>
            <a:ext cx="11296650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Gently inject — fluid should flow with minimal resistance into the sheath.</a:t>
            </a:r>
            <a:endParaRPr lang="en-US" sz="1200" dirty="0"/>
          </a:p>
        </p:txBody>
      </p:sp>
      <p:sp>
        <p:nvSpPr>
          <p:cNvPr id="20" name="SK-23-text-19"/>
          <p:cNvSpPr/>
          <p:nvPr/>
        </p:nvSpPr>
        <p:spPr>
          <a:xfrm>
            <a:off x="895350" y="3800475"/>
            <a:ext cx="7376071" cy="3321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Ask patient to flex and extend the finger passively. If the needle moves with finger</a:t>
            </a:r>
            <a:endParaRPr lang="en-US" sz="1200" dirty="0"/>
          </a:p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motion → needle is in the tendon → withdraw slightly before injecting.</a:t>
            </a:r>
            <a:endParaRPr lang="en-US" sz="1200" dirty="0"/>
          </a:p>
        </p:txBody>
      </p:sp>
      <p:sp>
        <p:nvSpPr>
          <p:cNvPr id="21" name="SK-23-text-20"/>
          <p:cNvSpPr/>
          <p:nvPr/>
        </p:nvSpPr>
        <p:spPr>
          <a:xfrm>
            <a:off x="895350" y="5543550"/>
            <a:ext cx="3840480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b="1" dirty="0">
                <a:solidFill>
                  <a:srgbClr val="E67E2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CRITICAL SAFETY CHECK</a:t>
            </a:r>
            <a:endParaRPr lang="en-US" sz="1200" dirty="0"/>
          </a:p>
        </p:txBody>
      </p:sp>
      <p:sp>
        <p:nvSpPr>
          <p:cNvPr id="22" name="SK-23-text-21"/>
          <p:cNvSpPr/>
          <p:nvPr/>
        </p:nvSpPr>
        <p:spPr>
          <a:xfrm>
            <a:off x="895350" y="2619375"/>
            <a:ext cx="11296650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Palmar crease of the affected digit — identify the A1 pulley at the base of the finger.</a:t>
            </a:r>
            <a:endParaRPr lang="en-US" sz="1200" dirty="0"/>
          </a:p>
        </p:txBody>
      </p:sp>
      <p:sp>
        <p:nvSpPr>
          <p:cNvPr id="23" name="SK-23-text-22"/>
          <p:cNvSpPr/>
          <p:nvPr/>
        </p:nvSpPr>
        <p:spPr>
          <a:xfrm>
            <a:off x="895350" y="3171825"/>
            <a:ext cx="11296650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Insert at 45° distal inclination toward the tendon sheath, not perpendicular to skin.</a:t>
            </a:r>
            <a:endParaRPr lang="en-US" sz="1200" dirty="0"/>
          </a:p>
        </p:txBody>
      </p:sp>
      <p:sp>
        <p:nvSpPr>
          <p:cNvPr id="24" name="SK-23-text-23"/>
          <p:cNvSpPr/>
          <p:nvPr/>
        </p:nvSpPr>
        <p:spPr>
          <a:xfrm>
            <a:off x="895350" y="5772150"/>
            <a:ext cx="7145536" cy="3628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i="1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“Reciprocal needle movement with passive finger flexion = tendon engagement.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i="1" dirty="0">
                <a:solidFill>
                  <a:srgbClr val="2B324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Back off 1–2 mm before injecting. Never inject against resistance.”</a:t>
            </a:r>
            <a:endParaRPr lang="en-US" sz="1200" dirty="0"/>
          </a:p>
        </p:txBody>
      </p:sp>
      <p:sp>
        <p:nvSpPr>
          <p:cNvPr id="25" name="SK-23-text-24"/>
          <p:cNvSpPr/>
          <p:nvPr/>
        </p:nvSpPr>
        <p:spPr>
          <a:xfrm>
            <a:off x="7905750" y="5143500"/>
            <a:ext cx="4286250" cy="1985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4"/>
              </a:lnSpc>
              <a:buNone/>
            </a:pPr>
            <a:r>
              <a:rPr lang="en-US" sz="1125" i="1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Palmar injection technique — flexor tendon sheath</a:t>
            </a:r>
            <a:endParaRPr lang="en-US" sz="1125" dirty="0"/>
          </a:p>
        </p:txBody>
      </p:sp>
      <p:sp>
        <p:nvSpPr>
          <p:cNvPr id="26" name="SK-23-text-25"/>
          <p:cNvSpPr/>
          <p:nvPr/>
        </p:nvSpPr>
        <p:spPr>
          <a:xfrm>
            <a:off x="10163175" y="6638925"/>
            <a:ext cx="1739205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4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7" name="SK-23-text-26"/>
          <p:cNvSpPr/>
          <p:nvPr/>
        </p:nvSpPr>
        <p:spPr>
          <a:xfrm>
            <a:off x="466725" y="6638925"/>
            <a:ext cx="8107680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· Joint Injections · Slide 23 of 35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686" y="6233815"/>
            <a:ext cx="231577" cy="301675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3075" y="2304157"/>
            <a:ext cx="2438400" cy="1398984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1475" y="2317998"/>
            <a:ext cx="1828800" cy="1440061"/>
          </a:xfrm>
          <a:prstGeom prst="rect">
            <a:avLst/>
          </a:prstGeom>
        </p:spPr>
      </p:pic>
      <p:sp>
        <p:nvSpPr>
          <p:cNvPr id="6" name="SK-24-text-5"/>
          <p:cNvSpPr/>
          <p:nvPr/>
        </p:nvSpPr>
        <p:spPr>
          <a:xfrm>
            <a:off x="838200" y="400050"/>
            <a:ext cx="11353800" cy="532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95"/>
              </a:lnSpc>
              <a:buNone/>
            </a:pPr>
            <a:r>
              <a:rPr lang="en-US" sz="3525" b="1" dirty="0">
                <a:solidFill>
                  <a:srgbClr val="0B1A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Anserine and Trochanteric Bursitis</a:t>
            </a:r>
            <a:endParaRPr lang="en-US" sz="3525" dirty="0"/>
          </a:p>
        </p:txBody>
      </p:sp>
      <p:sp>
        <p:nvSpPr>
          <p:cNvPr id="7" name="SK-24-text-6"/>
          <p:cNvSpPr/>
          <p:nvPr/>
        </p:nvSpPr>
        <p:spPr>
          <a:xfrm>
            <a:off x="838200" y="1152525"/>
            <a:ext cx="11353800" cy="3646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71"/>
              </a:lnSpc>
              <a:buNone/>
            </a:pPr>
            <a:r>
              <a:rPr lang="en-US" sz="2175" i="1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Technique, Dosing, and Biomechanical Considerations</a:t>
            </a:r>
            <a:endParaRPr lang="en-US" sz="2175" dirty="0"/>
          </a:p>
        </p:txBody>
      </p:sp>
      <p:sp>
        <p:nvSpPr>
          <p:cNvPr id="8" name="SK-24-text-7"/>
          <p:cNvSpPr/>
          <p:nvPr/>
        </p:nvSpPr>
        <p:spPr>
          <a:xfrm>
            <a:off x="1939230" y="6298927"/>
            <a:ext cx="103822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b="1" i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“Both bursitides are often secondary conditions — treat the cause, not just the bursa.”</a:t>
            </a:r>
            <a:endParaRPr lang="en-US" sz="1350" dirty="0"/>
          </a:p>
        </p:txBody>
      </p:sp>
      <p:sp>
        <p:nvSpPr>
          <p:cNvPr id="9" name="SK-24-text-8"/>
          <p:cNvSpPr/>
          <p:nvPr/>
        </p:nvSpPr>
        <p:spPr>
          <a:xfrm>
            <a:off x="2323058" y="1905000"/>
            <a:ext cx="2116336" cy="2382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77"/>
              </a:lnSpc>
              <a:buNone/>
            </a:pPr>
            <a:r>
              <a:rPr lang="en-US" sz="135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ANSERINE BURSITIS</a:t>
            </a:r>
            <a:endParaRPr lang="en-US" sz="1350" dirty="0"/>
          </a:p>
        </p:txBody>
      </p:sp>
      <p:sp>
        <p:nvSpPr>
          <p:cNvPr id="10" name="SK-24-text-9"/>
          <p:cNvSpPr/>
          <p:nvPr/>
        </p:nvSpPr>
        <p:spPr>
          <a:xfrm>
            <a:off x="7130355" y="1905000"/>
            <a:ext cx="3646140" cy="2382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77"/>
              </a:lnSpc>
              <a:buNone/>
            </a:pPr>
            <a:r>
              <a:rPr lang="en-US" sz="1350" b="1" dirty="0">
                <a:solidFill>
                  <a:srgbClr val="F9672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TROCHANTERIC BURSITIS (GTPS)</a:t>
            </a:r>
            <a:endParaRPr lang="en-US" sz="1350" dirty="0"/>
          </a:p>
        </p:txBody>
      </p:sp>
      <p:sp>
        <p:nvSpPr>
          <p:cNvPr id="11" name="SK-24-text-10"/>
          <p:cNvSpPr/>
          <p:nvPr/>
        </p:nvSpPr>
        <p:spPr>
          <a:xfrm>
            <a:off x="1200150" y="3895725"/>
            <a:ext cx="4788098" cy="14632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Drug &amp; Dose: Methylprednisolone 20–30 mg +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lidocaine 2–3 ml (22G needle)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Approach: Medial tibia at tendinous insertion, knee in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semiflexion; infiltrate 3 cm diameter area adjacent to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periosteum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Point: Almost always secondary — address the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primary cause (genu valgum, OA); physiotherapy for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quadriceps strengthening</a:t>
            </a:r>
            <a:endParaRPr lang="en-US" sz="1200" dirty="0"/>
          </a:p>
        </p:txBody>
      </p:sp>
      <p:sp>
        <p:nvSpPr>
          <p:cNvPr id="12" name="SK-24-text-11"/>
          <p:cNvSpPr/>
          <p:nvPr/>
        </p:nvSpPr>
        <p:spPr>
          <a:xfrm>
            <a:off x="6686550" y="3895725"/>
            <a:ext cx="5353943" cy="14632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Drug &amp; Dose: Methylprednisolone 30–40 mg + lidocaine 3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ml (22G, 1.5-inch needle; spinal needle for obese patients)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Position: Patient lateral decubitus; palpate greater trochanter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Approach: Insert needle vertically to bone — Step 1: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infiltrate lidocaine radially in cone pattern; Step 2 (if pain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relieved): inject corticosteroid + LA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Point: Represents enthesopathy at gluteus medius/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minimus insertion — address causative biomechanical factors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3475" y="1289298"/>
            <a:ext cx="4876800" cy="4526161"/>
          </a:xfrm>
          <a:prstGeom prst="rect">
            <a:avLst/>
          </a:prstGeom>
        </p:spPr>
      </p:pic>
      <p:sp>
        <p:nvSpPr>
          <p:cNvPr id="4" name="SK-25-text-3"/>
          <p:cNvSpPr/>
          <p:nvPr/>
        </p:nvSpPr>
        <p:spPr>
          <a:xfrm>
            <a:off x="657225" y="314325"/>
            <a:ext cx="8161020" cy="4801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80"/>
              </a:lnSpc>
              <a:buNone/>
            </a:pPr>
            <a:r>
              <a:rPr lang="en-US" sz="3150" b="1" dirty="0">
                <a:solidFill>
                  <a:srgbClr val="132B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Plantar Fasciitis</a:t>
            </a:r>
            <a:endParaRPr lang="en-US" sz="3150" dirty="0"/>
          </a:p>
        </p:txBody>
      </p:sp>
      <p:sp>
        <p:nvSpPr>
          <p:cNvPr id="5" name="SK-25-text-4"/>
          <p:cNvSpPr/>
          <p:nvPr/>
        </p:nvSpPr>
        <p:spPr>
          <a:xfrm>
            <a:off x="657225" y="1171575"/>
            <a:ext cx="11534775" cy="2600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48"/>
              </a:lnSpc>
              <a:buNone/>
            </a:pPr>
            <a:r>
              <a:rPr lang="en-US" sz="1575" i="1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Medial approach • Calcaneal entheses • Proceed with caution</a:t>
            </a:r>
            <a:endParaRPr lang="en-US" sz="1575" dirty="0"/>
          </a:p>
        </p:txBody>
      </p:sp>
      <p:sp>
        <p:nvSpPr>
          <p:cNvPr id="6" name="SK-25-text-5"/>
          <p:cNvSpPr/>
          <p:nvPr/>
        </p:nvSpPr>
        <p:spPr>
          <a:xfrm>
            <a:off x="914400" y="1733550"/>
            <a:ext cx="41148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32B56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Technique &amp; Approach</a:t>
            </a:r>
            <a:endParaRPr lang="en-US" sz="1350" dirty="0"/>
          </a:p>
        </p:txBody>
      </p:sp>
      <p:sp>
        <p:nvSpPr>
          <p:cNvPr id="7" name="SK-25-text-6"/>
          <p:cNvSpPr/>
          <p:nvPr/>
        </p:nvSpPr>
        <p:spPr>
          <a:xfrm>
            <a:off x="914400" y="3038475"/>
            <a:ext cx="329184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32B56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Dose &amp; Equipment</a:t>
            </a:r>
            <a:endParaRPr lang="en-US" sz="1350" dirty="0"/>
          </a:p>
        </p:txBody>
      </p:sp>
      <p:sp>
        <p:nvSpPr>
          <p:cNvPr id="8" name="SK-25-text-7"/>
          <p:cNvSpPr/>
          <p:nvPr/>
        </p:nvSpPr>
        <p:spPr>
          <a:xfrm>
            <a:off x="914400" y="4057650"/>
            <a:ext cx="37033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32B56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Important Cautions</a:t>
            </a:r>
            <a:endParaRPr lang="en-US" sz="1350" dirty="0"/>
          </a:p>
        </p:txBody>
      </p:sp>
      <p:sp>
        <p:nvSpPr>
          <p:cNvPr id="9" name="SK-25-text-8"/>
          <p:cNvSpPr/>
          <p:nvPr/>
        </p:nvSpPr>
        <p:spPr>
          <a:xfrm>
            <a:off x="914400" y="5600700"/>
            <a:ext cx="246888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132B56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AKT Reminder</a:t>
            </a:r>
            <a:endParaRPr lang="en-US" sz="1350" dirty="0"/>
          </a:p>
        </p:txBody>
      </p:sp>
      <p:sp>
        <p:nvSpPr>
          <p:cNvPr id="10" name="SK-25-text-9"/>
          <p:cNvSpPr/>
          <p:nvPr/>
        </p:nvSpPr>
        <p:spPr>
          <a:xfrm>
            <a:off x="933450" y="2000250"/>
            <a:ext cx="8329613" cy="8143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Approach: medial, needle parallel to plantar skin surface</a:t>
            </a:r>
            <a:endParaRPr lang="en-US" sz="1425" dirty="0"/>
          </a:p>
          <a:p>
            <a:pPr marL="0" indent="0">
              <a:lnSpc>
                <a:spcPts val="2138"/>
              </a:lnSpc>
              <a:buNone/>
            </a:pPr>
            <a:r>
              <a:rPr lang="en-US" sz="1425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Advance approximately 2 cm deep, aiming at medial plantar tubercle of calcaneus</a:t>
            </a:r>
            <a:endParaRPr lang="en-US" sz="1425" dirty="0"/>
          </a:p>
          <a:p>
            <a:pPr marL="0" indent="0">
              <a:lnSpc>
                <a:spcPts val="2138"/>
              </a:lnSpc>
              <a:buNone/>
            </a:pPr>
            <a:r>
              <a:rPr lang="en-US" sz="1425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Inject both deep and superficial to the plantar fascia for full coverage</a:t>
            </a:r>
            <a:endParaRPr lang="en-US" sz="1425" dirty="0"/>
          </a:p>
        </p:txBody>
      </p:sp>
      <p:sp>
        <p:nvSpPr>
          <p:cNvPr id="11" name="SK-25-text-10"/>
          <p:cNvSpPr/>
          <p:nvPr/>
        </p:nvSpPr>
        <p:spPr>
          <a:xfrm>
            <a:off x="933450" y="3240870"/>
            <a:ext cx="6045398" cy="5429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20–30 mg methylprednisolone + 2 ml 1% plain lidocaine</a:t>
            </a:r>
            <a:endParaRPr lang="en-US" sz="1425" dirty="0"/>
          </a:p>
          <a:p>
            <a:pPr marL="0" indent="0">
              <a:lnSpc>
                <a:spcPts val="2138"/>
              </a:lnSpc>
              <a:buNone/>
            </a:pPr>
            <a:r>
              <a:rPr lang="en-US" sz="1425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22G needle — firm technique required given depth</a:t>
            </a:r>
            <a:endParaRPr lang="en-US" sz="1425" dirty="0"/>
          </a:p>
        </p:txBody>
      </p:sp>
      <p:sp>
        <p:nvSpPr>
          <p:cNvPr id="12" name="SK-25-text-11"/>
          <p:cNvSpPr/>
          <p:nvPr/>
        </p:nvSpPr>
        <p:spPr>
          <a:xfrm>
            <a:off x="933450" y="4231470"/>
            <a:ext cx="6768405" cy="10858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 Procedure is painful — counsel patient thoroughly beforehand</a:t>
            </a:r>
            <a:endParaRPr lang="en-US" sz="1425" dirty="0"/>
          </a:p>
          <a:p>
            <a:pPr marL="0" indent="0">
              <a:lnSpc>
                <a:spcPts val="2138"/>
              </a:lnSpc>
              <a:buNone/>
            </a:pPr>
            <a:r>
              <a:rPr lang="en-US" sz="1425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 No proven long-term benefit — consider this before injecting</a:t>
            </a:r>
            <a:endParaRPr lang="en-US" sz="1425" dirty="0"/>
          </a:p>
          <a:p>
            <a:pPr marL="0" indent="0">
              <a:lnSpc>
                <a:spcPts val="2138"/>
              </a:lnSpc>
              <a:buNone/>
            </a:pPr>
            <a:r>
              <a:rPr lang="en-US" sz="1425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 Limit to one re-injection maximum — repeated injections cause</a:t>
            </a:r>
            <a:endParaRPr lang="en-US" sz="1425" dirty="0"/>
          </a:p>
          <a:p>
            <a:pPr marL="0" indent="0">
              <a:lnSpc>
                <a:spcPts val="2138"/>
              </a:lnSpc>
              <a:buNone/>
            </a:pPr>
            <a:r>
              <a:rPr lang="en-US" sz="1425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plantar fat pad atrophy → chronic heel pain</a:t>
            </a:r>
            <a:endParaRPr lang="en-US" sz="1425" dirty="0"/>
          </a:p>
        </p:txBody>
      </p:sp>
      <p:sp>
        <p:nvSpPr>
          <p:cNvPr id="13" name="SK-25-text-12"/>
          <p:cNvSpPr/>
          <p:nvPr/>
        </p:nvSpPr>
        <p:spPr>
          <a:xfrm>
            <a:off x="1023461" y="5806380"/>
            <a:ext cx="6548438" cy="4801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i="1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Fat pad atrophy from repeated injections is a recognised cause of</a:t>
            </a:r>
            <a:endParaRPr lang="en-US" sz="1350" dirty="0"/>
          </a:p>
          <a:p>
            <a:pPr marL="0" indent="0">
              <a:lnSpc>
                <a:spcPts val="1890"/>
              </a:lnSpc>
              <a:buNone/>
            </a:pPr>
            <a:r>
              <a:rPr lang="en-US" sz="1350" i="1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chronic plantar heel pain — do not inject more than twice.</a:t>
            </a:r>
            <a:endParaRPr lang="en-US" sz="1350" dirty="0"/>
          </a:p>
        </p:txBody>
      </p:sp>
      <p:sp>
        <p:nvSpPr>
          <p:cNvPr id="14" name="SK-25-text-13"/>
          <p:cNvSpPr/>
          <p:nvPr/>
        </p:nvSpPr>
        <p:spPr>
          <a:xfrm>
            <a:off x="4619625" y="552450"/>
            <a:ext cx="384048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132B5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Soft Tissue Injection</a:t>
            </a:r>
            <a:endParaRPr lang="en-US" sz="1200" dirty="0"/>
          </a:p>
        </p:txBody>
      </p:sp>
      <p:sp>
        <p:nvSpPr>
          <p:cNvPr id="15" name="SK-25-text-14"/>
          <p:cNvSpPr/>
          <p:nvPr/>
        </p:nvSpPr>
        <p:spPr>
          <a:xfrm>
            <a:off x="9191625" y="6638925"/>
            <a:ext cx="2786955" cy="142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25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16" name="SK-25-text-15"/>
          <p:cNvSpPr/>
          <p:nvPr/>
        </p:nvSpPr>
        <p:spPr>
          <a:xfrm>
            <a:off x="466725" y="6638925"/>
            <a:ext cx="8058150" cy="142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• Joint &amp; Periarticular Injections</a:t>
            </a:r>
            <a:endParaRPr lang="en-US" sz="1125" dirty="0"/>
          </a:p>
        </p:txBody>
      </p:sp>
      <p:sp>
        <p:nvSpPr>
          <p:cNvPr id="17" name="SK-25-text-16"/>
          <p:cNvSpPr/>
          <p:nvPr/>
        </p:nvSpPr>
        <p:spPr>
          <a:xfrm>
            <a:off x="9191625" y="6638925"/>
            <a:ext cx="1037183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Slide 25 of 35</a:t>
            </a:r>
            <a:endParaRPr lang="en-US" sz="10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894" y="1940719"/>
            <a:ext cx="2291953" cy="1831032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1984" y="1446907"/>
            <a:ext cx="341263" cy="315367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275" y="2043559"/>
            <a:ext cx="3389263" cy="1577280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192" y="1433215"/>
            <a:ext cx="353467" cy="315367"/>
          </a:xfrm>
          <a:prstGeom prst="rect">
            <a:avLst/>
          </a:prstGeom>
        </p:spPr>
      </p:pic>
      <p:sp>
        <p:nvSpPr>
          <p:cNvPr id="7" name="SK-26-text-6"/>
          <p:cNvSpPr/>
          <p:nvPr/>
        </p:nvSpPr>
        <p:spPr>
          <a:xfrm>
            <a:off x="533400" y="314325"/>
            <a:ext cx="9806940" cy="4420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81"/>
              </a:lnSpc>
              <a:buNone/>
            </a:pPr>
            <a:r>
              <a:rPr lang="en-US" sz="2925" b="1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Wrist and Ankle Joints</a:t>
            </a:r>
            <a:endParaRPr lang="en-US" sz="2925" dirty="0"/>
          </a:p>
        </p:txBody>
      </p:sp>
      <p:sp>
        <p:nvSpPr>
          <p:cNvPr id="8" name="SK-26-text-7"/>
          <p:cNvSpPr/>
          <p:nvPr/>
        </p:nvSpPr>
        <p:spPr>
          <a:xfrm>
            <a:off x="1266825" y="876300"/>
            <a:ext cx="1092517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2"/>
              </a:lnSpc>
              <a:buNone/>
            </a:pPr>
            <a:r>
              <a:rPr lang="en-US" sz="1800" b="1" i="1" dirty="0">
                <a:solidFill>
                  <a:srgbClr val="787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Dorsal and Vertical Approaches — Landmarks, Doses, and Technique</a:t>
            </a:r>
            <a:endParaRPr lang="en-US" sz="1800" dirty="0"/>
          </a:p>
        </p:txBody>
      </p:sp>
      <p:sp>
        <p:nvSpPr>
          <p:cNvPr id="9" name="SK-26-text-8"/>
          <p:cNvSpPr/>
          <p:nvPr/>
        </p:nvSpPr>
        <p:spPr>
          <a:xfrm>
            <a:off x="885825" y="1466850"/>
            <a:ext cx="276606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WRIST JOINT</a:t>
            </a:r>
            <a:endParaRPr lang="en-US" sz="1650" dirty="0"/>
          </a:p>
        </p:txBody>
      </p:sp>
      <p:sp>
        <p:nvSpPr>
          <p:cNvPr id="10" name="SK-26-text-9"/>
          <p:cNvSpPr/>
          <p:nvPr/>
        </p:nvSpPr>
        <p:spPr>
          <a:xfrm>
            <a:off x="6734175" y="1466850"/>
            <a:ext cx="276606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ANKLE JOINT</a:t>
            </a:r>
            <a:endParaRPr lang="en-US" sz="1650" dirty="0"/>
          </a:p>
        </p:txBody>
      </p:sp>
      <p:sp>
        <p:nvSpPr>
          <p:cNvPr id="11" name="SK-26-text-10"/>
          <p:cNvSpPr/>
          <p:nvPr/>
        </p:nvSpPr>
        <p:spPr>
          <a:xfrm>
            <a:off x="704850" y="3619500"/>
            <a:ext cx="155448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Approach</a:t>
            </a:r>
            <a:endParaRPr lang="en-US" sz="1275" dirty="0"/>
          </a:p>
        </p:txBody>
      </p:sp>
      <p:sp>
        <p:nvSpPr>
          <p:cNvPr id="12" name="SK-26-text-11"/>
          <p:cNvSpPr/>
          <p:nvPr/>
        </p:nvSpPr>
        <p:spPr>
          <a:xfrm>
            <a:off x="6496050" y="3619500"/>
            <a:ext cx="155448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Approach</a:t>
            </a:r>
            <a:endParaRPr lang="en-US" sz="1275" dirty="0"/>
          </a:p>
        </p:txBody>
      </p:sp>
      <p:sp>
        <p:nvSpPr>
          <p:cNvPr id="13" name="SK-26-text-12"/>
          <p:cNvSpPr/>
          <p:nvPr/>
        </p:nvSpPr>
        <p:spPr>
          <a:xfrm>
            <a:off x="704850" y="4924425"/>
            <a:ext cx="8434388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Dose &amp; Equipment</a:t>
            </a:r>
            <a:endParaRPr lang="en-US" sz="1275" dirty="0"/>
          </a:p>
        </p:txBody>
      </p:sp>
      <p:sp>
        <p:nvSpPr>
          <p:cNvPr id="14" name="SK-26-text-13"/>
          <p:cNvSpPr/>
          <p:nvPr/>
        </p:nvSpPr>
        <p:spPr>
          <a:xfrm>
            <a:off x="6496050" y="4924425"/>
            <a:ext cx="310896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Dose &amp; Equipment</a:t>
            </a:r>
            <a:endParaRPr lang="en-US" sz="1275" dirty="0"/>
          </a:p>
        </p:txBody>
      </p:sp>
      <p:sp>
        <p:nvSpPr>
          <p:cNvPr id="15" name="SK-26-text-14"/>
          <p:cNvSpPr/>
          <p:nvPr/>
        </p:nvSpPr>
        <p:spPr>
          <a:xfrm>
            <a:off x="710505" y="6572250"/>
            <a:ext cx="10770840" cy="1585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48"/>
              </a:lnSpc>
              <a:buNone/>
            </a:pPr>
            <a:r>
              <a:rPr lang="en-US" sz="1200" b="1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Both joints: aspirate before injecting • Strict aseptic technique • Document drug, dose, batch number, and site</a:t>
            </a:r>
            <a:endParaRPr lang="en-US" sz="1200" dirty="0"/>
          </a:p>
        </p:txBody>
      </p:sp>
      <p:sp>
        <p:nvSpPr>
          <p:cNvPr id="16" name="SK-26-text-15"/>
          <p:cNvSpPr/>
          <p:nvPr/>
        </p:nvSpPr>
        <p:spPr>
          <a:xfrm>
            <a:off x="723900" y="3886200"/>
            <a:ext cx="5657850" cy="884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Dorsal approach — just distal to Lister's tubercle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Needle enters ulnar to extensor pollicis longus tendon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Wrist slightly palmar-flexed to open joint space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Aspirate before injecting</a:t>
            </a:r>
            <a:endParaRPr lang="en-US" sz="1350" dirty="0"/>
          </a:p>
        </p:txBody>
      </p:sp>
      <p:sp>
        <p:nvSpPr>
          <p:cNvPr id="17" name="SK-26-text-16"/>
          <p:cNvSpPr/>
          <p:nvPr/>
        </p:nvSpPr>
        <p:spPr>
          <a:xfrm>
            <a:off x="6534150" y="3886200"/>
            <a:ext cx="5280571" cy="884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Patient supine, foot relaxed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Vertical entry medial to anterior tibialis tendon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Avoid the dorsalis pedis artery (lateral to entry point)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Aspirate before injecting</a:t>
            </a:r>
            <a:endParaRPr lang="en-US" sz="1350" dirty="0"/>
          </a:p>
        </p:txBody>
      </p:sp>
      <p:sp>
        <p:nvSpPr>
          <p:cNvPr id="18" name="SK-26-text-17"/>
          <p:cNvSpPr/>
          <p:nvPr/>
        </p:nvSpPr>
        <p:spPr>
          <a:xfrm>
            <a:off x="723900" y="5181600"/>
            <a:ext cx="5699671" cy="11057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Methylprednisolone 30–40 mg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23G needle for injection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18–20G needle for aspiration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💡 Always aspirate before injecting the wrist — important for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crystal arthritis diagnosis</a:t>
            </a:r>
            <a:endParaRPr lang="en-US" sz="1350" dirty="0"/>
          </a:p>
        </p:txBody>
      </p:sp>
      <p:sp>
        <p:nvSpPr>
          <p:cNvPr id="19" name="SK-26-text-18"/>
          <p:cNvSpPr/>
          <p:nvPr/>
        </p:nvSpPr>
        <p:spPr>
          <a:xfrm>
            <a:off x="6534150" y="5181600"/>
            <a:ext cx="3206055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Methylprednisolone 40–60 mg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• 22G needle</a:t>
            </a:r>
            <a:endParaRPr lang="en-US" sz="1350" dirty="0"/>
          </a:p>
        </p:txBody>
      </p:sp>
      <p:sp>
        <p:nvSpPr>
          <p:cNvPr id="20" name="SK-26-text-19"/>
          <p:cNvSpPr/>
          <p:nvPr/>
        </p:nvSpPr>
        <p:spPr>
          <a:xfrm>
            <a:off x="6534150" y="5810250"/>
            <a:ext cx="5322540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⚠️ Avoid dorsalis pedis artery — always palpate the pulse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1A5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and enter medially</a:t>
            </a:r>
            <a:endParaRPr lang="en-US" sz="13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196" y="3915817"/>
            <a:ext cx="3121075" cy="1721346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898" y="740569"/>
            <a:ext cx="3377059" cy="3065413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584" y="5376565"/>
            <a:ext cx="524173" cy="610344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177" y="3854053"/>
            <a:ext cx="572988" cy="658267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157" y="2359075"/>
            <a:ext cx="707082" cy="624036"/>
          </a:xfrm>
          <a:prstGeom prst="rect">
            <a:avLst/>
          </a:prstGeom>
        </p:spPr>
      </p:pic>
      <p:sp>
        <p:nvSpPr>
          <p:cNvPr id="8" name="SK-27-text-7"/>
          <p:cNvSpPr/>
          <p:nvPr/>
        </p:nvSpPr>
        <p:spPr>
          <a:xfrm>
            <a:off x="666750" y="742950"/>
            <a:ext cx="11525250" cy="452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563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Hip Joint: Specialist Considerations</a:t>
            </a:r>
            <a:endParaRPr lang="en-US" sz="2850" dirty="0"/>
          </a:p>
        </p:txBody>
      </p:sp>
      <p:sp>
        <p:nvSpPr>
          <p:cNvPr id="9" name="SK-27-text-8"/>
          <p:cNvSpPr/>
          <p:nvPr/>
        </p:nvSpPr>
        <p:spPr>
          <a:xfrm>
            <a:off x="676275" y="1466850"/>
            <a:ext cx="1151572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Not a primary care procedure — imaging guidance required</a:t>
            </a:r>
            <a:endParaRPr lang="en-US" sz="1875" dirty="0"/>
          </a:p>
        </p:txBody>
      </p:sp>
      <p:sp>
        <p:nvSpPr>
          <p:cNvPr id="10" name="SK-27-text-9"/>
          <p:cNvSpPr/>
          <p:nvPr/>
        </p:nvSpPr>
        <p:spPr>
          <a:xfrm>
            <a:off x="1724025" y="2143125"/>
            <a:ext cx="7292340" cy="301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76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Imaging Guidance is Mandatory</a:t>
            </a:r>
            <a:endParaRPr lang="en-US" sz="1650" dirty="0"/>
          </a:p>
        </p:txBody>
      </p:sp>
      <p:sp>
        <p:nvSpPr>
          <p:cNvPr id="11" name="SK-27-text-10"/>
          <p:cNvSpPr/>
          <p:nvPr/>
        </p:nvSpPr>
        <p:spPr>
          <a:xfrm>
            <a:off x="1724025" y="3514725"/>
            <a:ext cx="8549640" cy="301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76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Refer to Orthopaedics or Radiology</a:t>
            </a:r>
            <a:endParaRPr lang="en-US" sz="1650" dirty="0"/>
          </a:p>
        </p:txBody>
      </p:sp>
      <p:sp>
        <p:nvSpPr>
          <p:cNvPr id="12" name="SK-27-text-11"/>
          <p:cNvSpPr/>
          <p:nvPr/>
        </p:nvSpPr>
        <p:spPr>
          <a:xfrm>
            <a:off x="1724025" y="5181600"/>
            <a:ext cx="7292340" cy="2619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63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When is Aspiration Indicated?</a:t>
            </a:r>
            <a:endParaRPr lang="en-US" sz="1650" dirty="0"/>
          </a:p>
        </p:txBody>
      </p:sp>
      <p:sp>
        <p:nvSpPr>
          <p:cNvPr id="13" name="SK-27-text-12"/>
          <p:cNvSpPr/>
          <p:nvPr/>
        </p:nvSpPr>
        <p:spPr>
          <a:xfrm>
            <a:off x="8358188" y="5886450"/>
            <a:ext cx="3457575" cy="4801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Hip injection — imaging-guided</a:t>
            </a:r>
            <a:endParaRPr lang="en-US" sz="1575" dirty="0"/>
          </a:p>
          <a:p>
            <a:pPr marL="0" indent="0" algn="ctr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specialist procedure</a:t>
            </a:r>
            <a:endParaRPr lang="en-US" sz="1575" dirty="0"/>
          </a:p>
        </p:txBody>
      </p:sp>
      <p:sp>
        <p:nvSpPr>
          <p:cNvPr id="14" name="SK-27-text-13"/>
          <p:cNvSpPr/>
          <p:nvPr/>
        </p:nvSpPr>
        <p:spPr>
          <a:xfrm>
            <a:off x="1724025" y="2495550"/>
            <a:ext cx="6852196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Hip joint injection requires fluoroscopy, ultrasound, or CT guidance to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ensure accurate needle placement. Blind injection is not appropriate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due to depth and anatomical complexity.</a:t>
            </a:r>
            <a:endParaRPr lang="en-US" sz="1350" dirty="0"/>
          </a:p>
        </p:txBody>
      </p:sp>
      <p:sp>
        <p:nvSpPr>
          <p:cNvPr id="15" name="SK-27-text-14"/>
          <p:cNvSpPr/>
          <p:nvPr/>
        </p:nvSpPr>
        <p:spPr>
          <a:xfrm>
            <a:off x="1724025" y="3867150"/>
            <a:ext cx="6537871" cy="8227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Hip injections in primary care are not recommended. Refer to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orthopaedic or radiology services for: Suspected septic arthritis of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the hip, Prosthetic joint loosening, Diagnostic aspiration,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OA pain management when conservative treatment has failed.</a:t>
            </a:r>
            <a:endParaRPr lang="en-US" sz="1350" dirty="0"/>
          </a:p>
        </p:txBody>
      </p:sp>
      <p:sp>
        <p:nvSpPr>
          <p:cNvPr id="16" name="SK-27-text-15"/>
          <p:cNvSpPr/>
          <p:nvPr/>
        </p:nvSpPr>
        <p:spPr>
          <a:xfrm>
            <a:off x="1724025" y="5524500"/>
            <a:ext cx="6653213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Aspiration of the hip is performed for DIAGNOSTIC purposes only in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primary care — never for routine corticosteroid injection. Always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arrange specialist referral with imaging.</a:t>
            </a:r>
            <a:endParaRPr lang="en-US" sz="1350" dirty="0"/>
          </a:p>
        </p:txBody>
      </p:sp>
      <p:sp>
        <p:nvSpPr>
          <p:cNvPr id="17" name="SK-27-text-16"/>
          <p:cNvSpPr/>
          <p:nvPr/>
        </p:nvSpPr>
        <p:spPr>
          <a:xfrm>
            <a:off x="409575" y="6610350"/>
            <a:ext cx="8229600" cy="1646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96"/>
              </a:lnSpc>
              <a:buNone/>
            </a:pPr>
            <a:r>
              <a:rPr lang="en-US" sz="1200" dirty="0">
                <a:solidFill>
                  <a:srgbClr val="4040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Bradford VTS — Joint Injections Teaching Deck</a:t>
            </a:r>
            <a:endParaRPr lang="en-US" sz="1200" dirty="0"/>
          </a:p>
        </p:txBody>
      </p:sp>
      <p:sp>
        <p:nvSpPr>
          <p:cNvPr id="18" name="SK-27-text-17"/>
          <p:cNvSpPr/>
          <p:nvPr/>
        </p:nvSpPr>
        <p:spPr>
          <a:xfrm>
            <a:off x="10744200" y="6610350"/>
            <a:ext cx="1120973" cy="1646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96"/>
              </a:lnSpc>
              <a:buNone/>
            </a:pPr>
            <a:r>
              <a:rPr lang="en-US" sz="1200" dirty="0">
                <a:solidFill>
                  <a:srgbClr val="4040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Slide 27 of 35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467594"/>
            <a:ext cx="10997059" cy="2989957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467594"/>
            <a:ext cx="2437507" cy="438150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7107" y="1467594"/>
            <a:ext cx="2139851" cy="438150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6958" y="1467594"/>
            <a:ext cx="2139851" cy="438150"/>
          </a:xfrm>
          <a:prstGeom prst="rect">
            <a:avLst/>
          </a:prstGeom>
        </p:spPr>
      </p:pic>
      <p:pic>
        <p:nvPicPr>
          <p:cNvPr id="7" name="SK-2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6809" y="1467594"/>
            <a:ext cx="2139851" cy="438150"/>
          </a:xfrm>
          <a:prstGeom prst="rect">
            <a:avLst/>
          </a:prstGeom>
        </p:spPr>
      </p:pic>
      <p:pic>
        <p:nvPicPr>
          <p:cNvPr id="8" name="SK-2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66659" y="1467594"/>
            <a:ext cx="2140000" cy="438150"/>
          </a:xfrm>
          <a:prstGeom prst="rect">
            <a:avLst/>
          </a:prstGeom>
        </p:spPr>
      </p:pic>
      <p:pic>
        <p:nvPicPr>
          <p:cNvPr id="9" name="SK-2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1905744"/>
            <a:ext cx="2437507" cy="482650"/>
          </a:xfrm>
          <a:prstGeom prst="rect">
            <a:avLst/>
          </a:prstGeom>
        </p:spPr>
      </p:pic>
      <p:pic>
        <p:nvPicPr>
          <p:cNvPr id="10" name="SK-2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7107" y="1905744"/>
            <a:ext cx="2139851" cy="482650"/>
          </a:xfrm>
          <a:prstGeom prst="rect">
            <a:avLst/>
          </a:prstGeom>
        </p:spPr>
      </p:pic>
      <p:pic>
        <p:nvPicPr>
          <p:cNvPr id="11" name="SK-2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6958" y="1905744"/>
            <a:ext cx="2139851" cy="482650"/>
          </a:xfrm>
          <a:prstGeom prst="rect">
            <a:avLst/>
          </a:prstGeom>
        </p:spPr>
      </p:pic>
      <p:pic>
        <p:nvPicPr>
          <p:cNvPr id="12" name="SK-2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26809" y="1905744"/>
            <a:ext cx="2139851" cy="482650"/>
          </a:xfrm>
          <a:prstGeom prst="rect">
            <a:avLst/>
          </a:prstGeom>
        </p:spPr>
      </p:pic>
      <p:pic>
        <p:nvPicPr>
          <p:cNvPr id="13" name="SK-2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66659" y="1905744"/>
            <a:ext cx="2140000" cy="482650"/>
          </a:xfrm>
          <a:prstGeom prst="rect">
            <a:avLst/>
          </a:prstGeom>
        </p:spPr>
      </p:pic>
      <p:pic>
        <p:nvPicPr>
          <p:cNvPr id="14" name="SK-2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600" y="2388394"/>
            <a:ext cx="2437507" cy="482650"/>
          </a:xfrm>
          <a:prstGeom prst="rect">
            <a:avLst/>
          </a:prstGeom>
        </p:spPr>
      </p:pic>
      <p:pic>
        <p:nvPicPr>
          <p:cNvPr id="15" name="SK-2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47107" y="2388394"/>
            <a:ext cx="2139851" cy="482650"/>
          </a:xfrm>
          <a:prstGeom prst="rect">
            <a:avLst/>
          </a:prstGeom>
        </p:spPr>
      </p:pic>
      <p:pic>
        <p:nvPicPr>
          <p:cNvPr id="16" name="SK-2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86958" y="2388394"/>
            <a:ext cx="2139851" cy="482650"/>
          </a:xfrm>
          <a:prstGeom prst="rect">
            <a:avLst/>
          </a:prstGeom>
        </p:spPr>
      </p:pic>
      <p:pic>
        <p:nvPicPr>
          <p:cNvPr id="17" name="SK-28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26809" y="2388394"/>
            <a:ext cx="2139851" cy="482650"/>
          </a:xfrm>
          <a:prstGeom prst="rect">
            <a:avLst/>
          </a:prstGeom>
        </p:spPr>
      </p:pic>
      <p:pic>
        <p:nvPicPr>
          <p:cNvPr id="18" name="SK-28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66659" y="2388394"/>
            <a:ext cx="2140000" cy="482650"/>
          </a:xfrm>
          <a:prstGeom prst="rect">
            <a:avLst/>
          </a:prstGeom>
        </p:spPr>
      </p:pic>
      <p:pic>
        <p:nvPicPr>
          <p:cNvPr id="19" name="SK-28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9600" y="2871043"/>
            <a:ext cx="2437507" cy="482650"/>
          </a:xfrm>
          <a:prstGeom prst="rect">
            <a:avLst/>
          </a:prstGeom>
        </p:spPr>
      </p:pic>
      <p:pic>
        <p:nvPicPr>
          <p:cNvPr id="20" name="SK-28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047107" y="2871043"/>
            <a:ext cx="2139851" cy="482650"/>
          </a:xfrm>
          <a:prstGeom prst="rect">
            <a:avLst/>
          </a:prstGeom>
        </p:spPr>
      </p:pic>
      <p:pic>
        <p:nvPicPr>
          <p:cNvPr id="21" name="SK-28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186958" y="2871043"/>
            <a:ext cx="2139851" cy="482650"/>
          </a:xfrm>
          <a:prstGeom prst="rect">
            <a:avLst/>
          </a:prstGeom>
        </p:spPr>
      </p:pic>
      <p:pic>
        <p:nvPicPr>
          <p:cNvPr id="22" name="SK-28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326809" y="2871043"/>
            <a:ext cx="2139851" cy="482650"/>
          </a:xfrm>
          <a:prstGeom prst="rect">
            <a:avLst/>
          </a:prstGeom>
        </p:spPr>
      </p:pic>
      <p:pic>
        <p:nvPicPr>
          <p:cNvPr id="23" name="SK-28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466659" y="2871043"/>
            <a:ext cx="2140000" cy="482650"/>
          </a:xfrm>
          <a:prstGeom prst="rect">
            <a:avLst/>
          </a:prstGeom>
        </p:spPr>
      </p:pic>
      <p:pic>
        <p:nvPicPr>
          <p:cNvPr id="24" name="SK-28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9600" y="3353693"/>
            <a:ext cx="2437507" cy="551706"/>
          </a:xfrm>
          <a:prstGeom prst="rect">
            <a:avLst/>
          </a:prstGeom>
        </p:spPr>
      </p:pic>
      <p:pic>
        <p:nvPicPr>
          <p:cNvPr id="25" name="SK-28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047107" y="3353693"/>
            <a:ext cx="2139851" cy="551706"/>
          </a:xfrm>
          <a:prstGeom prst="rect">
            <a:avLst/>
          </a:prstGeom>
        </p:spPr>
      </p:pic>
      <p:pic>
        <p:nvPicPr>
          <p:cNvPr id="26" name="SK-28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186958" y="3353693"/>
            <a:ext cx="2139851" cy="551706"/>
          </a:xfrm>
          <a:prstGeom prst="rect">
            <a:avLst/>
          </a:prstGeom>
        </p:spPr>
      </p:pic>
      <p:pic>
        <p:nvPicPr>
          <p:cNvPr id="27" name="SK-28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326809" y="3353693"/>
            <a:ext cx="2139851" cy="551706"/>
          </a:xfrm>
          <a:prstGeom prst="rect">
            <a:avLst/>
          </a:prstGeom>
        </p:spPr>
      </p:pic>
      <p:pic>
        <p:nvPicPr>
          <p:cNvPr id="28" name="SK-28-img-2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466659" y="3353693"/>
            <a:ext cx="2140000" cy="551706"/>
          </a:xfrm>
          <a:prstGeom prst="rect">
            <a:avLst/>
          </a:prstGeom>
        </p:spPr>
      </p:pic>
      <p:pic>
        <p:nvPicPr>
          <p:cNvPr id="29" name="SK-28-img-28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09600" y="3905399"/>
            <a:ext cx="2437507" cy="552152"/>
          </a:xfrm>
          <a:prstGeom prst="rect">
            <a:avLst/>
          </a:prstGeom>
        </p:spPr>
      </p:pic>
      <p:pic>
        <p:nvPicPr>
          <p:cNvPr id="30" name="SK-28-img-29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047107" y="3905399"/>
            <a:ext cx="2139851" cy="552152"/>
          </a:xfrm>
          <a:prstGeom prst="rect">
            <a:avLst/>
          </a:prstGeom>
        </p:spPr>
      </p:pic>
      <p:pic>
        <p:nvPicPr>
          <p:cNvPr id="31" name="SK-28-img-30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186958" y="3905399"/>
            <a:ext cx="2139851" cy="552152"/>
          </a:xfrm>
          <a:prstGeom prst="rect">
            <a:avLst/>
          </a:prstGeom>
        </p:spPr>
      </p:pic>
      <p:pic>
        <p:nvPicPr>
          <p:cNvPr id="32" name="SK-28-img-31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326809" y="3905399"/>
            <a:ext cx="2139851" cy="552152"/>
          </a:xfrm>
          <a:prstGeom prst="rect">
            <a:avLst/>
          </a:prstGeom>
        </p:spPr>
      </p:pic>
      <p:pic>
        <p:nvPicPr>
          <p:cNvPr id="33" name="SK-28-img-32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466659" y="3905399"/>
            <a:ext cx="2140000" cy="552152"/>
          </a:xfrm>
          <a:prstGeom prst="rect">
            <a:avLst/>
          </a:prstGeom>
        </p:spPr>
      </p:pic>
      <p:pic>
        <p:nvPicPr>
          <p:cNvPr id="34" name="SK-28-img-33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266063" y="4759375"/>
            <a:ext cx="207169" cy="281136"/>
          </a:xfrm>
          <a:prstGeom prst="rect">
            <a:avLst/>
          </a:prstGeom>
        </p:spPr>
      </p:pic>
      <p:pic>
        <p:nvPicPr>
          <p:cNvPr id="35" name="SK-28-img-34" descr="preencode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596259" y="4821138"/>
            <a:ext cx="280392" cy="342900"/>
          </a:xfrm>
          <a:prstGeom prst="rect">
            <a:avLst/>
          </a:prstGeom>
        </p:spPr>
      </p:pic>
      <p:pic>
        <p:nvPicPr>
          <p:cNvPr id="36" name="SK-28-img-35" descr="preencoded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77788" y="4827984"/>
            <a:ext cx="304800" cy="335905"/>
          </a:xfrm>
          <a:prstGeom prst="rect">
            <a:avLst/>
          </a:prstGeom>
        </p:spPr>
      </p:pic>
      <p:sp>
        <p:nvSpPr>
          <p:cNvPr id="37" name="SK-28-text-36"/>
          <p:cNvSpPr/>
          <p:nvPr/>
        </p:nvSpPr>
        <p:spPr>
          <a:xfrm>
            <a:off x="752475" y="1467594"/>
            <a:ext cx="2199382" cy="4381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</a:rPr>
              <a:t>Feature</a:t>
            </a:r>
            <a:endParaRPr lang="en-US" sz="1650" dirty="0"/>
          </a:p>
        </p:txBody>
      </p:sp>
      <p:sp>
        <p:nvSpPr>
          <p:cNvPr id="38" name="SK-28-text-37"/>
          <p:cNvSpPr/>
          <p:nvPr/>
        </p:nvSpPr>
        <p:spPr>
          <a:xfrm>
            <a:off x="3047107" y="1467594"/>
            <a:ext cx="1949351" cy="4381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Normal</a:t>
            </a:r>
            <a:endParaRPr lang="en-US" sz="1650" dirty="0"/>
          </a:p>
        </p:txBody>
      </p:sp>
      <p:sp>
        <p:nvSpPr>
          <p:cNvPr id="39" name="SK-28-text-38"/>
          <p:cNvSpPr/>
          <p:nvPr/>
        </p:nvSpPr>
        <p:spPr>
          <a:xfrm>
            <a:off x="5186958" y="1467594"/>
            <a:ext cx="1949351" cy="4381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Osteoarthritis</a:t>
            </a:r>
            <a:endParaRPr lang="en-US" sz="1650" dirty="0"/>
          </a:p>
        </p:txBody>
      </p:sp>
      <p:sp>
        <p:nvSpPr>
          <p:cNvPr id="40" name="SK-28-text-39"/>
          <p:cNvSpPr/>
          <p:nvPr/>
        </p:nvSpPr>
        <p:spPr>
          <a:xfrm>
            <a:off x="7326809" y="1467594"/>
            <a:ext cx="1949351" cy="4381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2BA4D"/>
                </a:solidFill>
              </a:rPr>
              <a:t>Inflammatory (RA)</a:t>
            </a:r>
            <a:endParaRPr lang="en-US" sz="1650" dirty="0"/>
          </a:p>
        </p:txBody>
      </p:sp>
      <p:sp>
        <p:nvSpPr>
          <p:cNvPr id="41" name="SK-28-text-40"/>
          <p:cNvSpPr/>
          <p:nvPr/>
        </p:nvSpPr>
        <p:spPr>
          <a:xfrm>
            <a:off x="9466659" y="1467594"/>
            <a:ext cx="1949500" cy="4381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99090"/>
                </a:solidFill>
              </a:rPr>
              <a:t>Septic Arthritis</a:t>
            </a:r>
            <a:endParaRPr lang="en-US" sz="1650" dirty="0"/>
          </a:p>
        </p:txBody>
      </p:sp>
      <p:sp>
        <p:nvSpPr>
          <p:cNvPr id="42" name="SK-28-text-41"/>
          <p:cNvSpPr/>
          <p:nvPr/>
        </p:nvSpPr>
        <p:spPr>
          <a:xfrm>
            <a:off x="752475" y="1905744"/>
            <a:ext cx="3771808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</a:rPr>
              <a:t>Gross Appearance</a:t>
            </a:r>
            <a:endParaRPr lang="en-US" sz="1650" dirty="0"/>
          </a:p>
        </p:txBody>
      </p:sp>
      <p:sp>
        <p:nvSpPr>
          <p:cNvPr id="43" name="SK-28-text-42"/>
          <p:cNvSpPr/>
          <p:nvPr/>
        </p:nvSpPr>
        <p:spPr>
          <a:xfrm>
            <a:off x="3047107" y="1905744"/>
            <a:ext cx="2120801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Clear</a:t>
            </a:r>
            <a:endParaRPr lang="en-US" sz="1650" dirty="0"/>
          </a:p>
        </p:txBody>
      </p:sp>
      <p:sp>
        <p:nvSpPr>
          <p:cNvPr id="44" name="SK-28-text-43"/>
          <p:cNvSpPr/>
          <p:nvPr/>
        </p:nvSpPr>
        <p:spPr>
          <a:xfrm>
            <a:off x="5186958" y="1905744"/>
            <a:ext cx="2120801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Clear</a:t>
            </a:r>
            <a:endParaRPr lang="en-US" sz="1650" dirty="0"/>
          </a:p>
        </p:txBody>
      </p:sp>
      <p:sp>
        <p:nvSpPr>
          <p:cNvPr id="45" name="SK-28-text-44"/>
          <p:cNvSpPr/>
          <p:nvPr/>
        </p:nvSpPr>
        <p:spPr>
          <a:xfrm>
            <a:off x="7326809" y="1905744"/>
            <a:ext cx="2120801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D48900"/>
                </a:solidFill>
              </a:rPr>
              <a:t>Opaque</a:t>
            </a:r>
            <a:endParaRPr lang="en-US" sz="1650" dirty="0"/>
          </a:p>
        </p:txBody>
      </p:sp>
      <p:sp>
        <p:nvSpPr>
          <p:cNvPr id="46" name="SK-28-text-45"/>
          <p:cNvSpPr/>
          <p:nvPr/>
        </p:nvSpPr>
        <p:spPr>
          <a:xfrm>
            <a:off x="9466659" y="1905744"/>
            <a:ext cx="2120950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B20000"/>
                </a:solidFill>
              </a:rPr>
              <a:t>Opaque</a:t>
            </a:r>
            <a:endParaRPr lang="en-US" sz="1650" dirty="0"/>
          </a:p>
        </p:txBody>
      </p:sp>
      <p:sp>
        <p:nvSpPr>
          <p:cNvPr id="47" name="SK-28-text-46"/>
          <p:cNvSpPr/>
          <p:nvPr/>
        </p:nvSpPr>
        <p:spPr>
          <a:xfrm>
            <a:off x="752475" y="2388394"/>
            <a:ext cx="2285107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</a:rPr>
              <a:t>Volume</a:t>
            </a:r>
            <a:endParaRPr lang="en-US" sz="1650" dirty="0"/>
          </a:p>
        </p:txBody>
      </p:sp>
      <p:sp>
        <p:nvSpPr>
          <p:cNvPr id="48" name="SK-28-text-47"/>
          <p:cNvSpPr/>
          <p:nvPr/>
        </p:nvSpPr>
        <p:spPr>
          <a:xfrm>
            <a:off x="3047107" y="2388394"/>
            <a:ext cx="2120801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0–1 ml</a:t>
            </a:r>
            <a:endParaRPr lang="en-US" sz="1650" dirty="0"/>
          </a:p>
        </p:txBody>
      </p:sp>
      <p:sp>
        <p:nvSpPr>
          <p:cNvPr id="49" name="SK-28-text-48"/>
          <p:cNvSpPr/>
          <p:nvPr/>
        </p:nvSpPr>
        <p:spPr>
          <a:xfrm>
            <a:off x="5186958" y="2388394"/>
            <a:ext cx="2120801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1–10 ml</a:t>
            </a:r>
            <a:endParaRPr lang="en-US" sz="1650" dirty="0"/>
          </a:p>
        </p:txBody>
      </p:sp>
      <p:sp>
        <p:nvSpPr>
          <p:cNvPr id="50" name="SK-28-text-49"/>
          <p:cNvSpPr/>
          <p:nvPr/>
        </p:nvSpPr>
        <p:spPr>
          <a:xfrm>
            <a:off x="7326809" y="2388394"/>
            <a:ext cx="2120801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5–50 ml</a:t>
            </a:r>
            <a:endParaRPr lang="en-US" sz="1650" dirty="0"/>
          </a:p>
        </p:txBody>
      </p:sp>
      <p:sp>
        <p:nvSpPr>
          <p:cNvPr id="51" name="SK-28-text-50"/>
          <p:cNvSpPr/>
          <p:nvPr/>
        </p:nvSpPr>
        <p:spPr>
          <a:xfrm>
            <a:off x="9466659" y="2388394"/>
            <a:ext cx="2120950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5–50 ml</a:t>
            </a:r>
            <a:endParaRPr lang="en-US" sz="1650" dirty="0"/>
          </a:p>
        </p:txBody>
      </p:sp>
      <p:sp>
        <p:nvSpPr>
          <p:cNvPr id="52" name="SK-28-text-51"/>
          <p:cNvSpPr/>
          <p:nvPr/>
        </p:nvSpPr>
        <p:spPr>
          <a:xfrm>
            <a:off x="752475" y="2871043"/>
            <a:ext cx="2285107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</a:rPr>
              <a:t>Viscosity</a:t>
            </a:r>
            <a:endParaRPr lang="en-US" sz="1650" dirty="0"/>
          </a:p>
        </p:txBody>
      </p:sp>
      <p:sp>
        <p:nvSpPr>
          <p:cNvPr id="53" name="SK-28-text-52"/>
          <p:cNvSpPr/>
          <p:nvPr/>
        </p:nvSpPr>
        <p:spPr>
          <a:xfrm>
            <a:off x="3047107" y="2871043"/>
            <a:ext cx="2120801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High </a:t>
            </a:r>
            <a:r>
              <a:rPr lang="en-US" sz="1650" b="1" dirty="0">
                <a:solidFill>
                  <a:srgbClr val="1B3152"/>
                </a:solidFill>
              </a:rPr>
              <a:t>↑</a:t>
            </a:r>
            <a:endParaRPr lang="en-US" sz="1650" dirty="0"/>
          </a:p>
        </p:txBody>
      </p:sp>
      <p:sp>
        <p:nvSpPr>
          <p:cNvPr id="54" name="SK-28-text-53"/>
          <p:cNvSpPr/>
          <p:nvPr/>
        </p:nvSpPr>
        <p:spPr>
          <a:xfrm>
            <a:off x="5186958" y="2871043"/>
            <a:ext cx="2120801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High </a:t>
            </a:r>
            <a:r>
              <a:rPr lang="en-US" sz="1650" b="1" dirty="0">
                <a:solidFill>
                  <a:srgbClr val="1B3152"/>
                </a:solidFill>
              </a:rPr>
              <a:t>↑</a:t>
            </a:r>
            <a:endParaRPr lang="en-US" sz="1650" dirty="0"/>
          </a:p>
        </p:txBody>
      </p:sp>
      <p:sp>
        <p:nvSpPr>
          <p:cNvPr id="55" name="SK-28-text-54"/>
          <p:cNvSpPr/>
          <p:nvPr/>
        </p:nvSpPr>
        <p:spPr>
          <a:xfrm>
            <a:off x="7326809" y="2871043"/>
            <a:ext cx="2120801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Low </a:t>
            </a:r>
            <a:r>
              <a:rPr lang="en-US" sz="1650" b="1" dirty="0">
                <a:solidFill>
                  <a:srgbClr val="B20000"/>
                </a:solidFill>
              </a:rPr>
              <a:t>↓</a:t>
            </a:r>
            <a:endParaRPr lang="en-US" sz="1650" dirty="0"/>
          </a:p>
        </p:txBody>
      </p:sp>
      <p:sp>
        <p:nvSpPr>
          <p:cNvPr id="56" name="SK-28-text-55"/>
          <p:cNvSpPr/>
          <p:nvPr/>
        </p:nvSpPr>
        <p:spPr>
          <a:xfrm>
            <a:off x="9466659" y="2871043"/>
            <a:ext cx="2120950" cy="482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Low </a:t>
            </a:r>
            <a:r>
              <a:rPr lang="en-US" sz="1650" b="1" dirty="0">
                <a:solidFill>
                  <a:srgbClr val="B20000"/>
                </a:solidFill>
              </a:rPr>
              <a:t>↓</a:t>
            </a:r>
            <a:endParaRPr lang="en-US" sz="1650" dirty="0"/>
          </a:p>
        </p:txBody>
      </p:sp>
      <p:sp>
        <p:nvSpPr>
          <p:cNvPr id="57" name="SK-28-text-56"/>
          <p:cNvSpPr/>
          <p:nvPr/>
        </p:nvSpPr>
        <p:spPr>
          <a:xfrm>
            <a:off x="752475" y="3353693"/>
            <a:ext cx="3300332" cy="5517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</a:rPr>
              <a:t>WBC Count /mm³</a:t>
            </a:r>
            <a:endParaRPr lang="en-US" sz="1650" dirty="0"/>
          </a:p>
        </p:txBody>
      </p:sp>
      <p:sp>
        <p:nvSpPr>
          <p:cNvPr id="58" name="SK-28-text-57"/>
          <p:cNvSpPr/>
          <p:nvPr/>
        </p:nvSpPr>
        <p:spPr>
          <a:xfrm>
            <a:off x="3047107" y="3353693"/>
            <a:ext cx="2120801" cy="5517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&lt; 200</a:t>
            </a:r>
            <a:endParaRPr lang="en-US" sz="1650" dirty="0"/>
          </a:p>
        </p:txBody>
      </p:sp>
      <p:sp>
        <p:nvSpPr>
          <p:cNvPr id="59" name="SK-28-text-58"/>
          <p:cNvSpPr/>
          <p:nvPr/>
        </p:nvSpPr>
        <p:spPr>
          <a:xfrm>
            <a:off x="5186958" y="3353693"/>
            <a:ext cx="2120801" cy="5517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200–10,000</a:t>
            </a:r>
            <a:endParaRPr lang="en-US" sz="1650" dirty="0"/>
          </a:p>
        </p:txBody>
      </p:sp>
      <p:sp>
        <p:nvSpPr>
          <p:cNvPr id="60" name="SK-28-text-59"/>
          <p:cNvSpPr/>
          <p:nvPr/>
        </p:nvSpPr>
        <p:spPr>
          <a:xfrm>
            <a:off x="7326809" y="3353693"/>
            <a:ext cx="2120801" cy="5517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5,000–75,000</a:t>
            </a:r>
            <a:endParaRPr lang="en-US" sz="1650" dirty="0"/>
          </a:p>
        </p:txBody>
      </p:sp>
      <p:sp>
        <p:nvSpPr>
          <p:cNvPr id="61" name="SK-28-textBg-60"/>
          <p:cNvSpPr/>
          <p:nvPr/>
        </p:nvSpPr>
        <p:spPr>
          <a:xfrm>
            <a:off x="10030569" y="3486596"/>
            <a:ext cx="1012031" cy="285750"/>
          </a:xfrm>
          <a:prstGeom prst="roundRect">
            <a:avLst>
              <a:gd name="adj" fmla="val 13333"/>
            </a:avLst>
          </a:prstGeom>
          <a:solidFill>
            <a:srgbClr val="B20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2" name="SK-28-text-61"/>
          <p:cNvSpPr/>
          <p:nvPr/>
        </p:nvSpPr>
        <p:spPr>
          <a:xfrm>
            <a:off x="10030569" y="3486596"/>
            <a:ext cx="1012031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&gt; 50,000</a:t>
            </a:r>
            <a:endParaRPr lang="en-US" sz="1650" dirty="0"/>
          </a:p>
        </p:txBody>
      </p:sp>
      <p:sp>
        <p:nvSpPr>
          <p:cNvPr id="63" name="SK-28-text-62"/>
          <p:cNvSpPr/>
          <p:nvPr/>
        </p:nvSpPr>
        <p:spPr>
          <a:xfrm>
            <a:off x="752475" y="3905399"/>
            <a:ext cx="2828856" cy="5521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</a:rPr>
              <a:t>% Polymorphs</a:t>
            </a:r>
            <a:endParaRPr lang="en-US" sz="1650" dirty="0"/>
          </a:p>
        </p:txBody>
      </p:sp>
      <p:sp>
        <p:nvSpPr>
          <p:cNvPr id="64" name="SK-28-text-63"/>
          <p:cNvSpPr/>
          <p:nvPr/>
        </p:nvSpPr>
        <p:spPr>
          <a:xfrm>
            <a:off x="3047107" y="3905399"/>
            <a:ext cx="2120801" cy="5521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&lt; 25%</a:t>
            </a:r>
            <a:endParaRPr lang="en-US" sz="1650" dirty="0"/>
          </a:p>
        </p:txBody>
      </p:sp>
      <p:sp>
        <p:nvSpPr>
          <p:cNvPr id="65" name="SK-28-text-64"/>
          <p:cNvSpPr/>
          <p:nvPr/>
        </p:nvSpPr>
        <p:spPr>
          <a:xfrm>
            <a:off x="5186958" y="3905399"/>
            <a:ext cx="2120801" cy="5521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&lt; 50%</a:t>
            </a:r>
            <a:endParaRPr lang="en-US" sz="1650" dirty="0"/>
          </a:p>
        </p:txBody>
      </p:sp>
      <p:sp>
        <p:nvSpPr>
          <p:cNvPr id="66" name="SK-28-text-65"/>
          <p:cNvSpPr/>
          <p:nvPr/>
        </p:nvSpPr>
        <p:spPr>
          <a:xfrm>
            <a:off x="7326809" y="3905399"/>
            <a:ext cx="2120801" cy="5521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000000"/>
                </a:solidFill>
              </a:rPr>
              <a:t>&gt; 50%</a:t>
            </a:r>
            <a:endParaRPr lang="en-US" sz="1650" dirty="0"/>
          </a:p>
        </p:txBody>
      </p:sp>
      <p:sp>
        <p:nvSpPr>
          <p:cNvPr id="67" name="SK-28-textBg-66"/>
          <p:cNvSpPr/>
          <p:nvPr/>
        </p:nvSpPr>
        <p:spPr>
          <a:xfrm>
            <a:off x="10141297" y="4038600"/>
            <a:ext cx="790575" cy="285750"/>
          </a:xfrm>
          <a:prstGeom prst="roundRect">
            <a:avLst>
              <a:gd name="adj" fmla="val 13333"/>
            </a:avLst>
          </a:prstGeom>
          <a:solidFill>
            <a:srgbClr val="B20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8" name="SK-28-text-67"/>
          <p:cNvSpPr/>
          <p:nvPr/>
        </p:nvSpPr>
        <p:spPr>
          <a:xfrm>
            <a:off x="10141297" y="4038600"/>
            <a:ext cx="79057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&gt; 75%</a:t>
            </a:r>
            <a:endParaRPr lang="en-US" sz="1650" dirty="0"/>
          </a:p>
        </p:txBody>
      </p:sp>
      <p:sp>
        <p:nvSpPr>
          <p:cNvPr id="69" name="SK-28-text-68"/>
          <p:cNvSpPr/>
          <p:nvPr/>
        </p:nvSpPr>
        <p:spPr>
          <a:xfrm>
            <a:off x="771525" y="304800"/>
            <a:ext cx="11420475" cy="4792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73"/>
              </a:lnSpc>
              <a:buNone/>
            </a:pPr>
            <a:r>
              <a:rPr lang="en-US" sz="2925" b="1" dirty="0">
                <a:solidFill>
                  <a:srgbClr val="2832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Synovial Fluid Analysis and Interpretation</a:t>
            </a:r>
            <a:endParaRPr lang="en-US" sz="2925" dirty="0"/>
          </a:p>
        </p:txBody>
      </p:sp>
      <p:sp>
        <p:nvSpPr>
          <p:cNvPr id="70" name="SK-28-text-69"/>
          <p:cNvSpPr/>
          <p:nvPr/>
        </p:nvSpPr>
        <p:spPr>
          <a:xfrm>
            <a:off x="771525" y="895350"/>
            <a:ext cx="11420475" cy="2720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42"/>
              </a:lnSpc>
              <a:buNone/>
            </a:pPr>
            <a:r>
              <a:rPr lang="en-US" sz="1800" i="1" dirty="0">
                <a:solidFill>
                  <a:srgbClr val="2832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Gross appearance • Cell counts • Viscosity • Clinical interpretation</a:t>
            </a:r>
            <a:endParaRPr lang="en-US" sz="1800" dirty="0"/>
          </a:p>
        </p:txBody>
      </p:sp>
      <p:sp>
        <p:nvSpPr>
          <p:cNvPr id="71" name="SK-28-text-70"/>
          <p:cNvSpPr/>
          <p:nvPr/>
        </p:nvSpPr>
        <p:spPr>
          <a:xfrm>
            <a:off x="914400" y="4895850"/>
            <a:ext cx="2895600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5"/>
              </a:lnSpc>
              <a:buNone/>
            </a:pPr>
            <a:r>
              <a:rPr lang="en-US" sz="1500" b="1" dirty="0">
                <a:solidFill>
                  <a:srgbClr val="2832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🔬 Cell Count</a:t>
            </a:r>
            <a:endParaRPr lang="en-US" sz="1500" dirty="0"/>
          </a:p>
        </p:txBody>
      </p:sp>
      <p:sp>
        <p:nvSpPr>
          <p:cNvPr id="72" name="SK-28-text-71"/>
          <p:cNvSpPr/>
          <p:nvPr/>
        </p:nvSpPr>
        <p:spPr>
          <a:xfrm>
            <a:off x="4876800" y="4895850"/>
            <a:ext cx="4572000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5"/>
              </a:lnSpc>
              <a:buNone/>
            </a:pPr>
            <a:r>
              <a:rPr lang="en-US" sz="1500" b="1" dirty="0">
                <a:solidFill>
                  <a:srgbClr val="2832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Gram Stain &amp; Culture</a:t>
            </a:r>
            <a:endParaRPr lang="en-US" sz="1500" dirty="0"/>
          </a:p>
        </p:txBody>
      </p:sp>
      <p:sp>
        <p:nvSpPr>
          <p:cNvPr id="73" name="SK-28-text-72"/>
          <p:cNvSpPr/>
          <p:nvPr/>
        </p:nvSpPr>
        <p:spPr>
          <a:xfrm>
            <a:off x="8629650" y="4781550"/>
            <a:ext cx="3562350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5"/>
              </a:lnSpc>
              <a:buNone/>
            </a:pPr>
            <a:r>
              <a:rPr lang="en-US" sz="1500" b="1" dirty="0">
                <a:solidFill>
                  <a:srgbClr val="2832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💡 Polarised Light Microscopy</a:t>
            </a:r>
            <a:endParaRPr lang="en-US" sz="1500" dirty="0"/>
          </a:p>
        </p:txBody>
      </p:sp>
      <p:sp>
        <p:nvSpPr>
          <p:cNvPr id="74" name="SK-28-text-73"/>
          <p:cNvSpPr/>
          <p:nvPr/>
        </p:nvSpPr>
        <p:spPr>
          <a:xfrm>
            <a:off x="914400" y="5200650"/>
            <a:ext cx="8023860" cy="2382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i="1" dirty="0">
                <a:solidFill>
                  <a:srgbClr val="2832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Total and differential white cell count</a:t>
            </a:r>
            <a:endParaRPr lang="en-US" sz="1350" dirty="0"/>
          </a:p>
        </p:txBody>
      </p:sp>
      <p:sp>
        <p:nvSpPr>
          <p:cNvPr id="75" name="SK-28-text-74"/>
          <p:cNvSpPr/>
          <p:nvPr/>
        </p:nvSpPr>
        <p:spPr>
          <a:xfrm>
            <a:off x="4876800" y="5200650"/>
            <a:ext cx="3909060" cy="2382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i="1" dirty="0">
                <a:solidFill>
                  <a:srgbClr val="2832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Including anaerobes</a:t>
            </a:r>
            <a:endParaRPr lang="en-US" sz="1350" dirty="0"/>
          </a:p>
        </p:txBody>
      </p:sp>
      <p:sp>
        <p:nvSpPr>
          <p:cNvPr id="76" name="SK-28-text-75"/>
          <p:cNvSpPr/>
          <p:nvPr/>
        </p:nvSpPr>
        <p:spPr>
          <a:xfrm>
            <a:off x="8324850" y="5057775"/>
            <a:ext cx="2755553" cy="4765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i="1" dirty="0">
                <a:solidFill>
                  <a:srgbClr val="2832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Urate crystals = Gout •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i="1" dirty="0">
                <a:solidFill>
                  <a:srgbClr val="2832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Pyrophosphate = Pseudogout</a:t>
            </a:r>
            <a:endParaRPr lang="en-US" sz="1350" dirty="0"/>
          </a:p>
        </p:txBody>
      </p:sp>
      <p:sp>
        <p:nvSpPr>
          <p:cNvPr id="77" name="SK-28-text-76"/>
          <p:cNvSpPr/>
          <p:nvPr/>
        </p:nvSpPr>
        <p:spPr>
          <a:xfrm>
            <a:off x="1263997" y="6009340"/>
            <a:ext cx="10435530" cy="2382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77"/>
              </a:lnSpc>
              <a:buNone/>
            </a:pPr>
            <a:r>
              <a:rPr lang="en-US" sz="1350" i="1" dirty="0">
                <a:solidFill>
                  <a:srgbClr val="28324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Note: Crystal synovitis and infection can coexist — never rely on crystal identification alone.</a:t>
            </a:r>
            <a:endParaRPr lang="en-US" sz="1350" dirty="0"/>
          </a:p>
        </p:txBody>
      </p:sp>
      <p:sp>
        <p:nvSpPr>
          <p:cNvPr id="78" name="SK-28-text-77"/>
          <p:cNvSpPr/>
          <p:nvPr/>
        </p:nvSpPr>
        <p:spPr>
          <a:xfrm>
            <a:off x="419100" y="6591300"/>
            <a:ext cx="720090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b="1" i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— Joint Injections Teaching Deck</a:t>
            </a:r>
            <a:endParaRPr lang="en-US" sz="1050" dirty="0"/>
          </a:p>
        </p:txBody>
      </p:sp>
      <p:sp>
        <p:nvSpPr>
          <p:cNvPr id="79" name="SK-28-text-78"/>
          <p:cNvSpPr/>
          <p:nvPr/>
        </p:nvSpPr>
        <p:spPr>
          <a:xfrm>
            <a:off x="8975378" y="6591300"/>
            <a:ext cx="3216473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b="1" i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Slide 28 of 35 • 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2267" y="2105323"/>
            <a:ext cx="1036290" cy="1021705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5992" y="2180779"/>
            <a:ext cx="1024086" cy="877788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0588" y="2160240"/>
            <a:ext cx="902196" cy="912019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0777" y="2071092"/>
            <a:ext cx="792361" cy="1090315"/>
          </a:xfrm>
          <a:prstGeom prst="rect">
            <a:avLst/>
          </a:prstGeom>
        </p:spPr>
      </p:pic>
      <p:sp>
        <p:nvSpPr>
          <p:cNvPr id="7" name="SK-29-text-6"/>
          <p:cNvSpPr/>
          <p:nvPr/>
        </p:nvSpPr>
        <p:spPr>
          <a:xfrm>
            <a:off x="657225" y="314325"/>
            <a:ext cx="11534775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0B1A30"/>
                </a:solidFill>
              </a:rPr>
              <a:t>Complications: Common Side Effects</a:t>
            </a:r>
            <a:endParaRPr lang="en-US" sz="2700" dirty="0"/>
          </a:p>
        </p:txBody>
      </p:sp>
      <p:sp>
        <p:nvSpPr>
          <p:cNvPr id="8" name="SK-29-text-7"/>
          <p:cNvSpPr/>
          <p:nvPr/>
        </p:nvSpPr>
        <p:spPr>
          <a:xfrm>
            <a:off x="1200150" y="5810250"/>
            <a:ext cx="10991850" cy="3177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02"/>
              </a:lnSpc>
              <a:buNone/>
            </a:pPr>
            <a:r>
              <a:rPr lang="en-US" sz="1800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Post-injection pain increasing beyond 48 hours = re-aspirate and exclude septic arthritis</a:t>
            </a:r>
            <a:endParaRPr lang="en-US" sz="1800" dirty="0"/>
          </a:p>
        </p:txBody>
      </p:sp>
      <p:sp>
        <p:nvSpPr>
          <p:cNvPr id="9" name="SK-29-text-8"/>
          <p:cNvSpPr/>
          <p:nvPr/>
        </p:nvSpPr>
        <p:spPr>
          <a:xfrm>
            <a:off x="657225" y="1133475"/>
            <a:ext cx="11534775" cy="3500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56"/>
              </a:lnSpc>
              <a:buNone/>
            </a:pPr>
            <a:r>
              <a:rPr lang="en-US" sz="1875" i="1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Know them, warn patients, and distinguish flare from infection</a:t>
            </a:r>
            <a:endParaRPr lang="en-US" sz="1875" dirty="0"/>
          </a:p>
        </p:txBody>
      </p:sp>
      <p:sp>
        <p:nvSpPr>
          <p:cNvPr id="10" name="SK-29-text-9"/>
          <p:cNvSpPr/>
          <p:nvPr/>
        </p:nvSpPr>
        <p:spPr>
          <a:xfrm>
            <a:off x="1068586" y="3228975"/>
            <a:ext cx="163443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Facial Flushing</a:t>
            </a:r>
            <a:endParaRPr lang="en-US" sz="1575" dirty="0"/>
          </a:p>
        </p:txBody>
      </p:sp>
      <p:sp>
        <p:nvSpPr>
          <p:cNvPr id="11" name="SK-29-text-10"/>
          <p:cNvSpPr/>
          <p:nvPr/>
        </p:nvSpPr>
        <p:spPr>
          <a:xfrm>
            <a:off x="3627090" y="3228975"/>
            <a:ext cx="2137321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Post-Injection Flare</a:t>
            </a:r>
            <a:endParaRPr lang="en-US" sz="1575" dirty="0"/>
          </a:p>
        </p:txBody>
      </p:sp>
      <p:sp>
        <p:nvSpPr>
          <p:cNvPr id="12" name="SK-29-text-11"/>
          <p:cNvSpPr/>
          <p:nvPr/>
        </p:nvSpPr>
        <p:spPr>
          <a:xfrm>
            <a:off x="6803678" y="3228975"/>
            <a:ext cx="1403896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Skin Atrophy</a:t>
            </a:r>
            <a:endParaRPr lang="en-US" sz="1575" dirty="0"/>
          </a:p>
        </p:txBody>
      </p:sp>
      <p:sp>
        <p:nvSpPr>
          <p:cNvPr id="13" name="SK-29-text-12"/>
          <p:cNvSpPr/>
          <p:nvPr/>
        </p:nvSpPr>
        <p:spPr>
          <a:xfrm>
            <a:off x="9089678" y="3228975"/>
            <a:ext cx="2451646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Skin Hypopigmentation</a:t>
            </a:r>
            <a:endParaRPr lang="en-US" sz="1575" dirty="0"/>
          </a:p>
        </p:txBody>
      </p:sp>
      <p:sp>
        <p:nvSpPr>
          <p:cNvPr id="14" name="SK-29-text-13"/>
          <p:cNvSpPr/>
          <p:nvPr/>
        </p:nvSpPr>
        <p:spPr>
          <a:xfrm>
            <a:off x="809625" y="3943350"/>
            <a:ext cx="2210693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Transient, self-limiting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Warn patient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beforehand</a:t>
            </a:r>
            <a:endParaRPr lang="en-US" sz="1350" dirty="0"/>
          </a:p>
        </p:txBody>
      </p:sp>
      <p:sp>
        <p:nvSpPr>
          <p:cNvPr id="15" name="SK-29-text-14"/>
          <p:cNvSpPr/>
          <p:nvPr/>
        </p:nvSpPr>
        <p:spPr>
          <a:xfrm>
            <a:off x="3638550" y="3943350"/>
            <a:ext cx="2242096" cy="8227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Pain peaks hours after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injection, lasts ~24h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If pain persists beyond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48h → re-aspirate</a:t>
            </a:r>
            <a:endParaRPr lang="en-US" sz="1350" dirty="0"/>
          </a:p>
        </p:txBody>
      </p:sp>
      <p:sp>
        <p:nvSpPr>
          <p:cNvPr id="16" name="SK-29-text-15"/>
          <p:cNvSpPr/>
          <p:nvPr/>
        </p:nvSpPr>
        <p:spPr>
          <a:xfrm>
            <a:off x="6467475" y="3943350"/>
            <a:ext cx="2022128" cy="8227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More likely in elderly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patients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Avoid injecting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subcutaneously</a:t>
            </a:r>
            <a:endParaRPr lang="en-US" sz="1350" dirty="0"/>
          </a:p>
        </p:txBody>
      </p:sp>
      <p:sp>
        <p:nvSpPr>
          <p:cNvPr id="17" name="SK-29-text-16"/>
          <p:cNvSpPr/>
          <p:nvPr/>
        </p:nvSpPr>
        <p:spPr>
          <a:xfrm>
            <a:off x="9429750" y="3943350"/>
            <a:ext cx="1990725" cy="8227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Especially visible in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dark-skinned patients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Resolves over months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2 years</a:t>
            </a:r>
            <a:endParaRPr lang="en-US" sz="1350" dirty="0"/>
          </a:p>
        </p:txBody>
      </p:sp>
      <p:sp>
        <p:nvSpPr>
          <p:cNvPr id="18" name="SK-29-text-17"/>
          <p:cNvSpPr/>
          <p:nvPr/>
        </p:nvSpPr>
        <p:spPr>
          <a:xfrm>
            <a:off x="914400" y="5848350"/>
            <a:ext cx="792480" cy="2952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buNone/>
            </a:pPr>
            <a:r>
              <a:rPr lang="en-US" sz="1950" b="1" dirty="0">
                <a:solidFill>
                  <a:srgbClr val="0B1A3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⚠️</a:t>
            </a:r>
            <a:endParaRPr lang="en-US" sz="1950" dirty="0"/>
          </a:p>
        </p:txBody>
      </p:sp>
      <p:sp>
        <p:nvSpPr>
          <p:cNvPr id="19" name="SK-29-text-18"/>
          <p:cNvSpPr/>
          <p:nvPr/>
        </p:nvSpPr>
        <p:spPr>
          <a:xfrm>
            <a:off x="371475" y="6562725"/>
            <a:ext cx="822960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· Joint Injections Teaching Deck</a:t>
            </a:r>
            <a:endParaRPr lang="en-US" sz="1200" dirty="0"/>
          </a:p>
        </p:txBody>
      </p:sp>
      <p:sp>
        <p:nvSpPr>
          <p:cNvPr id="20" name="SK-29-text-19"/>
          <p:cNvSpPr/>
          <p:nvPr/>
        </p:nvSpPr>
        <p:spPr>
          <a:xfrm>
            <a:off x="11277600" y="6562725"/>
            <a:ext cx="628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29 / 35</a:t>
            </a:r>
            <a:endParaRPr lang="en-US" sz="1350" dirty="0"/>
          </a:p>
        </p:txBody>
      </p:sp>
      <p:sp>
        <p:nvSpPr>
          <p:cNvPr id="21" name="SK-29-text-20"/>
          <p:cNvSpPr/>
          <p:nvPr/>
        </p:nvSpPr>
        <p:spPr>
          <a:xfrm>
            <a:off x="1231106" y="5095875"/>
            <a:ext cx="1414463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i="1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treatment needed</a:t>
            </a:r>
            <a:endParaRPr lang="en-US" sz="1050" dirty="0"/>
          </a:p>
        </p:txBody>
      </p:sp>
      <p:sp>
        <p:nvSpPr>
          <p:cNvPr id="22" name="SK-29-text-21"/>
          <p:cNvSpPr/>
          <p:nvPr/>
        </p:nvSpPr>
        <p:spPr>
          <a:xfrm>
            <a:off x="3574256" y="5095875"/>
            <a:ext cx="2252663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i="1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Rule out septic arthritis at 48h</a:t>
            </a:r>
            <a:endParaRPr lang="en-US" sz="1050" dirty="0"/>
          </a:p>
        </p:txBody>
      </p:sp>
      <p:sp>
        <p:nvSpPr>
          <p:cNvPr id="23" name="SK-29-text-22"/>
          <p:cNvSpPr/>
          <p:nvPr/>
        </p:nvSpPr>
        <p:spPr>
          <a:xfrm>
            <a:off x="6699349" y="5095875"/>
            <a:ext cx="1603028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i="1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Inject at correct depth</a:t>
            </a:r>
            <a:endParaRPr lang="en-US" sz="1050" dirty="0"/>
          </a:p>
        </p:txBody>
      </p:sp>
      <p:sp>
        <p:nvSpPr>
          <p:cNvPr id="24" name="SK-29-text-23"/>
          <p:cNvSpPr/>
          <p:nvPr/>
        </p:nvSpPr>
        <p:spPr>
          <a:xfrm>
            <a:off x="9025830" y="5095875"/>
            <a:ext cx="259839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i="1" dirty="0">
                <a:solidFill>
                  <a:srgbClr val="8080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Warn patients with darker skin tones</a:t>
            </a:r>
            <a:endParaRPr lang="en-US" sz="1050" dirty="0"/>
          </a:p>
        </p:txBody>
      </p:sp>
      <p:sp>
        <p:nvSpPr>
          <p:cNvPr id="25" name="SK-29-text-24"/>
          <p:cNvSpPr/>
          <p:nvPr/>
        </p:nvSpPr>
        <p:spPr>
          <a:xfrm>
            <a:off x="1228799" y="3637806"/>
            <a:ext cx="1236315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~40% of patients</a:t>
            </a:r>
            <a:endParaRPr lang="en-US" sz="975" dirty="0"/>
          </a:p>
        </p:txBody>
      </p:sp>
      <p:sp>
        <p:nvSpPr>
          <p:cNvPr id="26" name="SK-29-text-25"/>
          <p:cNvSpPr/>
          <p:nvPr/>
        </p:nvSpPr>
        <p:spPr>
          <a:xfrm>
            <a:off x="3622774" y="3625751"/>
            <a:ext cx="2231678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~5% of intra-articular injections</a:t>
            </a:r>
            <a:endParaRPr lang="en-US" sz="975" dirty="0"/>
          </a:p>
        </p:txBody>
      </p:sp>
      <p:sp>
        <p:nvSpPr>
          <p:cNvPr id="27" name="SK-29-text-26"/>
          <p:cNvSpPr/>
          <p:nvPr/>
        </p:nvSpPr>
        <p:spPr>
          <a:xfrm>
            <a:off x="6335018" y="3637806"/>
            <a:ext cx="2367855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with superficial injections</a:t>
            </a:r>
            <a:endParaRPr lang="en-US" sz="975" dirty="0"/>
          </a:p>
        </p:txBody>
      </p:sp>
      <p:sp>
        <p:nvSpPr>
          <p:cNvPr id="28" name="SK-29-text-27"/>
          <p:cNvSpPr/>
          <p:nvPr/>
        </p:nvSpPr>
        <p:spPr>
          <a:xfrm>
            <a:off x="9188276" y="3647522"/>
            <a:ext cx="2273498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0B1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– de Quervain's, elbow</a:t>
            </a:r>
            <a:endParaRPr lang="en-US" sz="97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8173" y="1522363"/>
            <a:ext cx="438894" cy="507355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7663" y="1549896"/>
            <a:ext cx="511969" cy="445740"/>
          </a:xfrm>
          <a:prstGeom prst="rect">
            <a:avLst/>
          </a:prstGeom>
        </p:spPr>
      </p:pic>
      <p:pic>
        <p:nvPicPr>
          <p:cNvPr id="5" name="SK-3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0377" y="1536055"/>
            <a:ext cx="475357" cy="486817"/>
          </a:xfrm>
          <a:prstGeom prst="rect">
            <a:avLst/>
          </a:prstGeom>
        </p:spPr>
      </p:pic>
      <p:sp>
        <p:nvSpPr>
          <p:cNvPr id="6" name="SK-30-text-5"/>
          <p:cNvSpPr/>
          <p:nvPr/>
        </p:nvSpPr>
        <p:spPr>
          <a:xfrm>
            <a:off x="590550" y="314325"/>
            <a:ext cx="1160145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Complications: Serious Adverse Events</a:t>
            </a:r>
            <a:endParaRPr lang="en-US" sz="3225" dirty="0"/>
          </a:p>
        </p:txBody>
      </p:sp>
      <p:sp>
        <p:nvSpPr>
          <p:cNvPr id="7" name="SK-30-text-6"/>
          <p:cNvSpPr/>
          <p:nvPr/>
        </p:nvSpPr>
        <p:spPr>
          <a:xfrm>
            <a:off x="1186309" y="2114550"/>
            <a:ext cx="2189708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Septic Arthritis</a:t>
            </a:r>
            <a:endParaRPr lang="en-US" sz="1800" dirty="0"/>
          </a:p>
        </p:txBody>
      </p:sp>
      <p:sp>
        <p:nvSpPr>
          <p:cNvPr id="8" name="SK-30-text-7"/>
          <p:cNvSpPr/>
          <p:nvPr/>
        </p:nvSpPr>
        <p:spPr>
          <a:xfrm>
            <a:off x="4865340" y="2114550"/>
            <a:ext cx="2346871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Tendon Rupture</a:t>
            </a:r>
            <a:endParaRPr lang="en-US" sz="1800" dirty="0"/>
          </a:p>
        </p:txBody>
      </p:sp>
      <p:sp>
        <p:nvSpPr>
          <p:cNvPr id="9" name="SK-30-text-8"/>
          <p:cNvSpPr/>
          <p:nvPr/>
        </p:nvSpPr>
        <p:spPr>
          <a:xfrm>
            <a:off x="8584406" y="2114550"/>
            <a:ext cx="2462213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Systemic Effects</a:t>
            </a:r>
            <a:endParaRPr lang="en-US" sz="1800" dirty="0"/>
          </a:p>
        </p:txBody>
      </p:sp>
      <p:sp>
        <p:nvSpPr>
          <p:cNvPr id="10" name="SK-30-text-9"/>
          <p:cNvSpPr/>
          <p:nvPr/>
        </p:nvSpPr>
        <p:spPr>
          <a:xfrm>
            <a:off x="590550" y="942975"/>
            <a:ext cx="11601450" cy="3574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15"/>
              </a:lnSpc>
              <a:buNone/>
            </a:pPr>
            <a:r>
              <a:rPr lang="en-US" sz="2025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Rare but potentially life-altering — recognise and act fast</a:t>
            </a:r>
            <a:endParaRPr lang="en-US" sz="2025" dirty="0"/>
          </a:p>
        </p:txBody>
      </p:sp>
      <p:sp>
        <p:nvSpPr>
          <p:cNvPr id="11" name="SK-30-text-10"/>
          <p:cNvSpPr/>
          <p:nvPr/>
        </p:nvSpPr>
        <p:spPr>
          <a:xfrm>
            <a:off x="771525" y="6005959"/>
            <a:ext cx="1219200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4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*Post-injection flare: self-limiting within 24 hours. Pain increasing beyond 48 hours = suspect septic arthritis — re-aspirate and</a:t>
            </a:r>
            <a:endParaRPr lang="en-US" sz="1350" dirty="0"/>
          </a:p>
          <a:p>
            <a:pPr marL="0" indent="0">
              <a:lnSpc>
                <a:spcPts val="1404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send fluid for urgent MC&amp;S.</a:t>
            </a:r>
            <a:endParaRPr lang="en-US" sz="1350" dirty="0"/>
          </a:p>
        </p:txBody>
      </p:sp>
      <p:sp>
        <p:nvSpPr>
          <p:cNvPr id="12" name="SK-30-text-11"/>
          <p:cNvSpPr/>
          <p:nvPr/>
        </p:nvSpPr>
        <p:spPr>
          <a:xfrm>
            <a:off x="771525" y="2971800"/>
            <a:ext cx="3572768" cy="123408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Strict no-touch sterile technique is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essential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Never inject if infection is suspected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Post-injection: pain increasing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beyond 48 hours → re-aspirate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urgently</a:t>
            </a:r>
            <a:endParaRPr lang="en-US" sz="1350" dirty="0"/>
          </a:p>
        </p:txBody>
      </p:sp>
      <p:sp>
        <p:nvSpPr>
          <p:cNvPr id="13" name="SK-30-text-12"/>
          <p:cNvSpPr/>
          <p:nvPr/>
        </p:nvSpPr>
        <p:spPr>
          <a:xfrm>
            <a:off x="4572000" y="2971800"/>
            <a:ext cx="3415605" cy="123408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Never inject directly INTO tendon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substance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Never inject against unexpected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resistance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Highest risk: Achilles, rotator cuff,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patellar tendon</a:t>
            </a:r>
            <a:endParaRPr lang="en-US" sz="1350" dirty="0"/>
          </a:p>
        </p:txBody>
      </p:sp>
      <p:sp>
        <p:nvSpPr>
          <p:cNvPr id="14" name="SK-30-text-13"/>
          <p:cNvSpPr/>
          <p:nvPr/>
        </p:nvSpPr>
        <p:spPr>
          <a:xfrm>
            <a:off x="8451503" y="2971800"/>
            <a:ext cx="3740348" cy="1645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Hyperglycaemia: significant glucose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rise 2–4 weeks in diabetics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Adrenal suppression: risk with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serial/multiple site injections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Central serous chorioretinopathy: visual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disturbance — MHRA 2026 warning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Facial flushing: ~40%, transient but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must be pre-warned</a:t>
            </a:r>
            <a:endParaRPr lang="en-US" sz="1350" dirty="0"/>
          </a:p>
        </p:txBody>
      </p:sp>
      <p:sp>
        <p:nvSpPr>
          <p:cNvPr id="15" name="SK-30-text-14"/>
          <p:cNvSpPr/>
          <p:nvPr/>
        </p:nvSpPr>
        <p:spPr>
          <a:xfrm>
            <a:off x="770037" y="5667375"/>
            <a:ext cx="1498253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QUICK PEARL</a:t>
            </a:r>
            <a:endParaRPr lang="en-US" sz="1200" dirty="0"/>
          </a:p>
        </p:txBody>
      </p:sp>
      <p:sp>
        <p:nvSpPr>
          <p:cNvPr id="16" name="SK-30-text-15"/>
          <p:cNvSpPr/>
          <p:nvPr/>
        </p:nvSpPr>
        <p:spPr>
          <a:xfrm>
            <a:off x="1162496" y="2590800"/>
            <a:ext cx="2294483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*1 in 15,000 procedures*</a:t>
            </a:r>
            <a:endParaRPr lang="en-US" sz="1200" dirty="0"/>
          </a:p>
        </p:txBody>
      </p:sp>
      <p:sp>
        <p:nvSpPr>
          <p:cNvPr id="17" name="SK-30-text-16"/>
          <p:cNvSpPr/>
          <p:nvPr/>
        </p:nvSpPr>
        <p:spPr>
          <a:xfrm>
            <a:off x="4666655" y="2590800"/>
            <a:ext cx="2944118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*Rare but serious and irreversible*</a:t>
            </a:r>
            <a:endParaRPr lang="en-US" sz="1200" dirty="0"/>
          </a:p>
        </p:txBody>
      </p:sp>
      <p:sp>
        <p:nvSpPr>
          <p:cNvPr id="18" name="SK-30-text-17"/>
          <p:cNvSpPr/>
          <p:nvPr/>
        </p:nvSpPr>
        <p:spPr>
          <a:xfrm>
            <a:off x="8078986" y="2590800"/>
            <a:ext cx="3729930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*Clinically significant in vulnerable patients*</a:t>
            </a:r>
            <a:endParaRPr lang="en-US" sz="1200" dirty="0"/>
          </a:p>
        </p:txBody>
      </p:sp>
      <p:sp>
        <p:nvSpPr>
          <p:cNvPr id="19" name="SK-30-text-18"/>
          <p:cNvSpPr/>
          <p:nvPr/>
        </p:nvSpPr>
        <p:spPr>
          <a:xfrm>
            <a:off x="876746" y="4933950"/>
            <a:ext cx="2923133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“If in doubt — aspirate, don't inject”</a:t>
            </a:r>
            <a:endParaRPr lang="en-US" sz="1200" dirty="0"/>
          </a:p>
        </p:txBody>
      </p:sp>
      <p:sp>
        <p:nvSpPr>
          <p:cNvPr id="20" name="SK-30-text-19"/>
          <p:cNvSpPr/>
          <p:nvPr/>
        </p:nvSpPr>
        <p:spPr>
          <a:xfrm>
            <a:off x="4803428" y="4933950"/>
            <a:ext cx="2661196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“Resistance = stop and reposition”</a:t>
            </a:r>
            <a:endParaRPr lang="en-US" sz="1200" dirty="0"/>
          </a:p>
        </p:txBody>
      </p:sp>
      <p:sp>
        <p:nvSpPr>
          <p:cNvPr id="21" name="SK-30-text-20"/>
          <p:cNvSpPr/>
          <p:nvPr/>
        </p:nvSpPr>
        <p:spPr>
          <a:xfrm>
            <a:off x="8079581" y="4933950"/>
            <a:ext cx="3719512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“Always warn diabetic patients before injecting”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5266879"/>
            <a:ext cx="682675" cy="699492"/>
          </a:xfrm>
          <a:prstGeom prst="rect">
            <a:avLst/>
          </a:prstGeom>
        </p:spPr>
      </p:pic>
      <p:pic>
        <p:nvPicPr>
          <p:cNvPr id="4" name="SK-3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88" y="3806130"/>
            <a:ext cx="731490" cy="445740"/>
          </a:xfrm>
          <a:prstGeom prst="rect">
            <a:avLst/>
          </a:prstGeom>
        </p:spPr>
      </p:pic>
      <p:pic>
        <p:nvPicPr>
          <p:cNvPr id="5" name="SK-3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788" y="2167086"/>
            <a:ext cx="731490" cy="761107"/>
          </a:xfrm>
          <a:prstGeom prst="rect">
            <a:avLst/>
          </a:prstGeom>
        </p:spPr>
      </p:pic>
      <p:sp>
        <p:nvSpPr>
          <p:cNvPr id="6" name="SK-31-text-5"/>
          <p:cNvSpPr/>
          <p:nvPr/>
        </p:nvSpPr>
        <p:spPr>
          <a:xfrm>
            <a:off x="657225" y="400050"/>
            <a:ext cx="11534775" cy="4874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38"/>
              </a:lnSpc>
              <a:buNone/>
            </a:pPr>
            <a:r>
              <a:rPr lang="en-US" sz="3225" b="1" dirty="0">
                <a:solidFill>
                  <a:srgbClr val="000F33"/>
                </a:solidFill>
              </a:rPr>
              <a:t>Essential Post-Injection Aftercare</a:t>
            </a:r>
            <a:endParaRPr lang="en-US" sz="3225" dirty="0"/>
          </a:p>
        </p:txBody>
      </p:sp>
      <p:sp>
        <p:nvSpPr>
          <p:cNvPr id="7" name="SK-31-text-6"/>
          <p:cNvSpPr/>
          <p:nvPr/>
        </p:nvSpPr>
        <p:spPr>
          <a:xfrm>
            <a:off x="1809750" y="2247900"/>
            <a:ext cx="1079153" cy="4759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F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Rest the</a:t>
            </a:r>
            <a:endParaRPr lang="en-US" sz="1575" dirty="0"/>
          </a:p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F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Joint</a:t>
            </a:r>
            <a:endParaRPr lang="en-US" sz="1575" dirty="0"/>
          </a:p>
        </p:txBody>
      </p:sp>
      <p:sp>
        <p:nvSpPr>
          <p:cNvPr id="8" name="SK-31-text-7"/>
          <p:cNvSpPr/>
          <p:nvPr/>
        </p:nvSpPr>
        <p:spPr>
          <a:xfrm>
            <a:off x="1809750" y="3619500"/>
            <a:ext cx="1749623" cy="7139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F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Expect</a:t>
            </a:r>
            <a:endParaRPr lang="en-US" sz="1575" dirty="0"/>
          </a:p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F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Temporary</a:t>
            </a:r>
            <a:endParaRPr lang="en-US" sz="1575" dirty="0"/>
          </a:p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F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Pain Increase</a:t>
            </a:r>
            <a:endParaRPr lang="en-US" sz="1575" dirty="0"/>
          </a:p>
        </p:txBody>
      </p:sp>
      <p:sp>
        <p:nvSpPr>
          <p:cNvPr id="9" name="SK-31-text-8"/>
          <p:cNvSpPr/>
          <p:nvPr/>
        </p:nvSpPr>
        <p:spPr>
          <a:xfrm>
            <a:off x="1809750" y="5334000"/>
            <a:ext cx="1424880" cy="4759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F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Red-Flag</a:t>
            </a:r>
            <a:endParaRPr lang="en-US" sz="1575" dirty="0"/>
          </a:p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F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Monitoring</a:t>
            </a:r>
            <a:endParaRPr lang="en-US" sz="1575" dirty="0"/>
          </a:p>
        </p:txBody>
      </p:sp>
      <p:sp>
        <p:nvSpPr>
          <p:cNvPr id="10" name="SK-31-text-9"/>
          <p:cNvSpPr/>
          <p:nvPr/>
        </p:nvSpPr>
        <p:spPr>
          <a:xfrm>
            <a:off x="3409950" y="2181225"/>
            <a:ext cx="8782050" cy="21580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50" b="1" dirty="0">
                <a:solidFill>
                  <a:srgbClr val="000F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Rest the Injected Joint for 24-48 Hours</a:t>
            </a:r>
            <a:endParaRPr lang="en-US" sz="1650" dirty="0"/>
          </a:p>
        </p:txBody>
      </p:sp>
      <p:sp>
        <p:nvSpPr>
          <p:cNvPr id="11" name="SK-31-text-10"/>
          <p:cNvSpPr/>
          <p:nvPr/>
        </p:nvSpPr>
        <p:spPr>
          <a:xfrm>
            <a:off x="3409950" y="3552825"/>
            <a:ext cx="8549640" cy="21580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50" b="1" dirty="0">
                <a:solidFill>
                  <a:srgbClr val="000F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Pain May Worsen Before It Improves</a:t>
            </a:r>
            <a:endParaRPr lang="en-US" sz="1650" dirty="0"/>
          </a:p>
        </p:txBody>
      </p:sp>
      <p:sp>
        <p:nvSpPr>
          <p:cNvPr id="12" name="SK-31-text-11"/>
          <p:cNvSpPr/>
          <p:nvPr/>
        </p:nvSpPr>
        <p:spPr>
          <a:xfrm>
            <a:off x="3409950" y="5019675"/>
            <a:ext cx="6537960" cy="21580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50" b="1" dirty="0">
                <a:solidFill>
                  <a:srgbClr val="000F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to Seek Urgent Review</a:t>
            </a:r>
            <a:endParaRPr lang="en-US" sz="1650" dirty="0"/>
          </a:p>
        </p:txBody>
      </p:sp>
      <p:sp>
        <p:nvSpPr>
          <p:cNvPr id="13" name="SK-31-text-12"/>
          <p:cNvSpPr/>
          <p:nvPr/>
        </p:nvSpPr>
        <p:spPr>
          <a:xfrm>
            <a:off x="714375" y="1323975"/>
            <a:ext cx="11477625" cy="282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5"/>
              </a:lnSpc>
              <a:buNone/>
            </a:pPr>
            <a:r>
              <a:rPr lang="en-US" sz="1725" dirty="0">
                <a:solidFill>
                  <a:srgbClr val="6D6D6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Guidance for patients following corticosteroid joint injection</a:t>
            </a:r>
            <a:endParaRPr lang="en-US" sz="1725" dirty="0"/>
          </a:p>
        </p:txBody>
      </p:sp>
      <p:sp>
        <p:nvSpPr>
          <p:cNvPr id="14" name="SK-31-text-13"/>
          <p:cNvSpPr/>
          <p:nvPr/>
        </p:nvSpPr>
        <p:spPr>
          <a:xfrm>
            <a:off x="3559373" y="5363616"/>
            <a:ext cx="9398198" cy="8358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Pain that is severe or increasing beyond 48 hours → re-aspirate to exclude septic arthritis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Any visual disturbance after injection → urgent ophthalmology review (MHRA 2026: chorioretinopathy)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Signs of systemic infection: fever, rigors, or spreading redness → urgent review or admission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Diabetic patients: monitor blood glucose — significant elevation may persist for 2-4 weeks</a:t>
            </a:r>
            <a:endParaRPr lang="en-US" sz="1275" dirty="0"/>
          </a:p>
        </p:txBody>
      </p:sp>
      <p:sp>
        <p:nvSpPr>
          <p:cNvPr id="15" name="SK-31-text-14"/>
          <p:cNvSpPr/>
          <p:nvPr/>
        </p:nvSpPr>
        <p:spPr>
          <a:xfrm>
            <a:off x="3559373" y="2552254"/>
            <a:ext cx="9094440" cy="4179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Resting the joint after injection minimises steroid leakage and allows the anti-inflammatory effect to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establish. Avoid strenuous activity or heavy loading of the injected area for at least 24-48 hours.</a:t>
            </a:r>
            <a:endParaRPr lang="en-US" sz="1275" dirty="0"/>
          </a:p>
        </p:txBody>
      </p:sp>
      <p:sp>
        <p:nvSpPr>
          <p:cNvPr id="16" name="SK-31-text-15"/>
          <p:cNvSpPr/>
          <p:nvPr/>
        </p:nvSpPr>
        <p:spPr>
          <a:xfrm>
            <a:off x="3559373" y="3873476"/>
            <a:ext cx="9377363" cy="626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When the local anaesthetic wears off — usually within 2 hours — pain may return and feel temporarily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worse than before. This is normal and expected. A post-injection flare occurs in approximately 5% of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cases, peaking within hours and usually resolving within 24 hours. Reassure the patient beforehand.</a:t>
            </a:r>
            <a:endParaRPr lang="en-US" sz="1275" dirty="0"/>
          </a:p>
        </p:txBody>
      </p:sp>
      <p:sp>
        <p:nvSpPr>
          <p:cNvPr id="17" name="SK-31-text-16"/>
          <p:cNvSpPr/>
          <p:nvPr/>
        </p:nvSpPr>
        <p:spPr>
          <a:xfrm>
            <a:off x="466725" y="6572250"/>
            <a:ext cx="7200900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13"/>
              </a:lnSpc>
              <a:buNone/>
            </a:pPr>
            <a:r>
              <a:rPr lang="en-US" sz="1050" dirty="0">
                <a:solidFill>
                  <a:srgbClr val="000F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· Joint Injections Teaching Deck</a:t>
            </a:r>
            <a:endParaRPr lang="en-US" sz="1050" dirty="0"/>
          </a:p>
        </p:txBody>
      </p:sp>
      <p:sp>
        <p:nvSpPr>
          <p:cNvPr id="18" name="SK-31-text-17"/>
          <p:cNvSpPr/>
          <p:nvPr/>
        </p:nvSpPr>
        <p:spPr>
          <a:xfrm>
            <a:off x="10106025" y="6572250"/>
            <a:ext cx="1728788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13"/>
              </a:lnSpc>
              <a:buNone/>
            </a:pPr>
            <a:r>
              <a:rPr lang="en-US" sz="1050" dirty="0">
                <a:solidFill>
                  <a:srgbClr val="000F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75" y="5753844"/>
            <a:ext cx="353467" cy="322213"/>
          </a:xfrm>
          <a:prstGeom prst="rect">
            <a:avLst/>
          </a:prstGeom>
        </p:spPr>
      </p:pic>
      <p:pic>
        <p:nvPicPr>
          <p:cNvPr id="4" name="SK-3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059" y="1735038"/>
            <a:ext cx="316855" cy="363438"/>
          </a:xfrm>
          <a:prstGeom prst="rect">
            <a:avLst/>
          </a:prstGeom>
        </p:spPr>
      </p:pic>
      <p:pic>
        <p:nvPicPr>
          <p:cNvPr id="5" name="SK-3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75" y="1735038"/>
            <a:ext cx="353467" cy="363438"/>
          </a:xfrm>
          <a:prstGeom prst="rect">
            <a:avLst/>
          </a:prstGeom>
        </p:spPr>
      </p:pic>
      <p:sp>
        <p:nvSpPr>
          <p:cNvPr id="6" name="SK-32-text-5"/>
          <p:cNvSpPr/>
          <p:nvPr/>
        </p:nvSpPr>
        <p:spPr>
          <a:xfrm>
            <a:off x="533400" y="295275"/>
            <a:ext cx="11658600" cy="5314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85"/>
              </a:lnSpc>
              <a:buNone/>
            </a:pPr>
            <a:r>
              <a:rPr lang="en-US" sz="3375" b="1" dirty="0">
                <a:solidFill>
                  <a:srgbClr val="00204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Minimising Litigation and Documentation</a:t>
            </a:r>
            <a:endParaRPr lang="en-US" sz="3375" dirty="0"/>
          </a:p>
        </p:txBody>
      </p:sp>
      <p:sp>
        <p:nvSpPr>
          <p:cNvPr id="7" name="SK-32-text-6"/>
          <p:cNvSpPr/>
          <p:nvPr/>
        </p:nvSpPr>
        <p:spPr>
          <a:xfrm>
            <a:off x="1143000" y="1781175"/>
            <a:ext cx="341757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96E1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SAFE PRACTICE</a:t>
            </a:r>
            <a:endParaRPr lang="en-US" sz="1725" dirty="0"/>
          </a:p>
        </p:txBody>
      </p:sp>
      <p:sp>
        <p:nvSpPr>
          <p:cNvPr id="8" name="SK-32-text-7"/>
          <p:cNvSpPr/>
          <p:nvPr/>
        </p:nvSpPr>
        <p:spPr>
          <a:xfrm>
            <a:off x="6848475" y="1781175"/>
            <a:ext cx="420624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96E1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WHAT TO DOCUMENT</a:t>
            </a:r>
            <a:endParaRPr lang="en-US" sz="1725" dirty="0"/>
          </a:p>
        </p:txBody>
      </p:sp>
      <p:sp>
        <p:nvSpPr>
          <p:cNvPr id="9" name="SK-32-text-8"/>
          <p:cNvSpPr/>
          <p:nvPr/>
        </p:nvSpPr>
        <p:spPr>
          <a:xfrm>
            <a:off x="1233714" y="5781675"/>
            <a:ext cx="11556653" cy="560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0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Urgent Referral Rule: If joint infection is suspected at any point — before or after injection — refer</a:t>
            </a:r>
            <a:endParaRPr lang="en-US" sz="1725" dirty="0"/>
          </a:p>
          <a:p>
            <a:pPr marL="0" indent="0">
              <a:lnSpc>
                <a:spcPts val="2208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urgently to specialist. Do not delay.</a:t>
            </a:r>
            <a:endParaRPr lang="en-US" sz="1725" dirty="0"/>
          </a:p>
        </p:txBody>
      </p:sp>
      <p:sp>
        <p:nvSpPr>
          <p:cNvPr id="10" name="SK-32-text-9"/>
          <p:cNvSpPr/>
          <p:nvPr/>
        </p:nvSpPr>
        <p:spPr>
          <a:xfrm>
            <a:off x="533400" y="1047750"/>
            <a:ext cx="9201150" cy="2848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2"/>
              </a:lnSpc>
              <a:buNone/>
            </a:pPr>
            <a:r>
              <a:rPr lang="en-US" sz="1725" i="1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Protect your patient — and yourself</a:t>
            </a:r>
            <a:endParaRPr lang="en-US" sz="1725" dirty="0"/>
          </a:p>
        </p:txBody>
      </p:sp>
      <p:sp>
        <p:nvSpPr>
          <p:cNvPr id="11" name="SK-32-text-10"/>
          <p:cNvSpPr/>
          <p:nvPr/>
        </p:nvSpPr>
        <p:spPr>
          <a:xfrm>
            <a:off x="962025" y="2295525"/>
            <a:ext cx="5364361" cy="5363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Full aseptic precautions at all times — no-touch</a:t>
            </a:r>
            <a:endParaRPr lang="en-US" sz="1650" dirty="0"/>
          </a:p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sterile technique throughout</a:t>
            </a:r>
            <a:endParaRPr lang="en-US" sz="1650" dirty="0"/>
          </a:p>
        </p:txBody>
      </p:sp>
      <p:sp>
        <p:nvSpPr>
          <p:cNvPr id="12" name="SK-32-text-11"/>
          <p:cNvSpPr/>
          <p:nvPr/>
        </p:nvSpPr>
        <p:spPr>
          <a:xfrm>
            <a:off x="962025" y="2952750"/>
            <a:ext cx="5647283" cy="5363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Never inject if infection is suspected — refer</a:t>
            </a:r>
            <a:endParaRPr lang="en-US" sz="1650" dirty="0"/>
          </a:p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urgently to specialist; seeding a joint is catastrophic</a:t>
            </a:r>
            <a:endParaRPr lang="en-US" sz="1650" dirty="0"/>
          </a:p>
        </p:txBody>
      </p:sp>
      <p:sp>
        <p:nvSpPr>
          <p:cNvPr id="13" name="SK-32-text-12"/>
          <p:cNvSpPr/>
          <p:nvPr/>
        </p:nvSpPr>
        <p:spPr>
          <a:xfrm>
            <a:off x="962025" y="3609975"/>
            <a:ext cx="5395913" cy="804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Know your neurovascular anatomy — particular</a:t>
            </a:r>
            <a:endParaRPr lang="en-US" sz="1650" dirty="0"/>
          </a:p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care at the medial epicondyle (ulnar nerve) and</a:t>
            </a:r>
            <a:endParaRPr lang="en-US" sz="1650" dirty="0"/>
          </a:p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wrist (median nerve, radial artery)</a:t>
            </a:r>
            <a:endParaRPr lang="en-US" sz="1650" dirty="0"/>
          </a:p>
        </p:txBody>
      </p:sp>
      <p:sp>
        <p:nvSpPr>
          <p:cNvPr id="14" name="SK-32-text-13"/>
          <p:cNvSpPr/>
          <p:nvPr/>
        </p:nvSpPr>
        <p:spPr>
          <a:xfrm>
            <a:off x="962025" y="4476750"/>
            <a:ext cx="5458718" cy="804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Keep phenol separate from lidocaine and</a:t>
            </a:r>
            <a:endParaRPr lang="en-US" sz="1650" dirty="0"/>
          </a:p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cleansing agents; store in a locked cupboard after</a:t>
            </a:r>
            <a:endParaRPr lang="en-US" sz="1650" dirty="0"/>
          </a:p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use</a:t>
            </a:r>
            <a:endParaRPr lang="en-US" sz="1650" dirty="0"/>
          </a:p>
        </p:txBody>
      </p:sp>
      <p:sp>
        <p:nvSpPr>
          <p:cNvPr id="15" name="SK-32-text-14"/>
          <p:cNvSpPr/>
          <p:nvPr/>
        </p:nvSpPr>
        <p:spPr>
          <a:xfrm>
            <a:off x="6762750" y="2295525"/>
            <a:ext cx="5429250" cy="2681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Diagnosis — confirmed clinical indication</a:t>
            </a:r>
            <a:endParaRPr lang="en-US" sz="1650" dirty="0"/>
          </a:p>
        </p:txBody>
      </p:sp>
      <p:sp>
        <p:nvSpPr>
          <p:cNvPr id="16" name="SK-32-text-15"/>
          <p:cNvSpPr/>
          <p:nvPr/>
        </p:nvSpPr>
        <p:spPr>
          <a:xfrm>
            <a:off x="6762750" y="2695575"/>
            <a:ext cx="4568130" cy="5363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Consent discussion — benefits, risks, and</a:t>
            </a:r>
            <a:endParaRPr lang="en-US" sz="1650" dirty="0"/>
          </a:p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alternatives discussed</a:t>
            </a:r>
            <a:endParaRPr lang="en-US" sz="1650" dirty="0"/>
          </a:p>
        </p:txBody>
      </p:sp>
      <p:sp>
        <p:nvSpPr>
          <p:cNvPr id="17" name="SK-32-text-16"/>
          <p:cNvSpPr/>
          <p:nvPr/>
        </p:nvSpPr>
        <p:spPr>
          <a:xfrm>
            <a:off x="6762750" y="3295650"/>
            <a:ext cx="5429250" cy="289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77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Injection site — precise anatomical location</a:t>
            </a:r>
            <a:endParaRPr lang="en-US" sz="1650" dirty="0"/>
          </a:p>
        </p:txBody>
      </p:sp>
      <p:sp>
        <p:nvSpPr>
          <p:cNvPr id="18" name="SK-32-text-17"/>
          <p:cNvSpPr/>
          <p:nvPr/>
        </p:nvSpPr>
        <p:spPr>
          <a:xfrm>
            <a:off x="6762750" y="3667125"/>
            <a:ext cx="5322540" cy="5363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Drug name and dose — e.g., methylprednisolone</a:t>
            </a:r>
            <a:endParaRPr lang="en-US" sz="1650" dirty="0"/>
          </a:p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acetate 40mg</a:t>
            </a:r>
            <a:endParaRPr lang="en-US" sz="1650" dirty="0"/>
          </a:p>
        </p:txBody>
      </p:sp>
      <p:sp>
        <p:nvSpPr>
          <p:cNvPr id="19" name="SK-32-text-18"/>
          <p:cNvSpPr/>
          <p:nvPr/>
        </p:nvSpPr>
        <p:spPr>
          <a:xfrm>
            <a:off x="6762750" y="4305300"/>
            <a:ext cx="5429250" cy="289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77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Batch number — for traceability</a:t>
            </a:r>
            <a:endParaRPr lang="en-US" sz="1650" dirty="0"/>
          </a:p>
        </p:txBody>
      </p:sp>
      <p:sp>
        <p:nvSpPr>
          <p:cNvPr id="20" name="SK-32-text-19"/>
          <p:cNvSpPr/>
          <p:nvPr/>
        </p:nvSpPr>
        <p:spPr>
          <a:xfrm>
            <a:off x="6762750" y="4686300"/>
            <a:ext cx="4442371" cy="5363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Technique used and clinical outcome —</a:t>
            </a:r>
            <a:endParaRPr lang="en-US" sz="1650" dirty="0"/>
          </a:p>
          <a:p>
            <a:pPr marL="0" indent="0">
              <a:lnSpc>
                <a:spcPts val="2112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response at time of procedure</a:t>
            </a:r>
            <a:endParaRPr lang="en-US" sz="1650" dirty="0"/>
          </a:p>
        </p:txBody>
      </p:sp>
      <p:sp>
        <p:nvSpPr>
          <p:cNvPr id="21" name="SK-32-text-20"/>
          <p:cNvSpPr/>
          <p:nvPr/>
        </p:nvSpPr>
        <p:spPr>
          <a:xfrm>
            <a:off x="485775" y="6667500"/>
            <a:ext cx="6172200" cy="1233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72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Bradford VTS — Joint Injections Teaching Deck</a:t>
            </a:r>
            <a:endParaRPr lang="en-US" sz="900" dirty="0"/>
          </a:p>
        </p:txBody>
      </p:sp>
      <p:sp>
        <p:nvSpPr>
          <p:cNvPr id="22" name="SK-32-text-21"/>
          <p:cNvSpPr/>
          <p:nvPr/>
        </p:nvSpPr>
        <p:spPr>
          <a:xfrm>
            <a:off x="10172700" y="6677025"/>
            <a:ext cx="1676400" cy="1440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34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19" y="0"/>
            <a:ext cx="12192000" cy="6858000"/>
          </a:xfrm>
          <a:prstGeom prst="rect">
            <a:avLst/>
          </a:prstGeom>
        </p:spPr>
      </p:pic>
      <p:pic>
        <p:nvPicPr>
          <p:cNvPr id="3" name="SK-3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741884"/>
            <a:ext cx="292596" cy="281136"/>
          </a:xfrm>
          <a:prstGeom prst="rect">
            <a:avLst/>
          </a:prstGeom>
        </p:spPr>
      </p:pic>
      <p:pic>
        <p:nvPicPr>
          <p:cNvPr id="4" name="SK-3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286" y="1728192"/>
            <a:ext cx="243780" cy="315367"/>
          </a:xfrm>
          <a:prstGeom prst="rect">
            <a:avLst/>
          </a:prstGeom>
        </p:spPr>
      </p:pic>
      <p:sp>
        <p:nvSpPr>
          <p:cNvPr id="5" name="SK-33-text-4"/>
          <p:cNvSpPr/>
          <p:nvPr/>
        </p:nvSpPr>
        <p:spPr>
          <a:xfrm>
            <a:off x="533400" y="314325"/>
            <a:ext cx="10058400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002060"/>
                </a:solidFill>
              </a:rPr>
              <a:t>Top Tips &amp; Exam Pearls</a:t>
            </a:r>
            <a:endParaRPr lang="en-US" sz="3000" dirty="0"/>
          </a:p>
        </p:txBody>
      </p:sp>
      <p:sp>
        <p:nvSpPr>
          <p:cNvPr id="6" name="SK-33-text-5"/>
          <p:cNvSpPr/>
          <p:nvPr/>
        </p:nvSpPr>
        <p:spPr>
          <a:xfrm>
            <a:off x="533400" y="1085850"/>
            <a:ext cx="11658600" cy="3414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88"/>
              </a:lnSpc>
              <a:buNone/>
            </a:pPr>
            <a:r>
              <a:rPr lang="en-US" sz="2100" dirty="0">
                <a:solidFill>
                  <a:srgbClr val="6666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Takeaways for Minor Surgery Exams</a:t>
            </a:r>
            <a:endParaRPr lang="en-US" sz="2100" dirty="0"/>
          </a:p>
        </p:txBody>
      </p:sp>
      <p:sp>
        <p:nvSpPr>
          <p:cNvPr id="7" name="SK-33-text-6"/>
          <p:cNvSpPr/>
          <p:nvPr/>
        </p:nvSpPr>
        <p:spPr>
          <a:xfrm>
            <a:off x="1019175" y="1733550"/>
            <a:ext cx="210312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77F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 TIPS</a:t>
            </a:r>
            <a:endParaRPr lang="en-US" sz="1725" dirty="0"/>
          </a:p>
        </p:txBody>
      </p:sp>
      <p:sp>
        <p:nvSpPr>
          <p:cNvPr id="8" name="SK-33-text-7"/>
          <p:cNvSpPr/>
          <p:nvPr/>
        </p:nvSpPr>
        <p:spPr>
          <a:xfrm>
            <a:off x="6810375" y="1733550"/>
            <a:ext cx="2891790" cy="262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 PEARLS</a:t>
            </a:r>
            <a:endParaRPr lang="en-US" sz="1725" dirty="0"/>
          </a:p>
        </p:txBody>
      </p:sp>
      <p:sp>
        <p:nvSpPr>
          <p:cNvPr id="9" name="SK-33-text-8"/>
          <p:cNvSpPr/>
          <p:nvPr/>
        </p:nvSpPr>
        <p:spPr>
          <a:xfrm>
            <a:off x="990600" y="2162175"/>
            <a:ext cx="5584478" cy="2934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Conservative first — Injection is always second-line. Try NSAIDs,</a:t>
            </a:r>
            <a:endParaRPr lang="en-US" sz="1050" dirty="0"/>
          </a:p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physio, and activity modification first.</a:t>
            </a:r>
            <a:endParaRPr lang="en-US" sz="1050" dirty="0"/>
          </a:p>
        </p:txBody>
      </p:sp>
      <p:sp>
        <p:nvSpPr>
          <p:cNvPr id="10" name="SK-33-text-9"/>
          <p:cNvSpPr/>
          <p:nvPr/>
        </p:nvSpPr>
        <p:spPr>
          <a:xfrm>
            <a:off x="990600" y="2705100"/>
            <a:ext cx="5532090" cy="4402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Exclude infection before you inject — Aspiration is mandatory</a:t>
            </a:r>
            <a:endParaRPr lang="en-US" sz="1050" dirty="0"/>
          </a:p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septic arthritis is possible. Never inject into a possibly infected</a:t>
            </a:r>
            <a:endParaRPr lang="en-US" sz="1050" dirty="0"/>
          </a:p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joint.</a:t>
            </a:r>
            <a:endParaRPr lang="en-US" sz="1050" dirty="0"/>
          </a:p>
        </p:txBody>
      </p:sp>
      <p:sp>
        <p:nvSpPr>
          <p:cNvPr id="11" name="SK-33-text-10"/>
          <p:cNvSpPr/>
          <p:nvPr/>
        </p:nvSpPr>
        <p:spPr>
          <a:xfrm>
            <a:off x="990600" y="3514725"/>
            <a:ext cx="5594896" cy="2934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Never inject INTO a tendon — Inject the sheath, not the tendon</a:t>
            </a:r>
            <a:endParaRPr lang="en-US" sz="1050" dirty="0"/>
          </a:p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substance. Tendon rupture risk is serious.</a:t>
            </a:r>
            <a:endParaRPr lang="en-US" sz="1050" dirty="0"/>
          </a:p>
        </p:txBody>
      </p:sp>
      <p:sp>
        <p:nvSpPr>
          <p:cNvPr id="12" name="SK-33-text-11"/>
          <p:cNvSpPr/>
          <p:nvPr/>
        </p:nvSpPr>
        <p:spPr>
          <a:xfrm>
            <a:off x="990600" y="4076700"/>
            <a:ext cx="5364361" cy="2934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Minimum 3 months between same-site injections — MHRA</a:t>
            </a:r>
            <a:endParaRPr lang="en-US" sz="1050" dirty="0"/>
          </a:p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2026 rule. Max 3-4 per joint per year.</a:t>
            </a:r>
            <a:endParaRPr lang="en-US" sz="1050" dirty="0"/>
          </a:p>
        </p:txBody>
      </p:sp>
      <p:sp>
        <p:nvSpPr>
          <p:cNvPr id="13" name="SK-33-text-12"/>
          <p:cNvSpPr/>
          <p:nvPr/>
        </p:nvSpPr>
        <p:spPr>
          <a:xfrm>
            <a:off x="990600" y="4629150"/>
            <a:ext cx="4861471" cy="4402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Warn diabetic patients — Corticosteroid injections can</a:t>
            </a:r>
            <a:endParaRPr lang="en-US" sz="1050" dirty="0"/>
          </a:p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significantly elevate blood glucose for 2-4 weeks. Always counsel</a:t>
            </a:r>
            <a:endParaRPr lang="en-US" sz="1050" dirty="0"/>
          </a:p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 arrange monitoring.</a:t>
            </a:r>
            <a:endParaRPr lang="en-US" sz="1050" dirty="0"/>
          </a:p>
        </p:txBody>
      </p:sp>
      <p:sp>
        <p:nvSpPr>
          <p:cNvPr id="14" name="SK-33-text-13"/>
          <p:cNvSpPr/>
          <p:nvPr/>
        </p:nvSpPr>
        <p:spPr>
          <a:xfrm>
            <a:off x="990600" y="5429250"/>
            <a:ext cx="5050036" cy="4402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Warn about visual disturbance — MHRA 2026: any post-</a:t>
            </a:r>
            <a:endParaRPr lang="en-US" sz="1050" dirty="0"/>
          </a:p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injection visual symptoms = urgent ophthalmology referral</a:t>
            </a:r>
            <a:endParaRPr lang="en-US" sz="1050" dirty="0"/>
          </a:p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(chorioretinopathy).</a:t>
            </a:r>
            <a:endParaRPr lang="en-US" sz="1050" dirty="0"/>
          </a:p>
        </p:txBody>
      </p:sp>
      <p:sp>
        <p:nvSpPr>
          <p:cNvPr id="15" name="SK-33-text-14"/>
          <p:cNvSpPr/>
          <p:nvPr/>
        </p:nvSpPr>
        <p:spPr>
          <a:xfrm>
            <a:off x="990600" y="6048375"/>
            <a:ext cx="8321040" cy="1467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77F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Injection into the tendon is a serious complication.</a:t>
            </a:r>
            <a:endParaRPr lang="en-US" sz="1050" dirty="0"/>
          </a:p>
        </p:txBody>
      </p:sp>
      <p:sp>
        <p:nvSpPr>
          <p:cNvPr id="16" name="SK-33-text-15"/>
          <p:cNvSpPr/>
          <p:nvPr/>
        </p:nvSpPr>
        <p:spPr>
          <a:xfrm>
            <a:off x="6785521" y="2153691"/>
            <a:ext cx="5542508" cy="5027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 classic: Tennis elbow injection gives better SHORT-TERM</a:t>
            </a:r>
            <a:endParaRPr lang="en-US" sz="1200" dirty="0"/>
          </a:p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relief (&lt;6 weeks) but WORSE outcomes at 12 months compared to</a:t>
            </a:r>
            <a:endParaRPr lang="en-US" sz="1200" dirty="0"/>
          </a:p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physiotherapy. Expect this as an AKT option question.</a:t>
            </a:r>
            <a:endParaRPr lang="en-US" sz="1200" dirty="0"/>
          </a:p>
        </p:txBody>
      </p:sp>
      <p:sp>
        <p:nvSpPr>
          <p:cNvPr id="17" name="SK-33-text-16"/>
          <p:cNvSpPr/>
          <p:nvPr/>
        </p:nvSpPr>
        <p:spPr>
          <a:xfrm>
            <a:off x="6810375" y="2800350"/>
            <a:ext cx="4913858" cy="5027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 classic: Poorly controlled diabetes = RELATIVE</a:t>
            </a:r>
            <a:endParaRPr lang="en-US" sz="1200" dirty="0"/>
          </a:p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contraindication (not absolute). Injection may be given with</a:t>
            </a:r>
            <a:endParaRPr lang="en-US" sz="1200" dirty="0"/>
          </a:p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careful glucose monitoring and patient counselling.</a:t>
            </a:r>
            <a:endParaRPr lang="en-US" sz="1200" dirty="0"/>
          </a:p>
        </p:txBody>
      </p:sp>
      <p:sp>
        <p:nvSpPr>
          <p:cNvPr id="18" name="SK-33-text-17"/>
          <p:cNvSpPr/>
          <p:nvPr/>
        </p:nvSpPr>
        <p:spPr>
          <a:xfrm>
            <a:off x="6810375" y="3461748"/>
            <a:ext cx="5448300" cy="3351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 classic: Baker's cyst does NOT need direct injection — treat</a:t>
            </a:r>
            <a:endParaRPr lang="en-US" sz="1200" dirty="0"/>
          </a:p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underlying knee disorder (OA, synovitis).</a:t>
            </a:r>
            <a:endParaRPr lang="en-US" sz="1200" dirty="0"/>
          </a:p>
        </p:txBody>
      </p:sp>
      <p:sp>
        <p:nvSpPr>
          <p:cNvPr id="19" name="SK-33-text-18"/>
          <p:cNvSpPr/>
          <p:nvPr/>
        </p:nvSpPr>
        <p:spPr>
          <a:xfrm>
            <a:off x="6775103" y="3990975"/>
            <a:ext cx="5416748" cy="3351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 classic: Septic arthritis risk from joint injection = 1 in 15,000</a:t>
            </a:r>
            <a:endParaRPr lang="en-US" sz="1200" dirty="0"/>
          </a:p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procedures.</a:t>
            </a:r>
            <a:endParaRPr lang="en-US" sz="1200" dirty="0"/>
          </a:p>
        </p:txBody>
      </p:sp>
      <p:sp>
        <p:nvSpPr>
          <p:cNvPr id="20" name="SK-33-text-19"/>
          <p:cNvSpPr/>
          <p:nvPr/>
        </p:nvSpPr>
        <p:spPr>
          <a:xfrm>
            <a:off x="6785521" y="4419600"/>
            <a:ext cx="5406330" cy="3351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 classic: Post-injection flare occurs in ~5% of intra-articular</a:t>
            </a:r>
            <a:endParaRPr lang="en-US" sz="1200" dirty="0"/>
          </a:p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injections. Distinguish from septic arthritis using the 48-hour rule.</a:t>
            </a:r>
            <a:endParaRPr lang="en-US" sz="1200" dirty="0"/>
          </a:p>
        </p:txBody>
      </p:sp>
      <p:sp>
        <p:nvSpPr>
          <p:cNvPr id="21" name="SK-33-text-20"/>
          <p:cNvSpPr/>
          <p:nvPr/>
        </p:nvSpPr>
        <p:spPr>
          <a:xfrm>
            <a:off x="6810375" y="4905375"/>
            <a:ext cx="5353943" cy="4714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1125" i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Script: “The pain may feel worse when the local anaesthetic</a:t>
            </a:r>
            <a:endParaRPr lang="en-US" sz="1125" dirty="0"/>
          </a:p>
          <a:p>
            <a:pPr marL="0" indent="0">
              <a:lnSpc>
                <a:spcPts val="1238"/>
              </a:lnSpc>
              <a:buNone/>
            </a:pPr>
            <a:r>
              <a:rPr lang="en-US" sz="1125" i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wears off — usually around 2 hours. If pain is increasing after 48</a:t>
            </a:r>
            <a:endParaRPr lang="en-US" sz="1125" dirty="0"/>
          </a:p>
          <a:p>
            <a:pPr marL="0" indent="0">
              <a:lnSpc>
                <a:spcPts val="1238"/>
              </a:lnSpc>
              <a:buNone/>
            </a:pPr>
            <a:r>
              <a:rPr lang="en-US" sz="1125" i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hours, please call us straight away.”</a:t>
            </a:r>
            <a:endParaRPr lang="en-US" sz="1125" dirty="0"/>
          </a:p>
        </p:txBody>
      </p:sp>
      <p:sp>
        <p:nvSpPr>
          <p:cNvPr id="22" name="SK-33-text-21"/>
          <p:cNvSpPr/>
          <p:nvPr/>
        </p:nvSpPr>
        <p:spPr>
          <a:xfrm>
            <a:off x="6821023" y="5488776"/>
            <a:ext cx="5353943" cy="5027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0"/>
              </a:lnSpc>
              <a:buNone/>
            </a:pPr>
            <a:r>
              <a:rPr lang="en-US" sz="1200" i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Script: For dark-skinned patients considering de Quervain’s</a:t>
            </a:r>
            <a:endParaRPr lang="en-US" sz="1200" i="1" dirty="0"/>
          </a:p>
          <a:p>
            <a:pPr marL="0" indent="0">
              <a:lnSpc>
                <a:spcPts val="1320"/>
              </a:lnSpc>
              <a:buNone/>
            </a:pPr>
            <a:r>
              <a:rPr lang="en-US" sz="1200" i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injection — specifically warn about risk of skin</a:t>
            </a:r>
            <a:endParaRPr lang="en-US" sz="1200" i="1" dirty="0"/>
          </a:p>
          <a:p>
            <a:pPr marL="0" indent="0">
              <a:lnSpc>
                <a:spcPts val="1320"/>
              </a:lnSpc>
              <a:buNone/>
            </a:pPr>
            <a:r>
              <a:rPr lang="en-US" sz="1200" i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depigmentation/lightening at the injection site.</a:t>
            </a:r>
            <a:endParaRPr lang="en-US" sz="1200" i="1" dirty="0"/>
          </a:p>
        </p:txBody>
      </p:sp>
      <p:sp>
        <p:nvSpPr>
          <p:cNvPr id="23" name="SK-33-text-22"/>
          <p:cNvSpPr/>
          <p:nvPr/>
        </p:nvSpPr>
        <p:spPr>
          <a:xfrm>
            <a:off x="6810375" y="6134100"/>
            <a:ext cx="5381625" cy="167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F77F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assess for infection and diabetes.</a:t>
            </a:r>
            <a:endParaRPr lang="en-US" sz="1200" dirty="0"/>
          </a:p>
        </p:txBody>
      </p:sp>
      <p:sp>
        <p:nvSpPr>
          <p:cNvPr id="24" name="SK-33-text-23"/>
          <p:cNvSpPr/>
          <p:nvPr/>
        </p:nvSpPr>
        <p:spPr>
          <a:xfrm>
            <a:off x="10331202" y="466725"/>
            <a:ext cx="1330523" cy="2104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 FOCUS</a:t>
            </a:r>
            <a:endParaRPr lang="en-US" sz="1275" dirty="0"/>
          </a:p>
        </p:txBody>
      </p:sp>
      <p:sp>
        <p:nvSpPr>
          <p:cNvPr id="25" name="SK-33-text-24"/>
          <p:cNvSpPr/>
          <p:nvPr/>
        </p:nvSpPr>
        <p:spPr>
          <a:xfrm>
            <a:off x="533400" y="6638925"/>
            <a:ext cx="7498080" cy="1074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846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· Joint Injections Teaching Deck · 2026</a:t>
            </a:r>
            <a:endParaRPr lang="en-US" sz="900" dirty="0"/>
          </a:p>
        </p:txBody>
      </p:sp>
      <p:sp>
        <p:nvSpPr>
          <p:cNvPr id="26" name="SK-33-text-25"/>
          <p:cNvSpPr/>
          <p:nvPr/>
        </p:nvSpPr>
        <p:spPr>
          <a:xfrm>
            <a:off x="10172700" y="6638925"/>
            <a:ext cx="1665833" cy="1163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917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98" y="3744367"/>
            <a:ext cx="316855" cy="301675"/>
          </a:xfrm>
          <a:prstGeom prst="rect">
            <a:avLst/>
          </a:prstGeom>
        </p:spPr>
      </p:pic>
      <p:pic>
        <p:nvPicPr>
          <p:cNvPr id="4" name="SK-3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1396" y="2249388"/>
            <a:ext cx="243780" cy="260598"/>
          </a:xfrm>
          <a:prstGeom prst="rect">
            <a:avLst/>
          </a:prstGeom>
        </p:spPr>
      </p:pic>
      <p:pic>
        <p:nvPicPr>
          <p:cNvPr id="5" name="SK-3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4886" y="2249388"/>
            <a:ext cx="243780" cy="260598"/>
          </a:xfrm>
          <a:prstGeom prst="rect">
            <a:avLst/>
          </a:prstGeom>
        </p:spPr>
      </p:pic>
      <p:pic>
        <p:nvPicPr>
          <p:cNvPr id="6" name="SK-3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8063" y="2249388"/>
            <a:ext cx="231577" cy="260598"/>
          </a:xfrm>
          <a:prstGeom prst="rect">
            <a:avLst/>
          </a:prstGeom>
        </p:spPr>
      </p:pic>
      <p:pic>
        <p:nvPicPr>
          <p:cNvPr id="7" name="SK-3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6275" y="2249388"/>
            <a:ext cx="268188" cy="260598"/>
          </a:xfrm>
          <a:prstGeom prst="rect">
            <a:avLst/>
          </a:prstGeom>
        </p:spPr>
      </p:pic>
      <p:pic>
        <p:nvPicPr>
          <p:cNvPr id="8" name="SK-3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988" y="2249388"/>
            <a:ext cx="268188" cy="260598"/>
          </a:xfrm>
          <a:prstGeom prst="rect">
            <a:avLst/>
          </a:prstGeom>
        </p:spPr>
      </p:pic>
      <p:pic>
        <p:nvPicPr>
          <p:cNvPr id="9" name="SK-3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1098" y="1728192"/>
            <a:ext cx="316855" cy="274290"/>
          </a:xfrm>
          <a:prstGeom prst="rect">
            <a:avLst/>
          </a:prstGeom>
        </p:spPr>
      </p:pic>
      <p:sp>
        <p:nvSpPr>
          <p:cNvPr id="10" name="SK-34-text-9"/>
          <p:cNvSpPr/>
          <p:nvPr/>
        </p:nvSpPr>
        <p:spPr>
          <a:xfrm>
            <a:off x="495300" y="314325"/>
            <a:ext cx="11696700" cy="4874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38"/>
              </a:lnSpc>
              <a:buNone/>
            </a:pPr>
            <a:r>
              <a:rPr lang="en-US" sz="32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Red Flags and Common Pitfalls</a:t>
            </a:r>
            <a:endParaRPr lang="en-US" sz="3225" dirty="0"/>
          </a:p>
        </p:txBody>
      </p:sp>
      <p:sp>
        <p:nvSpPr>
          <p:cNvPr id="11" name="SK-34-text-10"/>
          <p:cNvSpPr/>
          <p:nvPr/>
        </p:nvSpPr>
        <p:spPr>
          <a:xfrm>
            <a:off x="838200" y="1733550"/>
            <a:ext cx="6583680" cy="2491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RED FLAGS — Act Urgently</a:t>
            </a:r>
            <a:endParaRPr lang="en-US" sz="1800" dirty="0"/>
          </a:p>
        </p:txBody>
      </p:sp>
      <p:sp>
        <p:nvSpPr>
          <p:cNvPr id="12" name="SK-34-text-11"/>
          <p:cNvSpPr/>
          <p:nvPr/>
        </p:nvSpPr>
        <p:spPr>
          <a:xfrm>
            <a:off x="838200" y="3743325"/>
            <a:ext cx="9052560" cy="2491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COMMON PITFALLS — Don't Fall Here</a:t>
            </a:r>
            <a:endParaRPr lang="en-US" sz="1800" dirty="0"/>
          </a:p>
        </p:txBody>
      </p:sp>
      <p:sp>
        <p:nvSpPr>
          <p:cNvPr id="13" name="SK-34-text-12"/>
          <p:cNvSpPr/>
          <p:nvPr/>
        </p:nvSpPr>
        <p:spPr>
          <a:xfrm>
            <a:off x="466725" y="1133475"/>
            <a:ext cx="11725275" cy="3167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4"/>
              </a:lnSpc>
              <a:buNone/>
            </a:pPr>
            <a:r>
              <a:rPr lang="en-US" sz="1875" i="1" dirty="0">
                <a:solidFill>
                  <a:srgbClr val="78787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Warning signs and clinical errors to know before you inject</a:t>
            </a:r>
            <a:endParaRPr lang="en-US" sz="1875" dirty="0"/>
          </a:p>
        </p:txBody>
      </p:sp>
      <p:sp>
        <p:nvSpPr>
          <p:cNvPr id="14" name="SK-34-text-13"/>
          <p:cNvSpPr/>
          <p:nvPr/>
        </p:nvSpPr>
        <p:spPr>
          <a:xfrm>
            <a:off x="1079897" y="2227473"/>
            <a:ext cx="2116336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Pain worsening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after 48h</a:t>
            </a:r>
            <a:endParaRPr lang="en-US" sz="1425" dirty="0"/>
          </a:p>
        </p:txBody>
      </p:sp>
      <p:sp>
        <p:nvSpPr>
          <p:cNvPr id="15" name="SK-34-text-14"/>
          <p:cNvSpPr/>
          <p:nvPr/>
        </p:nvSpPr>
        <p:spPr>
          <a:xfrm>
            <a:off x="3286572" y="2206302"/>
            <a:ext cx="2472630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Visual disturbance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post-injection</a:t>
            </a:r>
            <a:endParaRPr lang="en-US" sz="1425" dirty="0"/>
          </a:p>
        </p:txBody>
      </p:sp>
      <p:sp>
        <p:nvSpPr>
          <p:cNvPr id="16" name="SK-34-text-15"/>
          <p:cNvSpPr/>
          <p:nvPr/>
        </p:nvSpPr>
        <p:spPr>
          <a:xfrm>
            <a:off x="5587751" y="2255043"/>
            <a:ext cx="1718221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Fever, rigors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after injection</a:t>
            </a:r>
            <a:endParaRPr lang="en-US" sz="1425" dirty="0"/>
          </a:p>
        </p:txBody>
      </p:sp>
      <p:sp>
        <p:nvSpPr>
          <p:cNvPr id="17" name="SK-34-text-16"/>
          <p:cNvSpPr/>
          <p:nvPr/>
        </p:nvSpPr>
        <p:spPr>
          <a:xfrm>
            <a:off x="7768382" y="2175867"/>
            <a:ext cx="1938337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Decreased grip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 wrist pain</a:t>
            </a:r>
            <a:endParaRPr lang="en-US" sz="1425" dirty="0"/>
          </a:p>
        </p:txBody>
      </p:sp>
      <p:sp>
        <p:nvSpPr>
          <p:cNvPr id="18" name="SK-34-text-17"/>
          <p:cNvSpPr/>
          <p:nvPr/>
        </p:nvSpPr>
        <p:spPr>
          <a:xfrm>
            <a:off x="10031610" y="2170509"/>
            <a:ext cx="2011561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Facial flushing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persisting &gt;2 days</a:t>
            </a:r>
            <a:endParaRPr lang="en-US" sz="1425" dirty="0"/>
          </a:p>
        </p:txBody>
      </p:sp>
      <p:sp>
        <p:nvSpPr>
          <p:cNvPr id="19" name="SK-34-text-18"/>
          <p:cNvSpPr/>
          <p:nvPr/>
        </p:nvSpPr>
        <p:spPr>
          <a:xfrm>
            <a:off x="590550" y="4238625"/>
            <a:ext cx="5112990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1. Injecting when infection not yet excluded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→ risk of seeding septic arthritis</a:t>
            </a:r>
            <a:endParaRPr lang="en-US" sz="1425" dirty="0"/>
          </a:p>
        </p:txBody>
      </p:sp>
      <p:sp>
        <p:nvSpPr>
          <p:cNvPr id="20" name="SK-34-text-19"/>
          <p:cNvSpPr/>
          <p:nvPr/>
        </p:nvSpPr>
        <p:spPr>
          <a:xfrm>
            <a:off x="590550" y="4991100"/>
            <a:ext cx="4620518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2. Injecting INTO the tendon substance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→ tendon rupture risk</a:t>
            </a:r>
            <a:endParaRPr lang="en-US" sz="1425" dirty="0"/>
          </a:p>
        </p:txBody>
      </p:sp>
      <p:sp>
        <p:nvSpPr>
          <p:cNvPr id="21" name="SK-34-text-20"/>
          <p:cNvSpPr/>
          <p:nvPr/>
        </p:nvSpPr>
        <p:spPr>
          <a:xfrm>
            <a:off x="590550" y="5743575"/>
            <a:ext cx="5301555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3. Repeating injections too soon (&lt; 3 months)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→ MHRA minimum interval</a:t>
            </a:r>
            <a:endParaRPr lang="en-US" sz="1425" dirty="0"/>
          </a:p>
        </p:txBody>
      </p:sp>
      <p:sp>
        <p:nvSpPr>
          <p:cNvPr id="22" name="SK-34-text-21"/>
          <p:cNvSpPr/>
          <p:nvPr/>
        </p:nvSpPr>
        <p:spPr>
          <a:xfrm>
            <a:off x="6104483" y="4238625"/>
            <a:ext cx="6087517" cy="2244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4. Not warning patient about post-injection pain flare</a:t>
            </a:r>
            <a:endParaRPr lang="en-US" sz="1425" dirty="0"/>
          </a:p>
        </p:txBody>
      </p:sp>
      <p:sp>
        <p:nvSpPr>
          <p:cNvPr id="23" name="SK-34-text-22"/>
          <p:cNvSpPr/>
          <p:nvPr/>
        </p:nvSpPr>
        <p:spPr>
          <a:xfrm>
            <a:off x="6276975" y="4629150"/>
            <a:ext cx="5856833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5. Forgetting to warn diabetic patients about blood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glucose elevation</a:t>
            </a:r>
            <a:endParaRPr lang="en-US" sz="1425" dirty="0"/>
          </a:p>
        </p:txBody>
      </p:sp>
      <p:sp>
        <p:nvSpPr>
          <p:cNvPr id="24" name="SK-34-text-23"/>
          <p:cNvSpPr/>
          <p:nvPr/>
        </p:nvSpPr>
        <p:spPr>
          <a:xfrm>
            <a:off x="6276975" y="5229225"/>
            <a:ext cx="5762625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6. Using triamcinolone for superficial periarticular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sites → skin atrophy; prefer methylprednisolone</a:t>
            </a:r>
            <a:endParaRPr lang="en-US" sz="1425" dirty="0"/>
          </a:p>
        </p:txBody>
      </p:sp>
      <p:sp>
        <p:nvSpPr>
          <p:cNvPr id="25" name="SK-34-text-24"/>
          <p:cNvSpPr/>
          <p:nvPr/>
        </p:nvSpPr>
        <p:spPr>
          <a:xfrm>
            <a:off x="6276975" y="5838825"/>
            <a:ext cx="5835848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7. Medial epicondyle approach without caution for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b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the ulnar nerve</a:t>
            </a:r>
            <a:endParaRPr lang="en-US" sz="1425" dirty="0"/>
          </a:p>
        </p:txBody>
      </p:sp>
      <p:sp>
        <p:nvSpPr>
          <p:cNvPr id="26" name="SK-34-text-25"/>
          <p:cNvSpPr/>
          <p:nvPr/>
        </p:nvSpPr>
        <p:spPr>
          <a:xfrm>
            <a:off x="590550" y="2800350"/>
            <a:ext cx="2116336" cy="3854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i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Re-aspirate — exclude</a:t>
            </a:r>
            <a:endParaRPr lang="en-US" sz="1275" dirty="0"/>
          </a:p>
          <a:p>
            <a:pPr marL="0" indent="0">
              <a:lnSpc>
                <a:spcPts val="1517"/>
              </a:lnSpc>
              <a:buNone/>
            </a:pPr>
            <a:r>
              <a:rPr lang="en-US" sz="1275" i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septic arthritis</a:t>
            </a:r>
            <a:endParaRPr lang="en-US" sz="1275" dirty="0"/>
          </a:p>
        </p:txBody>
      </p:sp>
      <p:sp>
        <p:nvSpPr>
          <p:cNvPr id="27" name="SK-34-text-26"/>
          <p:cNvSpPr/>
          <p:nvPr/>
        </p:nvSpPr>
        <p:spPr>
          <a:xfrm>
            <a:off x="2847975" y="2800350"/>
            <a:ext cx="2566988" cy="578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i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Urgent ophthalmology —</a:t>
            </a:r>
            <a:endParaRPr lang="en-US" sz="1275" dirty="0"/>
          </a:p>
          <a:p>
            <a:pPr marL="0" indent="0">
              <a:lnSpc>
                <a:spcPts val="1517"/>
              </a:lnSpc>
              <a:buNone/>
            </a:pPr>
            <a:r>
              <a:rPr lang="en-US" sz="1275" i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central serous</a:t>
            </a:r>
            <a:endParaRPr lang="en-US" sz="1275" dirty="0"/>
          </a:p>
          <a:p>
            <a:pPr marL="0" indent="0">
              <a:lnSpc>
                <a:spcPts val="1517"/>
              </a:lnSpc>
              <a:buNone/>
            </a:pPr>
            <a:r>
              <a:rPr lang="en-US" sz="1275" i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chorioretinopathy (MHRA 2026)</a:t>
            </a:r>
            <a:endParaRPr lang="en-US" sz="1275" dirty="0"/>
          </a:p>
        </p:txBody>
      </p:sp>
      <p:sp>
        <p:nvSpPr>
          <p:cNvPr id="28" name="SK-34-text-27"/>
          <p:cNvSpPr/>
          <p:nvPr/>
        </p:nvSpPr>
        <p:spPr>
          <a:xfrm>
            <a:off x="5257800" y="2800350"/>
            <a:ext cx="1927771" cy="3854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i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Systemic infection —</a:t>
            </a:r>
            <a:endParaRPr lang="en-US" sz="1275" dirty="0"/>
          </a:p>
          <a:p>
            <a:pPr marL="0" indent="0">
              <a:lnSpc>
                <a:spcPts val="1517"/>
              </a:lnSpc>
              <a:buNone/>
            </a:pPr>
            <a:r>
              <a:rPr lang="en-US" sz="1275" i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urgent admission</a:t>
            </a:r>
            <a:endParaRPr lang="en-US" sz="1275" dirty="0"/>
          </a:p>
        </p:txBody>
      </p:sp>
      <p:sp>
        <p:nvSpPr>
          <p:cNvPr id="29" name="SK-34-text-28"/>
          <p:cNvSpPr/>
          <p:nvPr/>
        </p:nvSpPr>
        <p:spPr>
          <a:xfrm>
            <a:off x="7515225" y="2800350"/>
            <a:ext cx="2158305" cy="3854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i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Possible tendon rupture</a:t>
            </a:r>
            <a:endParaRPr lang="en-US" sz="1275" dirty="0"/>
          </a:p>
          <a:p>
            <a:pPr marL="0" indent="0">
              <a:lnSpc>
                <a:spcPts val="1517"/>
              </a:lnSpc>
              <a:buNone/>
            </a:pPr>
            <a:r>
              <a:rPr lang="en-US" sz="1275" i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— urgent review</a:t>
            </a:r>
            <a:endParaRPr lang="en-US" sz="1275" dirty="0"/>
          </a:p>
        </p:txBody>
      </p:sp>
      <p:sp>
        <p:nvSpPr>
          <p:cNvPr id="30" name="SK-34-text-29"/>
          <p:cNvSpPr/>
          <p:nvPr/>
        </p:nvSpPr>
        <p:spPr>
          <a:xfrm>
            <a:off x="9810750" y="2800350"/>
            <a:ext cx="2126903" cy="3854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i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Plus other symptoms —</a:t>
            </a:r>
            <a:endParaRPr lang="en-US" sz="1275" dirty="0"/>
          </a:p>
          <a:p>
            <a:pPr marL="0" indent="0">
              <a:lnSpc>
                <a:spcPts val="1517"/>
              </a:lnSpc>
              <a:buNone/>
            </a:pPr>
            <a:r>
              <a:rPr lang="en-US" sz="1275" i="1" dirty="0">
                <a:solidFill>
                  <a:srgbClr val="2C30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seek review</a:t>
            </a:r>
            <a:endParaRPr lang="en-US" sz="1275" dirty="0"/>
          </a:p>
        </p:txBody>
      </p:sp>
      <p:sp>
        <p:nvSpPr>
          <p:cNvPr id="31" name="SK-34-text-30"/>
          <p:cNvSpPr/>
          <p:nvPr/>
        </p:nvSpPr>
        <p:spPr>
          <a:xfrm>
            <a:off x="228600" y="6638925"/>
            <a:ext cx="8122920" cy="122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65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· Joint Injections Teaching Deck · 2026</a:t>
            </a:r>
            <a:endParaRPr lang="en-US" sz="975" dirty="0"/>
          </a:p>
        </p:txBody>
      </p:sp>
      <p:sp>
        <p:nvSpPr>
          <p:cNvPr id="32" name="SK-34-text-31"/>
          <p:cNvSpPr/>
          <p:nvPr/>
        </p:nvSpPr>
        <p:spPr>
          <a:xfrm>
            <a:off x="10220325" y="6638925"/>
            <a:ext cx="1938337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8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35-text-2"/>
          <p:cNvSpPr/>
          <p:nvPr/>
        </p:nvSpPr>
        <p:spPr>
          <a:xfrm>
            <a:off x="504825" y="257175"/>
            <a:ext cx="4937760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13"/>
              </a:lnSpc>
              <a:buNone/>
            </a:pPr>
            <a:r>
              <a:rPr lang="en-US" sz="2700" b="1" dirty="0">
                <a:solidFill>
                  <a:srgbClr val="002060"/>
                </a:solidFill>
              </a:rPr>
              <a:t>Quick Recall</a:t>
            </a:r>
            <a:endParaRPr lang="en-US" sz="2700" dirty="0"/>
          </a:p>
        </p:txBody>
      </p:sp>
      <p:sp>
        <p:nvSpPr>
          <p:cNvPr id="4" name="SK-35-text-3"/>
          <p:cNvSpPr/>
          <p:nvPr/>
        </p:nvSpPr>
        <p:spPr>
          <a:xfrm>
            <a:off x="701427" y="1562100"/>
            <a:ext cx="73223" cy="1037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17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1</a:t>
            </a:r>
            <a:endParaRPr lang="en-US" sz="825" dirty="0"/>
          </a:p>
        </p:txBody>
      </p:sp>
      <p:sp>
        <p:nvSpPr>
          <p:cNvPr id="5" name="SK-35-text-4"/>
          <p:cNvSpPr/>
          <p:nvPr/>
        </p:nvSpPr>
        <p:spPr>
          <a:xfrm>
            <a:off x="701427" y="2286000"/>
            <a:ext cx="73223" cy="1037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17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2</a:t>
            </a:r>
            <a:endParaRPr lang="en-US" sz="825" dirty="0"/>
          </a:p>
        </p:txBody>
      </p:sp>
      <p:sp>
        <p:nvSpPr>
          <p:cNvPr id="6" name="SK-35-text-5"/>
          <p:cNvSpPr/>
          <p:nvPr/>
        </p:nvSpPr>
        <p:spPr>
          <a:xfrm>
            <a:off x="701427" y="2990850"/>
            <a:ext cx="73223" cy="1037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17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3</a:t>
            </a:r>
            <a:endParaRPr lang="en-US" sz="825" dirty="0"/>
          </a:p>
        </p:txBody>
      </p:sp>
      <p:sp>
        <p:nvSpPr>
          <p:cNvPr id="7" name="SK-35-text-6"/>
          <p:cNvSpPr/>
          <p:nvPr/>
        </p:nvSpPr>
        <p:spPr>
          <a:xfrm>
            <a:off x="701427" y="3705225"/>
            <a:ext cx="73223" cy="1037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17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4</a:t>
            </a:r>
            <a:endParaRPr lang="en-US" sz="825" dirty="0"/>
          </a:p>
        </p:txBody>
      </p:sp>
      <p:sp>
        <p:nvSpPr>
          <p:cNvPr id="8" name="SK-35-text-7"/>
          <p:cNvSpPr/>
          <p:nvPr/>
        </p:nvSpPr>
        <p:spPr>
          <a:xfrm>
            <a:off x="701427" y="4410075"/>
            <a:ext cx="73223" cy="1037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17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5</a:t>
            </a:r>
            <a:endParaRPr lang="en-US" sz="825" dirty="0"/>
          </a:p>
        </p:txBody>
      </p:sp>
      <p:sp>
        <p:nvSpPr>
          <p:cNvPr id="9" name="SK-35-text-8"/>
          <p:cNvSpPr/>
          <p:nvPr/>
        </p:nvSpPr>
        <p:spPr>
          <a:xfrm>
            <a:off x="6425505" y="1562100"/>
            <a:ext cx="83790" cy="1037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17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6</a:t>
            </a:r>
            <a:endParaRPr lang="en-US" sz="825" dirty="0"/>
          </a:p>
        </p:txBody>
      </p:sp>
      <p:sp>
        <p:nvSpPr>
          <p:cNvPr id="10" name="SK-35-text-9"/>
          <p:cNvSpPr/>
          <p:nvPr/>
        </p:nvSpPr>
        <p:spPr>
          <a:xfrm>
            <a:off x="6425505" y="2286000"/>
            <a:ext cx="83790" cy="1037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17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7</a:t>
            </a:r>
            <a:endParaRPr lang="en-US" sz="825" dirty="0"/>
          </a:p>
        </p:txBody>
      </p:sp>
      <p:sp>
        <p:nvSpPr>
          <p:cNvPr id="11" name="SK-35-text-10"/>
          <p:cNvSpPr/>
          <p:nvPr/>
        </p:nvSpPr>
        <p:spPr>
          <a:xfrm>
            <a:off x="6425505" y="2990850"/>
            <a:ext cx="83790" cy="1037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17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8</a:t>
            </a:r>
            <a:endParaRPr lang="en-US" sz="825" dirty="0"/>
          </a:p>
        </p:txBody>
      </p:sp>
      <p:sp>
        <p:nvSpPr>
          <p:cNvPr id="12" name="SK-35-text-11"/>
          <p:cNvSpPr/>
          <p:nvPr/>
        </p:nvSpPr>
        <p:spPr>
          <a:xfrm>
            <a:off x="6425505" y="3705225"/>
            <a:ext cx="83790" cy="1037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17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9</a:t>
            </a:r>
            <a:endParaRPr lang="en-US" sz="825" dirty="0"/>
          </a:p>
        </p:txBody>
      </p:sp>
      <p:sp>
        <p:nvSpPr>
          <p:cNvPr id="13" name="SK-35-text-12"/>
          <p:cNvSpPr/>
          <p:nvPr/>
        </p:nvSpPr>
        <p:spPr>
          <a:xfrm>
            <a:off x="6353175" y="4410075"/>
            <a:ext cx="209550" cy="10373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817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10</a:t>
            </a:r>
            <a:endParaRPr lang="en-US" sz="825" dirty="0"/>
          </a:p>
        </p:txBody>
      </p:sp>
      <p:sp>
        <p:nvSpPr>
          <p:cNvPr id="14" name="SK-35-text-13"/>
          <p:cNvSpPr/>
          <p:nvPr/>
        </p:nvSpPr>
        <p:spPr>
          <a:xfrm>
            <a:off x="504825" y="971550"/>
            <a:ext cx="11687175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i="1" dirty="0">
                <a:solidFill>
                  <a:srgbClr val="808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Core principles at a glance – commit these to memory</a:t>
            </a:r>
            <a:endParaRPr lang="en-US" sz="1725" dirty="0"/>
          </a:p>
        </p:txBody>
      </p:sp>
      <p:sp>
        <p:nvSpPr>
          <p:cNvPr id="15" name="SK-35-text-14"/>
          <p:cNvSpPr/>
          <p:nvPr/>
        </p:nvSpPr>
        <p:spPr>
          <a:xfrm>
            <a:off x="1057275" y="1562100"/>
            <a:ext cx="11134725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Conservative treatment first; injection second-line</a:t>
            </a:r>
            <a:endParaRPr lang="en-US" sz="1500" dirty="0"/>
          </a:p>
        </p:txBody>
      </p:sp>
      <p:sp>
        <p:nvSpPr>
          <p:cNvPr id="16" name="SK-35-text-15"/>
          <p:cNvSpPr/>
          <p:nvPr/>
        </p:nvSpPr>
        <p:spPr>
          <a:xfrm>
            <a:off x="1057275" y="2286000"/>
            <a:ext cx="91440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Aspiration mandatory if sepsis suspected</a:t>
            </a:r>
            <a:endParaRPr lang="en-US" sz="1500" dirty="0"/>
          </a:p>
        </p:txBody>
      </p:sp>
      <p:sp>
        <p:nvSpPr>
          <p:cNvPr id="17" name="SK-35-text-16"/>
          <p:cNvSpPr/>
          <p:nvPr/>
        </p:nvSpPr>
        <p:spPr>
          <a:xfrm>
            <a:off x="1057275" y="2990850"/>
            <a:ext cx="77724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Never inject INTO tendon substance</a:t>
            </a:r>
            <a:endParaRPr lang="en-US" sz="1500" dirty="0"/>
          </a:p>
        </p:txBody>
      </p:sp>
      <p:sp>
        <p:nvSpPr>
          <p:cNvPr id="18" name="SK-35-text-17"/>
          <p:cNvSpPr/>
          <p:nvPr/>
        </p:nvSpPr>
        <p:spPr>
          <a:xfrm>
            <a:off x="1057275" y="3705225"/>
            <a:ext cx="95250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Min 3 months between same-site injections</a:t>
            </a:r>
            <a:endParaRPr lang="en-US" sz="1500" dirty="0"/>
          </a:p>
        </p:txBody>
      </p:sp>
      <p:sp>
        <p:nvSpPr>
          <p:cNvPr id="19" name="SK-35-text-18"/>
          <p:cNvSpPr/>
          <p:nvPr/>
        </p:nvSpPr>
        <p:spPr>
          <a:xfrm>
            <a:off x="1057275" y="4410075"/>
            <a:ext cx="111252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Post-flare: normal if &lt;24h; &gt;48h → re-aspirate</a:t>
            </a:r>
            <a:endParaRPr lang="en-US" sz="1500" dirty="0"/>
          </a:p>
        </p:txBody>
      </p:sp>
      <p:sp>
        <p:nvSpPr>
          <p:cNvPr id="20" name="SK-35-text-19"/>
          <p:cNvSpPr/>
          <p:nvPr/>
        </p:nvSpPr>
        <p:spPr>
          <a:xfrm>
            <a:off x="6670328" y="1562100"/>
            <a:ext cx="5521672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Tennis elbow: CSI = worse outcomes at 12 months</a:t>
            </a:r>
            <a:endParaRPr lang="en-US" sz="1500" dirty="0"/>
          </a:p>
        </p:txBody>
      </p:sp>
      <p:sp>
        <p:nvSpPr>
          <p:cNvPr id="21" name="SK-35-text-20"/>
          <p:cNvSpPr/>
          <p:nvPr/>
        </p:nvSpPr>
        <p:spPr>
          <a:xfrm>
            <a:off x="6781800" y="2152650"/>
            <a:ext cx="5144393" cy="4533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Methylprednisolone for periarticular/superficial</a:t>
            </a:r>
            <a:endParaRPr lang="en-US" sz="1500" dirty="0"/>
          </a:p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injections</a:t>
            </a:r>
            <a:endParaRPr lang="en-US" sz="1500" dirty="0"/>
          </a:p>
        </p:txBody>
      </p:sp>
      <p:sp>
        <p:nvSpPr>
          <p:cNvPr id="22" name="SK-35-text-21"/>
          <p:cNvSpPr/>
          <p:nvPr/>
        </p:nvSpPr>
        <p:spPr>
          <a:xfrm>
            <a:off x="6781800" y="2990850"/>
            <a:ext cx="54102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Warn diabetics: blood sugar rises post-injection</a:t>
            </a:r>
            <a:endParaRPr lang="en-US" sz="1500" dirty="0"/>
          </a:p>
        </p:txBody>
      </p:sp>
      <p:sp>
        <p:nvSpPr>
          <p:cNvPr id="23" name="SK-35-text-22"/>
          <p:cNvSpPr/>
          <p:nvPr/>
        </p:nvSpPr>
        <p:spPr>
          <a:xfrm>
            <a:off x="6781800" y="3638550"/>
            <a:ext cx="54102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Warn: visual disturbance = urgent ophthalmology</a:t>
            </a:r>
            <a:endParaRPr lang="en-US" sz="1500" dirty="0"/>
          </a:p>
        </p:txBody>
      </p:sp>
      <p:sp>
        <p:nvSpPr>
          <p:cNvPr id="24" name="SK-35-text-23"/>
          <p:cNvSpPr/>
          <p:nvPr/>
        </p:nvSpPr>
        <p:spPr>
          <a:xfrm>
            <a:off x="6781800" y="4343400"/>
            <a:ext cx="54102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Facial flushing in 40%: transient, benign</a:t>
            </a:r>
            <a:endParaRPr lang="en-US" sz="1500" dirty="0"/>
          </a:p>
        </p:txBody>
      </p:sp>
      <p:sp>
        <p:nvSpPr>
          <p:cNvPr id="25" name="SK-35-text-24"/>
          <p:cNvSpPr/>
          <p:nvPr/>
        </p:nvSpPr>
        <p:spPr>
          <a:xfrm>
            <a:off x="533400" y="6353175"/>
            <a:ext cx="3360420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1050" dirty="0">
                <a:solidFill>
                  <a:srgbClr val="F77F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6" name="SK-35-text-25"/>
          <p:cNvSpPr/>
          <p:nvPr/>
        </p:nvSpPr>
        <p:spPr>
          <a:xfrm>
            <a:off x="533400" y="6638925"/>
            <a:ext cx="5600700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– GP Training Resource</a:t>
            </a:r>
            <a:endParaRPr lang="en-US" sz="1050" dirty="0"/>
          </a:p>
        </p:txBody>
      </p:sp>
      <p:sp>
        <p:nvSpPr>
          <p:cNvPr id="27" name="SK-35-text-26"/>
          <p:cNvSpPr/>
          <p:nvPr/>
        </p:nvSpPr>
        <p:spPr>
          <a:xfrm>
            <a:off x="10677525" y="6638925"/>
            <a:ext cx="1079153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4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35 of 35</a:t>
            </a:r>
            <a:endParaRPr lang="en-US" sz="1050" dirty="0"/>
          </a:p>
        </p:txBody>
      </p:sp>
      <p:sp>
        <p:nvSpPr>
          <p:cNvPr id="28" name="SK-35-text-27"/>
          <p:cNvSpPr/>
          <p:nvPr/>
        </p:nvSpPr>
        <p:spPr>
          <a:xfrm>
            <a:off x="533400" y="5038725"/>
            <a:ext cx="1600200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105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Disclaimer</a:t>
            </a:r>
            <a:endParaRPr lang="en-US" sz="1050" dirty="0"/>
          </a:p>
        </p:txBody>
      </p:sp>
      <p:sp>
        <p:nvSpPr>
          <p:cNvPr id="29" name="SK-35-text-28"/>
          <p:cNvSpPr/>
          <p:nvPr/>
        </p:nvSpPr>
        <p:spPr>
          <a:xfrm>
            <a:off x="0" y="5295900"/>
            <a:ext cx="12192000" cy="7864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“This teaching resource has been prepared by Bradford VTS for educational purposes only. It is intended for GP trainees preparing for RCGP AKT</a:t>
            </a:r>
            <a:endParaRPr lang="en-US" sz="1200" dirty="0"/>
          </a:p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 SCA examinations. Clinical decisions must always be based on individual patient assessment, current local guidelines, and up-to-date national</a:t>
            </a:r>
            <a:endParaRPr lang="en-US" sz="1200" dirty="0"/>
          </a:p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guidance including NICE NG226 (2022/2026), BNF 2026, and MHRA 2026 recommendations. This material does not constitute medical advice and</a:t>
            </a:r>
            <a:endParaRPr lang="en-US" sz="1200" dirty="0"/>
          </a:p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should not replace clinical judgement or formal supervision.”</a:t>
            </a:r>
            <a:endParaRPr lang="en-US" sz="1200" dirty="0"/>
          </a:p>
        </p:txBody>
      </p:sp>
      <p:sp>
        <p:nvSpPr>
          <p:cNvPr id="30" name="SK-35-text-29"/>
          <p:cNvSpPr/>
          <p:nvPr/>
        </p:nvSpPr>
        <p:spPr>
          <a:xfrm>
            <a:off x="5381625" y="6353175"/>
            <a:ext cx="6810375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4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© Bradford VTS 2026 · Updated to NICE NG226 2022/2026, BNF 2026, MHRA 2026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5718</Words>
  <Application>Microsoft Office PowerPoint</Application>
  <PresentationFormat>Widescreen</PresentationFormat>
  <Paragraphs>962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54" baseType="lpstr">
      <vt:lpstr>Inter</vt:lpstr>
      <vt:lpstr>Noto Sans JP</vt:lpstr>
      <vt:lpstr>Noto Color Emoji</vt:lpstr>
      <vt:lpstr>Arial</vt:lpstr>
      <vt:lpstr>Hubot Sans</vt:lpstr>
      <vt:lpstr>Roboto-Regular</vt:lpstr>
      <vt:lpstr>Noto Sans KR</vt:lpstr>
      <vt:lpstr>Noto Sans</vt:lpstr>
      <vt:lpstr>Open Sans</vt:lpstr>
      <vt:lpstr>OpenSans-Bold</vt:lpstr>
      <vt:lpstr>Montserrat</vt:lpstr>
      <vt:lpstr>Arial-BoldMT</vt:lpstr>
      <vt:lpstr>Poppins</vt:lpstr>
      <vt:lpstr>Noto Serif KR</vt:lpstr>
      <vt:lpstr>Roboto-BoldItalic</vt:lpstr>
      <vt:lpstr>TimesNewRomanPS-ItalicMT</vt:lpstr>
      <vt:lpstr>Arial-Black</vt:lpstr>
      <vt:lpstr>ArialMT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2026-05-19T10:33:17Z</dcterms:created>
  <dcterms:modified xsi:type="dcterms:W3CDTF">2026-05-19T11:07:13Z</dcterms:modified>
</cp:coreProperties>
</file>