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12192000"/>
  <p:embeddedFontLst>
    <p:embeddedFont>
      <p:font typeface="Noto Sans KR" panose="020B0604020202020204" charset="-128"/>
      <p:regular r:id="rId38"/>
      <p:bold r:id="rId39"/>
    </p:embeddedFont>
    <p:embeddedFont>
      <p:font typeface="Noto Serif KR" panose="020B0604020202020204" charset="-128"/>
      <p:regular r:id="rId40"/>
      <p:bold r:id="rId41"/>
    </p:embeddedFont>
    <p:embeddedFont>
      <p:font typeface="Arial-BoldMT" panose="020B0604020202020204" charset="0"/>
      <p:regular r:id="rId42"/>
    </p:embeddedFont>
    <p:embeddedFont>
      <p:font typeface="ArialMT" panose="020B0604020202020204" charset="0"/>
      <p:regular r:id="rId43"/>
    </p:embeddedFont>
    <p:embeddedFont>
      <p:font typeface="Fira Sans" panose="020F0502020204030204" pitchFamily="34" charset="0"/>
      <p:regular r:id="rId44"/>
      <p:bold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Open Sans" panose="020B0606030504020204" pitchFamily="34" charset="0"/>
      <p:regular r:id="rId50"/>
      <p:bold r:id="rId51"/>
      <p:italic r:id="rId52"/>
      <p:boldItalic r:id="rId53"/>
    </p:embeddedFont>
    <p:embeddedFont>
      <p:font typeface="OpenSans-Bold" panose="020B0604020202020204" charset="0"/>
      <p:regular r:id="rId54"/>
    </p:embeddedFont>
    <p:embeddedFont>
      <p:font typeface="Poppins" panose="00000500000000000000" pitchFamily="2" charset="0"/>
      <p:regular r:id="rId55"/>
      <p:bold r:id="rId56"/>
    </p:embeddedFont>
    <p:embeddedFont>
      <p:font typeface="Roboto-BoldItalic" panose="020B0604020202020204" charset="0"/>
      <p:regular r:id="rId57"/>
    </p:embeddedFont>
    <p:embeddedFont>
      <p:font typeface="Roboto-Regular" panose="020B0604020202020204" charset="0"/>
      <p:regular r:id="rId5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font" Target="fonts/font21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font" Target="fonts/font2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966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21" Type="http://schemas.openxmlformats.org/officeDocument/2006/relationships/image" Target="../media/image108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124.png"/><Relationship Id="rId21" Type="http://schemas.openxmlformats.org/officeDocument/2006/relationships/image" Target="../media/image142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19" Type="http://schemas.openxmlformats.org/officeDocument/2006/relationships/image" Target="../media/image140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Relationship Id="rId22" Type="http://schemas.openxmlformats.org/officeDocument/2006/relationships/image" Target="../media/image1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23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075" y="1104007"/>
            <a:ext cx="3913584" cy="4053036"/>
          </a:xfrm>
          <a:prstGeom prst="rect">
            <a:avLst/>
          </a:prstGeom>
        </p:spPr>
      </p:pic>
      <p:sp>
        <p:nvSpPr>
          <p:cNvPr id="4" name="SK-1-text-3"/>
          <p:cNvSpPr/>
          <p:nvPr/>
        </p:nvSpPr>
        <p:spPr>
          <a:xfrm>
            <a:off x="657225" y="1257300"/>
            <a:ext cx="7009358" cy="1571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6188"/>
              </a:lnSpc>
              <a:buNone/>
            </a:pPr>
            <a:r>
              <a:rPr lang="en-US" sz="4950" dirty="0">
                <a:solidFill>
                  <a:srgbClr val="1C21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Minor Surgery in</a:t>
            </a:r>
            <a:endParaRPr lang="en-US" sz="4950" dirty="0"/>
          </a:p>
          <a:p>
            <a:pPr marL="0" indent="0">
              <a:lnSpc>
                <a:spcPts val="6188"/>
              </a:lnSpc>
              <a:buNone/>
            </a:pPr>
            <a:r>
              <a:rPr lang="en-US" sz="4950" dirty="0">
                <a:solidFill>
                  <a:srgbClr val="1C21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General Practice</a:t>
            </a:r>
            <a:endParaRPr lang="en-US" sz="4950" dirty="0"/>
          </a:p>
        </p:txBody>
      </p:sp>
      <p:sp>
        <p:nvSpPr>
          <p:cNvPr id="5" name="SK-1-text-4"/>
          <p:cNvSpPr/>
          <p:nvPr/>
        </p:nvSpPr>
        <p:spPr>
          <a:xfrm>
            <a:off x="676275" y="400050"/>
            <a:ext cx="3840480" cy="3040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4"/>
              </a:lnSpc>
              <a:buNone/>
            </a:pPr>
            <a:r>
              <a:rPr lang="en-US" sz="2100" b="1" dirty="0">
                <a:solidFill>
                  <a:srgbClr val="ED7D1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</a:t>
            </a:r>
            <a:endParaRPr lang="en-US" sz="2100" dirty="0"/>
          </a:p>
        </p:txBody>
      </p:sp>
      <p:sp>
        <p:nvSpPr>
          <p:cNvPr id="6" name="SK-1-text-5"/>
          <p:cNvSpPr/>
          <p:nvPr/>
        </p:nvSpPr>
        <p:spPr>
          <a:xfrm>
            <a:off x="676275" y="2971800"/>
            <a:ext cx="5610225" cy="492323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76"/>
              </a:lnSpc>
              <a:buNone/>
            </a:pPr>
            <a:r>
              <a:rPr lang="en-US" sz="2850" b="1" dirty="0">
                <a:solidFill>
                  <a:schemeClr val="bg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2850" dirty="0">
              <a:solidFill>
                <a:schemeClr val="bg1"/>
              </a:solidFill>
            </a:endParaRPr>
          </a:p>
        </p:txBody>
      </p:sp>
      <p:sp>
        <p:nvSpPr>
          <p:cNvPr id="7" name="SK-1-text-6"/>
          <p:cNvSpPr/>
          <p:nvPr/>
        </p:nvSpPr>
        <p:spPr>
          <a:xfrm>
            <a:off x="676275" y="6353175"/>
            <a:ext cx="11515725" cy="2354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4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GP Training · Minor Surgery</a:t>
            </a:r>
            <a:endParaRPr lang="en-US" sz="1800" dirty="0"/>
          </a:p>
        </p:txBody>
      </p:sp>
      <p:sp>
        <p:nvSpPr>
          <p:cNvPr id="8" name="SK-1-text-7"/>
          <p:cNvSpPr/>
          <p:nvPr/>
        </p:nvSpPr>
        <p:spPr>
          <a:xfrm>
            <a:off x="676275" y="4162425"/>
            <a:ext cx="11515725" cy="3574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15"/>
              </a:lnSpc>
              <a:buNone/>
            </a:pPr>
            <a:r>
              <a:rPr lang="en-US" sz="2025" dirty="0">
                <a:solidFill>
                  <a:srgbClr val="1C21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GP training guide for Minor Surgery</a:t>
            </a:r>
            <a:endParaRPr lang="en-US" sz="2025" dirty="0"/>
          </a:p>
        </p:txBody>
      </p:sp>
      <p:sp>
        <p:nvSpPr>
          <p:cNvPr id="9" name="SK-1-text-8"/>
          <p:cNvSpPr/>
          <p:nvPr/>
        </p:nvSpPr>
        <p:spPr>
          <a:xfrm>
            <a:off x="676275" y="4600575"/>
            <a:ext cx="1151572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dirty="0">
                <a:solidFill>
                  <a:srgbClr val="5959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Updated to NICE NG12 2026 · BNF 2026 standards</a:t>
            </a:r>
            <a:endParaRPr lang="en-US" sz="1875" dirty="0"/>
          </a:p>
        </p:txBody>
      </p:sp>
      <p:sp>
        <p:nvSpPr>
          <p:cNvPr id="10" name="SK-1-text-9"/>
          <p:cNvSpPr/>
          <p:nvPr/>
        </p:nvSpPr>
        <p:spPr>
          <a:xfrm>
            <a:off x="753368" y="5257800"/>
            <a:ext cx="186496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Quick Tips</a:t>
            </a:r>
            <a:endParaRPr lang="en-US" sz="1350" dirty="0"/>
          </a:p>
        </p:txBody>
      </p:sp>
      <p:sp>
        <p:nvSpPr>
          <p:cNvPr id="11" name="SK-1-text-10"/>
          <p:cNvSpPr/>
          <p:nvPr/>
        </p:nvSpPr>
        <p:spPr>
          <a:xfrm>
            <a:off x="2838450" y="5257800"/>
            <a:ext cx="188595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Pearls of Wisdom</a:t>
            </a:r>
            <a:endParaRPr lang="en-US" sz="1350" dirty="0"/>
          </a:p>
        </p:txBody>
      </p:sp>
      <p:sp>
        <p:nvSpPr>
          <p:cNvPr id="12" name="SK-1-text-11"/>
          <p:cNvSpPr/>
          <p:nvPr/>
        </p:nvSpPr>
        <p:spPr>
          <a:xfrm>
            <a:off x="8886825" y="6400800"/>
            <a:ext cx="2849761" cy="2190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725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725" dirty="0"/>
          </a:p>
        </p:txBody>
      </p:sp>
      <p:sp>
        <p:nvSpPr>
          <p:cNvPr id="13" name="SK-1-text-12"/>
          <p:cNvSpPr/>
          <p:nvPr/>
        </p:nvSpPr>
        <p:spPr>
          <a:xfrm>
            <a:off x="676275" y="762000"/>
            <a:ext cx="4560570" cy="2062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4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157" y="1529209"/>
            <a:ext cx="3084463" cy="4423321"/>
          </a:xfrm>
          <a:prstGeom prst="rect">
            <a:avLst/>
          </a:prstGeom>
        </p:spPr>
      </p:pic>
      <p:sp>
        <p:nvSpPr>
          <p:cNvPr id="4" name="SK-2-text-3"/>
          <p:cNvSpPr/>
          <p:nvPr/>
        </p:nvSpPr>
        <p:spPr>
          <a:xfrm>
            <a:off x="261342" y="571500"/>
            <a:ext cx="7239893" cy="38531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035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Introduction and Historical Context</a:t>
            </a:r>
            <a:endParaRPr lang="en-US" sz="2550" dirty="0"/>
          </a:p>
        </p:txBody>
      </p:sp>
      <p:sp>
        <p:nvSpPr>
          <p:cNvPr id="5" name="SK-2-text-4"/>
          <p:cNvSpPr/>
          <p:nvPr/>
        </p:nvSpPr>
        <p:spPr>
          <a:xfrm>
            <a:off x="1200150" y="4924425"/>
            <a:ext cx="6516886" cy="5214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Never use any destructive technique if there is</a:t>
            </a:r>
            <a:endParaRPr lang="en-US" sz="1725" dirty="0"/>
          </a:p>
          <a:p>
            <a:pPr marL="0" indent="0">
              <a:lnSpc>
                <a:spcPts val="2053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diagnostic doubt.</a:t>
            </a:r>
            <a:endParaRPr lang="en-US" sz="1725" dirty="0"/>
          </a:p>
        </p:txBody>
      </p:sp>
      <p:sp>
        <p:nvSpPr>
          <p:cNvPr id="6" name="SK-2-text-5"/>
          <p:cNvSpPr/>
          <p:nvPr/>
        </p:nvSpPr>
        <p:spPr>
          <a:xfrm>
            <a:off x="962025" y="2657475"/>
            <a:ext cx="246888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Curettage</a:t>
            </a:r>
            <a:endParaRPr lang="en-US" sz="1800" dirty="0"/>
          </a:p>
        </p:txBody>
      </p:sp>
      <p:sp>
        <p:nvSpPr>
          <p:cNvPr id="7" name="SK-2-text-6"/>
          <p:cNvSpPr/>
          <p:nvPr/>
        </p:nvSpPr>
        <p:spPr>
          <a:xfrm>
            <a:off x="4619625" y="2657475"/>
            <a:ext cx="192024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2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Cautery</a:t>
            </a:r>
            <a:endParaRPr lang="en-US" sz="1800" dirty="0"/>
          </a:p>
        </p:txBody>
      </p:sp>
      <p:sp>
        <p:nvSpPr>
          <p:cNvPr id="8" name="SK-2-text-7"/>
          <p:cNvSpPr/>
          <p:nvPr/>
        </p:nvSpPr>
        <p:spPr>
          <a:xfrm>
            <a:off x="1200150" y="5539425"/>
            <a:ext cx="7596187" cy="4759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Always biopsy first — or refer. This applies to cautery, cryotherapy,</a:t>
            </a:r>
            <a:endParaRPr lang="en-US" sz="1575" dirty="0"/>
          </a:p>
          <a:p>
            <a:pPr marL="0" indent="0">
              <a:lnSpc>
                <a:spcPts val="1874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and all destructive methods.</a:t>
            </a:r>
            <a:endParaRPr lang="en-US" sz="1575" dirty="0"/>
          </a:p>
        </p:txBody>
      </p:sp>
      <p:sp>
        <p:nvSpPr>
          <p:cNvPr id="9" name="SK-2-text-8"/>
          <p:cNvSpPr/>
          <p:nvPr/>
        </p:nvSpPr>
        <p:spPr>
          <a:xfrm>
            <a:off x="657225" y="1428750"/>
            <a:ext cx="6831211" cy="6527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Minor surgery has been part of clinical practice for</a:t>
            </a:r>
            <a:endParaRPr lang="en-US" sz="1725" dirty="0"/>
          </a:p>
          <a:p>
            <a:pPr marL="0" indent="0">
              <a:lnSpc>
                <a:spcPts val="25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centuries — and remains a core GP skill today.</a:t>
            </a:r>
            <a:endParaRPr lang="en-US" sz="1725" dirty="0"/>
          </a:p>
        </p:txBody>
      </p:sp>
      <p:sp>
        <p:nvSpPr>
          <p:cNvPr id="10" name="SK-2-text-9"/>
          <p:cNvSpPr/>
          <p:nvPr/>
        </p:nvSpPr>
        <p:spPr>
          <a:xfrm>
            <a:off x="962025" y="3028950"/>
            <a:ext cx="3258443" cy="9828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From Latin curare — “to cure.”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Bronze curettes have been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found in Egyptian tombs, used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used for thousands of years.</a:t>
            </a:r>
            <a:endParaRPr lang="en-US" sz="1500" dirty="0"/>
          </a:p>
        </p:txBody>
      </p:sp>
      <p:sp>
        <p:nvSpPr>
          <p:cNvPr id="11" name="SK-2-text-10"/>
          <p:cNvSpPr/>
          <p:nvPr/>
        </p:nvSpPr>
        <p:spPr>
          <a:xfrm>
            <a:off x="4619625" y="3028950"/>
            <a:ext cx="3426023" cy="12285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From Latin cauterium — “a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branding iron.” One of the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earliest surgical techniques, still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highly relevant in modern GP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practice.</a:t>
            </a:r>
            <a:endParaRPr lang="en-US" sz="1500" dirty="0"/>
          </a:p>
        </p:txBody>
      </p:sp>
      <p:sp>
        <p:nvSpPr>
          <p:cNvPr id="12" name="SK-2-text-11"/>
          <p:cNvSpPr/>
          <p:nvPr/>
        </p:nvSpPr>
        <p:spPr>
          <a:xfrm>
            <a:off x="1022896" y="2352675"/>
            <a:ext cx="963811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dirty="0">
                <a:solidFill>
                  <a:srgbClr val="D35F0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ETYMOLOGY</a:t>
            </a:r>
            <a:endParaRPr lang="en-US" sz="975" dirty="0"/>
          </a:p>
        </p:txBody>
      </p:sp>
      <p:sp>
        <p:nvSpPr>
          <p:cNvPr id="13" name="SK-2-text-12"/>
          <p:cNvSpPr/>
          <p:nvPr/>
        </p:nvSpPr>
        <p:spPr>
          <a:xfrm>
            <a:off x="4680496" y="2352675"/>
            <a:ext cx="963811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dirty="0">
                <a:solidFill>
                  <a:srgbClr val="D35F0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ETYMOLOGY</a:t>
            </a:r>
            <a:endParaRPr lang="en-US" sz="975" dirty="0"/>
          </a:p>
        </p:txBody>
      </p:sp>
      <p:sp>
        <p:nvSpPr>
          <p:cNvPr id="14" name="SK-2-text-13"/>
          <p:cNvSpPr/>
          <p:nvPr/>
        </p:nvSpPr>
        <p:spPr>
          <a:xfrm>
            <a:off x="1133475" y="4676775"/>
            <a:ext cx="1466850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dirty="0">
                <a:solidFill>
                  <a:srgbClr val="D35F0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CORE PRINCIPLE</a:t>
            </a:r>
            <a:endParaRPr lang="en-US" sz="975" dirty="0"/>
          </a:p>
        </p:txBody>
      </p:sp>
      <p:sp>
        <p:nvSpPr>
          <p:cNvPr id="15" name="SK-2-text-14"/>
          <p:cNvSpPr/>
          <p:nvPr/>
        </p:nvSpPr>
        <p:spPr>
          <a:xfrm>
            <a:off x="9982200" y="6429375"/>
            <a:ext cx="1927771" cy="27205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71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</a:t>
            </a:r>
            <a:endParaRPr lang="en-US" sz="900" dirty="0"/>
          </a:p>
          <a:p>
            <a:pPr marL="0" indent="0" algn="r">
              <a:lnSpc>
                <a:spcPts val="1071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396" y="4944517"/>
            <a:ext cx="487561" cy="452586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267" y="4073575"/>
            <a:ext cx="377875" cy="479971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063" y="3209479"/>
            <a:ext cx="402282" cy="500509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1192" y="2338536"/>
            <a:ext cx="511969" cy="51435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380" y="4738836"/>
            <a:ext cx="560784" cy="569119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380" y="3607296"/>
            <a:ext cx="548580" cy="54858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659" y="2461915"/>
            <a:ext cx="402282" cy="548580"/>
          </a:xfrm>
          <a:prstGeom prst="rect">
            <a:avLst/>
          </a:prstGeom>
        </p:spPr>
      </p:pic>
      <p:sp>
        <p:nvSpPr>
          <p:cNvPr id="10" name="SK-3-text-9"/>
          <p:cNvSpPr/>
          <p:nvPr/>
        </p:nvSpPr>
        <p:spPr>
          <a:xfrm>
            <a:off x="371475" y="228600"/>
            <a:ext cx="11820525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NICE NG12 (2026) — Suspected Melanoma Referral</a:t>
            </a:r>
            <a:endParaRPr lang="en-US" sz="2400" dirty="0"/>
          </a:p>
        </p:txBody>
      </p:sp>
      <p:sp>
        <p:nvSpPr>
          <p:cNvPr id="11" name="SK-3-text-10"/>
          <p:cNvSpPr/>
          <p:nvPr/>
        </p:nvSpPr>
        <p:spPr>
          <a:xfrm>
            <a:off x="533400" y="1676400"/>
            <a:ext cx="5120640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Major Features</a:t>
            </a:r>
            <a:endParaRPr lang="en-US" sz="2400" dirty="0"/>
          </a:p>
        </p:txBody>
      </p:sp>
      <p:sp>
        <p:nvSpPr>
          <p:cNvPr id="12" name="SK-3-text-11"/>
          <p:cNvSpPr/>
          <p:nvPr/>
        </p:nvSpPr>
        <p:spPr>
          <a:xfrm>
            <a:off x="6362700" y="1676400"/>
            <a:ext cx="5120640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Minor Features</a:t>
            </a:r>
            <a:endParaRPr lang="en-US" sz="2400" dirty="0"/>
          </a:p>
        </p:txBody>
      </p:sp>
      <p:sp>
        <p:nvSpPr>
          <p:cNvPr id="13" name="SK-3-text-12"/>
          <p:cNvSpPr/>
          <p:nvPr/>
        </p:nvSpPr>
        <p:spPr>
          <a:xfrm>
            <a:off x="533400" y="866775"/>
            <a:ext cx="11658600" cy="4252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48"/>
              </a:lnSpc>
              <a:buNone/>
            </a:pPr>
            <a:r>
              <a:rPr lang="en-US" sz="2325" i="1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Weighted 7-Point Checklist — refer urgently if total score ≥ 3</a:t>
            </a:r>
            <a:endParaRPr lang="en-US" sz="2325" dirty="0"/>
          </a:p>
        </p:txBody>
      </p:sp>
      <p:sp>
        <p:nvSpPr>
          <p:cNvPr id="14" name="SK-3-text-13"/>
          <p:cNvSpPr/>
          <p:nvPr/>
        </p:nvSpPr>
        <p:spPr>
          <a:xfrm>
            <a:off x="1685925" y="2409825"/>
            <a:ext cx="416052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Change in Size</a:t>
            </a:r>
            <a:endParaRPr lang="en-US" sz="1950" dirty="0"/>
          </a:p>
        </p:txBody>
      </p:sp>
      <p:sp>
        <p:nvSpPr>
          <p:cNvPr id="15" name="SK-3-text-14"/>
          <p:cNvSpPr/>
          <p:nvPr/>
        </p:nvSpPr>
        <p:spPr>
          <a:xfrm>
            <a:off x="1685925" y="3552825"/>
            <a:ext cx="445770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Irregular Shape</a:t>
            </a:r>
            <a:endParaRPr lang="en-US" sz="1950" dirty="0"/>
          </a:p>
        </p:txBody>
      </p:sp>
      <p:sp>
        <p:nvSpPr>
          <p:cNvPr id="16" name="SK-3-text-15"/>
          <p:cNvSpPr/>
          <p:nvPr/>
        </p:nvSpPr>
        <p:spPr>
          <a:xfrm>
            <a:off x="1685925" y="4695825"/>
            <a:ext cx="475488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Irregular Colour</a:t>
            </a:r>
            <a:endParaRPr lang="en-US" sz="1950" dirty="0"/>
          </a:p>
        </p:txBody>
      </p:sp>
      <p:sp>
        <p:nvSpPr>
          <p:cNvPr id="17" name="SK-3-text-16"/>
          <p:cNvSpPr/>
          <p:nvPr/>
        </p:nvSpPr>
        <p:spPr>
          <a:xfrm>
            <a:off x="7419975" y="2286000"/>
            <a:ext cx="465582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Diameter ≥ 7 mm</a:t>
            </a:r>
            <a:endParaRPr lang="en-US" sz="1950" dirty="0"/>
          </a:p>
        </p:txBody>
      </p:sp>
      <p:sp>
        <p:nvSpPr>
          <p:cNvPr id="18" name="SK-3-text-17"/>
          <p:cNvSpPr/>
          <p:nvPr/>
        </p:nvSpPr>
        <p:spPr>
          <a:xfrm>
            <a:off x="7419975" y="3152775"/>
            <a:ext cx="356616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Inflammation</a:t>
            </a:r>
            <a:endParaRPr lang="en-US" sz="1950" dirty="0"/>
          </a:p>
        </p:txBody>
      </p:sp>
      <p:sp>
        <p:nvSpPr>
          <p:cNvPr id="19" name="SK-3-text-18"/>
          <p:cNvSpPr/>
          <p:nvPr/>
        </p:nvSpPr>
        <p:spPr>
          <a:xfrm>
            <a:off x="7419975" y="4019550"/>
            <a:ext cx="178308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Oozing</a:t>
            </a:r>
            <a:endParaRPr lang="en-US" sz="1950" dirty="0"/>
          </a:p>
        </p:txBody>
      </p:sp>
      <p:sp>
        <p:nvSpPr>
          <p:cNvPr id="20" name="SK-3-text-19"/>
          <p:cNvSpPr/>
          <p:nvPr/>
        </p:nvSpPr>
        <p:spPr>
          <a:xfrm>
            <a:off x="7419975" y="4886325"/>
            <a:ext cx="477202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Change in Sensation</a:t>
            </a:r>
            <a:endParaRPr lang="en-US" sz="1950" dirty="0"/>
          </a:p>
        </p:txBody>
      </p:sp>
      <p:sp>
        <p:nvSpPr>
          <p:cNvPr id="21" name="SK-3-text-20"/>
          <p:cNvSpPr/>
          <p:nvPr/>
        </p:nvSpPr>
        <p:spPr>
          <a:xfrm>
            <a:off x="762000" y="6057900"/>
            <a:ext cx="10203180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08"/>
              </a:lnSpc>
              <a:buNone/>
            </a:pPr>
            <a:r>
              <a:rPr lang="en-US" sz="19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Refer urgently (2WW) if score ≥ 3</a:t>
            </a:r>
            <a:endParaRPr lang="en-US" sz="1950" dirty="0"/>
          </a:p>
        </p:txBody>
      </p:sp>
      <p:sp>
        <p:nvSpPr>
          <p:cNvPr id="22" name="SK-3-text-21"/>
          <p:cNvSpPr/>
          <p:nvPr/>
        </p:nvSpPr>
        <p:spPr>
          <a:xfrm>
            <a:off x="5991225" y="5943600"/>
            <a:ext cx="5175796" cy="557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94"/>
              </a:lnSpc>
              <a:buNone/>
            </a:pPr>
            <a:r>
              <a:rPr lang="en-US" sz="187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Any pigmented lesion where melanoma</a:t>
            </a:r>
            <a:endParaRPr lang="en-US" sz="1875" dirty="0"/>
          </a:p>
          <a:p>
            <a:pPr marL="0" indent="0">
              <a:lnSpc>
                <a:spcPts val="2194"/>
              </a:lnSpc>
              <a:buNone/>
            </a:pPr>
            <a:r>
              <a:rPr lang="en-US" sz="187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cannot be excluded → urgent referral</a:t>
            </a:r>
            <a:endParaRPr lang="en-US" sz="1875" dirty="0"/>
          </a:p>
        </p:txBody>
      </p:sp>
      <p:sp>
        <p:nvSpPr>
          <p:cNvPr id="23" name="SK-3-text-22"/>
          <p:cNvSpPr/>
          <p:nvPr/>
        </p:nvSpPr>
        <p:spPr>
          <a:xfrm>
            <a:off x="1685925" y="2819400"/>
            <a:ext cx="7623810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Growth or expansion of lesion</a:t>
            </a:r>
            <a:endParaRPr lang="en-US" sz="1725" dirty="0"/>
          </a:p>
        </p:txBody>
      </p:sp>
      <p:sp>
        <p:nvSpPr>
          <p:cNvPr id="24" name="SK-3-text-23"/>
          <p:cNvSpPr/>
          <p:nvPr/>
        </p:nvSpPr>
        <p:spPr>
          <a:xfrm>
            <a:off x="1685925" y="3971925"/>
            <a:ext cx="6835140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Asymmetry or uneven border</a:t>
            </a:r>
            <a:endParaRPr lang="en-US" sz="1725" dirty="0"/>
          </a:p>
        </p:txBody>
      </p:sp>
      <p:sp>
        <p:nvSpPr>
          <p:cNvPr id="25" name="SK-3-text-24"/>
          <p:cNvSpPr/>
          <p:nvPr/>
        </p:nvSpPr>
        <p:spPr>
          <a:xfrm>
            <a:off x="1685925" y="5114925"/>
            <a:ext cx="7098030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Variation within the lesion</a:t>
            </a:r>
            <a:endParaRPr lang="en-US" sz="1725" dirty="0"/>
          </a:p>
        </p:txBody>
      </p:sp>
      <p:sp>
        <p:nvSpPr>
          <p:cNvPr id="26" name="SK-3-text-25"/>
          <p:cNvSpPr/>
          <p:nvPr/>
        </p:nvSpPr>
        <p:spPr>
          <a:xfrm>
            <a:off x="7419975" y="2695575"/>
            <a:ext cx="4772025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Minor feature — not major</a:t>
            </a:r>
            <a:endParaRPr lang="en-US" sz="1725" dirty="0"/>
          </a:p>
        </p:txBody>
      </p:sp>
      <p:sp>
        <p:nvSpPr>
          <p:cNvPr id="27" name="SK-3-text-26"/>
          <p:cNvSpPr/>
          <p:nvPr/>
        </p:nvSpPr>
        <p:spPr>
          <a:xfrm>
            <a:off x="7419975" y="3514725"/>
            <a:ext cx="4772025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Redness around lesion</a:t>
            </a:r>
            <a:endParaRPr lang="en-US" sz="1725" dirty="0"/>
          </a:p>
        </p:txBody>
      </p:sp>
      <p:sp>
        <p:nvSpPr>
          <p:cNvPr id="28" name="SK-3-text-27"/>
          <p:cNvSpPr/>
          <p:nvPr/>
        </p:nvSpPr>
        <p:spPr>
          <a:xfrm>
            <a:off x="7419975" y="4371975"/>
            <a:ext cx="4772025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Bleeding or crusting</a:t>
            </a:r>
            <a:endParaRPr lang="en-US" sz="1725" dirty="0"/>
          </a:p>
        </p:txBody>
      </p:sp>
      <p:sp>
        <p:nvSpPr>
          <p:cNvPr id="29" name="SK-3-text-28"/>
          <p:cNvSpPr/>
          <p:nvPr/>
        </p:nvSpPr>
        <p:spPr>
          <a:xfrm>
            <a:off x="7419975" y="5238750"/>
            <a:ext cx="4772025" cy="2431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5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Itch or altered feeling</a:t>
            </a:r>
            <a:endParaRPr lang="en-US" sz="1725" dirty="0"/>
          </a:p>
        </p:txBody>
      </p:sp>
      <p:sp>
        <p:nvSpPr>
          <p:cNvPr id="30" name="SK-3-text-29"/>
          <p:cNvSpPr/>
          <p:nvPr/>
        </p:nvSpPr>
        <p:spPr>
          <a:xfrm>
            <a:off x="10266908" y="323850"/>
            <a:ext cx="1487686" cy="1809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5"/>
              </a:lnSpc>
              <a:buNone/>
            </a:pPr>
            <a:r>
              <a:rPr lang="en-US" sz="1425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2-WEEK WAIT</a:t>
            </a:r>
            <a:endParaRPr lang="en-US" sz="1425" dirty="0"/>
          </a:p>
        </p:txBody>
      </p:sp>
      <p:sp>
        <p:nvSpPr>
          <p:cNvPr id="31" name="SK-3-text-30"/>
          <p:cNvSpPr/>
          <p:nvPr/>
        </p:nvSpPr>
        <p:spPr>
          <a:xfrm>
            <a:off x="4212431" y="1781175"/>
            <a:ext cx="1624013" cy="1809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5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2 points each</a:t>
            </a:r>
            <a:endParaRPr lang="en-US" sz="1425" dirty="0"/>
          </a:p>
        </p:txBody>
      </p:sp>
      <p:sp>
        <p:nvSpPr>
          <p:cNvPr id="32" name="SK-3-text-31"/>
          <p:cNvSpPr/>
          <p:nvPr/>
        </p:nvSpPr>
        <p:spPr>
          <a:xfrm>
            <a:off x="10220771" y="1781175"/>
            <a:ext cx="1456283" cy="1809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5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1 point each</a:t>
            </a:r>
            <a:endParaRPr lang="en-US" sz="1425" dirty="0"/>
          </a:p>
        </p:txBody>
      </p:sp>
      <p:sp>
        <p:nvSpPr>
          <p:cNvPr id="33" name="SK-3-text-32"/>
          <p:cNvSpPr/>
          <p:nvPr/>
        </p:nvSpPr>
        <p:spPr>
          <a:xfrm>
            <a:off x="8698706" y="5734050"/>
            <a:ext cx="3090863" cy="1559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29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AKT PEARL: Threshold = ≥3, NOT ≥4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5959525"/>
            <a:ext cx="268188" cy="246757"/>
          </a:xfrm>
          <a:prstGeom prst="rect">
            <a:avLst/>
          </a:prstGeom>
        </p:spPr>
      </p:pic>
      <p:sp>
        <p:nvSpPr>
          <p:cNvPr id="4" name="SK-4-text-3"/>
          <p:cNvSpPr/>
          <p:nvPr/>
        </p:nvSpPr>
        <p:spPr>
          <a:xfrm>
            <a:off x="466725" y="304800"/>
            <a:ext cx="11725275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NICE NG12 (2026) — SCC &amp; BCC Referral Criteria</a:t>
            </a:r>
            <a:endParaRPr lang="en-US" sz="2700" dirty="0"/>
          </a:p>
        </p:txBody>
      </p:sp>
      <p:sp>
        <p:nvSpPr>
          <p:cNvPr id="5" name="SK-4-text-4"/>
          <p:cNvSpPr/>
          <p:nvPr/>
        </p:nvSpPr>
        <p:spPr>
          <a:xfrm>
            <a:off x="771525" y="1781175"/>
            <a:ext cx="9281160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Squamous Cell Carcinoma (SCC)</a:t>
            </a:r>
            <a:endParaRPr lang="en-US" sz="2100" dirty="0"/>
          </a:p>
        </p:txBody>
      </p:sp>
      <p:sp>
        <p:nvSpPr>
          <p:cNvPr id="6" name="SK-4-text-5"/>
          <p:cNvSpPr/>
          <p:nvPr/>
        </p:nvSpPr>
        <p:spPr>
          <a:xfrm>
            <a:off x="6562725" y="1781175"/>
            <a:ext cx="5629275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Basal Cell Carcinoma (BCC)</a:t>
            </a:r>
            <a:endParaRPr lang="en-US" sz="2100" dirty="0"/>
          </a:p>
        </p:txBody>
      </p:sp>
      <p:sp>
        <p:nvSpPr>
          <p:cNvPr id="7" name="SK-4-text-6"/>
          <p:cNvSpPr/>
          <p:nvPr/>
        </p:nvSpPr>
        <p:spPr>
          <a:xfrm>
            <a:off x="838200" y="2428875"/>
            <a:ext cx="469392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URGENT 2-Week Wait</a:t>
            </a:r>
            <a:endParaRPr lang="en-US" sz="1650" dirty="0"/>
          </a:p>
        </p:txBody>
      </p:sp>
      <p:sp>
        <p:nvSpPr>
          <p:cNvPr id="8" name="SK-4-text-7"/>
          <p:cNvSpPr/>
          <p:nvPr/>
        </p:nvSpPr>
        <p:spPr>
          <a:xfrm>
            <a:off x="6629400" y="2428875"/>
            <a:ext cx="50292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Routine (Non-Urgent)</a:t>
            </a:r>
            <a:endParaRPr lang="en-US" sz="1650" dirty="0"/>
          </a:p>
        </p:txBody>
      </p:sp>
      <p:sp>
        <p:nvSpPr>
          <p:cNvPr id="9" name="SK-4-text-8"/>
          <p:cNvSpPr/>
          <p:nvPr/>
        </p:nvSpPr>
        <p:spPr>
          <a:xfrm>
            <a:off x="6629400" y="3314700"/>
            <a:ext cx="55626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Urgent 2WW — Selected Only</a:t>
            </a:r>
            <a:endParaRPr lang="en-US" sz="1650" dirty="0"/>
          </a:p>
        </p:txBody>
      </p:sp>
      <p:sp>
        <p:nvSpPr>
          <p:cNvPr id="10" name="SK-4-text-9"/>
          <p:cNvSpPr/>
          <p:nvPr/>
        </p:nvSpPr>
        <p:spPr>
          <a:xfrm>
            <a:off x="6629400" y="4200525"/>
            <a:ext cx="55626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Community — If Trained GP</a:t>
            </a:r>
            <a:endParaRPr lang="en-US" sz="1650" dirty="0"/>
          </a:p>
        </p:txBody>
      </p:sp>
      <p:sp>
        <p:nvSpPr>
          <p:cNvPr id="11" name="SK-4-text-10"/>
          <p:cNvSpPr/>
          <p:nvPr/>
        </p:nvSpPr>
        <p:spPr>
          <a:xfrm>
            <a:off x="771525" y="3000375"/>
            <a:ext cx="5050036" cy="5697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— Consider urgent 2WW referral for any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lesion suspicious of SCC</a:t>
            </a:r>
            <a:endParaRPr lang="en-US" sz="1725" dirty="0"/>
          </a:p>
        </p:txBody>
      </p:sp>
      <p:sp>
        <p:nvSpPr>
          <p:cNvPr id="12" name="SK-4-text-11"/>
          <p:cNvSpPr/>
          <p:nvPr/>
        </p:nvSpPr>
        <p:spPr>
          <a:xfrm>
            <a:off x="6562725" y="2838450"/>
            <a:ext cx="5629275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Standard referral for most BCC cases</a:t>
            </a:r>
            <a:endParaRPr lang="en-US" sz="1200" dirty="0"/>
          </a:p>
        </p:txBody>
      </p:sp>
      <p:sp>
        <p:nvSpPr>
          <p:cNvPr id="13" name="SK-4-text-12"/>
          <p:cNvSpPr/>
          <p:nvPr/>
        </p:nvSpPr>
        <p:spPr>
          <a:xfrm>
            <a:off x="6502598" y="3724275"/>
            <a:ext cx="5689402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Site or size suggests significant impact from delay (e.g., near orbit)</a:t>
            </a:r>
            <a:endParaRPr lang="en-US" sz="1200" dirty="0"/>
          </a:p>
        </p:txBody>
      </p:sp>
      <p:sp>
        <p:nvSpPr>
          <p:cNvPr id="14" name="SK-4-text-13"/>
          <p:cNvSpPr/>
          <p:nvPr/>
        </p:nvSpPr>
        <p:spPr>
          <a:xfrm>
            <a:off x="6523583" y="4600575"/>
            <a:ext cx="5668268" cy="792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Patient age over 24; not immunosuppressed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Lesion under 2 cm on body OR under 1 cm on face (not ears, nose,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lips, eyelids)</a:t>
            </a:r>
            <a:endParaRPr lang="en-US" sz="1200" dirty="0"/>
          </a:p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GP must hold appropriate training and accreditation (PCDS/NICE CSG8)</a:t>
            </a:r>
            <a:endParaRPr lang="en-US" sz="1200" dirty="0"/>
          </a:p>
        </p:txBody>
      </p:sp>
      <p:sp>
        <p:nvSpPr>
          <p:cNvPr id="15" name="SK-4-text-14"/>
          <p:cNvSpPr/>
          <p:nvPr/>
        </p:nvSpPr>
        <p:spPr>
          <a:xfrm>
            <a:off x="10088761" y="457200"/>
            <a:ext cx="163443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REFERRAL GUIDE</a:t>
            </a:r>
            <a:endParaRPr lang="en-US" sz="1200" dirty="0"/>
          </a:p>
        </p:txBody>
      </p:sp>
      <p:sp>
        <p:nvSpPr>
          <p:cNvPr id="16" name="SK-4-text-15"/>
          <p:cNvSpPr/>
          <p:nvPr/>
        </p:nvSpPr>
        <p:spPr>
          <a:xfrm>
            <a:off x="657225" y="3829050"/>
            <a:ext cx="5752058" cy="7201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'Consider' = recommendation to think about referral — NOT</a:t>
            </a:r>
            <a:endParaRPr lang="en-US" sz="135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mandatory urgent referral. Clinical judgement required.</a:t>
            </a:r>
            <a:endParaRPr lang="en-US" sz="135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AKT TIP</a:t>
            </a:r>
            <a:endParaRPr lang="en-US" sz="1350" dirty="0"/>
          </a:p>
        </p:txBody>
      </p:sp>
      <p:sp>
        <p:nvSpPr>
          <p:cNvPr id="17" name="SK-4-text-16"/>
          <p:cNvSpPr/>
          <p:nvPr/>
        </p:nvSpPr>
        <p:spPr>
          <a:xfrm>
            <a:off x="466725" y="1152525"/>
            <a:ext cx="1172527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NICE NG12 April 2026 · Suspected Cancer: Recognition and Referral</a:t>
            </a:r>
            <a:endParaRPr lang="en-US" sz="1200" dirty="0"/>
          </a:p>
        </p:txBody>
      </p:sp>
      <p:sp>
        <p:nvSpPr>
          <p:cNvPr id="18" name="SK-4-text-17"/>
          <p:cNvSpPr/>
          <p:nvPr/>
        </p:nvSpPr>
        <p:spPr>
          <a:xfrm>
            <a:off x="1006929" y="5985379"/>
            <a:ext cx="12192000" cy="1866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Key Principle: 'Consider' in NG12 is a recommendation — not a mandatory action. Only melanoma and high-risk SCC trigger mandatory 2WW.</a:t>
            </a:r>
            <a:endParaRPr lang="en-US" sz="1050" dirty="0"/>
          </a:p>
        </p:txBody>
      </p:sp>
      <p:sp>
        <p:nvSpPr>
          <p:cNvPr id="19" name="SK-4-text-18"/>
          <p:cNvSpPr/>
          <p:nvPr/>
        </p:nvSpPr>
        <p:spPr>
          <a:xfrm>
            <a:off x="466725" y="6572250"/>
            <a:ext cx="6720840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 Teaching Deck</a:t>
            </a:r>
            <a:endParaRPr lang="en-US" sz="1050" dirty="0"/>
          </a:p>
        </p:txBody>
      </p:sp>
      <p:sp>
        <p:nvSpPr>
          <p:cNvPr id="20" name="SK-4-text-19"/>
          <p:cNvSpPr/>
          <p:nvPr/>
        </p:nvSpPr>
        <p:spPr>
          <a:xfrm>
            <a:off x="10163175" y="6572250"/>
            <a:ext cx="1739205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859" y="3977580"/>
            <a:ext cx="585192" cy="370284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7553" y="3943350"/>
            <a:ext cx="597396" cy="466279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086" y="3847207"/>
            <a:ext cx="975271" cy="630882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1561" y="3812977"/>
            <a:ext cx="950863" cy="6858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577" y="1927027"/>
            <a:ext cx="609600" cy="610344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5067" y="1954411"/>
            <a:ext cx="1097161" cy="541734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5969" y="1885950"/>
            <a:ext cx="877788" cy="658267"/>
          </a:xfrm>
          <a:prstGeom prst="rect">
            <a:avLst/>
          </a:prstGeom>
        </p:spPr>
      </p:pic>
      <p:sp>
        <p:nvSpPr>
          <p:cNvPr id="10" name="SK-5-text-9"/>
          <p:cNvSpPr/>
          <p:nvPr/>
        </p:nvSpPr>
        <p:spPr>
          <a:xfrm>
            <a:off x="238125" y="257175"/>
            <a:ext cx="11953875" cy="4177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89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5 — Benign Lesions Safe for Primary Care Treatment</a:t>
            </a:r>
            <a:endParaRPr lang="en-US" sz="2550" dirty="0"/>
          </a:p>
        </p:txBody>
      </p:sp>
      <p:sp>
        <p:nvSpPr>
          <p:cNvPr id="11" name="SK-5-text-10"/>
          <p:cNvSpPr/>
          <p:nvPr/>
        </p:nvSpPr>
        <p:spPr>
          <a:xfrm>
            <a:off x="1381125" y="5810250"/>
            <a:ext cx="950976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Confident Diagnosis is Essential</a:t>
            </a:r>
            <a:endParaRPr lang="en-US" sz="1950" dirty="0"/>
          </a:p>
        </p:txBody>
      </p:sp>
      <p:sp>
        <p:nvSpPr>
          <p:cNvPr id="12" name="SK-5-text-11"/>
          <p:cNvSpPr/>
          <p:nvPr/>
        </p:nvSpPr>
        <p:spPr>
          <a:xfrm>
            <a:off x="1846362" y="2657475"/>
            <a:ext cx="128870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Skin Tags</a:t>
            </a:r>
            <a:endParaRPr lang="en-US" sz="1800" dirty="0"/>
          </a:p>
        </p:txBody>
      </p:sp>
      <p:sp>
        <p:nvSpPr>
          <p:cNvPr id="13" name="SK-5-text-12"/>
          <p:cNvSpPr/>
          <p:nvPr/>
        </p:nvSpPr>
        <p:spPr>
          <a:xfrm>
            <a:off x="4505325" y="2657475"/>
            <a:ext cx="314325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Seborrheoic Keratoses</a:t>
            </a:r>
            <a:endParaRPr lang="en-US" sz="1800" dirty="0"/>
          </a:p>
        </p:txBody>
      </p:sp>
      <p:sp>
        <p:nvSpPr>
          <p:cNvPr id="14" name="SK-5-text-13"/>
          <p:cNvSpPr/>
          <p:nvPr/>
        </p:nvSpPr>
        <p:spPr>
          <a:xfrm>
            <a:off x="8951565" y="2657475"/>
            <a:ext cx="1508671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Viral Warts</a:t>
            </a:r>
            <a:endParaRPr lang="en-US" sz="1800" dirty="0"/>
          </a:p>
        </p:txBody>
      </p:sp>
      <p:sp>
        <p:nvSpPr>
          <p:cNvPr id="15" name="SK-5-text-14"/>
          <p:cNvSpPr/>
          <p:nvPr/>
        </p:nvSpPr>
        <p:spPr>
          <a:xfrm>
            <a:off x="1270099" y="4581525"/>
            <a:ext cx="2441228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Epidermoid Cysts</a:t>
            </a:r>
            <a:endParaRPr lang="en-US" sz="1800" dirty="0"/>
          </a:p>
        </p:txBody>
      </p:sp>
      <p:sp>
        <p:nvSpPr>
          <p:cNvPr id="16" name="SK-5-text-15"/>
          <p:cNvSpPr/>
          <p:nvPr/>
        </p:nvSpPr>
        <p:spPr>
          <a:xfrm>
            <a:off x="5486846" y="4581525"/>
            <a:ext cx="1246733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Lipomata</a:t>
            </a:r>
            <a:endParaRPr lang="en-US" sz="1800" dirty="0"/>
          </a:p>
        </p:txBody>
      </p:sp>
      <p:sp>
        <p:nvSpPr>
          <p:cNvPr id="17" name="SK-5-text-16"/>
          <p:cNvSpPr/>
          <p:nvPr/>
        </p:nvSpPr>
        <p:spPr>
          <a:xfrm>
            <a:off x="8295233" y="4581525"/>
            <a:ext cx="2744986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Pyogenic Granuloma</a:t>
            </a:r>
            <a:endParaRPr lang="en-US" sz="1800" dirty="0"/>
          </a:p>
        </p:txBody>
      </p:sp>
      <p:sp>
        <p:nvSpPr>
          <p:cNvPr id="18" name="SK-5-text-17"/>
          <p:cNvSpPr/>
          <p:nvPr/>
        </p:nvSpPr>
        <p:spPr>
          <a:xfrm>
            <a:off x="2324546" y="1181100"/>
            <a:ext cx="7533233" cy="282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5"/>
              </a:lnSpc>
              <a:buNone/>
            </a:pPr>
            <a:r>
              <a:rPr lang="en-US" sz="1725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Treat with confidence — but only when diagnosis is certain.</a:t>
            </a:r>
            <a:endParaRPr lang="en-US" sz="1725" dirty="0"/>
          </a:p>
        </p:txBody>
      </p:sp>
      <p:sp>
        <p:nvSpPr>
          <p:cNvPr id="19" name="SK-5-text-18"/>
          <p:cNvSpPr/>
          <p:nvPr/>
        </p:nvSpPr>
        <p:spPr>
          <a:xfrm>
            <a:off x="5819775" y="5715000"/>
            <a:ext cx="540633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use cautery or cryotherapy if there is ANY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diagnostic doubt — biopsy first or refer.</a:t>
            </a:r>
            <a:endParaRPr lang="en-US" sz="1500" dirty="0"/>
          </a:p>
        </p:txBody>
      </p:sp>
      <p:sp>
        <p:nvSpPr>
          <p:cNvPr id="20" name="SK-5-text-19"/>
          <p:cNvSpPr/>
          <p:nvPr/>
        </p:nvSpPr>
        <p:spPr>
          <a:xfrm>
            <a:off x="10217348" y="371475"/>
            <a:ext cx="1529655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Primary Care</a:t>
            </a:r>
            <a:endParaRPr lang="en-US" sz="1650" dirty="0"/>
          </a:p>
        </p:txBody>
      </p:sp>
      <p:sp>
        <p:nvSpPr>
          <p:cNvPr id="21" name="SK-5-text-20"/>
          <p:cNvSpPr/>
          <p:nvPr/>
        </p:nvSpPr>
        <p:spPr>
          <a:xfrm>
            <a:off x="1144786" y="3000375"/>
            <a:ext cx="2682180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Acrochordons · Common</a:t>
            </a:r>
            <a:endParaRPr lang="en-US" sz="1500" dirty="0"/>
          </a:p>
        </p:txBody>
      </p:sp>
      <p:sp>
        <p:nvSpPr>
          <p:cNvPr id="22" name="SK-5-text-21"/>
          <p:cNvSpPr/>
          <p:nvPr/>
        </p:nvSpPr>
        <p:spPr>
          <a:xfrm>
            <a:off x="4902398" y="3000375"/>
            <a:ext cx="2367855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Stuck-on appearance</a:t>
            </a:r>
            <a:endParaRPr lang="en-US" sz="1500" dirty="0"/>
          </a:p>
        </p:txBody>
      </p:sp>
      <p:sp>
        <p:nvSpPr>
          <p:cNvPr id="23" name="SK-5-text-22"/>
          <p:cNvSpPr/>
          <p:nvPr/>
        </p:nvSpPr>
        <p:spPr>
          <a:xfrm>
            <a:off x="8415784" y="3000375"/>
            <a:ext cx="2608808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Common &amp; plantar types</a:t>
            </a:r>
            <a:endParaRPr lang="en-US" sz="1500" dirty="0"/>
          </a:p>
        </p:txBody>
      </p:sp>
      <p:sp>
        <p:nvSpPr>
          <p:cNvPr id="24" name="SK-5-text-23"/>
          <p:cNvSpPr/>
          <p:nvPr/>
        </p:nvSpPr>
        <p:spPr>
          <a:xfrm>
            <a:off x="1162496" y="4943475"/>
            <a:ext cx="2713583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Central punctum · Mobile</a:t>
            </a:r>
            <a:endParaRPr lang="en-US" sz="1500" dirty="0"/>
          </a:p>
        </p:txBody>
      </p:sp>
      <p:sp>
        <p:nvSpPr>
          <p:cNvPr id="25" name="SK-5-text-24"/>
          <p:cNvSpPr/>
          <p:nvPr/>
        </p:nvSpPr>
        <p:spPr>
          <a:xfrm>
            <a:off x="5023396" y="4943475"/>
            <a:ext cx="2221111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Soft · Subcutaneous</a:t>
            </a:r>
            <a:endParaRPr lang="en-US" sz="1500" dirty="0"/>
          </a:p>
        </p:txBody>
      </p:sp>
      <p:sp>
        <p:nvSpPr>
          <p:cNvPr id="26" name="SK-5-text-25"/>
          <p:cNvSpPr/>
          <p:nvPr/>
        </p:nvSpPr>
        <p:spPr>
          <a:xfrm>
            <a:off x="8133308" y="4943475"/>
            <a:ext cx="3164086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Also: Molluscum contagiosum</a:t>
            </a:r>
            <a:endParaRPr lang="en-US" sz="1500" dirty="0"/>
          </a:p>
        </p:txBody>
      </p:sp>
      <p:sp>
        <p:nvSpPr>
          <p:cNvPr id="27" name="SK-5-text-26"/>
          <p:cNvSpPr/>
          <p:nvPr/>
        </p:nvSpPr>
        <p:spPr>
          <a:xfrm>
            <a:off x="9648825" y="6610350"/>
            <a:ext cx="196974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88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8" name="SK-5-text-27"/>
          <p:cNvSpPr/>
          <p:nvPr/>
        </p:nvSpPr>
        <p:spPr>
          <a:xfrm>
            <a:off x="590550" y="6610350"/>
            <a:ext cx="5120640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88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Minor Surgery</a:t>
            </a:r>
            <a:endParaRPr lang="en-US" sz="1200" dirty="0"/>
          </a:p>
        </p:txBody>
      </p:sp>
      <p:sp>
        <p:nvSpPr>
          <p:cNvPr id="29" name="SK-5-text-28"/>
          <p:cNvSpPr/>
          <p:nvPr/>
        </p:nvSpPr>
        <p:spPr>
          <a:xfrm>
            <a:off x="11868150" y="6610350"/>
            <a:ext cx="104775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E678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5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57" y="2016175"/>
            <a:ext cx="4791373" cy="1193155"/>
          </a:xfrm>
          <a:prstGeom prst="rect">
            <a:avLst/>
          </a:prstGeom>
        </p:spPr>
      </p:pic>
      <p:sp>
        <p:nvSpPr>
          <p:cNvPr id="4" name="SK-6-text-3"/>
          <p:cNvSpPr/>
          <p:nvPr/>
        </p:nvSpPr>
        <p:spPr>
          <a:xfrm>
            <a:off x="495300" y="228600"/>
            <a:ext cx="11696700" cy="4307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92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Cryotherapy Principles and Mechanisms</a:t>
            </a:r>
            <a:endParaRPr lang="en-US" sz="2850" dirty="0"/>
          </a:p>
        </p:txBody>
      </p:sp>
      <p:sp>
        <p:nvSpPr>
          <p:cNvPr id="5" name="SK-6-text-4"/>
          <p:cNvSpPr/>
          <p:nvPr/>
        </p:nvSpPr>
        <p:spPr>
          <a:xfrm>
            <a:off x="533400" y="1276350"/>
            <a:ext cx="6720840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Cryotherapy Works</a:t>
            </a:r>
            <a:endParaRPr lang="en-US" sz="2100" dirty="0"/>
          </a:p>
        </p:txBody>
      </p:sp>
      <p:sp>
        <p:nvSpPr>
          <p:cNvPr id="6" name="SK-6-text-5"/>
          <p:cNvSpPr/>
          <p:nvPr/>
        </p:nvSpPr>
        <p:spPr>
          <a:xfrm>
            <a:off x="6400800" y="1276350"/>
            <a:ext cx="5791200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Cryotherapy Agents Compared</a:t>
            </a:r>
            <a:endParaRPr lang="en-US" sz="2100" dirty="0"/>
          </a:p>
        </p:txBody>
      </p:sp>
      <p:sp>
        <p:nvSpPr>
          <p:cNvPr id="7" name="SK-6-text-6"/>
          <p:cNvSpPr/>
          <p:nvPr/>
        </p:nvSpPr>
        <p:spPr>
          <a:xfrm>
            <a:off x="6686550" y="5241131"/>
            <a:ext cx="5605463" cy="9828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Least effective of the three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Suitable only for small, superficial lesions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NOT suitable for plantar warts, Bowen's disease,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or superficial BCC</a:t>
            </a:r>
            <a:endParaRPr lang="en-US" sz="1500" dirty="0"/>
          </a:p>
        </p:txBody>
      </p:sp>
      <p:sp>
        <p:nvSpPr>
          <p:cNvPr id="8" name="SK-6-text-7"/>
          <p:cNvSpPr/>
          <p:nvPr/>
        </p:nvSpPr>
        <p:spPr>
          <a:xfrm>
            <a:off x="6686550" y="3848100"/>
            <a:ext cx="5102423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Via cryogen from cylinder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May need 2-3 treatments, 10-14 days apart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Prescribable on FP10 — always available</a:t>
            </a:r>
            <a:endParaRPr lang="en-US" sz="1500" dirty="0"/>
          </a:p>
        </p:txBody>
      </p:sp>
      <p:sp>
        <p:nvSpPr>
          <p:cNvPr id="9" name="SK-6-text-8"/>
          <p:cNvSpPr/>
          <p:nvPr/>
        </p:nvSpPr>
        <p:spPr>
          <a:xfrm>
            <a:off x="6686550" y="2247900"/>
            <a:ext cx="5081588" cy="9828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Most effective — deepest tissue destruction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Applied via cryogen spray or cotton bud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Stored in Dewar flask (max 2 days)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• Usually ONE application sufficient</a:t>
            </a:r>
            <a:endParaRPr lang="en-US" sz="1500" dirty="0"/>
          </a:p>
        </p:txBody>
      </p:sp>
      <p:sp>
        <p:nvSpPr>
          <p:cNvPr id="10" name="SK-6-text-9"/>
          <p:cNvSpPr/>
          <p:nvPr/>
        </p:nvSpPr>
        <p:spPr>
          <a:xfrm>
            <a:off x="590550" y="4371975"/>
            <a:ext cx="5594896" cy="5697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2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One freeze-thaw cycle (FTC) destroys tissue.</a:t>
            </a:r>
            <a:endParaRPr lang="en-US" sz="1725" dirty="0"/>
          </a:p>
          <a:p>
            <a:pPr marL="0" indent="0">
              <a:lnSpc>
                <a:spcPts val="2242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Repeat cycles increase destruction depth.</a:t>
            </a:r>
            <a:endParaRPr lang="en-US" sz="1725" dirty="0"/>
          </a:p>
        </p:txBody>
      </p:sp>
      <p:sp>
        <p:nvSpPr>
          <p:cNvPr id="11" name="SK-6-text-10"/>
          <p:cNvSpPr/>
          <p:nvPr/>
        </p:nvSpPr>
        <p:spPr>
          <a:xfrm>
            <a:off x="838200" y="5467350"/>
            <a:ext cx="5511105" cy="4953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Key Principle: Never use cryotherapy if there</a:t>
            </a:r>
            <a:endParaRPr lang="en-US" sz="1500" dirty="0"/>
          </a:p>
          <a:p>
            <a:pPr marL="0" indent="0">
              <a:lnSpc>
                <a:spcPts val="1950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is diagnostic doubt — biopsy or refer first.</a:t>
            </a:r>
            <a:endParaRPr lang="en-US" sz="1500" dirty="0"/>
          </a:p>
        </p:txBody>
      </p:sp>
      <p:sp>
        <p:nvSpPr>
          <p:cNvPr id="12" name="SK-6-text-11"/>
          <p:cNvSpPr/>
          <p:nvPr/>
        </p:nvSpPr>
        <p:spPr>
          <a:xfrm>
            <a:off x="6734175" y="1933575"/>
            <a:ext cx="48006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Liquid Nitrogen (LN₂)</a:t>
            </a:r>
            <a:endParaRPr lang="en-US" sz="1500" dirty="0"/>
          </a:p>
        </p:txBody>
      </p:sp>
      <p:sp>
        <p:nvSpPr>
          <p:cNvPr id="13" name="SK-6-text-12"/>
          <p:cNvSpPr/>
          <p:nvPr/>
        </p:nvSpPr>
        <p:spPr>
          <a:xfrm>
            <a:off x="6734175" y="3533775"/>
            <a:ext cx="43434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Nitrous Oxide (N₂O)</a:t>
            </a:r>
            <a:endParaRPr lang="en-US" sz="1500" dirty="0"/>
          </a:p>
        </p:txBody>
      </p:sp>
      <p:sp>
        <p:nvSpPr>
          <p:cNvPr id="14" name="SK-6-text-13"/>
          <p:cNvSpPr/>
          <p:nvPr/>
        </p:nvSpPr>
        <p:spPr>
          <a:xfrm>
            <a:off x="6734175" y="4924425"/>
            <a:ext cx="5457825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Commercial Sprays (e.g. Histofreeze)</a:t>
            </a:r>
            <a:endParaRPr lang="en-US" sz="1500" dirty="0"/>
          </a:p>
        </p:txBody>
      </p:sp>
      <p:sp>
        <p:nvSpPr>
          <p:cNvPr id="15" name="SK-6-text-14"/>
          <p:cNvSpPr/>
          <p:nvPr/>
        </p:nvSpPr>
        <p:spPr>
          <a:xfrm>
            <a:off x="586680" y="3305175"/>
            <a:ext cx="1550640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Freeze applied</a:t>
            </a:r>
            <a:endParaRPr lang="en-US" sz="1500" dirty="0"/>
          </a:p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to tissue</a:t>
            </a:r>
            <a:endParaRPr lang="en-US" sz="1500" dirty="0"/>
          </a:p>
        </p:txBody>
      </p:sp>
      <p:sp>
        <p:nvSpPr>
          <p:cNvPr id="16" name="SK-6-text-15"/>
          <p:cNvSpPr/>
          <p:nvPr/>
        </p:nvSpPr>
        <p:spPr>
          <a:xfrm>
            <a:off x="2544068" y="3305175"/>
            <a:ext cx="1236315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Ice crystals</a:t>
            </a:r>
            <a:endParaRPr lang="en-US" sz="1500" dirty="0"/>
          </a:p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form inside</a:t>
            </a:r>
            <a:endParaRPr lang="en-US" sz="1500" dirty="0"/>
          </a:p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cells</a:t>
            </a:r>
            <a:endParaRPr lang="en-US" sz="1500" dirty="0"/>
          </a:p>
        </p:txBody>
      </p:sp>
      <p:sp>
        <p:nvSpPr>
          <p:cNvPr id="17" name="SK-6-text-16"/>
          <p:cNvSpPr/>
          <p:nvPr/>
        </p:nvSpPr>
        <p:spPr>
          <a:xfrm>
            <a:off x="4117181" y="3305175"/>
            <a:ext cx="1624013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Cell membranes</a:t>
            </a:r>
            <a:endParaRPr lang="en-US" sz="1500" dirty="0"/>
          </a:p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rupture →</a:t>
            </a:r>
            <a:endParaRPr lang="en-US" sz="1500" dirty="0"/>
          </a:p>
          <a:p>
            <a:pPr marL="0" indent="0" algn="ctr">
              <a:lnSpc>
                <a:spcPts val="1935"/>
              </a:lnSpc>
              <a:buNone/>
            </a:pPr>
            <a:r>
              <a:rPr lang="en-US" sz="150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Cellular </a:t>
            </a:r>
            <a:r>
              <a:rPr lang="en-US" sz="1500" dirty="0">
                <a:solidFill>
                  <a:srgbClr val="F37B2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lysis</a:t>
            </a:r>
            <a:endParaRPr lang="en-US" sz="1500" dirty="0"/>
          </a:p>
        </p:txBody>
      </p:sp>
      <p:sp>
        <p:nvSpPr>
          <p:cNvPr id="18" name="SK-6-text-17"/>
          <p:cNvSpPr/>
          <p:nvPr/>
        </p:nvSpPr>
        <p:spPr>
          <a:xfrm>
            <a:off x="9982200" y="323850"/>
            <a:ext cx="22098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Section 3 — Cautery</a:t>
            </a:r>
            <a:endParaRPr lang="en-US" sz="1350" dirty="0"/>
          </a:p>
        </p:txBody>
      </p:sp>
      <p:sp>
        <p:nvSpPr>
          <p:cNvPr id="19" name="SK-6-text-18"/>
          <p:cNvSpPr/>
          <p:nvPr/>
        </p:nvSpPr>
        <p:spPr>
          <a:xfrm>
            <a:off x="10865644" y="1962150"/>
            <a:ext cx="681038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-196°C</a:t>
            </a:r>
            <a:endParaRPr lang="en-US" sz="1125" dirty="0"/>
          </a:p>
        </p:txBody>
      </p:sp>
      <p:sp>
        <p:nvSpPr>
          <p:cNvPr id="20" name="SK-6-text-19"/>
          <p:cNvSpPr/>
          <p:nvPr/>
        </p:nvSpPr>
        <p:spPr>
          <a:xfrm>
            <a:off x="10925621" y="3562350"/>
            <a:ext cx="61808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-89°C</a:t>
            </a:r>
            <a:endParaRPr lang="en-US" sz="1125" dirty="0"/>
          </a:p>
        </p:txBody>
      </p:sp>
      <p:sp>
        <p:nvSpPr>
          <p:cNvPr id="21" name="SK-6-text-20"/>
          <p:cNvSpPr/>
          <p:nvPr/>
        </p:nvSpPr>
        <p:spPr>
          <a:xfrm>
            <a:off x="10675590" y="4953000"/>
            <a:ext cx="880021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Less cold</a:t>
            </a:r>
            <a:endParaRPr lang="en-US" sz="1125" dirty="0"/>
          </a:p>
        </p:txBody>
      </p:sp>
      <p:sp>
        <p:nvSpPr>
          <p:cNvPr id="22" name="SK-6-text-21"/>
          <p:cNvSpPr/>
          <p:nvPr/>
        </p:nvSpPr>
        <p:spPr>
          <a:xfrm>
            <a:off x="533400" y="6572250"/>
            <a:ext cx="72009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- Minor Surgery Teaching Deck</a:t>
            </a:r>
            <a:endParaRPr lang="en-US" sz="1125" dirty="0"/>
          </a:p>
        </p:txBody>
      </p:sp>
      <p:sp>
        <p:nvSpPr>
          <p:cNvPr id="23" name="SK-6-text-22"/>
          <p:cNvSpPr/>
          <p:nvPr/>
        </p:nvSpPr>
        <p:spPr>
          <a:xfrm>
            <a:off x="9915525" y="6572250"/>
            <a:ext cx="1938337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1C1C1C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90" y="1346448"/>
            <a:ext cx="3926086" cy="447675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2776" y="1346448"/>
            <a:ext cx="2457004" cy="44767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9780" y="1346448"/>
            <a:ext cx="2289721" cy="447675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9500" y="1346448"/>
            <a:ext cx="2653457" cy="447675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1851273"/>
            <a:ext cx="3926086" cy="66779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2776" y="1851273"/>
            <a:ext cx="2457004" cy="667792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9780" y="1851273"/>
            <a:ext cx="2289721" cy="66779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99500" y="1851273"/>
            <a:ext cx="2653457" cy="667792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90" y="2576215"/>
            <a:ext cx="3926086" cy="485626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2776" y="2576215"/>
            <a:ext cx="2457004" cy="485626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09780" y="2576215"/>
            <a:ext cx="2289721" cy="485626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9500" y="2576215"/>
            <a:ext cx="2653457" cy="485626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6690" y="3118991"/>
            <a:ext cx="3926086" cy="485626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52776" y="3118991"/>
            <a:ext cx="2457004" cy="485626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09780" y="3118991"/>
            <a:ext cx="2289721" cy="485626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99500" y="3118991"/>
            <a:ext cx="2653457" cy="485626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90" y="3661767"/>
            <a:ext cx="3926086" cy="485626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2776" y="3661767"/>
            <a:ext cx="2457004" cy="485626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09780" y="3661767"/>
            <a:ext cx="2289721" cy="485626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9500" y="3661767"/>
            <a:ext cx="2653457" cy="485626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6690" y="4204543"/>
            <a:ext cx="3926086" cy="667792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52776" y="4204543"/>
            <a:ext cx="2457004" cy="667792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09780" y="4204543"/>
            <a:ext cx="2289721" cy="667792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099500" y="4204543"/>
            <a:ext cx="2653457" cy="667792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26690" y="4929485"/>
            <a:ext cx="3926086" cy="485924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352776" y="4929485"/>
            <a:ext cx="2457004" cy="485924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09780" y="4929485"/>
            <a:ext cx="2289721" cy="485924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099500" y="4929485"/>
            <a:ext cx="2653457" cy="485924"/>
          </a:xfrm>
          <a:prstGeom prst="rect">
            <a:avLst/>
          </a:prstGeom>
        </p:spPr>
      </p:pic>
      <p:sp>
        <p:nvSpPr>
          <p:cNvPr id="31" name="SK-7-text-30"/>
          <p:cNvSpPr/>
          <p:nvPr/>
        </p:nvSpPr>
        <p:spPr>
          <a:xfrm>
            <a:off x="617190" y="1346448"/>
            <a:ext cx="3621286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</a:rPr>
              <a:t>Lesion Type</a:t>
            </a:r>
            <a:endParaRPr lang="en-US" sz="1500" dirty="0"/>
          </a:p>
        </p:txBody>
      </p:sp>
      <p:sp>
        <p:nvSpPr>
          <p:cNvPr id="32" name="SK-7-text-31"/>
          <p:cNvSpPr/>
          <p:nvPr/>
        </p:nvSpPr>
        <p:spPr>
          <a:xfrm>
            <a:off x="4352776" y="1346448"/>
            <a:ext cx="2228404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Freeze Time</a:t>
            </a:r>
            <a:endParaRPr lang="en-US" sz="1500" dirty="0"/>
          </a:p>
        </p:txBody>
      </p:sp>
      <p:sp>
        <p:nvSpPr>
          <p:cNvPr id="33" name="SK-7-text-32"/>
          <p:cNvSpPr/>
          <p:nvPr/>
        </p:nvSpPr>
        <p:spPr>
          <a:xfrm>
            <a:off x="6809780" y="1346448"/>
            <a:ext cx="2061121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Cycles (FTC)</a:t>
            </a:r>
            <a:endParaRPr lang="en-US" sz="1500" dirty="0"/>
          </a:p>
        </p:txBody>
      </p:sp>
      <p:sp>
        <p:nvSpPr>
          <p:cNvPr id="34" name="SK-7-text-33"/>
          <p:cNvSpPr/>
          <p:nvPr/>
        </p:nvSpPr>
        <p:spPr>
          <a:xfrm>
            <a:off x="9099500" y="1346448"/>
            <a:ext cx="2424857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Treatment Interval</a:t>
            </a:r>
            <a:endParaRPr lang="en-US" sz="1500" dirty="0"/>
          </a:p>
        </p:txBody>
      </p:sp>
      <p:sp>
        <p:nvSpPr>
          <p:cNvPr id="35" name="SK-7-text-34"/>
          <p:cNvSpPr/>
          <p:nvPr/>
        </p:nvSpPr>
        <p:spPr>
          <a:xfrm>
            <a:off x="617190" y="1851273"/>
            <a:ext cx="3640336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r>
              <a:rPr lang="en-US" sz="1500" dirty="0">
                <a:solidFill>
                  <a:srgbClr val="333333"/>
                </a:solidFill>
              </a:rPr>
              <a:t> </a:t>
            </a:r>
            <a:r>
              <a:rPr lang="en-US" sz="1500" b="1" dirty="0">
                <a:solidFill>
                  <a:srgbClr val="333333"/>
                </a:solidFill>
              </a:rPr>
              <a:t>Viral Warts</a:t>
            </a:r>
            <a:r>
              <a:rPr lang="en-US" sz="1500" dirty="0">
                <a:solidFill>
                  <a:srgbClr val="333333"/>
                </a:solidFill>
              </a:rPr>
              <a:t> (Common)</a:t>
            </a:r>
            <a:endParaRPr lang="en-US" sz="1500" dirty="0"/>
          </a:p>
        </p:txBody>
      </p:sp>
      <p:sp>
        <p:nvSpPr>
          <p:cNvPr id="36" name="SK-7-text-35"/>
          <p:cNvSpPr/>
          <p:nvPr/>
        </p:nvSpPr>
        <p:spPr>
          <a:xfrm>
            <a:off x="4352776" y="1851273"/>
            <a:ext cx="2266504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10–30 seconds</a:t>
            </a:r>
            <a:endParaRPr lang="en-US" sz="1500" dirty="0"/>
          </a:p>
        </p:txBody>
      </p:sp>
      <p:sp>
        <p:nvSpPr>
          <p:cNvPr id="37" name="SK-7-text-36"/>
          <p:cNvSpPr/>
          <p:nvPr/>
        </p:nvSpPr>
        <p:spPr>
          <a:xfrm>
            <a:off x="6809780" y="1851273"/>
            <a:ext cx="2099221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1 FTC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444444"/>
                </a:solidFill>
              </a:rPr>
              <a:t>(single freeze-thaw)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9099500" y="1851273"/>
            <a:ext cx="2462957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Every 2–3 weeks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444444"/>
                </a:solidFill>
              </a:rPr>
              <a:t>· max 6 treatments</a:t>
            </a:r>
            <a:endParaRPr lang="en-US" sz="1500" dirty="0"/>
          </a:p>
        </p:txBody>
      </p:sp>
      <p:sp>
        <p:nvSpPr>
          <p:cNvPr id="39" name="SK-7-text-38"/>
          <p:cNvSpPr/>
          <p:nvPr/>
        </p:nvSpPr>
        <p:spPr>
          <a:xfrm>
            <a:off x="617190" y="2576215"/>
            <a:ext cx="3640336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r>
              <a:rPr lang="en-US" sz="1500" dirty="0">
                <a:solidFill>
                  <a:srgbClr val="333333"/>
                </a:solidFill>
              </a:rPr>
              <a:t> </a:t>
            </a:r>
            <a:r>
              <a:rPr lang="en-US" sz="1500" b="1" dirty="0">
                <a:solidFill>
                  <a:srgbClr val="333333"/>
                </a:solidFill>
              </a:rPr>
              <a:t>Plantar Warts</a:t>
            </a:r>
            <a:r>
              <a:rPr lang="en-US" sz="1500" dirty="0">
                <a:solidFill>
                  <a:srgbClr val="333333"/>
                </a:solidFill>
              </a:rPr>
              <a:t> (Mosaic / Stubborn)</a:t>
            </a:r>
            <a:endParaRPr lang="en-US" sz="1500" dirty="0"/>
          </a:p>
        </p:txBody>
      </p:sp>
      <p:sp>
        <p:nvSpPr>
          <p:cNvPr id="40" name="SK-7-text-39"/>
          <p:cNvSpPr/>
          <p:nvPr/>
        </p:nvSpPr>
        <p:spPr>
          <a:xfrm>
            <a:off x="4352776" y="2576215"/>
            <a:ext cx="2266504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Up to 30 seconds</a:t>
            </a:r>
            <a:endParaRPr lang="en-US" sz="1500" dirty="0"/>
          </a:p>
        </p:txBody>
      </p:sp>
      <p:sp>
        <p:nvSpPr>
          <p:cNvPr id="41" name="SK-7-text-40"/>
          <p:cNvSpPr/>
          <p:nvPr/>
        </p:nvSpPr>
        <p:spPr>
          <a:xfrm>
            <a:off x="6809780" y="2576215"/>
            <a:ext cx="2099221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Consider double FTC</a:t>
            </a:r>
            <a:endParaRPr lang="en-US" sz="1500" dirty="0"/>
          </a:p>
        </p:txBody>
      </p:sp>
      <p:sp>
        <p:nvSpPr>
          <p:cNvPr id="42" name="SK-7-text-41"/>
          <p:cNvSpPr/>
          <p:nvPr/>
        </p:nvSpPr>
        <p:spPr>
          <a:xfrm>
            <a:off x="9099500" y="2576215"/>
            <a:ext cx="2462957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Every 2–3 weeks</a:t>
            </a:r>
            <a:endParaRPr lang="en-US" sz="1500" dirty="0"/>
          </a:p>
        </p:txBody>
      </p:sp>
      <p:sp>
        <p:nvSpPr>
          <p:cNvPr id="43" name="SK-7-text-42"/>
          <p:cNvSpPr/>
          <p:nvPr/>
        </p:nvSpPr>
        <p:spPr>
          <a:xfrm>
            <a:off x="617190" y="3228380"/>
            <a:ext cx="274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endParaRPr lang="en-US" sz="1800" dirty="0"/>
          </a:p>
        </p:txBody>
      </p:sp>
      <p:sp>
        <p:nvSpPr>
          <p:cNvPr id="44" name="SK-7-text-43"/>
          <p:cNvSpPr/>
          <p:nvPr/>
        </p:nvSpPr>
        <p:spPr>
          <a:xfrm>
            <a:off x="826443" y="3250109"/>
            <a:ext cx="480060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</a:rPr>
              <a:t>Seborrhoeic Keratoses</a:t>
            </a:r>
            <a:endParaRPr lang="en-US" sz="1500" dirty="0"/>
          </a:p>
        </p:txBody>
      </p:sp>
      <p:sp>
        <p:nvSpPr>
          <p:cNvPr id="45" name="SK-7-text-44"/>
          <p:cNvSpPr/>
          <p:nvPr/>
        </p:nvSpPr>
        <p:spPr>
          <a:xfrm>
            <a:off x="4352776" y="3118991"/>
            <a:ext cx="2266504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10–20 seconds</a:t>
            </a:r>
            <a:endParaRPr lang="en-US" sz="1500" dirty="0"/>
          </a:p>
        </p:txBody>
      </p:sp>
      <p:sp>
        <p:nvSpPr>
          <p:cNvPr id="46" name="SK-7-text-45"/>
          <p:cNvSpPr/>
          <p:nvPr/>
        </p:nvSpPr>
        <p:spPr>
          <a:xfrm>
            <a:off x="6809780" y="3118991"/>
            <a:ext cx="2099221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1 FTC</a:t>
            </a:r>
            <a:endParaRPr lang="en-US" sz="1500" dirty="0"/>
          </a:p>
        </p:txBody>
      </p:sp>
      <p:sp>
        <p:nvSpPr>
          <p:cNvPr id="47" name="SK-7-text-46"/>
          <p:cNvSpPr/>
          <p:nvPr/>
        </p:nvSpPr>
        <p:spPr>
          <a:xfrm>
            <a:off x="9099500" y="3118991"/>
            <a:ext cx="2462957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Reassess at 4–6 weeks</a:t>
            </a:r>
            <a:endParaRPr lang="en-US" sz="1500" dirty="0"/>
          </a:p>
        </p:txBody>
      </p:sp>
      <p:sp>
        <p:nvSpPr>
          <p:cNvPr id="48" name="SK-7-text-47"/>
          <p:cNvSpPr/>
          <p:nvPr/>
        </p:nvSpPr>
        <p:spPr>
          <a:xfrm>
            <a:off x="617190" y="3771156"/>
            <a:ext cx="274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endParaRPr lang="en-US" sz="1800" dirty="0"/>
          </a:p>
        </p:txBody>
      </p:sp>
      <p:sp>
        <p:nvSpPr>
          <p:cNvPr id="49" name="SK-7-text-48"/>
          <p:cNvSpPr/>
          <p:nvPr/>
        </p:nvSpPr>
        <p:spPr>
          <a:xfrm>
            <a:off x="826443" y="3792885"/>
            <a:ext cx="480060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</a:rPr>
              <a:t>Molluscum Contagiosum</a:t>
            </a:r>
            <a:endParaRPr lang="en-US" sz="1500" dirty="0"/>
          </a:p>
        </p:txBody>
      </p:sp>
      <p:sp>
        <p:nvSpPr>
          <p:cNvPr id="50" name="SK-7-text-49"/>
          <p:cNvSpPr/>
          <p:nvPr/>
        </p:nvSpPr>
        <p:spPr>
          <a:xfrm>
            <a:off x="4352776" y="3661767"/>
            <a:ext cx="2266504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5–10 seconds</a:t>
            </a:r>
            <a:endParaRPr lang="en-US" sz="1500" dirty="0"/>
          </a:p>
        </p:txBody>
      </p:sp>
      <p:sp>
        <p:nvSpPr>
          <p:cNvPr id="51" name="SK-7-text-50"/>
          <p:cNvSpPr/>
          <p:nvPr/>
        </p:nvSpPr>
        <p:spPr>
          <a:xfrm>
            <a:off x="6809780" y="3661767"/>
            <a:ext cx="2099221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1 FTC</a:t>
            </a:r>
            <a:endParaRPr lang="en-US" sz="1500" dirty="0"/>
          </a:p>
        </p:txBody>
      </p:sp>
      <p:sp>
        <p:nvSpPr>
          <p:cNvPr id="52" name="SK-7-text-51"/>
          <p:cNvSpPr/>
          <p:nvPr/>
        </p:nvSpPr>
        <p:spPr>
          <a:xfrm>
            <a:off x="9099500" y="3661767"/>
            <a:ext cx="2462957" cy="4856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Reassess after treatment</a:t>
            </a:r>
            <a:endParaRPr lang="en-US" sz="1500" dirty="0"/>
          </a:p>
        </p:txBody>
      </p:sp>
      <p:sp>
        <p:nvSpPr>
          <p:cNvPr id="53" name="SK-7-text-52"/>
          <p:cNvSpPr/>
          <p:nvPr/>
        </p:nvSpPr>
        <p:spPr>
          <a:xfrm>
            <a:off x="617190" y="4405015"/>
            <a:ext cx="274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endParaRPr lang="en-US" sz="1800" dirty="0"/>
          </a:p>
        </p:txBody>
      </p:sp>
      <p:sp>
        <p:nvSpPr>
          <p:cNvPr id="54" name="SK-7-text-53"/>
          <p:cNvSpPr/>
          <p:nvPr/>
        </p:nvSpPr>
        <p:spPr>
          <a:xfrm>
            <a:off x="826443" y="4426744"/>
            <a:ext cx="502920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</a:rPr>
              <a:t>Actinic Keratosis (AK)</a:t>
            </a:r>
            <a:endParaRPr lang="en-US" sz="1500" dirty="0"/>
          </a:p>
        </p:txBody>
      </p:sp>
      <p:sp>
        <p:nvSpPr>
          <p:cNvPr id="55" name="SK-7-text-54"/>
          <p:cNvSpPr/>
          <p:nvPr/>
        </p:nvSpPr>
        <p:spPr>
          <a:xfrm>
            <a:off x="4352776" y="4204543"/>
            <a:ext cx="2266504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10–20 seconds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444444"/>
                </a:solidFill>
              </a:rPr>
              <a:t>(reduce on thin or facial skin)</a:t>
            </a:r>
            <a:endParaRPr lang="en-US" sz="1500" dirty="0"/>
          </a:p>
        </p:txBody>
      </p:sp>
      <p:sp>
        <p:nvSpPr>
          <p:cNvPr id="56" name="SK-7-text-55"/>
          <p:cNvSpPr/>
          <p:nvPr/>
        </p:nvSpPr>
        <p:spPr>
          <a:xfrm>
            <a:off x="6809780" y="4204543"/>
            <a:ext cx="2099221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1 FTC</a:t>
            </a:r>
            <a:endParaRPr lang="en-US" sz="1500" dirty="0"/>
          </a:p>
        </p:txBody>
      </p:sp>
      <p:sp>
        <p:nvSpPr>
          <p:cNvPr id="57" name="SK-7-text-56"/>
          <p:cNvSpPr/>
          <p:nvPr/>
        </p:nvSpPr>
        <p:spPr>
          <a:xfrm>
            <a:off x="9099500" y="4204543"/>
            <a:ext cx="2462957" cy="6677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Reassess at 4–6 weeks</a:t>
            </a:r>
            <a:endParaRPr lang="en-US" sz="1500" dirty="0"/>
          </a:p>
        </p:txBody>
      </p:sp>
      <p:sp>
        <p:nvSpPr>
          <p:cNvPr id="58" name="SK-7-text-57"/>
          <p:cNvSpPr/>
          <p:nvPr/>
        </p:nvSpPr>
        <p:spPr>
          <a:xfrm>
            <a:off x="617190" y="5039023"/>
            <a:ext cx="274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6D27"/>
                </a:solidFill>
              </a:rPr>
              <a:t>•</a:t>
            </a:r>
            <a:endParaRPr lang="en-US" sz="1800" dirty="0"/>
          </a:p>
        </p:txBody>
      </p:sp>
      <p:sp>
        <p:nvSpPr>
          <p:cNvPr id="59" name="SK-7-text-58"/>
          <p:cNvSpPr/>
          <p:nvPr/>
        </p:nvSpPr>
        <p:spPr>
          <a:xfrm>
            <a:off x="826443" y="5060752"/>
            <a:ext cx="3429000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</a:rPr>
              <a:t>Bowen's Disease</a:t>
            </a:r>
            <a:endParaRPr lang="en-US" sz="1500" dirty="0"/>
          </a:p>
        </p:txBody>
      </p:sp>
      <p:sp>
        <p:nvSpPr>
          <p:cNvPr id="60" name="SK-7-text-59"/>
          <p:cNvSpPr/>
          <p:nvPr/>
        </p:nvSpPr>
        <p:spPr>
          <a:xfrm>
            <a:off x="4352776" y="4929485"/>
            <a:ext cx="2266504" cy="4859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6D27"/>
                </a:solidFill>
              </a:rPr>
              <a:t>20–30 seconds</a:t>
            </a:r>
            <a:endParaRPr lang="en-US" sz="1500" dirty="0"/>
          </a:p>
        </p:txBody>
      </p:sp>
      <p:sp>
        <p:nvSpPr>
          <p:cNvPr id="61" name="SK-7-text-60"/>
          <p:cNvSpPr/>
          <p:nvPr/>
        </p:nvSpPr>
        <p:spPr>
          <a:xfrm>
            <a:off x="6809780" y="4929485"/>
            <a:ext cx="2099221" cy="4859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1 FTC</a:t>
            </a:r>
            <a:endParaRPr lang="en-US" sz="1500" dirty="0"/>
          </a:p>
        </p:txBody>
      </p:sp>
      <p:sp>
        <p:nvSpPr>
          <p:cNvPr id="62" name="SK-7-text-61"/>
          <p:cNvSpPr/>
          <p:nvPr/>
        </p:nvSpPr>
        <p:spPr>
          <a:xfrm>
            <a:off x="9099500" y="4929485"/>
            <a:ext cx="2462957" cy="4859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</a:rPr>
              <a:t>Reassess after treatment</a:t>
            </a:r>
            <a:endParaRPr lang="en-US" sz="1500" dirty="0"/>
          </a:p>
        </p:txBody>
      </p:sp>
      <p:sp>
        <p:nvSpPr>
          <p:cNvPr id="63" name="SK-7-text-62"/>
          <p:cNvSpPr/>
          <p:nvPr/>
        </p:nvSpPr>
        <p:spPr>
          <a:xfrm>
            <a:off x="466725" y="190500"/>
            <a:ext cx="11725275" cy="3457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23"/>
              </a:lnSpc>
              <a:buNone/>
            </a:pPr>
            <a:r>
              <a:rPr lang="en-US" sz="24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NICE CKS Cryotherapy Freeze Times (2026)</a:t>
            </a:r>
            <a:endParaRPr lang="en-US" sz="2475" dirty="0"/>
          </a:p>
        </p:txBody>
      </p:sp>
      <p:sp>
        <p:nvSpPr>
          <p:cNvPr id="64" name="SK-7-text-63"/>
          <p:cNvSpPr/>
          <p:nvPr/>
        </p:nvSpPr>
        <p:spPr>
          <a:xfrm>
            <a:off x="466725" y="923925"/>
            <a:ext cx="11725275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i="1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Freeze times measured from ice-ball formation — not from spray start</a:t>
            </a:r>
            <a:endParaRPr lang="en-US" sz="1350" dirty="0"/>
          </a:p>
        </p:txBody>
      </p:sp>
      <p:sp>
        <p:nvSpPr>
          <p:cNvPr id="65" name="SK-7-text-64"/>
          <p:cNvSpPr/>
          <p:nvPr/>
        </p:nvSpPr>
        <p:spPr>
          <a:xfrm>
            <a:off x="9891117" y="276225"/>
            <a:ext cx="200114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CLINICAL REFERENCE</a:t>
            </a:r>
            <a:endParaRPr lang="en-US" sz="1200" dirty="0"/>
          </a:p>
        </p:txBody>
      </p:sp>
      <p:sp>
        <p:nvSpPr>
          <p:cNvPr id="66" name="SK-7-text-65"/>
          <p:cNvSpPr/>
          <p:nvPr/>
        </p:nvSpPr>
        <p:spPr>
          <a:xfrm>
            <a:off x="1378148" y="5753100"/>
            <a:ext cx="9492555" cy="473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Always include a 2mm margin of normal surrounding skin in the freeze zone</a:t>
            </a:r>
            <a:endParaRPr lang="en-US" sz="1350" dirty="0"/>
          </a:p>
          <a:p>
            <a:pPr marL="0" indent="0" algn="ctr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Histofreeze / commercial sprays are NOT suitable for plantar warts or Bowen's disease</a:t>
            </a:r>
            <a:endParaRPr lang="en-US" sz="1350" dirty="0"/>
          </a:p>
        </p:txBody>
      </p:sp>
      <p:sp>
        <p:nvSpPr>
          <p:cNvPr id="67" name="SK-7-text-66"/>
          <p:cNvSpPr/>
          <p:nvPr/>
        </p:nvSpPr>
        <p:spPr>
          <a:xfrm>
            <a:off x="285750" y="6638925"/>
            <a:ext cx="8321040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6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· Minor Surgery · www.bradfordvts.co.uk</a:t>
            </a:r>
            <a:endParaRPr lang="en-US" sz="1050" dirty="0"/>
          </a:p>
        </p:txBody>
      </p:sp>
      <p:sp>
        <p:nvSpPr>
          <p:cNvPr id="68" name="SK-7-text-67"/>
          <p:cNvSpPr/>
          <p:nvPr/>
        </p:nvSpPr>
        <p:spPr>
          <a:xfrm>
            <a:off x="10953750" y="6638925"/>
            <a:ext cx="984796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76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7 of 35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165" y="1364605"/>
            <a:ext cx="1255663" cy="1117848"/>
          </a:xfrm>
          <a:prstGeom prst="rect">
            <a:avLst/>
          </a:prstGeom>
        </p:spPr>
      </p:pic>
      <p:sp>
        <p:nvSpPr>
          <p:cNvPr id="4" name="SK-8-text-3"/>
          <p:cNvSpPr/>
          <p:nvPr/>
        </p:nvSpPr>
        <p:spPr>
          <a:xfrm>
            <a:off x="571500" y="238125"/>
            <a:ext cx="11620500" cy="3219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34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Cryotherapy Risks and Patient Aftercare</a:t>
            </a:r>
            <a:endParaRPr lang="en-US" sz="2325" dirty="0"/>
          </a:p>
        </p:txBody>
      </p:sp>
      <p:sp>
        <p:nvSpPr>
          <p:cNvPr id="5" name="SK-8-text-4"/>
          <p:cNvSpPr/>
          <p:nvPr/>
        </p:nvSpPr>
        <p:spPr>
          <a:xfrm>
            <a:off x="533400" y="1276350"/>
            <a:ext cx="2891790" cy="216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8"/>
              </a:lnSpc>
              <a:buNone/>
            </a:pPr>
            <a:r>
              <a:rPr lang="en-US" sz="1725" b="1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Known Risks</a:t>
            </a:r>
            <a:endParaRPr lang="en-US" sz="1725" dirty="0"/>
          </a:p>
        </p:txBody>
      </p:sp>
      <p:sp>
        <p:nvSpPr>
          <p:cNvPr id="6" name="SK-8-text-5"/>
          <p:cNvSpPr/>
          <p:nvPr/>
        </p:nvSpPr>
        <p:spPr>
          <a:xfrm>
            <a:off x="6381750" y="1276350"/>
            <a:ext cx="5810250" cy="216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8"/>
              </a:lnSpc>
              <a:buNone/>
            </a:pPr>
            <a:r>
              <a:rPr lang="en-US" sz="1725" b="1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Aftercare &amp; Anatomical Cautions</a:t>
            </a:r>
            <a:endParaRPr lang="en-US" sz="1725" dirty="0"/>
          </a:p>
        </p:txBody>
      </p:sp>
      <p:sp>
        <p:nvSpPr>
          <p:cNvPr id="7" name="SK-8-text-6"/>
          <p:cNvSpPr/>
          <p:nvPr/>
        </p:nvSpPr>
        <p:spPr>
          <a:xfrm>
            <a:off x="787854" y="2026816"/>
            <a:ext cx="5102423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Blistering — Warn patient in advance. Do NOT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pop the blister — allow to dry naturally.</a:t>
            </a:r>
            <a:endParaRPr lang="en-US" sz="1500" dirty="0"/>
          </a:p>
        </p:txBody>
      </p:sp>
      <p:sp>
        <p:nvSpPr>
          <p:cNvPr id="8" name="SK-8-text-7"/>
          <p:cNvSpPr/>
          <p:nvPr/>
        </p:nvSpPr>
        <p:spPr>
          <a:xfrm>
            <a:off x="787854" y="2922166"/>
            <a:ext cx="5175796" cy="430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Hypopigmentation — Especially on darker skin</a:t>
            </a:r>
            <a:endParaRPr lang="en-US" sz="1500" dirty="0"/>
          </a:p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tones. Counsel specifically before treatment.</a:t>
            </a:r>
            <a:endParaRPr lang="en-US" sz="1500" dirty="0"/>
          </a:p>
        </p:txBody>
      </p:sp>
      <p:sp>
        <p:nvSpPr>
          <p:cNvPr id="9" name="SK-8-text-8"/>
          <p:cNvSpPr/>
          <p:nvPr/>
        </p:nvSpPr>
        <p:spPr>
          <a:xfrm>
            <a:off x="787854" y="3827041"/>
            <a:ext cx="5133975" cy="430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Pain / Throbbing — Can persist up to 12 hours</a:t>
            </a:r>
            <a:endParaRPr lang="en-US" sz="1500" dirty="0"/>
          </a:p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post-procedure. Paracetamol is appropriate.</a:t>
            </a:r>
            <a:endParaRPr lang="en-US" sz="1500" dirty="0"/>
          </a:p>
        </p:txBody>
      </p:sp>
      <p:sp>
        <p:nvSpPr>
          <p:cNvPr id="10" name="SK-8-text-9"/>
          <p:cNvSpPr/>
          <p:nvPr/>
        </p:nvSpPr>
        <p:spPr>
          <a:xfrm>
            <a:off x="787854" y="4712866"/>
            <a:ext cx="5469136" cy="430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Nail Dystrophy — Risk if cryotherapy applied near</a:t>
            </a:r>
            <a:endParaRPr lang="en-US" sz="1500" dirty="0"/>
          </a:p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nail margin.</a:t>
            </a:r>
            <a:endParaRPr lang="en-US" sz="1500" dirty="0"/>
          </a:p>
        </p:txBody>
      </p:sp>
      <p:sp>
        <p:nvSpPr>
          <p:cNvPr id="11" name="SK-8-text-10"/>
          <p:cNvSpPr/>
          <p:nvPr/>
        </p:nvSpPr>
        <p:spPr>
          <a:xfrm>
            <a:off x="787854" y="5608216"/>
            <a:ext cx="5532090" cy="430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Leg Ulceration — Avoid cryotherapy on gaiter area</a:t>
            </a:r>
            <a:endParaRPr lang="en-US" sz="1500" dirty="0"/>
          </a:p>
          <a:p>
            <a:pPr marL="0" indent="0">
              <a:lnSpc>
                <a:spcPts val="169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 lower legs where circulation is compromised.</a:t>
            </a:r>
            <a:endParaRPr lang="en-US" sz="1500" dirty="0"/>
          </a:p>
        </p:txBody>
      </p:sp>
      <p:sp>
        <p:nvSpPr>
          <p:cNvPr id="12" name="SK-8-text-11"/>
          <p:cNvSpPr/>
          <p:nvPr/>
        </p:nvSpPr>
        <p:spPr>
          <a:xfrm>
            <a:off x="6562725" y="1990725"/>
            <a:ext cx="267462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Aftercare box</a:t>
            </a:r>
            <a:endParaRPr lang="en-US" sz="1350" dirty="0"/>
          </a:p>
        </p:txBody>
      </p:sp>
      <p:sp>
        <p:nvSpPr>
          <p:cNvPr id="13" name="SK-8-text-12"/>
          <p:cNvSpPr/>
          <p:nvPr/>
        </p:nvSpPr>
        <p:spPr>
          <a:xfrm>
            <a:off x="6562725" y="3514725"/>
            <a:ext cx="452628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Anatomical Danger Zone</a:t>
            </a:r>
            <a:endParaRPr lang="en-US" sz="1350" dirty="0"/>
          </a:p>
        </p:txBody>
      </p:sp>
      <p:sp>
        <p:nvSpPr>
          <p:cNvPr id="14" name="SK-8-text-13"/>
          <p:cNvSpPr/>
          <p:nvPr/>
        </p:nvSpPr>
        <p:spPr>
          <a:xfrm>
            <a:off x="6562725" y="3952875"/>
            <a:ext cx="528066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solidFill>
                  <a:srgbClr val="B5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“⚠️ Extensor Tendon Risk”</a:t>
            </a:r>
            <a:endParaRPr lang="en-US" sz="1350" dirty="0"/>
          </a:p>
        </p:txBody>
      </p:sp>
      <p:sp>
        <p:nvSpPr>
          <p:cNvPr id="15" name="SK-8-text-14"/>
          <p:cNvSpPr/>
          <p:nvPr/>
        </p:nvSpPr>
        <p:spPr>
          <a:xfrm>
            <a:off x="6562725" y="5200650"/>
            <a:ext cx="5629275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solidFill>
                  <a:srgbClr val="B5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“Dark Skin — Hypopigmentation”</a:t>
            </a:r>
            <a:endParaRPr lang="en-US" sz="1350" dirty="0"/>
          </a:p>
        </p:txBody>
      </p:sp>
      <p:sp>
        <p:nvSpPr>
          <p:cNvPr id="16" name="SK-8-text-15"/>
          <p:cNvSpPr/>
          <p:nvPr/>
        </p:nvSpPr>
        <p:spPr>
          <a:xfrm>
            <a:off x="6562725" y="2276475"/>
            <a:ext cx="4882455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Always give the patient a written aftercare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leaflet.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Daily gentle washing; keep area clean and dry.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Paracetamol for post-procedure discomfort.</a:t>
            </a:r>
            <a:endParaRPr lang="en-US" sz="1425" dirty="0"/>
          </a:p>
        </p:txBody>
      </p:sp>
      <p:sp>
        <p:nvSpPr>
          <p:cNvPr id="17" name="SK-8-text-16"/>
          <p:cNvSpPr/>
          <p:nvPr/>
        </p:nvSpPr>
        <p:spPr>
          <a:xfrm>
            <a:off x="6562725" y="4227462"/>
            <a:ext cx="5689253" cy="6134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Dorsal MCP and DIP joints of fingers — cryotherapy here</a:t>
            </a:r>
            <a:endParaRPr lang="en-US" sz="1425" dirty="0"/>
          </a:p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carries a rare but serious risk of damage to extensor</a:t>
            </a:r>
            <a:endParaRPr lang="en-US" sz="1425" dirty="0"/>
          </a:p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tendons. Avoid or use with extreme caution.</a:t>
            </a:r>
            <a:endParaRPr lang="en-US" sz="1425" dirty="0"/>
          </a:p>
        </p:txBody>
      </p:sp>
      <p:sp>
        <p:nvSpPr>
          <p:cNvPr id="18" name="SK-8-text-17"/>
          <p:cNvSpPr/>
          <p:nvPr/>
        </p:nvSpPr>
        <p:spPr>
          <a:xfrm>
            <a:off x="6562725" y="5467350"/>
            <a:ext cx="5762625" cy="6134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Counsel all patients with darker skin tones specifically</a:t>
            </a:r>
            <a:endParaRPr lang="en-US" sz="1425" dirty="0"/>
          </a:p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about permanent or prolonged hypopigmentation before</a:t>
            </a:r>
            <a:endParaRPr lang="en-US" sz="1425" dirty="0"/>
          </a:p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proceeding. Document consent.</a:t>
            </a:r>
            <a:endParaRPr lang="en-US" sz="1425" dirty="0"/>
          </a:p>
        </p:txBody>
      </p:sp>
      <p:sp>
        <p:nvSpPr>
          <p:cNvPr id="19" name="SK-8-text-18"/>
          <p:cNvSpPr/>
          <p:nvPr/>
        </p:nvSpPr>
        <p:spPr>
          <a:xfrm>
            <a:off x="10149780" y="342900"/>
            <a:ext cx="15506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SAFETY</a:t>
            </a:r>
            <a:endParaRPr lang="en-US" sz="1350" dirty="0"/>
          </a:p>
        </p:txBody>
      </p:sp>
      <p:sp>
        <p:nvSpPr>
          <p:cNvPr id="20" name="SK-8-text-19"/>
          <p:cNvSpPr/>
          <p:nvPr/>
        </p:nvSpPr>
        <p:spPr>
          <a:xfrm>
            <a:off x="9144000" y="6572250"/>
            <a:ext cx="2839343" cy="137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82"/>
              </a:lnSpc>
              <a:buNone/>
            </a:pPr>
            <a:r>
              <a:rPr lang="en-US" sz="1050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 · Slide 8 of 35</a:t>
            </a:r>
            <a:endParaRPr lang="en-US" sz="1050" dirty="0"/>
          </a:p>
        </p:txBody>
      </p:sp>
      <p:sp>
        <p:nvSpPr>
          <p:cNvPr id="21" name="SK-8-text-20"/>
          <p:cNvSpPr/>
          <p:nvPr/>
        </p:nvSpPr>
        <p:spPr>
          <a:xfrm>
            <a:off x="533400" y="6572250"/>
            <a:ext cx="4480560" cy="137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82"/>
              </a:lnSpc>
              <a:buNone/>
            </a:pPr>
            <a:r>
              <a:rPr lang="en-US" sz="1050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Minor Surgery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890" y="1152079"/>
            <a:ext cx="3035796" cy="3305473"/>
          </a:xfrm>
          <a:prstGeom prst="rect">
            <a:avLst/>
          </a:prstGeom>
        </p:spPr>
      </p:pic>
      <p:sp>
        <p:nvSpPr>
          <p:cNvPr id="4" name="SK-9-text-3"/>
          <p:cNvSpPr/>
          <p:nvPr/>
        </p:nvSpPr>
        <p:spPr>
          <a:xfrm>
            <a:off x="466725" y="266700"/>
            <a:ext cx="11725275" cy="5506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337"/>
              </a:lnSpc>
              <a:buNone/>
            </a:pPr>
            <a:r>
              <a:rPr lang="en-US" sz="36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Electrocautery Principles and Safety</a:t>
            </a:r>
            <a:endParaRPr lang="en-US" sz="3675" dirty="0"/>
          </a:p>
        </p:txBody>
      </p:sp>
      <p:sp>
        <p:nvSpPr>
          <p:cNvPr id="5" name="SK-9-text-4"/>
          <p:cNvSpPr/>
          <p:nvPr/>
        </p:nvSpPr>
        <p:spPr>
          <a:xfrm>
            <a:off x="466725" y="5334000"/>
            <a:ext cx="4160520" cy="3442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1"/>
              </a:lnSpc>
              <a:buNone/>
            </a:pPr>
            <a:r>
              <a:rPr lang="en-US" sz="1950" dirty="0">
                <a:solidFill>
                  <a:srgbClr val="A83A2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Unsuitable For</a:t>
            </a:r>
            <a:endParaRPr lang="en-US" sz="1950" dirty="0"/>
          </a:p>
        </p:txBody>
      </p:sp>
      <p:sp>
        <p:nvSpPr>
          <p:cNvPr id="6" name="SK-9-text-5"/>
          <p:cNvSpPr/>
          <p:nvPr/>
        </p:nvSpPr>
        <p:spPr>
          <a:xfrm>
            <a:off x="466725" y="1733550"/>
            <a:ext cx="3429000" cy="3309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How It Works</a:t>
            </a:r>
            <a:endParaRPr lang="en-US" sz="1875" dirty="0"/>
          </a:p>
        </p:txBody>
      </p:sp>
      <p:sp>
        <p:nvSpPr>
          <p:cNvPr id="7" name="SK-9-text-6"/>
          <p:cNvSpPr/>
          <p:nvPr/>
        </p:nvSpPr>
        <p:spPr>
          <a:xfrm>
            <a:off x="466725" y="3552825"/>
            <a:ext cx="3714750" cy="3309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Clinical Uses</a:t>
            </a:r>
            <a:endParaRPr lang="en-US" sz="1875" dirty="0"/>
          </a:p>
        </p:txBody>
      </p:sp>
      <p:sp>
        <p:nvSpPr>
          <p:cNvPr id="8" name="SK-9-text-7"/>
          <p:cNvSpPr/>
          <p:nvPr/>
        </p:nvSpPr>
        <p:spPr>
          <a:xfrm>
            <a:off x="6686550" y="4514850"/>
            <a:ext cx="5505450" cy="3309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6"/>
              </a:lnSpc>
              <a:buNone/>
            </a:pPr>
            <a:r>
              <a:rPr lang="en-US" sz="1875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Fire &amp; Safety Rules</a:t>
            </a:r>
            <a:endParaRPr lang="en-US" sz="1875" dirty="0"/>
          </a:p>
        </p:txBody>
      </p:sp>
      <p:sp>
        <p:nvSpPr>
          <p:cNvPr id="9" name="SK-9-text-8"/>
          <p:cNvSpPr/>
          <p:nvPr/>
        </p:nvSpPr>
        <p:spPr>
          <a:xfrm>
            <a:off x="10673209" y="400050"/>
            <a:ext cx="932408" cy="282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21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SAFETY</a:t>
            </a:r>
            <a:endParaRPr lang="en-US" sz="1575" dirty="0"/>
          </a:p>
        </p:txBody>
      </p:sp>
      <p:sp>
        <p:nvSpPr>
          <p:cNvPr id="10" name="SK-9-text-9"/>
          <p:cNvSpPr/>
          <p:nvPr/>
        </p:nvSpPr>
        <p:spPr>
          <a:xfrm>
            <a:off x="466725" y="5819775"/>
            <a:ext cx="5982593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A83A2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Viral warts — highest recurrence rate of any wart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A83A2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therapy (PCDS)</a:t>
            </a:r>
            <a:endParaRPr lang="en-US" sz="1650" dirty="0"/>
          </a:p>
        </p:txBody>
      </p:sp>
      <p:sp>
        <p:nvSpPr>
          <p:cNvPr id="11" name="SK-9-text-10"/>
          <p:cNvSpPr/>
          <p:nvPr/>
        </p:nvSpPr>
        <p:spPr>
          <a:xfrm>
            <a:off x="466725" y="2352675"/>
            <a:ext cx="7114133" cy="94922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Burns tissue using direct current (DC)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Requires local anaesthesia before use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Excellent haemostasis — useful adjuvant to scalpel surgery</a:t>
            </a:r>
            <a:endParaRPr lang="en-US" sz="1650" dirty="0"/>
          </a:p>
        </p:txBody>
      </p:sp>
      <p:sp>
        <p:nvSpPr>
          <p:cNvPr id="12" name="SK-9-text-11"/>
          <p:cNvSpPr/>
          <p:nvPr/>
        </p:nvSpPr>
        <p:spPr>
          <a:xfrm>
            <a:off x="466725" y="4171950"/>
            <a:ext cx="6401693" cy="94922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Haemostasis during excision procedures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Needle-point tips for spider naevi and capillary flares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Adjuvant to curettage for wound contraction</a:t>
            </a:r>
            <a:endParaRPr lang="en-US" sz="1650" dirty="0"/>
          </a:p>
        </p:txBody>
      </p:sp>
      <p:sp>
        <p:nvSpPr>
          <p:cNvPr id="13" name="SK-9-text-12"/>
          <p:cNvSpPr/>
          <p:nvPr/>
        </p:nvSpPr>
        <p:spPr>
          <a:xfrm>
            <a:off x="6991871" y="4918110"/>
            <a:ext cx="5636865" cy="1265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Never use spirit-based skin cleaners with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electrocautery — fire risk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Do not contact dressings or swabs during use</a:t>
            </a:r>
            <a:endParaRPr lang="en-US" sz="1650" dirty="0"/>
          </a:p>
          <a:p>
            <a:pPr marL="0" indent="0">
              <a:lnSpc>
                <a:spcPts val="2492"/>
              </a:lnSpc>
              <a:buNone/>
            </a:pPr>
            <a:r>
              <a:rPr lang="en-US" sz="16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Avoid near flammable prep solutions</a:t>
            </a:r>
            <a:endParaRPr lang="en-US" sz="1650" dirty="0"/>
          </a:p>
        </p:txBody>
      </p:sp>
      <p:sp>
        <p:nvSpPr>
          <p:cNvPr id="14" name="SK-9-text-13"/>
          <p:cNvSpPr/>
          <p:nvPr/>
        </p:nvSpPr>
        <p:spPr>
          <a:xfrm>
            <a:off x="7905750" y="6638925"/>
            <a:ext cx="4285208" cy="1480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66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· Minor Surgery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" y="795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80" y="5870377"/>
            <a:ext cx="304800" cy="267444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6777" y="809179"/>
            <a:ext cx="4242792" cy="2242542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59" y="4937671"/>
            <a:ext cx="304800" cy="315367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3963888"/>
            <a:ext cx="304800" cy="3429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3017490"/>
            <a:ext cx="316855" cy="329059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2064246"/>
            <a:ext cx="304800" cy="349746"/>
          </a:xfrm>
          <a:prstGeom prst="rect">
            <a:avLst/>
          </a:prstGeom>
        </p:spPr>
      </p:pic>
      <p:sp>
        <p:nvSpPr>
          <p:cNvPr id="9" name="SK-10-text-8"/>
          <p:cNvSpPr/>
          <p:nvPr/>
        </p:nvSpPr>
        <p:spPr>
          <a:xfrm>
            <a:off x="466725" y="466725"/>
            <a:ext cx="11725275" cy="3366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51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Chemical Cautery with Silver Nitrate</a:t>
            </a:r>
            <a:endParaRPr lang="en-US" sz="2325" dirty="0"/>
          </a:p>
        </p:txBody>
      </p:sp>
      <p:sp>
        <p:nvSpPr>
          <p:cNvPr id="10" name="SK-10-text-9"/>
          <p:cNvSpPr/>
          <p:nvPr/>
        </p:nvSpPr>
        <p:spPr>
          <a:xfrm>
            <a:off x="466725" y="171450"/>
            <a:ext cx="301752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</a:t>
            </a:r>
            <a:endParaRPr lang="en-US" sz="1650" dirty="0"/>
          </a:p>
        </p:txBody>
      </p:sp>
      <p:sp>
        <p:nvSpPr>
          <p:cNvPr id="11" name="SK-10-text-10"/>
          <p:cNvSpPr/>
          <p:nvPr/>
        </p:nvSpPr>
        <p:spPr>
          <a:xfrm>
            <a:off x="10715625" y="438150"/>
            <a:ext cx="1476375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TECHNIQUE</a:t>
            </a:r>
            <a:endParaRPr lang="en-US" sz="1125" dirty="0"/>
          </a:p>
        </p:txBody>
      </p:sp>
      <p:sp>
        <p:nvSpPr>
          <p:cNvPr id="12" name="SK-10-text-11"/>
          <p:cNvSpPr/>
          <p:nvPr/>
        </p:nvSpPr>
        <p:spPr>
          <a:xfrm>
            <a:off x="1104900" y="1971675"/>
            <a:ext cx="473202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Over-Granulation Tissue</a:t>
            </a:r>
            <a:endParaRPr lang="en-US" sz="1350" dirty="0"/>
          </a:p>
        </p:txBody>
      </p:sp>
      <p:sp>
        <p:nvSpPr>
          <p:cNvPr id="13" name="SK-10-text-12"/>
          <p:cNvSpPr/>
          <p:nvPr/>
        </p:nvSpPr>
        <p:spPr>
          <a:xfrm>
            <a:off x="1104900" y="2933700"/>
            <a:ext cx="370332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Pyogenic Granuloma</a:t>
            </a:r>
            <a:endParaRPr lang="en-US" sz="1350" dirty="0"/>
          </a:p>
        </p:txBody>
      </p:sp>
      <p:sp>
        <p:nvSpPr>
          <p:cNvPr id="14" name="SK-10-text-13"/>
          <p:cNvSpPr/>
          <p:nvPr/>
        </p:nvSpPr>
        <p:spPr>
          <a:xfrm>
            <a:off x="1104900" y="3895725"/>
            <a:ext cx="596646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Nasal Cautery — Little's Area</a:t>
            </a:r>
            <a:endParaRPr lang="en-US" sz="1350" dirty="0"/>
          </a:p>
        </p:txBody>
      </p:sp>
      <p:sp>
        <p:nvSpPr>
          <p:cNvPr id="15" name="SK-10-text-14"/>
          <p:cNvSpPr/>
          <p:nvPr/>
        </p:nvSpPr>
        <p:spPr>
          <a:xfrm>
            <a:off x="1104900" y="4857750"/>
            <a:ext cx="329184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Wound Granulomas</a:t>
            </a:r>
            <a:endParaRPr lang="en-US" sz="1350" dirty="0"/>
          </a:p>
        </p:txBody>
      </p:sp>
      <p:sp>
        <p:nvSpPr>
          <p:cNvPr id="16" name="SK-10-text-15"/>
          <p:cNvSpPr/>
          <p:nvPr/>
        </p:nvSpPr>
        <p:spPr>
          <a:xfrm>
            <a:off x="5010150" y="2724150"/>
            <a:ext cx="427482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ESSENTIAL SAFETY STEPS</a:t>
            </a:r>
            <a:endParaRPr lang="en-US" sz="1275" dirty="0"/>
          </a:p>
        </p:txBody>
      </p:sp>
      <p:sp>
        <p:nvSpPr>
          <p:cNvPr id="17" name="SK-10-text-16"/>
          <p:cNvSpPr/>
          <p:nvPr/>
        </p:nvSpPr>
        <p:spPr>
          <a:xfrm>
            <a:off x="466725" y="1466850"/>
            <a:ext cx="272034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F96C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WHEN TO USE IT</a:t>
            </a:r>
            <a:endParaRPr lang="en-US" sz="1275" dirty="0"/>
          </a:p>
        </p:txBody>
      </p:sp>
      <p:sp>
        <p:nvSpPr>
          <p:cNvPr id="18" name="SK-10-text-17"/>
          <p:cNvSpPr/>
          <p:nvPr/>
        </p:nvSpPr>
        <p:spPr>
          <a:xfrm>
            <a:off x="5116830" y="3107662"/>
            <a:ext cx="6905625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wear gloves — stains skin, clothing, and surfaces permanently</a:t>
            </a:r>
            <a:endParaRPr lang="en-US" sz="1275" dirty="0"/>
          </a:p>
        </p:txBody>
      </p:sp>
      <p:sp>
        <p:nvSpPr>
          <p:cNvPr id="19" name="SK-10-text-18"/>
          <p:cNvSpPr/>
          <p:nvPr/>
        </p:nvSpPr>
        <p:spPr>
          <a:xfrm>
            <a:off x="5134841" y="3518452"/>
            <a:ext cx="6905625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Apply Vaseline to surrounding skin before use — protects healthy tissue</a:t>
            </a:r>
            <a:endParaRPr lang="en-US" sz="1275" dirty="0"/>
          </a:p>
        </p:txBody>
      </p:sp>
      <p:sp>
        <p:nvSpPr>
          <p:cNvPr id="20" name="SK-10-text-19"/>
          <p:cNvSpPr/>
          <p:nvPr/>
        </p:nvSpPr>
        <p:spPr>
          <a:xfrm>
            <a:off x="5140523" y="3924300"/>
            <a:ext cx="7051477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Moisten first — dip stick in water; lesion or stick must be moist before contact</a:t>
            </a:r>
            <a:endParaRPr lang="en-US" sz="1275" dirty="0"/>
          </a:p>
        </p:txBody>
      </p:sp>
      <p:sp>
        <p:nvSpPr>
          <p:cNvPr id="21" name="SK-10-text-20"/>
          <p:cNvSpPr/>
          <p:nvPr/>
        </p:nvSpPr>
        <p:spPr>
          <a:xfrm>
            <a:off x="5140523" y="4326434"/>
            <a:ext cx="7554367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Never use in open wounds — incorporated silver nitrate causes deep tissue damage</a:t>
            </a:r>
            <a:endParaRPr lang="en-US" sz="1275" dirty="0"/>
          </a:p>
        </p:txBody>
      </p:sp>
      <p:sp>
        <p:nvSpPr>
          <p:cNvPr id="22" name="SK-10-text-21"/>
          <p:cNvSpPr/>
          <p:nvPr/>
        </p:nvSpPr>
        <p:spPr>
          <a:xfrm>
            <a:off x="5140523" y="4752975"/>
            <a:ext cx="6905625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Store correctly — dry, dark place away from light and moisture</a:t>
            </a:r>
            <a:endParaRPr lang="en-US" sz="1275" dirty="0"/>
          </a:p>
        </p:txBody>
      </p:sp>
      <p:sp>
        <p:nvSpPr>
          <p:cNvPr id="23" name="SK-10-text-22"/>
          <p:cNvSpPr/>
          <p:nvPr/>
        </p:nvSpPr>
        <p:spPr>
          <a:xfrm>
            <a:off x="5140523" y="5200650"/>
            <a:ext cx="6905625" cy="2169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Warn patients — black stain fades as top skin layer naturally sheds</a:t>
            </a:r>
            <a:endParaRPr lang="en-US" sz="1275" dirty="0"/>
          </a:p>
        </p:txBody>
      </p:sp>
      <p:sp>
        <p:nvSpPr>
          <p:cNvPr id="24" name="SK-10-text-23"/>
          <p:cNvSpPr/>
          <p:nvPr/>
        </p:nvSpPr>
        <p:spPr>
          <a:xfrm>
            <a:off x="938510" y="5910943"/>
            <a:ext cx="119443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NEVER use silver nitrate deeper than the skin surface — incorporated silver nitrate causes significant and irreversible tissue damage</a:t>
            </a:r>
            <a:endParaRPr lang="en-US" sz="1275" dirty="0"/>
          </a:p>
        </p:txBody>
      </p:sp>
      <p:sp>
        <p:nvSpPr>
          <p:cNvPr id="25" name="SK-10-text-24"/>
          <p:cNvSpPr/>
          <p:nvPr/>
        </p:nvSpPr>
        <p:spPr>
          <a:xfrm>
            <a:off x="1104900" y="2286000"/>
            <a:ext cx="7406640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Excess granulation in healing wounds</a:t>
            </a:r>
            <a:endParaRPr lang="en-US" sz="1350" dirty="0"/>
          </a:p>
        </p:txBody>
      </p:sp>
      <p:sp>
        <p:nvSpPr>
          <p:cNvPr id="26" name="SK-10-text-25"/>
          <p:cNvSpPr/>
          <p:nvPr/>
        </p:nvSpPr>
        <p:spPr>
          <a:xfrm>
            <a:off x="1104900" y="3257550"/>
            <a:ext cx="7818120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Chemical destruction of surface lesion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1104900" y="4210050"/>
            <a:ext cx="8023860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Recurrent epistaxis from visible vessel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1104900" y="5172075"/>
            <a:ext cx="8229600" cy="2297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Post-surgical or post-injury granulation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10106025" y="6610350"/>
            <a:ext cx="1822996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F96C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30" name="SK-10-text-29"/>
          <p:cNvSpPr/>
          <p:nvPr/>
        </p:nvSpPr>
        <p:spPr>
          <a:xfrm>
            <a:off x="466725" y="6610350"/>
            <a:ext cx="4480560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- Minor Surgery</a:t>
            </a:r>
            <a:endParaRPr lang="en-US" sz="1050" dirty="0"/>
          </a:p>
        </p:txBody>
      </p:sp>
      <p:sp>
        <p:nvSpPr>
          <p:cNvPr id="31" name="SK-10-text-30"/>
          <p:cNvSpPr/>
          <p:nvPr/>
        </p:nvSpPr>
        <p:spPr>
          <a:xfrm>
            <a:off x="5871567" y="6610350"/>
            <a:ext cx="534293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4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 / 35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800" y="3936355"/>
            <a:ext cx="1645890" cy="1652736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7075" y="1481286"/>
            <a:ext cx="2218879" cy="2448223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667" y="5410944"/>
            <a:ext cx="304800" cy="226219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596" y="5383411"/>
            <a:ext cx="304800" cy="294829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5383411"/>
            <a:ext cx="268188" cy="294829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8471" y="5383411"/>
            <a:ext cx="280392" cy="294829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8879" y="5383411"/>
            <a:ext cx="280392" cy="294829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0863" y="5383411"/>
            <a:ext cx="292596" cy="287982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1859" y="3106638"/>
            <a:ext cx="304800" cy="287982"/>
          </a:xfrm>
          <a:prstGeom prst="rect">
            <a:avLst/>
          </a:prstGeom>
        </p:spPr>
      </p:pic>
      <p:sp>
        <p:nvSpPr>
          <p:cNvPr id="12" name="SK-11-text-11"/>
          <p:cNvSpPr/>
          <p:nvPr/>
        </p:nvSpPr>
        <p:spPr>
          <a:xfrm>
            <a:off x="466725" y="190500"/>
            <a:ext cx="11725275" cy="3143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Curettage — Principles and Indications</a:t>
            </a:r>
            <a:endParaRPr lang="en-US" sz="2250" dirty="0"/>
          </a:p>
        </p:txBody>
      </p:sp>
      <p:sp>
        <p:nvSpPr>
          <p:cNvPr id="13" name="SK-11-text-12"/>
          <p:cNvSpPr/>
          <p:nvPr/>
        </p:nvSpPr>
        <p:spPr>
          <a:xfrm>
            <a:off x="771525" y="1362075"/>
            <a:ext cx="11420475" cy="3086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0"/>
              </a:lnSpc>
              <a:buNone/>
            </a:pPr>
            <a:r>
              <a:rPr lang="en-US" sz="2025" i="1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“From Latin curare — to care, to cure”</a:t>
            </a:r>
            <a:endParaRPr lang="en-US" sz="2025" dirty="0"/>
          </a:p>
        </p:txBody>
      </p:sp>
      <p:sp>
        <p:nvSpPr>
          <p:cNvPr id="14" name="SK-11-text-13"/>
          <p:cNvSpPr/>
          <p:nvPr/>
        </p:nvSpPr>
        <p:spPr>
          <a:xfrm>
            <a:off x="714375" y="2800350"/>
            <a:ext cx="24688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D36E22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Tissue Yield</a:t>
            </a:r>
            <a:endParaRPr lang="en-US" sz="1350" dirty="0"/>
          </a:p>
        </p:txBody>
      </p:sp>
      <p:sp>
        <p:nvSpPr>
          <p:cNvPr id="15" name="SK-11-text-14"/>
          <p:cNvSpPr/>
          <p:nvPr/>
        </p:nvSpPr>
        <p:spPr>
          <a:xfrm>
            <a:off x="4572000" y="2800350"/>
            <a:ext cx="32918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D36E22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Key Requirements</a:t>
            </a:r>
            <a:endParaRPr lang="en-US" sz="1350" dirty="0"/>
          </a:p>
        </p:txBody>
      </p:sp>
      <p:sp>
        <p:nvSpPr>
          <p:cNvPr id="16" name="SK-11-text-15"/>
          <p:cNvSpPr/>
          <p:nvPr/>
        </p:nvSpPr>
        <p:spPr>
          <a:xfrm>
            <a:off x="590550" y="4857750"/>
            <a:ext cx="617220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Best Indications for Curettage</a:t>
            </a:r>
            <a:endParaRPr lang="en-US" sz="1350" dirty="0"/>
          </a:p>
        </p:txBody>
      </p:sp>
      <p:sp>
        <p:nvSpPr>
          <p:cNvPr id="17" name="SK-11-text-16"/>
          <p:cNvSpPr/>
          <p:nvPr/>
        </p:nvSpPr>
        <p:spPr>
          <a:xfrm>
            <a:off x="771525" y="1838325"/>
            <a:ext cx="11420475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6D6D6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Bronze curettes found in Egyptian tombs — one of medicine's oldest instruments.</a:t>
            </a:r>
            <a:endParaRPr lang="en-US" sz="1275" dirty="0"/>
          </a:p>
        </p:txBody>
      </p:sp>
      <p:sp>
        <p:nvSpPr>
          <p:cNvPr id="18" name="SK-11-text-17"/>
          <p:cNvSpPr/>
          <p:nvPr/>
        </p:nvSpPr>
        <p:spPr>
          <a:xfrm>
            <a:off x="9026277" y="5819775"/>
            <a:ext cx="2587823" cy="3143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1125" i="1" dirty="0">
                <a:solidFill>
                  <a:srgbClr val="6D6D6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Ring curette — 4mm and 7mm</a:t>
            </a:r>
            <a:endParaRPr lang="en-US" sz="1125" dirty="0"/>
          </a:p>
          <a:p>
            <a:pPr marL="0" indent="0" algn="ctr">
              <a:lnSpc>
                <a:spcPts val="1238"/>
              </a:lnSpc>
              <a:buNone/>
            </a:pPr>
            <a:r>
              <a:rPr lang="en-US" sz="1125" i="1" dirty="0">
                <a:solidFill>
                  <a:srgbClr val="6D6D6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sizes available</a:t>
            </a:r>
            <a:endParaRPr lang="en-US" sz="1125" dirty="0"/>
          </a:p>
        </p:txBody>
      </p:sp>
      <p:sp>
        <p:nvSpPr>
          <p:cNvPr id="19" name="SK-11-text-18"/>
          <p:cNvSpPr/>
          <p:nvPr/>
        </p:nvSpPr>
        <p:spPr>
          <a:xfrm>
            <a:off x="714375" y="3143250"/>
            <a:ext cx="3750915" cy="8917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Produces material for CYTOLOGY ⚠️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NOT suitable for formal histology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Contrast: excision/punch biopsy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→ histology</a:t>
            </a:r>
            <a:endParaRPr lang="en-US" sz="1350" dirty="0"/>
          </a:p>
        </p:txBody>
      </p:sp>
      <p:sp>
        <p:nvSpPr>
          <p:cNvPr id="20" name="SK-11-text-19"/>
          <p:cNvSpPr/>
          <p:nvPr/>
        </p:nvSpPr>
        <p:spPr>
          <a:xfrm>
            <a:off x="4572000" y="3143250"/>
            <a:ext cx="4368998" cy="8917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Requires local anaesthesia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Claimable under NHS minor surgery scheme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Disposable curettes: 4mm and 7mm ring sizes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- Cost approximately £2-3 per curette</a:t>
            </a:r>
            <a:endParaRPr lang="en-US" sz="1350" dirty="0"/>
          </a:p>
        </p:txBody>
      </p:sp>
      <p:sp>
        <p:nvSpPr>
          <p:cNvPr id="21" name="SK-11-text-20"/>
          <p:cNvSpPr/>
          <p:nvPr/>
        </p:nvSpPr>
        <p:spPr>
          <a:xfrm>
            <a:off x="539948" y="5762413"/>
            <a:ext cx="11105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Seborrhoic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keratoses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1953071" y="5762413"/>
            <a:ext cx="827633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Skin tags</a:t>
            </a:r>
            <a:endParaRPr lang="en-US" sz="1350" dirty="0"/>
          </a:p>
        </p:txBody>
      </p:sp>
      <p:sp>
        <p:nvSpPr>
          <p:cNvPr id="23" name="SK-11-text-22"/>
          <p:cNvSpPr/>
          <p:nvPr/>
        </p:nvSpPr>
        <p:spPr>
          <a:xfrm>
            <a:off x="2967930" y="5762413"/>
            <a:ext cx="1760190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Keratoacanthomas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5051078" y="5762413"/>
            <a:ext cx="565696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Facial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warts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6080224" y="5762413"/>
            <a:ext cx="97437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Pyogenic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granuloma</a:t>
            </a:r>
            <a:endParaRPr lang="en-US" sz="1350" dirty="0"/>
          </a:p>
        </p:txBody>
      </p:sp>
      <p:sp>
        <p:nvSpPr>
          <p:cNvPr id="26" name="SK-11-text-25"/>
          <p:cNvSpPr/>
          <p:nvPr/>
        </p:nvSpPr>
        <p:spPr>
          <a:xfrm>
            <a:off x="7347049" y="5762413"/>
            <a:ext cx="97437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Chalazions</a:t>
            </a:r>
            <a:endParaRPr lang="en-US" sz="1350" dirty="0"/>
          </a:p>
          <a:p>
            <a:pPr marL="0" indent="0" algn="ctr">
              <a:lnSpc>
                <a:spcPts val="1485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(eyelid)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10535096" y="266700"/>
            <a:ext cx="124673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NHS SCHEME</a:t>
            </a:r>
            <a:endParaRPr lang="en-US" sz="1200" dirty="0"/>
          </a:p>
        </p:txBody>
      </p:sp>
      <p:sp>
        <p:nvSpPr>
          <p:cNvPr id="28" name="SK-11-text-27"/>
          <p:cNvSpPr/>
          <p:nvPr/>
        </p:nvSpPr>
        <p:spPr>
          <a:xfrm>
            <a:off x="352425" y="6572250"/>
            <a:ext cx="48006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6D6D6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</a:t>
            </a:r>
            <a:endParaRPr lang="en-US" sz="1125" dirty="0"/>
          </a:p>
        </p:txBody>
      </p:sp>
      <p:sp>
        <p:nvSpPr>
          <p:cNvPr id="29" name="SK-11-text-28"/>
          <p:cNvSpPr/>
          <p:nvPr/>
        </p:nvSpPr>
        <p:spPr>
          <a:xfrm>
            <a:off x="10106025" y="6572250"/>
            <a:ext cx="191735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6D6D6D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855" y="5877223"/>
            <a:ext cx="243780" cy="191988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561" y="3655219"/>
            <a:ext cx="280392" cy="281136"/>
          </a:xfrm>
          <a:prstGeom prst="rect">
            <a:avLst/>
          </a:prstGeom>
        </p:spPr>
      </p:pic>
      <p:sp>
        <p:nvSpPr>
          <p:cNvPr id="5" name="SK-12-text-4"/>
          <p:cNvSpPr/>
          <p:nvPr/>
        </p:nvSpPr>
        <p:spPr>
          <a:xfrm>
            <a:off x="466725" y="266700"/>
            <a:ext cx="1172527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Curetteage Technique and Histology Warning</a:t>
            </a:r>
            <a:endParaRPr lang="en-US" sz="2850" dirty="0"/>
          </a:p>
        </p:txBody>
      </p:sp>
      <p:sp>
        <p:nvSpPr>
          <p:cNvPr id="6" name="SK-12-text-5"/>
          <p:cNvSpPr/>
          <p:nvPr/>
        </p:nvSpPr>
        <p:spPr>
          <a:xfrm>
            <a:off x="8582025" y="2524125"/>
            <a:ext cx="3609975" cy="4451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06"/>
              </a:lnSpc>
              <a:buNone/>
            </a:pPr>
            <a:r>
              <a:rPr lang="en-US" sz="307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CYTOLOGY</a:t>
            </a:r>
            <a:endParaRPr lang="en-US" sz="3075" dirty="0"/>
          </a:p>
        </p:txBody>
      </p:sp>
      <p:sp>
        <p:nvSpPr>
          <p:cNvPr id="7" name="SK-12-text-6"/>
          <p:cNvSpPr/>
          <p:nvPr/>
        </p:nvSpPr>
        <p:spPr>
          <a:xfrm>
            <a:off x="8553450" y="4600575"/>
            <a:ext cx="3638550" cy="4451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06"/>
              </a:lnSpc>
              <a:buNone/>
            </a:pPr>
            <a:r>
              <a:rPr lang="en-US" sz="307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HISTOLOGY</a:t>
            </a:r>
            <a:endParaRPr lang="en-US" sz="3075" dirty="0"/>
          </a:p>
        </p:txBody>
      </p:sp>
      <p:sp>
        <p:nvSpPr>
          <p:cNvPr id="8" name="SK-12-text-7"/>
          <p:cNvSpPr/>
          <p:nvPr/>
        </p:nvSpPr>
        <p:spPr>
          <a:xfrm>
            <a:off x="827187" y="1362075"/>
            <a:ext cx="240953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</a:t>
            </a:r>
            <a:endParaRPr lang="en-US" sz="750" dirty="0"/>
          </a:p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750" dirty="0"/>
          </a:p>
        </p:txBody>
      </p:sp>
      <p:sp>
        <p:nvSpPr>
          <p:cNvPr id="9" name="SK-12-text-8"/>
          <p:cNvSpPr/>
          <p:nvPr/>
        </p:nvSpPr>
        <p:spPr>
          <a:xfrm>
            <a:off x="827187" y="2286000"/>
            <a:ext cx="240953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</a:t>
            </a:r>
            <a:endParaRPr lang="en-US" sz="750" dirty="0"/>
          </a:p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750" dirty="0"/>
          </a:p>
        </p:txBody>
      </p:sp>
      <p:sp>
        <p:nvSpPr>
          <p:cNvPr id="10" name="SK-12-text-9"/>
          <p:cNvSpPr/>
          <p:nvPr/>
        </p:nvSpPr>
        <p:spPr>
          <a:xfrm>
            <a:off x="827187" y="3209925"/>
            <a:ext cx="240953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</a:t>
            </a:r>
            <a:endParaRPr lang="en-US" sz="750" dirty="0"/>
          </a:p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750" dirty="0"/>
          </a:p>
        </p:txBody>
      </p:sp>
      <p:sp>
        <p:nvSpPr>
          <p:cNvPr id="11" name="SK-12-text-10"/>
          <p:cNvSpPr/>
          <p:nvPr/>
        </p:nvSpPr>
        <p:spPr>
          <a:xfrm>
            <a:off x="827187" y="4133850"/>
            <a:ext cx="240953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</a:t>
            </a:r>
            <a:endParaRPr lang="en-US" sz="750" dirty="0"/>
          </a:p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750" dirty="0"/>
          </a:p>
        </p:txBody>
      </p:sp>
      <p:sp>
        <p:nvSpPr>
          <p:cNvPr id="12" name="SK-12-text-11"/>
          <p:cNvSpPr/>
          <p:nvPr/>
        </p:nvSpPr>
        <p:spPr>
          <a:xfrm>
            <a:off x="827187" y="5057775"/>
            <a:ext cx="240953" cy="4039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</a:t>
            </a:r>
            <a:endParaRPr lang="en-US" sz="750" dirty="0"/>
          </a:p>
          <a:p>
            <a:pPr marL="0" indent="0" algn="ctr">
              <a:lnSpc>
                <a:spcPts val="1590"/>
              </a:lnSpc>
              <a:buNone/>
            </a:pPr>
            <a:r>
              <a:rPr lang="en-US" sz="750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750" dirty="0"/>
          </a:p>
        </p:txBody>
      </p:sp>
      <p:sp>
        <p:nvSpPr>
          <p:cNvPr id="13" name="SK-12-text-12"/>
          <p:cNvSpPr/>
          <p:nvPr/>
        </p:nvSpPr>
        <p:spPr>
          <a:xfrm>
            <a:off x="8629650" y="1476375"/>
            <a:ext cx="3562350" cy="35138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67"/>
              </a:lnSpc>
              <a:buNone/>
            </a:pPr>
            <a:r>
              <a:rPr lang="en-US" sz="23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Critical Distinction</a:t>
            </a:r>
            <a:endParaRPr lang="en-US" sz="2325" dirty="0"/>
          </a:p>
        </p:txBody>
      </p:sp>
      <p:sp>
        <p:nvSpPr>
          <p:cNvPr id="14" name="SK-12-text-13"/>
          <p:cNvSpPr/>
          <p:nvPr/>
        </p:nvSpPr>
        <p:spPr>
          <a:xfrm>
            <a:off x="1504950" y="1390650"/>
            <a:ext cx="525780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Position the Curette</a:t>
            </a:r>
            <a:endParaRPr lang="en-US" sz="1725" dirty="0"/>
          </a:p>
        </p:txBody>
      </p:sp>
      <p:sp>
        <p:nvSpPr>
          <p:cNvPr id="15" name="SK-12-text-14"/>
          <p:cNvSpPr/>
          <p:nvPr/>
        </p:nvSpPr>
        <p:spPr>
          <a:xfrm>
            <a:off x="1504950" y="2314575"/>
            <a:ext cx="578358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Enter Below the Lesion</a:t>
            </a:r>
            <a:endParaRPr lang="en-US" sz="1725" dirty="0"/>
          </a:p>
        </p:txBody>
      </p:sp>
      <p:sp>
        <p:nvSpPr>
          <p:cNvPr id="16" name="SK-12-text-15"/>
          <p:cNvSpPr/>
          <p:nvPr/>
        </p:nvSpPr>
        <p:spPr>
          <a:xfrm>
            <a:off x="1504950" y="3209925"/>
            <a:ext cx="630936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Scrape in Two Directions</a:t>
            </a:r>
            <a:endParaRPr lang="en-US" sz="1725" dirty="0"/>
          </a:p>
        </p:txBody>
      </p:sp>
      <p:sp>
        <p:nvSpPr>
          <p:cNvPr id="17" name="SK-12-text-16"/>
          <p:cNvSpPr/>
          <p:nvPr/>
        </p:nvSpPr>
        <p:spPr>
          <a:xfrm>
            <a:off x="1504950" y="4067175"/>
            <a:ext cx="394335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Listen and Feel</a:t>
            </a:r>
            <a:endParaRPr lang="en-US" sz="1725" dirty="0"/>
          </a:p>
        </p:txBody>
      </p:sp>
      <p:sp>
        <p:nvSpPr>
          <p:cNvPr id="18" name="SK-12-text-17"/>
          <p:cNvSpPr/>
          <p:nvPr/>
        </p:nvSpPr>
        <p:spPr>
          <a:xfrm>
            <a:off x="1504950" y="5086350"/>
            <a:ext cx="262890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Hemostasis</a:t>
            </a:r>
            <a:endParaRPr lang="en-US" sz="1725" dirty="0"/>
          </a:p>
        </p:txBody>
      </p:sp>
      <p:sp>
        <p:nvSpPr>
          <p:cNvPr id="19" name="SK-12-text-18"/>
          <p:cNvSpPr/>
          <p:nvPr/>
        </p:nvSpPr>
        <p:spPr>
          <a:xfrm>
            <a:off x="8429030" y="2181225"/>
            <a:ext cx="2734568" cy="2076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CURETTAGE PRODUCES</a:t>
            </a:r>
            <a:endParaRPr lang="en-US" sz="1500" dirty="0"/>
          </a:p>
        </p:txBody>
      </p:sp>
      <p:sp>
        <p:nvSpPr>
          <p:cNvPr id="20" name="SK-12-text-19"/>
          <p:cNvSpPr/>
          <p:nvPr/>
        </p:nvSpPr>
        <p:spPr>
          <a:xfrm>
            <a:off x="8575328" y="4171950"/>
            <a:ext cx="2451646" cy="2076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EXCISION PRODUCES</a:t>
            </a:r>
            <a:endParaRPr lang="en-US" sz="1500" dirty="0"/>
          </a:p>
        </p:txBody>
      </p:sp>
      <p:sp>
        <p:nvSpPr>
          <p:cNvPr id="21" name="SK-12-text-20"/>
          <p:cNvSpPr/>
          <p:nvPr/>
        </p:nvSpPr>
        <p:spPr>
          <a:xfrm>
            <a:off x="10458450" y="409575"/>
            <a:ext cx="173355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TECHNIQUE</a:t>
            </a:r>
            <a:endParaRPr lang="en-US" sz="1425" dirty="0"/>
          </a:p>
        </p:txBody>
      </p:sp>
      <p:sp>
        <p:nvSpPr>
          <p:cNvPr id="22" name="SK-12-text-21"/>
          <p:cNvSpPr/>
          <p:nvPr/>
        </p:nvSpPr>
        <p:spPr>
          <a:xfrm>
            <a:off x="8277225" y="3067050"/>
            <a:ext cx="3447008" cy="4048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Tissue is scraped and crushed — only</a:t>
            </a:r>
            <a:endParaRPr lang="en-US" sz="1275" dirty="0"/>
          </a:p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cellular material, not intact architecture.</a:t>
            </a:r>
            <a:endParaRPr lang="en-US" sz="1275" dirty="0"/>
          </a:p>
        </p:txBody>
      </p:sp>
      <p:sp>
        <p:nvSpPr>
          <p:cNvPr id="23" name="SK-12-text-22"/>
          <p:cNvSpPr/>
          <p:nvPr/>
        </p:nvSpPr>
        <p:spPr>
          <a:xfrm>
            <a:off x="8277225" y="5067300"/>
            <a:ext cx="3415605" cy="4048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Intact tissue architecture preserved —</a:t>
            </a:r>
            <a:endParaRPr lang="en-US" sz="1275" dirty="0"/>
          </a:p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formal histological diagnosis possible.</a:t>
            </a:r>
            <a:endParaRPr lang="en-US" sz="1275" dirty="0"/>
          </a:p>
        </p:txBody>
      </p:sp>
      <p:sp>
        <p:nvSpPr>
          <p:cNvPr id="24" name="SK-12-text-23"/>
          <p:cNvSpPr/>
          <p:nvPr/>
        </p:nvSpPr>
        <p:spPr>
          <a:xfrm>
            <a:off x="723900" y="5953125"/>
            <a:ext cx="11468100" cy="2245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8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 benign lesions: avoid going into fat — slows healing and worsens cosmesis.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1524000" y="1714500"/>
            <a:ext cx="1066800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Identify the correct (sharper) side of the curette before beginning.</a:t>
            </a:r>
            <a:endParaRPr lang="en-US" sz="1275" dirty="0"/>
          </a:p>
        </p:txBody>
      </p:sp>
      <p:sp>
        <p:nvSpPr>
          <p:cNvPr id="26" name="SK-12-text-25"/>
          <p:cNvSpPr/>
          <p:nvPr/>
        </p:nvSpPr>
        <p:spPr>
          <a:xfrm>
            <a:off x="1524000" y="2619375"/>
            <a:ext cx="1066800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Advance the curette deep to the base of the lesion to ensure clean separation.</a:t>
            </a:r>
            <a:endParaRPr lang="en-US" sz="1275" dirty="0"/>
          </a:p>
        </p:txBody>
      </p:sp>
      <p:sp>
        <p:nvSpPr>
          <p:cNvPr id="27" name="SK-12-text-26"/>
          <p:cNvSpPr/>
          <p:nvPr/>
        </p:nvSpPr>
        <p:spPr>
          <a:xfrm>
            <a:off x="1524000" y="3514725"/>
            <a:ext cx="1066800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Work first in one direction, then perpendicular — cross-hatching technique.</a:t>
            </a:r>
            <a:endParaRPr lang="en-US" sz="1275" dirty="0"/>
          </a:p>
        </p:txBody>
      </p:sp>
      <p:sp>
        <p:nvSpPr>
          <p:cNvPr id="28" name="SK-12-text-27"/>
          <p:cNvSpPr/>
          <p:nvPr/>
        </p:nvSpPr>
        <p:spPr>
          <a:xfrm>
            <a:off x="1524000" y="4371975"/>
            <a:ext cx="6475065" cy="4048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 scraping sound and firm resistance = normal skin reached. Mushy feel =</a:t>
            </a:r>
            <a:endParaRPr lang="en-US" sz="1275" dirty="0"/>
          </a:p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diseased tissue remaining.</a:t>
            </a:r>
            <a:endParaRPr lang="en-US" sz="1275" dirty="0"/>
          </a:p>
        </p:txBody>
      </p:sp>
      <p:sp>
        <p:nvSpPr>
          <p:cNvPr id="29" name="SK-12-text-28"/>
          <p:cNvSpPr/>
          <p:nvPr/>
        </p:nvSpPr>
        <p:spPr>
          <a:xfrm>
            <a:off x="1524000" y="5391150"/>
            <a:ext cx="1066800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rPr>
              <a:t>Apply gentle cautery if needed — this also contracts the wound edges.</a:t>
            </a:r>
            <a:endParaRPr lang="en-US" sz="1275" dirty="0"/>
          </a:p>
        </p:txBody>
      </p:sp>
      <p:sp>
        <p:nvSpPr>
          <p:cNvPr id="30" name="SK-12-text-29"/>
          <p:cNvSpPr/>
          <p:nvPr/>
        </p:nvSpPr>
        <p:spPr>
          <a:xfrm>
            <a:off x="7854255" y="5886450"/>
            <a:ext cx="4337596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🎓 AKT EXAM TRAP — This distinction is a classic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exam question. Do not confuse the two.</a:t>
            </a:r>
            <a:endParaRPr lang="en-US" sz="1200" dirty="0"/>
          </a:p>
        </p:txBody>
      </p:sp>
      <p:sp>
        <p:nvSpPr>
          <p:cNvPr id="31" name="SK-12-text-30"/>
          <p:cNvSpPr/>
          <p:nvPr/>
        </p:nvSpPr>
        <p:spPr>
          <a:xfrm>
            <a:off x="5192911" y="6600825"/>
            <a:ext cx="1843980" cy="1556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26"/>
              </a:lnSpc>
              <a:buNone/>
            </a:pPr>
            <a:r>
              <a:rPr lang="en-US" sz="1125" dirty="0">
                <a:solidFill>
                  <a:srgbClr val="F9671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2" name="SK-12-text-31"/>
          <p:cNvSpPr/>
          <p:nvPr/>
        </p:nvSpPr>
        <p:spPr>
          <a:xfrm>
            <a:off x="10696575" y="6600825"/>
            <a:ext cx="1079153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0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12 of 35</a:t>
            </a:r>
            <a:endParaRPr lang="en-US" sz="1200" dirty="0"/>
          </a:p>
        </p:txBody>
      </p:sp>
      <p:sp>
        <p:nvSpPr>
          <p:cNvPr id="33" name="SK-12-text-32"/>
          <p:cNvSpPr/>
          <p:nvPr/>
        </p:nvSpPr>
        <p:spPr>
          <a:xfrm>
            <a:off x="533400" y="6600825"/>
            <a:ext cx="512064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· Minor Surgery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063" y="4869061"/>
            <a:ext cx="597396" cy="51435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082" y="3792438"/>
            <a:ext cx="487561" cy="582811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8675" y="2777430"/>
            <a:ext cx="524173" cy="534888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2588" y="932557"/>
            <a:ext cx="511969" cy="493663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1867" y="905173"/>
            <a:ext cx="585192" cy="548580"/>
          </a:xfrm>
          <a:prstGeom prst="rect">
            <a:avLst/>
          </a:prstGeom>
        </p:spPr>
      </p:pic>
      <p:sp>
        <p:nvSpPr>
          <p:cNvPr id="8" name="SK-13-text-7"/>
          <p:cNvSpPr/>
          <p:nvPr/>
        </p:nvSpPr>
        <p:spPr>
          <a:xfrm>
            <a:off x="0" y="123825"/>
            <a:ext cx="7700963" cy="3967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24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Local Anaesthesia — Choice of Agent</a:t>
            </a:r>
            <a:endParaRPr lang="en-US" sz="2625" dirty="0"/>
          </a:p>
        </p:txBody>
      </p:sp>
      <p:sp>
        <p:nvSpPr>
          <p:cNvPr id="9" name="SK-13-text-8"/>
          <p:cNvSpPr/>
          <p:nvPr/>
        </p:nvSpPr>
        <p:spPr>
          <a:xfrm>
            <a:off x="1147763" y="1600200"/>
            <a:ext cx="3876675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9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Lidocaine + Adrenaline</a:t>
            </a:r>
            <a:endParaRPr lang="en-US" sz="2100" dirty="0"/>
          </a:p>
        </p:txBody>
      </p:sp>
      <p:sp>
        <p:nvSpPr>
          <p:cNvPr id="10" name="SK-13-text-9"/>
          <p:cNvSpPr/>
          <p:nvPr/>
        </p:nvSpPr>
        <p:spPr>
          <a:xfrm>
            <a:off x="7381875" y="1600200"/>
            <a:ext cx="3562350" cy="3440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9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Plain Lidocaine ONLY</a:t>
            </a:r>
            <a:endParaRPr lang="en-US" sz="2100" dirty="0"/>
          </a:p>
        </p:txBody>
      </p:sp>
      <p:sp>
        <p:nvSpPr>
          <p:cNvPr id="11" name="SK-13-text-10"/>
          <p:cNvSpPr/>
          <p:nvPr/>
        </p:nvSpPr>
        <p:spPr>
          <a:xfrm>
            <a:off x="5877818" y="3152775"/>
            <a:ext cx="398115" cy="3548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94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VS</a:t>
            </a:r>
            <a:endParaRPr lang="en-US" sz="1875" dirty="0"/>
          </a:p>
        </p:txBody>
      </p:sp>
      <p:sp>
        <p:nvSpPr>
          <p:cNvPr id="12" name="SK-13-text-11"/>
          <p:cNvSpPr/>
          <p:nvPr/>
        </p:nvSpPr>
        <p:spPr>
          <a:xfrm>
            <a:off x="979438" y="5847159"/>
            <a:ext cx="11525250" cy="3306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04"/>
              </a:lnSpc>
              <a:buNone/>
            </a:pPr>
            <a:r>
              <a:rPr lang="en-US" sz="2100" b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Never inject adrenaline-containing LA into fingers, toes, or the penis</a:t>
            </a:r>
            <a:endParaRPr lang="en-US" sz="2100" dirty="0"/>
          </a:p>
        </p:txBody>
      </p:sp>
      <p:sp>
        <p:nvSpPr>
          <p:cNvPr id="13" name="SK-13-text-12"/>
          <p:cNvSpPr/>
          <p:nvPr/>
        </p:nvSpPr>
        <p:spPr>
          <a:xfrm>
            <a:off x="838200" y="2867025"/>
            <a:ext cx="10184130" cy="344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4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Vasoconstriction reduces bleeding</a:t>
            </a:r>
            <a:endParaRPr lang="en-US" sz="2025" dirty="0"/>
          </a:p>
        </p:txBody>
      </p:sp>
      <p:sp>
        <p:nvSpPr>
          <p:cNvPr id="14" name="SK-13-text-13"/>
          <p:cNvSpPr/>
          <p:nvPr/>
        </p:nvSpPr>
        <p:spPr>
          <a:xfrm>
            <a:off x="838200" y="3448050"/>
            <a:ext cx="8949690" cy="344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4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Prolongs anaesthetic duration</a:t>
            </a:r>
            <a:endParaRPr lang="en-US" sz="2025" dirty="0"/>
          </a:p>
        </p:txBody>
      </p:sp>
      <p:sp>
        <p:nvSpPr>
          <p:cNvPr id="15" name="SK-13-text-14"/>
          <p:cNvSpPr/>
          <p:nvPr/>
        </p:nvSpPr>
        <p:spPr>
          <a:xfrm>
            <a:off x="838200" y="4010025"/>
            <a:ext cx="7098030" cy="344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14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Cleaner operative field</a:t>
            </a:r>
            <a:endParaRPr lang="en-US" sz="2025" dirty="0"/>
          </a:p>
        </p:txBody>
      </p:sp>
      <p:sp>
        <p:nvSpPr>
          <p:cNvPr id="16" name="SK-13-text-15"/>
          <p:cNvSpPr/>
          <p:nvPr/>
        </p:nvSpPr>
        <p:spPr>
          <a:xfrm>
            <a:off x="838200" y="4514850"/>
            <a:ext cx="4589115" cy="637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11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for trunk, face, scalp, limbs</a:t>
            </a:r>
            <a:endParaRPr lang="en-US" sz="2025" dirty="0"/>
          </a:p>
          <a:p>
            <a:pPr marL="0" indent="0">
              <a:lnSpc>
                <a:spcPts val="2511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(proximal)</a:t>
            </a:r>
            <a:endParaRPr lang="en-US" sz="2025" dirty="0"/>
          </a:p>
        </p:txBody>
      </p:sp>
      <p:sp>
        <p:nvSpPr>
          <p:cNvPr id="17" name="SK-13-text-16"/>
          <p:cNvSpPr/>
          <p:nvPr/>
        </p:nvSpPr>
        <p:spPr>
          <a:xfrm>
            <a:off x="7524750" y="2653754"/>
            <a:ext cx="4648200" cy="306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12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Fingers, Toes, Penis</a:t>
            </a:r>
            <a:endParaRPr lang="en-US" sz="1800" dirty="0"/>
          </a:p>
        </p:txBody>
      </p:sp>
      <p:sp>
        <p:nvSpPr>
          <p:cNvPr id="18" name="SK-13-text-17"/>
          <p:cNvSpPr/>
          <p:nvPr/>
        </p:nvSpPr>
        <p:spPr>
          <a:xfrm>
            <a:off x="7543800" y="3705225"/>
            <a:ext cx="4648200" cy="2446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26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Raynaud's Phenomenon</a:t>
            </a:r>
            <a:endParaRPr lang="en-US" sz="1800" dirty="0"/>
          </a:p>
        </p:txBody>
      </p:sp>
      <p:sp>
        <p:nvSpPr>
          <p:cNvPr id="19" name="SK-13-text-18"/>
          <p:cNvSpPr/>
          <p:nvPr/>
        </p:nvSpPr>
        <p:spPr>
          <a:xfrm>
            <a:off x="7543800" y="4724996"/>
            <a:ext cx="4648200" cy="3062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12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Within 6 months of MI or CABG</a:t>
            </a:r>
            <a:endParaRPr lang="en-US" sz="1800" dirty="0"/>
          </a:p>
        </p:txBody>
      </p:sp>
      <p:sp>
        <p:nvSpPr>
          <p:cNvPr id="20" name="SK-13-text-19"/>
          <p:cNvSpPr/>
          <p:nvPr/>
        </p:nvSpPr>
        <p:spPr>
          <a:xfrm>
            <a:off x="9373939" y="228600"/>
            <a:ext cx="2692598" cy="2168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0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CLINICAL DECISION</a:t>
            </a:r>
            <a:endParaRPr lang="en-US" sz="1725" dirty="0"/>
          </a:p>
        </p:txBody>
      </p:sp>
      <p:sp>
        <p:nvSpPr>
          <p:cNvPr id="21" name="SK-13-text-20"/>
          <p:cNvSpPr/>
          <p:nvPr/>
        </p:nvSpPr>
        <p:spPr>
          <a:xfrm>
            <a:off x="801291" y="6241405"/>
            <a:ext cx="11703397" cy="2823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3"/>
              </a:lnSpc>
              <a:buNone/>
            </a:pPr>
            <a:r>
              <a:rPr lang="en-US" sz="1950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End-arteries have no collateral circulation — vasoconstriction risks digital ischaemia</a:t>
            </a:r>
            <a:endParaRPr lang="en-US" sz="1950" dirty="0"/>
          </a:p>
        </p:txBody>
      </p:sp>
      <p:sp>
        <p:nvSpPr>
          <p:cNvPr id="22" name="SK-13-text-21"/>
          <p:cNvSpPr/>
          <p:nvPr/>
        </p:nvSpPr>
        <p:spPr>
          <a:xfrm>
            <a:off x="1147167" y="2152650"/>
            <a:ext cx="3887093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First choice for most procedures</a:t>
            </a:r>
            <a:endParaRPr lang="en-US" sz="1650" dirty="0"/>
          </a:p>
        </p:txBody>
      </p:sp>
      <p:sp>
        <p:nvSpPr>
          <p:cNvPr id="23" name="SK-13-text-22"/>
          <p:cNvSpPr/>
          <p:nvPr/>
        </p:nvSpPr>
        <p:spPr>
          <a:xfrm>
            <a:off x="7378005" y="2152650"/>
            <a:ext cx="364614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Mandatory for these situations</a:t>
            </a:r>
            <a:endParaRPr lang="en-US" sz="1650" dirty="0"/>
          </a:p>
        </p:txBody>
      </p:sp>
      <p:sp>
        <p:nvSpPr>
          <p:cNvPr id="24" name="SK-13-text-23"/>
          <p:cNvSpPr/>
          <p:nvPr/>
        </p:nvSpPr>
        <p:spPr>
          <a:xfrm>
            <a:off x="7543800" y="2940248"/>
            <a:ext cx="4515743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 1 — End-artery sites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End-arteries — adrenaline causes ischaemia</a:t>
            </a:r>
            <a:endParaRPr lang="en-US" sz="1425" dirty="0"/>
          </a:p>
        </p:txBody>
      </p:sp>
      <p:sp>
        <p:nvSpPr>
          <p:cNvPr id="25" name="SK-13-text-24"/>
          <p:cNvSpPr/>
          <p:nvPr/>
        </p:nvSpPr>
        <p:spPr>
          <a:xfrm>
            <a:off x="7543800" y="4012258"/>
            <a:ext cx="3614738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 2 — Raynaud's Phenomenon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Vasospasm risk</a:t>
            </a:r>
            <a:endParaRPr lang="en-US" sz="1425" dirty="0"/>
          </a:p>
        </p:txBody>
      </p:sp>
      <p:sp>
        <p:nvSpPr>
          <p:cNvPr id="26" name="SK-13-text-25"/>
          <p:cNvSpPr/>
          <p:nvPr/>
        </p:nvSpPr>
        <p:spPr>
          <a:xfrm>
            <a:off x="7562850" y="5031284"/>
            <a:ext cx="4610100" cy="4488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avoid 3 — Recent Cardiac History</a:t>
            </a:r>
            <a:endParaRPr lang="en-US" sz="1425" dirty="0"/>
          </a:p>
          <a:p>
            <a:pPr marL="0" indent="0">
              <a:lnSpc>
                <a:spcPts val="1767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 troublesome ongoing cardiac dysrhythmia</a:t>
            </a:r>
            <a:endParaRPr lang="en-US" sz="14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463" y="5054203"/>
            <a:ext cx="658267" cy="637729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098" y="5047357"/>
            <a:ext cx="633859" cy="64457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88" y="1755577"/>
            <a:ext cx="11033671" cy="2612827"/>
          </a:xfrm>
          <a:prstGeom prst="rect">
            <a:avLst/>
          </a:prstGeom>
        </p:spPr>
      </p:pic>
      <p:sp>
        <p:nvSpPr>
          <p:cNvPr id="6" name="SK-14-text-5"/>
          <p:cNvSpPr/>
          <p:nvPr/>
        </p:nvSpPr>
        <p:spPr>
          <a:xfrm>
            <a:off x="590550" y="266700"/>
            <a:ext cx="11601450" cy="4286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75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BNF 2026 Maximum Safe Doses for Lidocaine</a:t>
            </a:r>
            <a:endParaRPr lang="en-US" sz="2700" dirty="0"/>
          </a:p>
        </p:txBody>
      </p:sp>
      <p:sp>
        <p:nvSpPr>
          <p:cNvPr id="7" name="SK-14-text-6"/>
          <p:cNvSpPr/>
          <p:nvPr/>
        </p:nvSpPr>
        <p:spPr>
          <a:xfrm>
            <a:off x="838200" y="4857750"/>
            <a:ext cx="262890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2250" dirty="0">
                <a:solidFill>
                  <a:srgbClr val="333333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3 mg/kg</a:t>
            </a:r>
            <a:endParaRPr lang="en-US" sz="2250" dirty="0"/>
          </a:p>
        </p:txBody>
      </p:sp>
      <p:sp>
        <p:nvSpPr>
          <p:cNvPr id="8" name="SK-14-text-7"/>
          <p:cNvSpPr/>
          <p:nvPr/>
        </p:nvSpPr>
        <p:spPr>
          <a:xfrm>
            <a:off x="6562725" y="4857750"/>
            <a:ext cx="262890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2250" dirty="0">
                <a:solidFill>
                  <a:srgbClr val="333333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7 mg/kg</a:t>
            </a:r>
            <a:endParaRPr lang="en-US" sz="2250" dirty="0"/>
          </a:p>
        </p:txBody>
      </p:sp>
      <p:sp>
        <p:nvSpPr>
          <p:cNvPr id="9" name="SK-14-text-8"/>
          <p:cNvSpPr/>
          <p:nvPr/>
        </p:nvSpPr>
        <p:spPr>
          <a:xfrm>
            <a:off x="838200" y="5295900"/>
            <a:ext cx="6309360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Plain lidocaine maximum</a:t>
            </a:r>
            <a:endParaRPr lang="en-US" sz="1800" dirty="0"/>
          </a:p>
        </p:txBody>
      </p:sp>
      <p:sp>
        <p:nvSpPr>
          <p:cNvPr id="10" name="SK-14-text-9"/>
          <p:cNvSpPr/>
          <p:nvPr/>
        </p:nvSpPr>
        <p:spPr>
          <a:xfrm>
            <a:off x="6562725" y="5295900"/>
            <a:ext cx="5629275" cy="2972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800" dirty="0">
                <a:solidFill>
                  <a:srgbClr val="333333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Lidocaine + adrenaline maximum</a:t>
            </a:r>
            <a:endParaRPr lang="en-US" sz="1800" dirty="0"/>
          </a:p>
        </p:txBody>
      </p:sp>
      <p:sp>
        <p:nvSpPr>
          <p:cNvPr id="11" name="SK-14-text-10"/>
          <p:cNvSpPr/>
          <p:nvPr/>
        </p:nvSpPr>
        <p:spPr>
          <a:xfrm>
            <a:off x="838200" y="5667375"/>
            <a:ext cx="653796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777777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Absolute ceiling: 200 mg</a:t>
            </a:r>
            <a:endParaRPr lang="en-US" sz="1650" dirty="0"/>
          </a:p>
        </p:txBody>
      </p:sp>
      <p:sp>
        <p:nvSpPr>
          <p:cNvPr id="12" name="SK-14-text-11"/>
          <p:cNvSpPr/>
          <p:nvPr/>
        </p:nvSpPr>
        <p:spPr>
          <a:xfrm>
            <a:off x="6562725" y="5667375"/>
            <a:ext cx="5629275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777777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Absolute ceiling: 500 mg</a:t>
            </a:r>
            <a:endParaRPr lang="en-US" sz="1650" dirty="0"/>
          </a:p>
        </p:txBody>
      </p:sp>
      <p:sp>
        <p:nvSpPr>
          <p:cNvPr id="13" name="SK-14-text-12"/>
          <p:cNvSpPr/>
          <p:nvPr/>
        </p:nvSpPr>
        <p:spPr>
          <a:xfrm>
            <a:off x="590550" y="1295400"/>
            <a:ext cx="1160145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i="1" dirty="0">
                <a:solidFill>
                  <a:srgbClr val="333333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Doses are weight-based — always calculate before injecting.</a:t>
            </a:r>
            <a:endParaRPr lang="en-US" sz="1650" dirty="0"/>
          </a:p>
        </p:txBody>
      </p:sp>
      <p:sp>
        <p:nvSpPr>
          <p:cNvPr id="14" name="SK-14-text-13"/>
          <p:cNvSpPr/>
          <p:nvPr/>
        </p:nvSpPr>
        <p:spPr>
          <a:xfrm>
            <a:off x="9734550" y="466725"/>
            <a:ext cx="245745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LOCAL ANAESTHESIA</a:t>
            </a:r>
            <a:endParaRPr lang="en-US" sz="1200" dirty="0"/>
          </a:p>
        </p:txBody>
      </p:sp>
      <p:sp>
        <p:nvSpPr>
          <p:cNvPr id="15" name="SK-14-text-14"/>
          <p:cNvSpPr/>
          <p:nvPr/>
        </p:nvSpPr>
        <p:spPr>
          <a:xfrm>
            <a:off x="590550" y="6229350"/>
            <a:ext cx="11601450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777777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Source: BNF 2026 · Doses apply to healthy adults — reduce in elderly, low body weight, hepatic impairment</a:t>
            </a:r>
            <a:endParaRPr lang="en-US" sz="1200" dirty="0"/>
          </a:p>
        </p:txBody>
      </p:sp>
      <p:sp>
        <p:nvSpPr>
          <p:cNvPr id="16" name="SK-14-text-15"/>
          <p:cNvSpPr/>
          <p:nvPr/>
        </p:nvSpPr>
        <p:spPr>
          <a:xfrm>
            <a:off x="352425" y="6638925"/>
            <a:ext cx="4160520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· Minor Surgery</a:t>
            </a:r>
            <a:endParaRPr lang="en-US" sz="975" dirty="0"/>
          </a:p>
        </p:txBody>
      </p:sp>
      <p:sp>
        <p:nvSpPr>
          <p:cNvPr id="17" name="SK-14-text-16"/>
          <p:cNvSpPr/>
          <p:nvPr/>
        </p:nvSpPr>
        <p:spPr>
          <a:xfrm>
            <a:off x="10106025" y="6638925"/>
            <a:ext cx="1917353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2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79" y="1673275"/>
            <a:ext cx="5242471" cy="3298627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57" y="5301109"/>
            <a:ext cx="646063" cy="651421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53" y="4121646"/>
            <a:ext cx="707082" cy="651421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53" y="2989957"/>
            <a:ext cx="682675" cy="541734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953" y="1721346"/>
            <a:ext cx="682675" cy="720030"/>
          </a:xfrm>
          <a:prstGeom prst="rect">
            <a:avLst/>
          </a:prstGeom>
        </p:spPr>
      </p:pic>
      <p:sp>
        <p:nvSpPr>
          <p:cNvPr id="8" name="SK-15-text-7"/>
          <p:cNvSpPr/>
          <p:nvPr/>
        </p:nvSpPr>
        <p:spPr>
          <a:xfrm>
            <a:off x="590550" y="533400"/>
            <a:ext cx="11601450" cy="4229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3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Local Anaesthesia Injection Techniques</a:t>
            </a:r>
            <a:endParaRPr lang="en-US" sz="2775" dirty="0"/>
          </a:p>
        </p:txBody>
      </p:sp>
      <p:sp>
        <p:nvSpPr>
          <p:cNvPr id="9" name="SK-15-text-8"/>
          <p:cNvSpPr/>
          <p:nvPr/>
        </p:nvSpPr>
        <p:spPr>
          <a:xfrm>
            <a:off x="1685925" y="1714500"/>
            <a:ext cx="416052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Use a 27G Needle</a:t>
            </a:r>
            <a:endParaRPr lang="en-US" sz="1575" dirty="0"/>
          </a:p>
        </p:txBody>
      </p:sp>
      <p:sp>
        <p:nvSpPr>
          <p:cNvPr id="10" name="SK-15-text-9"/>
          <p:cNvSpPr/>
          <p:nvPr/>
        </p:nvSpPr>
        <p:spPr>
          <a:xfrm>
            <a:off x="1685925" y="2914650"/>
            <a:ext cx="480060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Inject on Withdrawal</a:t>
            </a:r>
            <a:endParaRPr lang="en-US" sz="1575" dirty="0"/>
          </a:p>
        </p:txBody>
      </p:sp>
      <p:sp>
        <p:nvSpPr>
          <p:cNvPr id="11" name="SK-15-text-10"/>
          <p:cNvSpPr/>
          <p:nvPr/>
        </p:nvSpPr>
        <p:spPr>
          <a:xfrm>
            <a:off x="1685925" y="4095750"/>
            <a:ext cx="648081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Subcutaneous = Less Painful</a:t>
            </a:r>
            <a:endParaRPr lang="en-US" sz="1575" dirty="0"/>
          </a:p>
        </p:txBody>
      </p:sp>
      <p:sp>
        <p:nvSpPr>
          <p:cNvPr id="12" name="SK-15-text-11"/>
          <p:cNvSpPr/>
          <p:nvPr/>
        </p:nvSpPr>
        <p:spPr>
          <a:xfrm>
            <a:off x="1685925" y="5276850"/>
            <a:ext cx="392049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Wait 15 Minutes</a:t>
            </a:r>
            <a:endParaRPr lang="en-US" sz="1575" dirty="0"/>
          </a:p>
        </p:txBody>
      </p:sp>
      <p:sp>
        <p:nvSpPr>
          <p:cNvPr id="13" name="SK-15-text-12"/>
          <p:cNvSpPr/>
          <p:nvPr/>
        </p:nvSpPr>
        <p:spPr>
          <a:xfrm>
            <a:off x="10357396" y="714375"/>
            <a:ext cx="1173361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7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TECHNIQUE</a:t>
            </a:r>
            <a:endParaRPr lang="en-US" sz="1275" dirty="0"/>
          </a:p>
        </p:txBody>
      </p:sp>
      <p:sp>
        <p:nvSpPr>
          <p:cNvPr id="14" name="SK-15-text-13"/>
          <p:cNvSpPr/>
          <p:nvPr/>
        </p:nvSpPr>
        <p:spPr>
          <a:xfrm>
            <a:off x="1685925" y="2038350"/>
            <a:ext cx="4515743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Fine gauge reduces patient discomfort and improves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control during slow infiltration</a:t>
            </a:r>
            <a:endParaRPr lang="en-US" sz="1200" dirty="0"/>
          </a:p>
        </p:txBody>
      </p:sp>
      <p:sp>
        <p:nvSpPr>
          <p:cNvPr id="15" name="SK-15-text-14"/>
          <p:cNvSpPr/>
          <p:nvPr/>
        </p:nvSpPr>
        <p:spPr>
          <a:xfrm>
            <a:off x="1685925" y="3238500"/>
            <a:ext cx="4872038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Advance needle to furthest point first — then inject slowly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as you withdraw. Reduces risk of intravascular injection.</a:t>
            </a:r>
            <a:endParaRPr lang="en-US" sz="1200" dirty="0"/>
          </a:p>
        </p:txBody>
      </p:sp>
      <p:sp>
        <p:nvSpPr>
          <p:cNvPr id="16" name="SK-15-text-15"/>
          <p:cNvSpPr/>
          <p:nvPr/>
        </p:nvSpPr>
        <p:spPr>
          <a:xfrm>
            <a:off x="1685925" y="4419600"/>
            <a:ext cx="5102423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Preferred over intradermal. Intradermal gives faster onset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and a visible white bleb — useful to confirm anaesthetised zone.</a:t>
            </a:r>
            <a:endParaRPr lang="en-US" sz="1200" dirty="0"/>
          </a:p>
        </p:txBody>
      </p:sp>
      <p:sp>
        <p:nvSpPr>
          <p:cNvPr id="17" name="SK-15-text-16"/>
          <p:cNvSpPr/>
          <p:nvPr/>
        </p:nvSpPr>
        <p:spPr>
          <a:xfrm>
            <a:off x="1685925" y="5600700"/>
            <a:ext cx="4777680" cy="3932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Adrenaline vasoconstriction takes up to 15 minutes to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reach full effect — do not start the procedure before this.</a:t>
            </a:r>
            <a:endParaRPr lang="en-US" sz="1200" dirty="0"/>
          </a:p>
        </p:txBody>
      </p:sp>
      <p:sp>
        <p:nvSpPr>
          <p:cNvPr id="18" name="SK-15-text-17"/>
          <p:cNvSpPr/>
          <p:nvPr/>
        </p:nvSpPr>
        <p:spPr>
          <a:xfrm>
            <a:off x="7058025" y="5543550"/>
            <a:ext cx="4662488" cy="4801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**Intradermal injection shows as a white raised</a:t>
            </a:r>
            <a:endParaRPr lang="en-US" sz="1350" dirty="0"/>
          </a:p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area — this confirms the zone is anaesthetised.**</a:t>
            </a:r>
            <a:endParaRPr lang="en-US" sz="1350" dirty="0"/>
          </a:p>
        </p:txBody>
      </p:sp>
      <p:sp>
        <p:nvSpPr>
          <p:cNvPr id="19" name="SK-15-text-18"/>
          <p:cNvSpPr/>
          <p:nvPr/>
        </p:nvSpPr>
        <p:spPr>
          <a:xfrm>
            <a:off x="9144000" y="6638925"/>
            <a:ext cx="2786955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75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 • Slide 15 of 35</a:t>
            </a:r>
            <a:endParaRPr lang="en-US" sz="975" dirty="0"/>
          </a:p>
        </p:txBody>
      </p:sp>
      <p:sp>
        <p:nvSpPr>
          <p:cNvPr id="20" name="SK-15-text-19"/>
          <p:cNvSpPr/>
          <p:nvPr/>
        </p:nvSpPr>
        <p:spPr>
          <a:xfrm>
            <a:off x="533400" y="6638925"/>
            <a:ext cx="4160520" cy="1238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Minor Surgery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79" y="1940719"/>
            <a:ext cx="4654776" cy="266459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079" y="1940719"/>
            <a:ext cx="1970631" cy="745396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6710" y="1940719"/>
            <a:ext cx="1083889" cy="745396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0599" y="1940719"/>
            <a:ext cx="1600256" cy="745396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079" y="2686115"/>
            <a:ext cx="1970631" cy="502930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6710" y="2686115"/>
            <a:ext cx="1083889" cy="502930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40599" y="2686115"/>
            <a:ext cx="1600256" cy="502930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6079" y="3189044"/>
            <a:ext cx="1970631" cy="876071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6710" y="3189044"/>
            <a:ext cx="1083889" cy="876071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40599" y="3189044"/>
            <a:ext cx="1600256" cy="876071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6079" y="4065115"/>
            <a:ext cx="1970631" cy="540193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56710" y="4065115"/>
            <a:ext cx="1083889" cy="540193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40599" y="4065115"/>
            <a:ext cx="1600256" cy="540193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8988" y="5088582"/>
            <a:ext cx="255984" cy="287982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86079" y="1412677"/>
            <a:ext cx="316855" cy="377130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48173" y="4491930"/>
            <a:ext cx="2401788" cy="1323529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9286" y="1433215"/>
            <a:ext cx="341263" cy="329059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07153" y="315367"/>
            <a:ext cx="207169" cy="246757"/>
          </a:xfrm>
          <a:prstGeom prst="rect">
            <a:avLst/>
          </a:prstGeom>
        </p:spPr>
      </p:pic>
      <p:sp>
        <p:nvSpPr>
          <p:cNvPr id="21" name="SK-16-text-20"/>
          <p:cNvSpPr/>
          <p:nvPr/>
        </p:nvSpPr>
        <p:spPr>
          <a:xfrm>
            <a:off x="8598279" y="1940719"/>
            <a:ext cx="779089" cy="7453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D6701F"/>
                </a:solidFill>
              </a:rPr>
              <a:t>EMLA Cream</a:t>
            </a:r>
            <a:endParaRPr lang="en-US" sz="1533" dirty="0"/>
          </a:p>
        </p:txBody>
      </p:sp>
      <p:sp>
        <p:nvSpPr>
          <p:cNvPr id="22" name="SK-16-text-21"/>
          <p:cNvSpPr/>
          <p:nvPr/>
        </p:nvSpPr>
        <p:spPr>
          <a:xfrm>
            <a:off x="9682168" y="1940719"/>
            <a:ext cx="1295456" cy="7453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D6701F"/>
                </a:solidFill>
              </a:rPr>
              <a:t>Ametop</a:t>
            </a:r>
            <a:endParaRPr lang="en-US" sz="1533" dirty="0"/>
          </a:p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D6701F"/>
                </a:solidFill>
              </a:rPr>
              <a:t>(Tetracaine 4%)</a:t>
            </a:r>
            <a:endParaRPr lang="en-US" sz="1533" dirty="0"/>
          </a:p>
        </p:txBody>
      </p:sp>
      <p:sp>
        <p:nvSpPr>
          <p:cNvPr id="23" name="SK-16-text-22"/>
          <p:cNvSpPr/>
          <p:nvPr/>
        </p:nvSpPr>
        <p:spPr>
          <a:xfrm>
            <a:off x="6627648" y="2686115"/>
            <a:ext cx="2125664" cy="5029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000000"/>
                </a:solidFill>
              </a:rPr>
              <a:t>Onset time</a:t>
            </a:r>
            <a:endParaRPr lang="en-US" sz="1533" dirty="0"/>
          </a:p>
        </p:txBody>
      </p:sp>
      <p:sp>
        <p:nvSpPr>
          <p:cNvPr id="24" name="SK-16-text-23"/>
          <p:cNvSpPr/>
          <p:nvPr/>
        </p:nvSpPr>
        <p:spPr>
          <a:xfrm>
            <a:off x="8598279" y="2686115"/>
            <a:ext cx="779089" cy="5029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90+ minutes</a:t>
            </a:r>
            <a:endParaRPr lang="en-US" sz="1393" dirty="0"/>
          </a:p>
        </p:txBody>
      </p:sp>
      <p:sp>
        <p:nvSpPr>
          <p:cNvPr id="25" name="SK-16-text-24"/>
          <p:cNvSpPr/>
          <p:nvPr/>
        </p:nvSpPr>
        <p:spPr>
          <a:xfrm>
            <a:off x="9682168" y="2686115"/>
            <a:ext cx="2509832" cy="5029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30–45 minutes</a:t>
            </a:r>
            <a:endParaRPr lang="en-US" sz="1393" dirty="0"/>
          </a:p>
        </p:txBody>
      </p:sp>
      <p:sp>
        <p:nvSpPr>
          <p:cNvPr id="26" name="SK-16-text-25"/>
          <p:cNvSpPr/>
          <p:nvPr/>
        </p:nvSpPr>
        <p:spPr>
          <a:xfrm>
            <a:off x="6627648" y="3189044"/>
            <a:ext cx="3613628" cy="8760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000000"/>
                </a:solidFill>
              </a:rPr>
              <a:t>Vasoconstriction?</a:t>
            </a:r>
            <a:endParaRPr lang="en-US" sz="1533" dirty="0"/>
          </a:p>
        </p:txBody>
      </p:sp>
      <p:sp>
        <p:nvSpPr>
          <p:cNvPr id="27" name="SK-16-text-26"/>
          <p:cNvSpPr/>
          <p:nvPr/>
        </p:nvSpPr>
        <p:spPr>
          <a:xfrm>
            <a:off x="8598279" y="3189044"/>
            <a:ext cx="779089" cy="8760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Yes — skin</a:t>
            </a:r>
            <a:endParaRPr lang="en-US" sz="1393" dirty="0"/>
          </a:p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goes white</a:t>
            </a:r>
            <a:endParaRPr lang="en-US" sz="1393" dirty="0"/>
          </a:p>
        </p:txBody>
      </p:sp>
      <p:sp>
        <p:nvSpPr>
          <p:cNvPr id="28" name="SK-16-text-27"/>
          <p:cNvSpPr/>
          <p:nvPr/>
        </p:nvSpPr>
        <p:spPr>
          <a:xfrm>
            <a:off x="9682168" y="3189044"/>
            <a:ext cx="1295456" cy="8760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No</a:t>
            </a:r>
            <a:endParaRPr lang="en-US" sz="1393" dirty="0"/>
          </a:p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vasoconstriction</a:t>
            </a:r>
            <a:endParaRPr lang="en-US" sz="1393" dirty="0"/>
          </a:p>
        </p:txBody>
      </p:sp>
      <p:sp>
        <p:nvSpPr>
          <p:cNvPr id="29" name="SK-16-text-28"/>
          <p:cNvSpPr/>
          <p:nvPr/>
        </p:nvSpPr>
        <p:spPr>
          <a:xfrm>
            <a:off x="6627648" y="4065115"/>
            <a:ext cx="1665831" cy="5401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000000"/>
                </a:solidFill>
              </a:rPr>
              <a:t>Preferred for</a:t>
            </a:r>
            <a:endParaRPr lang="en-US" sz="1533" dirty="0"/>
          </a:p>
          <a:p>
            <a:pPr marL="0" indent="0" algn="l">
              <a:lnSpc>
                <a:spcPts val="1763"/>
              </a:lnSpc>
              <a:buNone/>
            </a:pPr>
            <a:r>
              <a:rPr lang="en-US" sz="1533" b="1" dirty="0">
                <a:solidFill>
                  <a:srgbClr val="000000"/>
                </a:solidFill>
              </a:rPr>
              <a:t>children?</a:t>
            </a:r>
            <a:endParaRPr lang="en-US" sz="1533" dirty="0"/>
          </a:p>
        </p:txBody>
      </p:sp>
      <p:sp>
        <p:nvSpPr>
          <p:cNvPr id="30" name="SK-16-text-29"/>
          <p:cNvSpPr/>
          <p:nvPr/>
        </p:nvSpPr>
        <p:spPr>
          <a:xfrm>
            <a:off x="8598279" y="4065115"/>
            <a:ext cx="779089" cy="5401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Second choice</a:t>
            </a:r>
            <a:endParaRPr lang="en-US" sz="1393" dirty="0"/>
          </a:p>
        </p:txBody>
      </p:sp>
      <p:sp>
        <p:nvSpPr>
          <p:cNvPr id="31" name="SK-16-text-30"/>
          <p:cNvSpPr/>
          <p:nvPr/>
        </p:nvSpPr>
        <p:spPr>
          <a:xfrm>
            <a:off x="9682168" y="4065115"/>
            <a:ext cx="2159018" cy="5401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02"/>
              </a:lnSpc>
              <a:buNone/>
            </a:pPr>
            <a:r>
              <a:rPr lang="en-US" sz="1393" dirty="0">
                <a:solidFill>
                  <a:srgbClr val="000000"/>
                </a:solidFill>
              </a:rPr>
              <a:t>✅ Preferred</a:t>
            </a:r>
            <a:endParaRPr lang="en-US" sz="1393" dirty="0"/>
          </a:p>
        </p:txBody>
      </p:sp>
      <p:sp>
        <p:nvSpPr>
          <p:cNvPr id="32" name="SK-16-text-31"/>
          <p:cNvSpPr/>
          <p:nvPr/>
        </p:nvSpPr>
        <p:spPr>
          <a:xfrm>
            <a:off x="504825" y="228600"/>
            <a:ext cx="11687175" cy="3467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73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Ring Blocks and Topical Anaesthesia</a:t>
            </a:r>
            <a:endParaRPr lang="en-US" sz="2625" dirty="0"/>
          </a:p>
        </p:txBody>
      </p:sp>
      <p:sp>
        <p:nvSpPr>
          <p:cNvPr id="33" name="SK-16-text-32"/>
          <p:cNvSpPr/>
          <p:nvPr/>
        </p:nvSpPr>
        <p:spPr>
          <a:xfrm>
            <a:off x="1133475" y="1381125"/>
            <a:ext cx="3520440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3D3D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Ring Blocks</a:t>
            </a:r>
            <a:endParaRPr lang="en-US" sz="2100" dirty="0"/>
          </a:p>
        </p:txBody>
      </p:sp>
      <p:sp>
        <p:nvSpPr>
          <p:cNvPr id="34" name="SK-16-text-33"/>
          <p:cNvSpPr/>
          <p:nvPr/>
        </p:nvSpPr>
        <p:spPr>
          <a:xfrm>
            <a:off x="6905625" y="1381125"/>
            <a:ext cx="5286375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3D3D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Topical Anaesthesia in Children</a:t>
            </a:r>
            <a:endParaRPr lang="en-US" sz="2100" dirty="0"/>
          </a:p>
        </p:txBody>
      </p:sp>
      <p:sp>
        <p:nvSpPr>
          <p:cNvPr id="35" name="SK-16-text-34"/>
          <p:cNvSpPr/>
          <p:nvPr/>
        </p:nvSpPr>
        <p:spPr>
          <a:xfrm>
            <a:off x="771525" y="1943100"/>
            <a:ext cx="5584478" cy="570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Agent: 2% plain lidocaine — NO adrenaline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End-artery anatomy — adrenaline risks digit ischaemia</a:t>
            </a:r>
            <a:endParaRPr lang="en-US" sz="1650" dirty="0"/>
          </a:p>
        </p:txBody>
      </p:sp>
      <p:sp>
        <p:nvSpPr>
          <p:cNvPr id="36" name="SK-16-text-35"/>
          <p:cNvSpPr/>
          <p:nvPr/>
        </p:nvSpPr>
        <p:spPr>
          <a:xfrm>
            <a:off x="771525" y="2686050"/>
            <a:ext cx="4159448" cy="5700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Maximum volume: 4 ml per finger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Avoid vascular compression</a:t>
            </a:r>
            <a:endParaRPr lang="en-US" sz="1650" dirty="0"/>
          </a:p>
        </p:txBody>
      </p:sp>
      <p:sp>
        <p:nvSpPr>
          <p:cNvPr id="37" name="SK-16-text-36"/>
          <p:cNvSpPr/>
          <p:nvPr/>
        </p:nvSpPr>
        <p:spPr>
          <a:xfrm>
            <a:off x="771525" y="3438525"/>
            <a:ext cx="5636865" cy="8550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Technique note: Inject at base of finger — two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injection points, one each side</a:t>
            </a:r>
            <a:endParaRPr lang="en-US" sz="1650" dirty="0"/>
          </a:p>
          <a:p>
            <a:pPr marL="0" indent="0">
              <a:lnSpc>
                <a:spcPts val="2244"/>
              </a:lnSpc>
              <a:buNone/>
            </a:pPr>
            <a:r>
              <a:rPr lang="en-US" sz="1650" i="1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Time the occlusion period</a:t>
            </a:r>
            <a:endParaRPr lang="en-US" sz="1650" dirty="0"/>
          </a:p>
        </p:txBody>
      </p:sp>
      <p:sp>
        <p:nvSpPr>
          <p:cNvPr id="38" name="SK-16-text-37"/>
          <p:cNvSpPr/>
          <p:nvPr/>
        </p:nvSpPr>
        <p:spPr>
          <a:xfrm>
            <a:off x="7007572" y="5103569"/>
            <a:ext cx="540633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8"/>
              </a:lnSpc>
              <a:buNone/>
            </a:pPr>
            <a:r>
              <a:rPr lang="en-US" sz="1575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🏆 Ametop preferred in children when speed</a:t>
            </a:r>
            <a:endParaRPr lang="en-US" sz="1575" dirty="0"/>
          </a:p>
          <a:p>
            <a:pPr marL="0" indent="0">
              <a:lnSpc>
                <a:spcPts val="2268"/>
              </a:lnSpc>
              <a:buNone/>
            </a:pPr>
            <a:r>
              <a:rPr lang="en-US" sz="1575" dirty="0">
                <a:solidFill>
                  <a:srgbClr val="3D3D3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matters — onset 30-45 min vs 90+ min for EMLA</a:t>
            </a:r>
            <a:endParaRPr lang="en-US" sz="1575" dirty="0"/>
          </a:p>
        </p:txBody>
      </p:sp>
      <p:sp>
        <p:nvSpPr>
          <p:cNvPr id="39" name="SK-16-text-38"/>
          <p:cNvSpPr/>
          <p:nvPr/>
        </p:nvSpPr>
        <p:spPr>
          <a:xfrm>
            <a:off x="9677400" y="323850"/>
            <a:ext cx="25146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 ANAESTHESIA</a:t>
            </a:r>
            <a:endParaRPr lang="en-US" sz="1350" dirty="0"/>
          </a:p>
        </p:txBody>
      </p:sp>
      <p:sp>
        <p:nvSpPr>
          <p:cNvPr id="40" name="SK-16-text-39"/>
          <p:cNvSpPr/>
          <p:nvPr/>
        </p:nvSpPr>
        <p:spPr>
          <a:xfrm>
            <a:off x="533400" y="6496050"/>
            <a:ext cx="98755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• Minor Surgery in General Practice</a:t>
            </a:r>
            <a:endParaRPr lang="en-US" sz="1350" dirty="0"/>
          </a:p>
        </p:txBody>
      </p:sp>
      <p:sp>
        <p:nvSpPr>
          <p:cNvPr id="41" name="SK-16-text-40"/>
          <p:cNvSpPr/>
          <p:nvPr/>
        </p:nvSpPr>
        <p:spPr>
          <a:xfrm>
            <a:off x="9677400" y="6496050"/>
            <a:ext cx="220027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3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875" y="3874740"/>
            <a:ext cx="3450282" cy="1940719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4173" y="1344067"/>
            <a:ext cx="3194298" cy="1488132"/>
          </a:xfrm>
          <a:prstGeom prst="rect">
            <a:avLst/>
          </a:prstGeom>
        </p:spPr>
      </p:pic>
      <p:sp>
        <p:nvSpPr>
          <p:cNvPr id="5" name="SK-17-text-4"/>
          <p:cNvSpPr/>
          <p:nvPr/>
        </p:nvSpPr>
        <p:spPr>
          <a:xfrm>
            <a:off x="304800" y="142875"/>
            <a:ext cx="11887200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Excision Technique — Planning the Ellipse</a:t>
            </a:r>
            <a:endParaRPr lang="en-US" sz="2700" dirty="0"/>
          </a:p>
        </p:txBody>
      </p:sp>
      <p:sp>
        <p:nvSpPr>
          <p:cNvPr id="6" name="SK-17-text-5"/>
          <p:cNvSpPr/>
          <p:nvPr/>
        </p:nvSpPr>
        <p:spPr>
          <a:xfrm>
            <a:off x="742950" y="1085850"/>
            <a:ext cx="338328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3 : 1 Ratio</a:t>
            </a:r>
            <a:endParaRPr lang="en-US" sz="1800" dirty="0"/>
          </a:p>
        </p:txBody>
      </p:sp>
      <p:sp>
        <p:nvSpPr>
          <p:cNvPr id="7" name="SK-17-text-6"/>
          <p:cNvSpPr/>
          <p:nvPr/>
        </p:nvSpPr>
        <p:spPr>
          <a:xfrm>
            <a:off x="742950" y="2352675"/>
            <a:ext cx="493776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Equal Limb Lengths</a:t>
            </a:r>
            <a:endParaRPr lang="en-US" sz="1800" dirty="0"/>
          </a:p>
        </p:txBody>
      </p:sp>
      <p:sp>
        <p:nvSpPr>
          <p:cNvPr id="8" name="SK-17-text-7"/>
          <p:cNvSpPr/>
          <p:nvPr/>
        </p:nvSpPr>
        <p:spPr>
          <a:xfrm>
            <a:off x="742950" y="3638550"/>
            <a:ext cx="57607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Follow Langer's Lines</a:t>
            </a:r>
            <a:endParaRPr lang="en-US" sz="1800" dirty="0"/>
          </a:p>
        </p:txBody>
      </p:sp>
      <p:sp>
        <p:nvSpPr>
          <p:cNvPr id="9" name="SK-17-text-8"/>
          <p:cNvSpPr/>
          <p:nvPr/>
        </p:nvSpPr>
        <p:spPr>
          <a:xfrm>
            <a:off x="742950" y="4924425"/>
            <a:ext cx="521208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Orientation by Site</a:t>
            </a:r>
            <a:endParaRPr lang="en-US" sz="1800" dirty="0"/>
          </a:p>
        </p:txBody>
      </p:sp>
      <p:sp>
        <p:nvSpPr>
          <p:cNvPr id="10" name="SK-17-text-9"/>
          <p:cNvSpPr/>
          <p:nvPr/>
        </p:nvSpPr>
        <p:spPr>
          <a:xfrm>
            <a:off x="742950" y="5334000"/>
            <a:ext cx="5102423" cy="846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Transverse — limbs, abdomen, forehead</a:t>
            </a:r>
            <a:endParaRPr lang="en-US" sz="1575" dirty="0"/>
          </a:p>
          <a:p>
            <a:pPr marL="0" indent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Vertical — glabellar area</a:t>
            </a:r>
            <a:endParaRPr lang="en-US" sz="1575" dirty="0"/>
          </a:p>
          <a:p>
            <a:pPr marL="0" indent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Avoid horizontal sutures on central cheeks</a:t>
            </a:r>
            <a:endParaRPr lang="en-US" sz="1575" dirty="0"/>
          </a:p>
        </p:txBody>
      </p:sp>
      <p:sp>
        <p:nvSpPr>
          <p:cNvPr id="11" name="SK-17-text-10"/>
          <p:cNvSpPr/>
          <p:nvPr/>
        </p:nvSpPr>
        <p:spPr>
          <a:xfrm>
            <a:off x="742950" y="1466850"/>
            <a:ext cx="7145536" cy="524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The ellipse must be three times as long as it is wide. A shorter</a:t>
            </a:r>
            <a:endParaRPr lang="en-US" sz="1575" dirty="0"/>
          </a:p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ellipse creates dog-ear deformities at the wound apexes.</a:t>
            </a:r>
            <a:endParaRPr lang="en-US" sz="1575" dirty="0"/>
          </a:p>
        </p:txBody>
      </p:sp>
      <p:sp>
        <p:nvSpPr>
          <p:cNvPr id="12" name="SK-17-text-11"/>
          <p:cNvSpPr/>
          <p:nvPr/>
        </p:nvSpPr>
        <p:spPr>
          <a:xfrm>
            <a:off x="742950" y="2743200"/>
            <a:ext cx="7334250" cy="524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Both sides of the ellipse must be equal in length. Unequal limbs</a:t>
            </a:r>
            <a:endParaRPr lang="en-US" sz="1575" dirty="0"/>
          </a:p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are the most common cause of dog-ear formation.</a:t>
            </a:r>
            <a:endParaRPr lang="en-US" sz="1575" dirty="0"/>
          </a:p>
        </p:txBody>
      </p:sp>
      <p:sp>
        <p:nvSpPr>
          <p:cNvPr id="13" name="SK-17-text-12"/>
          <p:cNvSpPr/>
          <p:nvPr/>
        </p:nvSpPr>
        <p:spPr>
          <a:xfrm>
            <a:off x="742950" y="4029075"/>
            <a:ext cx="7617023" cy="524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Align the long axis of the ellipse with lines of minimal skin tension.</a:t>
            </a:r>
            <a:endParaRPr lang="en-US" sz="1575" dirty="0"/>
          </a:p>
          <a:p>
            <a:pPr marL="0" indent="0">
              <a:lnSpc>
                <a:spcPts val="206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This minimises wound tension and produces the finest scar.</a:t>
            </a:r>
            <a:endParaRPr lang="en-US" sz="1575" dirty="0"/>
          </a:p>
        </p:txBody>
      </p:sp>
      <p:sp>
        <p:nvSpPr>
          <p:cNvPr id="14" name="SK-17-text-13"/>
          <p:cNvSpPr/>
          <p:nvPr/>
        </p:nvSpPr>
        <p:spPr>
          <a:xfrm>
            <a:off x="7810500" y="6019800"/>
            <a:ext cx="438150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 : W = 3 : 1 — the fundamental excision ratio.</a:t>
            </a:r>
            <a:endParaRPr lang="en-US" sz="1275" dirty="0"/>
          </a:p>
        </p:txBody>
      </p:sp>
      <p:sp>
        <p:nvSpPr>
          <p:cNvPr id="15" name="SK-17-text-14"/>
          <p:cNvSpPr/>
          <p:nvPr/>
        </p:nvSpPr>
        <p:spPr>
          <a:xfrm>
            <a:off x="10453092" y="285750"/>
            <a:ext cx="1372493" cy="190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TECHNIQUE</a:t>
            </a:r>
            <a:endParaRPr lang="en-US" sz="1500" dirty="0"/>
          </a:p>
        </p:txBody>
      </p:sp>
      <p:sp>
        <p:nvSpPr>
          <p:cNvPr id="16" name="SK-17-text-15"/>
          <p:cNvSpPr/>
          <p:nvPr/>
        </p:nvSpPr>
        <p:spPr>
          <a:xfrm>
            <a:off x="7739062" y="3209925"/>
            <a:ext cx="4452938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Lesion centred within the planned ellipse outline.</a:t>
            </a:r>
            <a:endParaRPr lang="en-US" sz="1275" dirty="0"/>
          </a:p>
        </p:txBody>
      </p:sp>
      <p:sp>
        <p:nvSpPr>
          <p:cNvPr id="17" name="SK-17-text-16"/>
          <p:cNvSpPr/>
          <p:nvPr/>
        </p:nvSpPr>
        <p:spPr>
          <a:xfrm>
            <a:off x="3278981" y="6572250"/>
            <a:ext cx="5605463" cy="1785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Minor Surgery Teaching Deck • www.bradfordvts.co.uk</a:t>
            </a:r>
            <a:endParaRPr lang="en-US" sz="1125" dirty="0"/>
          </a:p>
        </p:txBody>
      </p:sp>
      <p:sp>
        <p:nvSpPr>
          <p:cNvPr id="18" name="SK-17-text-17"/>
          <p:cNvSpPr/>
          <p:nvPr/>
        </p:nvSpPr>
        <p:spPr>
          <a:xfrm>
            <a:off x="10829925" y="6572250"/>
            <a:ext cx="1037183" cy="151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97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17 of 35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65" y="2043559"/>
            <a:ext cx="5400973" cy="3223171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1" y="4759375"/>
            <a:ext cx="633859" cy="418207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9" y="3559225"/>
            <a:ext cx="585192" cy="246757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53" y="2064246"/>
            <a:ext cx="682675" cy="658267"/>
          </a:xfrm>
          <a:prstGeom prst="rect">
            <a:avLst/>
          </a:prstGeom>
        </p:spPr>
      </p:pic>
      <p:sp>
        <p:nvSpPr>
          <p:cNvPr id="7" name="SK-18-text-6"/>
          <p:cNvSpPr/>
          <p:nvPr/>
        </p:nvSpPr>
        <p:spPr>
          <a:xfrm>
            <a:off x="504825" y="285750"/>
            <a:ext cx="11687175" cy="3594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31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Surgical Incision and Tissue Dissection</a:t>
            </a:r>
            <a:endParaRPr lang="en-US" sz="2550" dirty="0"/>
          </a:p>
        </p:txBody>
      </p:sp>
      <p:sp>
        <p:nvSpPr>
          <p:cNvPr id="8" name="SK-18-text-7"/>
          <p:cNvSpPr/>
          <p:nvPr/>
        </p:nvSpPr>
        <p:spPr>
          <a:xfrm>
            <a:off x="533400" y="1343025"/>
            <a:ext cx="3017520" cy="226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2"/>
              </a:lnSpc>
              <a:buNone/>
            </a:pPr>
            <a:r>
              <a:rPr lang="en-US" sz="165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INCISION</a:t>
            </a:r>
            <a:endParaRPr lang="en-US" sz="1650" dirty="0"/>
          </a:p>
        </p:txBody>
      </p:sp>
      <p:sp>
        <p:nvSpPr>
          <p:cNvPr id="9" name="SK-18-text-8"/>
          <p:cNvSpPr/>
          <p:nvPr/>
        </p:nvSpPr>
        <p:spPr>
          <a:xfrm>
            <a:off x="6257925" y="1343025"/>
            <a:ext cx="5532120" cy="226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2"/>
              </a:lnSpc>
              <a:buNone/>
            </a:pPr>
            <a:r>
              <a:rPr lang="en-US" sz="1650" b="1" dirty="0">
                <a:solidFill>
                  <a:srgbClr val="F9672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DISSECTION DEPTH GUIDE</a:t>
            </a:r>
            <a:endParaRPr lang="en-US" sz="1650" dirty="0"/>
          </a:p>
        </p:txBody>
      </p:sp>
      <p:sp>
        <p:nvSpPr>
          <p:cNvPr id="10" name="SK-18-text-9"/>
          <p:cNvSpPr/>
          <p:nvPr/>
        </p:nvSpPr>
        <p:spPr>
          <a:xfrm>
            <a:off x="1685925" y="2009775"/>
            <a:ext cx="354711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90° Blade Angle</a:t>
            </a:r>
            <a:endParaRPr lang="en-US" sz="1425" dirty="0"/>
          </a:p>
        </p:txBody>
      </p:sp>
      <p:sp>
        <p:nvSpPr>
          <p:cNvPr id="11" name="SK-18-text-10"/>
          <p:cNvSpPr/>
          <p:nvPr/>
        </p:nvSpPr>
        <p:spPr>
          <a:xfrm>
            <a:off x="1685925" y="3305175"/>
            <a:ext cx="369189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Bold Movement</a:t>
            </a:r>
            <a:endParaRPr lang="en-US" sz="1425" dirty="0"/>
          </a:p>
        </p:txBody>
      </p:sp>
      <p:sp>
        <p:nvSpPr>
          <p:cNvPr id="12" name="SK-18-text-11"/>
          <p:cNvSpPr/>
          <p:nvPr/>
        </p:nvSpPr>
        <p:spPr>
          <a:xfrm>
            <a:off x="1685925" y="4600575"/>
            <a:ext cx="4994910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Reverse Blade at Apexes</a:t>
            </a:r>
            <a:endParaRPr lang="en-US" sz="1425" dirty="0"/>
          </a:p>
        </p:txBody>
      </p:sp>
      <p:sp>
        <p:nvSpPr>
          <p:cNvPr id="13" name="SK-18-text-12"/>
          <p:cNvSpPr/>
          <p:nvPr/>
        </p:nvSpPr>
        <p:spPr>
          <a:xfrm>
            <a:off x="7905750" y="400050"/>
            <a:ext cx="1851660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TECHNIQUE</a:t>
            </a:r>
            <a:endParaRPr lang="en-US" sz="1350" dirty="0"/>
          </a:p>
        </p:txBody>
      </p:sp>
      <p:sp>
        <p:nvSpPr>
          <p:cNvPr id="14" name="SK-18-text-13"/>
          <p:cNvSpPr/>
          <p:nvPr/>
        </p:nvSpPr>
        <p:spPr>
          <a:xfrm>
            <a:off x="1685925" y="2324100"/>
            <a:ext cx="4641503" cy="423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Hold scalpel perpendicular to skin surface — ensures</a:t>
            </a:r>
            <a:endParaRPr lang="en-US" sz="1200" dirty="0"/>
          </a:p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clean, vertical wound edges for accurate apposition</a:t>
            </a:r>
            <a:endParaRPr lang="en-US" sz="1200" dirty="0"/>
          </a:p>
        </p:txBody>
      </p:sp>
      <p:sp>
        <p:nvSpPr>
          <p:cNvPr id="15" name="SK-18-text-14"/>
          <p:cNvSpPr/>
          <p:nvPr/>
        </p:nvSpPr>
        <p:spPr>
          <a:xfrm>
            <a:off x="1685925" y="3619500"/>
            <a:ext cx="4735711" cy="423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Single, confident pass — never saw back and forth.</a:t>
            </a:r>
            <a:endParaRPr lang="en-US" sz="1200" dirty="0"/>
          </a:p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Hesitant strokes cause ragged edges and poor healing</a:t>
            </a:r>
            <a:endParaRPr lang="en-US" sz="1200" dirty="0"/>
          </a:p>
        </p:txBody>
      </p:sp>
      <p:sp>
        <p:nvSpPr>
          <p:cNvPr id="16" name="SK-18-text-15"/>
          <p:cNvSpPr/>
          <p:nvPr/>
        </p:nvSpPr>
        <p:spPr>
          <a:xfrm>
            <a:off x="1685925" y="4924425"/>
            <a:ext cx="4819650" cy="423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Flip blade direction at each apex of the ellipse —</a:t>
            </a:r>
            <a:endParaRPr lang="en-US" sz="1200" dirty="0"/>
          </a:p>
          <a:p>
            <a:pPr marL="0" indent="0">
              <a:lnSpc>
                <a:spcPts val="166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prevents fish-tail deformity and maintains clean tip closure</a:t>
            </a:r>
            <a:endParaRPr lang="en-US" sz="1200" dirty="0"/>
          </a:p>
        </p:txBody>
      </p:sp>
      <p:sp>
        <p:nvSpPr>
          <p:cNvPr id="17" name="SK-18-text-16"/>
          <p:cNvSpPr/>
          <p:nvPr/>
        </p:nvSpPr>
        <p:spPr>
          <a:xfrm>
            <a:off x="719138" y="5953125"/>
            <a:ext cx="11472863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 Scalp dissection must stay subgaleal — below fat, above periosteum — to protect the galea and minimise bleeding</a:t>
            </a:r>
            <a:endParaRPr lang="en-US" sz="1350" dirty="0"/>
          </a:p>
        </p:txBody>
      </p:sp>
      <p:sp>
        <p:nvSpPr>
          <p:cNvPr id="18" name="SK-18-text-17"/>
          <p:cNvSpPr/>
          <p:nvPr/>
        </p:nvSpPr>
        <p:spPr>
          <a:xfrm>
            <a:off x="11277600" y="6496050"/>
            <a:ext cx="534293" cy="172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4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18 / 35</a:t>
            </a:r>
            <a:endParaRPr lang="en-US" sz="1050" dirty="0"/>
          </a:p>
        </p:txBody>
      </p:sp>
      <p:sp>
        <p:nvSpPr>
          <p:cNvPr id="19" name="SK-18-text-18"/>
          <p:cNvSpPr/>
          <p:nvPr/>
        </p:nvSpPr>
        <p:spPr>
          <a:xfrm>
            <a:off x="533400" y="6496050"/>
            <a:ext cx="4480560" cy="172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4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· Minor Surgery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88" y="5637163"/>
            <a:ext cx="268188" cy="260598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992" y="2002482"/>
            <a:ext cx="3303984" cy="2688282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573" y="4094113"/>
            <a:ext cx="390079" cy="432048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573" y="2091630"/>
            <a:ext cx="402282" cy="383977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4094113"/>
            <a:ext cx="353467" cy="432048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043559"/>
            <a:ext cx="426690" cy="466279"/>
          </a:xfrm>
          <a:prstGeom prst="rect">
            <a:avLst/>
          </a:prstGeom>
        </p:spPr>
      </p:pic>
      <p:sp>
        <p:nvSpPr>
          <p:cNvPr id="9" name="SK-19-text-8"/>
          <p:cNvSpPr/>
          <p:nvPr/>
        </p:nvSpPr>
        <p:spPr>
          <a:xfrm>
            <a:off x="409575" y="285750"/>
            <a:ext cx="11782425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Haemostasis Management in Minor Surgery</a:t>
            </a:r>
            <a:endParaRPr lang="en-US" sz="2850" dirty="0"/>
          </a:p>
        </p:txBody>
      </p:sp>
      <p:sp>
        <p:nvSpPr>
          <p:cNvPr id="10" name="SK-19-text-9"/>
          <p:cNvSpPr/>
          <p:nvPr/>
        </p:nvSpPr>
        <p:spPr>
          <a:xfrm>
            <a:off x="1323975" y="1628775"/>
            <a:ext cx="210312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Pressure</a:t>
            </a:r>
            <a:endParaRPr lang="en-US" sz="1725" dirty="0"/>
          </a:p>
        </p:txBody>
      </p:sp>
      <p:sp>
        <p:nvSpPr>
          <p:cNvPr id="11" name="SK-19-text-10"/>
          <p:cNvSpPr/>
          <p:nvPr/>
        </p:nvSpPr>
        <p:spPr>
          <a:xfrm>
            <a:off x="5200650" y="1628775"/>
            <a:ext cx="262890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Adrenaline</a:t>
            </a:r>
            <a:endParaRPr lang="en-US" sz="1725" dirty="0"/>
          </a:p>
        </p:txBody>
      </p:sp>
      <p:sp>
        <p:nvSpPr>
          <p:cNvPr id="12" name="SK-19-text-11"/>
          <p:cNvSpPr/>
          <p:nvPr/>
        </p:nvSpPr>
        <p:spPr>
          <a:xfrm>
            <a:off x="1323975" y="3571875"/>
            <a:ext cx="236601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Diathermy</a:t>
            </a:r>
            <a:endParaRPr lang="en-US" sz="1725" dirty="0"/>
          </a:p>
        </p:txBody>
      </p:sp>
      <p:sp>
        <p:nvSpPr>
          <p:cNvPr id="13" name="SK-19-text-12"/>
          <p:cNvSpPr/>
          <p:nvPr/>
        </p:nvSpPr>
        <p:spPr>
          <a:xfrm>
            <a:off x="5200650" y="3571875"/>
            <a:ext cx="5433060" cy="2607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Large Vessels (&gt;1mm)</a:t>
            </a:r>
            <a:endParaRPr lang="en-US" sz="1725" dirty="0"/>
          </a:p>
        </p:txBody>
      </p:sp>
      <p:sp>
        <p:nvSpPr>
          <p:cNvPr id="14" name="SK-19-text-13"/>
          <p:cNvSpPr/>
          <p:nvPr/>
        </p:nvSpPr>
        <p:spPr>
          <a:xfrm>
            <a:off x="895350" y="5638800"/>
            <a:ext cx="5353943" cy="4179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Pressure dressings essential for: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forehead lipomata • deep cysts • anticoagulated patients</a:t>
            </a:r>
            <a:endParaRPr lang="en-US" sz="1275" dirty="0"/>
          </a:p>
        </p:txBody>
      </p:sp>
      <p:sp>
        <p:nvSpPr>
          <p:cNvPr id="15" name="SK-19-text-14"/>
          <p:cNvSpPr/>
          <p:nvPr/>
        </p:nvSpPr>
        <p:spPr>
          <a:xfrm>
            <a:off x="1323975" y="1990725"/>
            <a:ext cx="2870746" cy="9530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the first step. Simple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sustained pressure is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effective and should never be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skipped.</a:t>
            </a:r>
            <a:endParaRPr lang="en-US" sz="1350" dirty="0"/>
          </a:p>
        </p:txBody>
      </p:sp>
      <p:sp>
        <p:nvSpPr>
          <p:cNvPr id="16" name="SK-19-text-15"/>
          <p:cNvSpPr/>
          <p:nvPr/>
        </p:nvSpPr>
        <p:spPr>
          <a:xfrm>
            <a:off x="5200650" y="1990725"/>
            <a:ext cx="2912715" cy="9530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Takes up to 15 minutes for full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vasoconstriction — always wait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before proceeding with the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procedure.</a:t>
            </a:r>
            <a:endParaRPr lang="en-US" sz="1350" dirty="0"/>
          </a:p>
        </p:txBody>
      </p:sp>
      <p:sp>
        <p:nvSpPr>
          <p:cNvPr id="17" name="SK-19-text-16"/>
          <p:cNvSpPr/>
          <p:nvPr/>
        </p:nvSpPr>
        <p:spPr>
          <a:xfrm>
            <a:off x="1323975" y="3952875"/>
            <a:ext cx="2923133" cy="95309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Bipolar or unipolar hyfriecator.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Keep away from wound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edges to avoid necrosis.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Use sterile covers.</a:t>
            </a:r>
            <a:endParaRPr lang="en-US" sz="1350" dirty="0"/>
          </a:p>
        </p:txBody>
      </p:sp>
      <p:sp>
        <p:nvSpPr>
          <p:cNvPr id="18" name="SK-19-text-17"/>
          <p:cNvSpPr/>
          <p:nvPr/>
        </p:nvSpPr>
        <p:spPr>
          <a:xfrm>
            <a:off x="5200650" y="4305300"/>
            <a:ext cx="3289846" cy="7148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Pressure dressings for high-bleed-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risk sites — forehead lipoma,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cysts, patients on warfarin.</a:t>
            </a:r>
            <a:endParaRPr lang="en-US" sz="1350" dirty="0"/>
          </a:p>
        </p:txBody>
      </p:sp>
      <p:sp>
        <p:nvSpPr>
          <p:cNvPr id="19" name="SK-19-text-18"/>
          <p:cNvSpPr/>
          <p:nvPr/>
        </p:nvSpPr>
        <p:spPr>
          <a:xfrm>
            <a:off x="9935021" y="428625"/>
            <a:ext cx="1875383" cy="2128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76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SURGICAL TECHNIQUE</a:t>
            </a:r>
            <a:endParaRPr lang="en-US" sz="1125" dirty="0"/>
          </a:p>
        </p:txBody>
      </p:sp>
      <p:sp>
        <p:nvSpPr>
          <p:cNvPr id="20" name="SK-19-text-19"/>
          <p:cNvSpPr/>
          <p:nvPr/>
        </p:nvSpPr>
        <p:spPr>
          <a:xfrm>
            <a:off x="409575" y="6600825"/>
            <a:ext cx="512064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• Minor Surgery</a:t>
            </a:r>
            <a:endParaRPr lang="en-US" sz="1200" dirty="0"/>
          </a:p>
        </p:txBody>
      </p:sp>
      <p:sp>
        <p:nvSpPr>
          <p:cNvPr id="21" name="SK-19-text-20"/>
          <p:cNvSpPr/>
          <p:nvPr/>
        </p:nvSpPr>
        <p:spPr>
          <a:xfrm>
            <a:off x="10163175" y="6600825"/>
            <a:ext cx="1802011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2" name="SK-19-text-21"/>
          <p:cNvSpPr/>
          <p:nvPr/>
        </p:nvSpPr>
        <p:spPr>
          <a:xfrm>
            <a:off x="5871567" y="6600825"/>
            <a:ext cx="53429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19 / 35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671" y="1398984"/>
            <a:ext cx="5266944" cy="36653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71" y="1398984"/>
            <a:ext cx="2486353" cy="626467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8024" y="1398984"/>
            <a:ext cx="2780590" cy="626467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1671" y="2025452"/>
            <a:ext cx="5266944" cy="607767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71" y="2025452"/>
            <a:ext cx="2486353" cy="607767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8024" y="2025452"/>
            <a:ext cx="2780590" cy="607767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1671" y="2633218"/>
            <a:ext cx="5266944" cy="607767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1671" y="2633218"/>
            <a:ext cx="2486353" cy="607767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8024" y="2633218"/>
            <a:ext cx="2780590" cy="607767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1671" y="3240985"/>
            <a:ext cx="5266944" cy="607767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1671" y="3240985"/>
            <a:ext cx="2486353" cy="607767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48024" y="3240985"/>
            <a:ext cx="2780590" cy="607767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1671" y="3848751"/>
            <a:ext cx="5266944" cy="607766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1671" y="3848751"/>
            <a:ext cx="2486353" cy="607766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48024" y="3848751"/>
            <a:ext cx="2780590" cy="607766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1671" y="4456518"/>
            <a:ext cx="5266944" cy="607767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1671" y="4456518"/>
            <a:ext cx="2486353" cy="607767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48024" y="4456518"/>
            <a:ext cx="2780590" cy="607767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1098" y="1289298"/>
            <a:ext cx="5730180" cy="4958209"/>
          </a:xfrm>
          <a:prstGeom prst="rect">
            <a:avLst/>
          </a:prstGeom>
        </p:spPr>
      </p:pic>
      <p:sp>
        <p:nvSpPr>
          <p:cNvPr id="22" name="SK-20-text-21"/>
          <p:cNvSpPr/>
          <p:nvPr/>
        </p:nvSpPr>
        <p:spPr>
          <a:xfrm>
            <a:off x="6461671" y="1398984"/>
            <a:ext cx="2467303" cy="6264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Body Site</a:t>
            </a:r>
            <a:endParaRPr lang="en-US" sz="2100" dirty="0"/>
          </a:p>
        </p:txBody>
      </p:sp>
      <p:sp>
        <p:nvSpPr>
          <p:cNvPr id="23" name="SK-20-text-22"/>
          <p:cNvSpPr/>
          <p:nvPr/>
        </p:nvSpPr>
        <p:spPr>
          <a:xfrm>
            <a:off x="8948024" y="1398984"/>
            <a:ext cx="2761540" cy="6264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Days to Removal</a:t>
            </a:r>
            <a:endParaRPr lang="en-US" sz="2100" dirty="0"/>
          </a:p>
        </p:txBody>
      </p:sp>
      <p:sp>
        <p:nvSpPr>
          <p:cNvPr id="24" name="SK-20-text-23"/>
          <p:cNvSpPr/>
          <p:nvPr/>
        </p:nvSpPr>
        <p:spPr>
          <a:xfrm>
            <a:off x="6461671" y="2025452"/>
            <a:ext cx="2295853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0000"/>
                </a:solidFill>
              </a:rPr>
              <a:t>Face</a:t>
            </a:r>
            <a:endParaRPr lang="en-US" sz="1950" dirty="0"/>
          </a:p>
        </p:txBody>
      </p:sp>
      <p:sp>
        <p:nvSpPr>
          <p:cNvPr id="25" name="SK-20-text-24"/>
          <p:cNvSpPr/>
          <p:nvPr/>
        </p:nvSpPr>
        <p:spPr>
          <a:xfrm>
            <a:off x="8948024" y="2025452"/>
            <a:ext cx="2590090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B85B17"/>
                </a:solidFill>
              </a:rPr>
              <a:t>5–7 days</a:t>
            </a:r>
            <a:endParaRPr lang="en-US" sz="1950" dirty="0"/>
          </a:p>
        </p:txBody>
      </p:sp>
      <p:sp>
        <p:nvSpPr>
          <p:cNvPr id="26" name="SK-20-text-25"/>
          <p:cNvSpPr/>
          <p:nvPr/>
        </p:nvSpPr>
        <p:spPr>
          <a:xfrm>
            <a:off x="6461671" y="2633218"/>
            <a:ext cx="2295853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0000"/>
                </a:solidFill>
              </a:rPr>
              <a:t>Trunk (other)</a:t>
            </a:r>
            <a:endParaRPr lang="en-US" sz="1950" dirty="0"/>
          </a:p>
        </p:txBody>
      </p:sp>
      <p:sp>
        <p:nvSpPr>
          <p:cNvPr id="27" name="SK-20-text-26"/>
          <p:cNvSpPr/>
          <p:nvPr/>
        </p:nvSpPr>
        <p:spPr>
          <a:xfrm>
            <a:off x="8948024" y="2633218"/>
            <a:ext cx="2590090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B85B17"/>
                </a:solidFill>
              </a:rPr>
              <a:t>~10 days</a:t>
            </a:r>
            <a:endParaRPr lang="en-US" sz="1950" dirty="0"/>
          </a:p>
        </p:txBody>
      </p:sp>
      <p:sp>
        <p:nvSpPr>
          <p:cNvPr id="28" name="SK-20-text-27"/>
          <p:cNvSpPr/>
          <p:nvPr/>
        </p:nvSpPr>
        <p:spPr>
          <a:xfrm>
            <a:off x="6461671" y="3240985"/>
            <a:ext cx="2295853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0000"/>
                </a:solidFill>
              </a:rPr>
              <a:t>Back and Joints</a:t>
            </a:r>
            <a:endParaRPr lang="en-US" sz="1950" dirty="0"/>
          </a:p>
        </p:txBody>
      </p:sp>
      <p:sp>
        <p:nvSpPr>
          <p:cNvPr id="29" name="SK-20-text-28"/>
          <p:cNvSpPr/>
          <p:nvPr/>
        </p:nvSpPr>
        <p:spPr>
          <a:xfrm>
            <a:off x="8948024" y="3240985"/>
            <a:ext cx="2590090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B85B17"/>
                </a:solidFill>
              </a:rPr>
              <a:t>14 days</a:t>
            </a:r>
            <a:endParaRPr lang="en-US" sz="1950" dirty="0"/>
          </a:p>
        </p:txBody>
      </p:sp>
      <p:sp>
        <p:nvSpPr>
          <p:cNvPr id="30" name="SK-20-text-29"/>
          <p:cNvSpPr/>
          <p:nvPr/>
        </p:nvSpPr>
        <p:spPr>
          <a:xfrm>
            <a:off x="6461671" y="3848751"/>
            <a:ext cx="2295853" cy="607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0000"/>
                </a:solidFill>
              </a:rPr>
              <a:t>Hands</a:t>
            </a:r>
            <a:endParaRPr lang="en-US" sz="1950" dirty="0"/>
          </a:p>
        </p:txBody>
      </p:sp>
      <p:sp>
        <p:nvSpPr>
          <p:cNvPr id="31" name="SK-20-text-30"/>
          <p:cNvSpPr/>
          <p:nvPr/>
        </p:nvSpPr>
        <p:spPr>
          <a:xfrm>
            <a:off x="8948024" y="3848751"/>
            <a:ext cx="2590090" cy="607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B85B17"/>
                </a:solidFill>
              </a:rPr>
              <a:t>Up to 14 days</a:t>
            </a:r>
            <a:endParaRPr lang="en-US" sz="1950" dirty="0"/>
          </a:p>
        </p:txBody>
      </p:sp>
      <p:sp>
        <p:nvSpPr>
          <p:cNvPr id="32" name="SK-20-text-31"/>
          <p:cNvSpPr/>
          <p:nvPr/>
        </p:nvSpPr>
        <p:spPr>
          <a:xfrm>
            <a:off x="6461671" y="4456518"/>
            <a:ext cx="2295853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dirty="0">
                <a:solidFill>
                  <a:srgbClr val="000000"/>
                </a:solidFill>
              </a:rPr>
              <a:t>Legs</a:t>
            </a:r>
            <a:endParaRPr lang="en-US" sz="1950" dirty="0"/>
          </a:p>
        </p:txBody>
      </p:sp>
      <p:sp>
        <p:nvSpPr>
          <p:cNvPr id="33" name="SK-20-text-32"/>
          <p:cNvSpPr/>
          <p:nvPr/>
        </p:nvSpPr>
        <p:spPr>
          <a:xfrm>
            <a:off x="8948024" y="4456518"/>
            <a:ext cx="2590090" cy="607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B85B17"/>
                </a:solidFill>
              </a:rPr>
              <a:t>14 days</a:t>
            </a:r>
            <a:endParaRPr lang="en-US" sz="1950" dirty="0"/>
          </a:p>
        </p:txBody>
      </p:sp>
      <p:sp>
        <p:nvSpPr>
          <p:cNvPr id="34" name="SK-20-text-33"/>
          <p:cNvSpPr/>
          <p:nvPr/>
        </p:nvSpPr>
        <p:spPr>
          <a:xfrm>
            <a:off x="285750" y="228600"/>
            <a:ext cx="1190625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Suturing — Site-Specific Removal Guide</a:t>
            </a:r>
            <a:endParaRPr lang="en-US" sz="2850" dirty="0"/>
          </a:p>
        </p:txBody>
      </p:sp>
      <p:sp>
        <p:nvSpPr>
          <p:cNvPr id="35" name="SK-20-text-34"/>
          <p:cNvSpPr/>
          <p:nvPr/>
        </p:nvSpPr>
        <p:spPr>
          <a:xfrm>
            <a:off x="9654927" y="352425"/>
            <a:ext cx="2168723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REFERENCE</a:t>
            </a:r>
            <a:endParaRPr lang="en-US" sz="1275" dirty="0"/>
          </a:p>
        </p:txBody>
      </p:sp>
      <p:sp>
        <p:nvSpPr>
          <p:cNvPr id="36" name="SK-20-text-35"/>
          <p:cNvSpPr/>
          <p:nvPr/>
        </p:nvSpPr>
        <p:spPr>
          <a:xfrm>
            <a:off x="6686550" y="5543550"/>
            <a:ext cx="5500688" cy="4354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🔑 Earlier removal on the face minimises scarring. Longer</a:t>
            </a:r>
            <a:endParaRPr lang="en-US" sz="1350" dirty="0"/>
          </a:p>
          <a:p>
            <a:pPr marL="0" indent="0">
              <a:lnSpc>
                <a:spcPts val="171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times on joints and legs allow adequate tensile strength.</a:t>
            </a:r>
            <a:endParaRPr lang="en-US" sz="1350" dirty="0"/>
          </a:p>
        </p:txBody>
      </p:sp>
      <p:sp>
        <p:nvSpPr>
          <p:cNvPr id="37" name="SK-20-text-36"/>
          <p:cNvSpPr/>
          <p:nvPr/>
        </p:nvSpPr>
        <p:spPr>
          <a:xfrm>
            <a:off x="3388519" y="6562725"/>
            <a:ext cx="5500688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50"/>
              </a:lnSpc>
              <a:buNone/>
            </a:pPr>
            <a:r>
              <a:rPr lang="en-US" sz="1050" dirty="0">
                <a:solidFill>
                  <a:srgbClr val="757575"/>
                </a:solidFill>
                <a:latin typeface="Roboto-BoldItalic" pitchFamily="34" charset="0"/>
                <a:ea typeface="Roboto-BoldItalic" pitchFamily="34" charset="-122"/>
                <a:cs typeface="Roboto-BoldItalic" pitchFamily="34" charset="-120"/>
              </a:rPr>
              <a:t>Bradford VTS • Minor Surgery Teaching Deck •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0855" y="3764905"/>
            <a:ext cx="1975098" cy="1529209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63" y="3792438"/>
            <a:ext cx="292596" cy="287982"/>
          </a:xfrm>
          <a:prstGeom prst="rect">
            <a:avLst/>
          </a:prstGeom>
        </p:spPr>
      </p:pic>
      <p:sp>
        <p:nvSpPr>
          <p:cNvPr id="5" name="SK-21-text-4"/>
          <p:cNvSpPr/>
          <p:nvPr/>
        </p:nvSpPr>
        <p:spPr>
          <a:xfrm>
            <a:off x="409575" y="257175"/>
            <a:ext cx="9509760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Suture Materials and Sizes</a:t>
            </a:r>
            <a:endParaRPr lang="en-US" sz="2400" dirty="0"/>
          </a:p>
        </p:txBody>
      </p:sp>
      <p:sp>
        <p:nvSpPr>
          <p:cNvPr id="6" name="SK-21-text-5"/>
          <p:cNvSpPr/>
          <p:nvPr/>
        </p:nvSpPr>
        <p:spPr>
          <a:xfrm>
            <a:off x="2974628" y="5534025"/>
            <a:ext cx="1613446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Face</a:t>
            </a:r>
            <a:endParaRPr lang="en-US" sz="21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5/0 or 6/0</a:t>
            </a:r>
            <a:endParaRPr lang="en-US" sz="2100" dirty="0"/>
          </a:p>
        </p:txBody>
      </p:sp>
      <p:sp>
        <p:nvSpPr>
          <p:cNvPr id="7" name="SK-21-text-6"/>
          <p:cNvSpPr/>
          <p:nvPr/>
        </p:nvSpPr>
        <p:spPr>
          <a:xfrm>
            <a:off x="3048000" y="333375"/>
            <a:ext cx="505206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Suture Materials and Sizes</a:t>
            </a:r>
            <a:endParaRPr lang="en-US" sz="1275" dirty="0"/>
          </a:p>
        </p:txBody>
      </p:sp>
      <p:sp>
        <p:nvSpPr>
          <p:cNvPr id="8" name="SK-21-text-7"/>
          <p:cNvSpPr/>
          <p:nvPr/>
        </p:nvSpPr>
        <p:spPr>
          <a:xfrm>
            <a:off x="5850731" y="5534025"/>
            <a:ext cx="2252663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Body</a:t>
            </a:r>
            <a:endParaRPr lang="en-US" sz="21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3/0 • 4/0 • 5/0</a:t>
            </a:r>
            <a:endParaRPr lang="en-US" sz="2100" dirty="0"/>
          </a:p>
        </p:txBody>
      </p:sp>
      <p:sp>
        <p:nvSpPr>
          <p:cNvPr id="9" name="SK-21-text-8"/>
          <p:cNvSpPr/>
          <p:nvPr/>
        </p:nvSpPr>
        <p:spPr>
          <a:xfrm>
            <a:off x="9424392" y="5534025"/>
            <a:ext cx="1582043" cy="6399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Scalp</a:t>
            </a:r>
            <a:endParaRPr lang="en-US" sz="21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9E46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3/0 or 4/0</a:t>
            </a:r>
            <a:endParaRPr lang="en-US" sz="2100" dirty="0"/>
          </a:p>
        </p:txBody>
      </p:sp>
      <p:sp>
        <p:nvSpPr>
          <p:cNvPr id="10" name="SK-21-text-9"/>
          <p:cNvSpPr/>
          <p:nvPr/>
        </p:nvSpPr>
        <p:spPr>
          <a:xfrm>
            <a:off x="714375" y="1943100"/>
            <a:ext cx="288036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Non-Absorbable</a:t>
            </a:r>
            <a:endParaRPr lang="en-US" sz="1350" dirty="0"/>
          </a:p>
        </p:txBody>
      </p:sp>
      <p:sp>
        <p:nvSpPr>
          <p:cNvPr id="11" name="SK-21-text-10"/>
          <p:cNvSpPr/>
          <p:nvPr/>
        </p:nvSpPr>
        <p:spPr>
          <a:xfrm>
            <a:off x="6554986" y="1943100"/>
            <a:ext cx="563701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Monocryl ● Subcutaneous layers, smooth absorption</a:t>
            </a:r>
            <a:endParaRPr lang="en-US" sz="1350" dirty="0"/>
          </a:p>
        </p:txBody>
      </p:sp>
      <p:sp>
        <p:nvSpPr>
          <p:cNvPr id="12" name="SK-21-text-11"/>
          <p:cNvSpPr/>
          <p:nvPr/>
        </p:nvSpPr>
        <p:spPr>
          <a:xfrm>
            <a:off x="6513165" y="2352675"/>
            <a:ext cx="56788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Vicryl ● Deep layers — avoid on face (tissue reaction)</a:t>
            </a:r>
            <a:endParaRPr lang="en-US" sz="1350" dirty="0"/>
          </a:p>
        </p:txBody>
      </p:sp>
      <p:sp>
        <p:nvSpPr>
          <p:cNvPr id="13" name="SK-21-text-12"/>
          <p:cNvSpPr/>
          <p:nvPr/>
        </p:nvSpPr>
        <p:spPr>
          <a:xfrm>
            <a:off x="6562725" y="2762250"/>
            <a:ext cx="562927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PDS ● Deep tension-bearing areas</a:t>
            </a:r>
            <a:endParaRPr lang="en-US" sz="1350" dirty="0"/>
          </a:p>
        </p:txBody>
      </p:sp>
      <p:sp>
        <p:nvSpPr>
          <p:cNvPr id="14" name="SK-21-text-13"/>
          <p:cNvSpPr/>
          <p:nvPr/>
        </p:nvSpPr>
        <p:spPr>
          <a:xfrm>
            <a:off x="6686550" y="3343275"/>
            <a:ext cx="5207198" cy="4048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Vicryl Rapid — dissolves in 10-14 days • Ideal for</a:t>
            </a:r>
            <a:endParaRPr lang="en-US" sz="1275" dirty="0"/>
          </a:p>
          <a:p>
            <a:pPr marL="0" indent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scalp and behind-ear wounds.</a:t>
            </a:r>
            <a:endParaRPr lang="en-US" sz="1275" dirty="0"/>
          </a:p>
        </p:txBody>
      </p:sp>
      <p:sp>
        <p:nvSpPr>
          <p:cNvPr id="15" name="SK-21-text-14"/>
          <p:cNvSpPr/>
          <p:nvPr/>
        </p:nvSpPr>
        <p:spPr>
          <a:xfrm>
            <a:off x="850447" y="2417309"/>
            <a:ext cx="1440180" cy="2348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Prolene</a:t>
            </a:r>
            <a:endParaRPr lang="en-US" sz="1350" dirty="0"/>
          </a:p>
        </p:txBody>
      </p:sp>
      <p:sp>
        <p:nvSpPr>
          <p:cNvPr id="16" name="SK-21-text-15"/>
          <p:cNvSpPr/>
          <p:nvPr/>
        </p:nvSpPr>
        <p:spPr>
          <a:xfrm>
            <a:off x="1955346" y="2440929"/>
            <a:ext cx="1440180" cy="2348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Ethilon</a:t>
            </a:r>
            <a:endParaRPr lang="en-US" sz="1350" dirty="0"/>
          </a:p>
        </p:txBody>
      </p:sp>
      <p:sp>
        <p:nvSpPr>
          <p:cNvPr id="17" name="SK-21-text-16"/>
          <p:cNvSpPr/>
          <p:nvPr/>
        </p:nvSpPr>
        <p:spPr>
          <a:xfrm>
            <a:off x="714375" y="5676900"/>
            <a:ext cx="2057400" cy="2348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SIZE GUIDE</a:t>
            </a:r>
            <a:endParaRPr lang="en-US" sz="1350" dirty="0"/>
          </a:p>
        </p:txBody>
      </p:sp>
      <p:sp>
        <p:nvSpPr>
          <p:cNvPr id="18" name="SK-21-text-17"/>
          <p:cNvSpPr/>
          <p:nvPr/>
        </p:nvSpPr>
        <p:spPr>
          <a:xfrm>
            <a:off x="714375" y="2838450"/>
            <a:ext cx="5259586" cy="5220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5"/>
              </a:lnSpc>
              <a:buNone/>
            </a:pPr>
            <a:r>
              <a:rPr lang="en-US" sz="1500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Preferred for skin closure — smooth, strong, easy</a:t>
            </a:r>
            <a:endParaRPr lang="en-US" sz="1500" dirty="0"/>
          </a:p>
          <a:p>
            <a:pPr marL="0" indent="0">
              <a:lnSpc>
                <a:spcPts val="2055"/>
              </a:lnSpc>
              <a:buNone/>
            </a:pPr>
            <a:r>
              <a:rPr lang="en-US" sz="1500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to remove.</a:t>
            </a:r>
            <a:endParaRPr lang="en-US" sz="1500" dirty="0"/>
          </a:p>
        </p:txBody>
      </p:sp>
      <p:sp>
        <p:nvSpPr>
          <p:cNvPr id="19" name="SK-21-text-18"/>
          <p:cNvSpPr/>
          <p:nvPr/>
        </p:nvSpPr>
        <p:spPr>
          <a:xfrm>
            <a:off x="657225" y="3800475"/>
            <a:ext cx="5092005" cy="5220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5"/>
              </a:lnSpc>
              <a:buNone/>
            </a:pPr>
            <a:r>
              <a:rPr lang="en-US" sz="1500" dirty="0">
                <a:solidFill>
                  <a:srgbClr val="9E6C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⚠️ Silk — avoid: higher infection risk and poor</a:t>
            </a:r>
            <a:endParaRPr lang="en-US" sz="1500" dirty="0"/>
          </a:p>
          <a:p>
            <a:pPr marL="0" indent="0">
              <a:lnSpc>
                <a:spcPts val="2055"/>
              </a:lnSpc>
              <a:buNone/>
            </a:pPr>
            <a:r>
              <a:rPr lang="en-US" sz="1500" dirty="0">
                <a:solidFill>
                  <a:srgbClr val="9E6C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scarring outcomes.</a:t>
            </a:r>
            <a:endParaRPr lang="en-US" sz="1500" dirty="0"/>
          </a:p>
        </p:txBody>
      </p:sp>
      <p:sp>
        <p:nvSpPr>
          <p:cNvPr id="20" name="SK-21-text-19"/>
          <p:cNvSpPr/>
          <p:nvPr/>
        </p:nvSpPr>
        <p:spPr>
          <a:xfrm>
            <a:off x="714375" y="1381125"/>
            <a:ext cx="3429000" cy="261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5"/>
              </a:lnSpc>
              <a:buNone/>
            </a:pPr>
            <a:r>
              <a:rPr lang="en-US" sz="150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SURFACE SUTURES</a:t>
            </a:r>
            <a:endParaRPr lang="en-US" sz="1500" dirty="0"/>
          </a:p>
        </p:txBody>
      </p:sp>
      <p:sp>
        <p:nvSpPr>
          <p:cNvPr id="21" name="SK-21-text-20"/>
          <p:cNvSpPr/>
          <p:nvPr/>
        </p:nvSpPr>
        <p:spPr>
          <a:xfrm>
            <a:off x="6562725" y="1381125"/>
            <a:ext cx="5629275" cy="261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5"/>
              </a:lnSpc>
              <a:buNone/>
            </a:pPr>
            <a:r>
              <a:rPr lang="en-US" sz="150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DEEP / SUBCUTANEOUS SUTURES</a:t>
            </a:r>
            <a:endParaRPr lang="en-US" sz="1500" dirty="0"/>
          </a:p>
        </p:txBody>
      </p:sp>
      <p:sp>
        <p:nvSpPr>
          <p:cNvPr id="22" name="SK-21-text-21"/>
          <p:cNvSpPr/>
          <p:nvPr/>
        </p:nvSpPr>
        <p:spPr>
          <a:xfrm>
            <a:off x="10553700" y="371475"/>
            <a:ext cx="1638300" cy="261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5"/>
              </a:lnSpc>
              <a:buNone/>
            </a:pPr>
            <a:r>
              <a:rPr lang="en-US" sz="1500" b="1" dirty="0">
                <a:solidFill>
                  <a:srgbClr val="1C2833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TECHNIQUE</a:t>
            </a:r>
            <a:endParaRPr lang="en-US" sz="1500" dirty="0"/>
          </a:p>
        </p:txBody>
      </p:sp>
      <p:sp>
        <p:nvSpPr>
          <p:cNvPr id="23" name="SK-21-text-22"/>
          <p:cNvSpPr/>
          <p:nvPr/>
        </p:nvSpPr>
        <p:spPr>
          <a:xfrm>
            <a:off x="409575" y="6543675"/>
            <a:ext cx="4800600" cy="1628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Bradford VTS • Minor Surgery</a:t>
            </a:r>
            <a:endParaRPr lang="en-US" sz="1125" dirty="0"/>
          </a:p>
        </p:txBody>
      </p:sp>
      <p:sp>
        <p:nvSpPr>
          <p:cNvPr id="24" name="SK-21-text-23"/>
          <p:cNvSpPr/>
          <p:nvPr/>
        </p:nvSpPr>
        <p:spPr>
          <a:xfrm>
            <a:off x="11277600" y="6553200"/>
            <a:ext cx="57626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21 / 35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63" y="5986909"/>
            <a:ext cx="280392" cy="335905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780" y="1625203"/>
            <a:ext cx="2267694" cy="1632198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173" y="1645890"/>
            <a:ext cx="2267694" cy="1611511"/>
          </a:xfrm>
          <a:prstGeom prst="rect">
            <a:avLst/>
          </a:prstGeom>
        </p:spPr>
      </p:pic>
      <p:sp>
        <p:nvSpPr>
          <p:cNvPr id="6" name="SK-22-text-5"/>
          <p:cNvSpPr/>
          <p:nvPr/>
        </p:nvSpPr>
        <p:spPr>
          <a:xfrm>
            <a:off x="304800" y="142875"/>
            <a:ext cx="10275570" cy="30941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36"/>
              </a:lnSpc>
              <a:buNone/>
            </a:pPr>
            <a:r>
              <a:rPr lang="en-US" sz="21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PUNCH BIOPSY AND SHAVE EXCISION</a:t>
            </a:r>
            <a:endParaRPr lang="en-US" sz="2175" dirty="0"/>
          </a:p>
        </p:txBody>
      </p:sp>
      <p:sp>
        <p:nvSpPr>
          <p:cNvPr id="7" name="SK-22-text-6"/>
          <p:cNvSpPr/>
          <p:nvPr/>
        </p:nvSpPr>
        <p:spPr>
          <a:xfrm>
            <a:off x="2236440" y="1095375"/>
            <a:ext cx="1927771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PUNCH BIOPSY</a:t>
            </a:r>
            <a:endParaRPr lang="en-US" sz="1650" dirty="0"/>
          </a:p>
        </p:txBody>
      </p:sp>
      <p:sp>
        <p:nvSpPr>
          <p:cNvPr id="8" name="SK-22-text-7"/>
          <p:cNvSpPr/>
          <p:nvPr/>
        </p:nvSpPr>
        <p:spPr>
          <a:xfrm>
            <a:off x="7899499" y="1095375"/>
            <a:ext cx="2231678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SHAVE EXCISION</a:t>
            </a:r>
            <a:endParaRPr lang="en-US" sz="1650" dirty="0"/>
          </a:p>
        </p:txBody>
      </p:sp>
      <p:sp>
        <p:nvSpPr>
          <p:cNvPr id="9" name="SK-22-text-8"/>
          <p:cNvSpPr/>
          <p:nvPr/>
        </p:nvSpPr>
        <p:spPr>
          <a:xfrm>
            <a:off x="10638830" y="219075"/>
            <a:ext cx="1267718" cy="2006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79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TECHNIQUE</a:t>
            </a:r>
            <a:endParaRPr lang="en-US" sz="1350" dirty="0"/>
          </a:p>
        </p:txBody>
      </p:sp>
      <p:sp>
        <p:nvSpPr>
          <p:cNvPr id="10" name="SK-22-text-9"/>
          <p:cNvSpPr/>
          <p:nvPr/>
        </p:nvSpPr>
        <p:spPr>
          <a:xfrm>
            <a:off x="1191985" y="6026051"/>
            <a:ext cx="12192000" cy="2406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5"/>
              </a:lnSpc>
              <a:buNone/>
            </a:pPr>
            <a:r>
              <a:rPr lang="en-US" sz="1425" dirty="0">
                <a:solidFill>
                  <a:srgbClr val="59595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ALL specimens from minor surgery — punch, shave, or excision — must be sent for histology. No exceptions.</a:t>
            </a:r>
            <a:endParaRPr lang="en-US" sz="1425" dirty="0"/>
          </a:p>
        </p:txBody>
      </p:sp>
      <p:sp>
        <p:nvSpPr>
          <p:cNvPr id="11" name="SK-22-text-10"/>
          <p:cNvSpPr/>
          <p:nvPr/>
        </p:nvSpPr>
        <p:spPr>
          <a:xfrm>
            <a:off x="533400" y="3429000"/>
            <a:ext cx="6171158" cy="1419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Size range: 3–8 mm diameter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Stretch skin perpendicular to tension lines — creates elliptical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wound, easier to close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Handle specimen with skin hook or needle — never forceps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(crushes tissue, compromises histology)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Small punches (3–4 mm) may not need suturing</a:t>
            </a:r>
            <a:endParaRPr lang="en-US" sz="1350" dirty="0"/>
          </a:p>
        </p:txBody>
      </p:sp>
      <p:sp>
        <p:nvSpPr>
          <p:cNvPr id="12" name="SK-22-text-11"/>
          <p:cNvSpPr/>
          <p:nvPr/>
        </p:nvSpPr>
        <p:spPr>
          <a:xfrm>
            <a:off x="6020693" y="3429000"/>
            <a:ext cx="6171158" cy="1419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Benign proud lesions only — operator must be confident of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benign diagnosis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Scarring outcomes: minimal in 45% head/neck, 30% trunk cases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Recurrence rate: up to 25% — counsel patients beforehand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Post-op care: Bactroban or chloramphenicol ointment, then</a:t>
            </a:r>
            <a:endParaRPr lang="en-US" sz="1350" dirty="0"/>
          </a:p>
          <a:p>
            <a:pPr marL="0" indent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Vaseline twice daily for several days</a:t>
            </a:r>
            <a:endParaRPr lang="en-US" sz="1350" dirty="0"/>
          </a:p>
        </p:txBody>
      </p:sp>
      <p:sp>
        <p:nvSpPr>
          <p:cNvPr id="13" name="SK-22-text-12"/>
          <p:cNvSpPr/>
          <p:nvPr/>
        </p:nvSpPr>
        <p:spPr>
          <a:xfrm>
            <a:off x="533400" y="5238750"/>
            <a:ext cx="6265515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9966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⚠️ Do NOT use on pigmented lesions unless entire lesion fits within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9966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punch with 2 mm clear margin — use elliptical excision instead</a:t>
            </a:r>
            <a:endParaRPr lang="en-US" sz="1200" dirty="0"/>
          </a:p>
        </p:txBody>
      </p:sp>
      <p:sp>
        <p:nvSpPr>
          <p:cNvPr id="14" name="SK-22-text-13"/>
          <p:cNvSpPr/>
          <p:nvPr/>
        </p:nvSpPr>
        <p:spPr>
          <a:xfrm>
            <a:off x="6381750" y="5238750"/>
            <a:ext cx="5647283" cy="3658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404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ℹ️ All shave specimens MUST be sent for histology — even</a:t>
            </a:r>
            <a:endParaRPr lang="en-US" sz="1200" dirty="0"/>
          </a:p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404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when lesion appears obviously benign</a:t>
            </a:r>
            <a:endParaRPr lang="en-US" sz="1200" dirty="0"/>
          </a:p>
        </p:txBody>
      </p:sp>
      <p:sp>
        <p:nvSpPr>
          <p:cNvPr id="15" name="SK-22-text-14"/>
          <p:cNvSpPr/>
          <p:nvPr/>
        </p:nvSpPr>
        <p:spPr>
          <a:xfrm>
            <a:off x="361950" y="6600825"/>
            <a:ext cx="6720840" cy="1306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29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 Teaching Deck</a:t>
            </a:r>
            <a:endParaRPr lang="en-US" sz="1050" dirty="0"/>
          </a:p>
        </p:txBody>
      </p:sp>
      <p:sp>
        <p:nvSpPr>
          <p:cNvPr id="16" name="SK-22-text-15"/>
          <p:cNvSpPr/>
          <p:nvPr/>
        </p:nvSpPr>
        <p:spPr>
          <a:xfrm>
            <a:off x="10829925" y="6600825"/>
            <a:ext cx="1089571" cy="1306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29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22 of 35</a:t>
            </a:r>
            <a:endParaRPr lang="en-US" sz="1050" dirty="0"/>
          </a:p>
        </p:txBody>
      </p:sp>
      <p:sp>
        <p:nvSpPr>
          <p:cNvPr id="17" name="SK-22-text-16"/>
          <p:cNvSpPr/>
          <p:nvPr/>
        </p:nvSpPr>
        <p:spPr>
          <a:xfrm>
            <a:off x="5216277" y="6600825"/>
            <a:ext cx="1749623" cy="1306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29"/>
              </a:lnSpc>
              <a:buNone/>
            </a:pPr>
            <a:r>
              <a:rPr lang="en-US" sz="1050" dirty="0">
                <a:solidFill>
                  <a:srgbClr val="D354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8" name="SK-22-text-17"/>
          <p:cNvSpPr/>
          <p:nvPr/>
        </p:nvSpPr>
        <p:spPr>
          <a:xfrm>
            <a:off x="314325" y="781050"/>
            <a:ext cx="1047750" cy="1348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62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Slide 22 of 35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2353" y="4368403"/>
            <a:ext cx="2316361" cy="1446907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090" y="1330375"/>
            <a:ext cx="2511475" cy="2530525"/>
          </a:xfrm>
          <a:prstGeom prst="rect">
            <a:avLst/>
          </a:prstGeom>
        </p:spPr>
      </p:pic>
      <p:sp>
        <p:nvSpPr>
          <p:cNvPr id="5" name="SK-23-text-4"/>
          <p:cNvSpPr/>
          <p:nvPr/>
        </p:nvSpPr>
        <p:spPr>
          <a:xfrm>
            <a:off x="2367855" y="257175"/>
            <a:ext cx="7418040" cy="3143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75"/>
              </a:lnSpc>
              <a:buNone/>
            </a:pPr>
            <a:r>
              <a:rPr lang="en-US" sz="24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Nasal Cautery for Recurrent Epistaxis</a:t>
            </a:r>
            <a:endParaRPr lang="en-US" sz="2475" dirty="0"/>
          </a:p>
        </p:txBody>
      </p:sp>
      <p:sp>
        <p:nvSpPr>
          <p:cNvPr id="6" name="SK-23-text-5"/>
          <p:cNvSpPr/>
          <p:nvPr/>
        </p:nvSpPr>
        <p:spPr>
          <a:xfrm>
            <a:off x="360908" y="295275"/>
            <a:ext cx="2325886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1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CLINICAL PROCEDURE</a:t>
            </a:r>
            <a:endParaRPr lang="en-US" sz="1275" dirty="0"/>
          </a:p>
        </p:txBody>
      </p:sp>
      <p:sp>
        <p:nvSpPr>
          <p:cNvPr id="7" name="SK-23-text-6"/>
          <p:cNvSpPr/>
          <p:nvPr/>
        </p:nvSpPr>
        <p:spPr>
          <a:xfrm>
            <a:off x="590550" y="1276350"/>
            <a:ext cx="3108960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5"/>
              </a:lnSpc>
              <a:buNone/>
            </a:pPr>
            <a:r>
              <a:rPr lang="en-US" sz="1275" dirty="0">
                <a:solidFill>
                  <a:srgbClr val="F9913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BEFORE YOU START</a:t>
            </a:r>
            <a:endParaRPr lang="en-US" sz="1275" dirty="0"/>
          </a:p>
        </p:txBody>
      </p:sp>
      <p:sp>
        <p:nvSpPr>
          <p:cNvPr id="8" name="SK-23-text-7"/>
          <p:cNvSpPr/>
          <p:nvPr/>
        </p:nvSpPr>
        <p:spPr>
          <a:xfrm>
            <a:off x="5467350" y="5581650"/>
            <a:ext cx="5440680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5"/>
              </a:lnSpc>
              <a:buNone/>
            </a:pPr>
            <a:r>
              <a:rPr lang="en-US" sz="1275" dirty="0">
                <a:solidFill>
                  <a:srgbClr val="8B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Never cauterise whole septum</a:t>
            </a:r>
            <a:endParaRPr lang="en-US" sz="1275" dirty="0"/>
          </a:p>
        </p:txBody>
      </p:sp>
      <p:sp>
        <p:nvSpPr>
          <p:cNvPr id="9" name="SK-23-text-8"/>
          <p:cNvSpPr/>
          <p:nvPr/>
        </p:nvSpPr>
        <p:spPr>
          <a:xfrm>
            <a:off x="590550" y="5581650"/>
            <a:ext cx="9326880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5"/>
              </a:lnSpc>
              <a:buNone/>
            </a:pPr>
            <a:r>
              <a:rPr lang="en-US" sz="1275" dirty="0">
                <a:solidFill>
                  <a:srgbClr val="FFFF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Vaseline on upper lip — medico-legally important</a:t>
            </a:r>
            <a:endParaRPr lang="en-US" sz="1275" dirty="0">
              <a:solidFill>
                <a:srgbClr val="FFFF00"/>
              </a:solidFill>
            </a:endParaRPr>
          </a:p>
        </p:txBody>
      </p:sp>
      <p:sp>
        <p:nvSpPr>
          <p:cNvPr id="10" name="SK-23-text-9"/>
          <p:cNvSpPr/>
          <p:nvPr/>
        </p:nvSpPr>
        <p:spPr>
          <a:xfrm>
            <a:off x="4010025" y="1276350"/>
            <a:ext cx="2137410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5"/>
              </a:lnSpc>
              <a:buNone/>
            </a:pPr>
            <a:r>
              <a:rPr lang="en-US" sz="1275" dirty="0">
                <a:solidFill>
                  <a:srgbClr val="59595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PREPARATION</a:t>
            </a:r>
            <a:endParaRPr lang="en-US" sz="1275" dirty="0"/>
          </a:p>
        </p:txBody>
      </p:sp>
      <p:sp>
        <p:nvSpPr>
          <p:cNvPr id="11" name="SK-23-text-10"/>
          <p:cNvSpPr/>
          <p:nvPr/>
        </p:nvSpPr>
        <p:spPr>
          <a:xfrm>
            <a:off x="4010025" y="3800475"/>
            <a:ext cx="1748790" cy="179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5"/>
              </a:lnSpc>
              <a:buNone/>
            </a:pPr>
            <a:r>
              <a:rPr lang="en-US" sz="1275" dirty="0">
                <a:solidFill>
                  <a:srgbClr val="59595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TECHNIQUE</a:t>
            </a:r>
            <a:endParaRPr lang="en-US" sz="1275" dirty="0"/>
          </a:p>
        </p:txBody>
      </p:sp>
      <p:sp>
        <p:nvSpPr>
          <p:cNvPr id="12" name="SK-23-text-11"/>
          <p:cNvSpPr/>
          <p:nvPr/>
        </p:nvSpPr>
        <p:spPr>
          <a:xfrm>
            <a:off x="714375" y="1571625"/>
            <a:ext cx="2975521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Good lighting essential —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visualise Little's area clearly</a:t>
            </a:r>
            <a:endParaRPr lang="en-US" sz="1425" dirty="0"/>
          </a:p>
        </p:txBody>
      </p:sp>
      <p:sp>
        <p:nvSpPr>
          <p:cNvPr id="13" name="SK-23-text-12"/>
          <p:cNvSpPr/>
          <p:nvPr/>
        </p:nvSpPr>
        <p:spPr>
          <a:xfrm>
            <a:off x="714375" y="2181225"/>
            <a:ext cx="2986088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Only cauterise if an obvious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bleeding vessel is seen</a:t>
            </a:r>
            <a:endParaRPr lang="en-US" sz="1425" dirty="0"/>
          </a:p>
        </p:txBody>
      </p:sp>
      <p:sp>
        <p:nvSpPr>
          <p:cNvPr id="14" name="SK-23-text-13"/>
          <p:cNvSpPr/>
          <p:nvPr/>
        </p:nvSpPr>
        <p:spPr>
          <a:xfrm>
            <a:off x="714375" y="2790825"/>
            <a:ext cx="2744986" cy="6786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Not suitable during active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bleeding — defer until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bleeding has stopped</a:t>
            </a:r>
            <a:endParaRPr lang="en-US" sz="1425" dirty="0"/>
          </a:p>
        </p:txBody>
      </p:sp>
      <p:sp>
        <p:nvSpPr>
          <p:cNvPr id="15" name="SK-23-text-14"/>
          <p:cNvSpPr/>
          <p:nvPr/>
        </p:nvSpPr>
        <p:spPr>
          <a:xfrm>
            <a:off x="4124325" y="1571625"/>
            <a:ext cx="4379565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Wash area with adrenaline 1:10,000 from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syringe (no needle attached)</a:t>
            </a:r>
            <a:endParaRPr lang="en-US" sz="1425" dirty="0"/>
          </a:p>
        </p:txBody>
      </p:sp>
      <p:sp>
        <p:nvSpPr>
          <p:cNvPr id="16" name="SK-23-text-15"/>
          <p:cNvSpPr/>
          <p:nvPr/>
        </p:nvSpPr>
        <p:spPr>
          <a:xfrm>
            <a:off x="4124325" y="2181225"/>
            <a:ext cx="4379565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Apply Vaseline generously to the upper lip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— prevents chemical burns</a:t>
            </a:r>
            <a:endParaRPr lang="en-US" sz="1425" dirty="0"/>
          </a:p>
        </p:txBody>
      </p:sp>
      <p:sp>
        <p:nvSpPr>
          <p:cNvPr id="17" name="SK-23-text-16"/>
          <p:cNvSpPr/>
          <p:nvPr/>
        </p:nvSpPr>
        <p:spPr>
          <a:xfrm>
            <a:off x="4124325" y="2790825"/>
            <a:ext cx="80676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Advise patient to leave Vaseline on overnight</a:t>
            </a:r>
            <a:endParaRPr lang="en-US" sz="1425" dirty="0"/>
          </a:p>
        </p:txBody>
      </p:sp>
      <p:sp>
        <p:nvSpPr>
          <p:cNvPr id="18" name="SK-23-text-17"/>
          <p:cNvSpPr/>
          <p:nvPr/>
        </p:nvSpPr>
        <p:spPr>
          <a:xfrm>
            <a:off x="4124325" y="3215283"/>
            <a:ext cx="4191000" cy="2640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Wear gloves throughout — silver nitrate</a:t>
            </a:r>
            <a:endParaRPr lang="en-US" sz="1350" dirty="0"/>
          </a:p>
          <a:p>
            <a:pPr marL="0" indent="0">
              <a:lnSpc>
                <a:spcPts val="104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stains permanently</a:t>
            </a:r>
            <a:endParaRPr lang="en-US" sz="1350" dirty="0"/>
          </a:p>
        </p:txBody>
      </p:sp>
      <p:sp>
        <p:nvSpPr>
          <p:cNvPr id="19" name="SK-23-text-18"/>
          <p:cNvSpPr/>
          <p:nvPr/>
        </p:nvSpPr>
        <p:spPr>
          <a:xfrm>
            <a:off x="4010025" y="4076700"/>
            <a:ext cx="4746278" cy="452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Touch silver nitrate stick to the specific vessel</a:t>
            </a:r>
            <a:endParaRPr lang="en-US" sz="1425" dirty="0"/>
          </a:p>
          <a:p>
            <a:pPr marL="0" indent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only — do NOT cauterise the whole septum</a:t>
            </a:r>
            <a:endParaRPr lang="en-US" sz="1425" dirty="0"/>
          </a:p>
        </p:txBody>
      </p:sp>
      <p:sp>
        <p:nvSpPr>
          <p:cNvPr id="20" name="SK-23-text-19"/>
          <p:cNvSpPr/>
          <p:nvPr/>
        </p:nvSpPr>
        <p:spPr>
          <a:xfrm>
            <a:off x="4010025" y="4686300"/>
            <a:ext cx="8181975" cy="1817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3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Use a gentle rolling movement on contact</a:t>
            </a:r>
            <a:endParaRPr lang="en-US" sz="1350" dirty="0"/>
          </a:p>
        </p:txBody>
      </p:sp>
      <p:sp>
        <p:nvSpPr>
          <p:cNvPr id="21" name="SK-23-text-20"/>
          <p:cNvSpPr/>
          <p:nvPr/>
        </p:nvSpPr>
        <p:spPr>
          <a:xfrm>
            <a:off x="4010025" y="5010150"/>
            <a:ext cx="8181975" cy="1817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3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Procedure may need repeating at a later date</a:t>
            </a:r>
            <a:endParaRPr lang="en-US" sz="1350" dirty="0"/>
          </a:p>
        </p:txBody>
      </p:sp>
      <p:sp>
        <p:nvSpPr>
          <p:cNvPr id="22" name="SK-23-text-21"/>
          <p:cNvSpPr/>
          <p:nvPr/>
        </p:nvSpPr>
        <p:spPr>
          <a:xfrm>
            <a:off x="8763000" y="3952875"/>
            <a:ext cx="3429000" cy="217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6"/>
              </a:lnSpc>
              <a:buNone/>
            </a:pPr>
            <a:r>
              <a:rPr lang="en-US" sz="1200" i="1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Little's area — anterior nasal septum</a:t>
            </a:r>
            <a:endParaRPr lang="en-US" sz="1200" dirty="0"/>
          </a:p>
        </p:txBody>
      </p:sp>
      <p:sp>
        <p:nvSpPr>
          <p:cNvPr id="23" name="SK-23-text-22"/>
          <p:cNvSpPr/>
          <p:nvPr/>
        </p:nvSpPr>
        <p:spPr>
          <a:xfrm>
            <a:off x="771525" y="6153150"/>
            <a:ext cx="6995160" cy="2794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Warn: staining fades as skin sheds</a:t>
            </a:r>
            <a:endParaRPr lang="en-US" sz="1350" dirty="0"/>
          </a:p>
        </p:txBody>
      </p:sp>
      <p:sp>
        <p:nvSpPr>
          <p:cNvPr id="24" name="SK-23-text-23"/>
          <p:cNvSpPr/>
          <p:nvPr/>
        </p:nvSpPr>
        <p:spPr>
          <a:xfrm>
            <a:off x="4248150" y="6153150"/>
            <a:ext cx="7943850" cy="2794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Paracetamol for post-procedure discomfort</a:t>
            </a:r>
            <a:endParaRPr lang="en-US" sz="1350" dirty="0"/>
          </a:p>
        </p:txBody>
      </p:sp>
      <p:sp>
        <p:nvSpPr>
          <p:cNvPr id="25" name="SK-23-text-24"/>
          <p:cNvSpPr/>
          <p:nvPr/>
        </p:nvSpPr>
        <p:spPr>
          <a:xfrm>
            <a:off x="8277225" y="6153150"/>
            <a:ext cx="3914775" cy="27949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1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Review if bleeding recurs — may repeat</a:t>
            </a:r>
            <a:endParaRPr lang="en-US" sz="1350" dirty="0"/>
          </a:p>
        </p:txBody>
      </p:sp>
      <p:sp>
        <p:nvSpPr>
          <p:cNvPr id="26" name="SK-23-text-25"/>
          <p:cNvSpPr/>
          <p:nvPr/>
        </p:nvSpPr>
        <p:spPr>
          <a:xfrm>
            <a:off x="8577263" y="6600825"/>
            <a:ext cx="3614738" cy="1372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8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www.bradfordvts.co.uk • Slide 23 of 35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8188" y="1206996"/>
            <a:ext cx="3730675" cy="4759375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467" y="315367"/>
            <a:ext cx="268188" cy="246757"/>
          </a:xfrm>
          <a:prstGeom prst="rect">
            <a:avLst/>
          </a:prstGeom>
        </p:spPr>
      </p:pic>
      <p:sp>
        <p:nvSpPr>
          <p:cNvPr id="5" name="SK-24-text-4"/>
          <p:cNvSpPr/>
          <p:nvPr/>
        </p:nvSpPr>
        <p:spPr>
          <a:xfrm>
            <a:off x="590550" y="228600"/>
            <a:ext cx="11601450" cy="419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02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Anatomy and Surgical Problem Areas</a:t>
            </a:r>
            <a:endParaRPr lang="en-US" sz="2775" dirty="0"/>
          </a:p>
        </p:txBody>
      </p:sp>
      <p:sp>
        <p:nvSpPr>
          <p:cNvPr id="6" name="SK-24-text-5"/>
          <p:cNvSpPr/>
          <p:nvPr/>
        </p:nvSpPr>
        <p:spPr>
          <a:xfrm>
            <a:off x="9734550" y="323850"/>
            <a:ext cx="245745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REFER IF IN DOUBT</a:t>
            </a:r>
            <a:endParaRPr lang="en-US" sz="1200" dirty="0"/>
          </a:p>
        </p:txBody>
      </p:sp>
      <p:sp>
        <p:nvSpPr>
          <p:cNvPr id="7" name="SK-24-text-6"/>
          <p:cNvSpPr/>
          <p:nvPr/>
        </p:nvSpPr>
        <p:spPr>
          <a:xfrm>
            <a:off x="838200" y="1219200"/>
            <a:ext cx="6858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FACE</a:t>
            </a:r>
            <a:endParaRPr lang="en-US" sz="1125" dirty="0"/>
          </a:p>
        </p:txBody>
      </p:sp>
      <p:sp>
        <p:nvSpPr>
          <p:cNvPr id="8" name="SK-24-text-7"/>
          <p:cNvSpPr/>
          <p:nvPr/>
        </p:nvSpPr>
        <p:spPr>
          <a:xfrm>
            <a:off x="838200" y="2933700"/>
            <a:ext cx="6858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NECK</a:t>
            </a:r>
            <a:endParaRPr lang="en-US" sz="1125" dirty="0"/>
          </a:p>
        </p:txBody>
      </p:sp>
      <p:sp>
        <p:nvSpPr>
          <p:cNvPr id="9" name="SK-24-text-8"/>
          <p:cNvSpPr/>
          <p:nvPr/>
        </p:nvSpPr>
        <p:spPr>
          <a:xfrm>
            <a:off x="838200" y="3829050"/>
            <a:ext cx="2743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SHOULDER &amp; CHEST</a:t>
            </a:r>
            <a:endParaRPr lang="en-US" sz="1125" dirty="0"/>
          </a:p>
        </p:txBody>
      </p:sp>
      <p:sp>
        <p:nvSpPr>
          <p:cNvPr id="10" name="SK-24-text-9"/>
          <p:cNvSpPr/>
          <p:nvPr/>
        </p:nvSpPr>
        <p:spPr>
          <a:xfrm>
            <a:off x="838200" y="4648200"/>
            <a:ext cx="25717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HIGH-RISK ZONES</a:t>
            </a:r>
            <a:endParaRPr lang="en-US" sz="1125" dirty="0"/>
          </a:p>
        </p:txBody>
      </p:sp>
      <p:sp>
        <p:nvSpPr>
          <p:cNvPr id="11" name="SK-24-text-10"/>
          <p:cNvSpPr/>
          <p:nvPr/>
        </p:nvSpPr>
        <p:spPr>
          <a:xfrm>
            <a:off x="838200" y="5467350"/>
            <a:ext cx="188595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LOWER LIMBS</a:t>
            </a:r>
            <a:endParaRPr lang="en-US" sz="1125" dirty="0"/>
          </a:p>
        </p:txBody>
      </p:sp>
      <p:sp>
        <p:nvSpPr>
          <p:cNvPr id="12" name="SK-24-text-11"/>
          <p:cNvSpPr/>
          <p:nvPr/>
        </p:nvSpPr>
        <p:spPr>
          <a:xfrm>
            <a:off x="838200" y="1495425"/>
            <a:ext cx="7386638" cy="12242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SMAS envelops facial muscles — deep dissection risk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Superficial temporal artery — visible in temple region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Temporal branch of facial nerve → difficulty elevating eyebrow if damaged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Marginal mandibular branch → lip weakness if damaged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Facial nerve exits just below the inferior earlobe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Subfrontalis lipomata go very deep — refer</a:t>
            </a:r>
            <a:endParaRPr lang="en-US" sz="1350" dirty="0"/>
          </a:p>
        </p:txBody>
      </p:sp>
      <p:sp>
        <p:nvSpPr>
          <p:cNvPr id="13" name="SK-24-text-12"/>
          <p:cNvSpPr/>
          <p:nvPr/>
        </p:nvSpPr>
        <p:spPr>
          <a:xfrm>
            <a:off x="838200" y="3209925"/>
            <a:ext cx="586740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External jugular vein — minimal platysma cover in elderly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Accessory nerve at Erb's point — deep to superficial fascia</a:t>
            </a:r>
            <a:endParaRPr lang="en-US" sz="1350" dirty="0"/>
          </a:p>
        </p:txBody>
      </p:sp>
      <p:sp>
        <p:nvSpPr>
          <p:cNvPr id="14" name="SK-24-text-13"/>
          <p:cNvSpPr/>
          <p:nvPr/>
        </p:nvSpPr>
        <p:spPr>
          <a:xfrm>
            <a:off x="838200" y="4063156"/>
            <a:ext cx="4452938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Warn all patients — document in notes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Consider referral for lesions in these areas</a:t>
            </a:r>
            <a:endParaRPr lang="en-US" sz="1350" dirty="0"/>
          </a:p>
        </p:txBody>
      </p:sp>
      <p:sp>
        <p:nvSpPr>
          <p:cNvPr id="15" name="SK-24-text-14"/>
          <p:cNvSpPr/>
          <p:nvPr/>
        </p:nvSpPr>
        <p:spPr>
          <a:xfrm>
            <a:off x="838200" y="4736158"/>
            <a:ext cx="7533233" cy="8161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Axilla → brachial plexus branches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Popliteal fossa → common peroneal nerve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Lateral thigh → lateral cutaneous nerve</a:t>
            </a:r>
            <a:r>
              <a:rPr lang="en-US" sz="1350" dirty="0"/>
              <a:t>; </a:t>
            </a: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Shin → sural nerve</a:t>
            </a:r>
            <a:endParaRPr lang="en-US" sz="1350" dirty="0"/>
          </a:p>
        </p:txBody>
      </p:sp>
      <p:sp>
        <p:nvSpPr>
          <p:cNvPr id="16" name="SK-24-text-15"/>
          <p:cNvSpPr/>
          <p:nvPr/>
        </p:nvSpPr>
        <p:spPr>
          <a:xfrm>
            <a:off x="838200" y="5676900"/>
            <a:ext cx="5940623" cy="612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Avoid excessive undermining — compromises blood supply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Consider Dopplers before surgery on lower legs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Secondary intention healing: check perfusion first</a:t>
            </a:r>
            <a:endParaRPr lang="en-US" sz="1350" dirty="0"/>
          </a:p>
        </p:txBody>
      </p:sp>
      <p:sp>
        <p:nvSpPr>
          <p:cNvPr id="17" name="SK-24-text-16"/>
          <p:cNvSpPr/>
          <p:nvPr/>
        </p:nvSpPr>
        <p:spPr>
          <a:xfrm>
            <a:off x="8029575" y="6086475"/>
            <a:ext cx="4162425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i="1" dirty="0">
                <a:solidFill>
                  <a:srgbClr val="80808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Relaxed Skin Tension Lines and Surgical Risk Zones</a:t>
            </a:r>
            <a:endParaRPr lang="en-US" sz="1050" dirty="0"/>
          </a:p>
        </p:txBody>
      </p:sp>
      <p:sp>
        <p:nvSpPr>
          <p:cNvPr id="18" name="SK-24-text-17"/>
          <p:cNvSpPr/>
          <p:nvPr/>
        </p:nvSpPr>
        <p:spPr>
          <a:xfrm>
            <a:off x="590550" y="6572250"/>
            <a:ext cx="7680960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 in General Practice</a:t>
            </a:r>
            <a:endParaRPr lang="en-US" sz="1050" dirty="0"/>
          </a:p>
        </p:txBody>
      </p:sp>
      <p:sp>
        <p:nvSpPr>
          <p:cNvPr id="19" name="SK-24-text-18"/>
          <p:cNvSpPr/>
          <p:nvPr/>
        </p:nvSpPr>
        <p:spPr>
          <a:xfrm>
            <a:off x="9086850" y="6572250"/>
            <a:ext cx="2965103" cy="1852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6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Slide 24 of 35 -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5-text-2"/>
          <p:cNvSpPr/>
          <p:nvPr/>
        </p:nvSpPr>
        <p:spPr>
          <a:xfrm>
            <a:off x="2294037" y="190500"/>
            <a:ext cx="757520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Consent and the Mental Capacity Act 2005</a:t>
            </a:r>
            <a:endParaRPr lang="en-US" sz="2250" dirty="0"/>
          </a:p>
        </p:txBody>
      </p:sp>
      <p:sp>
        <p:nvSpPr>
          <p:cNvPr id="4" name="SK-25-text-3"/>
          <p:cNvSpPr/>
          <p:nvPr/>
        </p:nvSpPr>
        <p:spPr>
          <a:xfrm>
            <a:off x="466725" y="1838325"/>
            <a:ext cx="2133600" cy="533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200" dirty="0">
                <a:solidFill>
                  <a:srgbClr val="F57C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01</a:t>
            </a:r>
            <a:endParaRPr lang="en-US" sz="4200" dirty="0"/>
          </a:p>
        </p:txBody>
      </p:sp>
      <p:sp>
        <p:nvSpPr>
          <p:cNvPr id="5" name="SK-25-text-4"/>
          <p:cNvSpPr/>
          <p:nvPr/>
        </p:nvSpPr>
        <p:spPr>
          <a:xfrm>
            <a:off x="466725" y="2724150"/>
            <a:ext cx="2133600" cy="533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200" dirty="0">
                <a:solidFill>
                  <a:srgbClr val="F57C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02</a:t>
            </a:r>
            <a:endParaRPr lang="en-US" sz="4200" dirty="0"/>
          </a:p>
        </p:txBody>
      </p:sp>
      <p:sp>
        <p:nvSpPr>
          <p:cNvPr id="6" name="SK-25-text-5"/>
          <p:cNvSpPr/>
          <p:nvPr/>
        </p:nvSpPr>
        <p:spPr>
          <a:xfrm>
            <a:off x="466725" y="3619500"/>
            <a:ext cx="2133600" cy="533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200" dirty="0">
                <a:solidFill>
                  <a:srgbClr val="F57C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03</a:t>
            </a:r>
            <a:endParaRPr lang="en-US" sz="4200" dirty="0"/>
          </a:p>
        </p:txBody>
      </p:sp>
      <p:sp>
        <p:nvSpPr>
          <p:cNvPr id="7" name="SK-25-text-6"/>
          <p:cNvSpPr/>
          <p:nvPr/>
        </p:nvSpPr>
        <p:spPr>
          <a:xfrm>
            <a:off x="466725" y="4505325"/>
            <a:ext cx="2133600" cy="533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200" dirty="0">
                <a:solidFill>
                  <a:srgbClr val="F57C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04</a:t>
            </a:r>
            <a:endParaRPr lang="en-US" sz="4200" dirty="0"/>
          </a:p>
        </p:txBody>
      </p:sp>
      <p:sp>
        <p:nvSpPr>
          <p:cNvPr id="8" name="SK-25-text-7"/>
          <p:cNvSpPr/>
          <p:nvPr/>
        </p:nvSpPr>
        <p:spPr>
          <a:xfrm>
            <a:off x="466725" y="5400675"/>
            <a:ext cx="2133600" cy="533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200" dirty="0">
                <a:solidFill>
                  <a:srgbClr val="F57C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05</a:t>
            </a:r>
            <a:endParaRPr lang="en-US" sz="4200" dirty="0"/>
          </a:p>
        </p:txBody>
      </p:sp>
      <p:sp>
        <p:nvSpPr>
          <p:cNvPr id="9" name="SK-25-text-8"/>
          <p:cNvSpPr/>
          <p:nvPr/>
        </p:nvSpPr>
        <p:spPr>
          <a:xfrm>
            <a:off x="466725" y="1085850"/>
            <a:ext cx="1170432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The Five Statutory Principles (MCA 2005)</a:t>
            </a:r>
            <a:endParaRPr lang="en-US" sz="1800" dirty="0"/>
          </a:p>
        </p:txBody>
      </p:sp>
      <p:sp>
        <p:nvSpPr>
          <p:cNvPr id="10" name="SK-25-text-9"/>
          <p:cNvSpPr/>
          <p:nvPr/>
        </p:nvSpPr>
        <p:spPr>
          <a:xfrm>
            <a:off x="1381125" y="1838325"/>
            <a:ext cx="62865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— Presumption of Capacity</a:t>
            </a:r>
            <a:endParaRPr lang="en-US" sz="1650" dirty="0"/>
          </a:p>
        </p:txBody>
      </p:sp>
      <p:sp>
        <p:nvSpPr>
          <p:cNvPr id="11" name="SK-25-text-10"/>
          <p:cNvSpPr/>
          <p:nvPr/>
        </p:nvSpPr>
        <p:spPr>
          <a:xfrm>
            <a:off x="1381125" y="2724150"/>
            <a:ext cx="477774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— Support to Decide</a:t>
            </a:r>
            <a:endParaRPr lang="en-US" sz="1650" dirty="0"/>
          </a:p>
        </p:txBody>
      </p:sp>
      <p:sp>
        <p:nvSpPr>
          <p:cNvPr id="12" name="SK-25-text-11"/>
          <p:cNvSpPr/>
          <p:nvPr/>
        </p:nvSpPr>
        <p:spPr>
          <a:xfrm>
            <a:off x="1381125" y="3619500"/>
            <a:ext cx="804672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— Right to Make Unwise Decisions</a:t>
            </a:r>
            <a:endParaRPr lang="en-US" sz="1650" dirty="0"/>
          </a:p>
        </p:txBody>
      </p:sp>
      <p:sp>
        <p:nvSpPr>
          <p:cNvPr id="13" name="SK-25-text-12"/>
          <p:cNvSpPr/>
          <p:nvPr/>
        </p:nvSpPr>
        <p:spPr>
          <a:xfrm>
            <a:off x="1381125" y="4305300"/>
            <a:ext cx="402336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— Best Interests</a:t>
            </a:r>
            <a:endParaRPr lang="en-US" sz="1650" dirty="0"/>
          </a:p>
        </p:txBody>
      </p:sp>
      <p:sp>
        <p:nvSpPr>
          <p:cNvPr id="14" name="SK-25-text-13"/>
          <p:cNvSpPr/>
          <p:nvPr/>
        </p:nvSpPr>
        <p:spPr>
          <a:xfrm>
            <a:off x="1381125" y="5143500"/>
            <a:ext cx="653796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— Least Restrictive Option</a:t>
            </a:r>
            <a:endParaRPr lang="en-US" sz="1650" dirty="0"/>
          </a:p>
        </p:txBody>
      </p:sp>
      <p:sp>
        <p:nvSpPr>
          <p:cNvPr id="15" name="SK-25-text-14"/>
          <p:cNvSpPr/>
          <p:nvPr/>
        </p:nvSpPr>
        <p:spPr>
          <a:xfrm>
            <a:off x="6591300" y="1285875"/>
            <a:ext cx="56007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Best Interests Assessment Includes:</a:t>
            </a:r>
            <a:endParaRPr lang="en-US" sz="1650" dirty="0"/>
          </a:p>
        </p:txBody>
      </p:sp>
      <p:sp>
        <p:nvSpPr>
          <p:cNvPr id="16" name="SK-25-text-15"/>
          <p:cNvSpPr/>
          <p:nvPr/>
        </p:nvSpPr>
        <p:spPr>
          <a:xfrm>
            <a:off x="6591300" y="3429000"/>
            <a:ext cx="56007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Form 4 — When Patient Lacks Capacity</a:t>
            </a:r>
            <a:endParaRPr lang="en-US" sz="1650" dirty="0"/>
          </a:p>
        </p:txBody>
      </p:sp>
      <p:sp>
        <p:nvSpPr>
          <p:cNvPr id="17" name="SK-25-text-16"/>
          <p:cNvSpPr/>
          <p:nvPr/>
        </p:nvSpPr>
        <p:spPr>
          <a:xfrm>
            <a:off x="11153775" y="247650"/>
            <a:ext cx="57626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25 / 35</a:t>
            </a:r>
            <a:endParaRPr lang="en-US" sz="1350" dirty="0"/>
          </a:p>
        </p:txBody>
      </p:sp>
      <p:sp>
        <p:nvSpPr>
          <p:cNvPr id="18" name="SK-25-text-17"/>
          <p:cNvSpPr/>
          <p:nvPr/>
        </p:nvSpPr>
        <p:spPr>
          <a:xfrm>
            <a:off x="571500" y="247650"/>
            <a:ext cx="14401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CONSENT</a:t>
            </a:r>
            <a:endParaRPr lang="en-US" sz="1350" dirty="0"/>
          </a:p>
        </p:txBody>
      </p:sp>
      <p:sp>
        <p:nvSpPr>
          <p:cNvPr id="19" name="SK-25-text-18"/>
          <p:cNvSpPr/>
          <p:nvPr/>
        </p:nvSpPr>
        <p:spPr>
          <a:xfrm>
            <a:off x="1400175" y="2181225"/>
            <a:ext cx="455771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Assume the patient has capacity unless proven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otherwise</a:t>
            </a:r>
            <a:endParaRPr lang="en-US" sz="1350" dirty="0"/>
          </a:p>
        </p:txBody>
      </p:sp>
      <p:sp>
        <p:nvSpPr>
          <p:cNvPr id="20" name="SK-25-text-19"/>
          <p:cNvSpPr/>
          <p:nvPr/>
        </p:nvSpPr>
        <p:spPr>
          <a:xfrm>
            <a:off x="1400175" y="3067050"/>
            <a:ext cx="497681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Take all practicable steps to help the patient make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their own decision</a:t>
            </a:r>
            <a:endParaRPr lang="en-US" sz="1350" dirty="0"/>
          </a:p>
        </p:txBody>
      </p:sp>
      <p:sp>
        <p:nvSpPr>
          <p:cNvPr id="21" name="SK-25-text-20"/>
          <p:cNvSpPr/>
          <p:nvPr/>
        </p:nvSpPr>
        <p:spPr>
          <a:xfrm>
            <a:off x="1400175" y="3962400"/>
            <a:ext cx="102870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An unwise decision does not equal lacking capacity</a:t>
            </a:r>
            <a:endParaRPr lang="en-US" sz="1350" dirty="0"/>
          </a:p>
        </p:txBody>
      </p:sp>
      <p:sp>
        <p:nvSpPr>
          <p:cNvPr id="22" name="SK-25-text-21"/>
          <p:cNvSpPr/>
          <p:nvPr/>
        </p:nvSpPr>
        <p:spPr>
          <a:xfrm>
            <a:off x="1400175" y="4648200"/>
            <a:ext cx="489287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Any act or decision made must be in the patient's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best interests</a:t>
            </a:r>
            <a:endParaRPr lang="en-US" sz="1350" dirty="0"/>
          </a:p>
        </p:txBody>
      </p:sp>
      <p:sp>
        <p:nvSpPr>
          <p:cNvPr id="23" name="SK-25-text-22"/>
          <p:cNvSpPr/>
          <p:nvPr/>
        </p:nvSpPr>
        <p:spPr>
          <a:xfrm>
            <a:off x="1400175" y="5467350"/>
            <a:ext cx="4955828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Choose the option that least restricts the patient's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rights and freedom</a:t>
            </a:r>
            <a:endParaRPr lang="en-US" sz="1350" dirty="0"/>
          </a:p>
        </p:txBody>
      </p:sp>
      <p:sp>
        <p:nvSpPr>
          <p:cNvPr id="24" name="SK-25-text-23"/>
          <p:cNvSpPr/>
          <p:nvPr/>
        </p:nvSpPr>
        <p:spPr>
          <a:xfrm>
            <a:off x="6629400" y="1666875"/>
            <a:ext cx="55626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patient's past and present wishes, values and beliefs</a:t>
            </a:r>
            <a:endParaRPr lang="en-US" sz="1350" dirty="0"/>
          </a:p>
        </p:txBody>
      </p:sp>
      <p:sp>
        <p:nvSpPr>
          <p:cNvPr id="25" name="SK-25-text-24"/>
          <p:cNvSpPr/>
          <p:nvPr/>
        </p:nvSpPr>
        <p:spPr>
          <a:xfrm>
            <a:off x="6629400" y="2009775"/>
            <a:ext cx="55626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views of family and carers (advisory — cannot veto)</a:t>
            </a:r>
            <a:endParaRPr lang="en-US" sz="1350" dirty="0"/>
          </a:p>
        </p:txBody>
      </p:sp>
      <p:sp>
        <p:nvSpPr>
          <p:cNvPr id="26" name="SK-25-text-25"/>
          <p:cNvSpPr/>
          <p:nvPr/>
        </p:nvSpPr>
        <p:spPr>
          <a:xfrm>
            <a:off x="6629400" y="2352675"/>
            <a:ext cx="55626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general well-being, not just medical interests</a:t>
            </a:r>
            <a:endParaRPr lang="en-US" sz="1350" dirty="0"/>
          </a:p>
        </p:txBody>
      </p:sp>
      <p:sp>
        <p:nvSpPr>
          <p:cNvPr id="27" name="SK-25-text-26"/>
          <p:cNvSpPr/>
          <p:nvPr/>
        </p:nvSpPr>
        <p:spPr>
          <a:xfrm>
            <a:off x="6629400" y="2676525"/>
            <a:ext cx="5562600" cy="154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15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spiritual and religious welfare</a:t>
            </a:r>
            <a:endParaRPr lang="en-US" sz="1350" dirty="0"/>
          </a:p>
        </p:txBody>
      </p:sp>
      <p:sp>
        <p:nvSpPr>
          <p:cNvPr id="28" name="SK-25-text-27"/>
          <p:cNvSpPr/>
          <p:nvPr/>
        </p:nvSpPr>
        <p:spPr>
          <a:xfrm>
            <a:off x="6629400" y="3800475"/>
            <a:ext cx="551110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use when patient lacks capacity AND procedure is in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their best interests</a:t>
            </a:r>
            <a:endParaRPr lang="en-US" sz="1350" dirty="0"/>
          </a:p>
        </p:txBody>
      </p:sp>
      <p:sp>
        <p:nvSpPr>
          <p:cNvPr id="29" name="SK-25-text-28"/>
          <p:cNvSpPr/>
          <p:nvPr/>
        </p:nvSpPr>
        <p:spPr>
          <a:xfrm>
            <a:off x="6629400" y="4333875"/>
            <a:ext cx="5332958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family/carers cannot require treatment the clinician</a:t>
            </a:r>
            <a:endParaRPr lang="en-US" sz="1350" dirty="0"/>
          </a:p>
          <a:p>
            <a:pPr marL="0" indent="0">
              <a:lnSpc>
                <a:spcPts val="135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deems inappropriate</a:t>
            </a:r>
            <a:endParaRPr lang="en-US" sz="1350" dirty="0"/>
          </a:p>
        </p:txBody>
      </p:sp>
      <p:sp>
        <p:nvSpPr>
          <p:cNvPr id="30" name="SK-25-text-29"/>
          <p:cNvSpPr/>
          <p:nvPr/>
        </p:nvSpPr>
        <p:spPr>
          <a:xfrm>
            <a:off x="6629400" y="4876800"/>
            <a:ext cx="3646140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■ High Court approval required for: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▪ donation of regenerative tissue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▪ sterilisation for contraception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▪ withdrawal of artificial nutrition in PVS</a:t>
            </a:r>
            <a:endParaRPr lang="en-US" sz="1275" dirty="0"/>
          </a:p>
        </p:txBody>
      </p:sp>
      <p:sp>
        <p:nvSpPr>
          <p:cNvPr id="31" name="SK-25-text-30"/>
          <p:cNvSpPr/>
          <p:nvPr/>
        </p:nvSpPr>
        <p:spPr>
          <a:xfrm>
            <a:off x="6629400" y="6057294"/>
            <a:ext cx="5919788" cy="1201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46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📝 Written consent is best practice — scan signed form into patient notes.</a:t>
            </a:r>
            <a:endParaRPr lang="en-US" sz="975" dirty="0"/>
          </a:p>
        </p:txBody>
      </p:sp>
      <p:sp>
        <p:nvSpPr>
          <p:cNvPr id="32" name="SK-25-text-31"/>
          <p:cNvSpPr/>
          <p:nvPr/>
        </p:nvSpPr>
        <p:spPr>
          <a:xfrm>
            <a:off x="466725" y="6572250"/>
            <a:ext cx="1152144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0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· Minor Surgery in General Practice · www.bradfordvts.co.uk</a:t>
            </a:r>
            <a:endParaRPr lang="en-US" sz="1050" dirty="0"/>
          </a:p>
        </p:txBody>
      </p:sp>
      <p:sp>
        <p:nvSpPr>
          <p:cNvPr id="33" name="SK-25-text-32"/>
          <p:cNvSpPr/>
          <p:nvPr/>
        </p:nvSpPr>
        <p:spPr>
          <a:xfrm>
            <a:off x="8696325" y="6572250"/>
            <a:ext cx="3279428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Updated to MCA 2005 · NICE NG12 2026</a:t>
            </a:r>
            <a:endParaRPr lang="en-US" sz="1050" dirty="0"/>
          </a:p>
        </p:txBody>
      </p:sp>
      <p:sp>
        <p:nvSpPr>
          <p:cNvPr id="34" name="SK-25-text-33"/>
          <p:cNvSpPr/>
          <p:nvPr/>
        </p:nvSpPr>
        <p:spPr>
          <a:xfrm>
            <a:off x="466725" y="5972175"/>
            <a:ext cx="576262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1125" i="1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Capacity is decision-specific — a patient may lack capacity for complex</a:t>
            </a:r>
            <a:endParaRPr lang="en-US" sz="1125" dirty="0"/>
          </a:p>
          <a:p>
            <a:pPr marL="0" indent="0">
              <a:lnSpc>
                <a:spcPts val="1125"/>
              </a:lnSpc>
              <a:buNone/>
            </a:pPr>
            <a:r>
              <a:rPr lang="en-US" sz="1125" i="1" dirty="0">
                <a:solidFill>
                  <a:srgbClr val="1A1A1A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decisions but retain it for simple ones.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177" y="4814292"/>
            <a:ext cx="280392" cy="267444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5726311"/>
            <a:ext cx="255984" cy="287982"/>
          </a:xfrm>
          <a:prstGeom prst="rect">
            <a:avLst/>
          </a:prstGeom>
        </p:spPr>
      </p:pic>
      <p:sp>
        <p:nvSpPr>
          <p:cNvPr id="5" name="SK-26-text-4"/>
          <p:cNvSpPr/>
          <p:nvPr/>
        </p:nvSpPr>
        <p:spPr>
          <a:xfrm>
            <a:off x="466725" y="142875"/>
            <a:ext cx="117252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7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Infection Control &amp; MRSA Management</a:t>
            </a:r>
            <a:endParaRPr lang="en-US" sz="2475" dirty="0"/>
          </a:p>
        </p:txBody>
      </p:sp>
      <p:sp>
        <p:nvSpPr>
          <p:cNvPr id="6" name="SK-26-text-5"/>
          <p:cNvSpPr/>
          <p:nvPr/>
        </p:nvSpPr>
        <p:spPr>
          <a:xfrm>
            <a:off x="466725" y="1133475"/>
            <a:ext cx="9601200" cy="3680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98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Surgical Environment Standards</a:t>
            </a:r>
            <a:endParaRPr lang="en-US" sz="2100" dirty="0"/>
          </a:p>
        </p:txBody>
      </p:sp>
      <p:sp>
        <p:nvSpPr>
          <p:cNvPr id="7" name="SK-26-text-6"/>
          <p:cNvSpPr/>
          <p:nvPr/>
        </p:nvSpPr>
        <p:spPr>
          <a:xfrm>
            <a:off x="6686550" y="1219200"/>
            <a:ext cx="5505450" cy="3680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98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MRSA Patient Protocol</a:t>
            </a:r>
            <a:endParaRPr lang="en-US" sz="2100" dirty="0"/>
          </a:p>
        </p:txBody>
      </p:sp>
      <p:sp>
        <p:nvSpPr>
          <p:cNvPr id="8" name="SK-26-text-7"/>
          <p:cNvSpPr/>
          <p:nvPr/>
        </p:nvSpPr>
        <p:spPr>
          <a:xfrm>
            <a:off x="714375" y="1885950"/>
            <a:ext cx="5804446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Dedicated clean surgical area — reserved and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prepared before each case</a:t>
            </a:r>
            <a:endParaRPr lang="en-US" sz="1725" dirty="0"/>
          </a:p>
        </p:txBody>
      </p:sp>
      <p:sp>
        <p:nvSpPr>
          <p:cNvPr id="9" name="SK-26-text-8"/>
          <p:cNvSpPr/>
          <p:nvPr/>
        </p:nvSpPr>
        <p:spPr>
          <a:xfrm>
            <a:off x="714375" y="2552700"/>
            <a:ext cx="4463355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Elbow-operated taps — avoid hand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contamination at the sink</a:t>
            </a:r>
            <a:endParaRPr lang="en-US" sz="1725" dirty="0"/>
          </a:p>
        </p:txBody>
      </p:sp>
      <p:sp>
        <p:nvSpPr>
          <p:cNvPr id="10" name="SK-26-text-9"/>
          <p:cNvSpPr/>
          <p:nvPr/>
        </p:nvSpPr>
        <p:spPr>
          <a:xfrm>
            <a:off x="714375" y="3228975"/>
            <a:ext cx="5668268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Short nails + Hibiscrub — scrub before every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case without exception</a:t>
            </a:r>
            <a:endParaRPr lang="en-US" sz="1725" dirty="0"/>
          </a:p>
        </p:txBody>
      </p:sp>
      <p:sp>
        <p:nvSpPr>
          <p:cNvPr id="11" name="SK-26-text-10"/>
          <p:cNvSpPr/>
          <p:nvPr/>
        </p:nvSpPr>
        <p:spPr>
          <a:xfrm>
            <a:off x="714375" y="3905250"/>
            <a:ext cx="5804446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Avoid shaving hair-bearing areas — increases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infection risk</a:t>
            </a:r>
            <a:endParaRPr lang="en-US" sz="1725" dirty="0"/>
          </a:p>
        </p:txBody>
      </p:sp>
      <p:sp>
        <p:nvSpPr>
          <p:cNvPr id="12" name="SK-26-text-11"/>
          <p:cNvSpPr/>
          <p:nvPr/>
        </p:nvSpPr>
        <p:spPr>
          <a:xfrm>
            <a:off x="714375" y="4572000"/>
            <a:ext cx="1097280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Sterile covers when hyfrieator is in use</a:t>
            </a:r>
            <a:endParaRPr lang="en-US" sz="1800" dirty="0"/>
          </a:p>
        </p:txBody>
      </p:sp>
      <p:sp>
        <p:nvSpPr>
          <p:cNvPr id="13" name="SK-26-text-12"/>
          <p:cNvSpPr/>
          <p:nvPr/>
        </p:nvSpPr>
        <p:spPr>
          <a:xfrm>
            <a:off x="714375" y="4981575"/>
            <a:ext cx="11477625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Occasional masks for larger or deeper procedures</a:t>
            </a:r>
            <a:endParaRPr lang="en-US" sz="1800" dirty="0"/>
          </a:p>
        </p:txBody>
      </p:sp>
      <p:sp>
        <p:nvSpPr>
          <p:cNvPr id="14" name="SK-26-text-13"/>
          <p:cNvSpPr/>
          <p:nvPr/>
        </p:nvSpPr>
        <p:spPr>
          <a:xfrm>
            <a:off x="6810375" y="1885950"/>
            <a:ext cx="4704308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Operate last — always schedule MRSA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patients at the end of the surgical list</a:t>
            </a:r>
            <a:endParaRPr lang="en-US" sz="1725" dirty="0"/>
          </a:p>
        </p:txBody>
      </p:sp>
      <p:sp>
        <p:nvSpPr>
          <p:cNvPr id="15" name="SK-26-text-14"/>
          <p:cNvSpPr/>
          <p:nvPr/>
        </p:nvSpPr>
        <p:spPr>
          <a:xfrm>
            <a:off x="6810375" y="2552700"/>
            <a:ext cx="5112990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Clear the room — remove all unnecessary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items before the procedure begins</a:t>
            </a:r>
            <a:endParaRPr lang="en-US" sz="1725" dirty="0"/>
          </a:p>
        </p:txBody>
      </p:sp>
      <p:sp>
        <p:nvSpPr>
          <p:cNvPr id="16" name="SK-26-text-15"/>
          <p:cNvSpPr/>
          <p:nvPr/>
        </p:nvSpPr>
        <p:spPr>
          <a:xfrm>
            <a:off x="6785521" y="3228975"/>
            <a:ext cx="5406330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Thorough clean — full room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decontamination immediately after the case</a:t>
            </a:r>
            <a:endParaRPr lang="en-US" sz="1725" dirty="0"/>
          </a:p>
        </p:txBody>
      </p:sp>
      <p:sp>
        <p:nvSpPr>
          <p:cNvPr id="17" name="SK-26-text-16"/>
          <p:cNvSpPr/>
          <p:nvPr/>
        </p:nvSpPr>
        <p:spPr>
          <a:xfrm>
            <a:off x="6810375" y="3905250"/>
            <a:ext cx="5081588" cy="4908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Spirit-based cleaners — must be avoided</a:t>
            </a:r>
            <a:endParaRPr lang="en-US" sz="1725" dirty="0"/>
          </a:p>
          <a:p>
            <a:pPr marL="0" indent="0">
              <a:lnSpc>
                <a:spcPts val="193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with electrocautery (fire risk)</a:t>
            </a:r>
            <a:endParaRPr lang="en-US" sz="1725" dirty="0"/>
          </a:p>
        </p:txBody>
      </p:sp>
      <p:sp>
        <p:nvSpPr>
          <p:cNvPr id="18" name="SK-26-text-17"/>
          <p:cNvSpPr/>
          <p:nvPr/>
        </p:nvSpPr>
        <p:spPr>
          <a:xfrm>
            <a:off x="714375" y="5705475"/>
            <a:ext cx="11477625" cy="2500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~5% infection rate across all skin surgery cases</a:t>
            </a:r>
            <a:endParaRPr lang="en-US" sz="1575" dirty="0"/>
          </a:p>
        </p:txBody>
      </p:sp>
      <p:sp>
        <p:nvSpPr>
          <p:cNvPr id="19" name="SK-26-text-18"/>
          <p:cNvSpPr/>
          <p:nvPr/>
        </p:nvSpPr>
        <p:spPr>
          <a:xfrm>
            <a:off x="7296150" y="4781550"/>
            <a:ext cx="4895850" cy="2500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Past MRSA — Still Treat as Active</a:t>
            </a:r>
            <a:endParaRPr lang="en-US" sz="1575" dirty="0"/>
          </a:p>
        </p:txBody>
      </p:sp>
      <p:sp>
        <p:nvSpPr>
          <p:cNvPr id="20" name="SK-26-text-19"/>
          <p:cNvSpPr/>
          <p:nvPr/>
        </p:nvSpPr>
        <p:spPr>
          <a:xfrm>
            <a:off x="7296150" y="5143500"/>
            <a:ext cx="4651921" cy="6299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3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Even patients with previously positive but now</a:t>
            </a:r>
            <a:endParaRPr lang="en-US" sz="1425" dirty="0"/>
          </a:p>
          <a:p>
            <a:pPr marL="0" indent="0">
              <a:lnSpc>
                <a:spcPts val="1653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negative MRSA swabs must be managed as</a:t>
            </a:r>
            <a:endParaRPr lang="en-US" sz="1425" dirty="0"/>
          </a:p>
          <a:p>
            <a:pPr marL="0" indent="0">
              <a:lnSpc>
                <a:spcPts val="1653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though they still carry MRSA.</a:t>
            </a:r>
            <a:endParaRPr lang="en-US" sz="1425" dirty="0"/>
          </a:p>
        </p:txBody>
      </p:sp>
      <p:sp>
        <p:nvSpPr>
          <p:cNvPr id="21" name="SK-26-text-20"/>
          <p:cNvSpPr/>
          <p:nvPr/>
        </p:nvSpPr>
        <p:spPr>
          <a:xfrm>
            <a:off x="7296150" y="5905500"/>
            <a:ext cx="4895850" cy="2024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D354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False negatives are not uncommon.</a:t>
            </a:r>
            <a:endParaRPr lang="en-US" sz="1275" dirty="0"/>
          </a:p>
        </p:txBody>
      </p:sp>
      <p:sp>
        <p:nvSpPr>
          <p:cNvPr id="22" name="SK-26-text-21"/>
          <p:cNvSpPr/>
          <p:nvPr/>
        </p:nvSpPr>
        <p:spPr>
          <a:xfrm>
            <a:off x="7781925" y="257175"/>
            <a:ext cx="2743200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INFECTION SAFETY</a:t>
            </a:r>
            <a:endParaRPr lang="en-US" sz="1125" dirty="0"/>
          </a:p>
        </p:txBody>
      </p:sp>
      <p:sp>
        <p:nvSpPr>
          <p:cNvPr id="23" name="SK-26-text-22"/>
          <p:cNvSpPr/>
          <p:nvPr/>
        </p:nvSpPr>
        <p:spPr>
          <a:xfrm>
            <a:off x="10163175" y="1352550"/>
            <a:ext cx="2028825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 PRIORITY</a:t>
            </a:r>
            <a:endParaRPr lang="en-US" sz="1125" dirty="0"/>
          </a:p>
        </p:txBody>
      </p:sp>
      <p:sp>
        <p:nvSpPr>
          <p:cNvPr id="24" name="SK-26-text-23"/>
          <p:cNvSpPr/>
          <p:nvPr/>
        </p:nvSpPr>
        <p:spPr>
          <a:xfrm>
            <a:off x="11172825" y="257175"/>
            <a:ext cx="555278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26 / 35</a:t>
            </a:r>
            <a:endParaRPr lang="en-US" sz="1050" dirty="0"/>
          </a:p>
        </p:txBody>
      </p:sp>
      <p:sp>
        <p:nvSpPr>
          <p:cNvPr id="25" name="SK-26-text-24"/>
          <p:cNvSpPr/>
          <p:nvPr/>
        </p:nvSpPr>
        <p:spPr>
          <a:xfrm>
            <a:off x="466725" y="6067425"/>
            <a:ext cx="11725275" cy="2366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3"/>
              </a:lnSpc>
              <a:buNone/>
            </a:pPr>
            <a:r>
              <a:rPr lang="en-US" sz="1350" i="1" dirty="0">
                <a:solidFill>
                  <a:srgbClr val="555555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*Document all complications in the Minor Surgery Record Book</a:t>
            </a:r>
            <a:endParaRPr lang="en-US" sz="1350" dirty="0"/>
          </a:p>
        </p:txBody>
      </p:sp>
      <p:sp>
        <p:nvSpPr>
          <p:cNvPr id="26" name="SK-26-text-25"/>
          <p:cNvSpPr/>
          <p:nvPr/>
        </p:nvSpPr>
        <p:spPr>
          <a:xfrm>
            <a:off x="3388519" y="6562725"/>
            <a:ext cx="5500688" cy="1720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4"/>
              </a:lnSpc>
              <a:buNone/>
            </a:pPr>
            <a:r>
              <a:rPr lang="en-US" sz="1050" dirty="0">
                <a:solidFill>
                  <a:srgbClr val="555555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*Bradford VTS · Minor Surgery Teaching Deck · 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385292"/>
            <a:ext cx="511969" cy="548580"/>
          </a:xfrm>
          <a:prstGeom prst="rect">
            <a:avLst/>
          </a:prstGeom>
        </p:spPr>
      </p:pic>
      <p:sp>
        <p:nvSpPr>
          <p:cNvPr id="4" name="SK-27-text-3"/>
          <p:cNvSpPr/>
          <p:nvPr/>
        </p:nvSpPr>
        <p:spPr>
          <a:xfrm>
            <a:off x="466725" y="190500"/>
            <a:ext cx="11725275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Histology Requirements and Limitations</a:t>
            </a:r>
            <a:endParaRPr lang="en-US" sz="2625" dirty="0"/>
          </a:p>
        </p:txBody>
      </p:sp>
      <p:sp>
        <p:nvSpPr>
          <p:cNvPr id="5" name="SK-27-text-4"/>
          <p:cNvSpPr/>
          <p:nvPr/>
        </p:nvSpPr>
        <p:spPr>
          <a:xfrm>
            <a:off x="2319784" y="5715000"/>
            <a:ext cx="7638008" cy="3199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Curettage produces CYTOLOGY — NOT histology.</a:t>
            </a:r>
            <a:endParaRPr lang="en-US" sz="2100" dirty="0"/>
          </a:p>
        </p:txBody>
      </p:sp>
      <p:sp>
        <p:nvSpPr>
          <p:cNvPr id="6" name="SK-27-text-5"/>
          <p:cNvSpPr/>
          <p:nvPr/>
        </p:nvSpPr>
        <p:spPr>
          <a:xfrm>
            <a:off x="771525" y="1838325"/>
            <a:ext cx="3897511" cy="965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specimens from minor</a:t>
            </a:r>
            <a:endParaRPr lang="en-US" sz="1950" dirty="0"/>
          </a:p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surgery MUST be sent for</a:t>
            </a:r>
            <a:endParaRPr lang="en-US" sz="1950" dirty="0"/>
          </a:p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histology — no exceptions.</a:t>
            </a:r>
            <a:endParaRPr lang="en-US" sz="1950" dirty="0"/>
          </a:p>
        </p:txBody>
      </p:sp>
      <p:sp>
        <p:nvSpPr>
          <p:cNvPr id="7" name="SK-27-text-6"/>
          <p:cNvSpPr/>
          <p:nvPr/>
        </p:nvSpPr>
        <p:spPr>
          <a:xfrm>
            <a:off x="6934200" y="1838325"/>
            <a:ext cx="5257800" cy="3000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Punch biopsy and lentigo maligna</a:t>
            </a:r>
            <a:endParaRPr lang="en-US" sz="1575" dirty="0"/>
          </a:p>
        </p:txBody>
      </p:sp>
      <p:sp>
        <p:nvSpPr>
          <p:cNvPr id="8" name="SK-27-text-7"/>
          <p:cNvSpPr/>
          <p:nvPr/>
        </p:nvSpPr>
        <p:spPr>
          <a:xfrm>
            <a:off x="6934200" y="2809875"/>
            <a:ext cx="3840480" cy="3000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Dysplastic naevi</a:t>
            </a:r>
            <a:endParaRPr lang="en-US" sz="1575" dirty="0"/>
          </a:p>
        </p:txBody>
      </p:sp>
      <p:sp>
        <p:nvSpPr>
          <p:cNvPr id="9" name="SK-27-text-8"/>
          <p:cNvSpPr/>
          <p:nvPr/>
        </p:nvSpPr>
        <p:spPr>
          <a:xfrm>
            <a:off x="6934200" y="3990975"/>
            <a:ext cx="3840480" cy="3000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Difficult rashes</a:t>
            </a:r>
            <a:endParaRPr lang="en-US" sz="1575" dirty="0"/>
          </a:p>
        </p:txBody>
      </p:sp>
      <p:sp>
        <p:nvSpPr>
          <p:cNvPr id="10" name="SK-27-text-9"/>
          <p:cNvSpPr/>
          <p:nvPr/>
        </p:nvSpPr>
        <p:spPr>
          <a:xfrm>
            <a:off x="838200" y="1468062"/>
            <a:ext cx="330327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ABSOLUTE RULE</a:t>
            </a:r>
            <a:endParaRPr lang="en-US" sz="1275" dirty="0"/>
          </a:p>
        </p:txBody>
      </p:sp>
      <p:sp>
        <p:nvSpPr>
          <p:cNvPr id="11" name="SK-27-text-10"/>
          <p:cNvSpPr/>
          <p:nvPr/>
        </p:nvSpPr>
        <p:spPr>
          <a:xfrm>
            <a:off x="2807153" y="5350329"/>
            <a:ext cx="252603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 TRAP</a:t>
            </a:r>
            <a:endParaRPr lang="en-US" sz="1275" dirty="0"/>
          </a:p>
        </p:txBody>
      </p:sp>
      <p:sp>
        <p:nvSpPr>
          <p:cNvPr id="12" name="SK-27-text-11"/>
          <p:cNvSpPr/>
          <p:nvPr/>
        </p:nvSpPr>
        <p:spPr>
          <a:xfrm>
            <a:off x="6668378" y="1454497"/>
            <a:ext cx="4080510" cy="1943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HISTOLOGY LIMITATIONS</a:t>
            </a:r>
            <a:endParaRPr lang="en-US" sz="1275" dirty="0"/>
          </a:p>
        </p:txBody>
      </p:sp>
      <p:sp>
        <p:nvSpPr>
          <p:cNvPr id="13" name="SK-27-text-12"/>
          <p:cNvSpPr/>
          <p:nvPr/>
        </p:nvSpPr>
        <p:spPr>
          <a:xfrm>
            <a:off x="771525" y="2971800"/>
            <a:ext cx="8229600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include on the request form:</a:t>
            </a:r>
            <a:endParaRPr lang="en-US" sz="1500" dirty="0"/>
          </a:p>
        </p:txBody>
      </p:sp>
      <p:sp>
        <p:nvSpPr>
          <p:cNvPr id="14" name="SK-27-text-13"/>
          <p:cNvSpPr/>
          <p:nvPr/>
        </p:nvSpPr>
        <p:spPr>
          <a:xfrm>
            <a:off x="6911280" y="2181225"/>
            <a:ext cx="5280571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Punch biopsy may miss early lentigo maligna — sampling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error is a real risk.</a:t>
            </a:r>
            <a:endParaRPr lang="en-US" sz="1275" dirty="0"/>
          </a:p>
        </p:txBody>
      </p:sp>
      <p:sp>
        <p:nvSpPr>
          <p:cNvPr id="15" name="SK-27-text-14"/>
          <p:cNvSpPr/>
          <p:nvPr/>
        </p:nvSpPr>
        <p:spPr>
          <a:xfrm>
            <a:off x="6837908" y="3143250"/>
            <a:ext cx="5353943" cy="5831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Difficult to differentiate moderate/severe dysplastic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naevus from melanoma histologically — ALL incompletely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excised dysplastic naevi must be re-excised.</a:t>
            </a:r>
            <a:endParaRPr lang="en-US" sz="1275" dirty="0"/>
          </a:p>
        </p:txBody>
      </p:sp>
      <p:sp>
        <p:nvSpPr>
          <p:cNvPr id="16" name="SK-27-text-15"/>
          <p:cNvSpPr/>
          <p:nvPr/>
        </p:nvSpPr>
        <p:spPr>
          <a:xfrm>
            <a:off x="6934200" y="4324350"/>
            <a:ext cx="5092005" cy="3887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Some inflammatory or complex rashes may not benefit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biopsy — refer to dermatology instead.</a:t>
            </a:r>
            <a:endParaRPr lang="en-US" sz="1275" dirty="0"/>
          </a:p>
        </p:txBody>
      </p:sp>
      <p:sp>
        <p:nvSpPr>
          <p:cNvPr id="17" name="SK-27-text-16"/>
          <p:cNvSpPr/>
          <p:nvPr/>
        </p:nvSpPr>
        <p:spPr>
          <a:xfrm>
            <a:off x="771525" y="3276600"/>
            <a:ext cx="5521523" cy="11147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Duration of lesion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Site and size of lesion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Provisional diagnosis — your clinical impression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Relevant history — e.g. immunosuppression,</a:t>
            </a:r>
            <a:endParaRPr lang="en-US" sz="1350" dirty="0"/>
          </a:p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previous skin cancer</a:t>
            </a:r>
            <a:endParaRPr lang="en-US" sz="1350" dirty="0"/>
          </a:p>
        </p:txBody>
      </p:sp>
      <p:sp>
        <p:nvSpPr>
          <p:cNvPr id="18" name="SK-27-text-17"/>
          <p:cNvSpPr/>
          <p:nvPr/>
        </p:nvSpPr>
        <p:spPr>
          <a:xfrm>
            <a:off x="2044898" y="6105525"/>
            <a:ext cx="8235255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i="1" dirty="0">
                <a:solidFill>
                  <a:srgbClr val="F77F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*Only formal excision or punch biopsy provides tissue suitable for histological analysis.</a:t>
            </a:r>
            <a:endParaRPr lang="en-US" sz="1350" dirty="0"/>
          </a:p>
        </p:txBody>
      </p:sp>
      <p:sp>
        <p:nvSpPr>
          <p:cNvPr id="19" name="SK-27-text-18"/>
          <p:cNvSpPr/>
          <p:nvPr/>
        </p:nvSpPr>
        <p:spPr>
          <a:xfrm>
            <a:off x="771525" y="4648200"/>
            <a:ext cx="11420475" cy="17338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1050" i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*Inadequate clinical history on the request form is a common audit failure point.</a:t>
            </a:r>
            <a:endParaRPr lang="en-US" sz="1050" dirty="0"/>
          </a:p>
        </p:txBody>
      </p:sp>
      <p:sp>
        <p:nvSpPr>
          <p:cNvPr id="20" name="SK-27-text-19"/>
          <p:cNvSpPr/>
          <p:nvPr/>
        </p:nvSpPr>
        <p:spPr>
          <a:xfrm>
            <a:off x="9633049" y="295275"/>
            <a:ext cx="2231678" cy="1857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221F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GOVERNANCE</a:t>
            </a:r>
            <a:endParaRPr lang="en-US" sz="11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596" y="5438329"/>
            <a:ext cx="524173" cy="665113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267" y="1892796"/>
            <a:ext cx="524173" cy="479971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961" y="1892796"/>
            <a:ext cx="536377" cy="466279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1872109"/>
            <a:ext cx="560784" cy="514350"/>
          </a:xfrm>
          <a:prstGeom prst="rect">
            <a:avLst/>
          </a:prstGeom>
        </p:spPr>
      </p:pic>
      <p:sp>
        <p:nvSpPr>
          <p:cNvPr id="7" name="SK-28-text-6"/>
          <p:cNvSpPr/>
          <p:nvPr/>
        </p:nvSpPr>
        <p:spPr>
          <a:xfrm>
            <a:off x="466725" y="266700"/>
            <a:ext cx="11725275" cy="3238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Minimising Litigation and Risk Management</a:t>
            </a:r>
            <a:endParaRPr lang="en-US" sz="2550" dirty="0"/>
          </a:p>
        </p:txBody>
      </p:sp>
      <p:sp>
        <p:nvSpPr>
          <p:cNvPr id="8" name="SK-28-text-7"/>
          <p:cNvSpPr/>
          <p:nvPr/>
        </p:nvSpPr>
        <p:spPr>
          <a:xfrm>
            <a:off x="838200" y="5334000"/>
            <a:ext cx="696087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Minor Surgery Record Book</a:t>
            </a:r>
            <a:endParaRPr lang="en-US" sz="1575" dirty="0"/>
          </a:p>
        </p:txBody>
      </p:sp>
      <p:sp>
        <p:nvSpPr>
          <p:cNvPr id="9" name="SK-28-text-8"/>
          <p:cNvSpPr/>
          <p:nvPr/>
        </p:nvSpPr>
        <p:spPr>
          <a:xfrm>
            <a:off x="1323975" y="1971675"/>
            <a:ext cx="456057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 Thoroughly</a:t>
            </a:r>
            <a:endParaRPr lang="en-US" sz="1575" dirty="0"/>
          </a:p>
        </p:txBody>
      </p:sp>
      <p:sp>
        <p:nvSpPr>
          <p:cNvPr id="10" name="SK-28-text-9"/>
          <p:cNvSpPr/>
          <p:nvPr/>
        </p:nvSpPr>
        <p:spPr>
          <a:xfrm>
            <a:off x="5105400" y="1971675"/>
            <a:ext cx="552069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Warn the Right Patients</a:t>
            </a:r>
            <a:endParaRPr lang="en-US" sz="1575" dirty="0"/>
          </a:p>
        </p:txBody>
      </p:sp>
      <p:sp>
        <p:nvSpPr>
          <p:cNvPr id="11" name="SK-28-text-10"/>
          <p:cNvSpPr/>
          <p:nvPr/>
        </p:nvSpPr>
        <p:spPr>
          <a:xfrm>
            <a:off x="8896350" y="1971675"/>
            <a:ext cx="329565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 When in Doubt</a:t>
            </a:r>
            <a:endParaRPr lang="en-US" sz="1575" dirty="0"/>
          </a:p>
        </p:txBody>
      </p:sp>
      <p:sp>
        <p:nvSpPr>
          <p:cNvPr id="12" name="SK-28-text-11"/>
          <p:cNvSpPr/>
          <p:nvPr/>
        </p:nvSpPr>
        <p:spPr>
          <a:xfrm>
            <a:off x="838200" y="5676900"/>
            <a:ext cx="10592693" cy="4229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Every procedure must be logged: operation • LA used • sutures • histology result • complications.</a:t>
            </a:r>
            <a:endParaRPr lang="en-US" sz="1500" dirty="0"/>
          </a:p>
          <a:p>
            <a:pPr marL="0" indent="0">
              <a:lnSpc>
                <a:spcPts val="166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This is your medico-legal record.</a:t>
            </a:r>
            <a:endParaRPr lang="en-US" sz="1500" dirty="0"/>
          </a:p>
        </p:txBody>
      </p:sp>
      <p:sp>
        <p:nvSpPr>
          <p:cNvPr id="13" name="SK-28-text-12"/>
          <p:cNvSpPr/>
          <p:nvPr/>
        </p:nvSpPr>
        <p:spPr>
          <a:xfrm>
            <a:off x="495300" y="1152525"/>
            <a:ext cx="11696700" cy="3000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875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Document everything. Warn clearly. Refer when in doubt.</a:t>
            </a:r>
            <a:endParaRPr lang="en-US" sz="1875" dirty="0"/>
          </a:p>
        </p:txBody>
      </p:sp>
      <p:sp>
        <p:nvSpPr>
          <p:cNvPr id="14" name="SK-28-text-13"/>
          <p:cNvSpPr/>
          <p:nvPr/>
        </p:nvSpPr>
        <p:spPr>
          <a:xfrm>
            <a:off x="714375" y="2457450"/>
            <a:ext cx="3740348" cy="20404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Maintain a Minor Surgery Record Book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Record: operation performed, LA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used, sutures used, histology results,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complications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Written post-op instructions given to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patient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Document suture removal and wound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state at follow-up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Scan written consent into patient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notes</a:t>
            </a:r>
            <a:endParaRPr lang="en-US" sz="1275" dirty="0"/>
          </a:p>
        </p:txBody>
      </p:sp>
      <p:sp>
        <p:nvSpPr>
          <p:cNvPr id="15" name="SK-28-text-14"/>
          <p:cNvSpPr/>
          <p:nvPr/>
        </p:nvSpPr>
        <p:spPr>
          <a:xfrm>
            <a:off x="4514850" y="2457450"/>
            <a:ext cx="3761333" cy="22444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Keloid/hypertrophic scar risk groups: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chest above nipple line, upper back,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shoulders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Higher risk: young patients, female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sex, Afro-Caribbean patients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Shoulder, chest, deltoid — warn and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consider referral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Hypopigmentation risk from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cryotherapy — especially on dark skin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Scarring risk must be discussed and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documented at consent</a:t>
            </a:r>
            <a:endParaRPr lang="en-US" sz="1275" dirty="0"/>
          </a:p>
        </p:txBody>
      </p:sp>
      <p:sp>
        <p:nvSpPr>
          <p:cNvPr id="16" name="SK-28-text-15"/>
          <p:cNvSpPr/>
          <p:nvPr/>
        </p:nvSpPr>
        <p:spPr>
          <a:xfrm>
            <a:off x="8420100" y="2457450"/>
            <a:ext cx="3499396" cy="20404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Any facial surgery — refer to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specialist if uncertain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Any diagnostic doubt — biopsy first,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do NOT destroy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Spirit-based skin cleaners must be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avoided with electrocautery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Agreed post-op protocol for wound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care and suture removal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Patient must know who to contact if</a:t>
            </a:r>
            <a:endParaRPr lang="en-US" sz="1275" dirty="0"/>
          </a:p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concerns arise post-op</a:t>
            </a:r>
            <a:endParaRPr lang="en-US" sz="1275" dirty="0"/>
          </a:p>
        </p:txBody>
      </p:sp>
      <p:sp>
        <p:nvSpPr>
          <p:cNvPr id="17" name="SK-28-text-16"/>
          <p:cNvSpPr/>
          <p:nvPr/>
        </p:nvSpPr>
        <p:spPr>
          <a:xfrm>
            <a:off x="10279856" y="323850"/>
            <a:ext cx="1414463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D94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RISK &amp; SAFETY</a:t>
            </a:r>
            <a:endParaRPr lang="en-US" sz="1350" dirty="0"/>
          </a:p>
        </p:txBody>
      </p:sp>
      <p:sp>
        <p:nvSpPr>
          <p:cNvPr id="18" name="SK-28-text-17"/>
          <p:cNvSpPr/>
          <p:nvPr/>
        </p:nvSpPr>
        <p:spPr>
          <a:xfrm>
            <a:off x="3130302" y="6572250"/>
            <a:ext cx="594062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Minor Surgery in General Practice • www.bradfordvts.co.uk</a:t>
            </a:r>
            <a:endParaRPr lang="en-US" sz="1050" dirty="0"/>
          </a:p>
        </p:txBody>
      </p:sp>
      <p:sp>
        <p:nvSpPr>
          <p:cNvPr id="19" name="SK-28-text-18"/>
          <p:cNvSpPr/>
          <p:nvPr/>
        </p:nvSpPr>
        <p:spPr>
          <a:xfrm>
            <a:off x="11201400" y="6572250"/>
            <a:ext cx="50289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28 / 35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8" y="6412111"/>
            <a:ext cx="194965" cy="198834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467" y="1049238"/>
            <a:ext cx="2267694" cy="4937671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71" y="4533007"/>
            <a:ext cx="255984" cy="246757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86" y="2928342"/>
            <a:ext cx="207169" cy="260598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1" y="1076623"/>
            <a:ext cx="268188" cy="274290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55" y="294829"/>
            <a:ext cx="207169" cy="178296"/>
          </a:xfrm>
          <a:prstGeom prst="rect">
            <a:avLst/>
          </a:prstGeom>
        </p:spPr>
      </p:pic>
      <p:sp>
        <p:nvSpPr>
          <p:cNvPr id="9" name="SK-29-text-8"/>
          <p:cNvSpPr/>
          <p:nvPr/>
        </p:nvSpPr>
        <p:spPr>
          <a:xfrm>
            <a:off x="2408783" y="190500"/>
            <a:ext cx="7355086" cy="4000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6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Post-Operative Care and Dressings</a:t>
            </a:r>
            <a:endParaRPr lang="en-US" sz="2625" dirty="0"/>
          </a:p>
        </p:txBody>
      </p:sp>
      <p:sp>
        <p:nvSpPr>
          <p:cNvPr id="10" name="SK-29-text-9"/>
          <p:cNvSpPr/>
          <p:nvPr/>
        </p:nvSpPr>
        <p:spPr>
          <a:xfrm>
            <a:off x="962025" y="1085850"/>
            <a:ext cx="432054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Dressing Selection</a:t>
            </a:r>
            <a:endParaRPr lang="en-US" sz="1575" dirty="0"/>
          </a:p>
        </p:txBody>
      </p:sp>
      <p:sp>
        <p:nvSpPr>
          <p:cNvPr id="11" name="SK-29-text-10"/>
          <p:cNvSpPr/>
          <p:nvPr/>
        </p:nvSpPr>
        <p:spPr>
          <a:xfrm>
            <a:off x="962025" y="2933700"/>
            <a:ext cx="672084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Wound Healing and Daily Care</a:t>
            </a:r>
            <a:endParaRPr lang="en-US" sz="1575" dirty="0"/>
          </a:p>
        </p:txBody>
      </p:sp>
      <p:sp>
        <p:nvSpPr>
          <p:cNvPr id="12" name="SK-29-text-11"/>
          <p:cNvSpPr/>
          <p:nvPr/>
        </p:nvSpPr>
        <p:spPr>
          <a:xfrm>
            <a:off x="962025" y="4514850"/>
            <a:ext cx="360045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Scar Maturation</a:t>
            </a:r>
            <a:endParaRPr lang="en-US" sz="1575" dirty="0"/>
          </a:p>
        </p:txBody>
      </p:sp>
      <p:sp>
        <p:nvSpPr>
          <p:cNvPr id="13" name="SK-29-text-12"/>
          <p:cNvSpPr/>
          <p:nvPr/>
        </p:nvSpPr>
        <p:spPr>
          <a:xfrm>
            <a:off x="838200" y="1390650"/>
            <a:ext cx="8036123" cy="10522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Dressings are not always necessary after minor surgery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When needed, use non-adhesive options: Tegaderm or Mepore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Haematoma-risk sites (e.g. forehead, deep cysts, warfarin patients): use Jelonet +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non-adhesive dressing + bandage — not too tight on lower legs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Keep wound moist with Vaseline; daily gentle washing is sufficient</a:t>
            </a:r>
            <a:endParaRPr lang="en-US" sz="1275" dirty="0"/>
          </a:p>
        </p:txBody>
      </p:sp>
      <p:sp>
        <p:nvSpPr>
          <p:cNvPr id="14" name="SK-29-text-13"/>
          <p:cNvSpPr/>
          <p:nvPr/>
        </p:nvSpPr>
        <p:spPr>
          <a:xfrm>
            <a:off x="838200" y="3238500"/>
            <a:ext cx="8727728" cy="8417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All curettage and cauterery wounds heal by secondary intention — this is normal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Secondary intention healing works well under the ear and in the temporal area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Check Dopplers on lower limbs before leaving wounds to heal by secondary intention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Prevent post-operative oedema: leg elevation and compression if Dopplers are satisfactory</a:t>
            </a:r>
            <a:endParaRPr lang="en-US" sz="1275" dirty="0"/>
          </a:p>
        </p:txBody>
      </p:sp>
      <p:sp>
        <p:nvSpPr>
          <p:cNvPr id="15" name="SK-29-text-14"/>
          <p:cNvSpPr/>
          <p:nvPr/>
        </p:nvSpPr>
        <p:spPr>
          <a:xfrm>
            <a:off x="838200" y="4819650"/>
            <a:ext cx="10100221" cy="10522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Scar maturation takes up to 18 months — reassure patients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Most small dog-ears resolve spontaneously within 18 months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For keloid-prone patients: apply silicone gel (e.g. Dermatix) once wound is healed (10-14 days post-op)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Apply thinly, twice daily for a minimum of 2 months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• Shave excision: apply Bactroban or chloramphenicol ointment, then Vaseline BD for several days post-procedure</a:t>
            </a:r>
            <a:endParaRPr lang="en-US" sz="1275" dirty="0"/>
          </a:p>
        </p:txBody>
      </p:sp>
      <p:sp>
        <p:nvSpPr>
          <p:cNvPr id="16" name="SK-29-text-15"/>
          <p:cNvSpPr/>
          <p:nvPr/>
        </p:nvSpPr>
        <p:spPr>
          <a:xfrm>
            <a:off x="838200" y="6400800"/>
            <a:ext cx="1135380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Keloid risk sites: chest above nipple line, upper back, shoulders — warn patients and document in notes</a:t>
            </a:r>
            <a:endParaRPr lang="en-US" sz="1200" dirty="0"/>
          </a:p>
        </p:txBody>
      </p:sp>
      <p:sp>
        <p:nvSpPr>
          <p:cNvPr id="17" name="SK-29-text-16"/>
          <p:cNvSpPr/>
          <p:nvPr/>
        </p:nvSpPr>
        <p:spPr>
          <a:xfrm>
            <a:off x="11372850" y="295275"/>
            <a:ext cx="597098" cy="1433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29 / 35</a:t>
            </a:r>
            <a:endParaRPr lang="en-US" sz="1200" dirty="0"/>
          </a:p>
        </p:txBody>
      </p:sp>
      <p:sp>
        <p:nvSpPr>
          <p:cNvPr id="18" name="SK-29-text-17"/>
          <p:cNvSpPr/>
          <p:nvPr/>
        </p:nvSpPr>
        <p:spPr>
          <a:xfrm>
            <a:off x="571500" y="295275"/>
            <a:ext cx="2194560" cy="1829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POST-OP CARE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0-text-2"/>
          <p:cNvSpPr/>
          <p:nvPr/>
        </p:nvSpPr>
        <p:spPr>
          <a:xfrm>
            <a:off x="466725" y="190500"/>
            <a:ext cx="11725275" cy="419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02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Top Tips Clinical Pearls for Minor Surgery</a:t>
            </a:r>
            <a:endParaRPr lang="en-US" sz="2775" dirty="0"/>
          </a:p>
        </p:txBody>
      </p:sp>
      <p:sp>
        <p:nvSpPr>
          <p:cNvPr id="4" name="SK-30-text-3"/>
          <p:cNvSpPr/>
          <p:nvPr/>
        </p:nvSpPr>
        <p:spPr>
          <a:xfrm>
            <a:off x="714375" y="1838325"/>
            <a:ext cx="1959173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Biopsy First,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</a:t>
            </a:r>
            <a:endParaRPr lang="en-US" sz="1875" dirty="0"/>
          </a:p>
        </p:txBody>
      </p:sp>
      <p:sp>
        <p:nvSpPr>
          <p:cNvPr id="5" name="SK-30-text-4"/>
          <p:cNvSpPr/>
          <p:nvPr/>
        </p:nvSpPr>
        <p:spPr>
          <a:xfrm>
            <a:off x="3581400" y="1838325"/>
            <a:ext cx="2430661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7-Point Checklist: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Score ≥3</a:t>
            </a:r>
            <a:endParaRPr lang="en-US" sz="1875" dirty="0"/>
          </a:p>
        </p:txBody>
      </p:sp>
      <p:sp>
        <p:nvSpPr>
          <p:cNvPr id="6" name="SK-30-text-5"/>
          <p:cNvSpPr/>
          <p:nvPr/>
        </p:nvSpPr>
        <p:spPr>
          <a:xfrm>
            <a:off x="6505575" y="1838325"/>
            <a:ext cx="2053530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Adrenaline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Digits</a:t>
            </a:r>
            <a:endParaRPr lang="en-US" sz="1875" dirty="0"/>
          </a:p>
        </p:txBody>
      </p:sp>
      <p:sp>
        <p:nvSpPr>
          <p:cNvPr id="7" name="SK-30-text-6"/>
          <p:cNvSpPr/>
          <p:nvPr/>
        </p:nvSpPr>
        <p:spPr>
          <a:xfrm>
            <a:off x="9372600" y="1838325"/>
            <a:ext cx="2095500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Curettage =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Cytology Only</a:t>
            </a:r>
            <a:endParaRPr lang="en-US" sz="1875" dirty="0"/>
          </a:p>
        </p:txBody>
      </p:sp>
      <p:sp>
        <p:nvSpPr>
          <p:cNvPr id="8" name="SK-30-text-7"/>
          <p:cNvSpPr/>
          <p:nvPr/>
        </p:nvSpPr>
        <p:spPr>
          <a:xfrm>
            <a:off x="714375" y="4419600"/>
            <a:ext cx="2284065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Ice-Ball = Start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Clock</a:t>
            </a:r>
            <a:endParaRPr lang="en-US" sz="1875" dirty="0"/>
          </a:p>
        </p:txBody>
      </p:sp>
      <p:sp>
        <p:nvSpPr>
          <p:cNvPr id="9" name="SK-30-text-8"/>
          <p:cNvSpPr/>
          <p:nvPr/>
        </p:nvSpPr>
        <p:spPr>
          <a:xfrm>
            <a:off x="3581400" y="4419600"/>
            <a:ext cx="1959173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Past MRSA =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 MRSA</a:t>
            </a:r>
            <a:endParaRPr lang="en-US" sz="1875" dirty="0"/>
          </a:p>
        </p:txBody>
      </p:sp>
      <p:sp>
        <p:nvSpPr>
          <p:cNvPr id="10" name="SK-30-text-9"/>
          <p:cNvSpPr/>
          <p:nvPr/>
        </p:nvSpPr>
        <p:spPr>
          <a:xfrm>
            <a:off x="6505575" y="4419600"/>
            <a:ext cx="2378273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 15 Minutes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Adrenaline</a:t>
            </a:r>
            <a:endParaRPr lang="en-US" sz="1875" dirty="0"/>
          </a:p>
        </p:txBody>
      </p:sp>
      <p:sp>
        <p:nvSpPr>
          <p:cNvPr id="11" name="SK-30-text-10"/>
          <p:cNvSpPr/>
          <p:nvPr/>
        </p:nvSpPr>
        <p:spPr>
          <a:xfrm>
            <a:off x="9372600" y="4419600"/>
            <a:ext cx="2105918" cy="5286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Specimens</a:t>
            </a:r>
            <a:endParaRPr lang="en-US" sz="1875" dirty="0"/>
          </a:p>
          <a:p>
            <a:pPr marL="0" indent="0">
              <a:lnSpc>
                <a:spcPts val="208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Histology</a:t>
            </a:r>
            <a:endParaRPr lang="en-US" sz="1875" dirty="0"/>
          </a:p>
        </p:txBody>
      </p:sp>
      <p:sp>
        <p:nvSpPr>
          <p:cNvPr id="12" name="SK-30-text-11"/>
          <p:cNvSpPr/>
          <p:nvPr/>
        </p:nvSpPr>
        <p:spPr>
          <a:xfrm>
            <a:off x="584746" y="1323975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275" dirty="0"/>
          </a:p>
        </p:txBody>
      </p:sp>
      <p:sp>
        <p:nvSpPr>
          <p:cNvPr id="13" name="SK-30-text-12"/>
          <p:cNvSpPr/>
          <p:nvPr/>
        </p:nvSpPr>
        <p:spPr>
          <a:xfrm>
            <a:off x="3451771" y="1323975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75" dirty="0"/>
          </a:p>
        </p:txBody>
      </p:sp>
      <p:sp>
        <p:nvSpPr>
          <p:cNvPr id="14" name="SK-30-text-13"/>
          <p:cNvSpPr/>
          <p:nvPr/>
        </p:nvSpPr>
        <p:spPr>
          <a:xfrm>
            <a:off x="6375946" y="1323975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275" dirty="0"/>
          </a:p>
        </p:txBody>
      </p:sp>
      <p:sp>
        <p:nvSpPr>
          <p:cNvPr id="15" name="SK-30-text-14"/>
          <p:cNvSpPr/>
          <p:nvPr/>
        </p:nvSpPr>
        <p:spPr>
          <a:xfrm>
            <a:off x="9300121" y="1323975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275" dirty="0"/>
          </a:p>
        </p:txBody>
      </p:sp>
      <p:sp>
        <p:nvSpPr>
          <p:cNvPr id="16" name="SK-30-text-15"/>
          <p:cNvSpPr/>
          <p:nvPr/>
        </p:nvSpPr>
        <p:spPr>
          <a:xfrm>
            <a:off x="584746" y="3962400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275" dirty="0"/>
          </a:p>
        </p:txBody>
      </p:sp>
      <p:sp>
        <p:nvSpPr>
          <p:cNvPr id="17" name="SK-30-text-16"/>
          <p:cNvSpPr/>
          <p:nvPr/>
        </p:nvSpPr>
        <p:spPr>
          <a:xfrm>
            <a:off x="3451771" y="3962400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275" dirty="0"/>
          </a:p>
        </p:txBody>
      </p:sp>
      <p:sp>
        <p:nvSpPr>
          <p:cNvPr id="18" name="SK-30-text-17"/>
          <p:cNvSpPr/>
          <p:nvPr/>
        </p:nvSpPr>
        <p:spPr>
          <a:xfrm>
            <a:off x="6375946" y="3962400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1275" dirty="0"/>
          </a:p>
        </p:txBody>
      </p:sp>
      <p:sp>
        <p:nvSpPr>
          <p:cNvPr id="19" name="SK-30-text-18"/>
          <p:cNvSpPr/>
          <p:nvPr/>
        </p:nvSpPr>
        <p:spPr>
          <a:xfrm>
            <a:off x="9300121" y="3962400"/>
            <a:ext cx="125611" cy="2089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1275" dirty="0"/>
          </a:p>
        </p:txBody>
      </p:sp>
      <p:sp>
        <p:nvSpPr>
          <p:cNvPr id="20" name="SK-30-text-19"/>
          <p:cNvSpPr/>
          <p:nvPr/>
        </p:nvSpPr>
        <p:spPr>
          <a:xfrm>
            <a:off x="10087421" y="371475"/>
            <a:ext cx="1665833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PEARLS</a:t>
            </a:r>
            <a:endParaRPr lang="en-US" sz="1200" dirty="0"/>
          </a:p>
        </p:txBody>
      </p:sp>
      <p:sp>
        <p:nvSpPr>
          <p:cNvPr id="21" name="SK-30-text-20"/>
          <p:cNvSpPr/>
          <p:nvPr/>
        </p:nvSpPr>
        <p:spPr>
          <a:xfrm>
            <a:off x="714375" y="2590800"/>
            <a:ext cx="2451646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Never use cautery or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cryotherapy if there is any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diagnostic doubt — biopsy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first or refer.</a:t>
            </a:r>
            <a:endParaRPr lang="en-US" sz="1275" dirty="0"/>
          </a:p>
        </p:txBody>
      </p:sp>
      <p:sp>
        <p:nvSpPr>
          <p:cNvPr id="22" name="SK-30-text-21"/>
          <p:cNvSpPr/>
          <p:nvPr/>
        </p:nvSpPr>
        <p:spPr>
          <a:xfrm>
            <a:off x="3581400" y="2590800"/>
            <a:ext cx="2587823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Use the Weighted 7-Point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Checklist for pigmented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lesions — score ≥3 triggers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urgent 2-week wait referral.</a:t>
            </a:r>
            <a:endParaRPr lang="en-US" sz="1275" dirty="0"/>
          </a:p>
        </p:txBody>
      </p:sp>
      <p:sp>
        <p:nvSpPr>
          <p:cNvPr id="23" name="SK-30-text-22"/>
          <p:cNvSpPr/>
          <p:nvPr/>
        </p:nvSpPr>
        <p:spPr>
          <a:xfrm>
            <a:off x="6505575" y="2590800"/>
            <a:ext cx="2378273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Plain lidocaine only for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fingers, toes, and penis —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adrenaline causes end-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artery ischaemia.</a:t>
            </a:r>
            <a:endParaRPr lang="en-US" sz="1275" dirty="0"/>
          </a:p>
        </p:txBody>
      </p:sp>
      <p:sp>
        <p:nvSpPr>
          <p:cNvPr id="24" name="SK-30-text-23"/>
          <p:cNvSpPr/>
          <p:nvPr/>
        </p:nvSpPr>
        <p:spPr>
          <a:xfrm>
            <a:off x="9372600" y="2590800"/>
            <a:ext cx="2671763" cy="10447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Curettage scrapes and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crushes tissue — it produces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cytology, NOT histology.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Always send excisions for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formal histology.</a:t>
            </a:r>
            <a:endParaRPr lang="en-US" sz="1275" dirty="0"/>
          </a:p>
        </p:txBody>
      </p:sp>
      <p:sp>
        <p:nvSpPr>
          <p:cNvPr id="25" name="SK-30-text-24"/>
          <p:cNvSpPr/>
          <p:nvPr/>
        </p:nvSpPr>
        <p:spPr>
          <a:xfrm>
            <a:off x="714375" y="5200650"/>
            <a:ext cx="2483048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Liquid nitrogen freeze time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is measured from when the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ice-ball forms — not from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when the spray begins.</a:t>
            </a:r>
            <a:endParaRPr lang="en-US" sz="1275" dirty="0"/>
          </a:p>
        </p:txBody>
      </p:sp>
      <p:sp>
        <p:nvSpPr>
          <p:cNvPr id="26" name="SK-30-text-25"/>
          <p:cNvSpPr/>
          <p:nvPr/>
        </p:nvSpPr>
        <p:spPr>
          <a:xfrm>
            <a:off x="3581400" y="5200650"/>
            <a:ext cx="2451646" cy="10447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All patients with a past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history of MRSA (even now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negative swabs) must be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managed as if still MRSA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positive.</a:t>
            </a:r>
            <a:endParaRPr lang="en-US" sz="1275" dirty="0"/>
          </a:p>
        </p:txBody>
      </p:sp>
      <p:sp>
        <p:nvSpPr>
          <p:cNvPr id="27" name="SK-30-text-26"/>
          <p:cNvSpPr/>
          <p:nvPr/>
        </p:nvSpPr>
        <p:spPr>
          <a:xfrm>
            <a:off x="6261646" y="5200650"/>
            <a:ext cx="5930205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Full vasoconstriction from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adrenaline-containing LA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takes up to 15 minutes — do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start operating before this.</a:t>
            </a:r>
            <a:endParaRPr lang="en-US" sz="1275" dirty="0"/>
          </a:p>
        </p:txBody>
      </p:sp>
      <p:sp>
        <p:nvSpPr>
          <p:cNvPr id="28" name="SK-30-text-27"/>
          <p:cNvSpPr/>
          <p:nvPr/>
        </p:nvSpPr>
        <p:spPr>
          <a:xfrm>
            <a:off x="9372600" y="5200650"/>
            <a:ext cx="2765971" cy="8358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Every specimen removed in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minor surgery must be sent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for histology — no exceptions,</a:t>
            </a:r>
            <a:endParaRPr lang="en-US" sz="1275" dirty="0"/>
          </a:p>
          <a:p>
            <a:pPr marL="0" indent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even if clearly benign.</a:t>
            </a:r>
            <a:endParaRPr lang="en-US" sz="1275" dirty="0"/>
          </a:p>
        </p:txBody>
      </p:sp>
      <p:sp>
        <p:nvSpPr>
          <p:cNvPr id="29" name="SK-30-text-28"/>
          <p:cNvSpPr/>
          <p:nvPr/>
        </p:nvSpPr>
        <p:spPr>
          <a:xfrm>
            <a:off x="466725" y="6610350"/>
            <a:ext cx="67208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- Minor Surgery Teaching Deck</a:t>
            </a:r>
            <a:endParaRPr lang="en-US" sz="1050" dirty="0"/>
          </a:p>
        </p:txBody>
      </p:sp>
      <p:sp>
        <p:nvSpPr>
          <p:cNvPr id="30" name="SK-30-text-29"/>
          <p:cNvSpPr/>
          <p:nvPr/>
        </p:nvSpPr>
        <p:spPr>
          <a:xfrm>
            <a:off x="7543800" y="6610350"/>
            <a:ext cx="464150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 - Updated NICE NG12 2026 / BNF 2026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59" y="5897761"/>
            <a:ext cx="304800" cy="274290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482" y="1481286"/>
            <a:ext cx="292596" cy="253603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0855" y="1488132"/>
            <a:ext cx="243780" cy="246757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6353" y="157609"/>
            <a:ext cx="304800" cy="452586"/>
          </a:xfrm>
          <a:prstGeom prst="rect">
            <a:avLst/>
          </a:prstGeom>
        </p:spPr>
      </p:pic>
      <p:sp>
        <p:nvSpPr>
          <p:cNvPr id="7" name="SK-31-text-6"/>
          <p:cNvSpPr/>
          <p:nvPr/>
        </p:nvSpPr>
        <p:spPr>
          <a:xfrm>
            <a:off x="361950" y="142875"/>
            <a:ext cx="7029450" cy="4714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13"/>
              </a:lnSpc>
              <a:buNone/>
            </a:pPr>
            <a:r>
              <a:rPr lang="en-US" sz="33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Exam Pearls 💡</a:t>
            </a:r>
            <a:endParaRPr lang="en-US" sz="3375" dirty="0"/>
          </a:p>
        </p:txBody>
      </p:sp>
      <p:sp>
        <p:nvSpPr>
          <p:cNvPr id="8" name="SK-31-text-7"/>
          <p:cNvSpPr/>
          <p:nvPr/>
        </p:nvSpPr>
        <p:spPr>
          <a:xfrm>
            <a:off x="3800475" y="285750"/>
            <a:ext cx="2160270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0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AKT • SCA</a:t>
            </a:r>
            <a:endParaRPr lang="en-US" sz="1575" dirty="0"/>
          </a:p>
        </p:txBody>
      </p:sp>
      <p:sp>
        <p:nvSpPr>
          <p:cNvPr id="9" name="SK-31-text-8"/>
          <p:cNvSpPr/>
          <p:nvPr/>
        </p:nvSpPr>
        <p:spPr>
          <a:xfrm>
            <a:off x="938659" y="5931991"/>
            <a:ext cx="11755785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🎯 The golden rule: when in doubt — biopsy first or refer. Never destroy without a diagnosis.</a:t>
            </a:r>
            <a:endParaRPr lang="en-US" sz="1575" dirty="0"/>
          </a:p>
        </p:txBody>
      </p:sp>
      <p:sp>
        <p:nvSpPr>
          <p:cNvPr id="10" name="SK-31-text-9"/>
          <p:cNvSpPr/>
          <p:nvPr/>
        </p:nvSpPr>
        <p:spPr>
          <a:xfrm>
            <a:off x="590550" y="1466850"/>
            <a:ext cx="2533650" cy="2044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AKT FOCUS 📋</a:t>
            </a:r>
            <a:endParaRPr lang="en-US" sz="1425" dirty="0"/>
          </a:p>
        </p:txBody>
      </p:sp>
      <p:sp>
        <p:nvSpPr>
          <p:cNvPr id="11" name="SK-31-text-10"/>
          <p:cNvSpPr/>
          <p:nvPr/>
        </p:nvSpPr>
        <p:spPr>
          <a:xfrm>
            <a:off x="6562725" y="1466850"/>
            <a:ext cx="2533650" cy="2044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SCA FOCUS 🩺</a:t>
            </a:r>
            <a:endParaRPr lang="en-US" sz="1425" dirty="0"/>
          </a:p>
        </p:txBody>
      </p:sp>
      <p:sp>
        <p:nvSpPr>
          <p:cNvPr id="12" name="SK-31-text-11"/>
          <p:cNvSpPr/>
          <p:nvPr/>
        </p:nvSpPr>
        <p:spPr>
          <a:xfrm>
            <a:off x="838200" y="1905000"/>
            <a:ext cx="4955828" cy="5560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Curettage = CYTOLOGY, not histology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Classic AKT trap — excision provides histology</a:t>
            </a:r>
            <a:endParaRPr lang="en-US" sz="1575" dirty="0"/>
          </a:p>
        </p:txBody>
      </p:sp>
      <p:sp>
        <p:nvSpPr>
          <p:cNvPr id="13" name="SK-31-text-12"/>
          <p:cNvSpPr/>
          <p:nvPr/>
        </p:nvSpPr>
        <p:spPr>
          <a:xfrm>
            <a:off x="838200" y="2657475"/>
            <a:ext cx="4882455" cy="5560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7-point checklist threshold = score ≥ 3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Not ≥ 4 — refer urgently at 3 or above</a:t>
            </a:r>
            <a:endParaRPr lang="en-US" sz="1575" dirty="0"/>
          </a:p>
        </p:txBody>
      </p:sp>
      <p:sp>
        <p:nvSpPr>
          <p:cNvPr id="14" name="SK-31-text-13"/>
          <p:cNvSpPr/>
          <p:nvPr/>
        </p:nvSpPr>
        <p:spPr>
          <a:xfrm>
            <a:off x="838200" y="3390900"/>
            <a:ext cx="5311973" cy="5560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Diameter ≥ 7mm = MINOR feature (1 point)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Not a major feature — a common misconception</a:t>
            </a:r>
            <a:endParaRPr lang="en-US" sz="1575" dirty="0"/>
          </a:p>
        </p:txBody>
      </p:sp>
      <p:sp>
        <p:nvSpPr>
          <p:cNvPr id="15" name="SK-31-text-14"/>
          <p:cNvSpPr/>
          <p:nvPr/>
        </p:nvSpPr>
        <p:spPr>
          <a:xfrm>
            <a:off x="838200" y="4095750"/>
            <a:ext cx="5626298" cy="5560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Lidocaine plain max = 3 mg/kg (up to 200 mg)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With adrenaline = 7 mg/kg (up to 500 mg)</a:t>
            </a:r>
            <a:endParaRPr lang="en-US" sz="1575" dirty="0"/>
          </a:p>
        </p:txBody>
      </p:sp>
      <p:sp>
        <p:nvSpPr>
          <p:cNvPr id="16" name="SK-31-text-15"/>
          <p:cNvSpPr/>
          <p:nvPr/>
        </p:nvSpPr>
        <p:spPr>
          <a:xfrm>
            <a:off x="838200" y="4829175"/>
            <a:ext cx="5553075" cy="55602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Ametop onset 30 min • EMLA onset ≥ 90 min</a:t>
            </a:r>
            <a:endParaRPr lang="en-US" sz="1575" dirty="0"/>
          </a:p>
          <a:p>
            <a:pPr marL="0" indent="0">
              <a:lnSpc>
                <a:spcPts val="2189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Ametop preferred in children when speed matters</a:t>
            </a:r>
            <a:endParaRPr lang="en-US" sz="1575" dirty="0"/>
          </a:p>
        </p:txBody>
      </p:sp>
      <p:sp>
        <p:nvSpPr>
          <p:cNvPr id="17" name="SK-31-text-16"/>
          <p:cNvSpPr/>
          <p:nvPr/>
        </p:nvSpPr>
        <p:spPr>
          <a:xfrm>
            <a:off x="6810375" y="1905000"/>
            <a:ext cx="5311973" cy="7148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Always discuss histology when consenting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'We will send the sample to the lab to check it' —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say this explicitly</a:t>
            </a:r>
            <a:endParaRPr lang="en-US" sz="1350" dirty="0"/>
          </a:p>
        </p:txBody>
      </p:sp>
      <p:sp>
        <p:nvSpPr>
          <p:cNvPr id="18" name="SK-31-text-17"/>
          <p:cNvSpPr/>
          <p:nvPr/>
        </p:nvSpPr>
        <p:spPr>
          <a:xfrm>
            <a:off x="6691313" y="2857500"/>
            <a:ext cx="5500688" cy="7148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Warn about scarring before every procedure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Document the discussion — especially chest,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shoulder, upper back</a:t>
            </a:r>
            <a:endParaRPr lang="en-US" sz="1350" dirty="0"/>
          </a:p>
        </p:txBody>
      </p:sp>
      <p:sp>
        <p:nvSpPr>
          <p:cNvPr id="19" name="SK-31-text-18"/>
          <p:cNvSpPr/>
          <p:nvPr/>
        </p:nvSpPr>
        <p:spPr>
          <a:xfrm>
            <a:off x="6628358" y="3810000"/>
            <a:ext cx="5563493" cy="7148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Dark skin = specific hypopigmentation warning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Cryotherapy on darker skin tones — counsel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proactively, document</a:t>
            </a:r>
            <a:endParaRPr lang="en-US" sz="1350" dirty="0"/>
          </a:p>
        </p:txBody>
      </p:sp>
      <p:sp>
        <p:nvSpPr>
          <p:cNvPr id="20" name="SK-31-text-19"/>
          <p:cNvSpPr/>
          <p:nvPr/>
        </p:nvSpPr>
        <p:spPr>
          <a:xfrm>
            <a:off x="6810375" y="4752975"/>
            <a:ext cx="4065240" cy="7148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'Can you just burn off this mole?'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Examine carefully first. If any doubt — do not</a:t>
            </a:r>
            <a:endParaRPr lang="en-US" sz="1350" dirty="0"/>
          </a:p>
          <a:p>
            <a:pPr marL="0" indent="0">
              <a:lnSpc>
                <a:spcPts val="187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destroy. Refer.</a:t>
            </a:r>
            <a:endParaRPr lang="en-US" sz="1350" dirty="0"/>
          </a:p>
        </p:txBody>
      </p:sp>
      <p:sp>
        <p:nvSpPr>
          <p:cNvPr id="21" name="SK-31-text-20"/>
          <p:cNvSpPr/>
          <p:nvPr/>
        </p:nvSpPr>
        <p:spPr>
          <a:xfrm>
            <a:off x="381000" y="723900"/>
            <a:ext cx="9471660" cy="2619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6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*Know these — they come up every time</a:t>
            </a:r>
            <a:endParaRPr lang="en-US" sz="1650" dirty="0"/>
          </a:p>
        </p:txBody>
      </p:sp>
      <p:sp>
        <p:nvSpPr>
          <p:cNvPr id="22" name="SK-31-text-21"/>
          <p:cNvSpPr/>
          <p:nvPr/>
        </p:nvSpPr>
        <p:spPr>
          <a:xfrm>
            <a:off x="352425" y="6572250"/>
            <a:ext cx="576072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6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Minor Surgery</a:t>
            </a:r>
            <a:endParaRPr lang="en-US" sz="1350" dirty="0"/>
          </a:p>
        </p:txBody>
      </p:sp>
      <p:sp>
        <p:nvSpPr>
          <p:cNvPr id="23" name="SK-31-text-22"/>
          <p:cNvSpPr/>
          <p:nvPr/>
        </p:nvSpPr>
        <p:spPr>
          <a:xfrm>
            <a:off x="9144000" y="6572250"/>
            <a:ext cx="29965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66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31 / 35 • www.bradfordvts.co.uk</a:t>
            </a:r>
            <a:endParaRPr lang="en-US" sz="13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055" y="4841677"/>
            <a:ext cx="5510659" cy="1494979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055" y="3278088"/>
            <a:ext cx="5510659" cy="1460748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055" y="1741884"/>
            <a:ext cx="5510659" cy="1440061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5164038"/>
            <a:ext cx="5461992" cy="1172617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377" y="3826669"/>
            <a:ext cx="5449788" cy="1241227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377" y="2784277"/>
            <a:ext cx="5461992" cy="939403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377" y="1741884"/>
            <a:ext cx="5461992" cy="932557"/>
          </a:xfrm>
          <a:prstGeom prst="rect">
            <a:avLst/>
          </a:prstGeom>
        </p:spPr>
      </p:pic>
      <p:sp>
        <p:nvSpPr>
          <p:cNvPr id="10" name="SK-32-text-9"/>
          <p:cNvSpPr/>
          <p:nvPr/>
        </p:nvSpPr>
        <p:spPr>
          <a:xfrm>
            <a:off x="590550" y="266700"/>
            <a:ext cx="11601450" cy="3692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90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Red Flags — Safety-Critical Warnings</a:t>
            </a:r>
            <a:endParaRPr lang="en-US" sz="2550" dirty="0"/>
          </a:p>
        </p:txBody>
      </p:sp>
      <p:sp>
        <p:nvSpPr>
          <p:cNvPr id="11" name="SK-32-text-10"/>
          <p:cNvSpPr/>
          <p:nvPr/>
        </p:nvSpPr>
        <p:spPr>
          <a:xfrm>
            <a:off x="619125" y="1190625"/>
            <a:ext cx="1157287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8"/>
              </a:lnSpc>
              <a:buNone/>
            </a:pPr>
            <a:r>
              <a:rPr lang="en-US" sz="1575" i="1" dirty="0">
                <a:solidFill>
                  <a:srgbClr val="1A1A1A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Do not ignore these — act immediately or do not proceed.</a:t>
            </a:r>
            <a:endParaRPr lang="en-US" sz="1575" dirty="0"/>
          </a:p>
        </p:txBody>
      </p:sp>
      <p:sp>
        <p:nvSpPr>
          <p:cNvPr id="12" name="SK-32-text-11"/>
          <p:cNvSpPr/>
          <p:nvPr/>
        </p:nvSpPr>
        <p:spPr>
          <a:xfrm>
            <a:off x="9734550" y="342900"/>
            <a:ext cx="2457450" cy="2062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5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PATIENT SAFETY</a:t>
            </a:r>
            <a:endParaRPr lang="en-US" sz="1425" dirty="0"/>
          </a:p>
        </p:txBody>
      </p:sp>
      <p:sp>
        <p:nvSpPr>
          <p:cNvPr id="13" name="SK-32-text-12"/>
          <p:cNvSpPr/>
          <p:nvPr/>
        </p:nvSpPr>
        <p:spPr>
          <a:xfrm>
            <a:off x="9944100" y="6638925"/>
            <a:ext cx="1980158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7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14" name="SK-32-text-13"/>
          <p:cNvSpPr/>
          <p:nvPr/>
        </p:nvSpPr>
        <p:spPr>
          <a:xfrm>
            <a:off x="466725" y="6638925"/>
            <a:ext cx="6858000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· Minor Surgery · Red Flags</a:t>
            </a:r>
            <a:endParaRPr lang="en-US" sz="1125" dirty="0"/>
          </a:p>
        </p:txBody>
      </p:sp>
      <p:sp>
        <p:nvSpPr>
          <p:cNvPr id="15" name="SK-32-text-14"/>
          <p:cNvSpPr/>
          <p:nvPr/>
        </p:nvSpPr>
        <p:spPr>
          <a:xfrm>
            <a:off x="5813524" y="6638925"/>
            <a:ext cx="555278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32 / 35</a:t>
            </a:r>
            <a:endParaRPr lang="en-US" sz="11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3-text-2"/>
          <p:cNvSpPr/>
          <p:nvPr/>
        </p:nvSpPr>
        <p:spPr>
          <a:xfrm>
            <a:off x="466725" y="190500"/>
            <a:ext cx="1172527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61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 in Minor Surgery</a:t>
            </a:r>
            <a:endParaRPr lang="en-US" sz="2625" dirty="0"/>
          </a:p>
        </p:txBody>
      </p:sp>
      <p:sp>
        <p:nvSpPr>
          <p:cNvPr id="4" name="SK-33-text-3"/>
          <p:cNvSpPr/>
          <p:nvPr/>
        </p:nvSpPr>
        <p:spPr>
          <a:xfrm>
            <a:off x="1200150" y="1771650"/>
            <a:ext cx="88011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sending specimens for histology</a:t>
            </a:r>
            <a:endParaRPr lang="en-US" sz="1650" dirty="0"/>
          </a:p>
        </p:txBody>
      </p:sp>
      <p:sp>
        <p:nvSpPr>
          <p:cNvPr id="5" name="SK-33-text-4"/>
          <p:cNvSpPr/>
          <p:nvPr/>
        </p:nvSpPr>
        <p:spPr>
          <a:xfrm>
            <a:off x="1200150" y="3228975"/>
            <a:ext cx="578358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Adrenaline LA in digits</a:t>
            </a:r>
            <a:endParaRPr lang="en-US" sz="1650" dirty="0"/>
          </a:p>
        </p:txBody>
      </p:sp>
      <p:sp>
        <p:nvSpPr>
          <p:cNvPr id="6" name="SK-33-text-5"/>
          <p:cNvSpPr/>
          <p:nvPr/>
        </p:nvSpPr>
        <p:spPr>
          <a:xfrm>
            <a:off x="1200150" y="4695825"/>
            <a:ext cx="1056132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Confusing Histofreeze with liquid nitrogen</a:t>
            </a:r>
            <a:endParaRPr lang="en-US" sz="1650" dirty="0"/>
          </a:p>
        </p:txBody>
      </p:sp>
      <p:sp>
        <p:nvSpPr>
          <p:cNvPr id="7" name="SK-33-text-6"/>
          <p:cNvSpPr/>
          <p:nvPr/>
        </p:nvSpPr>
        <p:spPr>
          <a:xfrm>
            <a:off x="6934200" y="1771650"/>
            <a:ext cx="52578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Electrocautery for viral warts</a:t>
            </a:r>
            <a:endParaRPr lang="en-US" sz="1650" dirty="0"/>
          </a:p>
        </p:txBody>
      </p:sp>
      <p:sp>
        <p:nvSpPr>
          <p:cNvPr id="8" name="SK-33-text-7"/>
          <p:cNvSpPr/>
          <p:nvPr/>
        </p:nvSpPr>
        <p:spPr>
          <a:xfrm>
            <a:off x="6934200" y="3228975"/>
            <a:ext cx="52578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Cryotherapy on ischaemic lower legs</a:t>
            </a:r>
            <a:endParaRPr lang="en-US" sz="1650" dirty="0"/>
          </a:p>
        </p:txBody>
      </p:sp>
      <p:sp>
        <p:nvSpPr>
          <p:cNvPr id="9" name="SK-33-text-8"/>
          <p:cNvSpPr/>
          <p:nvPr/>
        </p:nvSpPr>
        <p:spPr>
          <a:xfrm>
            <a:off x="6934200" y="4695825"/>
            <a:ext cx="525780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waiting after LA injection</a:t>
            </a:r>
            <a:endParaRPr lang="en-US" sz="1650" dirty="0"/>
          </a:p>
        </p:txBody>
      </p:sp>
      <p:sp>
        <p:nvSpPr>
          <p:cNvPr id="10" name="SK-33-text-9"/>
          <p:cNvSpPr/>
          <p:nvPr/>
        </p:nvSpPr>
        <p:spPr>
          <a:xfrm>
            <a:off x="761405" y="1771650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SK-33-text-10"/>
          <p:cNvSpPr/>
          <p:nvPr/>
        </p:nvSpPr>
        <p:spPr>
          <a:xfrm>
            <a:off x="761405" y="3228975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200" dirty="0"/>
          </a:p>
        </p:txBody>
      </p:sp>
      <p:sp>
        <p:nvSpPr>
          <p:cNvPr id="12" name="SK-33-text-11"/>
          <p:cNvSpPr/>
          <p:nvPr/>
        </p:nvSpPr>
        <p:spPr>
          <a:xfrm>
            <a:off x="761405" y="4733925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200" dirty="0"/>
          </a:p>
        </p:txBody>
      </p:sp>
      <p:sp>
        <p:nvSpPr>
          <p:cNvPr id="13" name="SK-33-text-12"/>
          <p:cNvSpPr/>
          <p:nvPr/>
        </p:nvSpPr>
        <p:spPr>
          <a:xfrm>
            <a:off x="6495455" y="1771650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SK-33-text-13"/>
          <p:cNvSpPr/>
          <p:nvPr/>
        </p:nvSpPr>
        <p:spPr>
          <a:xfrm>
            <a:off x="6495455" y="3228975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200" dirty="0"/>
          </a:p>
        </p:txBody>
      </p:sp>
      <p:sp>
        <p:nvSpPr>
          <p:cNvPr id="15" name="SK-33-text-14"/>
          <p:cNvSpPr/>
          <p:nvPr/>
        </p:nvSpPr>
        <p:spPr>
          <a:xfrm>
            <a:off x="6495455" y="4733925"/>
            <a:ext cx="219968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1200" dirty="0"/>
          </a:p>
        </p:txBody>
      </p:sp>
      <p:sp>
        <p:nvSpPr>
          <p:cNvPr id="16" name="SK-33-text-15"/>
          <p:cNvSpPr/>
          <p:nvPr/>
        </p:nvSpPr>
        <p:spPr>
          <a:xfrm>
            <a:off x="10529888" y="295275"/>
            <a:ext cx="115252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THESE</a:t>
            </a:r>
            <a:endParaRPr lang="en-US" sz="1200" dirty="0"/>
          </a:p>
        </p:txBody>
      </p:sp>
      <p:sp>
        <p:nvSpPr>
          <p:cNvPr id="17" name="SK-33-text-16"/>
          <p:cNvSpPr/>
          <p:nvPr/>
        </p:nvSpPr>
        <p:spPr>
          <a:xfrm>
            <a:off x="466725" y="942975"/>
            <a:ext cx="11725275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i="1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Frequent errors that lead to patient harm, poor outcomes, or medico-legal risk</a:t>
            </a:r>
            <a:endParaRPr lang="en-US" sz="1350" dirty="0"/>
          </a:p>
        </p:txBody>
      </p:sp>
      <p:sp>
        <p:nvSpPr>
          <p:cNvPr id="18" name="SK-33-text-17"/>
          <p:cNvSpPr/>
          <p:nvPr/>
        </p:nvSpPr>
        <p:spPr>
          <a:xfrm>
            <a:off x="714375" y="2152650"/>
            <a:ext cx="537492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Assuming a lesion is 'clearly benign' is never sufficient — all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excised tissue must go to histology without exception.</a:t>
            </a:r>
            <a:endParaRPr lang="en-US" sz="1200" dirty="0"/>
          </a:p>
        </p:txBody>
      </p:sp>
      <p:sp>
        <p:nvSpPr>
          <p:cNvPr id="19" name="SK-33-text-18"/>
          <p:cNvSpPr/>
          <p:nvPr/>
        </p:nvSpPr>
        <p:spPr>
          <a:xfrm>
            <a:off x="714375" y="3619500"/>
            <a:ext cx="591978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Using lidocaine with adrenaline in fingers, toes, or penis risks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ischaemia due to end-artery anatomy. Always use plain lidocaine here.</a:t>
            </a:r>
            <a:endParaRPr lang="en-US" sz="1200" dirty="0"/>
          </a:p>
        </p:txBody>
      </p:sp>
      <p:sp>
        <p:nvSpPr>
          <p:cNvPr id="20" name="SK-33-text-19"/>
          <p:cNvSpPr/>
          <p:nvPr/>
        </p:nvSpPr>
        <p:spPr>
          <a:xfrm>
            <a:off x="714375" y="5105400"/>
            <a:ext cx="593020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Commercial sprays are far less cold than LN₂. Not suitable for plantar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warts, Bowen's disease, or superficial BCC — do not substitute.</a:t>
            </a:r>
            <a:endParaRPr lang="en-US" sz="1200" dirty="0"/>
          </a:p>
        </p:txBody>
      </p:sp>
      <p:sp>
        <p:nvSpPr>
          <p:cNvPr id="21" name="SK-33-text-20"/>
          <p:cNvSpPr/>
          <p:nvPr/>
        </p:nvSpPr>
        <p:spPr>
          <a:xfrm>
            <a:off x="6293048" y="2152650"/>
            <a:ext cx="589880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Electrocautery has the highest recurrence rate of any wart therapy.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is not recommended — use cryotherapy or salicylic acid instead.</a:t>
            </a:r>
            <a:endParaRPr lang="en-US" sz="1200" dirty="0"/>
          </a:p>
        </p:txBody>
      </p:sp>
      <p:sp>
        <p:nvSpPr>
          <p:cNvPr id="22" name="SK-33-text-21"/>
          <p:cNvSpPr/>
          <p:nvPr/>
        </p:nvSpPr>
        <p:spPr>
          <a:xfrm>
            <a:off x="6282630" y="3619500"/>
            <a:ext cx="590922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Applying cryotherapy to the gaiter area in a patient with peripheral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vascular disease risks non-healing ulceration. Check Dopplers first.</a:t>
            </a:r>
            <a:endParaRPr lang="en-US" sz="1200" dirty="0"/>
          </a:p>
        </p:txBody>
      </p:sp>
      <p:sp>
        <p:nvSpPr>
          <p:cNvPr id="23" name="SK-33-text-22"/>
          <p:cNvSpPr/>
          <p:nvPr/>
        </p:nvSpPr>
        <p:spPr>
          <a:xfrm>
            <a:off x="6198840" y="5105400"/>
            <a:ext cx="599301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Adrenaline vasoconstriction takes up to 15 minutes to reach full effect.</a:t>
            </a:r>
            <a:endParaRPr lang="en-US" sz="1200" dirty="0"/>
          </a:p>
          <a:p>
            <a:pPr marL="0" indent="0">
              <a:lnSpc>
                <a:spcPts val="1512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Starting too soon means more bleeding and poorer field visibility.</a:t>
            </a:r>
            <a:endParaRPr lang="en-US" sz="1200" dirty="0"/>
          </a:p>
        </p:txBody>
      </p:sp>
      <p:sp>
        <p:nvSpPr>
          <p:cNvPr id="24" name="SK-33-text-23"/>
          <p:cNvSpPr/>
          <p:nvPr/>
        </p:nvSpPr>
        <p:spPr>
          <a:xfrm>
            <a:off x="660514" y="6130911"/>
            <a:ext cx="11640592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⚠️ Pitfall 07 — Underestimating the 3:1 ellipse ratio: a length-to-width ratio below 3:1 results in dog-ear deformity at wound ends.</a:t>
            </a:r>
            <a:endParaRPr lang="en-US" sz="1125" dirty="0"/>
          </a:p>
        </p:txBody>
      </p:sp>
      <p:sp>
        <p:nvSpPr>
          <p:cNvPr id="25" name="SK-33-text-24"/>
          <p:cNvSpPr/>
          <p:nvPr/>
        </p:nvSpPr>
        <p:spPr>
          <a:xfrm>
            <a:off x="466725" y="6638925"/>
            <a:ext cx="6240780" cy="122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965"/>
              </a:lnSpc>
              <a:buNone/>
            </a:pPr>
            <a:r>
              <a:rPr lang="en-US" sz="975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• Minor Surgery Teaching Deck</a:t>
            </a:r>
            <a:endParaRPr lang="en-US" sz="975" dirty="0"/>
          </a:p>
        </p:txBody>
      </p:sp>
      <p:sp>
        <p:nvSpPr>
          <p:cNvPr id="26" name="SK-33-text-25"/>
          <p:cNvSpPr/>
          <p:nvPr/>
        </p:nvSpPr>
        <p:spPr>
          <a:xfrm>
            <a:off x="9305925" y="6638925"/>
            <a:ext cx="2703165" cy="122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965"/>
              </a:lnSpc>
              <a:buNone/>
            </a:pPr>
            <a:r>
              <a:rPr lang="en-US" sz="975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 • Slide 33 of 35</a:t>
            </a:r>
            <a:endParaRPr lang="en-US" sz="97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34-text-2"/>
          <p:cNvSpPr/>
          <p:nvPr/>
        </p:nvSpPr>
        <p:spPr>
          <a:xfrm>
            <a:off x="533400" y="180975"/>
            <a:ext cx="800100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61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RECALL SUMMARY</a:t>
            </a:r>
            <a:endParaRPr lang="en-US" sz="2625" dirty="0"/>
          </a:p>
        </p:txBody>
      </p:sp>
      <p:sp>
        <p:nvSpPr>
          <p:cNvPr id="4" name="SK-34-text-3"/>
          <p:cNvSpPr/>
          <p:nvPr/>
        </p:nvSpPr>
        <p:spPr>
          <a:xfrm>
            <a:off x="838200" y="1695450"/>
            <a:ext cx="424053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7-POINT CHECKLIST</a:t>
            </a:r>
            <a:endParaRPr lang="en-US" sz="1575" dirty="0"/>
          </a:p>
        </p:txBody>
      </p:sp>
      <p:sp>
        <p:nvSpPr>
          <p:cNvPr id="5" name="SK-34-text-4"/>
          <p:cNvSpPr/>
          <p:nvPr/>
        </p:nvSpPr>
        <p:spPr>
          <a:xfrm>
            <a:off x="4619625" y="1695450"/>
            <a:ext cx="216027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17A39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CURETTAGE</a:t>
            </a:r>
            <a:endParaRPr lang="en-US" sz="1575" dirty="0"/>
          </a:p>
        </p:txBody>
      </p:sp>
      <p:sp>
        <p:nvSpPr>
          <p:cNvPr id="6" name="SK-34-text-5"/>
          <p:cNvSpPr/>
          <p:nvPr/>
        </p:nvSpPr>
        <p:spPr>
          <a:xfrm>
            <a:off x="838200" y="3314700"/>
            <a:ext cx="528066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17A39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LIQUID NITROGEN FREEZE</a:t>
            </a:r>
            <a:endParaRPr lang="en-US" sz="1575" dirty="0"/>
          </a:p>
        </p:txBody>
      </p:sp>
      <p:sp>
        <p:nvSpPr>
          <p:cNvPr id="7" name="SK-34-text-6"/>
          <p:cNvSpPr/>
          <p:nvPr/>
        </p:nvSpPr>
        <p:spPr>
          <a:xfrm>
            <a:off x="4619625" y="3314700"/>
            <a:ext cx="528066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ELECTROCAUTERY &amp; WARTS</a:t>
            </a:r>
            <a:endParaRPr lang="en-US" sz="1575" dirty="0"/>
          </a:p>
        </p:txBody>
      </p:sp>
      <p:sp>
        <p:nvSpPr>
          <p:cNvPr id="8" name="SK-34-text-7"/>
          <p:cNvSpPr/>
          <p:nvPr/>
        </p:nvSpPr>
        <p:spPr>
          <a:xfrm>
            <a:off x="838200" y="4933950"/>
            <a:ext cx="624078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967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LIDOCAINE + ADRENALINE MAX</a:t>
            </a:r>
            <a:endParaRPr lang="en-US" sz="1575" dirty="0"/>
          </a:p>
        </p:txBody>
      </p:sp>
      <p:sp>
        <p:nvSpPr>
          <p:cNvPr id="9" name="SK-34-text-8"/>
          <p:cNvSpPr/>
          <p:nvPr/>
        </p:nvSpPr>
        <p:spPr>
          <a:xfrm>
            <a:off x="4619625" y="4933950"/>
            <a:ext cx="312039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17A39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SPECIMENS</a:t>
            </a:r>
            <a:endParaRPr lang="en-US" sz="1575" dirty="0"/>
          </a:p>
        </p:txBody>
      </p:sp>
      <p:sp>
        <p:nvSpPr>
          <p:cNvPr id="10" name="SK-34-text-9"/>
          <p:cNvSpPr/>
          <p:nvPr/>
        </p:nvSpPr>
        <p:spPr>
          <a:xfrm>
            <a:off x="838200" y="2038350"/>
            <a:ext cx="2828925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≥ 3 → Urgent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2WW referral</a:t>
            </a:r>
            <a:endParaRPr lang="en-US" sz="1800" dirty="0"/>
          </a:p>
        </p:txBody>
      </p:sp>
      <p:sp>
        <p:nvSpPr>
          <p:cNvPr id="11" name="SK-34-text-10"/>
          <p:cNvSpPr/>
          <p:nvPr/>
        </p:nvSpPr>
        <p:spPr>
          <a:xfrm>
            <a:off x="4619625" y="2038350"/>
            <a:ext cx="3164086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Produces CYTOLOGY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NOT histology</a:t>
            </a:r>
            <a:endParaRPr lang="en-US" sz="1800" dirty="0"/>
          </a:p>
        </p:txBody>
      </p:sp>
      <p:sp>
        <p:nvSpPr>
          <p:cNvPr id="12" name="SK-34-text-11"/>
          <p:cNvSpPr/>
          <p:nvPr/>
        </p:nvSpPr>
        <p:spPr>
          <a:xfrm>
            <a:off x="838200" y="3657600"/>
            <a:ext cx="3268861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Timed from ice-ball —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from spray start</a:t>
            </a:r>
            <a:endParaRPr lang="en-US" sz="1800" dirty="0"/>
          </a:p>
        </p:txBody>
      </p:sp>
      <p:sp>
        <p:nvSpPr>
          <p:cNvPr id="13" name="SK-34-text-12"/>
          <p:cNvSpPr/>
          <p:nvPr/>
        </p:nvSpPr>
        <p:spPr>
          <a:xfrm>
            <a:off x="4619625" y="3657600"/>
            <a:ext cx="3499396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Highest recurrence rate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avoid for warts</a:t>
            </a:r>
            <a:endParaRPr lang="en-US" sz="1800" dirty="0"/>
          </a:p>
        </p:txBody>
      </p:sp>
      <p:sp>
        <p:nvSpPr>
          <p:cNvPr id="14" name="SK-34-text-13"/>
          <p:cNvSpPr/>
          <p:nvPr/>
        </p:nvSpPr>
        <p:spPr>
          <a:xfrm>
            <a:off x="838200" y="5276850"/>
            <a:ext cx="3583186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 mg/kg → up to 500 mg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(50 ml of 1%)</a:t>
            </a:r>
            <a:endParaRPr lang="en-US" sz="1800" dirty="0"/>
          </a:p>
        </p:txBody>
      </p:sp>
      <p:sp>
        <p:nvSpPr>
          <p:cNvPr id="15" name="SK-34-text-14"/>
          <p:cNvSpPr/>
          <p:nvPr/>
        </p:nvSpPr>
        <p:spPr>
          <a:xfrm>
            <a:off x="4619625" y="5276850"/>
            <a:ext cx="3551783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Must be sent for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histology — no exceptions</a:t>
            </a:r>
            <a:endParaRPr lang="en-US" sz="1800" dirty="0"/>
          </a:p>
        </p:txBody>
      </p:sp>
      <p:sp>
        <p:nvSpPr>
          <p:cNvPr id="16" name="SK-34-text-15"/>
          <p:cNvSpPr/>
          <p:nvPr/>
        </p:nvSpPr>
        <p:spPr>
          <a:xfrm>
            <a:off x="8391525" y="1838325"/>
            <a:ext cx="3101280" cy="5988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ADRENALINE — AVOID IN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Fingers • Toes • Penis</a:t>
            </a:r>
            <a:endParaRPr lang="en-US" sz="1800" dirty="0"/>
          </a:p>
        </p:txBody>
      </p:sp>
      <p:sp>
        <p:nvSpPr>
          <p:cNvPr id="17" name="SK-34-text-16"/>
          <p:cNvSpPr/>
          <p:nvPr/>
        </p:nvSpPr>
        <p:spPr>
          <a:xfrm>
            <a:off x="8391525" y="3314700"/>
            <a:ext cx="3572768" cy="8983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LIDOCAINE — PLAIN MAX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 mg/kg → up to 200 mg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(20 ml of 1%)</a:t>
            </a:r>
            <a:endParaRPr lang="en-US" sz="1800" dirty="0"/>
          </a:p>
        </p:txBody>
      </p:sp>
      <p:sp>
        <p:nvSpPr>
          <p:cNvPr id="18" name="SK-34-text-17"/>
          <p:cNvSpPr/>
          <p:nvPr/>
        </p:nvSpPr>
        <p:spPr>
          <a:xfrm>
            <a:off x="8391525" y="4924425"/>
            <a:ext cx="3562350" cy="8983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PAST MRSA PATIENTS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Manage as active MRSA</a:t>
            </a:r>
            <a:endParaRPr lang="en-US" sz="1800" dirty="0"/>
          </a:p>
          <a:p>
            <a:pPr marL="0" indent="0">
              <a:lnSpc>
                <a:spcPts val="2358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false negatives occur</a:t>
            </a:r>
            <a:endParaRPr lang="en-US" sz="1800" dirty="0"/>
          </a:p>
        </p:txBody>
      </p:sp>
      <p:sp>
        <p:nvSpPr>
          <p:cNvPr id="19" name="SK-34-text-18"/>
          <p:cNvSpPr/>
          <p:nvPr/>
        </p:nvSpPr>
        <p:spPr>
          <a:xfrm>
            <a:off x="5562600" y="295275"/>
            <a:ext cx="205740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latin typeface="Montserrat" pitchFamily="34" charset="0"/>
              </a:rPr>
              <a:t>KNOW THESE</a:t>
            </a:r>
            <a:endParaRPr lang="en-US" sz="1350" dirty="0"/>
          </a:p>
        </p:txBody>
      </p:sp>
      <p:sp>
        <p:nvSpPr>
          <p:cNvPr id="20" name="SK-34-text-19"/>
          <p:cNvSpPr/>
          <p:nvPr/>
        </p:nvSpPr>
        <p:spPr>
          <a:xfrm>
            <a:off x="533400" y="914400"/>
            <a:ext cx="11658600" cy="2870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1"/>
              </a:lnSpc>
              <a:buNone/>
            </a:pPr>
            <a:r>
              <a:rPr lang="en-US" sz="1650" i="1" dirty="0">
                <a:solidFill>
                  <a:srgbClr val="5959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Rapid-fire key facts – know these cold before your AKT</a:t>
            </a:r>
            <a:endParaRPr lang="en-US" sz="1650" dirty="0"/>
          </a:p>
        </p:txBody>
      </p:sp>
      <p:sp>
        <p:nvSpPr>
          <p:cNvPr id="21" name="SK-34-text-20"/>
          <p:cNvSpPr/>
          <p:nvPr/>
        </p:nvSpPr>
        <p:spPr>
          <a:xfrm>
            <a:off x="4420493" y="6572250"/>
            <a:ext cx="333181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992" y="1611511"/>
            <a:ext cx="2328565" cy="1577280"/>
          </a:xfrm>
          <a:prstGeom prst="rect">
            <a:avLst/>
          </a:prstGeom>
        </p:spPr>
      </p:pic>
      <p:sp>
        <p:nvSpPr>
          <p:cNvPr id="4" name="SK-35-text-3"/>
          <p:cNvSpPr/>
          <p:nvPr/>
        </p:nvSpPr>
        <p:spPr>
          <a:xfrm>
            <a:off x="466725" y="266700"/>
            <a:ext cx="9555480" cy="3945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107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 &amp; Resources</a:t>
            </a:r>
            <a:endParaRPr lang="en-US" sz="2850" dirty="0"/>
          </a:p>
        </p:txBody>
      </p:sp>
      <p:sp>
        <p:nvSpPr>
          <p:cNvPr id="5" name="SK-35-text-4"/>
          <p:cNvSpPr/>
          <p:nvPr/>
        </p:nvSpPr>
        <p:spPr>
          <a:xfrm>
            <a:off x="7905750" y="4343400"/>
            <a:ext cx="4286250" cy="2931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09"/>
              </a:lnSpc>
              <a:buNone/>
            </a:pPr>
            <a:r>
              <a:rPr lang="en-US" sz="2025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2025" dirty="0"/>
          </a:p>
        </p:txBody>
      </p:sp>
      <p:sp>
        <p:nvSpPr>
          <p:cNvPr id="6" name="SK-35-text-5"/>
          <p:cNvSpPr/>
          <p:nvPr/>
        </p:nvSpPr>
        <p:spPr>
          <a:xfrm>
            <a:off x="7905750" y="3952875"/>
            <a:ext cx="4286250" cy="2881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69"/>
              </a:lnSpc>
              <a:buNone/>
            </a:pPr>
            <a:r>
              <a:rPr lang="en-US" sz="1875" b="1" dirty="0">
                <a:solidFill>
                  <a:srgbClr val="F97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Resource</a:t>
            </a:r>
            <a:endParaRPr lang="en-US" sz="1875" dirty="0"/>
          </a:p>
        </p:txBody>
      </p:sp>
      <p:sp>
        <p:nvSpPr>
          <p:cNvPr id="7" name="SK-35-text-6"/>
          <p:cNvSpPr/>
          <p:nvPr/>
        </p:nvSpPr>
        <p:spPr>
          <a:xfrm>
            <a:off x="895350" y="1733550"/>
            <a:ext cx="452628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Medical Disclaimer</a:t>
            </a:r>
            <a:endParaRPr lang="en-US" sz="1650" dirty="0"/>
          </a:p>
        </p:txBody>
      </p:sp>
      <p:sp>
        <p:nvSpPr>
          <p:cNvPr id="8" name="SK-35-text-7"/>
          <p:cNvSpPr/>
          <p:nvPr/>
        </p:nvSpPr>
        <p:spPr>
          <a:xfrm>
            <a:off x="9933980" y="361950"/>
            <a:ext cx="1896368" cy="2647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</a:t>
            </a:r>
            <a:endParaRPr lang="en-US" sz="1500" dirty="0"/>
          </a:p>
        </p:txBody>
      </p:sp>
      <p:sp>
        <p:nvSpPr>
          <p:cNvPr id="9" name="SK-35-text-8"/>
          <p:cNvSpPr/>
          <p:nvPr/>
        </p:nvSpPr>
        <p:spPr>
          <a:xfrm>
            <a:off x="7905750" y="4772025"/>
            <a:ext cx="3792736" cy="4914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6D6D6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 Training · West Yorkshire · Minor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dirty="0">
                <a:solidFill>
                  <a:srgbClr val="6D6D6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Surgery Resources</a:t>
            </a:r>
            <a:endParaRPr lang="en-US" sz="1500" dirty="0"/>
          </a:p>
        </p:txBody>
      </p:sp>
      <p:sp>
        <p:nvSpPr>
          <p:cNvPr id="10" name="SK-35-text-9"/>
          <p:cNvSpPr/>
          <p:nvPr/>
        </p:nvSpPr>
        <p:spPr>
          <a:xfrm>
            <a:off x="962025" y="2171700"/>
            <a:ext cx="6757988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 This teaching material is intended for educational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purposes for GP trainees registered with Bradford VTS.</a:t>
            </a:r>
            <a:endParaRPr lang="en-US" sz="1725" dirty="0"/>
          </a:p>
        </p:txBody>
      </p:sp>
      <p:sp>
        <p:nvSpPr>
          <p:cNvPr id="11" name="SK-35-text-10"/>
          <p:cNvSpPr/>
          <p:nvPr/>
        </p:nvSpPr>
        <p:spPr>
          <a:xfrm>
            <a:off x="962025" y="2886075"/>
            <a:ext cx="6737003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 Clinical guidance is updated to NICE NG12 (April 2026)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BNF 2026 at time of publication.</a:t>
            </a:r>
            <a:endParaRPr lang="en-US" sz="1725" dirty="0"/>
          </a:p>
        </p:txBody>
      </p:sp>
      <p:sp>
        <p:nvSpPr>
          <p:cNvPr id="12" name="SK-35-text-11"/>
          <p:cNvSpPr/>
          <p:nvPr/>
        </p:nvSpPr>
        <p:spPr>
          <a:xfrm>
            <a:off x="962025" y="3609975"/>
            <a:ext cx="5332958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 Guidelines change — always verify current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recommendations before clinical practice.</a:t>
            </a:r>
            <a:endParaRPr lang="en-US" sz="1725" dirty="0"/>
          </a:p>
        </p:txBody>
      </p:sp>
      <p:sp>
        <p:nvSpPr>
          <p:cNvPr id="13" name="SK-35-text-12"/>
          <p:cNvSpPr/>
          <p:nvPr/>
        </p:nvSpPr>
        <p:spPr>
          <a:xfrm>
            <a:off x="962025" y="4324350"/>
            <a:ext cx="6946553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 This deck does not replace individual clinical judgement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formal clinical supervision.</a:t>
            </a:r>
            <a:endParaRPr lang="en-US" sz="1725" dirty="0"/>
          </a:p>
        </p:txBody>
      </p:sp>
      <p:sp>
        <p:nvSpPr>
          <p:cNvPr id="14" name="SK-35-text-13"/>
          <p:cNvSpPr/>
          <p:nvPr/>
        </p:nvSpPr>
        <p:spPr>
          <a:xfrm>
            <a:off x="962025" y="5029200"/>
            <a:ext cx="6967538" cy="6090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 For patient-specific decisions, consult current NICE, BNF,</a:t>
            </a:r>
            <a:endParaRPr lang="en-US" sz="1725" dirty="0"/>
          </a:p>
          <a:p>
            <a:pPr marL="0" indent="0">
              <a:lnSpc>
                <a:spcPts val="2398"/>
              </a:lnSpc>
              <a:buNone/>
            </a:pPr>
            <a:r>
              <a:rPr lang="en-US" sz="1725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local trust guidelines.</a:t>
            </a:r>
            <a:endParaRPr lang="en-US" sz="1725" dirty="0"/>
          </a:p>
        </p:txBody>
      </p:sp>
      <p:sp>
        <p:nvSpPr>
          <p:cNvPr id="15" name="SK-35-text-14"/>
          <p:cNvSpPr/>
          <p:nvPr/>
        </p:nvSpPr>
        <p:spPr>
          <a:xfrm>
            <a:off x="7959477" y="5410200"/>
            <a:ext cx="1540073" cy="219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 Training</a:t>
            </a:r>
            <a:endParaRPr lang="en-US" sz="1200" dirty="0"/>
          </a:p>
        </p:txBody>
      </p:sp>
      <p:sp>
        <p:nvSpPr>
          <p:cNvPr id="16" name="SK-35-text-15"/>
          <p:cNvSpPr/>
          <p:nvPr/>
        </p:nvSpPr>
        <p:spPr>
          <a:xfrm>
            <a:off x="1381571" y="6124575"/>
            <a:ext cx="9419183" cy="2382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7"/>
              </a:lnSpc>
              <a:buNone/>
            </a:pPr>
            <a:r>
              <a:rPr lang="en-US" sz="1350" i="1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Produced by </a:t>
            </a:r>
            <a:r>
              <a:rPr lang="en-US" sz="1350" i="1" dirty="0">
                <a:solidFill>
                  <a:srgbClr val="1C1C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 — updated to NICE NG12 2026 and BNF 2026 standards.</a:t>
            </a:r>
            <a:endParaRPr lang="en-US" sz="1350" dirty="0"/>
          </a:p>
        </p:txBody>
      </p:sp>
      <p:sp>
        <p:nvSpPr>
          <p:cNvPr id="17" name="SK-35-text-16"/>
          <p:cNvSpPr/>
          <p:nvPr/>
        </p:nvSpPr>
        <p:spPr>
          <a:xfrm>
            <a:off x="228600" y="6534150"/>
            <a:ext cx="11963400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· Minor Surgery in General Practice · Teaching Deck 2026</a:t>
            </a:r>
            <a:endParaRPr lang="en-US" sz="1350" dirty="0"/>
          </a:p>
        </p:txBody>
      </p:sp>
      <p:sp>
        <p:nvSpPr>
          <p:cNvPr id="18" name="SK-35-text-17"/>
          <p:cNvSpPr/>
          <p:nvPr/>
        </p:nvSpPr>
        <p:spPr>
          <a:xfrm>
            <a:off x="9734550" y="6534150"/>
            <a:ext cx="2210693" cy="2211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5302</Words>
  <Application>Microsoft Office PowerPoint</Application>
  <PresentationFormat>Widescreen</PresentationFormat>
  <Paragraphs>965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Noto Sans KR</vt:lpstr>
      <vt:lpstr>ArialMT</vt:lpstr>
      <vt:lpstr>Roboto-BoldItalic</vt:lpstr>
      <vt:lpstr>Fira Sans</vt:lpstr>
      <vt:lpstr>OpenSans-Bold</vt:lpstr>
      <vt:lpstr>Roboto-Regular</vt:lpstr>
      <vt:lpstr>Arial-BoldMT</vt:lpstr>
      <vt:lpstr>Noto Serif KR</vt:lpstr>
      <vt:lpstr>Poppins</vt:lpstr>
      <vt:lpstr>Open Sans</vt:lpstr>
      <vt:lpstr>Montserrat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2026-05-19T10:33:14Z</dcterms:created>
  <dcterms:modified xsi:type="dcterms:W3CDTF">2026-05-19T11:15:36Z</dcterms:modified>
</cp:coreProperties>
</file>