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Montserrat" panose="00000500000000000000" pitchFamily="2" charset="0"/>
      <p:regular r:id="rId13"/>
      <p:bold r:id="rId14"/>
    </p:embeddedFont>
    <p:embeddedFont>
      <p:font typeface="Roboto" panose="02000000000000000000" pitchFamily="2" charset="0"/>
      <p:regular r:id="rId15"/>
      <p:bold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950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21" Type="http://schemas.openxmlformats.org/officeDocument/2006/relationships/image" Target="../media/image56.png"/><Relationship Id="rId34" Type="http://schemas.openxmlformats.org/officeDocument/2006/relationships/image" Target="../media/image69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33" Type="http://schemas.openxmlformats.org/officeDocument/2006/relationships/image" Target="../media/image6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29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32" Type="http://schemas.openxmlformats.org/officeDocument/2006/relationships/image" Target="../media/image67.png"/><Relationship Id="rId37" Type="http://schemas.openxmlformats.org/officeDocument/2006/relationships/image" Target="../media/image72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png"/><Relationship Id="rId36" Type="http://schemas.openxmlformats.org/officeDocument/2006/relationships/image" Target="../media/image71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31" Type="http://schemas.openxmlformats.org/officeDocument/2006/relationships/image" Target="../media/image66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Relationship Id="rId30" Type="http://schemas.openxmlformats.org/officeDocument/2006/relationships/image" Target="../media/image65.png"/><Relationship Id="rId35" Type="http://schemas.openxmlformats.org/officeDocument/2006/relationships/image" Target="../media/image70.png"/><Relationship Id="rId8" Type="http://schemas.openxmlformats.org/officeDocument/2006/relationships/image" Target="../media/image43.png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1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9.png"/><Relationship Id="rId18" Type="http://schemas.openxmlformats.org/officeDocument/2006/relationships/image" Target="../media/image114.png"/><Relationship Id="rId26" Type="http://schemas.openxmlformats.org/officeDocument/2006/relationships/image" Target="../media/image122.png"/><Relationship Id="rId3" Type="http://schemas.openxmlformats.org/officeDocument/2006/relationships/image" Target="../media/image99.png"/><Relationship Id="rId21" Type="http://schemas.openxmlformats.org/officeDocument/2006/relationships/image" Target="../media/image117.png"/><Relationship Id="rId7" Type="http://schemas.openxmlformats.org/officeDocument/2006/relationships/image" Target="../media/image103.png"/><Relationship Id="rId12" Type="http://schemas.openxmlformats.org/officeDocument/2006/relationships/image" Target="../media/image108.png"/><Relationship Id="rId17" Type="http://schemas.openxmlformats.org/officeDocument/2006/relationships/image" Target="../media/image113.png"/><Relationship Id="rId25" Type="http://schemas.openxmlformats.org/officeDocument/2006/relationships/image" Target="../media/image12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2.png"/><Relationship Id="rId20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24" Type="http://schemas.openxmlformats.org/officeDocument/2006/relationships/image" Target="../media/image120.png"/><Relationship Id="rId5" Type="http://schemas.openxmlformats.org/officeDocument/2006/relationships/image" Target="../media/image101.png"/><Relationship Id="rId15" Type="http://schemas.openxmlformats.org/officeDocument/2006/relationships/image" Target="../media/image111.png"/><Relationship Id="rId23" Type="http://schemas.openxmlformats.org/officeDocument/2006/relationships/image" Target="../media/image119.png"/><Relationship Id="rId28" Type="http://schemas.openxmlformats.org/officeDocument/2006/relationships/image" Target="../media/image124.png"/><Relationship Id="rId10" Type="http://schemas.openxmlformats.org/officeDocument/2006/relationships/image" Target="../media/image106.png"/><Relationship Id="rId19" Type="http://schemas.openxmlformats.org/officeDocument/2006/relationships/image" Target="../media/image115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Relationship Id="rId14" Type="http://schemas.openxmlformats.org/officeDocument/2006/relationships/image" Target="../media/image110.png"/><Relationship Id="rId22" Type="http://schemas.openxmlformats.org/officeDocument/2006/relationships/image" Target="../media/image118.png"/><Relationship Id="rId27" Type="http://schemas.openxmlformats.org/officeDocument/2006/relationships/image" Target="../media/image1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image" Target="../media/image1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18" Type="http://schemas.openxmlformats.org/officeDocument/2006/relationships/image" Target="../media/image153.png"/><Relationship Id="rId3" Type="http://schemas.openxmlformats.org/officeDocument/2006/relationships/image" Target="../media/image1.png"/><Relationship Id="rId21" Type="http://schemas.openxmlformats.org/officeDocument/2006/relationships/image" Target="../media/image156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17" Type="http://schemas.openxmlformats.org/officeDocument/2006/relationships/image" Target="../media/image15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51.png"/><Relationship Id="rId20" Type="http://schemas.openxmlformats.org/officeDocument/2006/relationships/image" Target="../media/image1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24" Type="http://schemas.openxmlformats.org/officeDocument/2006/relationships/image" Target="../media/image159.png"/><Relationship Id="rId5" Type="http://schemas.openxmlformats.org/officeDocument/2006/relationships/image" Target="../media/image140.png"/><Relationship Id="rId15" Type="http://schemas.openxmlformats.org/officeDocument/2006/relationships/image" Target="../media/image150.png"/><Relationship Id="rId23" Type="http://schemas.openxmlformats.org/officeDocument/2006/relationships/image" Target="../media/image158.png"/><Relationship Id="rId10" Type="http://schemas.openxmlformats.org/officeDocument/2006/relationships/image" Target="../media/image145.png"/><Relationship Id="rId19" Type="http://schemas.openxmlformats.org/officeDocument/2006/relationships/image" Target="../media/image154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Relationship Id="rId22" Type="http://schemas.openxmlformats.org/officeDocument/2006/relationships/image" Target="../media/image1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18" Type="http://schemas.openxmlformats.org/officeDocument/2006/relationships/image" Target="../media/image174.png"/><Relationship Id="rId3" Type="http://schemas.openxmlformats.org/officeDocument/2006/relationships/image" Target="../media/image1.png"/><Relationship Id="rId21" Type="http://schemas.openxmlformats.org/officeDocument/2006/relationships/image" Target="../media/image177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17" Type="http://schemas.openxmlformats.org/officeDocument/2006/relationships/image" Target="../media/image173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2.png"/><Relationship Id="rId20" Type="http://schemas.openxmlformats.org/officeDocument/2006/relationships/image" Target="../media/image1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5" Type="http://schemas.openxmlformats.org/officeDocument/2006/relationships/image" Target="../media/image171.png"/><Relationship Id="rId23" Type="http://schemas.openxmlformats.org/officeDocument/2006/relationships/image" Target="../media/image179.png"/><Relationship Id="rId10" Type="http://schemas.openxmlformats.org/officeDocument/2006/relationships/image" Target="../media/image166.png"/><Relationship Id="rId19" Type="http://schemas.openxmlformats.org/officeDocument/2006/relationships/image" Target="../media/image175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Relationship Id="rId22" Type="http://schemas.openxmlformats.org/officeDocument/2006/relationships/image" Target="../media/image1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11" y="-267742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21196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55" y="2814786"/>
            <a:ext cx="2133600" cy="762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4958209"/>
            <a:ext cx="7193161" cy="1186309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4958209"/>
            <a:ext cx="109686" cy="1186309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2988" y="877788"/>
            <a:ext cx="3974455" cy="4917132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67765" y="5657850"/>
            <a:ext cx="707082" cy="1186309"/>
          </a:xfrm>
          <a:prstGeom prst="rect">
            <a:avLst/>
          </a:prstGeom>
        </p:spPr>
      </p:pic>
      <p:pic>
        <p:nvPicPr>
          <p:cNvPr id="9" name="SK-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05192" y="939403"/>
            <a:ext cx="3974455" cy="5061198"/>
          </a:xfrm>
          <a:prstGeom prst="rect">
            <a:avLst/>
          </a:prstGeom>
        </p:spPr>
      </p:pic>
      <p:sp>
        <p:nvSpPr>
          <p:cNvPr id="10" name="SK-1-text-9"/>
          <p:cNvSpPr/>
          <p:nvPr/>
        </p:nvSpPr>
        <p:spPr>
          <a:xfrm>
            <a:off x="621655" y="143917"/>
            <a:ext cx="785050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950" dirty="0"/>
          </a:p>
        </p:txBody>
      </p:sp>
      <p:sp>
        <p:nvSpPr>
          <p:cNvPr id="11" name="SK-1-text-10"/>
          <p:cNvSpPr/>
          <p:nvPr/>
        </p:nvSpPr>
        <p:spPr>
          <a:xfrm>
            <a:off x="621655" y="1392138"/>
            <a:ext cx="6673215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650" b="1" dirty="0">
                <a:solidFill>
                  <a:srgbClr val="0F1C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</a:t>
            </a:r>
            <a:endParaRPr lang="en-US" sz="4650" dirty="0"/>
          </a:p>
        </p:txBody>
      </p:sp>
      <p:sp>
        <p:nvSpPr>
          <p:cNvPr id="12" name="SK-1-text-11"/>
          <p:cNvSpPr/>
          <p:nvPr/>
        </p:nvSpPr>
        <p:spPr>
          <a:xfrm>
            <a:off x="597396" y="2249388"/>
            <a:ext cx="11594604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F1C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Assessment, Diagnosis and Red Flags</a:t>
            </a:r>
            <a:endParaRPr lang="en-US" sz="3300" dirty="0"/>
          </a:p>
        </p:txBody>
      </p:sp>
      <p:sp>
        <p:nvSpPr>
          <p:cNvPr id="13" name="SK-1-text-12"/>
          <p:cNvSpPr/>
          <p:nvPr/>
        </p:nvSpPr>
        <p:spPr>
          <a:xfrm>
            <a:off x="572988" y="3236863"/>
            <a:ext cx="5876479" cy="7611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023"/>
              </a:lnSpc>
              <a:buNone/>
            </a:pPr>
            <a:r>
              <a:rPr lang="en-US" sz="23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Comprehensive Teaching Resource for</a:t>
            </a:r>
            <a:endParaRPr lang="en-US" sz="2325" dirty="0"/>
          </a:p>
          <a:p>
            <a:pPr marL="0" indent="0" algn="l">
              <a:lnSpc>
                <a:spcPts val="3023"/>
              </a:lnSpc>
              <a:buNone/>
            </a:pPr>
            <a:r>
              <a:rPr lang="en-US" sz="23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 Trainees (ST1–ST3) and IMGs</a:t>
            </a:r>
            <a:endParaRPr lang="en-US" sz="2325" dirty="0"/>
          </a:p>
        </p:txBody>
      </p:sp>
      <p:sp>
        <p:nvSpPr>
          <p:cNvPr id="14" name="SK-1-text-13"/>
          <p:cNvSpPr/>
          <p:nvPr/>
        </p:nvSpPr>
        <p:spPr>
          <a:xfrm>
            <a:off x="585192" y="4107805"/>
            <a:ext cx="11606808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Aligned to NICE NG59 | National CES Pathway March 2026</a:t>
            </a:r>
            <a:endParaRPr lang="en-US" sz="1950" dirty="0"/>
          </a:p>
        </p:txBody>
      </p:sp>
      <p:sp>
        <p:nvSpPr>
          <p:cNvPr id="15" name="SK-1-text-14"/>
          <p:cNvSpPr/>
          <p:nvPr/>
        </p:nvSpPr>
        <p:spPr>
          <a:xfrm>
            <a:off x="597396" y="4615309"/>
            <a:ext cx="563022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725" dirty="0"/>
          </a:p>
        </p:txBody>
      </p:sp>
      <p:sp>
        <p:nvSpPr>
          <p:cNvPr id="16" name="SK-1-text-15"/>
          <p:cNvSpPr/>
          <p:nvPr/>
        </p:nvSpPr>
        <p:spPr>
          <a:xfrm>
            <a:off x="834999" y="5054352"/>
            <a:ext cx="6766471" cy="10629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Disclaimer: This teaching material is intended for educational purposes for GP trainees and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IMGs. It does not constitute formal medical advice. Clinical decisions should always be based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individual patient assessment and current national guidelines. Content ard lisoautum..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Content is verified against NICE NG59 (last updated December 2020), NICE CKS Back Pain Low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(last revised October 2024), and the National CES Pathway (March 2026).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08521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282" y="854571"/>
            <a:ext cx="4425553" cy="19050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5898" y="1481286"/>
            <a:ext cx="1938486" cy="2105323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31153" y="3250555"/>
            <a:ext cx="914400" cy="3305473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761" y="3689598"/>
            <a:ext cx="10533757" cy="1392138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0" y="4094113"/>
            <a:ext cx="2316361" cy="89148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9663" y="4094113"/>
            <a:ext cx="2316361" cy="891480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6879" y="4094113"/>
            <a:ext cx="2316361" cy="891480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1890" y="4094113"/>
            <a:ext cx="2316361" cy="89148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761" y="5205115"/>
            <a:ext cx="10533757" cy="1398984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5609779"/>
            <a:ext cx="3364855" cy="89148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" y="5609779"/>
            <a:ext cx="121890" cy="891480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13584" y="5609779"/>
            <a:ext cx="3364855" cy="891480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13584" y="5609779"/>
            <a:ext cx="121890" cy="891480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97961" y="5609779"/>
            <a:ext cx="3048000" cy="891480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97961" y="5609779"/>
            <a:ext cx="121890" cy="891480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68494" y="1597819"/>
            <a:ext cx="1426369" cy="1865263"/>
          </a:xfrm>
          <a:prstGeom prst="rect">
            <a:avLst/>
          </a:prstGeom>
        </p:spPr>
      </p:pic>
      <p:sp>
        <p:nvSpPr>
          <p:cNvPr id="20" name="SK-2-text-19"/>
          <p:cNvSpPr/>
          <p:nvPr/>
        </p:nvSpPr>
        <p:spPr>
          <a:xfrm>
            <a:off x="353467" y="102840"/>
            <a:ext cx="664273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650" dirty="0"/>
          </a:p>
        </p:txBody>
      </p:sp>
      <p:sp>
        <p:nvSpPr>
          <p:cNvPr id="21" name="SK-2-text-20"/>
          <p:cNvSpPr/>
          <p:nvPr/>
        </p:nvSpPr>
        <p:spPr>
          <a:xfrm>
            <a:off x="9851082" y="130225"/>
            <a:ext cx="234091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2" name="SK-2-text-21"/>
          <p:cNvSpPr/>
          <p:nvPr/>
        </p:nvSpPr>
        <p:spPr>
          <a:xfrm>
            <a:off x="353467" y="630882"/>
            <a:ext cx="11838533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Anatomy, Epidemiology &amp; Diagnostic Triage</a:t>
            </a:r>
            <a:endParaRPr lang="en-US" sz="3600" dirty="0"/>
          </a:p>
        </p:txBody>
      </p:sp>
      <p:sp>
        <p:nvSpPr>
          <p:cNvPr id="23" name="SK-2-text-22"/>
          <p:cNvSpPr/>
          <p:nvPr/>
        </p:nvSpPr>
        <p:spPr>
          <a:xfrm>
            <a:off x="353467" y="1405830"/>
            <a:ext cx="11838533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Spinal structure, UK burden of disease, and NICE NG59 classification</a:t>
            </a:r>
            <a:endParaRPr lang="en-US" sz="1800" dirty="0"/>
          </a:p>
        </p:txBody>
      </p:sp>
      <p:sp>
        <p:nvSpPr>
          <p:cNvPr id="24" name="SK-2-text-23"/>
          <p:cNvSpPr/>
          <p:nvPr/>
        </p:nvSpPr>
        <p:spPr>
          <a:xfrm>
            <a:off x="475357" y="2050405"/>
            <a:ext cx="32956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SPINAL ANATOMY</a:t>
            </a:r>
            <a:endParaRPr lang="en-US" sz="1500" dirty="0"/>
          </a:p>
        </p:txBody>
      </p:sp>
      <p:sp>
        <p:nvSpPr>
          <p:cNvPr id="25" name="SK-2-text-24"/>
          <p:cNvSpPr/>
          <p:nvPr/>
        </p:nvSpPr>
        <p:spPr>
          <a:xfrm>
            <a:off x="487561" y="2365921"/>
            <a:ext cx="1170443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33 vertebrae: 7 cervical · 12 thoracic · 5 lumbar · 5 sacral (fused) · 3–4 coccyx (fused)</a:t>
            </a:r>
            <a:endParaRPr lang="en-US" sz="1350" dirty="0"/>
          </a:p>
        </p:txBody>
      </p:sp>
      <p:sp>
        <p:nvSpPr>
          <p:cNvPr id="26" name="SK-2-text-25"/>
          <p:cNvSpPr/>
          <p:nvPr/>
        </p:nvSpPr>
        <p:spPr>
          <a:xfrm>
            <a:off x="487561" y="2715667"/>
            <a:ext cx="1170443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Greatest mechanical load: L3–S1 — the most common region for pain</a:t>
            </a:r>
            <a:endParaRPr lang="en-US" sz="1350" dirty="0"/>
          </a:p>
        </p:txBody>
      </p:sp>
      <p:sp>
        <p:nvSpPr>
          <p:cNvPr id="27" name="SK-2-text-26"/>
          <p:cNvSpPr/>
          <p:nvPr/>
        </p:nvSpPr>
        <p:spPr>
          <a:xfrm>
            <a:off x="487561" y="3065413"/>
            <a:ext cx="1170443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Cauda equina begins at L1/L2 — bundle of nerve roots, not spinal cord</a:t>
            </a:r>
            <a:endParaRPr lang="en-US" sz="1350" dirty="0"/>
          </a:p>
        </p:txBody>
      </p:sp>
      <p:sp>
        <p:nvSpPr>
          <p:cNvPr id="28" name="SK-2-text-27"/>
          <p:cNvSpPr/>
          <p:nvPr/>
        </p:nvSpPr>
        <p:spPr>
          <a:xfrm>
            <a:off x="414486" y="3785592"/>
            <a:ext cx="35242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UK EPIDEMIOLOGY</a:t>
            </a:r>
            <a:endParaRPr lang="en-US" sz="1500" dirty="0"/>
          </a:p>
        </p:txBody>
      </p:sp>
      <p:sp>
        <p:nvSpPr>
          <p:cNvPr id="29" name="SK-2-text-28"/>
          <p:cNvSpPr/>
          <p:nvPr/>
        </p:nvSpPr>
        <p:spPr>
          <a:xfrm>
            <a:off x="1231255" y="4238179"/>
            <a:ext cx="133921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5%</a:t>
            </a:r>
            <a:endParaRPr lang="en-US" sz="2850" dirty="0"/>
          </a:p>
        </p:txBody>
      </p:sp>
      <p:sp>
        <p:nvSpPr>
          <p:cNvPr id="30" name="SK-2-text-29"/>
          <p:cNvSpPr/>
          <p:nvPr/>
        </p:nvSpPr>
        <p:spPr>
          <a:xfrm>
            <a:off x="719286" y="4711303"/>
            <a:ext cx="42824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all GP consultations</a:t>
            </a:r>
            <a:endParaRPr lang="en-US" sz="1200" dirty="0"/>
          </a:p>
        </p:txBody>
      </p:sp>
      <p:sp>
        <p:nvSpPr>
          <p:cNvPr id="31" name="SK-2-text-30"/>
          <p:cNvSpPr/>
          <p:nvPr/>
        </p:nvSpPr>
        <p:spPr>
          <a:xfrm>
            <a:off x="3242965" y="4238179"/>
            <a:ext cx="394525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70–80%</a:t>
            </a:r>
            <a:endParaRPr lang="en-US" sz="2850" dirty="0"/>
          </a:p>
        </p:txBody>
      </p:sp>
      <p:sp>
        <p:nvSpPr>
          <p:cNvPr id="32" name="SK-2-text-31"/>
          <p:cNvSpPr/>
          <p:nvPr/>
        </p:nvSpPr>
        <p:spPr>
          <a:xfrm>
            <a:off x="3242965" y="4711303"/>
            <a:ext cx="35509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lifetime prevalence</a:t>
            </a:r>
            <a:endParaRPr lang="en-US" sz="1200" dirty="0"/>
          </a:p>
        </p:txBody>
      </p:sp>
      <p:sp>
        <p:nvSpPr>
          <p:cNvPr id="33" name="SK-2-text-32"/>
          <p:cNvSpPr/>
          <p:nvPr/>
        </p:nvSpPr>
        <p:spPr>
          <a:xfrm>
            <a:off x="5803255" y="4190107"/>
            <a:ext cx="278701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150M</a:t>
            </a:r>
            <a:endParaRPr lang="en-US" sz="2850" dirty="0"/>
          </a:p>
        </p:txBody>
      </p:sp>
      <p:sp>
        <p:nvSpPr>
          <p:cNvPr id="34" name="SK-2-text-33"/>
          <p:cNvSpPr/>
          <p:nvPr/>
        </p:nvSpPr>
        <p:spPr>
          <a:xfrm>
            <a:off x="5656957" y="4574232"/>
            <a:ext cx="123125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working days lost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 year (UK)</a:t>
            </a:r>
            <a:endParaRPr lang="en-US" sz="1200" dirty="0"/>
          </a:p>
        </p:txBody>
      </p:sp>
      <p:sp>
        <p:nvSpPr>
          <p:cNvPr id="35" name="SK-2-text-34"/>
          <p:cNvSpPr/>
          <p:nvPr/>
        </p:nvSpPr>
        <p:spPr>
          <a:xfrm>
            <a:off x="8290471" y="4238179"/>
            <a:ext cx="206311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90%</a:t>
            </a:r>
            <a:endParaRPr lang="en-US" sz="2850" dirty="0"/>
          </a:p>
        </p:txBody>
      </p:sp>
      <p:sp>
        <p:nvSpPr>
          <p:cNvPr id="36" name="SK-2-text-35"/>
          <p:cNvSpPr/>
          <p:nvPr/>
        </p:nvSpPr>
        <p:spPr>
          <a:xfrm>
            <a:off x="7851577" y="4718298"/>
            <a:ext cx="42214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recover within 6 weeks</a:t>
            </a:r>
            <a:endParaRPr lang="en-US" sz="1200" dirty="0"/>
          </a:p>
        </p:txBody>
      </p:sp>
      <p:sp>
        <p:nvSpPr>
          <p:cNvPr id="37" name="SK-2-text-36"/>
          <p:cNvSpPr/>
          <p:nvPr/>
        </p:nvSpPr>
        <p:spPr>
          <a:xfrm>
            <a:off x="414486" y="5314950"/>
            <a:ext cx="70294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 — DIAGNOSTIC TRIAGE</a:t>
            </a:r>
            <a:endParaRPr lang="en-US" sz="1500" dirty="0"/>
          </a:p>
        </p:txBody>
      </p:sp>
      <p:sp>
        <p:nvSpPr>
          <p:cNvPr id="38" name="SK-2-text-37"/>
          <p:cNvSpPr/>
          <p:nvPr/>
        </p:nvSpPr>
        <p:spPr>
          <a:xfrm>
            <a:off x="670471" y="5705773"/>
            <a:ext cx="60388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Non-Specific Low Back Pain</a:t>
            </a:r>
            <a:endParaRPr lang="en-US" sz="1500" dirty="0"/>
          </a:p>
        </p:txBody>
      </p:sp>
      <p:sp>
        <p:nvSpPr>
          <p:cNvPr id="39" name="SK-2-text-38"/>
          <p:cNvSpPr/>
          <p:nvPr/>
        </p:nvSpPr>
        <p:spPr>
          <a:xfrm>
            <a:off x="670471" y="6014442"/>
            <a:ext cx="286509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&gt;95% of cases · Age 20–55 · Mechanical ·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 in primary care</a:t>
            </a:r>
            <a:endParaRPr lang="en-US" sz="1200" dirty="0"/>
          </a:p>
        </p:txBody>
      </p:sp>
      <p:sp>
        <p:nvSpPr>
          <p:cNvPr id="40" name="SK-2-text-39"/>
          <p:cNvSpPr/>
          <p:nvPr/>
        </p:nvSpPr>
        <p:spPr>
          <a:xfrm>
            <a:off x="4169569" y="5705773"/>
            <a:ext cx="35242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Nerve Root Pain</a:t>
            </a:r>
            <a:endParaRPr lang="en-US" sz="1500" dirty="0"/>
          </a:p>
        </p:txBody>
      </p:sp>
      <p:sp>
        <p:nvSpPr>
          <p:cNvPr id="41" name="SK-2-text-40"/>
          <p:cNvSpPr/>
          <p:nvPr/>
        </p:nvSpPr>
        <p:spPr>
          <a:xfrm>
            <a:off x="4157365" y="6014442"/>
            <a:ext cx="2913757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 pain &gt; back pain · Dermatomal ·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SLR positive · Consider referral at 6 weeks</a:t>
            </a:r>
            <a:endParaRPr lang="en-US" sz="1200" dirty="0"/>
          </a:p>
        </p:txBody>
      </p:sp>
      <p:sp>
        <p:nvSpPr>
          <p:cNvPr id="42" name="SK-2-text-41"/>
          <p:cNvSpPr/>
          <p:nvPr/>
        </p:nvSpPr>
        <p:spPr>
          <a:xfrm>
            <a:off x="7656463" y="5705773"/>
            <a:ext cx="453553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Serious Spinal Pathology</a:t>
            </a:r>
            <a:endParaRPr lang="en-US" sz="1500" dirty="0"/>
          </a:p>
        </p:txBody>
      </p:sp>
      <p:sp>
        <p:nvSpPr>
          <p:cNvPr id="43" name="SK-2-text-42"/>
          <p:cNvSpPr/>
          <p:nvPr/>
        </p:nvSpPr>
        <p:spPr>
          <a:xfrm>
            <a:off x="7644259" y="6014442"/>
            <a:ext cx="2925961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present · Malignancy / infection /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fracture / CES · Urgent investigation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38894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75" y="1567755"/>
            <a:ext cx="975271" cy="1905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1865263"/>
            <a:ext cx="121890" cy="294829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5973217"/>
            <a:ext cx="121890" cy="582811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192" y="5973217"/>
            <a:ext cx="5412046" cy="582811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1238" y="1755577"/>
            <a:ext cx="9525" cy="4814292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5059" y="1330375"/>
            <a:ext cx="121890" cy="287982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5059" y="1693813"/>
            <a:ext cx="5376565" cy="54858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5059" y="2324844"/>
            <a:ext cx="5376565" cy="54858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5059" y="2948880"/>
            <a:ext cx="5376565" cy="500509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5059" y="3531840"/>
            <a:ext cx="5376565" cy="1179463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5059" y="4786759"/>
            <a:ext cx="5376565" cy="1172617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6753" y="6041827"/>
            <a:ext cx="5376565" cy="514350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81773" y="6745486"/>
            <a:ext cx="3828157" cy="19050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740753" y="4560540"/>
            <a:ext cx="426690" cy="2091630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53365" y="4759375"/>
            <a:ext cx="1645890" cy="1927027"/>
          </a:xfrm>
          <a:prstGeom prst="rect">
            <a:avLst/>
          </a:prstGeom>
        </p:spPr>
      </p:pic>
      <p:sp>
        <p:nvSpPr>
          <p:cNvPr id="19" name="SK-3-text-18"/>
          <p:cNvSpPr/>
          <p:nvPr/>
        </p:nvSpPr>
        <p:spPr>
          <a:xfrm>
            <a:off x="4193977" y="82153"/>
            <a:ext cx="72466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800" dirty="0"/>
          </a:p>
        </p:txBody>
      </p:sp>
      <p:sp>
        <p:nvSpPr>
          <p:cNvPr id="20" name="SK-3-text-19"/>
          <p:cNvSpPr/>
          <p:nvPr/>
        </p:nvSpPr>
        <p:spPr>
          <a:xfrm>
            <a:off x="10265569" y="109686"/>
            <a:ext cx="192643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1" name="SK-3-text-20"/>
          <p:cNvSpPr/>
          <p:nvPr/>
        </p:nvSpPr>
        <p:spPr>
          <a:xfrm>
            <a:off x="365671" y="699492"/>
            <a:ext cx="11826329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History Taking and Clinical Examination</a:t>
            </a:r>
            <a:endParaRPr lang="en-US" sz="2700" dirty="0"/>
          </a:p>
        </p:txBody>
      </p:sp>
      <p:sp>
        <p:nvSpPr>
          <p:cNvPr id="22" name="SK-3-text-21"/>
          <p:cNvSpPr/>
          <p:nvPr/>
        </p:nvSpPr>
        <p:spPr>
          <a:xfrm>
            <a:off x="365671" y="1145232"/>
            <a:ext cx="11826329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Classifying back pain starts before you touch the patient</a:t>
            </a:r>
            <a:endParaRPr lang="en-US" sz="1650" dirty="0"/>
          </a:p>
        </p:txBody>
      </p:sp>
      <p:sp>
        <p:nvSpPr>
          <p:cNvPr id="23" name="SK-3-text-22"/>
          <p:cNvSpPr/>
          <p:nvPr/>
        </p:nvSpPr>
        <p:spPr>
          <a:xfrm>
            <a:off x="524173" y="1878955"/>
            <a:ext cx="547306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History Points</a:t>
            </a:r>
            <a:endParaRPr lang="en-US" sz="1950" dirty="0"/>
          </a:p>
        </p:txBody>
      </p:sp>
      <p:sp>
        <p:nvSpPr>
          <p:cNvPr id="24" name="SK-3-text-23"/>
          <p:cNvSpPr/>
          <p:nvPr/>
        </p:nvSpPr>
        <p:spPr>
          <a:xfrm>
            <a:off x="475357" y="2317998"/>
            <a:ext cx="1092136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Onset Sudden or gradual? Any precipitating event?</a:t>
            </a:r>
            <a:endParaRPr lang="en-US" sz="1350" dirty="0"/>
          </a:p>
        </p:txBody>
      </p:sp>
      <p:sp>
        <p:nvSpPr>
          <p:cNvPr id="25" name="SK-3-text-24"/>
          <p:cNvSpPr/>
          <p:nvPr/>
        </p:nvSpPr>
        <p:spPr>
          <a:xfrm>
            <a:off x="475357" y="2619673"/>
            <a:ext cx="1171664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Site and Radiation Lumbosacral only / to thigh / to foot or toes?</a:t>
            </a:r>
            <a:endParaRPr lang="en-US" sz="1350" dirty="0"/>
          </a:p>
        </p:txBody>
      </p:sp>
      <p:sp>
        <p:nvSpPr>
          <p:cNvPr id="26" name="SK-3-text-25"/>
          <p:cNvSpPr/>
          <p:nvPr/>
        </p:nvSpPr>
        <p:spPr>
          <a:xfrm>
            <a:off x="475357" y="2921496"/>
            <a:ext cx="1171664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 Character Mechanical (varies with movement) vs. constant/non-mechanical?</a:t>
            </a:r>
            <a:endParaRPr lang="en-US" sz="1350" dirty="0"/>
          </a:p>
        </p:txBody>
      </p:sp>
      <p:sp>
        <p:nvSpPr>
          <p:cNvPr id="27" name="SK-3-text-26"/>
          <p:cNvSpPr/>
          <p:nvPr/>
        </p:nvSpPr>
        <p:spPr>
          <a:xfrm>
            <a:off x="475357" y="3223171"/>
            <a:ext cx="5059561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4. Aggravating / Relieving Factors Worse at rest or night → serious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pathology; better leaning forward → stenosis</a:t>
            </a:r>
            <a:endParaRPr lang="en-US" sz="1350" dirty="0"/>
          </a:p>
        </p:txBody>
      </p:sp>
      <p:sp>
        <p:nvSpPr>
          <p:cNvPr id="28" name="SK-3-text-27"/>
          <p:cNvSpPr/>
          <p:nvPr/>
        </p:nvSpPr>
        <p:spPr>
          <a:xfrm>
            <a:off x="475357" y="3737521"/>
            <a:ext cx="4815780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5. Associated Symptoms Bowel/bladder changes, leg weakness,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sensory disturbance</a:t>
            </a:r>
            <a:endParaRPr lang="en-US" sz="1350" dirty="0"/>
          </a:p>
        </p:txBody>
      </p:sp>
      <p:sp>
        <p:nvSpPr>
          <p:cNvPr id="29" name="SK-3-text-28"/>
          <p:cNvSpPr/>
          <p:nvPr/>
        </p:nvSpPr>
        <p:spPr>
          <a:xfrm>
            <a:off x="475357" y="4251871"/>
            <a:ext cx="1171664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6. Systemic Symptoms Weight loss, fever, night sweats → serious pathology</a:t>
            </a:r>
            <a:endParaRPr lang="en-US" sz="1350" dirty="0"/>
          </a:p>
        </p:txBody>
      </p:sp>
      <p:sp>
        <p:nvSpPr>
          <p:cNvPr id="30" name="SK-3-text-29"/>
          <p:cNvSpPr/>
          <p:nvPr/>
        </p:nvSpPr>
        <p:spPr>
          <a:xfrm>
            <a:off x="475357" y="4553694"/>
            <a:ext cx="1171664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7. Past History Malignancy, TB, immunosuppression, steroid use, IVDU</a:t>
            </a:r>
            <a:endParaRPr lang="en-US" sz="1350" dirty="0"/>
          </a:p>
        </p:txBody>
      </p:sp>
      <p:sp>
        <p:nvSpPr>
          <p:cNvPr id="31" name="SK-3-text-30"/>
          <p:cNvSpPr/>
          <p:nvPr/>
        </p:nvSpPr>
        <p:spPr>
          <a:xfrm>
            <a:off x="475357" y="4862215"/>
            <a:ext cx="1171664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8. Impact Work, sleep, daily activities, psychological wellbeing</a:t>
            </a:r>
            <a:endParaRPr lang="en-US" sz="1350" dirty="0"/>
          </a:p>
        </p:txBody>
      </p:sp>
      <p:sp>
        <p:nvSpPr>
          <p:cNvPr id="32" name="SK-3-text-31"/>
          <p:cNvSpPr/>
          <p:nvPr/>
        </p:nvSpPr>
        <p:spPr>
          <a:xfrm>
            <a:off x="475357" y="5170884"/>
            <a:ext cx="1133284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9. Previous Episodes and Treatment What helped before?</a:t>
            </a:r>
            <a:endParaRPr lang="en-US" sz="1350" dirty="0"/>
          </a:p>
        </p:txBody>
      </p:sp>
      <p:sp>
        <p:nvSpPr>
          <p:cNvPr id="33" name="SK-3-text-32"/>
          <p:cNvSpPr/>
          <p:nvPr/>
        </p:nvSpPr>
        <p:spPr>
          <a:xfrm>
            <a:off x="475357" y="5472559"/>
            <a:ext cx="1171664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10. Yellow Flags Illness beliefs, catastrophising, fear-avoidance</a:t>
            </a:r>
            <a:endParaRPr lang="en-US" sz="1350" dirty="0"/>
          </a:p>
        </p:txBody>
      </p:sp>
      <p:sp>
        <p:nvSpPr>
          <p:cNvPr id="34" name="SK-3-text-33"/>
          <p:cNvSpPr/>
          <p:nvPr/>
        </p:nvSpPr>
        <p:spPr>
          <a:xfrm>
            <a:off x="755258" y="6048673"/>
            <a:ext cx="5010894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Mechanical pain: varies with movement and time of day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Non-mechanical pain: constant, worse at rest or night → investigate</a:t>
            </a:r>
            <a:endParaRPr lang="en-US" sz="1350" dirty="0"/>
          </a:p>
        </p:txBody>
      </p:sp>
      <p:sp>
        <p:nvSpPr>
          <p:cNvPr id="35" name="SK-3-text-34"/>
          <p:cNvSpPr/>
          <p:nvPr/>
        </p:nvSpPr>
        <p:spPr>
          <a:xfrm>
            <a:off x="6583561" y="1330375"/>
            <a:ext cx="5608439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IPPA Examination Sequence</a:t>
            </a:r>
            <a:endParaRPr lang="en-US" sz="1950" dirty="0"/>
          </a:p>
        </p:txBody>
      </p:sp>
      <p:sp>
        <p:nvSpPr>
          <p:cNvPr id="36" name="SK-3-text-35"/>
          <p:cNvSpPr/>
          <p:nvPr/>
        </p:nvSpPr>
        <p:spPr>
          <a:xfrm>
            <a:off x="6534894" y="1831032"/>
            <a:ext cx="161353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① LOOK</a:t>
            </a:r>
            <a:endParaRPr lang="en-US" sz="1650" dirty="0"/>
          </a:p>
        </p:txBody>
      </p:sp>
      <p:sp>
        <p:nvSpPr>
          <p:cNvPr id="37" name="SK-3-text-36"/>
          <p:cNvSpPr/>
          <p:nvPr/>
        </p:nvSpPr>
        <p:spPr>
          <a:xfrm>
            <a:off x="7766298" y="1769269"/>
            <a:ext cx="321855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Gait (antalgic = nerve root); lumbar lordosis;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correctable scoliosis; muscle bulk</a:t>
            </a:r>
            <a:endParaRPr lang="en-US" sz="1350" dirty="0"/>
          </a:p>
        </p:txBody>
      </p:sp>
      <p:sp>
        <p:nvSpPr>
          <p:cNvPr id="38" name="SK-3-text-37"/>
          <p:cNvSpPr/>
          <p:nvPr/>
        </p:nvSpPr>
        <p:spPr>
          <a:xfrm>
            <a:off x="6534894" y="2441377"/>
            <a:ext cx="236791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② PALPATE</a:t>
            </a:r>
            <a:endParaRPr lang="en-US" sz="1650" dirty="0"/>
          </a:p>
        </p:txBody>
      </p:sp>
      <p:sp>
        <p:nvSpPr>
          <p:cNvPr id="39" name="SK-3-text-38"/>
          <p:cNvSpPr/>
          <p:nvPr/>
        </p:nvSpPr>
        <p:spPr>
          <a:xfrm>
            <a:off x="7754094" y="2372767"/>
            <a:ext cx="3718471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Spinous process percussion → vertebral pathology;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paraspinal spasm; SIJ tenderness</a:t>
            </a:r>
            <a:endParaRPr lang="en-US" sz="1350" dirty="0"/>
          </a:p>
        </p:txBody>
      </p:sp>
      <p:sp>
        <p:nvSpPr>
          <p:cNvPr id="40" name="SK-3-text-39"/>
          <p:cNvSpPr/>
          <p:nvPr/>
        </p:nvSpPr>
        <p:spPr>
          <a:xfrm>
            <a:off x="6534894" y="3051721"/>
            <a:ext cx="161353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③ MOVE</a:t>
            </a:r>
            <a:endParaRPr lang="en-US" sz="1650" dirty="0"/>
          </a:p>
        </p:txBody>
      </p:sp>
      <p:sp>
        <p:nvSpPr>
          <p:cNvPr id="41" name="SK-3-text-40"/>
          <p:cNvSpPr/>
          <p:nvPr/>
        </p:nvSpPr>
        <p:spPr>
          <a:xfrm>
            <a:off x="7754094" y="2976265"/>
            <a:ext cx="3706267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Flexion (Schober’s test: ≥5 cm increase); extension;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side flexion; rotation in sitting</a:t>
            </a:r>
            <a:endParaRPr lang="en-US" sz="1350" dirty="0"/>
          </a:p>
        </p:txBody>
      </p:sp>
      <p:sp>
        <p:nvSpPr>
          <p:cNvPr id="42" name="SK-3-text-41"/>
          <p:cNvSpPr/>
          <p:nvPr/>
        </p:nvSpPr>
        <p:spPr>
          <a:xfrm>
            <a:off x="6534894" y="3586609"/>
            <a:ext cx="387667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④ SPECIAL TESTS</a:t>
            </a:r>
            <a:endParaRPr lang="en-US" sz="1650" dirty="0"/>
          </a:p>
        </p:txBody>
      </p:sp>
      <p:sp>
        <p:nvSpPr>
          <p:cNvPr id="43" name="SK-3-text-42"/>
          <p:cNvSpPr/>
          <p:nvPr/>
        </p:nvSpPr>
        <p:spPr>
          <a:xfrm>
            <a:off x="6815286" y="3847207"/>
            <a:ext cx="5376714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SLR: positive if leg pain reproduced at &lt;70° — indicates L4/L5/S1 root irritation</a:t>
            </a:r>
            <a:endParaRPr lang="en-US" sz="1275" dirty="0"/>
          </a:p>
        </p:txBody>
      </p:sp>
      <p:sp>
        <p:nvSpPr>
          <p:cNvPr id="44" name="SK-3-text-43"/>
          <p:cNvSpPr/>
          <p:nvPr/>
        </p:nvSpPr>
        <p:spPr>
          <a:xfrm>
            <a:off x="6815286" y="4059882"/>
            <a:ext cx="537671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Crossed SLR: highly specific for disc prolapse</a:t>
            </a:r>
            <a:endParaRPr lang="en-US" sz="1275" dirty="0"/>
          </a:p>
        </p:txBody>
      </p:sp>
      <p:sp>
        <p:nvSpPr>
          <p:cNvPr id="45" name="SK-3-text-44"/>
          <p:cNvSpPr/>
          <p:nvPr/>
        </p:nvSpPr>
        <p:spPr>
          <a:xfrm>
            <a:off x="6815286" y="4272409"/>
            <a:ext cx="537671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Femoral Stretch: anterior thigh pain — tests L2, L3, L4</a:t>
            </a:r>
            <a:endParaRPr lang="en-US" sz="1275" dirty="0"/>
          </a:p>
        </p:txBody>
      </p:sp>
      <p:sp>
        <p:nvSpPr>
          <p:cNvPr id="46" name="SK-3-text-45"/>
          <p:cNvSpPr/>
          <p:nvPr/>
        </p:nvSpPr>
        <p:spPr>
          <a:xfrm>
            <a:off x="6815286" y="4478238"/>
            <a:ext cx="537671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FABERE/Patrick’s: SIJ and hip</a:t>
            </a:r>
            <a:endParaRPr lang="en-US" sz="1275" dirty="0"/>
          </a:p>
        </p:txBody>
      </p:sp>
      <p:sp>
        <p:nvSpPr>
          <p:cNvPr id="47" name="SK-3-text-46"/>
          <p:cNvSpPr/>
          <p:nvPr/>
        </p:nvSpPr>
        <p:spPr>
          <a:xfrm>
            <a:off x="6534894" y="4827984"/>
            <a:ext cx="362521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⑤ NEUROLOGICAL</a:t>
            </a:r>
            <a:endParaRPr lang="en-US" sz="1650" dirty="0"/>
          </a:p>
        </p:txBody>
      </p:sp>
      <p:sp>
        <p:nvSpPr>
          <p:cNvPr id="48" name="SK-3-text-47"/>
          <p:cNvSpPr/>
          <p:nvPr/>
        </p:nvSpPr>
        <p:spPr>
          <a:xfrm>
            <a:off x="6815286" y="5088582"/>
            <a:ext cx="3474690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Power: L4 (dorsiflexion), L5 (hallux extension /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walk on heels), S1 (plantarflexion / tip-toes)</a:t>
            </a:r>
            <a:endParaRPr lang="en-US" sz="1275" dirty="0"/>
          </a:p>
        </p:txBody>
      </p:sp>
      <p:sp>
        <p:nvSpPr>
          <p:cNvPr id="49" name="SK-3-text-48"/>
          <p:cNvSpPr/>
          <p:nvPr/>
        </p:nvSpPr>
        <p:spPr>
          <a:xfrm>
            <a:off x="6803082" y="5493246"/>
            <a:ext cx="53889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Reflexes: Knee jerk L3/L4 • Ankle jerk S1</a:t>
            </a:r>
            <a:endParaRPr lang="en-US" sz="1275" dirty="0"/>
          </a:p>
        </p:txBody>
      </p:sp>
      <p:sp>
        <p:nvSpPr>
          <p:cNvPr id="50" name="SK-3-text-49"/>
          <p:cNvSpPr/>
          <p:nvPr/>
        </p:nvSpPr>
        <p:spPr>
          <a:xfrm>
            <a:off x="6803082" y="5705773"/>
            <a:ext cx="538891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Sensation: dermatomal distribution</a:t>
            </a:r>
            <a:endParaRPr lang="en-US" sz="1275" dirty="0"/>
          </a:p>
        </p:txBody>
      </p:sp>
      <p:sp>
        <p:nvSpPr>
          <p:cNvPr id="51" name="SK-3-text-50"/>
          <p:cNvSpPr/>
          <p:nvPr/>
        </p:nvSpPr>
        <p:spPr>
          <a:xfrm>
            <a:off x="6799189" y="6066532"/>
            <a:ext cx="3499098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TIP: SLR is positive when it reproduces LEG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 — not just back pain — at less than 70°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97669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88" y="1338709"/>
            <a:ext cx="1048494" cy="3810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780" y="1769269"/>
            <a:ext cx="2828479" cy="2996803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1780" y="1714500"/>
            <a:ext cx="6632377" cy="3051721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80" y="4923979"/>
            <a:ext cx="3511153" cy="1782961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780" y="4918621"/>
            <a:ext cx="3511153" cy="38100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2400" y="4923979"/>
            <a:ext cx="3206353" cy="1782961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2400" y="4918621"/>
            <a:ext cx="3206353" cy="38100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6071" y="4923979"/>
            <a:ext cx="3291780" cy="1782961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76071" y="4918621"/>
            <a:ext cx="3291780" cy="38100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50761" y="4217640"/>
            <a:ext cx="1219200" cy="2537371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79577" y="1728192"/>
            <a:ext cx="1428763" cy="304196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08339" y="1728192"/>
            <a:ext cx="1295560" cy="304196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03900" y="1728192"/>
            <a:ext cx="2181691" cy="304196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85590" y="1728192"/>
            <a:ext cx="1738626" cy="304196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79577" y="2032388"/>
            <a:ext cx="1428763" cy="548966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08339" y="2032388"/>
            <a:ext cx="1295560" cy="548966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03900" y="2032388"/>
            <a:ext cx="2181691" cy="548966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85590" y="2032388"/>
            <a:ext cx="1738626" cy="548966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79577" y="2581354"/>
            <a:ext cx="1428763" cy="548966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708339" y="2581354"/>
            <a:ext cx="1295560" cy="548966"/>
          </a:xfrm>
          <a:prstGeom prst="rect">
            <a:avLst/>
          </a:prstGeom>
        </p:spPr>
      </p:pic>
      <p:pic>
        <p:nvPicPr>
          <p:cNvPr id="24" name="SK-4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03900" y="2581354"/>
            <a:ext cx="2181691" cy="548966"/>
          </a:xfrm>
          <a:prstGeom prst="rect">
            <a:avLst/>
          </a:prstGeom>
        </p:spPr>
      </p:pic>
      <p:pic>
        <p:nvPicPr>
          <p:cNvPr id="25" name="SK-4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85590" y="2581354"/>
            <a:ext cx="1738626" cy="548966"/>
          </a:xfrm>
          <a:prstGeom prst="rect">
            <a:avLst/>
          </a:prstGeom>
        </p:spPr>
      </p:pic>
      <p:pic>
        <p:nvPicPr>
          <p:cNvPr id="26" name="SK-4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279577" y="3130320"/>
            <a:ext cx="1428763" cy="423385"/>
          </a:xfrm>
          <a:prstGeom prst="rect">
            <a:avLst/>
          </a:prstGeom>
        </p:spPr>
      </p:pic>
      <p:pic>
        <p:nvPicPr>
          <p:cNvPr id="27" name="SK-4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708339" y="3130320"/>
            <a:ext cx="1295560" cy="423385"/>
          </a:xfrm>
          <a:prstGeom prst="rect">
            <a:avLst/>
          </a:prstGeom>
        </p:spPr>
      </p:pic>
      <p:pic>
        <p:nvPicPr>
          <p:cNvPr id="28" name="SK-4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003900" y="3130320"/>
            <a:ext cx="2181691" cy="423385"/>
          </a:xfrm>
          <a:prstGeom prst="rect">
            <a:avLst/>
          </a:prstGeom>
        </p:spPr>
      </p:pic>
      <p:pic>
        <p:nvPicPr>
          <p:cNvPr id="29" name="SK-4-img-28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185590" y="3130320"/>
            <a:ext cx="1738626" cy="423385"/>
          </a:xfrm>
          <a:prstGeom prst="rect">
            <a:avLst/>
          </a:prstGeom>
        </p:spPr>
      </p:pic>
      <p:pic>
        <p:nvPicPr>
          <p:cNvPr id="30" name="SK-4-img-29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279577" y="3553705"/>
            <a:ext cx="1428763" cy="664455"/>
          </a:xfrm>
          <a:prstGeom prst="rect">
            <a:avLst/>
          </a:prstGeom>
        </p:spPr>
      </p:pic>
      <p:pic>
        <p:nvPicPr>
          <p:cNvPr id="31" name="SK-4-img-30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708339" y="3553705"/>
            <a:ext cx="1295560" cy="664455"/>
          </a:xfrm>
          <a:prstGeom prst="rect">
            <a:avLst/>
          </a:prstGeom>
        </p:spPr>
      </p:pic>
      <p:pic>
        <p:nvPicPr>
          <p:cNvPr id="32" name="SK-4-img-31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003900" y="3553705"/>
            <a:ext cx="2181691" cy="664455"/>
          </a:xfrm>
          <a:prstGeom prst="rect">
            <a:avLst/>
          </a:prstGeom>
        </p:spPr>
      </p:pic>
      <p:pic>
        <p:nvPicPr>
          <p:cNvPr id="33" name="SK-4-img-32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185590" y="3553705"/>
            <a:ext cx="1738626" cy="664455"/>
          </a:xfrm>
          <a:prstGeom prst="rect">
            <a:avLst/>
          </a:prstGeom>
        </p:spPr>
      </p:pic>
      <p:pic>
        <p:nvPicPr>
          <p:cNvPr id="34" name="SK-4-img-33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0326588" y="761107"/>
            <a:ext cx="1182588" cy="3888432"/>
          </a:xfrm>
          <a:prstGeom prst="rect">
            <a:avLst/>
          </a:prstGeom>
        </p:spPr>
      </p:pic>
      <p:pic>
        <p:nvPicPr>
          <p:cNvPr id="35" name="SK-4-img-34" descr="preencode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401467" y="4505623"/>
            <a:ext cx="182761" cy="143917"/>
          </a:xfrm>
          <a:prstGeom prst="rect">
            <a:avLst/>
          </a:prstGeom>
        </p:spPr>
      </p:pic>
      <p:pic>
        <p:nvPicPr>
          <p:cNvPr id="36" name="SK-4-img-35" descr="preencode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80392" y="1741884"/>
            <a:ext cx="2767459" cy="2605980"/>
          </a:xfrm>
          <a:prstGeom prst="rect">
            <a:avLst/>
          </a:prstGeom>
        </p:spPr>
      </p:pic>
      <p:sp>
        <p:nvSpPr>
          <p:cNvPr id="37" name="SK-4-text-36"/>
          <p:cNvSpPr/>
          <p:nvPr/>
        </p:nvSpPr>
        <p:spPr>
          <a:xfrm>
            <a:off x="4670239" y="1728192"/>
            <a:ext cx="1181260" cy="3041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L4</a:t>
            </a:r>
            <a:endParaRPr lang="en-US" sz="1200" dirty="0"/>
          </a:p>
        </p:txBody>
      </p:sp>
      <p:sp>
        <p:nvSpPr>
          <p:cNvPr id="38" name="SK-4-text-37"/>
          <p:cNvSpPr/>
          <p:nvPr/>
        </p:nvSpPr>
        <p:spPr>
          <a:xfrm>
            <a:off x="5965800" y="1728192"/>
            <a:ext cx="2067391" cy="3041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L5 (most common)</a:t>
            </a:r>
            <a:endParaRPr lang="en-US" sz="1200" dirty="0"/>
          </a:p>
        </p:txBody>
      </p:sp>
      <p:sp>
        <p:nvSpPr>
          <p:cNvPr id="39" name="SK-4-text-38"/>
          <p:cNvSpPr/>
          <p:nvPr/>
        </p:nvSpPr>
        <p:spPr>
          <a:xfrm>
            <a:off x="8147490" y="1728192"/>
            <a:ext cx="1624326" cy="3041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S1 (most common)</a:t>
            </a:r>
            <a:endParaRPr lang="en-US" sz="1200" dirty="0"/>
          </a:p>
        </p:txBody>
      </p:sp>
      <p:sp>
        <p:nvSpPr>
          <p:cNvPr id="40" name="SK-4-text-39"/>
          <p:cNvSpPr/>
          <p:nvPr/>
        </p:nvSpPr>
        <p:spPr>
          <a:xfrm>
            <a:off x="3422453" y="2032388"/>
            <a:ext cx="1143013" cy="5489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b="1" dirty="0">
                <a:solidFill>
                  <a:srgbClr val="333333"/>
                </a:solidFill>
              </a:rPr>
              <a:t>Pain /</a:t>
            </a:r>
            <a:endParaRPr lang="en-US" sz="938" dirty="0"/>
          </a:p>
          <a:p>
            <a:pPr marL="0" indent="0">
              <a:lnSpc>
                <a:spcPts val="1313"/>
              </a:lnSpc>
              <a:buNone/>
            </a:pPr>
            <a:r>
              <a:rPr lang="en-US" sz="938" b="1" dirty="0">
                <a:solidFill>
                  <a:srgbClr val="333333"/>
                </a:solidFill>
              </a:rPr>
              <a:t>Paraesthesia</a:t>
            </a:r>
            <a:endParaRPr lang="en-US" sz="938" dirty="0"/>
          </a:p>
        </p:txBody>
      </p:sp>
      <p:sp>
        <p:nvSpPr>
          <p:cNvPr id="41" name="SK-4-text-40"/>
          <p:cNvSpPr/>
          <p:nvPr/>
        </p:nvSpPr>
        <p:spPr>
          <a:xfrm>
            <a:off x="4851216" y="2032388"/>
            <a:ext cx="1009810" cy="5489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Anterior thigh → medial leg and foot</a:t>
            </a:r>
            <a:endParaRPr lang="en-US" sz="938" dirty="0"/>
          </a:p>
        </p:txBody>
      </p:sp>
      <p:sp>
        <p:nvSpPr>
          <p:cNvPr id="42" name="SK-4-text-41"/>
          <p:cNvSpPr/>
          <p:nvPr/>
        </p:nvSpPr>
        <p:spPr>
          <a:xfrm>
            <a:off x="6146776" y="2032388"/>
            <a:ext cx="1895941" cy="5489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Lateral leg → dorsum of foot → big toe</a:t>
            </a:r>
            <a:endParaRPr lang="en-US" sz="938" dirty="0"/>
          </a:p>
        </p:txBody>
      </p:sp>
      <p:sp>
        <p:nvSpPr>
          <p:cNvPr id="43" name="SK-4-text-42"/>
          <p:cNvSpPr/>
          <p:nvPr/>
        </p:nvSpPr>
        <p:spPr>
          <a:xfrm>
            <a:off x="8328467" y="2032388"/>
            <a:ext cx="1452876" cy="5489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Posterior thigh → lateral/ posterior leg → lateral foot → little toe</a:t>
            </a:r>
            <a:endParaRPr lang="en-US" sz="938" dirty="0"/>
          </a:p>
        </p:txBody>
      </p:sp>
      <p:sp>
        <p:nvSpPr>
          <p:cNvPr id="44" name="SK-4-text-43"/>
          <p:cNvSpPr/>
          <p:nvPr/>
        </p:nvSpPr>
        <p:spPr>
          <a:xfrm>
            <a:off x="3422453" y="2581354"/>
            <a:ext cx="1219213" cy="5489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b="1" dirty="0">
                <a:solidFill>
                  <a:srgbClr val="333333"/>
                </a:solidFill>
              </a:rPr>
              <a:t>Weakness</a:t>
            </a:r>
            <a:endParaRPr lang="en-US" sz="938" dirty="0"/>
          </a:p>
        </p:txBody>
      </p:sp>
      <p:sp>
        <p:nvSpPr>
          <p:cNvPr id="45" name="SK-4-text-44"/>
          <p:cNvSpPr/>
          <p:nvPr/>
        </p:nvSpPr>
        <p:spPr>
          <a:xfrm>
            <a:off x="4851216" y="2581354"/>
            <a:ext cx="1009810" cy="5489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Knee extension, ankle dorsiflexion</a:t>
            </a:r>
            <a:endParaRPr lang="en-US" sz="938" dirty="0"/>
          </a:p>
        </p:txBody>
      </p:sp>
      <p:sp>
        <p:nvSpPr>
          <p:cNvPr id="46" name="SK-4-text-45"/>
          <p:cNvSpPr/>
          <p:nvPr/>
        </p:nvSpPr>
        <p:spPr>
          <a:xfrm>
            <a:off x="6146776" y="2581354"/>
            <a:ext cx="1895941" cy="5489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Hallux extension (walk on heels), foot dorsiflexion — foot drop if severe </a:t>
            </a:r>
            <a:r>
              <a:rPr lang="en-US" sz="900" dirty="0">
                <a:solidFill>
                  <a:srgbClr val="FFAA00"/>
                </a:solidFill>
              </a:rPr>
              <a:t>⚠️</a:t>
            </a:r>
            <a:endParaRPr lang="en-US" sz="938" dirty="0"/>
          </a:p>
        </p:txBody>
      </p:sp>
      <p:sp>
        <p:nvSpPr>
          <p:cNvPr id="47" name="SK-4-text-46"/>
          <p:cNvSpPr/>
          <p:nvPr/>
        </p:nvSpPr>
        <p:spPr>
          <a:xfrm>
            <a:off x="8328467" y="2581354"/>
            <a:ext cx="1452876" cy="5489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Plantar flexion (walk on </a:t>
            </a:r>
            <a:r>
              <a:rPr lang="en-US" sz="938" dirty="0">
                <a:solidFill>
                  <a:srgbClr val="BBBBBB"/>
                </a:solidFill>
              </a:rPr>
              <a:t>tip-toes</a:t>
            </a:r>
            <a:r>
              <a:rPr lang="en-US" sz="938" dirty="0">
                <a:solidFill>
                  <a:srgbClr val="333333"/>
                </a:solidFill>
              </a:rPr>
              <a:t>), foot eversion</a:t>
            </a:r>
            <a:endParaRPr lang="en-US" sz="938" dirty="0"/>
          </a:p>
        </p:txBody>
      </p:sp>
      <p:sp>
        <p:nvSpPr>
          <p:cNvPr id="48" name="SK-4-text-47"/>
          <p:cNvSpPr/>
          <p:nvPr/>
        </p:nvSpPr>
        <p:spPr>
          <a:xfrm>
            <a:off x="3422453" y="3130320"/>
            <a:ext cx="1219213" cy="4233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b="1" dirty="0">
                <a:solidFill>
                  <a:srgbClr val="333333"/>
                </a:solidFill>
              </a:rPr>
              <a:t>Reflex</a:t>
            </a:r>
            <a:endParaRPr lang="en-US" sz="938" dirty="0"/>
          </a:p>
        </p:txBody>
      </p:sp>
      <p:sp>
        <p:nvSpPr>
          <p:cNvPr id="49" name="SK-4-text-48"/>
          <p:cNvSpPr/>
          <p:nvPr/>
        </p:nvSpPr>
        <p:spPr>
          <a:xfrm>
            <a:off x="4851216" y="3130320"/>
            <a:ext cx="1009810" cy="4233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Knee jerk ↓ / absent</a:t>
            </a:r>
            <a:endParaRPr lang="en-US" sz="938" dirty="0"/>
          </a:p>
        </p:txBody>
      </p:sp>
      <p:sp>
        <p:nvSpPr>
          <p:cNvPr id="50" name="SK-4-text-49"/>
          <p:cNvSpPr/>
          <p:nvPr/>
        </p:nvSpPr>
        <p:spPr>
          <a:xfrm>
            <a:off x="6146776" y="3130320"/>
            <a:ext cx="1895941" cy="4233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No specific reflex (tibialis posterior occaionally)</a:t>
            </a:r>
            <a:endParaRPr lang="en-US" sz="938" dirty="0"/>
          </a:p>
        </p:txBody>
      </p:sp>
      <p:sp>
        <p:nvSpPr>
          <p:cNvPr id="51" name="SK-4-text-50"/>
          <p:cNvSpPr/>
          <p:nvPr/>
        </p:nvSpPr>
        <p:spPr>
          <a:xfrm>
            <a:off x="8328467" y="3130320"/>
            <a:ext cx="2583452" cy="4233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Ankle jerk ↓ / absent</a:t>
            </a:r>
            <a:endParaRPr lang="en-US" sz="938" dirty="0"/>
          </a:p>
        </p:txBody>
      </p:sp>
      <p:sp>
        <p:nvSpPr>
          <p:cNvPr id="52" name="SK-4-text-51"/>
          <p:cNvSpPr/>
          <p:nvPr/>
        </p:nvSpPr>
        <p:spPr>
          <a:xfrm>
            <a:off x="3422453" y="3553705"/>
            <a:ext cx="1333503" cy="6644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b="1" dirty="0">
                <a:solidFill>
                  <a:srgbClr val="333333"/>
                </a:solidFill>
              </a:rPr>
              <a:t>Key Warning</a:t>
            </a:r>
            <a:endParaRPr lang="en-US" sz="938" dirty="0"/>
          </a:p>
        </p:txBody>
      </p:sp>
      <p:sp>
        <p:nvSpPr>
          <p:cNvPr id="53" name="SK-4-text-52"/>
          <p:cNvSpPr/>
          <p:nvPr/>
        </p:nvSpPr>
        <p:spPr>
          <a:xfrm>
            <a:off x="4851216" y="3553705"/>
            <a:ext cx="1412548" cy="6644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SLR positive</a:t>
            </a:r>
            <a:endParaRPr lang="en-US" sz="938" dirty="0"/>
          </a:p>
        </p:txBody>
      </p:sp>
      <p:sp>
        <p:nvSpPr>
          <p:cNvPr id="54" name="SK-4-text-53"/>
          <p:cNvSpPr/>
          <p:nvPr/>
        </p:nvSpPr>
        <p:spPr>
          <a:xfrm>
            <a:off x="6146776" y="3661345"/>
            <a:ext cx="845820" cy="1937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7800"/>
                </a:solidFill>
              </a:rPr>
              <a:t>⚠️</a:t>
            </a:r>
            <a:endParaRPr lang="en-US" sz="1800" dirty="0"/>
          </a:p>
        </p:txBody>
      </p:sp>
      <p:sp>
        <p:nvSpPr>
          <p:cNvPr id="55" name="SK-4-text-54"/>
          <p:cNvSpPr/>
          <p:nvPr/>
        </p:nvSpPr>
        <p:spPr>
          <a:xfrm>
            <a:off x="6456193" y="3705074"/>
            <a:ext cx="1746960" cy="4090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b="1" dirty="0">
                <a:solidFill>
                  <a:srgbClr val="000000"/>
                </a:solidFill>
              </a:rPr>
              <a:t>Foot drop can be IRREVERSIBLE — refer early if weakness present</a:t>
            </a:r>
            <a:endParaRPr lang="en-US" sz="938" dirty="0"/>
          </a:p>
        </p:txBody>
      </p:sp>
      <p:sp>
        <p:nvSpPr>
          <p:cNvPr id="56" name="SK-4-text-55"/>
          <p:cNvSpPr/>
          <p:nvPr/>
        </p:nvSpPr>
        <p:spPr>
          <a:xfrm>
            <a:off x="8328467" y="3553705"/>
            <a:ext cx="1529076" cy="6644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3333"/>
                </a:solidFill>
              </a:rPr>
              <a:t>SLR positive</a:t>
            </a:r>
            <a:endParaRPr lang="en-US" sz="938" dirty="0"/>
          </a:p>
        </p:txBody>
      </p:sp>
      <p:sp>
        <p:nvSpPr>
          <p:cNvPr id="57" name="SK-4-text-56"/>
          <p:cNvSpPr/>
          <p:nvPr/>
        </p:nvSpPr>
        <p:spPr>
          <a:xfrm>
            <a:off x="3827264" y="61615"/>
            <a:ext cx="451291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950" dirty="0"/>
          </a:p>
        </p:txBody>
      </p:sp>
      <p:sp>
        <p:nvSpPr>
          <p:cNvPr id="58" name="SK-4-text-57"/>
          <p:cNvSpPr/>
          <p:nvPr/>
        </p:nvSpPr>
        <p:spPr>
          <a:xfrm>
            <a:off x="243780" y="514350"/>
            <a:ext cx="4413498" cy="8160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Radiculopathy Patterns</a:t>
            </a:r>
            <a:endParaRPr lang="en-US" sz="2700" dirty="0"/>
          </a:p>
          <a:p>
            <a:pPr marL="0" indent="0" algn="l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&amp; Specific Conditions</a:t>
            </a:r>
            <a:endParaRPr lang="en-US" sz="2700" dirty="0"/>
          </a:p>
        </p:txBody>
      </p:sp>
      <p:sp>
        <p:nvSpPr>
          <p:cNvPr id="59" name="SK-4-text-58"/>
          <p:cNvSpPr/>
          <p:nvPr/>
        </p:nvSpPr>
        <p:spPr>
          <a:xfrm>
            <a:off x="243780" y="1460748"/>
            <a:ext cx="119482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L4 · L5 · S1 Nerve Root Mapping | Spinal Stenosis | Ankylosing Spondylitis | Piriformis Syndrome</a:t>
            </a:r>
            <a:endParaRPr lang="en-US" sz="900" dirty="0"/>
          </a:p>
        </p:txBody>
      </p:sp>
      <p:sp>
        <p:nvSpPr>
          <p:cNvPr id="60" name="SK-4-text-59"/>
          <p:cNvSpPr/>
          <p:nvPr/>
        </p:nvSpPr>
        <p:spPr>
          <a:xfrm>
            <a:off x="3596580" y="4505623"/>
            <a:ext cx="85954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🧠 Memory: STAND on S1 · SIT on S2 · S3 = 'you know what' | L4 disc → L5 root compression (disc compresses root below)</a:t>
            </a:r>
            <a:endParaRPr lang="en-US" sz="900" dirty="0"/>
          </a:p>
        </p:txBody>
      </p:sp>
      <p:sp>
        <p:nvSpPr>
          <p:cNvPr id="61" name="SK-4-text-60"/>
          <p:cNvSpPr/>
          <p:nvPr/>
        </p:nvSpPr>
        <p:spPr>
          <a:xfrm>
            <a:off x="1071265" y="5006280"/>
            <a:ext cx="18439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Lumbar Spinal Stenosis</a:t>
            </a:r>
            <a:endParaRPr lang="en-US" sz="1200" dirty="0"/>
          </a:p>
        </p:txBody>
      </p:sp>
      <p:sp>
        <p:nvSpPr>
          <p:cNvPr id="62" name="SK-4-text-61"/>
          <p:cNvSpPr/>
          <p:nvPr/>
        </p:nvSpPr>
        <p:spPr>
          <a:xfrm>
            <a:off x="1010394" y="5232648"/>
            <a:ext cx="1965871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 &gt;60 | Neurogenic claudication</a:t>
            </a:r>
            <a:endParaRPr lang="en-US" sz="900" dirty="0"/>
          </a:p>
        </p:txBody>
      </p:sp>
      <p:sp>
        <p:nvSpPr>
          <p:cNvPr id="63" name="SK-4-text-62"/>
          <p:cNvSpPr/>
          <p:nvPr/>
        </p:nvSpPr>
        <p:spPr>
          <a:xfrm>
            <a:off x="475357" y="5465713"/>
            <a:ext cx="297477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Bilateral leg pain/weakness on walking a predictable</a:t>
            </a:r>
            <a:endParaRPr lang="en-US" sz="750" dirty="0"/>
          </a:p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distance</a:t>
            </a:r>
            <a:endParaRPr lang="en-US" sz="750" dirty="0"/>
          </a:p>
        </p:txBody>
      </p:sp>
      <p:sp>
        <p:nvSpPr>
          <p:cNvPr id="64" name="SK-4-text-63"/>
          <p:cNvSpPr/>
          <p:nvPr/>
        </p:nvSpPr>
        <p:spPr>
          <a:xfrm>
            <a:off x="475357" y="5726311"/>
            <a:ext cx="2487067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WORSE downhill (extension narrows canal),</a:t>
            </a:r>
            <a:endParaRPr lang="en-US" sz="750" dirty="0"/>
          </a:p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BETTER leaning forward</a:t>
            </a:r>
            <a:endParaRPr lang="en-US" sz="750" dirty="0"/>
          </a:p>
        </p:txBody>
      </p:sp>
      <p:sp>
        <p:nvSpPr>
          <p:cNvPr id="65" name="SK-4-text-64"/>
          <p:cNvSpPr/>
          <p:nvPr/>
        </p:nvSpPr>
        <p:spPr>
          <a:xfrm>
            <a:off x="475357" y="6062365"/>
            <a:ext cx="78486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🛒 'Shopping trolley sign' — key distinguishing feature</a:t>
            </a:r>
            <a:endParaRPr lang="en-US" sz="900" dirty="0"/>
          </a:p>
        </p:txBody>
      </p:sp>
      <p:sp>
        <p:nvSpPr>
          <p:cNvPr id="66" name="SK-4-text-65"/>
          <p:cNvSpPr/>
          <p:nvPr/>
        </p:nvSpPr>
        <p:spPr>
          <a:xfrm>
            <a:off x="475357" y="6281886"/>
            <a:ext cx="2779663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Distinguish from vascular claudication: check ABI</a:t>
            </a:r>
            <a:endParaRPr lang="en-US" sz="750" dirty="0"/>
          </a:p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pulses</a:t>
            </a:r>
            <a:endParaRPr lang="en-US" sz="750" dirty="0"/>
          </a:p>
        </p:txBody>
      </p:sp>
      <p:sp>
        <p:nvSpPr>
          <p:cNvPr id="67" name="SK-4-text-66"/>
          <p:cNvSpPr/>
          <p:nvPr/>
        </p:nvSpPr>
        <p:spPr>
          <a:xfrm>
            <a:off x="4558159" y="5006280"/>
            <a:ext cx="183177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Ankylosing Spondylitis</a:t>
            </a:r>
            <a:endParaRPr lang="en-US" sz="1200" dirty="0"/>
          </a:p>
        </p:txBody>
      </p:sp>
      <p:sp>
        <p:nvSpPr>
          <p:cNvPr id="68" name="SK-4-text-67"/>
          <p:cNvSpPr/>
          <p:nvPr/>
        </p:nvSpPr>
        <p:spPr>
          <a:xfrm>
            <a:off x="4509492" y="5232648"/>
            <a:ext cx="1929259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Onset &lt;40 | Young men | HLA-B27</a:t>
            </a:r>
            <a:endParaRPr lang="en-US" sz="900" dirty="0"/>
          </a:p>
        </p:txBody>
      </p:sp>
      <p:sp>
        <p:nvSpPr>
          <p:cNvPr id="69" name="SK-4-text-68"/>
          <p:cNvSpPr/>
          <p:nvPr/>
        </p:nvSpPr>
        <p:spPr>
          <a:xfrm>
            <a:off x="3962400" y="5472559"/>
            <a:ext cx="277966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Gradual insidious onset, morning stiffness &gt;30-60</a:t>
            </a:r>
            <a:endParaRPr lang="en-US" sz="750" dirty="0"/>
          </a:p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min</a:t>
            </a:r>
            <a:endParaRPr lang="en-US" sz="750" dirty="0"/>
          </a:p>
        </p:txBody>
      </p:sp>
      <p:sp>
        <p:nvSpPr>
          <p:cNvPr id="70" name="SK-4-text-69"/>
          <p:cNvSpPr/>
          <p:nvPr/>
        </p:nvSpPr>
        <p:spPr>
          <a:xfrm>
            <a:off x="3962400" y="5733157"/>
            <a:ext cx="2730996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IMPROVES with exercise and activity (opposite to</a:t>
            </a:r>
            <a:endParaRPr lang="en-US" sz="750" dirty="0"/>
          </a:p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mechanical LBP)</a:t>
            </a:r>
            <a:endParaRPr lang="en-US" sz="750" dirty="0"/>
          </a:p>
        </p:txBody>
      </p:sp>
      <p:sp>
        <p:nvSpPr>
          <p:cNvPr id="71" name="SK-4-text-70"/>
          <p:cNvSpPr/>
          <p:nvPr/>
        </p:nvSpPr>
        <p:spPr>
          <a:xfrm>
            <a:off x="3962400" y="6069211"/>
            <a:ext cx="707136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Alternating buttock pain, reduced chest expansion</a:t>
            </a:r>
            <a:endParaRPr lang="en-US" sz="900" dirty="0"/>
          </a:p>
        </p:txBody>
      </p:sp>
      <p:sp>
        <p:nvSpPr>
          <p:cNvPr id="72" name="SK-4-text-71"/>
          <p:cNvSpPr/>
          <p:nvPr/>
        </p:nvSpPr>
        <p:spPr>
          <a:xfrm>
            <a:off x="3962400" y="6268194"/>
            <a:ext cx="78943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Schober's test reduced | FABERE/Patrick's test positive</a:t>
            </a:r>
            <a:endParaRPr lang="en-US" sz="900" dirty="0"/>
          </a:p>
        </p:txBody>
      </p:sp>
      <p:sp>
        <p:nvSpPr>
          <p:cNvPr id="73" name="SK-4-text-72"/>
          <p:cNvSpPr/>
          <p:nvPr/>
        </p:nvSpPr>
        <p:spPr>
          <a:xfrm>
            <a:off x="3962400" y="6460182"/>
            <a:ext cx="350520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→ Refer to rheumatology</a:t>
            </a:r>
            <a:endParaRPr lang="en-US" sz="900" dirty="0"/>
          </a:p>
        </p:txBody>
      </p:sp>
      <p:sp>
        <p:nvSpPr>
          <p:cNvPr id="74" name="SK-4-text-73"/>
          <p:cNvSpPr/>
          <p:nvPr/>
        </p:nvSpPr>
        <p:spPr>
          <a:xfrm>
            <a:off x="8130480" y="5006280"/>
            <a:ext cx="162445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Piriformis Syndrome</a:t>
            </a:r>
            <a:endParaRPr lang="en-US" sz="1200" dirty="0"/>
          </a:p>
        </p:txBody>
      </p:sp>
      <p:sp>
        <p:nvSpPr>
          <p:cNvPr id="75" name="SK-4-text-74"/>
          <p:cNvSpPr/>
          <p:nvPr/>
        </p:nvSpPr>
        <p:spPr>
          <a:xfrm>
            <a:off x="7971979" y="5232648"/>
            <a:ext cx="1953667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Sciatica mimic | Normal neurology</a:t>
            </a:r>
            <a:endParaRPr lang="en-US" sz="900" dirty="0"/>
          </a:p>
        </p:txBody>
      </p:sp>
      <p:sp>
        <p:nvSpPr>
          <p:cNvPr id="76" name="SK-4-text-75"/>
          <p:cNvSpPr/>
          <p:nvPr/>
        </p:nvSpPr>
        <p:spPr>
          <a:xfrm>
            <a:off x="7461498" y="5458867"/>
            <a:ext cx="2682180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Sciatic nerve passes through/adjacent to piriformis</a:t>
            </a:r>
            <a:endParaRPr lang="en-US" sz="750" dirty="0"/>
          </a:p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&lt;10% of population</a:t>
            </a:r>
            <a:endParaRPr lang="en-US" sz="750" dirty="0"/>
          </a:p>
        </p:txBody>
      </p:sp>
      <p:sp>
        <p:nvSpPr>
          <p:cNvPr id="77" name="SK-4-text-76"/>
          <p:cNvSpPr/>
          <p:nvPr/>
        </p:nvSpPr>
        <p:spPr>
          <a:xfrm>
            <a:off x="7461498" y="5794921"/>
            <a:ext cx="2779663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Distribution similar to sciatica but worse during/after</a:t>
            </a:r>
            <a:endParaRPr lang="en-US" sz="750" dirty="0"/>
          </a:p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exercise</a:t>
            </a:r>
            <a:endParaRPr lang="en-US" sz="750" dirty="0"/>
          </a:p>
        </p:txBody>
      </p:sp>
      <p:sp>
        <p:nvSpPr>
          <p:cNvPr id="78" name="SK-4-text-77"/>
          <p:cNvSpPr/>
          <p:nvPr/>
        </p:nvSpPr>
        <p:spPr>
          <a:xfrm>
            <a:off x="7461498" y="6130975"/>
            <a:ext cx="4730502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Reflexes, motor and sensory testing NORMAL</a:t>
            </a:r>
            <a:endParaRPr lang="en-US" sz="900" dirty="0"/>
          </a:p>
        </p:txBody>
      </p:sp>
      <p:sp>
        <p:nvSpPr>
          <p:cNvPr id="79" name="SK-4-text-78"/>
          <p:cNvSpPr/>
          <p:nvPr/>
        </p:nvSpPr>
        <p:spPr>
          <a:xfrm>
            <a:off x="7461498" y="6316117"/>
            <a:ext cx="4730502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SLR NEGATIVE — key differential from true disc prolapse</a:t>
            </a:r>
            <a:endParaRPr lang="en-US" sz="900" dirty="0"/>
          </a:p>
        </p:txBody>
      </p:sp>
      <p:sp>
        <p:nvSpPr>
          <p:cNvPr id="80" name="SK-4-text-79"/>
          <p:cNvSpPr/>
          <p:nvPr/>
        </p:nvSpPr>
        <p:spPr>
          <a:xfrm>
            <a:off x="7461498" y="6508105"/>
            <a:ext cx="4730502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Pain on resisted abduction/external rotation of hip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08521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86" y="1190625"/>
            <a:ext cx="7814965" cy="1905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2180779"/>
            <a:ext cx="60871" cy="4162723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894" y="2180779"/>
            <a:ext cx="4949875" cy="4162723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7622" y="1769269"/>
            <a:ext cx="9525" cy="4574232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3961" y="3847207"/>
            <a:ext cx="5315694" cy="1385292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3961" y="5335488"/>
            <a:ext cx="5315694" cy="370284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43357" y="1762423"/>
            <a:ext cx="853380" cy="4882753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49553" y="6199584"/>
            <a:ext cx="243780" cy="226219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37498" y="5911453"/>
            <a:ext cx="255984" cy="219373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71184" y="2119015"/>
            <a:ext cx="1328886" cy="912019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1279" y="1700659"/>
            <a:ext cx="341263" cy="335905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8894" y="1762423"/>
            <a:ext cx="341263" cy="294829"/>
          </a:xfrm>
          <a:prstGeom prst="rect">
            <a:avLst/>
          </a:prstGeom>
        </p:spPr>
      </p:pic>
      <p:sp>
        <p:nvSpPr>
          <p:cNvPr id="16" name="SK-5-text-15"/>
          <p:cNvSpPr/>
          <p:nvPr/>
        </p:nvSpPr>
        <p:spPr>
          <a:xfrm>
            <a:off x="4157365" y="61615"/>
            <a:ext cx="694467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725" dirty="0"/>
          </a:p>
        </p:txBody>
      </p:sp>
      <p:sp>
        <p:nvSpPr>
          <p:cNvPr id="17" name="SK-5-text-16"/>
          <p:cNvSpPr/>
          <p:nvPr/>
        </p:nvSpPr>
        <p:spPr>
          <a:xfrm>
            <a:off x="426690" y="630882"/>
            <a:ext cx="11765310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and Cauda Equina Syndrome</a:t>
            </a:r>
            <a:endParaRPr lang="en-US" sz="3375" dirty="0"/>
          </a:p>
        </p:txBody>
      </p:sp>
      <p:sp>
        <p:nvSpPr>
          <p:cNvPr id="18" name="SK-5-text-17"/>
          <p:cNvSpPr/>
          <p:nvPr/>
        </p:nvSpPr>
        <p:spPr>
          <a:xfrm>
            <a:off x="414486" y="1296144"/>
            <a:ext cx="1177751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Mandatory Section · National CES Pathway March 2026 · NiCE NG59</a:t>
            </a:r>
            <a:endParaRPr lang="en-US" sz="1350" dirty="0"/>
          </a:p>
        </p:txBody>
      </p:sp>
      <p:sp>
        <p:nvSpPr>
          <p:cNvPr id="19" name="SK-5-text-18"/>
          <p:cNvSpPr/>
          <p:nvPr/>
        </p:nvSpPr>
        <p:spPr>
          <a:xfrm>
            <a:off x="816769" y="1810494"/>
            <a:ext cx="915733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— Serious Spinal Pathology</a:t>
            </a:r>
            <a:endParaRPr lang="en-US" sz="1650" dirty="0"/>
          </a:p>
        </p:txBody>
      </p:sp>
      <p:sp>
        <p:nvSpPr>
          <p:cNvPr id="20" name="SK-5-text-19"/>
          <p:cNvSpPr/>
          <p:nvPr/>
        </p:nvSpPr>
        <p:spPr>
          <a:xfrm>
            <a:off x="621655" y="2317998"/>
            <a:ext cx="80410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Age &lt;20 or &gt;55 at first presentation</a:t>
            </a:r>
            <a:endParaRPr lang="en-US" sz="1350" dirty="0"/>
          </a:p>
        </p:txBody>
      </p:sp>
      <p:sp>
        <p:nvSpPr>
          <p:cNvPr id="21" name="SK-5-text-20"/>
          <p:cNvSpPr/>
          <p:nvPr/>
        </p:nvSpPr>
        <p:spPr>
          <a:xfrm>
            <a:off x="621655" y="2612827"/>
            <a:ext cx="115703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Violent trauma, or any trauma in elderly / osteoporotic patients</a:t>
            </a:r>
            <a:endParaRPr lang="en-US" sz="1350" dirty="0"/>
          </a:p>
        </p:txBody>
      </p:sp>
      <p:sp>
        <p:nvSpPr>
          <p:cNvPr id="22" name="SK-5-text-21"/>
          <p:cNvSpPr/>
          <p:nvPr/>
        </p:nvSpPr>
        <p:spPr>
          <a:xfrm>
            <a:off x="621655" y="2900809"/>
            <a:ext cx="115703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Constant, progressive, non-mechanical pain — no relief with rest</a:t>
            </a:r>
            <a:endParaRPr lang="en-US" sz="1350" dirty="0"/>
          </a:p>
        </p:txBody>
      </p:sp>
      <p:sp>
        <p:nvSpPr>
          <p:cNvPr id="23" name="SK-5-text-22"/>
          <p:cNvSpPr/>
          <p:nvPr/>
        </p:nvSpPr>
        <p:spPr>
          <a:xfrm>
            <a:off x="633859" y="3182094"/>
            <a:ext cx="83153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Thoracic pain (less commonly mechanical)</a:t>
            </a:r>
            <a:endParaRPr lang="en-US" sz="1350" dirty="0"/>
          </a:p>
        </p:txBody>
      </p:sp>
      <p:sp>
        <p:nvSpPr>
          <p:cNvPr id="24" name="SK-5-text-23"/>
          <p:cNvSpPr/>
          <p:nvPr/>
        </p:nvSpPr>
        <p:spPr>
          <a:xfrm>
            <a:off x="621655" y="3470077"/>
            <a:ext cx="115703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Past history of malignancy (prostate, breast, lung, renal, thyroid)</a:t>
            </a:r>
            <a:endParaRPr lang="en-US" sz="1350" dirty="0"/>
          </a:p>
        </p:txBody>
      </p:sp>
      <p:sp>
        <p:nvSpPr>
          <p:cNvPr id="25" name="SK-5-text-24"/>
          <p:cNvSpPr/>
          <p:nvPr/>
        </p:nvSpPr>
        <p:spPr>
          <a:xfrm>
            <a:off x="621655" y="3764905"/>
            <a:ext cx="79038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Systemic steroids or immunosuppression</a:t>
            </a:r>
            <a:endParaRPr lang="en-US" sz="1350" dirty="0"/>
          </a:p>
        </p:txBody>
      </p:sp>
      <p:sp>
        <p:nvSpPr>
          <p:cNvPr id="26" name="SK-5-text-25"/>
          <p:cNvSpPr/>
          <p:nvPr/>
        </p:nvSpPr>
        <p:spPr>
          <a:xfrm>
            <a:off x="621655" y="4053036"/>
            <a:ext cx="37890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misuse or HIV</a:t>
            </a:r>
            <a:endParaRPr lang="en-US" sz="1350" dirty="0"/>
          </a:p>
        </p:txBody>
      </p:sp>
      <p:sp>
        <p:nvSpPr>
          <p:cNvPr id="27" name="SK-5-text-26"/>
          <p:cNvSpPr/>
          <p:nvPr/>
        </p:nvSpPr>
        <p:spPr>
          <a:xfrm>
            <a:off x="621655" y="4341019"/>
            <a:ext cx="115703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Systemically unwell — fever, malaise, unexplained weight loss</a:t>
            </a:r>
            <a:endParaRPr lang="en-US" sz="1350" dirty="0"/>
          </a:p>
        </p:txBody>
      </p:sp>
      <p:sp>
        <p:nvSpPr>
          <p:cNvPr id="28" name="SK-5-text-27"/>
          <p:cNvSpPr/>
          <p:nvPr/>
        </p:nvSpPr>
        <p:spPr>
          <a:xfrm>
            <a:off x="621655" y="4642842"/>
            <a:ext cx="25546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Night sweats</a:t>
            </a:r>
            <a:endParaRPr lang="en-US" sz="1350" dirty="0"/>
          </a:p>
        </p:txBody>
      </p:sp>
      <p:sp>
        <p:nvSpPr>
          <p:cNvPr id="29" name="SK-5-text-28"/>
          <p:cNvSpPr/>
          <p:nvPr/>
        </p:nvSpPr>
        <p:spPr>
          <a:xfrm>
            <a:off x="621655" y="4937671"/>
            <a:ext cx="97555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Persisting severe restriction of lumbar flexion</a:t>
            </a:r>
            <a:endParaRPr lang="en-US" sz="1350" dirty="0"/>
          </a:p>
        </p:txBody>
      </p:sp>
      <p:sp>
        <p:nvSpPr>
          <p:cNvPr id="30" name="SK-5-text-29"/>
          <p:cNvSpPr/>
          <p:nvPr/>
        </p:nvSpPr>
        <p:spPr>
          <a:xfrm>
            <a:off x="621655" y="5232648"/>
            <a:ext cx="60521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Widespread neurological signs</a:t>
            </a:r>
            <a:endParaRPr lang="en-US" sz="1350" dirty="0"/>
          </a:p>
        </p:txBody>
      </p:sp>
      <p:sp>
        <p:nvSpPr>
          <p:cNvPr id="31" name="SK-5-text-30"/>
          <p:cNvSpPr/>
          <p:nvPr/>
        </p:nvSpPr>
        <p:spPr>
          <a:xfrm>
            <a:off x="621655" y="5527477"/>
            <a:ext cx="42005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Structural deformity</a:t>
            </a:r>
            <a:endParaRPr lang="en-US" sz="1350" dirty="0"/>
          </a:p>
        </p:txBody>
      </p:sp>
      <p:sp>
        <p:nvSpPr>
          <p:cNvPr id="32" name="SK-5-text-31"/>
          <p:cNvSpPr/>
          <p:nvPr/>
        </p:nvSpPr>
        <p:spPr>
          <a:xfrm>
            <a:off x="609600" y="6048673"/>
            <a:ext cx="115824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prompt urgent investigation — assess the full clinical picture.</a:t>
            </a:r>
            <a:endParaRPr lang="en-US" sz="1050" dirty="0"/>
          </a:p>
        </p:txBody>
      </p:sp>
      <p:sp>
        <p:nvSpPr>
          <p:cNvPr id="33" name="SK-5-text-32"/>
          <p:cNvSpPr/>
          <p:nvPr/>
        </p:nvSpPr>
        <p:spPr>
          <a:xfrm>
            <a:off x="6571357" y="1707505"/>
            <a:ext cx="5620643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CES — Emergency Referral Criteria</a:t>
            </a:r>
            <a:endParaRPr lang="en-US" sz="1650" dirty="0"/>
          </a:p>
        </p:txBody>
      </p:sp>
      <p:sp>
        <p:nvSpPr>
          <p:cNvPr id="34" name="SK-5-text-33"/>
          <p:cNvSpPr/>
          <p:nvPr/>
        </p:nvSpPr>
        <p:spPr>
          <a:xfrm>
            <a:off x="7693075" y="3086100"/>
            <a:ext cx="1060698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68"/>
              </a:lnSpc>
              <a:buNone/>
            </a:pPr>
            <a:r>
              <a:rPr lang="en-US" sz="1425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Take</a:t>
            </a:r>
            <a:endParaRPr lang="en-US" sz="1425" dirty="0"/>
          </a:p>
          <a:p>
            <a:pPr marL="0" indent="0" algn="ctr">
              <a:lnSpc>
                <a:spcPts val="1568"/>
              </a:lnSpc>
              <a:buNone/>
            </a:pPr>
            <a:r>
              <a:rPr lang="en-US" sz="1425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IMMEDIATE</a:t>
            </a:r>
            <a:endParaRPr lang="en-US" sz="1425" dirty="0"/>
          </a:p>
          <a:p>
            <a:pPr marL="0" indent="0" algn="ctr">
              <a:lnSpc>
                <a:spcPts val="1568"/>
              </a:lnSpc>
              <a:buNone/>
            </a:pPr>
            <a:r>
              <a:rPr lang="en-US" sz="1425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action!</a:t>
            </a:r>
            <a:endParaRPr lang="en-US" sz="1425" dirty="0"/>
          </a:p>
        </p:txBody>
      </p:sp>
      <p:sp>
        <p:nvSpPr>
          <p:cNvPr id="35" name="SK-5-text-34"/>
          <p:cNvSpPr/>
          <p:nvPr/>
        </p:nvSpPr>
        <p:spPr>
          <a:xfrm>
            <a:off x="6096000" y="3957042"/>
            <a:ext cx="60960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Difficulty initiating micturition or impaired sensation of urinary flow</a:t>
            </a:r>
            <a:endParaRPr lang="en-US" sz="1200" dirty="0"/>
          </a:p>
        </p:txBody>
      </p:sp>
      <p:sp>
        <p:nvSpPr>
          <p:cNvPr id="36" name="SK-5-text-35"/>
          <p:cNvSpPr/>
          <p:nvPr/>
        </p:nvSpPr>
        <p:spPr>
          <a:xfrm>
            <a:off x="6096000" y="4217640"/>
            <a:ext cx="6096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Altered perianal / perineal / genital sensation — saddle anaesthesia</a:t>
            </a:r>
            <a:endParaRPr lang="en-US" sz="1200" dirty="0"/>
          </a:p>
        </p:txBody>
      </p:sp>
      <p:sp>
        <p:nvSpPr>
          <p:cNvPr id="37" name="SK-5-text-36"/>
          <p:cNvSpPr/>
          <p:nvPr/>
        </p:nvSpPr>
        <p:spPr>
          <a:xfrm>
            <a:off x="6096000" y="4464546"/>
            <a:ext cx="6096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 Severe or progressive neurological deficit of both legs</a:t>
            </a:r>
            <a:endParaRPr lang="en-US" sz="1200" dirty="0"/>
          </a:p>
        </p:txBody>
      </p:sp>
      <p:sp>
        <p:nvSpPr>
          <p:cNvPr id="38" name="SK-5-text-37"/>
          <p:cNvSpPr/>
          <p:nvPr/>
        </p:nvSpPr>
        <p:spPr>
          <a:xfrm>
            <a:off x="6096000" y="4711303"/>
            <a:ext cx="60960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4. Loss of sensation of rectal fullness</a:t>
            </a:r>
            <a:endParaRPr lang="en-US" sz="1200" dirty="0"/>
          </a:p>
        </p:txBody>
      </p:sp>
      <p:sp>
        <p:nvSpPr>
          <p:cNvPr id="39" name="SK-5-text-38"/>
          <p:cNvSpPr/>
          <p:nvPr/>
        </p:nvSpPr>
        <p:spPr>
          <a:xfrm>
            <a:off x="6096000" y="4958209"/>
            <a:ext cx="6096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5. Sexual dysfunction — loss of erection / ejaculation / genital sensation</a:t>
            </a:r>
            <a:endParaRPr lang="en-US" sz="1200" dirty="0"/>
          </a:p>
        </p:txBody>
      </p:sp>
      <p:sp>
        <p:nvSpPr>
          <p:cNvPr id="40" name="SK-5-text-39"/>
          <p:cNvSpPr/>
          <p:nvPr/>
        </p:nvSpPr>
        <p:spPr>
          <a:xfrm>
            <a:off x="6315373" y="5431482"/>
            <a:ext cx="587662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Emergency MRI within 4 hours of request — National Standard</a:t>
            </a:r>
            <a:endParaRPr lang="en-US" sz="1350" dirty="0"/>
          </a:p>
        </p:txBody>
      </p:sp>
      <p:sp>
        <p:nvSpPr>
          <p:cNvPr id="41" name="SK-5-text-40"/>
          <p:cNvSpPr/>
          <p:nvPr/>
        </p:nvSpPr>
        <p:spPr>
          <a:xfrm>
            <a:off x="6230094" y="5945832"/>
            <a:ext cx="5961906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Bladder scan: PVR &gt;200 ml makes CES 20× more likely; PVR &gt;600 ml → catheterise</a:t>
            </a:r>
            <a:endParaRPr lang="en-US" sz="1050" dirty="0"/>
          </a:p>
        </p:txBody>
      </p:sp>
      <p:sp>
        <p:nvSpPr>
          <p:cNvPr id="42" name="SK-5-text-41"/>
          <p:cNvSpPr/>
          <p:nvPr/>
        </p:nvSpPr>
        <p:spPr>
          <a:xfrm>
            <a:off x="6242298" y="6213277"/>
            <a:ext cx="594970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Negative physical exam does NOT exclude CES if subjective symptoms are present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86817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377" y="1425773"/>
            <a:ext cx="2109192" cy="2857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690" y="2160240"/>
            <a:ext cx="3755082" cy="445770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8071" y="2160240"/>
            <a:ext cx="3230761" cy="445770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6259" y="4834830"/>
            <a:ext cx="2694384" cy="1639044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7209" y="4834830"/>
            <a:ext cx="38100" cy="1639044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1890" y="2160240"/>
            <a:ext cx="3901380" cy="3929509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63780" y="3737521"/>
            <a:ext cx="3657600" cy="54858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63780" y="4306788"/>
            <a:ext cx="3657600" cy="54858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63780" y="4875907"/>
            <a:ext cx="3657600" cy="54858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60361" y="2811661"/>
            <a:ext cx="707082" cy="3840361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65890" y="617190"/>
            <a:ext cx="2816275" cy="1460748"/>
          </a:xfrm>
          <a:prstGeom prst="rect">
            <a:avLst/>
          </a:prstGeom>
        </p:spPr>
      </p:pic>
      <p:sp>
        <p:nvSpPr>
          <p:cNvPr id="15" name="SK-6-text-14"/>
          <p:cNvSpPr/>
          <p:nvPr/>
        </p:nvSpPr>
        <p:spPr>
          <a:xfrm>
            <a:off x="4193977" y="82153"/>
            <a:ext cx="7998023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2100" dirty="0"/>
          </a:p>
        </p:txBody>
      </p:sp>
      <p:sp>
        <p:nvSpPr>
          <p:cNvPr id="16" name="SK-6-text-15"/>
          <p:cNvSpPr/>
          <p:nvPr/>
        </p:nvSpPr>
        <p:spPr>
          <a:xfrm>
            <a:off x="9765655" y="109686"/>
            <a:ext cx="242634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00" dirty="0"/>
          </a:p>
        </p:txBody>
      </p:sp>
      <p:sp>
        <p:nvSpPr>
          <p:cNvPr id="17" name="SK-6-text-16"/>
          <p:cNvSpPr/>
          <p:nvPr/>
        </p:nvSpPr>
        <p:spPr>
          <a:xfrm>
            <a:off x="499765" y="767953"/>
            <a:ext cx="11692235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Psychosocial Factors &amp; STarT Back Tool</a:t>
            </a:r>
            <a:endParaRPr lang="en-US" sz="3750" dirty="0"/>
          </a:p>
        </p:txBody>
      </p:sp>
      <p:sp>
        <p:nvSpPr>
          <p:cNvPr id="18" name="SK-6-text-17"/>
          <p:cNvSpPr/>
          <p:nvPr/>
        </p:nvSpPr>
        <p:spPr>
          <a:xfrm>
            <a:off x="487561" y="1625203"/>
            <a:ext cx="11704439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7F603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Yellow flags predict chronicity more reliably than physical signs</a:t>
            </a:r>
            <a:endParaRPr lang="en-US" sz="2250" dirty="0"/>
          </a:p>
        </p:txBody>
      </p:sp>
      <p:sp>
        <p:nvSpPr>
          <p:cNvPr id="19" name="SK-6-text-18"/>
          <p:cNvSpPr/>
          <p:nvPr/>
        </p:nvSpPr>
        <p:spPr>
          <a:xfrm>
            <a:off x="10210800" y="2098477"/>
            <a:ext cx="1883569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focus: explore ICE and</a:t>
            </a:r>
            <a:endParaRPr lang="en-US" sz="1050" dirty="0"/>
          </a:p>
          <a:p>
            <a:pPr marL="0" indent="0" algn="r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psychosocial barriers at first</a:t>
            </a:r>
            <a:endParaRPr lang="en-US" sz="1050" dirty="0"/>
          </a:p>
          <a:p>
            <a:pPr marL="0" indent="0" algn="r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presentation</a:t>
            </a:r>
            <a:endParaRPr lang="en-US" sz="1050" dirty="0"/>
          </a:p>
        </p:txBody>
      </p:sp>
      <p:sp>
        <p:nvSpPr>
          <p:cNvPr id="20" name="SK-6-text-19"/>
          <p:cNvSpPr/>
          <p:nvPr/>
        </p:nvSpPr>
        <p:spPr>
          <a:xfrm>
            <a:off x="572988" y="2338536"/>
            <a:ext cx="4613910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Yellow Flags</a:t>
            </a:r>
            <a:endParaRPr lang="en-US" sz="2100" dirty="0"/>
          </a:p>
        </p:txBody>
      </p:sp>
      <p:sp>
        <p:nvSpPr>
          <p:cNvPr id="21" name="SK-6-text-20"/>
          <p:cNvSpPr/>
          <p:nvPr/>
        </p:nvSpPr>
        <p:spPr>
          <a:xfrm>
            <a:off x="889992" y="2674590"/>
            <a:ext cx="58102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Psychosocial risk factors</a:t>
            </a:r>
            <a:endParaRPr lang="en-US" sz="1500" dirty="0"/>
          </a:p>
        </p:txBody>
      </p:sp>
      <p:sp>
        <p:nvSpPr>
          <p:cNvPr id="22" name="SK-6-text-21"/>
          <p:cNvSpPr/>
          <p:nvPr/>
        </p:nvSpPr>
        <p:spPr>
          <a:xfrm>
            <a:off x="572988" y="3051721"/>
            <a:ext cx="3377059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Beliefs — Pain always means damage;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catastrophising</a:t>
            </a:r>
            <a:endParaRPr lang="en-US" sz="1500" dirty="0"/>
          </a:p>
        </p:txBody>
      </p:sp>
      <p:sp>
        <p:nvSpPr>
          <p:cNvPr id="23" name="SK-6-text-22"/>
          <p:cNvSpPr/>
          <p:nvPr/>
        </p:nvSpPr>
        <p:spPr>
          <a:xfrm>
            <a:off x="572988" y="3566071"/>
            <a:ext cx="2779663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Distress — Depression, anxiety,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fear-avoidance</a:t>
            </a:r>
            <a:endParaRPr lang="en-US" sz="1500" dirty="0"/>
          </a:p>
        </p:txBody>
      </p:sp>
      <p:sp>
        <p:nvSpPr>
          <p:cNvPr id="24" name="SK-6-text-23"/>
          <p:cNvSpPr/>
          <p:nvPr/>
        </p:nvSpPr>
        <p:spPr>
          <a:xfrm>
            <a:off x="572988" y="4066729"/>
            <a:ext cx="3438079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Illness behaviour — Sick role adoption,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learned helplessness</a:t>
            </a:r>
            <a:endParaRPr lang="en-US" sz="1500" dirty="0"/>
          </a:p>
        </p:txBody>
      </p:sp>
      <p:sp>
        <p:nvSpPr>
          <p:cNvPr id="25" name="SK-6-text-24"/>
          <p:cNvSpPr/>
          <p:nvPr/>
        </p:nvSpPr>
        <p:spPr>
          <a:xfrm>
            <a:off x="572988" y="4581079"/>
            <a:ext cx="3230761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Work factors — Low job satisfaction,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poor employer support</a:t>
            </a:r>
            <a:endParaRPr lang="en-US" sz="1500" dirty="0"/>
          </a:p>
        </p:txBody>
      </p:sp>
      <p:sp>
        <p:nvSpPr>
          <p:cNvPr id="26" name="SK-6-text-25"/>
          <p:cNvSpPr/>
          <p:nvPr/>
        </p:nvSpPr>
        <p:spPr>
          <a:xfrm>
            <a:off x="572988" y="5088582"/>
            <a:ext cx="3084463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Relationships — Family reinforcing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sick role</a:t>
            </a:r>
            <a:endParaRPr lang="en-US" sz="1500" dirty="0"/>
          </a:p>
        </p:txBody>
      </p:sp>
      <p:sp>
        <p:nvSpPr>
          <p:cNvPr id="27" name="SK-6-text-26"/>
          <p:cNvSpPr/>
          <p:nvPr/>
        </p:nvSpPr>
        <p:spPr>
          <a:xfrm>
            <a:off x="572988" y="5568553"/>
            <a:ext cx="3316188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Legal/financial — Litigation, disability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payments</a:t>
            </a:r>
            <a:endParaRPr lang="en-US" sz="1500" dirty="0"/>
          </a:p>
        </p:txBody>
      </p:sp>
      <p:sp>
        <p:nvSpPr>
          <p:cNvPr id="28" name="SK-6-text-27"/>
          <p:cNvSpPr/>
          <p:nvPr/>
        </p:nvSpPr>
        <p:spPr>
          <a:xfrm>
            <a:off x="572988" y="6096744"/>
            <a:ext cx="2889498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7F603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More predictive of poor outcome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7F603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than physical signs</a:t>
            </a:r>
            <a:endParaRPr lang="en-US" sz="1500" dirty="0"/>
          </a:p>
        </p:txBody>
      </p:sp>
      <p:sp>
        <p:nvSpPr>
          <p:cNvPr id="29" name="SK-6-text-28"/>
          <p:cNvSpPr/>
          <p:nvPr/>
        </p:nvSpPr>
        <p:spPr>
          <a:xfrm>
            <a:off x="4462165" y="2331690"/>
            <a:ext cx="3973830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Blue Flags</a:t>
            </a:r>
            <a:endParaRPr lang="en-US" sz="2100" dirty="0"/>
          </a:p>
        </p:txBody>
      </p:sp>
      <p:sp>
        <p:nvSpPr>
          <p:cNvPr id="30" name="SK-6-text-29"/>
          <p:cNvSpPr/>
          <p:nvPr/>
        </p:nvSpPr>
        <p:spPr>
          <a:xfrm>
            <a:off x="4779169" y="2667744"/>
            <a:ext cx="581025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Occupational risk factors</a:t>
            </a:r>
            <a:endParaRPr lang="en-US" sz="1500" dirty="0"/>
          </a:p>
        </p:txBody>
      </p:sp>
      <p:sp>
        <p:nvSpPr>
          <p:cNvPr id="31" name="SK-6-text-30"/>
          <p:cNvSpPr/>
          <p:nvPr/>
        </p:nvSpPr>
        <p:spPr>
          <a:xfrm>
            <a:off x="4462165" y="3051721"/>
            <a:ext cx="2755255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Heavy perceived workload, low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</a:t>
            </a:r>
            <a:endParaRPr lang="en-US" sz="1500" dirty="0"/>
          </a:p>
        </p:txBody>
      </p:sp>
      <p:sp>
        <p:nvSpPr>
          <p:cNvPr id="32" name="SK-6-text-31"/>
          <p:cNvSpPr/>
          <p:nvPr/>
        </p:nvSpPr>
        <p:spPr>
          <a:xfrm>
            <a:off x="4462165" y="3490615"/>
            <a:ext cx="2474863" cy="7268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Poor management attitudes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Loss of confidence to return to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work</a:t>
            </a:r>
            <a:endParaRPr lang="en-US" sz="1500" dirty="0"/>
          </a:p>
        </p:txBody>
      </p:sp>
      <p:sp>
        <p:nvSpPr>
          <p:cNvPr id="33" name="SK-6-text-32"/>
          <p:cNvSpPr/>
          <p:nvPr/>
        </p:nvSpPr>
        <p:spPr>
          <a:xfrm>
            <a:off x="4462165" y="4272409"/>
            <a:ext cx="2291953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Anxiety/depression about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returning to work</a:t>
            </a:r>
            <a:endParaRPr lang="en-US" sz="1500" dirty="0"/>
          </a:p>
        </p:txBody>
      </p:sp>
      <p:sp>
        <p:nvSpPr>
          <p:cNvPr id="34" name="SK-6-text-33"/>
          <p:cNvSpPr/>
          <p:nvPr/>
        </p:nvSpPr>
        <p:spPr>
          <a:xfrm>
            <a:off x="4718298" y="4937671"/>
            <a:ext cx="434054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 work &gt;6 weeks</a:t>
            </a:r>
            <a:endParaRPr lang="en-US" sz="1575" dirty="0"/>
          </a:p>
        </p:txBody>
      </p:sp>
      <p:sp>
        <p:nvSpPr>
          <p:cNvPr id="35" name="SK-6-text-34"/>
          <p:cNvSpPr/>
          <p:nvPr/>
        </p:nvSpPr>
        <p:spPr>
          <a:xfrm>
            <a:off x="4718298" y="5157192"/>
            <a:ext cx="1999357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10–40% chance still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absent at 1 year</a:t>
            </a:r>
            <a:endParaRPr lang="en-US" sz="1575" dirty="0"/>
          </a:p>
        </p:txBody>
      </p:sp>
      <p:sp>
        <p:nvSpPr>
          <p:cNvPr id="36" name="SK-6-text-35"/>
          <p:cNvSpPr/>
          <p:nvPr/>
        </p:nvSpPr>
        <p:spPr>
          <a:xfrm>
            <a:off x="4718298" y="5685234"/>
            <a:ext cx="538067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 work 6–12 months</a:t>
            </a:r>
            <a:endParaRPr lang="en-US" sz="1575" dirty="0"/>
          </a:p>
        </p:txBody>
      </p:sp>
      <p:sp>
        <p:nvSpPr>
          <p:cNvPr id="37" name="SK-6-text-36"/>
          <p:cNvSpPr/>
          <p:nvPr/>
        </p:nvSpPr>
        <p:spPr>
          <a:xfrm>
            <a:off x="4718298" y="5911453"/>
            <a:ext cx="2438400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90% may never return to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work</a:t>
            </a:r>
            <a:endParaRPr lang="en-US" sz="1575" dirty="0"/>
          </a:p>
        </p:txBody>
      </p:sp>
      <p:sp>
        <p:nvSpPr>
          <p:cNvPr id="38" name="SK-6-text-37"/>
          <p:cNvSpPr/>
          <p:nvPr/>
        </p:nvSpPr>
        <p:spPr>
          <a:xfrm>
            <a:off x="7851577" y="2331690"/>
            <a:ext cx="4340423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◆ STarT Back Tool</a:t>
            </a:r>
            <a:endParaRPr lang="en-US" sz="2100" dirty="0"/>
          </a:p>
        </p:txBody>
      </p:sp>
      <p:sp>
        <p:nvSpPr>
          <p:cNvPr id="39" name="SK-6-text-38"/>
          <p:cNvSpPr/>
          <p:nvPr/>
        </p:nvSpPr>
        <p:spPr>
          <a:xfrm>
            <a:off x="8156377" y="2667744"/>
            <a:ext cx="4035623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Keele University — NICE NG59 endorsed</a:t>
            </a:r>
            <a:endParaRPr lang="en-US" sz="1500" dirty="0"/>
          </a:p>
        </p:txBody>
      </p:sp>
      <p:sp>
        <p:nvSpPr>
          <p:cNvPr id="40" name="SK-6-text-39"/>
          <p:cNvSpPr/>
          <p:nvPr/>
        </p:nvSpPr>
        <p:spPr>
          <a:xfrm>
            <a:off x="7863780" y="3051721"/>
            <a:ext cx="3620988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9-item questionnaire at first presentation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for new episodes only</a:t>
            </a:r>
            <a:endParaRPr lang="en-US" sz="1500" dirty="0"/>
          </a:p>
        </p:txBody>
      </p:sp>
      <p:sp>
        <p:nvSpPr>
          <p:cNvPr id="41" name="SK-6-text-40"/>
          <p:cNvSpPr/>
          <p:nvPr/>
        </p:nvSpPr>
        <p:spPr>
          <a:xfrm>
            <a:off x="7912596" y="3895279"/>
            <a:ext cx="19240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 risk</a:t>
            </a:r>
            <a:endParaRPr lang="en-US" sz="1500" dirty="0"/>
          </a:p>
        </p:txBody>
      </p:sp>
      <p:sp>
        <p:nvSpPr>
          <p:cNvPr id="42" name="SK-6-text-41"/>
          <p:cNvSpPr/>
          <p:nvPr/>
        </p:nvSpPr>
        <p:spPr>
          <a:xfrm>
            <a:off x="9095184" y="3764905"/>
            <a:ext cx="2096988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Simple reassurance +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self-management advice</a:t>
            </a:r>
            <a:endParaRPr lang="en-US" sz="1500" dirty="0"/>
          </a:p>
        </p:txBody>
      </p:sp>
      <p:sp>
        <p:nvSpPr>
          <p:cNvPr id="43" name="SK-6-text-42"/>
          <p:cNvSpPr/>
          <p:nvPr/>
        </p:nvSpPr>
        <p:spPr>
          <a:xfrm>
            <a:off x="7936855" y="4450705"/>
            <a:ext cx="26098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Medium risk</a:t>
            </a:r>
            <a:endParaRPr lang="en-US" sz="1500" dirty="0"/>
          </a:p>
        </p:txBody>
      </p:sp>
      <p:sp>
        <p:nvSpPr>
          <p:cNvPr id="44" name="SK-6-text-43"/>
          <p:cNvSpPr/>
          <p:nvPr/>
        </p:nvSpPr>
        <p:spPr>
          <a:xfrm>
            <a:off x="9095184" y="4327327"/>
            <a:ext cx="1779984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Physiotherapy +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psychosocial support</a:t>
            </a:r>
            <a:endParaRPr lang="en-US" sz="1500" dirty="0"/>
          </a:p>
        </p:txBody>
      </p:sp>
      <p:sp>
        <p:nvSpPr>
          <p:cNvPr id="45" name="SK-6-text-44"/>
          <p:cNvSpPr/>
          <p:nvPr/>
        </p:nvSpPr>
        <p:spPr>
          <a:xfrm>
            <a:off x="7936855" y="5006280"/>
            <a:ext cx="21526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 risk</a:t>
            </a:r>
            <a:endParaRPr lang="en-US" sz="1500" dirty="0"/>
          </a:p>
        </p:txBody>
      </p:sp>
      <p:sp>
        <p:nvSpPr>
          <p:cNvPr id="46" name="SK-6-text-45"/>
          <p:cNvSpPr/>
          <p:nvPr/>
        </p:nvSpPr>
        <p:spPr>
          <a:xfrm>
            <a:off x="9095184" y="4889748"/>
            <a:ext cx="2389584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Intensive combined physical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&amp; psychological programme</a:t>
            </a:r>
            <a:endParaRPr lang="en-US" sz="1500" dirty="0"/>
          </a:p>
        </p:txBody>
      </p:sp>
      <p:sp>
        <p:nvSpPr>
          <p:cNvPr id="47" name="SK-6-text-46"/>
          <p:cNvSpPr/>
          <p:nvPr/>
        </p:nvSpPr>
        <p:spPr>
          <a:xfrm>
            <a:off x="7851577" y="5500092"/>
            <a:ext cx="3767286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7F603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GPs think they explore psychosocial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7F603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factors well — but they don’t. Use this tool.</a:t>
            </a:r>
            <a:endParaRPr lang="en-US" sz="1500" dirty="0"/>
          </a:p>
        </p:txBody>
      </p:sp>
      <p:sp>
        <p:nvSpPr>
          <p:cNvPr id="48" name="SK-6-text-47"/>
          <p:cNvSpPr/>
          <p:nvPr/>
        </p:nvSpPr>
        <p:spPr>
          <a:xfrm>
            <a:off x="7997875" y="6185892"/>
            <a:ext cx="3364855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focus: explore ICE and psychosocial</a:t>
            </a:r>
            <a:endParaRPr lang="en-US" sz="1500" dirty="0"/>
          </a:p>
          <a:p>
            <a:pPr marL="0" indent="0" algn="r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barriers at first presentation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49746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79" y="754261"/>
            <a:ext cx="5705773" cy="219373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1680121"/>
            <a:ext cx="5730180" cy="2215009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63" y="1714500"/>
            <a:ext cx="73075" cy="2125861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486" y="1782961"/>
            <a:ext cx="5656957" cy="205680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484" y="2288255"/>
            <a:ext cx="5656957" cy="20568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9780" y="1680121"/>
            <a:ext cx="3389263" cy="2215009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9780" y="1714500"/>
            <a:ext cx="73075" cy="2125861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2855" y="1680121"/>
            <a:ext cx="3316188" cy="308521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2690" y="3086100"/>
            <a:ext cx="3084463" cy="720030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263" y="4594771"/>
            <a:ext cx="3048000" cy="209163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263" y="4594771"/>
            <a:ext cx="3048000" cy="308521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263" y="4649688"/>
            <a:ext cx="73075" cy="253603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11153" y="4594771"/>
            <a:ext cx="3048000" cy="2091630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11153" y="4594771"/>
            <a:ext cx="3048000" cy="308521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11153" y="4649688"/>
            <a:ext cx="73075" cy="253603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842002" y="4594771"/>
            <a:ext cx="3194922" cy="2091630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50650" y="4574085"/>
            <a:ext cx="3194922" cy="308521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81192" y="4649688"/>
            <a:ext cx="73075" cy="253603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125908" y="704541"/>
            <a:ext cx="1950690" cy="4629150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73965" y="4622303"/>
            <a:ext cx="207169" cy="219373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23357" y="4649688"/>
            <a:ext cx="207169" cy="205680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3153" y="4649688"/>
            <a:ext cx="170557" cy="191988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085740" y="535037"/>
            <a:ext cx="1950690" cy="4677073"/>
          </a:xfrm>
          <a:prstGeom prst="rect">
            <a:avLst/>
          </a:prstGeom>
        </p:spPr>
      </p:pic>
      <p:pic>
        <p:nvPicPr>
          <p:cNvPr id="28" name="SK-7-img-27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376392" y="1728192"/>
            <a:ext cx="182761" cy="233065"/>
          </a:xfrm>
          <a:prstGeom prst="rect">
            <a:avLst/>
          </a:prstGeom>
        </p:spPr>
      </p:pic>
      <p:pic>
        <p:nvPicPr>
          <p:cNvPr id="29" name="SK-7-img-28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63153" y="1728192"/>
            <a:ext cx="219373" cy="226219"/>
          </a:xfrm>
          <a:prstGeom prst="rect">
            <a:avLst/>
          </a:prstGeom>
        </p:spPr>
      </p:pic>
      <p:sp>
        <p:nvSpPr>
          <p:cNvPr id="30" name="SK-7-text-29"/>
          <p:cNvSpPr/>
          <p:nvPr/>
        </p:nvSpPr>
        <p:spPr>
          <a:xfrm>
            <a:off x="365671" y="61615"/>
            <a:ext cx="634079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575" dirty="0"/>
          </a:p>
        </p:txBody>
      </p:sp>
      <p:sp>
        <p:nvSpPr>
          <p:cNvPr id="31" name="SK-7-text-30"/>
          <p:cNvSpPr/>
          <p:nvPr/>
        </p:nvSpPr>
        <p:spPr>
          <a:xfrm>
            <a:off x="9985177" y="68461"/>
            <a:ext cx="220682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32" name="SK-7-text-31"/>
          <p:cNvSpPr/>
          <p:nvPr/>
        </p:nvSpPr>
        <p:spPr>
          <a:xfrm>
            <a:off x="353467" y="575965"/>
            <a:ext cx="1183853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Investigations and Referral Guidelines</a:t>
            </a:r>
            <a:endParaRPr lang="en-US" sz="2475" dirty="0"/>
          </a:p>
        </p:txBody>
      </p:sp>
      <p:sp>
        <p:nvSpPr>
          <p:cNvPr id="33" name="SK-7-text-32"/>
          <p:cNvSpPr/>
          <p:nvPr/>
        </p:nvSpPr>
        <p:spPr>
          <a:xfrm>
            <a:off x="353467" y="1035546"/>
            <a:ext cx="1183853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 | When to image, when to test, when to refer</a:t>
            </a:r>
            <a:endParaRPr lang="en-US" sz="1650" dirty="0"/>
          </a:p>
        </p:txBody>
      </p:sp>
      <p:sp>
        <p:nvSpPr>
          <p:cNvPr id="34" name="SK-7-text-33"/>
          <p:cNvSpPr/>
          <p:nvPr/>
        </p:nvSpPr>
        <p:spPr>
          <a:xfrm>
            <a:off x="353467" y="1405830"/>
            <a:ext cx="755808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Imaging: NICE NG59 Guidance</a:t>
            </a:r>
            <a:endParaRPr lang="en-US" sz="1725" dirty="0"/>
          </a:p>
        </p:txBody>
      </p:sp>
      <p:sp>
        <p:nvSpPr>
          <p:cNvPr id="35" name="SK-7-text-34"/>
          <p:cNvSpPr/>
          <p:nvPr/>
        </p:nvSpPr>
        <p:spPr>
          <a:xfrm>
            <a:off x="694879" y="1741884"/>
            <a:ext cx="51244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Routinely Image</a:t>
            </a:r>
            <a:endParaRPr lang="en-US" sz="1500" dirty="0"/>
          </a:p>
        </p:txBody>
      </p:sp>
      <p:sp>
        <p:nvSpPr>
          <p:cNvPr id="36" name="SK-7-text-35"/>
          <p:cNvSpPr/>
          <p:nvPr/>
        </p:nvSpPr>
        <p:spPr>
          <a:xfrm>
            <a:off x="707008" y="2031057"/>
            <a:ext cx="11753106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X-ray, CT, or MRI for non-specific low back pain without red flags.</a:t>
            </a:r>
            <a:endParaRPr lang="en-US" sz="1200" dirty="0"/>
          </a:p>
        </p:txBody>
      </p:sp>
      <p:sp>
        <p:nvSpPr>
          <p:cNvPr id="37" name="SK-7-text-36"/>
          <p:cNvSpPr/>
          <p:nvPr/>
        </p:nvSpPr>
        <p:spPr>
          <a:xfrm>
            <a:off x="438894" y="2304157"/>
            <a:ext cx="62674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Imaging IS Appropriate</a:t>
            </a:r>
            <a:endParaRPr lang="en-US" sz="1500" dirty="0"/>
          </a:p>
        </p:txBody>
      </p:sp>
      <p:sp>
        <p:nvSpPr>
          <p:cNvPr id="38" name="SK-7-text-37"/>
          <p:cNvSpPr/>
          <p:nvPr/>
        </p:nvSpPr>
        <p:spPr>
          <a:xfrm>
            <a:off x="438894" y="2599134"/>
            <a:ext cx="5437584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X-Ray when: Significant trauma · Elderly with mild trauma · Prolonged steroid use ·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Known osteoporosis · Age over 70 with new back pain · Red flags present</a:t>
            </a:r>
            <a:endParaRPr lang="en-US" sz="1200" dirty="0"/>
          </a:p>
        </p:txBody>
      </p:sp>
      <p:sp>
        <p:nvSpPr>
          <p:cNvPr id="39" name="SK-7-text-38"/>
          <p:cNvSpPr/>
          <p:nvPr/>
        </p:nvSpPr>
        <p:spPr>
          <a:xfrm>
            <a:off x="450949" y="3009369"/>
            <a:ext cx="5291286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MRI when: Progressive neurological symptoms (foot drop, bilateral weakness) ·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Radicular pain not improving at 6 weeks · Suspected CES → emergency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MRI within 4 hours · Red flags present</a:t>
            </a:r>
            <a:endParaRPr lang="en-US" sz="1200" dirty="0"/>
          </a:p>
        </p:txBody>
      </p:sp>
      <p:sp>
        <p:nvSpPr>
          <p:cNvPr id="40" name="SK-7-text-39"/>
          <p:cNvSpPr/>
          <p:nvPr/>
        </p:nvSpPr>
        <p:spPr>
          <a:xfrm>
            <a:off x="450949" y="3614375"/>
            <a:ext cx="1110704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CT: Alternative to MRI when MRI unavailable or contraindicated</a:t>
            </a:r>
            <a:endParaRPr lang="en-US" sz="1200" dirty="0"/>
          </a:p>
        </p:txBody>
      </p:sp>
      <p:sp>
        <p:nvSpPr>
          <p:cNvPr id="41" name="SK-7-text-40"/>
          <p:cNvSpPr/>
          <p:nvPr/>
        </p:nvSpPr>
        <p:spPr>
          <a:xfrm>
            <a:off x="6254353" y="1405830"/>
            <a:ext cx="593764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Bloods: When Red Flags Present</a:t>
            </a:r>
            <a:endParaRPr lang="en-US" sz="1725" dirty="0"/>
          </a:p>
        </p:txBody>
      </p:sp>
      <p:sp>
        <p:nvSpPr>
          <p:cNvPr id="42" name="SK-7-text-41"/>
          <p:cNvSpPr/>
          <p:nvPr/>
        </p:nvSpPr>
        <p:spPr>
          <a:xfrm>
            <a:off x="6583561" y="1748730"/>
            <a:ext cx="5608439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Blood Tests for Red Flags</a:t>
            </a:r>
            <a:endParaRPr lang="en-US" sz="1500" dirty="0"/>
          </a:p>
        </p:txBody>
      </p:sp>
      <p:sp>
        <p:nvSpPr>
          <p:cNvPr id="43" name="SK-7-text-42"/>
          <p:cNvSpPr/>
          <p:nvPr/>
        </p:nvSpPr>
        <p:spPr>
          <a:xfrm>
            <a:off x="6388596" y="2029867"/>
            <a:ext cx="44653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FBC (full blood count)</a:t>
            </a:r>
            <a:endParaRPr lang="en-US" sz="1200" dirty="0"/>
          </a:p>
        </p:txBody>
      </p:sp>
      <p:sp>
        <p:nvSpPr>
          <p:cNvPr id="44" name="SK-7-text-43"/>
          <p:cNvSpPr/>
          <p:nvPr/>
        </p:nvSpPr>
        <p:spPr>
          <a:xfrm>
            <a:off x="6388596" y="2235696"/>
            <a:ext cx="580340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ESR and CRP (inflammatory markers)</a:t>
            </a:r>
            <a:endParaRPr lang="en-US" sz="1200" dirty="0"/>
          </a:p>
        </p:txBody>
      </p:sp>
      <p:sp>
        <p:nvSpPr>
          <p:cNvPr id="45" name="SK-7-text-44"/>
          <p:cNvSpPr/>
          <p:nvPr/>
        </p:nvSpPr>
        <p:spPr>
          <a:xfrm>
            <a:off x="6388596" y="2427684"/>
            <a:ext cx="580340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Calcium and alkaline phosphatase</a:t>
            </a:r>
            <a:endParaRPr lang="en-US" sz="1200" dirty="0"/>
          </a:p>
        </p:txBody>
      </p:sp>
      <p:sp>
        <p:nvSpPr>
          <p:cNvPr id="46" name="SK-7-text-45"/>
          <p:cNvSpPr/>
          <p:nvPr/>
        </p:nvSpPr>
        <p:spPr>
          <a:xfrm>
            <a:off x="6388596" y="2619673"/>
            <a:ext cx="580340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PSA (men — for prostate cancer)</a:t>
            </a:r>
            <a:endParaRPr lang="en-US" sz="1200" dirty="0"/>
          </a:p>
        </p:txBody>
      </p:sp>
      <p:sp>
        <p:nvSpPr>
          <p:cNvPr id="47" name="SK-7-text-46"/>
          <p:cNvSpPr/>
          <p:nvPr/>
        </p:nvSpPr>
        <p:spPr>
          <a:xfrm>
            <a:off x="6388596" y="2811661"/>
            <a:ext cx="580340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Protein electrophoresis (myeloma screen)</a:t>
            </a:r>
            <a:endParaRPr lang="en-US" sz="1200" dirty="0"/>
          </a:p>
        </p:txBody>
      </p:sp>
      <p:sp>
        <p:nvSpPr>
          <p:cNvPr id="48" name="SK-7-text-47"/>
          <p:cNvSpPr/>
          <p:nvPr/>
        </p:nvSpPr>
        <p:spPr>
          <a:xfrm>
            <a:off x="6546949" y="3147715"/>
            <a:ext cx="2974777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red flags present and plain X-ray is normal: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bone scan, CT, or MRI — do not be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falsely reassured by a normal X-ray.</a:t>
            </a:r>
            <a:endParaRPr lang="en-US" sz="1200" dirty="0"/>
          </a:p>
        </p:txBody>
      </p:sp>
      <p:sp>
        <p:nvSpPr>
          <p:cNvPr id="49" name="SK-7-text-48"/>
          <p:cNvSpPr/>
          <p:nvPr/>
        </p:nvSpPr>
        <p:spPr>
          <a:xfrm>
            <a:off x="353467" y="4025503"/>
            <a:ext cx="457866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Referral Pathways</a:t>
            </a:r>
            <a:endParaRPr lang="en-US" sz="1725" dirty="0"/>
          </a:p>
        </p:txBody>
      </p:sp>
      <p:sp>
        <p:nvSpPr>
          <p:cNvPr id="50" name="SK-7-text-49"/>
          <p:cNvSpPr/>
          <p:nvPr/>
        </p:nvSpPr>
        <p:spPr>
          <a:xfrm>
            <a:off x="353467" y="4341019"/>
            <a:ext cx="653319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Tier 1 — EMERGENCY (Same Day)</a:t>
            </a:r>
            <a:endParaRPr lang="en-US" sz="1425" dirty="0"/>
          </a:p>
        </p:txBody>
      </p:sp>
      <p:sp>
        <p:nvSpPr>
          <p:cNvPr id="51" name="SK-7-text-50"/>
          <p:cNvSpPr/>
          <p:nvPr/>
        </p:nvSpPr>
        <p:spPr>
          <a:xfrm>
            <a:off x="646063" y="4656534"/>
            <a:ext cx="443388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EMERGENCY — Same Day</a:t>
            </a:r>
            <a:endParaRPr lang="en-US" sz="1425" dirty="0"/>
          </a:p>
        </p:txBody>
      </p:sp>
      <p:sp>
        <p:nvSpPr>
          <p:cNvPr id="52" name="SK-7-text-51"/>
          <p:cNvSpPr/>
          <p:nvPr/>
        </p:nvSpPr>
        <p:spPr>
          <a:xfrm>
            <a:off x="390079" y="4958209"/>
            <a:ext cx="2767459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Cauda equina syndrome symptoms (any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the 5 CES criteria) → Emergency MRI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within 4 hours</a:t>
            </a:r>
            <a:endParaRPr lang="en-US" sz="1200" dirty="0"/>
          </a:p>
        </p:txBody>
      </p:sp>
      <p:sp>
        <p:nvSpPr>
          <p:cNvPr id="53" name="SK-7-text-52"/>
          <p:cNvSpPr/>
          <p:nvPr/>
        </p:nvSpPr>
        <p:spPr>
          <a:xfrm>
            <a:off x="390079" y="5527477"/>
            <a:ext cx="66598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Progressive bilateral leg weakness</a:t>
            </a:r>
            <a:endParaRPr lang="en-US" sz="1200" dirty="0"/>
          </a:p>
        </p:txBody>
      </p:sp>
      <p:sp>
        <p:nvSpPr>
          <p:cNvPr id="54" name="SK-7-text-53"/>
          <p:cNvSpPr/>
          <p:nvPr/>
        </p:nvSpPr>
        <p:spPr>
          <a:xfrm>
            <a:off x="390079" y="5746998"/>
            <a:ext cx="2596753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Suspected epidural abscess or spinal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nerve tumor with acute neurological deficit</a:t>
            </a:r>
            <a:endParaRPr lang="en-US" sz="1200" dirty="0"/>
          </a:p>
        </p:txBody>
      </p:sp>
      <p:sp>
        <p:nvSpPr>
          <p:cNvPr id="55" name="SK-7-text-54"/>
          <p:cNvSpPr/>
          <p:nvPr/>
        </p:nvSpPr>
        <p:spPr>
          <a:xfrm>
            <a:off x="390079" y="6233815"/>
            <a:ext cx="2011561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 by telephone if face-to-face</a:t>
            </a:r>
            <a:endParaRPr lang="en-US" sz="1050" dirty="0"/>
          </a:p>
          <a:p>
            <a:pPr marL="0" indent="0" algn="l">
              <a:lnSpc>
                <a:spcPts val="115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would cause delay.</a:t>
            </a:r>
            <a:endParaRPr lang="en-US" sz="1050" dirty="0"/>
          </a:p>
        </p:txBody>
      </p:sp>
      <p:sp>
        <p:nvSpPr>
          <p:cNvPr id="56" name="SK-7-text-55"/>
          <p:cNvSpPr/>
          <p:nvPr/>
        </p:nvSpPr>
        <p:spPr>
          <a:xfrm>
            <a:off x="3438079" y="4334173"/>
            <a:ext cx="667797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Tier 2 — URGENT (2-Week Wait)</a:t>
            </a:r>
            <a:endParaRPr lang="en-US" sz="1425" dirty="0"/>
          </a:p>
        </p:txBody>
      </p:sp>
      <p:sp>
        <p:nvSpPr>
          <p:cNvPr id="57" name="SK-7-text-56"/>
          <p:cNvSpPr/>
          <p:nvPr/>
        </p:nvSpPr>
        <p:spPr>
          <a:xfrm>
            <a:off x="3730675" y="4656534"/>
            <a:ext cx="457866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URGENT — 2-Week Wait</a:t>
            </a:r>
            <a:endParaRPr lang="en-US" sz="1425" dirty="0"/>
          </a:p>
        </p:txBody>
      </p:sp>
      <p:sp>
        <p:nvSpPr>
          <p:cNvPr id="58" name="SK-7-text-57"/>
          <p:cNvSpPr/>
          <p:nvPr/>
        </p:nvSpPr>
        <p:spPr>
          <a:xfrm>
            <a:off x="3648186" y="4952553"/>
            <a:ext cx="275525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Sudden onset bilateral radicular leg pain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(no CES) → MSK triage</a:t>
            </a:r>
            <a:endParaRPr lang="en-US" sz="1200" dirty="0"/>
          </a:p>
        </p:txBody>
      </p:sp>
      <p:sp>
        <p:nvSpPr>
          <p:cNvPr id="59" name="SK-7-text-58"/>
          <p:cNvSpPr/>
          <p:nvPr/>
        </p:nvSpPr>
        <p:spPr>
          <a:xfrm>
            <a:off x="3648186" y="5357217"/>
            <a:ext cx="2474863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Red flags suggesting malignancy or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infection → appropriate specialty</a:t>
            </a:r>
            <a:endParaRPr lang="en-US" sz="1200" dirty="0"/>
          </a:p>
        </p:txBody>
      </p:sp>
      <p:sp>
        <p:nvSpPr>
          <p:cNvPr id="60" name="SK-7-text-59"/>
          <p:cNvSpPr/>
          <p:nvPr/>
        </p:nvSpPr>
        <p:spPr>
          <a:xfrm>
            <a:off x="3648186" y="5734347"/>
            <a:ext cx="2633365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Progressive motor weakness in single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nerve root → spinal surgery within 1–2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weeks</a:t>
            </a:r>
            <a:endParaRPr lang="en-US" sz="1200" dirty="0"/>
          </a:p>
        </p:txBody>
      </p:sp>
      <p:sp>
        <p:nvSpPr>
          <p:cNvPr id="61" name="SK-7-text-60"/>
          <p:cNvSpPr/>
          <p:nvPr/>
        </p:nvSpPr>
        <p:spPr>
          <a:xfrm>
            <a:off x="3648186" y="6276230"/>
            <a:ext cx="256029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Severe neurological symptoms (more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than one nerve root affected)</a:t>
            </a:r>
            <a:endParaRPr lang="en-US" sz="1200" dirty="0"/>
          </a:p>
        </p:txBody>
      </p:sp>
      <p:sp>
        <p:nvSpPr>
          <p:cNvPr id="62" name="SK-7-text-61"/>
          <p:cNvSpPr/>
          <p:nvPr/>
        </p:nvSpPr>
        <p:spPr>
          <a:xfrm>
            <a:off x="6498282" y="4341019"/>
            <a:ext cx="370998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Tier 3 — ROUTINE</a:t>
            </a:r>
            <a:endParaRPr lang="en-US" sz="1425" dirty="0"/>
          </a:p>
        </p:txBody>
      </p:sp>
      <p:sp>
        <p:nvSpPr>
          <p:cNvPr id="63" name="SK-7-text-62"/>
          <p:cNvSpPr/>
          <p:nvPr/>
        </p:nvSpPr>
        <p:spPr>
          <a:xfrm>
            <a:off x="7128734" y="4645584"/>
            <a:ext cx="356520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ROUTINE Referral</a:t>
            </a:r>
            <a:endParaRPr lang="en-US" sz="1425" dirty="0"/>
          </a:p>
        </p:txBody>
      </p:sp>
      <p:sp>
        <p:nvSpPr>
          <p:cNvPr id="64" name="SK-7-text-63"/>
          <p:cNvSpPr/>
          <p:nvPr/>
        </p:nvSpPr>
        <p:spPr>
          <a:xfrm>
            <a:off x="6886664" y="4941020"/>
            <a:ext cx="568151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Nerve root pain not resolving after 6 weeks</a:t>
            </a:r>
            <a:endParaRPr lang="en-US" sz="1200" dirty="0"/>
          </a:p>
        </p:txBody>
      </p:sp>
      <p:sp>
        <p:nvSpPr>
          <p:cNvPr id="65" name="SK-7-text-64"/>
          <p:cNvSpPr/>
          <p:nvPr/>
        </p:nvSpPr>
        <p:spPr>
          <a:xfrm>
            <a:off x="7020758" y="5133157"/>
            <a:ext cx="293816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MRI, physio, nerve root block, orthopaedic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opinion</a:t>
            </a:r>
            <a:endParaRPr lang="en-US" sz="1200" dirty="0"/>
          </a:p>
        </p:txBody>
      </p:sp>
      <p:sp>
        <p:nvSpPr>
          <p:cNvPr id="66" name="SK-7-text-65"/>
          <p:cNvSpPr/>
          <p:nvPr/>
        </p:nvSpPr>
        <p:spPr>
          <a:xfrm>
            <a:off x="6886664" y="5476057"/>
            <a:ext cx="3072259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Spinal stenosis not responding to conservative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→ orthopaedic or neurosurgery</a:t>
            </a:r>
            <a:endParaRPr lang="en-US" sz="1200" dirty="0"/>
          </a:p>
        </p:txBody>
      </p:sp>
      <p:sp>
        <p:nvSpPr>
          <p:cNvPr id="67" name="SK-7-text-66"/>
          <p:cNvSpPr/>
          <p:nvPr/>
        </p:nvSpPr>
        <p:spPr>
          <a:xfrm>
            <a:off x="6886664" y="5866880"/>
            <a:ext cx="568151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Suspected inflammatory arthropathy</a:t>
            </a:r>
            <a:endParaRPr lang="en-US" sz="1200" dirty="0"/>
          </a:p>
        </p:txBody>
      </p:sp>
      <p:sp>
        <p:nvSpPr>
          <p:cNvPr id="68" name="SK-7-text-67"/>
          <p:cNvSpPr/>
          <p:nvPr/>
        </p:nvSpPr>
        <p:spPr>
          <a:xfrm>
            <a:off x="7032962" y="6052022"/>
            <a:ext cx="26365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rheumatology</a:t>
            </a:r>
            <a:endParaRPr lang="en-US" sz="1200" dirty="0"/>
          </a:p>
        </p:txBody>
      </p:sp>
      <p:sp>
        <p:nvSpPr>
          <p:cNvPr id="69" name="SK-7-text-68"/>
          <p:cNvSpPr/>
          <p:nvPr/>
        </p:nvSpPr>
        <p:spPr>
          <a:xfrm>
            <a:off x="6886664" y="6244159"/>
            <a:ext cx="568151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Chronic LBP not responding to primary care</a:t>
            </a:r>
            <a:endParaRPr lang="en-US" sz="1200" dirty="0"/>
          </a:p>
        </p:txBody>
      </p:sp>
      <p:sp>
        <p:nvSpPr>
          <p:cNvPr id="70" name="SK-7-text-69"/>
          <p:cNvSpPr/>
          <p:nvPr/>
        </p:nvSpPr>
        <p:spPr>
          <a:xfrm>
            <a:off x="7032962" y="6436147"/>
            <a:ext cx="51968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pain clinic or MSK service</a:t>
            </a:r>
            <a:endParaRPr lang="en-US" sz="1200" dirty="0"/>
          </a:p>
        </p:txBody>
      </p:sp>
      <p:sp>
        <p:nvSpPr>
          <p:cNvPr id="71" name="SK-7-text-70"/>
          <p:cNvSpPr/>
          <p:nvPr/>
        </p:nvSpPr>
        <p:spPr>
          <a:xfrm>
            <a:off x="10271745" y="5369634"/>
            <a:ext cx="1633686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5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referral pathway —</a:t>
            </a:r>
            <a:endParaRPr lang="en-US" sz="1050" dirty="0"/>
          </a:p>
          <a:p>
            <a:pPr marL="0" indent="0" algn="ctr">
              <a:lnSpc>
                <a:spcPts val="115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adapted from Bradford VTS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00509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809929"/>
            <a:ext cx="12192000" cy="47923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173" y="1736527"/>
            <a:ext cx="1316682" cy="3810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173" y="1975098"/>
            <a:ext cx="5352157" cy="438909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209" y="1975098"/>
            <a:ext cx="57150" cy="438909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286" y="2697212"/>
            <a:ext cx="4962079" cy="9525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15373" y="1975098"/>
            <a:ext cx="5352157" cy="4389090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3409" y="1975098"/>
            <a:ext cx="57150" cy="4389090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10486" y="2697212"/>
            <a:ext cx="4962079" cy="9525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10486" y="3424238"/>
            <a:ext cx="4962079" cy="9525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10486" y="4151114"/>
            <a:ext cx="4962079" cy="9525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10486" y="4877991"/>
            <a:ext cx="4962079" cy="9525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10486" y="5605016"/>
            <a:ext cx="4962079" cy="9525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582400" y="3586609"/>
            <a:ext cx="572988" cy="2887117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9286" y="2064246"/>
            <a:ext cx="280392" cy="267444"/>
          </a:xfrm>
          <a:prstGeom prst="rect">
            <a:avLst/>
          </a:prstGeom>
        </p:spPr>
      </p:pic>
      <p:sp>
        <p:nvSpPr>
          <p:cNvPr id="18" name="SK-8-text-17"/>
          <p:cNvSpPr/>
          <p:nvPr/>
        </p:nvSpPr>
        <p:spPr>
          <a:xfrm>
            <a:off x="487561" y="109686"/>
            <a:ext cx="72466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800" dirty="0"/>
          </a:p>
        </p:txBody>
      </p:sp>
      <p:sp>
        <p:nvSpPr>
          <p:cNvPr id="19" name="SK-8-text-18"/>
          <p:cNvSpPr/>
          <p:nvPr/>
        </p:nvSpPr>
        <p:spPr>
          <a:xfrm>
            <a:off x="475357" y="843409"/>
            <a:ext cx="11716643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Tips &amp; Common Pitfalls</a:t>
            </a:r>
            <a:endParaRPr lang="en-US" sz="3300" dirty="0"/>
          </a:p>
        </p:txBody>
      </p:sp>
      <p:sp>
        <p:nvSpPr>
          <p:cNvPr id="20" name="SK-8-text-19"/>
          <p:cNvSpPr/>
          <p:nvPr/>
        </p:nvSpPr>
        <p:spPr>
          <a:xfrm>
            <a:off x="475357" y="1350913"/>
            <a:ext cx="11716643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7F7F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pearls for GP practice — and errors that cost marks and patients</a:t>
            </a:r>
            <a:endParaRPr lang="en-US" sz="1950" dirty="0"/>
          </a:p>
        </p:txBody>
      </p:sp>
      <p:sp>
        <p:nvSpPr>
          <p:cNvPr id="21" name="SK-8-text-20"/>
          <p:cNvSpPr/>
          <p:nvPr/>
        </p:nvSpPr>
        <p:spPr>
          <a:xfrm>
            <a:off x="1024086" y="2084784"/>
            <a:ext cx="250126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Tips</a:t>
            </a:r>
            <a:endParaRPr lang="en-US" sz="1950" dirty="0"/>
          </a:p>
        </p:txBody>
      </p:sp>
      <p:sp>
        <p:nvSpPr>
          <p:cNvPr id="22" name="SK-8-text-21"/>
          <p:cNvSpPr/>
          <p:nvPr/>
        </p:nvSpPr>
        <p:spPr>
          <a:xfrm>
            <a:off x="719286" y="2400300"/>
            <a:ext cx="71818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to do in clinical practice</a:t>
            </a:r>
            <a:endParaRPr lang="en-US" sz="1500" dirty="0"/>
          </a:p>
        </p:txBody>
      </p:sp>
      <p:sp>
        <p:nvSpPr>
          <p:cNvPr id="23" name="SK-8-text-22"/>
          <p:cNvSpPr/>
          <p:nvPr/>
        </p:nvSpPr>
        <p:spPr>
          <a:xfrm>
            <a:off x="719286" y="2784277"/>
            <a:ext cx="4730353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Strip to underwear on second presentation — Full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examination is mandatory if a patient returns with ‘simple’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pain. You may be the first to find a red flag.</a:t>
            </a:r>
            <a:endParaRPr lang="en-US" sz="1350" dirty="0"/>
          </a:p>
        </p:txBody>
      </p:sp>
      <p:sp>
        <p:nvSpPr>
          <p:cNvPr id="24" name="SK-8-text-23"/>
          <p:cNvSpPr/>
          <p:nvPr/>
        </p:nvSpPr>
        <p:spPr>
          <a:xfrm>
            <a:off x="719286" y="3490615"/>
            <a:ext cx="4962079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True sciatica: leg pain beats back pain — If back pain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dominates, reconsider the diagnosis. Start neuro exam seated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SLR may already be positive.</a:t>
            </a:r>
            <a:endParaRPr lang="en-US" sz="1350" dirty="0"/>
          </a:p>
        </p:txBody>
      </p:sp>
      <p:sp>
        <p:nvSpPr>
          <p:cNvPr id="25" name="SK-8-text-24"/>
          <p:cNvSpPr/>
          <p:nvPr/>
        </p:nvSpPr>
        <p:spPr>
          <a:xfrm>
            <a:off x="719286" y="4190107"/>
            <a:ext cx="4815780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Refer early if weakness develops — Foot drop from L5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compression can become irreversible. Don’t watch and wait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once motor signs appear.</a:t>
            </a:r>
            <a:endParaRPr lang="en-US" sz="1350" dirty="0"/>
          </a:p>
        </p:txBody>
      </p:sp>
      <p:sp>
        <p:nvSpPr>
          <p:cNvPr id="26" name="SK-8-text-25"/>
          <p:cNvSpPr/>
          <p:nvPr/>
        </p:nvSpPr>
        <p:spPr>
          <a:xfrm>
            <a:off x="719286" y="4889748"/>
            <a:ext cx="5071765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Use the STarT Back Tool — GPs overestimate their psychosocial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assessment skills. Use the validated 9-item tool at first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presentation for every new episode.</a:t>
            </a:r>
            <a:endParaRPr lang="en-US" sz="1350" dirty="0"/>
          </a:p>
        </p:txBody>
      </p:sp>
      <p:sp>
        <p:nvSpPr>
          <p:cNvPr id="27" name="SK-8-text-26"/>
          <p:cNvSpPr/>
          <p:nvPr/>
        </p:nvSpPr>
        <p:spPr>
          <a:xfrm>
            <a:off x="719286" y="5596086"/>
            <a:ext cx="5083969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Safety-net every back pain patient — Every single patient must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hear: “If you develop difficulty passing urine, numbness around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bottom, or leg weakness — go to A&amp;E immediately.”</a:t>
            </a:r>
            <a:endParaRPr lang="en-US" sz="1350" dirty="0"/>
          </a:p>
        </p:txBody>
      </p:sp>
      <p:sp>
        <p:nvSpPr>
          <p:cNvPr id="28" name="SK-8-text-27"/>
          <p:cNvSpPr/>
          <p:nvPr/>
        </p:nvSpPr>
        <p:spPr>
          <a:xfrm>
            <a:off x="6510486" y="2084784"/>
            <a:ext cx="458152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Pitfalls</a:t>
            </a:r>
            <a:endParaRPr lang="en-US" sz="1950" dirty="0"/>
          </a:p>
        </p:txBody>
      </p:sp>
      <p:sp>
        <p:nvSpPr>
          <p:cNvPr id="29" name="SK-8-text-28"/>
          <p:cNvSpPr/>
          <p:nvPr/>
        </p:nvSpPr>
        <p:spPr>
          <a:xfrm>
            <a:off x="6510486" y="2400300"/>
            <a:ext cx="568151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Errors that harm patients and fail exams</a:t>
            </a:r>
            <a:endParaRPr lang="en-US" sz="1500" dirty="0"/>
          </a:p>
        </p:txBody>
      </p:sp>
      <p:sp>
        <p:nvSpPr>
          <p:cNvPr id="30" name="SK-8-text-29"/>
          <p:cNvSpPr/>
          <p:nvPr/>
        </p:nvSpPr>
        <p:spPr>
          <a:xfrm>
            <a:off x="6498282" y="2784277"/>
            <a:ext cx="4925467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Paracetamol first — WRONG — NICE NG59: NSAIDs are first-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line pharmacological treatment. Do NOT prescribe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paracetamol alone for low back pain.</a:t>
            </a:r>
            <a:endParaRPr lang="en-US" sz="1350" dirty="0"/>
          </a:p>
        </p:txBody>
      </p:sp>
      <p:sp>
        <p:nvSpPr>
          <p:cNvPr id="31" name="SK-8-text-30"/>
          <p:cNvSpPr/>
          <p:nvPr/>
        </p:nvSpPr>
        <p:spPr>
          <a:xfrm>
            <a:off x="6498282" y="3490615"/>
            <a:ext cx="4876800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Prescribing gabapentinoids — Explicitly NOT recommended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back pain or sciatica. No proven benefit; significant harm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potential; now a controlled drug.</a:t>
            </a:r>
            <a:endParaRPr lang="en-US" sz="1350" dirty="0"/>
          </a:p>
        </p:txBody>
      </p:sp>
      <p:sp>
        <p:nvSpPr>
          <p:cNvPr id="32" name="SK-8-text-31"/>
          <p:cNvSpPr/>
          <p:nvPr/>
        </p:nvSpPr>
        <p:spPr>
          <a:xfrm>
            <a:off x="6498282" y="4190107"/>
            <a:ext cx="4876800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Routine X-ray for simple back pain — Not indicated. High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radiation dose (= 120 chest X-rays), does not change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management, and can cause patient harm through labelling.</a:t>
            </a:r>
            <a:endParaRPr lang="en-US" sz="1350" dirty="0"/>
          </a:p>
        </p:txBody>
      </p:sp>
      <p:sp>
        <p:nvSpPr>
          <p:cNvPr id="33" name="SK-8-text-32"/>
          <p:cNvSpPr/>
          <p:nvPr/>
        </p:nvSpPr>
        <p:spPr>
          <a:xfrm>
            <a:off x="6498282" y="4889748"/>
            <a:ext cx="4986486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Missing progressive neurological deficit — Always test hallux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extension (L5). Foot drop can become permanent. Careful,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documented serial examination is essential.</a:t>
            </a:r>
            <a:endParaRPr lang="en-US" sz="1350" dirty="0"/>
          </a:p>
        </p:txBody>
      </p:sp>
      <p:sp>
        <p:nvSpPr>
          <p:cNvPr id="34" name="SK-8-text-33"/>
          <p:cNvSpPr/>
          <p:nvPr/>
        </p:nvSpPr>
        <p:spPr>
          <a:xfrm>
            <a:off x="6498282" y="5589240"/>
            <a:ext cx="5108377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Dismissing yellow flags — Psychosocial factors predict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chronicity MORE reliably than physical signs. Ignoring them is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single biggest predictor a patient who neever returns to work.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4574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61" y="1474440"/>
            <a:ext cx="1341090" cy="41077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61" y="1680121"/>
            <a:ext cx="3840361" cy="363438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2173932"/>
            <a:ext cx="2157859" cy="1241227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7459" y="2173932"/>
            <a:ext cx="2157859" cy="1241227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5153" y="2173932"/>
            <a:ext cx="2157859" cy="1241227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2996" y="2173932"/>
            <a:ext cx="2157859" cy="1241227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70690" y="2173932"/>
            <a:ext cx="2157859" cy="1241227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9762" y="3616226"/>
            <a:ext cx="11228788" cy="15404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9765" y="3812977"/>
            <a:ext cx="4719935" cy="356592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9765" y="4306788"/>
            <a:ext cx="3620988" cy="2263080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9765" y="4306788"/>
            <a:ext cx="3620988" cy="157609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9765" y="4464546"/>
            <a:ext cx="3620988" cy="418207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9765" y="6206430"/>
            <a:ext cx="3620988" cy="363438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91459" y="4306788"/>
            <a:ext cx="3620988" cy="2263080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91459" y="4306788"/>
            <a:ext cx="3620988" cy="157609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291459" y="4464546"/>
            <a:ext cx="3620988" cy="418207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83153" y="4306788"/>
            <a:ext cx="3620988" cy="2263080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83153" y="4306788"/>
            <a:ext cx="3620988" cy="157609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83153" y="4464546"/>
            <a:ext cx="3620988" cy="418207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399490" y="3634680"/>
            <a:ext cx="609600" cy="2983111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180784" y="6288732"/>
            <a:ext cx="194965" cy="185142"/>
          </a:xfrm>
          <a:prstGeom prst="rect">
            <a:avLst/>
          </a:prstGeom>
        </p:spPr>
      </p:pic>
      <p:sp>
        <p:nvSpPr>
          <p:cNvPr id="26" name="SK-9-text-25"/>
          <p:cNvSpPr/>
          <p:nvPr/>
        </p:nvSpPr>
        <p:spPr>
          <a:xfrm>
            <a:off x="4207669" y="75307"/>
            <a:ext cx="3776662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875" dirty="0"/>
          </a:p>
        </p:txBody>
      </p:sp>
      <p:sp>
        <p:nvSpPr>
          <p:cNvPr id="27" name="SK-9-text-26"/>
          <p:cNvSpPr/>
          <p:nvPr/>
        </p:nvSpPr>
        <p:spPr>
          <a:xfrm>
            <a:off x="451098" y="569119"/>
            <a:ext cx="7400925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Exam Pearls</a:t>
            </a:r>
            <a:endParaRPr lang="en-US" sz="3150" dirty="0"/>
          </a:p>
        </p:txBody>
      </p:sp>
      <p:sp>
        <p:nvSpPr>
          <p:cNvPr id="28" name="SK-9-text-27"/>
          <p:cNvSpPr/>
          <p:nvPr/>
        </p:nvSpPr>
        <p:spPr>
          <a:xfrm>
            <a:off x="463153" y="1035546"/>
            <a:ext cx="1172884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High-yield facts for your AKT — know these cold</a:t>
            </a:r>
            <a:endParaRPr lang="en-US" sz="2550" dirty="0"/>
          </a:p>
        </p:txBody>
      </p:sp>
      <p:sp>
        <p:nvSpPr>
          <p:cNvPr id="29" name="SK-9-text-28"/>
          <p:cNvSpPr/>
          <p:nvPr/>
        </p:nvSpPr>
        <p:spPr>
          <a:xfrm>
            <a:off x="621655" y="1741884"/>
            <a:ext cx="870966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 — Pharmacology Rules</a:t>
            </a:r>
            <a:endParaRPr lang="en-US" sz="1800" dirty="0"/>
          </a:p>
        </p:txBody>
      </p:sp>
      <p:sp>
        <p:nvSpPr>
          <p:cNvPr id="30" name="SK-9-text-29"/>
          <p:cNvSpPr/>
          <p:nvPr/>
        </p:nvSpPr>
        <p:spPr>
          <a:xfrm>
            <a:off x="1010692" y="2269927"/>
            <a:ext cx="109969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✕ DO NOT</a:t>
            </a:r>
            <a:endParaRPr lang="en-US" sz="1575" dirty="0"/>
          </a:p>
        </p:txBody>
      </p:sp>
      <p:sp>
        <p:nvSpPr>
          <p:cNvPr id="31" name="SK-9-text-30"/>
          <p:cNvSpPr/>
          <p:nvPr/>
        </p:nvSpPr>
        <p:spPr>
          <a:xfrm>
            <a:off x="630287" y="2647057"/>
            <a:ext cx="189696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Paracetamol alone</a:t>
            </a:r>
            <a:endParaRPr lang="en-US" sz="1650" dirty="0"/>
          </a:p>
        </p:txBody>
      </p:sp>
      <p:sp>
        <p:nvSpPr>
          <p:cNvPr id="32" name="SK-9-text-31"/>
          <p:cNvSpPr/>
          <p:nvPr/>
        </p:nvSpPr>
        <p:spPr>
          <a:xfrm>
            <a:off x="888355" y="2935188"/>
            <a:ext cx="139288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first-line for LBP</a:t>
            </a:r>
            <a:endParaRPr lang="en-US" sz="1125" dirty="0"/>
          </a:p>
        </p:txBody>
      </p:sp>
      <p:sp>
        <p:nvSpPr>
          <p:cNvPr id="33" name="SK-9-text-32"/>
          <p:cNvSpPr/>
          <p:nvPr/>
        </p:nvSpPr>
        <p:spPr>
          <a:xfrm>
            <a:off x="3168551" y="2269927"/>
            <a:ext cx="134347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006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FIRST LINE</a:t>
            </a:r>
            <a:endParaRPr lang="en-US" sz="1575" dirty="0"/>
          </a:p>
        </p:txBody>
      </p:sp>
      <p:sp>
        <p:nvSpPr>
          <p:cNvPr id="34" name="SK-9-text-33"/>
          <p:cNvSpPr/>
          <p:nvPr/>
        </p:nvSpPr>
        <p:spPr>
          <a:xfrm>
            <a:off x="3434507" y="2640211"/>
            <a:ext cx="84846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</a:t>
            </a:r>
            <a:endParaRPr lang="en-US" sz="1650" dirty="0"/>
          </a:p>
        </p:txBody>
      </p:sp>
      <p:sp>
        <p:nvSpPr>
          <p:cNvPr id="35" name="SK-9-text-34"/>
          <p:cNvSpPr/>
          <p:nvPr/>
        </p:nvSpPr>
        <p:spPr>
          <a:xfrm>
            <a:off x="3023592" y="2935188"/>
            <a:ext cx="1658094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 pharmacological</a:t>
            </a:r>
            <a:endParaRPr lang="en-US" sz="1125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treatment</a:t>
            </a:r>
            <a:endParaRPr lang="en-US" sz="1125" dirty="0"/>
          </a:p>
        </p:txBody>
      </p:sp>
      <p:sp>
        <p:nvSpPr>
          <p:cNvPr id="36" name="SK-9-text-35"/>
          <p:cNvSpPr/>
          <p:nvPr/>
        </p:nvSpPr>
        <p:spPr>
          <a:xfrm>
            <a:off x="5558284" y="2269927"/>
            <a:ext cx="107528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✕ DO NOT</a:t>
            </a:r>
            <a:endParaRPr lang="en-US" sz="1575" dirty="0"/>
          </a:p>
        </p:txBody>
      </p:sp>
      <p:sp>
        <p:nvSpPr>
          <p:cNvPr id="37" name="SK-9-text-36"/>
          <p:cNvSpPr/>
          <p:nvPr/>
        </p:nvSpPr>
        <p:spPr>
          <a:xfrm>
            <a:off x="5299770" y="2647057"/>
            <a:ext cx="162877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Gabapentinoids</a:t>
            </a:r>
            <a:endParaRPr lang="en-US" sz="1650" dirty="0"/>
          </a:p>
        </p:txBody>
      </p:sp>
      <p:sp>
        <p:nvSpPr>
          <p:cNvPr id="38" name="SK-9-text-37"/>
          <p:cNvSpPr/>
          <p:nvPr/>
        </p:nvSpPr>
        <p:spPr>
          <a:xfrm>
            <a:off x="5144988" y="2935188"/>
            <a:ext cx="1938486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benefit for LBP or</a:t>
            </a:r>
            <a:endParaRPr lang="en-US" sz="1125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sciatica — controlled drug risk</a:t>
            </a:r>
            <a:endParaRPr lang="en-US" sz="1125" dirty="0"/>
          </a:p>
        </p:txBody>
      </p:sp>
      <p:sp>
        <p:nvSpPr>
          <p:cNvPr id="39" name="SK-9-text-38"/>
          <p:cNvSpPr/>
          <p:nvPr/>
        </p:nvSpPr>
        <p:spPr>
          <a:xfrm>
            <a:off x="7838182" y="2269927"/>
            <a:ext cx="107528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✕ DO NOT</a:t>
            </a:r>
            <a:endParaRPr lang="en-US" sz="1575" dirty="0"/>
          </a:p>
        </p:txBody>
      </p:sp>
      <p:sp>
        <p:nvSpPr>
          <p:cNvPr id="40" name="SK-9-text-39"/>
          <p:cNvSpPr/>
          <p:nvPr/>
        </p:nvSpPr>
        <p:spPr>
          <a:xfrm>
            <a:off x="7506593" y="2647057"/>
            <a:ext cx="1762869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Benzodiazepines</a:t>
            </a:r>
            <a:endParaRPr lang="en-US" sz="1650" dirty="0"/>
          </a:p>
        </p:txBody>
      </p:sp>
      <p:sp>
        <p:nvSpPr>
          <p:cNvPr id="41" name="SK-9-text-40"/>
          <p:cNvSpPr/>
          <p:nvPr/>
        </p:nvSpPr>
        <p:spPr>
          <a:xfrm>
            <a:off x="7862292" y="2935188"/>
            <a:ext cx="1051471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for sciatica</a:t>
            </a:r>
            <a:endParaRPr lang="en-US" sz="1125" dirty="0"/>
          </a:p>
        </p:txBody>
      </p:sp>
      <p:sp>
        <p:nvSpPr>
          <p:cNvPr id="42" name="SK-9-text-41"/>
          <p:cNvSpPr/>
          <p:nvPr/>
        </p:nvSpPr>
        <p:spPr>
          <a:xfrm>
            <a:off x="10105876" y="2269927"/>
            <a:ext cx="107528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✕ DO NOT</a:t>
            </a:r>
            <a:endParaRPr lang="en-US" sz="1575" dirty="0"/>
          </a:p>
        </p:txBody>
      </p:sp>
      <p:sp>
        <p:nvSpPr>
          <p:cNvPr id="43" name="SK-9-text-42"/>
          <p:cNvSpPr/>
          <p:nvPr/>
        </p:nvSpPr>
        <p:spPr>
          <a:xfrm>
            <a:off x="9981605" y="2647057"/>
            <a:ext cx="1372642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Spinal fusion</a:t>
            </a:r>
            <a:endParaRPr lang="en-US" sz="1650" dirty="0"/>
          </a:p>
        </p:txBody>
      </p:sp>
      <p:sp>
        <p:nvSpPr>
          <p:cNvPr id="44" name="SK-9-text-43"/>
          <p:cNvSpPr/>
          <p:nvPr/>
        </p:nvSpPr>
        <p:spPr>
          <a:xfrm>
            <a:off x="9837390" y="2935188"/>
            <a:ext cx="164886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for non-specific LBP</a:t>
            </a:r>
            <a:endParaRPr lang="en-US" sz="1125" dirty="0"/>
          </a:p>
        </p:txBody>
      </p:sp>
      <p:sp>
        <p:nvSpPr>
          <p:cNvPr id="45" name="SK-9-text-44"/>
          <p:cNvSpPr/>
          <p:nvPr/>
        </p:nvSpPr>
        <p:spPr>
          <a:xfrm>
            <a:off x="621655" y="3861048"/>
            <a:ext cx="1136142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Nerve Root Patterns — Know the Difference</a:t>
            </a:r>
            <a:endParaRPr lang="en-US" sz="1800" dirty="0"/>
          </a:p>
        </p:txBody>
      </p:sp>
      <p:sp>
        <p:nvSpPr>
          <p:cNvPr id="46" name="SK-9-text-45"/>
          <p:cNvSpPr/>
          <p:nvPr/>
        </p:nvSpPr>
        <p:spPr>
          <a:xfrm>
            <a:off x="974080" y="4533007"/>
            <a:ext cx="2611487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L4/L5 Disc → L5 Root</a:t>
            </a:r>
            <a:endParaRPr lang="en-US" sz="1575" dirty="0"/>
          </a:p>
        </p:txBody>
      </p:sp>
      <p:sp>
        <p:nvSpPr>
          <p:cNvPr id="47" name="SK-9-text-46"/>
          <p:cNvSpPr/>
          <p:nvPr/>
        </p:nvSpPr>
        <p:spPr>
          <a:xfrm>
            <a:off x="646063" y="5006280"/>
            <a:ext cx="508539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SLR: Reduced / Positive</a:t>
            </a:r>
            <a:endParaRPr lang="en-US" sz="1425" dirty="0"/>
          </a:p>
        </p:txBody>
      </p:sp>
      <p:sp>
        <p:nvSpPr>
          <p:cNvPr id="48" name="SK-9-text-47"/>
          <p:cNvSpPr/>
          <p:nvPr/>
        </p:nvSpPr>
        <p:spPr>
          <a:xfrm>
            <a:off x="646063" y="5301109"/>
            <a:ext cx="465105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Ankle jerk: ✓ Present</a:t>
            </a:r>
            <a:endParaRPr lang="en-US" sz="1425" dirty="0"/>
          </a:p>
        </p:txBody>
      </p:sp>
      <p:sp>
        <p:nvSpPr>
          <p:cNvPr id="49" name="SK-9-text-48"/>
          <p:cNvSpPr/>
          <p:nvPr/>
        </p:nvSpPr>
        <p:spPr>
          <a:xfrm>
            <a:off x="646063" y="5596086"/>
            <a:ext cx="98631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Weakness: Hallux extension, foot dorsiflexion</a:t>
            </a:r>
            <a:endParaRPr lang="en-US" sz="1425" dirty="0"/>
          </a:p>
        </p:txBody>
      </p:sp>
      <p:sp>
        <p:nvSpPr>
          <p:cNvPr id="50" name="SK-9-text-49"/>
          <p:cNvSpPr/>
          <p:nvPr/>
        </p:nvSpPr>
        <p:spPr>
          <a:xfrm>
            <a:off x="646063" y="5890915"/>
            <a:ext cx="617124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Sensory loss: Dorsum of foot</a:t>
            </a:r>
            <a:endParaRPr lang="en-US" sz="1425" dirty="0"/>
          </a:p>
        </p:txBody>
      </p:sp>
      <p:sp>
        <p:nvSpPr>
          <p:cNvPr id="51" name="SK-9-text-50"/>
          <p:cNvSpPr/>
          <p:nvPr/>
        </p:nvSpPr>
        <p:spPr>
          <a:xfrm>
            <a:off x="694879" y="6288732"/>
            <a:ext cx="886396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Foot drop risk — refer early if weakness</a:t>
            </a:r>
            <a:endParaRPr lang="en-US" sz="1350" dirty="0"/>
          </a:p>
        </p:txBody>
      </p:sp>
      <p:sp>
        <p:nvSpPr>
          <p:cNvPr id="52" name="SK-9-text-51"/>
          <p:cNvSpPr/>
          <p:nvPr/>
        </p:nvSpPr>
        <p:spPr>
          <a:xfrm>
            <a:off x="4802386" y="4533007"/>
            <a:ext cx="257487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L5/S1 Disc → S1 Root</a:t>
            </a:r>
            <a:endParaRPr lang="en-US" sz="1575" dirty="0"/>
          </a:p>
        </p:txBody>
      </p:sp>
      <p:sp>
        <p:nvSpPr>
          <p:cNvPr id="53" name="SK-9-text-52"/>
          <p:cNvSpPr/>
          <p:nvPr/>
        </p:nvSpPr>
        <p:spPr>
          <a:xfrm>
            <a:off x="4462165" y="5006280"/>
            <a:ext cx="508539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SLR: Reduced / Positive</a:t>
            </a:r>
            <a:endParaRPr lang="en-US" sz="1425" dirty="0"/>
          </a:p>
        </p:txBody>
      </p:sp>
      <p:sp>
        <p:nvSpPr>
          <p:cNvPr id="54" name="SK-9-text-53"/>
          <p:cNvSpPr/>
          <p:nvPr/>
        </p:nvSpPr>
        <p:spPr>
          <a:xfrm>
            <a:off x="4462165" y="5294263"/>
            <a:ext cx="443388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Ankle jerk: ✕ Absent</a:t>
            </a:r>
            <a:endParaRPr lang="en-US" sz="1425" dirty="0"/>
          </a:p>
        </p:txBody>
      </p:sp>
      <p:sp>
        <p:nvSpPr>
          <p:cNvPr id="55" name="SK-9-text-54"/>
          <p:cNvSpPr/>
          <p:nvPr/>
        </p:nvSpPr>
        <p:spPr>
          <a:xfrm>
            <a:off x="4462165" y="5589240"/>
            <a:ext cx="772983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Weakness: Plantar flexion, foot eversion</a:t>
            </a:r>
            <a:endParaRPr lang="en-US" sz="1425" dirty="0"/>
          </a:p>
        </p:txBody>
      </p:sp>
      <p:sp>
        <p:nvSpPr>
          <p:cNvPr id="56" name="SK-9-text-55"/>
          <p:cNvSpPr/>
          <p:nvPr/>
        </p:nvSpPr>
        <p:spPr>
          <a:xfrm>
            <a:off x="4462165" y="5884069"/>
            <a:ext cx="772983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Sensory loss: Lateral foot and little toe</a:t>
            </a:r>
            <a:endParaRPr lang="en-US" sz="1425" dirty="0"/>
          </a:p>
        </p:txBody>
      </p:sp>
      <p:sp>
        <p:nvSpPr>
          <p:cNvPr id="57" name="SK-9-text-56"/>
          <p:cNvSpPr/>
          <p:nvPr/>
        </p:nvSpPr>
        <p:spPr>
          <a:xfrm>
            <a:off x="8216057" y="4533007"/>
            <a:ext cx="336738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CES — Emergency Standard</a:t>
            </a:r>
            <a:endParaRPr lang="en-US" sz="1575" dirty="0"/>
          </a:p>
        </p:txBody>
      </p:sp>
      <p:sp>
        <p:nvSpPr>
          <p:cNvPr id="58" name="SK-9-text-57"/>
          <p:cNvSpPr/>
          <p:nvPr/>
        </p:nvSpPr>
        <p:spPr>
          <a:xfrm>
            <a:off x="8278267" y="5006280"/>
            <a:ext cx="391373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MRI within: 4 hours of request</a:t>
            </a:r>
            <a:endParaRPr lang="en-US" sz="1425" dirty="0"/>
          </a:p>
        </p:txBody>
      </p:sp>
      <p:sp>
        <p:nvSpPr>
          <p:cNvPr id="59" name="SK-9-text-58"/>
          <p:cNvSpPr/>
          <p:nvPr/>
        </p:nvSpPr>
        <p:spPr>
          <a:xfrm>
            <a:off x="8278267" y="5301109"/>
            <a:ext cx="391373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Pathway: National CES Pathway 2026</a:t>
            </a:r>
            <a:endParaRPr lang="en-US" sz="1425" dirty="0"/>
          </a:p>
        </p:txBody>
      </p:sp>
      <p:sp>
        <p:nvSpPr>
          <p:cNvPr id="60" name="SK-9-text-59"/>
          <p:cNvSpPr/>
          <p:nvPr/>
        </p:nvSpPr>
        <p:spPr>
          <a:xfrm>
            <a:off x="8278267" y="5589240"/>
            <a:ext cx="391373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PVR &gt;200ml: 20× more likely CES</a:t>
            </a:r>
            <a:endParaRPr lang="en-US" sz="1425" dirty="0"/>
          </a:p>
        </p:txBody>
      </p:sp>
      <p:sp>
        <p:nvSpPr>
          <p:cNvPr id="61" name="SK-9-text-60"/>
          <p:cNvSpPr/>
          <p:nvPr/>
        </p:nvSpPr>
        <p:spPr>
          <a:xfrm>
            <a:off x="8278267" y="5884069"/>
            <a:ext cx="39137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PVR &gt;600ml: Catheterise</a:t>
            </a:r>
            <a:endParaRPr lang="en-US" sz="1425" dirty="0"/>
          </a:p>
        </p:txBody>
      </p:sp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134562" y="6192739"/>
            <a:ext cx="3942627" cy="363438"/>
          </a:xfrm>
          <a:prstGeom prst="rect">
            <a:avLst/>
          </a:prstGeom>
        </p:spPr>
      </p:pic>
      <p:sp>
        <p:nvSpPr>
          <p:cNvPr id="62" name="SK-9-text-61"/>
          <p:cNvSpPr/>
          <p:nvPr/>
        </p:nvSpPr>
        <p:spPr>
          <a:xfrm>
            <a:off x="8234149" y="6282979"/>
            <a:ext cx="381610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Emergency referral — by phone if face-to-face causes delay</a:t>
            </a:r>
            <a:endParaRPr lang="en-US" sz="1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9432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377" y="1556742"/>
            <a:ext cx="2170063" cy="68461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377" y="1769269"/>
            <a:ext cx="5413177" cy="939403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377" y="1769269"/>
            <a:ext cx="146298" cy="939403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377" y="2763738"/>
            <a:ext cx="5413177" cy="939403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377" y="2763738"/>
            <a:ext cx="146298" cy="939403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377" y="3751213"/>
            <a:ext cx="5413177" cy="946398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377" y="3751213"/>
            <a:ext cx="146298" cy="946398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6377" y="4738836"/>
            <a:ext cx="5413177" cy="918865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377" y="4738836"/>
            <a:ext cx="146298" cy="918865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0094" y="1735038"/>
            <a:ext cx="5425380" cy="1268611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0094" y="1735038"/>
            <a:ext cx="146298" cy="1268611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0094" y="3058567"/>
            <a:ext cx="5425380" cy="802332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0094" y="3058567"/>
            <a:ext cx="146298" cy="802332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30094" y="3984427"/>
            <a:ext cx="5425380" cy="864096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0094" y="3984427"/>
            <a:ext cx="146298" cy="864096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30094" y="4903440"/>
            <a:ext cx="5425380" cy="761107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30094" y="4903440"/>
            <a:ext cx="146298" cy="761107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6377" y="5774382"/>
            <a:ext cx="11119098" cy="569119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36377" y="5774382"/>
            <a:ext cx="146298" cy="569119"/>
          </a:xfrm>
          <a:prstGeom prst="rect">
            <a:avLst/>
          </a:prstGeom>
        </p:spPr>
      </p:pic>
      <p:sp>
        <p:nvSpPr>
          <p:cNvPr id="24" name="SK-10-text-23"/>
          <p:cNvSpPr/>
          <p:nvPr/>
        </p:nvSpPr>
        <p:spPr>
          <a:xfrm>
            <a:off x="4307532" y="82153"/>
            <a:ext cx="3564582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800" dirty="0"/>
          </a:p>
        </p:txBody>
      </p:sp>
      <p:sp>
        <p:nvSpPr>
          <p:cNvPr id="25" name="SK-10-text-24"/>
          <p:cNvSpPr/>
          <p:nvPr/>
        </p:nvSpPr>
        <p:spPr>
          <a:xfrm>
            <a:off x="633859" y="610344"/>
            <a:ext cx="6528435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Quick Recall</a:t>
            </a:r>
            <a:endParaRPr lang="en-US" sz="3450" dirty="0"/>
          </a:p>
        </p:txBody>
      </p:sp>
      <p:sp>
        <p:nvSpPr>
          <p:cNvPr id="26" name="SK-10-text-25"/>
          <p:cNvSpPr/>
          <p:nvPr/>
        </p:nvSpPr>
        <p:spPr>
          <a:xfrm>
            <a:off x="621655" y="1131540"/>
            <a:ext cx="11570345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High-Yield Summary — Back Pain Assessment, Diagnosis and Red Flags</a:t>
            </a:r>
            <a:endParaRPr lang="en-US" sz="2400" dirty="0"/>
          </a:p>
        </p:txBody>
      </p:sp>
      <p:sp>
        <p:nvSpPr>
          <p:cNvPr id="27" name="SK-10-text-26"/>
          <p:cNvSpPr/>
          <p:nvPr/>
        </p:nvSpPr>
        <p:spPr>
          <a:xfrm>
            <a:off x="743694" y="1831032"/>
            <a:ext cx="70294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Diagnostic Triage (NICE NG59)</a:t>
            </a:r>
            <a:endParaRPr lang="en-US" sz="1500" dirty="0"/>
          </a:p>
        </p:txBody>
      </p:sp>
      <p:sp>
        <p:nvSpPr>
          <p:cNvPr id="28" name="SK-10-text-27"/>
          <p:cNvSpPr/>
          <p:nvPr/>
        </p:nvSpPr>
        <p:spPr>
          <a:xfrm>
            <a:off x="743694" y="2064246"/>
            <a:ext cx="109899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Simple back pain → reassure, keep active, analgesia</a:t>
            </a:r>
            <a:endParaRPr lang="en-US" sz="1350" dirty="0"/>
          </a:p>
        </p:txBody>
      </p:sp>
      <p:sp>
        <p:nvSpPr>
          <p:cNvPr id="29" name="SK-10-text-28"/>
          <p:cNvSpPr/>
          <p:nvPr/>
        </p:nvSpPr>
        <p:spPr>
          <a:xfrm>
            <a:off x="743694" y="2249388"/>
            <a:ext cx="11448306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Nerve root pain → conservative 6 weeks, then consider MRI</a:t>
            </a:r>
            <a:endParaRPr lang="en-US" sz="1350" dirty="0"/>
          </a:p>
        </p:txBody>
      </p:sp>
      <p:sp>
        <p:nvSpPr>
          <p:cNvPr id="30" name="SK-10-text-29"/>
          <p:cNvSpPr/>
          <p:nvPr/>
        </p:nvSpPr>
        <p:spPr>
          <a:xfrm>
            <a:off x="743694" y="2448223"/>
            <a:ext cx="111956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Serious pathology → red flags → urgent investigation</a:t>
            </a:r>
            <a:endParaRPr lang="en-US" sz="1350" dirty="0"/>
          </a:p>
        </p:txBody>
      </p:sp>
      <p:sp>
        <p:nvSpPr>
          <p:cNvPr id="31" name="SK-10-text-30"/>
          <p:cNvSpPr/>
          <p:nvPr/>
        </p:nvSpPr>
        <p:spPr>
          <a:xfrm>
            <a:off x="743694" y="2832348"/>
            <a:ext cx="44386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 Age Limits</a:t>
            </a:r>
            <a:endParaRPr lang="en-US" sz="1500" dirty="0"/>
          </a:p>
        </p:txBody>
      </p:sp>
      <p:sp>
        <p:nvSpPr>
          <p:cNvPr id="32" name="SK-10-text-31"/>
          <p:cNvSpPr/>
          <p:nvPr/>
        </p:nvSpPr>
        <p:spPr>
          <a:xfrm>
            <a:off x="743694" y="3058567"/>
            <a:ext cx="96869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First episode outside age 20–55 → red flag</a:t>
            </a:r>
            <a:endParaRPr lang="en-US" sz="1350" dirty="0"/>
          </a:p>
        </p:txBody>
      </p:sp>
      <p:sp>
        <p:nvSpPr>
          <p:cNvPr id="33" name="SK-10-text-32"/>
          <p:cNvSpPr/>
          <p:nvPr/>
        </p:nvSpPr>
        <p:spPr>
          <a:xfrm>
            <a:off x="743694" y="3243709"/>
            <a:ext cx="1144830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Age &gt;55 with new back pain → consider malignancy, fracture, stenosis</a:t>
            </a:r>
            <a:endParaRPr lang="en-US" sz="1350" dirty="0"/>
          </a:p>
        </p:txBody>
      </p:sp>
      <p:sp>
        <p:nvSpPr>
          <p:cNvPr id="34" name="SK-10-text-33"/>
          <p:cNvSpPr/>
          <p:nvPr/>
        </p:nvSpPr>
        <p:spPr>
          <a:xfrm>
            <a:off x="743694" y="3442692"/>
            <a:ext cx="1144830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Age &lt;20 → consider scoliosis, infection, inflammatory</a:t>
            </a:r>
            <a:endParaRPr lang="en-US" sz="1350" dirty="0"/>
          </a:p>
        </p:txBody>
      </p:sp>
      <p:sp>
        <p:nvSpPr>
          <p:cNvPr id="35" name="SK-10-text-34"/>
          <p:cNvSpPr/>
          <p:nvPr/>
        </p:nvSpPr>
        <p:spPr>
          <a:xfrm>
            <a:off x="743694" y="3812977"/>
            <a:ext cx="46672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Nerve Root Quick Map</a:t>
            </a:r>
            <a:endParaRPr lang="en-US" sz="1500" dirty="0"/>
          </a:p>
        </p:txBody>
      </p:sp>
      <p:sp>
        <p:nvSpPr>
          <p:cNvPr id="36" name="SK-10-text-35"/>
          <p:cNvSpPr/>
          <p:nvPr/>
        </p:nvSpPr>
        <p:spPr>
          <a:xfrm>
            <a:off x="743694" y="4032498"/>
            <a:ext cx="107156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L4 → knee jerk lost · medial foot · quad weakness</a:t>
            </a:r>
            <a:endParaRPr lang="en-US" sz="1350" dirty="0"/>
          </a:p>
        </p:txBody>
      </p:sp>
      <p:sp>
        <p:nvSpPr>
          <p:cNvPr id="37" name="SK-10-text-36"/>
          <p:cNvSpPr/>
          <p:nvPr/>
        </p:nvSpPr>
        <p:spPr>
          <a:xfrm>
            <a:off x="743694" y="4217640"/>
            <a:ext cx="11448306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L5 → no reflex lost · dorsum foot · hallux extension weak</a:t>
            </a:r>
            <a:endParaRPr lang="en-US" sz="1350" dirty="0"/>
          </a:p>
        </p:txBody>
      </p:sp>
      <p:sp>
        <p:nvSpPr>
          <p:cNvPr id="38" name="SK-10-text-37"/>
          <p:cNvSpPr/>
          <p:nvPr/>
        </p:nvSpPr>
        <p:spPr>
          <a:xfrm>
            <a:off x="743694" y="4409629"/>
            <a:ext cx="1144830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S1 → ankle jerk lost · lateral foot · plantar flexion weak</a:t>
            </a:r>
            <a:endParaRPr lang="en-US" sz="1350" dirty="0"/>
          </a:p>
        </p:txBody>
      </p:sp>
      <p:sp>
        <p:nvSpPr>
          <p:cNvPr id="39" name="SK-10-text-38"/>
          <p:cNvSpPr/>
          <p:nvPr/>
        </p:nvSpPr>
        <p:spPr>
          <a:xfrm>
            <a:off x="743694" y="4773067"/>
            <a:ext cx="55816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CES — Emergency Triggers</a:t>
            </a:r>
            <a:endParaRPr lang="en-US" sz="1500" dirty="0"/>
          </a:p>
        </p:txBody>
      </p:sp>
      <p:sp>
        <p:nvSpPr>
          <p:cNvPr id="40" name="SK-10-text-39"/>
          <p:cNvSpPr/>
          <p:nvPr/>
        </p:nvSpPr>
        <p:spPr>
          <a:xfrm>
            <a:off x="743694" y="4992588"/>
            <a:ext cx="11448306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Bladder dysfunction · saddle anaesthesia · bilateral leg weakness</a:t>
            </a:r>
            <a:endParaRPr lang="en-US" sz="1350" dirty="0"/>
          </a:p>
        </p:txBody>
      </p:sp>
      <p:sp>
        <p:nvSpPr>
          <p:cNvPr id="41" name="SK-10-text-40"/>
          <p:cNvSpPr/>
          <p:nvPr/>
        </p:nvSpPr>
        <p:spPr>
          <a:xfrm>
            <a:off x="743694" y="5184577"/>
            <a:ext cx="93440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Bowel loss of fullness · sexual dysfunction</a:t>
            </a:r>
            <a:endParaRPr lang="en-US" sz="1350" dirty="0"/>
          </a:p>
        </p:txBody>
      </p:sp>
      <p:sp>
        <p:nvSpPr>
          <p:cNvPr id="42" name="SK-10-text-41"/>
          <p:cNvSpPr/>
          <p:nvPr/>
        </p:nvSpPr>
        <p:spPr>
          <a:xfrm>
            <a:off x="743694" y="5369719"/>
            <a:ext cx="1144830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→ Emergency MRI within 4 hours (National CES Pathway 2026)</a:t>
            </a:r>
            <a:endParaRPr lang="en-US" sz="1350" dirty="0"/>
          </a:p>
        </p:txBody>
      </p:sp>
      <p:sp>
        <p:nvSpPr>
          <p:cNvPr id="43" name="SK-10-text-42"/>
          <p:cNvSpPr/>
          <p:nvPr/>
        </p:nvSpPr>
        <p:spPr>
          <a:xfrm>
            <a:off x="6437263" y="1762423"/>
            <a:ext cx="45148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 — Do NOT</a:t>
            </a:r>
            <a:endParaRPr lang="en-US" sz="1500" dirty="0"/>
          </a:p>
        </p:txBody>
      </p:sp>
      <p:sp>
        <p:nvSpPr>
          <p:cNvPr id="44" name="SK-10-text-43"/>
          <p:cNvSpPr/>
          <p:nvPr/>
        </p:nvSpPr>
        <p:spPr>
          <a:xfrm>
            <a:off x="6437263" y="1975098"/>
            <a:ext cx="575473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✕ Routine imaging for non-specific LBP</a:t>
            </a:r>
            <a:endParaRPr lang="en-US" sz="1350" dirty="0"/>
          </a:p>
        </p:txBody>
      </p:sp>
      <p:sp>
        <p:nvSpPr>
          <p:cNvPr id="45" name="SK-10-text-44"/>
          <p:cNvSpPr/>
          <p:nvPr/>
        </p:nvSpPr>
        <p:spPr>
          <a:xfrm>
            <a:off x="6437263" y="2180779"/>
            <a:ext cx="575473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✕ Paracetamol alone as first-line</a:t>
            </a:r>
            <a:endParaRPr lang="en-US" sz="1350" dirty="0"/>
          </a:p>
        </p:txBody>
      </p:sp>
      <p:sp>
        <p:nvSpPr>
          <p:cNvPr id="46" name="SK-10-text-45"/>
          <p:cNvSpPr/>
          <p:nvPr/>
        </p:nvSpPr>
        <p:spPr>
          <a:xfrm>
            <a:off x="6437263" y="2359075"/>
            <a:ext cx="5754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✕ Gabapentinoids for back pain or sciatica</a:t>
            </a:r>
            <a:endParaRPr lang="en-US" sz="1350" dirty="0"/>
          </a:p>
        </p:txBody>
      </p:sp>
      <p:sp>
        <p:nvSpPr>
          <p:cNvPr id="47" name="SK-10-text-46"/>
          <p:cNvSpPr/>
          <p:nvPr/>
        </p:nvSpPr>
        <p:spPr>
          <a:xfrm>
            <a:off x="6437263" y="2551063"/>
            <a:ext cx="5754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✕ Spinal fusion for non-specific LBP</a:t>
            </a:r>
            <a:endParaRPr lang="en-US" sz="1350" dirty="0"/>
          </a:p>
        </p:txBody>
      </p:sp>
      <p:sp>
        <p:nvSpPr>
          <p:cNvPr id="48" name="SK-10-text-47"/>
          <p:cNvSpPr/>
          <p:nvPr/>
        </p:nvSpPr>
        <p:spPr>
          <a:xfrm>
            <a:off x="6437263" y="2750046"/>
            <a:ext cx="575473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✕ Benzodiazepines for sciatica</a:t>
            </a:r>
            <a:endParaRPr lang="en-US" sz="1350" dirty="0"/>
          </a:p>
        </p:txBody>
      </p:sp>
      <p:sp>
        <p:nvSpPr>
          <p:cNvPr id="49" name="SK-10-text-48"/>
          <p:cNvSpPr/>
          <p:nvPr/>
        </p:nvSpPr>
        <p:spPr>
          <a:xfrm>
            <a:off x="6437263" y="3072259"/>
            <a:ext cx="575473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Yellow Flags — Key Domains</a:t>
            </a:r>
            <a:endParaRPr lang="en-US" sz="1500" dirty="0"/>
          </a:p>
        </p:txBody>
      </p:sp>
      <p:sp>
        <p:nvSpPr>
          <p:cNvPr id="50" name="SK-10-text-49"/>
          <p:cNvSpPr/>
          <p:nvPr/>
        </p:nvSpPr>
        <p:spPr>
          <a:xfrm>
            <a:off x="6437263" y="3291780"/>
            <a:ext cx="5754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Catastrophising · fear-avoidance · depression</a:t>
            </a:r>
            <a:endParaRPr lang="en-US" sz="1350" dirty="0"/>
          </a:p>
        </p:txBody>
      </p:sp>
      <p:sp>
        <p:nvSpPr>
          <p:cNvPr id="51" name="SK-10-text-50"/>
          <p:cNvSpPr/>
          <p:nvPr/>
        </p:nvSpPr>
        <p:spPr>
          <a:xfrm>
            <a:off x="6437263" y="3483769"/>
            <a:ext cx="575473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Low job satisfaction · illness behaviour</a:t>
            </a:r>
            <a:endParaRPr lang="en-US" sz="1350" dirty="0"/>
          </a:p>
        </p:txBody>
      </p:sp>
      <p:sp>
        <p:nvSpPr>
          <p:cNvPr id="52" name="SK-10-text-51"/>
          <p:cNvSpPr/>
          <p:nvPr/>
        </p:nvSpPr>
        <p:spPr>
          <a:xfrm>
            <a:off x="6437263" y="3668911"/>
            <a:ext cx="575473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Use STarT Back Tool at every first presentation</a:t>
            </a:r>
            <a:endParaRPr lang="en-US" sz="1350" dirty="0"/>
          </a:p>
        </p:txBody>
      </p:sp>
      <p:sp>
        <p:nvSpPr>
          <p:cNvPr id="53" name="SK-10-text-52"/>
          <p:cNvSpPr/>
          <p:nvPr/>
        </p:nvSpPr>
        <p:spPr>
          <a:xfrm>
            <a:off x="6437263" y="4004965"/>
            <a:ext cx="46672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Referral Speed Guide</a:t>
            </a:r>
            <a:endParaRPr lang="en-US" sz="1500" dirty="0"/>
          </a:p>
        </p:txBody>
      </p:sp>
      <p:sp>
        <p:nvSpPr>
          <p:cNvPr id="54" name="SK-10-text-53"/>
          <p:cNvSpPr/>
          <p:nvPr/>
        </p:nvSpPr>
        <p:spPr>
          <a:xfrm>
            <a:off x="6437263" y="4224486"/>
            <a:ext cx="57547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Same day → CES symptoms · bilateral progressive weakness</a:t>
            </a:r>
            <a:endParaRPr lang="en-US" sz="1350" dirty="0"/>
          </a:p>
        </p:txBody>
      </p:sp>
      <p:sp>
        <p:nvSpPr>
          <p:cNvPr id="55" name="SK-10-text-54"/>
          <p:cNvSpPr/>
          <p:nvPr/>
        </p:nvSpPr>
        <p:spPr>
          <a:xfrm>
            <a:off x="6437263" y="4416475"/>
            <a:ext cx="575473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- 2-week wait → unilateral radiculopathy progressing · red flag malignancy</a:t>
            </a:r>
            <a:endParaRPr lang="en-US" sz="1350" dirty="0"/>
          </a:p>
        </p:txBody>
      </p:sp>
      <p:sp>
        <p:nvSpPr>
          <p:cNvPr id="56" name="SK-10-text-55"/>
          <p:cNvSpPr/>
          <p:nvPr/>
        </p:nvSpPr>
        <p:spPr>
          <a:xfrm>
            <a:off x="6437263" y="4615309"/>
            <a:ext cx="575473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Routine → radiculopathy not resolved at 6 weeks</a:t>
            </a:r>
            <a:endParaRPr lang="en-US" sz="1350" dirty="0"/>
          </a:p>
        </p:txBody>
      </p:sp>
      <p:sp>
        <p:nvSpPr>
          <p:cNvPr id="57" name="SK-10-text-56"/>
          <p:cNvSpPr/>
          <p:nvPr/>
        </p:nvSpPr>
        <p:spPr>
          <a:xfrm>
            <a:off x="6437263" y="4944517"/>
            <a:ext cx="575473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Safety-Net — Say This Every Time</a:t>
            </a:r>
            <a:endParaRPr lang="en-US" sz="1500" dirty="0"/>
          </a:p>
        </p:txBody>
      </p:sp>
      <p:sp>
        <p:nvSpPr>
          <p:cNvPr id="58" name="SK-10-text-57"/>
          <p:cNvSpPr/>
          <p:nvPr/>
        </p:nvSpPr>
        <p:spPr>
          <a:xfrm>
            <a:off x="6437263" y="5164038"/>
            <a:ext cx="4718298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 “If you develop difficulty passing urine, numbness around your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bottom or genitals, or leg weakness — go to A&amp;E immediately.”</a:t>
            </a:r>
            <a:endParaRPr lang="en-US" sz="1200" dirty="0"/>
          </a:p>
        </p:txBody>
      </p:sp>
      <p:sp>
        <p:nvSpPr>
          <p:cNvPr id="59" name="SK-10-text-58"/>
          <p:cNvSpPr/>
          <p:nvPr/>
        </p:nvSpPr>
        <p:spPr>
          <a:xfrm>
            <a:off x="768028" y="5808613"/>
            <a:ext cx="10655796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Disclaimer: This teaching material is intended for educational purposes for GP trainees and IMGs preparing for AKT and SCA examinations. It does not constitute formal medical advice </a:t>
            </a:r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replace</a:t>
            </a:r>
            <a:r>
              <a:rPr lang="en-US" sz="1050" dirty="0"/>
              <a:t> </a:t>
            </a: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judgement. All content has been verified against NICE NG59 (last updated December 2020), NICE CKS Back Pain Low (last revised October 2024), and the National </a:t>
            </a:r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CES Pathway</a:t>
            </a:r>
            <a:r>
              <a:rPr lang="en-US" sz="1050" dirty="0"/>
              <a:t> </a:t>
            </a: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(March 2026). Guidelines change — always check current national guidance before applying to clinical practice.</a:t>
            </a:r>
            <a:endParaRPr lang="en-US" sz="1050" dirty="0"/>
          </a:p>
        </p:txBody>
      </p:sp>
      <p:sp>
        <p:nvSpPr>
          <p:cNvPr id="60" name="SK-10-text-59"/>
          <p:cNvSpPr/>
          <p:nvPr/>
        </p:nvSpPr>
        <p:spPr>
          <a:xfrm>
            <a:off x="5026521" y="6398419"/>
            <a:ext cx="212645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61" name="SK-10-text-60"/>
          <p:cNvSpPr/>
          <p:nvPr/>
        </p:nvSpPr>
        <p:spPr>
          <a:xfrm>
            <a:off x="3692575" y="6631632"/>
            <a:ext cx="4782294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© Bradford VTS Teaching Deck | Back Pain — Assessment, Diagnosis and Red Flags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2763</Words>
  <Application>Microsoft Office PowerPoint</Application>
  <PresentationFormat>Widescreen</PresentationFormat>
  <Paragraphs>404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Roboto</vt:lpstr>
      <vt:lpstr>Montserrat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2026-06-18T16:39:11Z</dcterms:created>
  <dcterms:modified xsi:type="dcterms:W3CDTF">2026-06-18T17:31:44Z</dcterms:modified>
</cp:coreProperties>
</file>