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12192000"/>
  <p:embeddedFontLst>
    <p:embeddedFont>
      <p:font typeface="Montserrat" panose="00000500000000000000" pitchFamily="2" charset="0"/>
      <p:regular r:id="rId35"/>
      <p:bold r:id="rId36"/>
    </p:embeddedFont>
    <p:embeddedFont>
      <p:font typeface="Open Sans" panose="020B0606030504020204" pitchFamily="34" charset="0"/>
      <p:regular r:id="rId37"/>
      <p:bold r:id="rId38"/>
    </p:embeddedFont>
    <p:embeddedFont>
      <p:font typeface="Roboto" panose="02000000000000000000" pitchFamily="2" charset="0"/>
      <p:regular r:id="rId39"/>
      <p:bold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25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1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3" Type="http://schemas.openxmlformats.org/officeDocument/2006/relationships/image" Target="../media/image1.png"/><Relationship Id="rId21" Type="http://schemas.openxmlformats.org/officeDocument/2006/relationships/image" Target="../media/image120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5.png"/><Relationship Id="rId20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19" Type="http://schemas.openxmlformats.org/officeDocument/2006/relationships/image" Target="../media/image118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image" Target="../media/image1.png"/><Relationship Id="rId21" Type="http://schemas.openxmlformats.org/officeDocument/2006/relationships/image" Target="../media/image138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5" Type="http://schemas.openxmlformats.org/officeDocument/2006/relationships/image" Target="../media/image14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24" Type="http://schemas.openxmlformats.org/officeDocument/2006/relationships/image" Target="../media/image141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23" Type="http://schemas.openxmlformats.org/officeDocument/2006/relationships/image" Target="../media/image140.png"/><Relationship Id="rId10" Type="http://schemas.openxmlformats.org/officeDocument/2006/relationships/image" Target="../media/image127.png"/><Relationship Id="rId19" Type="http://schemas.openxmlformats.org/officeDocument/2006/relationships/image" Target="../media/image136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Relationship Id="rId22" Type="http://schemas.openxmlformats.org/officeDocument/2006/relationships/image" Target="../media/image1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26" Type="http://schemas.openxmlformats.org/officeDocument/2006/relationships/image" Target="../media/image165.png"/><Relationship Id="rId3" Type="http://schemas.openxmlformats.org/officeDocument/2006/relationships/image" Target="../media/image1.png"/><Relationship Id="rId21" Type="http://schemas.openxmlformats.org/officeDocument/2006/relationships/image" Target="../media/image160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1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29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24" Type="http://schemas.openxmlformats.org/officeDocument/2006/relationships/image" Target="../media/image163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23" Type="http://schemas.openxmlformats.org/officeDocument/2006/relationships/image" Target="../media/image162.png"/><Relationship Id="rId28" Type="http://schemas.openxmlformats.org/officeDocument/2006/relationships/image" Target="../media/image167.png"/><Relationship Id="rId10" Type="http://schemas.openxmlformats.org/officeDocument/2006/relationships/image" Target="../media/image149.png"/><Relationship Id="rId19" Type="http://schemas.openxmlformats.org/officeDocument/2006/relationships/image" Target="../media/image158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Relationship Id="rId22" Type="http://schemas.openxmlformats.org/officeDocument/2006/relationships/image" Target="../media/image161.png"/><Relationship Id="rId27" Type="http://schemas.openxmlformats.org/officeDocument/2006/relationships/image" Target="../media/image1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26" Type="http://schemas.openxmlformats.org/officeDocument/2006/relationships/image" Target="../media/image191.png"/><Relationship Id="rId3" Type="http://schemas.openxmlformats.org/officeDocument/2006/relationships/image" Target="../media/image1.png"/><Relationship Id="rId21" Type="http://schemas.openxmlformats.org/officeDocument/2006/relationships/image" Target="../media/image186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5" Type="http://schemas.openxmlformats.org/officeDocument/2006/relationships/image" Target="../media/image19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81.png"/><Relationship Id="rId20" Type="http://schemas.openxmlformats.org/officeDocument/2006/relationships/image" Target="../media/image185.png"/><Relationship Id="rId29" Type="http://schemas.openxmlformats.org/officeDocument/2006/relationships/image" Target="../media/image1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24" Type="http://schemas.openxmlformats.org/officeDocument/2006/relationships/image" Target="../media/image189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23" Type="http://schemas.openxmlformats.org/officeDocument/2006/relationships/image" Target="../media/image188.png"/><Relationship Id="rId28" Type="http://schemas.openxmlformats.org/officeDocument/2006/relationships/image" Target="../media/image193.png"/><Relationship Id="rId10" Type="http://schemas.openxmlformats.org/officeDocument/2006/relationships/image" Target="../media/image175.png"/><Relationship Id="rId19" Type="http://schemas.openxmlformats.org/officeDocument/2006/relationships/image" Target="../media/image184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Relationship Id="rId22" Type="http://schemas.openxmlformats.org/officeDocument/2006/relationships/image" Target="../media/image187.png"/><Relationship Id="rId27" Type="http://schemas.openxmlformats.org/officeDocument/2006/relationships/image" Target="../media/image192.png"/><Relationship Id="rId30" Type="http://schemas.openxmlformats.org/officeDocument/2006/relationships/image" Target="../media/image19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05.png"/><Relationship Id="rId3" Type="http://schemas.openxmlformats.org/officeDocument/2006/relationships/image" Target="../media/image1.png"/><Relationship Id="rId7" Type="http://schemas.openxmlformats.org/officeDocument/2006/relationships/image" Target="../media/image199.png"/><Relationship Id="rId12" Type="http://schemas.openxmlformats.org/officeDocument/2006/relationships/image" Target="../media/image20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8.png"/><Relationship Id="rId11" Type="http://schemas.openxmlformats.org/officeDocument/2006/relationships/image" Target="../media/image203.png"/><Relationship Id="rId5" Type="http://schemas.openxmlformats.org/officeDocument/2006/relationships/image" Target="../media/image197.png"/><Relationship Id="rId15" Type="http://schemas.openxmlformats.org/officeDocument/2006/relationships/image" Target="../media/image207.png"/><Relationship Id="rId10" Type="http://schemas.openxmlformats.org/officeDocument/2006/relationships/image" Target="../media/image202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Relationship Id="rId14" Type="http://schemas.openxmlformats.org/officeDocument/2006/relationships/image" Target="../media/image20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3" Type="http://schemas.openxmlformats.org/officeDocument/2006/relationships/image" Target="../media/image209.png"/><Relationship Id="rId21" Type="http://schemas.openxmlformats.org/officeDocument/2006/relationships/image" Target="../media/image227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10" Type="http://schemas.openxmlformats.org/officeDocument/2006/relationships/image" Target="../media/image216.png"/><Relationship Id="rId19" Type="http://schemas.openxmlformats.org/officeDocument/2006/relationships/image" Target="../media/image225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3" Type="http://schemas.openxmlformats.org/officeDocument/2006/relationships/image" Target="../media/image1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3.png"/><Relationship Id="rId11" Type="http://schemas.openxmlformats.org/officeDocument/2006/relationships/image" Target="../media/image248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13" Type="http://schemas.openxmlformats.org/officeDocument/2006/relationships/image" Target="../media/image261.png"/><Relationship Id="rId18" Type="http://schemas.openxmlformats.org/officeDocument/2006/relationships/image" Target="../media/image266.png"/><Relationship Id="rId26" Type="http://schemas.openxmlformats.org/officeDocument/2006/relationships/image" Target="../media/image274.png"/><Relationship Id="rId3" Type="http://schemas.openxmlformats.org/officeDocument/2006/relationships/image" Target="../media/image1.png"/><Relationship Id="rId21" Type="http://schemas.openxmlformats.org/officeDocument/2006/relationships/image" Target="../media/image269.png"/><Relationship Id="rId7" Type="http://schemas.openxmlformats.org/officeDocument/2006/relationships/image" Target="../media/image255.png"/><Relationship Id="rId12" Type="http://schemas.openxmlformats.org/officeDocument/2006/relationships/image" Target="../media/image260.png"/><Relationship Id="rId17" Type="http://schemas.openxmlformats.org/officeDocument/2006/relationships/image" Target="../media/image265.png"/><Relationship Id="rId25" Type="http://schemas.openxmlformats.org/officeDocument/2006/relationships/image" Target="../media/image27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4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4.png"/><Relationship Id="rId11" Type="http://schemas.openxmlformats.org/officeDocument/2006/relationships/image" Target="../media/image259.png"/><Relationship Id="rId24" Type="http://schemas.openxmlformats.org/officeDocument/2006/relationships/image" Target="../media/image272.png"/><Relationship Id="rId5" Type="http://schemas.openxmlformats.org/officeDocument/2006/relationships/image" Target="../media/image253.png"/><Relationship Id="rId15" Type="http://schemas.openxmlformats.org/officeDocument/2006/relationships/image" Target="../media/image263.png"/><Relationship Id="rId23" Type="http://schemas.openxmlformats.org/officeDocument/2006/relationships/image" Target="../media/image271.png"/><Relationship Id="rId10" Type="http://schemas.openxmlformats.org/officeDocument/2006/relationships/image" Target="../media/image258.png"/><Relationship Id="rId19" Type="http://schemas.openxmlformats.org/officeDocument/2006/relationships/image" Target="../media/image267.png"/><Relationship Id="rId4" Type="http://schemas.openxmlformats.org/officeDocument/2006/relationships/image" Target="../media/image252.png"/><Relationship Id="rId9" Type="http://schemas.openxmlformats.org/officeDocument/2006/relationships/image" Target="../media/image257.png"/><Relationship Id="rId14" Type="http://schemas.openxmlformats.org/officeDocument/2006/relationships/image" Target="../media/image262.png"/><Relationship Id="rId22" Type="http://schemas.openxmlformats.org/officeDocument/2006/relationships/image" Target="../media/image270.png"/><Relationship Id="rId27" Type="http://schemas.openxmlformats.org/officeDocument/2006/relationships/image" Target="../media/image2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286.png"/><Relationship Id="rId18" Type="http://schemas.openxmlformats.org/officeDocument/2006/relationships/image" Target="../media/image291.png"/><Relationship Id="rId3" Type="http://schemas.openxmlformats.org/officeDocument/2006/relationships/image" Target="../media/image276.png"/><Relationship Id="rId21" Type="http://schemas.openxmlformats.org/officeDocument/2006/relationships/image" Target="../media/image294.png"/><Relationship Id="rId7" Type="http://schemas.openxmlformats.org/officeDocument/2006/relationships/image" Target="../media/image280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89.png"/><Relationship Id="rId20" Type="http://schemas.openxmlformats.org/officeDocument/2006/relationships/image" Target="../media/image2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9.png"/><Relationship Id="rId11" Type="http://schemas.openxmlformats.org/officeDocument/2006/relationships/image" Target="../media/image284.png"/><Relationship Id="rId5" Type="http://schemas.openxmlformats.org/officeDocument/2006/relationships/image" Target="../media/image278.png"/><Relationship Id="rId15" Type="http://schemas.openxmlformats.org/officeDocument/2006/relationships/image" Target="../media/image288.png"/><Relationship Id="rId10" Type="http://schemas.openxmlformats.org/officeDocument/2006/relationships/image" Target="../media/image283.png"/><Relationship Id="rId19" Type="http://schemas.openxmlformats.org/officeDocument/2006/relationships/image" Target="../media/image292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Relationship Id="rId14" Type="http://schemas.openxmlformats.org/officeDocument/2006/relationships/image" Target="../media/image287.png"/><Relationship Id="rId22" Type="http://schemas.openxmlformats.org/officeDocument/2006/relationships/image" Target="../media/image29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13" Type="http://schemas.openxmlformats.org/officeDocument/2006/relationships/image" Target="../media/image305.png"/><Relationship Id="rId18" Type="http://schemas.openxmlformats.org/officeDocument/2006/relationships/image" Target="../media/image310.png"/><Relationship Id="rId3" Type="http://schemas.openxmlformats.org/officeDocument/2006/relationships/image" Target="../media/image1.png"/><Relationship Id="rId7" Type="http://schemas.openxmlformats.org/officeDocument/2006/relationships/image" Target="../media/image299.png"/><Relationship Id="rId12" Type="http://schemas.openxmlformats.org/officeDocument/2006/relationships/image" Target="../media/image304.png"/><Relationship Id="rId17" Type="http://schemas.openxmlformats.org/officeDocument/2006/relationships/image" Target="../media/image309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08.png"/><Relationship Id="rId20" Type="http://schemas.openxmlformats.org/officeDocument/2006/relationships/image" Target="../media/image3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8.png"/><Relationship Id="rId11" Type="http://schemas.openxmlformats.org/officeDocument/2006/relationships/image" Target="../media/image303.png"/><Relationship Id="rId5" Type="http://schemas.openxmlformats.org/officeDocument/2006/relationships/image" Target="../media/image297.png"/><Relationship Id="rId15" Type="http://schemas.openxmlformats.org/officeDocument/2006/relationships/image" Target="../media/image307.png"/><Relationship Id="rId10" Type="http://schemas.openxmlformats.org/officeDocument/2006/relationships/image" Target="../media/image302.png"/><Relationship Id="rId19" Type="http://schemas.openxmlformats.org/officeDocument/2006/relationships/image" Target="../media/image311.png"/><Relationship Id="rId4" Type="http://schemas.openxmlformats.org/officeDocument/2006/relationships/image" Target="../media/image296.png"/><Relationship Id="rId9" Type="http://schemas.openxmlformats.org/officeDocument/2006/relationships/image" Target="../media/image301.png"/><Relationship Id="rId14" Type="http://schemas.openxmlformats.org/officeDocument/2006/relationships/image" Target="../media/image30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13" Type="http://schemas.openxmlformats.org/officeDocument/2006/relationships/image" Target="../media/image322.png"/><Relationship Id="rId18" Type="http://schemas.openxmlformats.org/officeDocument/2006/relationships/image" Target="../media/image327.png"/><Relationship Id="rId3" Type="http://schemas.openxmlformats.org/officeDocument/2006/relationships/image" Target="../media/image1.png"/><Relationship Id="rId21" Type="http://schemas.openxmlformats.org/officeDocument/2006/relationships/image" Target="../media/image330.png"/><Relationship Id="rId7" Type="http://schemas.openxmlformats.org/officeDocument/2006/relationships/image" Target="../media/image316.png"/><Relationship Id="rId12" Type="http://schemas.openxmlformats.org/officeDocument/2006/relationships/image" Target="../media/image321.png"/><Relationship Id="rId17" Type="http://schemas.openxmlformats.org/officeDocument/2006/relationships/image" Target="../media/image32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25.png"/><Relationship Id="rId20" Type="http://schemas.openxmlformats.org/officeDocument/2006/relationships/image" Target="../media/image3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5" Type="http://schemas.openxmlformats.org/officeDocument/2006/relationships/image" Target="../media/image314.png"/><Relationship Id="rId15" Type="http://schemas.openxmlformats.org/officeDocument/2006/relationships/image" Target="../media/image324.png"/><Relationship Id="rId10" Type="http://schemas.openxmlformats.org/officeDocument/2006/relationships/image" Target="../media/image319.png"/><Relationship Id="rId19" Type="http://schemas.openxmlformats.org/officeDocument/2006/relationships/image" Target="../media/image328.png"/><Relationship Id="rId4" Type="http://schemas.openxmlformats.org/officeDocument/2006/relationships/image" Target="../media/image313.png"/><Relationship Id="rId9" Type="http://schemas.openxmlformats.org/officeDocument/2006/relationships/image" Target="../media/image318.png"/><Relationship Id="rId14" Type="http://schemas.openxmlformats.org/officeDocument/2006/relationships/image" Target="../media/image3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13" Type="http://schemas.openxmlformats.org/officeDocument/2006/relationships/image" Target="../media/image340.png"/><Relationship Id="rId18" Type="http://schemas.openxmlformats.org/officeDocument/2006/relationships/image" Target="../media/image345.png"/><Relationship Id="rId26" Type="http://schemas.openxmlformats.org/officeDocument/2006/relationships/image" Target="../media/image353.png"/><Relationship Id="rId3" Type="http://schemas.openxmlformats.org/officeDocument/2006/relationships/image" Target="../media/image1.png"/><Relationship Id="rId21" Type="http://schemas.openxmlformats.org/officeDocument/2006/relationships/image" Target="../media/image348.png"/><Relationship Id="rId7" Type="http://schemas.openxmlformats.org/officeDocument/2006/relationships/image" Target="../media/image334.png"/><Relationship Id="rId12" Type="http://schemas.openxmlformats.org/officeDocument/2006/relationships/image" Target="../media/image339.png"/><Relationship Id="rId17" Type="http://schemas.openxmlformats.org/officeDocument/2006/relationships/image" Target="../media/image344.png"/><Relationship Id="rId25" Type="http://schemas.openxmlformats.org/officeDocument/2006/relationships/image" Target="../media/image35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43.png"/><Relationship Id="rId20" Type="http://schemas.openxmlformats.org/officeDocument/2006/relationships/image" Target="../media/image347.png"/><Relationship Id="rId29" Type="http://schemas.openxmlformats.org/officeDocument/2006/relationships/image" Target="../media/image3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3.png"/><Relationship Id="rId11" Type="http://schemas.openxmlformats.org/officeDocument/2006/relationships/image" Target="../media/image338.png"/><Relationship Id="rId24" Type="http://schemas.openxmlformats.org/officeDocument/2006/relationships/image" Target="../media/image351.png"/><Relationship Id="rId5" Type="http://schemas.openxmlformats.org/officeDocument/2006/relationships/image" Target="../media/image332.png"/><Relationship Id="rId15" Type="http://schemas.openxmlformats.org/officeDocument/2006/relationships/image" Target="../media/image342.png"/><Relationship Id="rId23" Type="http://schemas.openxmlformats.org/officeDocument/2006/relationships/image" Target="../media/image350.png"/><Relationship Id="rId28" Type="http://schemas.openxmlformats.org/officeDocument/2006/relationships/image" Target="../media/image355.png"/><Relationship Id="rId10" Type="http://schemas.openxmlformats.org/officeDocument/2006/relationships/image" Target="../media/image337.png"/><Relationship Id="rId19" Type="http://schemas.openxmlformats.org/officeDocument/2006/relationships/image" Target="../media/image346.png"/><Relationship Id="rId4" Type="http://schemas.openxmlformats.org/officeDocument/2006/relationships/image" Target="../media/image331.png"/><Relationship Id="rId9" Type="http://schemas.openxmlformats.org/officeDocument/2006/relationships/image" Target="../media/image336.png"/><Relationship Id="rId14" Type="http://schemas.openxmlformats.org/officeDocument/2006/relationships/image" Target="../media/image341.png"/><Relationship Id="rId22" Type="http://schemas.openxmlformats.org/officeDocument/2006/relationships/image" Target="../media/image349.png"/><Relationship Id="rId27" Type="http://schemas.openxmlformats.org/officeDocument/2006/relationships/image" Target="../media/image354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6.png"/><Relationship Id="rId18" Type="http://schemas.openxmlformats.org/officeDocument/2006/relationships/image" Target="../media/image371.png"/><Relationship Id="rId26" Type="http://schemas.openxmlformats.org/officeDocument/2006/relationships/image" Target="../media/image379.png"/><Relationship Id="rId3" Type="http://schemas.openxmlformats.org/officeDocument/2006/relationships/image" Target="../media/image1.png"/><Relationship Id="rId21" Type="http://schemas.openxmlformats.org/officeDocument/2006/relationships/image" Target="../media/image374.png"/><Relationship Id="rId34" Type="http://schemas.openxmlformats.org/officeDocument/2006/relationships/image" Target="../media/image387.png"/><Relationship Id="rId7" Type="http://schemas.openxmlformats.org/officeDocument/2006/relationships/image" Target="../media/image360.png"/><Relationship Id="rId12" Type="http://schemas.openxmlformats.org/officeDocument/2006/relationships/image" Target="../media/image365.png"/><Relationship Id="rId17" Type="http://schemas.openxmlformats.org/officeDocument/2006/relationships/image" Target="../media/image370.png"/><Relationship Id="rId25" Type="http://schemas.openxmlformats.org/officeDocument/2006/relationships/image" Target="../media/image378.png"/><Relationship Id="rId33" Type="http://schemas.openxmlformats.org/officeDocument/2006/relationships/image" Target="../media/image386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69.png"/><Relationship Id="rId20" Type="http://schemas.openxmlformats.org/officeDocument/2006/relationships/image" Target="../media/image373.png"/><Relationship Id="rId29" Type="http://schemas.openxmlformats.org/officeDocument/2006/relationships/image" Target="../media/image3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9.png"/><Relationship Id="rId11" Type="http://schemas.openxmlformats.org/officeDocument/2006/relationships/image" Target="../media/image364.png"/><Relationship Id="rId24" Type="http://schemas.openxmlformats.org/officeDocument/2006/relationships/image" Target="../media/image377.png"/><Relationship Id="rId32" Type="http://schemas.openxmlformats.org/officeDocument/2006/relationships/image" Target="../media/image385.png"/><Relationship Id="rId5" Type="http://schemas.openxmlformats.org/officeDocument/2006/relationships/image" Target="../media/image358.png"/><Relationship Id="rId15" Type="http://schemas.openxmlformats.org/officeDocument/2006/relationships/image" Target="../media/image368.png"/><Relationship Id="rId23" Type="http://schemas.openxmlformats.org/officeDocument/2006/relationships/image" Target="../media/image376.png"/><Relationship Id="rId28" Type="http://schemas.openxmlformats.org/officeDocument/2006/relationships/image" Target="../media/image381.png"/><Relationship Id="rId10" Type="http://schemas.openxmlformats.org/officeDocument/2006/relationships/image" Target="../media/image363.png"/><Relationship Id="rId19" Type="http://schemas.openxmlformats.org/officeDocument/2006/relationships/image" Target="../media/image372.png"/><Relationship Id="rId31" Type="http://schemas.openxmlformats.org/officeDocument/2006/relationships/image" Target="../media/image384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Relationship Id="rId14" Type="http://schemas.openxmlformats.org/officeDocument/2006/relationships/image" Target="../media/image367.png"/><Relationship Id="rId22" Type="http://schemas.openxmlformats.org/officeDocument/2006/relationships/image" Target="../media/image375.png"/><Relationship Id="rId27" Type="http://schemas.openxmlformats.org/officeDocument/2006/relationships/image" Target="../media/image380.png"/><Relationship Id="rId30" Type="http://schemas.openxmlformats.org/officeDocument/2006/relationships/image" Target="../media/image383.png"/><Relationship Id="rId35" Type="http://schemas.openxmlformats.org/officeDocument/2006/relationships/image" Target="../media/image388.png"/><Relationship Id="rId8" Type="http://schemas.openxmlformats.org/officeDocument/2006/relationships/image" Target="../media/image3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13" Type="http://schemas.openxmlformats.org/officeDocument/2006/relationships/image" Target="../media/image398.png"/><Relationship Id="rId18" Type="http://schemas.openxmlformats.org/officeDocument/2006/relationships/image" Target="../media/image403.png"/><Relationship Id="rId26" Type="http://schemas.openxmlformats.org/officeDocument/2006/relationships/image" Target="../media/image411.png"/><Relationship Id="rId3" Type="http://schemas.openxmlformats.org/officeDocument/2006/relationships/image" Target="../media/image1.png"/><Relationship Id="rId21" Type="http://schemas.openxmlformats.org/officeDocument/2006/relationships/image" Target="../media/image406.png"/><Relationship Id="rId7" Type="http://schemas.openxmlformats.org/officeDocument/2006/relationships/image" Target="../media/image392.png"/><Relationship Id="rId12" Type="http://schemas.openxmlformats.org/officeDocument/2006/relationships/image" Target="../media/image397.png"/><Relationship Id="rId17" Type="http://schemas.openxmlformats.org/officeDocument/2006/relationships/image" Target="../media/image402.png"/><Relationship Id="rId25" Type="http://schemas.openxmlformats.org/officeDocument/2006/relationships/image" Target="../media/image41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01.png"/><Relationship Id="rId20" Type="http://schemas.openxmlformats.org/officeDocument/2006/relationships/image" Target="../media/image405.png"/><Relationship Id="rId29" Type="http://schemas.openxmlformats.org/officeDocument/2006/relationships/image" Target="../media/image4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24" Type="http://schemas.openxmlformats.org/officeDocument/2006/relationships/image" Target="../media/image409.png"/><Relationship Id="rId5" Type="http://schemas.openxmlformats.org/officeDocument/2006/relationships/image" Target="../media/image390.png"/><Relationship Id="rId15" Type="http://schemas.openxmlformats.org/officeDocument/2006/relationships/image" Target="../media/image400.png"/><Relationship Id="rId23" Type="http://schemas.openxmlformats.org/officeDocument/2006/relationships/image" Target="../media/image408.png"/><Relationship Id="rId28" Type="http://schemas.openxmlformats.org/officeDocument/2006/relationships/image" Target="../media/image413.png"/><Relationship Id="rId10" Type="http://schemas.openxmlformats.org/officeDocument/2006/relationships/image" Target="../media/image395.png"/><Relationship Id="rId19" Type="http://schemas.openxmlformats.org/officeDocument/2006/relationships/image" Target="../media/image404.png"/><Relationship Id="rId4" Type="http://schemas.openxmlformats.org/officeDocument/2006/relationships/image" Target="../media/image389.png"/><Relationship Id="rId9" Type="http://schemas.openxmlformats.org/officeDocument/2006/relationships/image" Target="../media/image394.png"/><Relationship Id="rId14" Type="http://schemas.openxmlformats.org/officeDocument/2006/relationships/image" Target="../media/image399.png"/><Relationship Id="rId22" Type="http://schemas.openxmlformats.org/officeDocument/2006/relationships/image" Target="../media/image407.png"/><Relationship Id="rId27" Type="http://schemas.openxmlformats.org/officeDocument/2006/relationships/image" Target="../media/image412.png"/><Relationship Id="rId30" Type="http://schemas.openxmlformats.org/officeDocument/2006/relationships/image" Target="../media/image4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13" Type="http://schemas.openxmlformats.org/officeDocument/2006/relationships/image" Target="../media/image426.png"/><Relationship Id="rId18" Type="http://schemas.openxmlformats.org/officeDocument/2006/relationships/image" Target="../media/image431.png"/><Relationship Id="rId3" Type="http://schemas.openxmlformats.org/officeDocument/2006/relationships/image" Target="../media/image416.png"/><Relationship Id="rId21" Type="http://schemas.openxmlformats.org/officeDocument/2006/relationships/image" Target="../media/image434.png"/><Relationship Id="rId7" Type="http://schemas.openxmlformats.org/officeDocument/2006/relationships/image" Target="../media/image420.png"/><Relationship Id="rId12" Type="http://schemas.openxmlformats.org/officeDocument/2006/relationships/image" Target="../media/image425.png"/><Relationship Id="rId17" Type="http://schemas.openxmlformats.org/officeDocument/2006/relationships/image" Target="../media/image43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29.png"/><Relationship Id="rId20" Type="http://schemas.openxmlformats.org/officeDocument/2006/relationships/image" Target="../media/image4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9.png"/><Relationship Id="rId11" Type="http://schemas.openxmlformats.org/officeDocument/2006/relationships/image" Target="../media/image424.png"/><Relationship Id="rId5" Type="http://schemas.openxmlformats.org/officeDocument/2006/relationships/image" Target="../media/image418.png"/><Relationship Id="rId15" Type="http://schemas.openxmlformats.org/officeDocument/2006/relationships/image" Target="../media/image428.png"/><Relationship Id="rId10" Type="http://schemas.openxmlformats.org/officeDocument/2006/relationships/image" Target="../media/image423.png"/><Relationship Id="rId19" Type="http://schemas.openxmlformats.org/officeDocument/2006/relationships/image" Target="../media/image432.png"/><Relationship Id="rId4" Type="http://schemas.openxmlformats.org/officeDocument/2006/relationships/image" Target="../media/image417.png"/><Relationship Id="rId9" Type="http://schemas.openxmlformats.org/officeDocument/2006/relationships/image" Target="../media/image422.png"/><Relationship Id="rId14" Type="http://schemas.openxmlformats.org/officeDocument/2006/relationships/image" Target="../media/image4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444.png"/><Relationship Id="rId18" Type="http://schemas.openxmlformats.org/officeDocument/2006/relationships/image" Target="../media/image449.png"/><Relationship Id="rId3" Type="http://schemas.openxmlformats.org/officeDocument/2006/relationships/image" Target="../media/image1.png"/><Relationship Id="rId21" Type="http://schemas.openxmlformats.org/officeDocument/2006/relationships/image" Target="../media/image452.png"/><Relationship Id="rId7" Type="http://schemas.openxmlformats.org/officeDocument/2006/relationships/image" Target="../media/image438.png"/><Relationship Id="rId12" Type="http://schemas.openxmlformats.org/officeDocument/2006/relationships/image" Target="../media/image443.png"/><Relationship Id="rId17" Type="http://schemas.openxmlformats.org/officeDocument/2006/relationships/image" Target="../media/image448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47.png"/><Relationship Id="rId20" Type="http://schemas.openxmlformats.org/officeDocument/2006/relationships/image" Target="../media/image4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7.png"/><Relationship Id="rId11" Type="http://schemas.openxmlformats.org/officeDocument/2006/relationships/image" Target="../media/image442.png"/><Relationship Id="rId5" Type="http://schemas.openxmlformats.org/officeDocument/2006/relationships/image" Target="../media/image436.png"/><Relationship Id="rId15" Type="http://schemas.openxmlformats.org/officeDocument/2006/relationships/image" Target="../media/image446.png"/><Relationship Id="rId10" Type="http://schemas.openxmlformats.org/officeDocument/2006/relationships/image" Target="../media/image441.png"/><Relationship Id="rId19" Type="http://schemas.openxmlformats.org/officeDocument/2006/relationships/image" Target="../media/image450.png"/><Relationship Id="rId4" Type="http://schemas.openxmlformats.org/officeDocument/2006/relationships/image" Target="../media/image435.png"/><Relationship Id="rId9" Type="http://schemas.openxmlformats.org/officeDocument/2006/relationships/image" Target="../media/image440.png"/><Relationship Id="rId14" Type="http://schemas.openxmlformats.org/officeDocument/2006/relationships/image" Target="../media/image445.png"/><Relationship Id="rId22" Type="http://schemas.openxmlformats.org/officeDocument/2006/relationships/image" Target="../media/image4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8.png"/><Relationship Id="rId13" Type="http://schemas.openxmlformats.org/officeDocument/2006/relationships/image" Target="../media/image463.png"/><Relationship Id="rId18" Type="http://schemas.openxmlformats.org/officeDocument/2006/relationships/image" Target="../media/image468.png"/><Relationship Id="rId3" Type="http://schemas.openxmlformats.org/officeDocument/2006/relationships/image" Target="../media/image1.png"/><Relationship Id="rId7" Type="http://schemas.openxmlformats.org/officeDocument/2006/relationships/image" Target="../media/image457.png"/><Relationship Id="rId12" Type="http://schemas.openxmlformats.org/officeDocument/2006/relationships/image" Target="../media/image462.png"/><Relationship Id="rId17" Type="http://schemas.openxmlformats.org/officeDocument/2006/relationships/image" Target="../media/image467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6.png"/><Relationship Id="rId11" Type="http://schemas.openxmlformats.org/officeDocument/2006/relationships/image" Target="../media/image461.png"/><Relationship Id="rId5" Type="http://schemas.openxmlformats.org/officeDocument/2006/relationships/image" Target="../media/image455.png"/><Relationship Id="rId15" Type="http://schemas.openxmlformats.org/officeDocument/2006/relationships/image" Target="../media/image465.png"/><Relationship Id="rId10" Type="http://schemas.openxmlformats.org/officeDocument/2006/relationships/image" Target="../media/image460.png"/><Relationship Id="rId4" Type="http://schemas.openxmlformats.org/officeDocument/2006/relationships/image" Target="../media/image454.png"/><Relationship Id="rId9" Type="http://schemas.openxmlformats.org/officeDocument/2006/relationships/image" Target="../media/image459.png"/><Relationship Id="rId14" Type="http://schemas.openxmlformats.org/officeDocument/2006/relationships/image" Target="../media/image4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png"/><Relationship Id="rId13" Type="http://schemas.openxmlformats.org/officeDocument/2006/relationships/image" Target="../media/image478.png"/><Relationship Id="rId18" Type="http://schemas.openxmlformats.org/officeDocument/2006/relationships/image" Target="../media/image483.png"/><Relationship Id="rId3" Type="http://schemas.openxmlformats.org/officeDocument/2006/relationships/image" Target="../media/image1.png"/><Relationship Id="rId21" Type="http://schemas.openxmlformats.org/officeDocument/2006/relationships/image" Target="../media/image486.png"/><Relationship Id="rId7" Type="http://schemas.openxmlformats.org/officeDocument/2006/relationships/image" Target="../media/image472.png"/><Relationship Id="rId12" Type="http://schemas.openxmlformats.org/officeDocument/2006/relationships/image" Target="../media/image477.png"/><Relationship Id="rId17" Type="http://schemas.openxmlformats.org/officeDocument/2006/relationships/image" Target="../media/image482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81.png"/><Relationship Id="rId20" Type="http://schemas.openxmlformats.org/officeDocument/2006/relationships/image" Target="../media/image4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1.png"/><Relationship Id="rId11" Type="http://schemas.openxmlformats.org/officeDocument/2006/relationships/image" Target="../media/image476.png"/><Relationship Id="rId5" Type="http://schemas.openxmlformats.org/officeDocument/2006/relationships/image" Target="../media/image470.png"/><Relationship Id="rId15" Type="http://schemas.openxmlformats.org/officeDocument/2006/relationships/image" Target="../media/image480.png"/><Relationship Id="rId23" Type="http://schemas.openxmlformats.org/officeDocument/2006/relationships/image" Target="../media/image488.png"/><Relationship Id="rId10" Type="http://schemas.openxmlformats.org/officeDocument/2006/relationships/image" Target="../media/image475.png"/><Relationship Id="rId19" Type="http://schemas.openxmlformats.org/officeDocument/2006/relationships/image" Target="../media/image484.png"/><Relationship Id="rId4" Type="http://schemas.openxmlformats.org/officeDocument/2006/relationships/image" Target="../media/image469.png"/><Relationship Id="rId9" Type="http://schemas.openxmlformats.org/officeDocument/2006/relationships/image" Target="../media/image474.png"/><Relationship Id="rId14" Type="http://schemas.openxmlformats.org/officeDocument/2006/relationships/image" Target="../media/image479.png"/><Relationship Id="rId22" Type="http://schemas.openxmlformats.org/officeDocument/2006/relationships/image" Target="../media/image4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3.png"/><Relationship Id="rId13" Type="http://schemas.openxmlformats.org/officeDocument/2006/relationships/image" Target="../media/image498.png"/><Relationship Id="rId3" Type="http://schemas.openxmlformats.org/officeDocument/2006/relationships/image" Target="../media/image240.png"/><Relationship Id="rId7" Type="http://schemas.openxmlformats.org/officeDocument/2006/relationships/image" Target="../media/image492.png"/><Relationship Id="rId12" Type="http://schemas.openxmlformats.org/officeDocument/2006/relationships/image" Target="../media/image497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5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1.png"/><Relationship Id="rId11" Type="http://schemas.openxmlformats.org/officeDocument/2006/relationships/image" Target="../media/image496.png"/><Relationship Id="rId5" Type="http://schemas.openxmlformats.org/officeDocument/2006/relationships/image" Target="../media/image490.png"/><Relationship Id="rId15" Type="http://schemas.openxmlformats.org/officeDocument/2006/relationships/image" Target="../media/image500.png"/><Relationship Id="rId10" Type="http://schemas.openxmlformats.org/officeDocument/2006/relationships/image" Target="../media/image495.png"/><Relationship Id="rId4" Type="http://schemas.openxmlformats.org/officeDocument/2006/relationships/image" Target="../media/image489.png"/><Relationship Id="rId9" Type="http://schemas.openxmlformats.org/officeDocument/2006/relationships/image" Target="../media/image494.png"/><Relationship Id="rId14" Type="http://schemas.openxmlformats.org/officeDocument/2006/relationships/image" Target="../media/image49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6.png"/><Relationship Id="rId13" Type="http://schemas.openxmlformats.org/officeDocument/2006/relationships/image" Target="../media/image511.png"/><Relationship Id="rId3" Type="http://schemas.openxmlformats.org/officeDocument/2006/relationships/image" Target="../media/image1.png"/><Relationship Id="rId7" Type="http://schemas.openxmlformats.org/officeDocument/2006/relationships/image" Target="../media/image505.png"/><Relationship Id="rId12" Type="http://schemas.openxmlformats.org/officeDocument/2006/relationships/image" Target="../media/image5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4.png"/><Relationship Id="rId11" Type="http://schemas.openxmlformats.org/officeDocument/2006/relationships/image" Target="../media/image509.png"/><Relationship Id="rId5" Type="http://schemas.openxmlformats.org/officeDocument/2006/relationships/image" Target="../media/image503.png"/><Relationship Id="rId10" Type="http://schemas.openxmlformats.org/officeDocument/2006/relationships/image" Target="../media/image508.png"/><Relationship Id="rId4" Type="http://schemas.openxmlformats.org/officeDocument/2006/relationships/image" Target="../media/image502.png"/><Relationship Id="rId9" Type="http://schemas.openxmlformats.org/officeDocument/2006/relationships/image" Target="../media/image507.png"/><Relationship Id="rId14" Type="http://schemas.openxmlformats.org/officeDocument/2006/relationships/image" Target="../media/image5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7.png"/><Relationship Id="rId3" Type="http://schemas.openxmlformats.org/officeDocument/2006/relationships/image" Target="../media/image1.png"/><Relationship Id="rId7" Type="http://schemas.openxmlformats.org/officeDocument/2006/relationships/image" Target="../media/image516.png"/><Relationship Id="rId12" Type="http://schemas.openxmlformats.org/officeDocument/2006/relationships/image" Target="../media/image5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5.png"/><Relationship Id="rId11" Type="http://schemas.openxmlformats.org/officeDocument/2006/relationships/image" Target="../media/image520.png"/><Relationship Id="rId5" Type="http://schemas.openxmlformats.org/officeDocument/2006/relationships/image" Target="../media/image514.png"/><Relationship Id="rId10" Type="http://schemas.openxmlformats.org/officeDocument/2006/relationships/image" Target="../media/image519.png"/><Relationship Id="rId4" Type="http://schemas.openxmlformats.org/officeDocument/2006/relationships/image" Target="../media/image513.png"/><Relationship Id="rId9" Type="http://schemas.openxmlformats.org/officeDocument/2006/relationships/image" Target="../media/image5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13" Type="http://schemas.openxmlformats.org/officeDocument/2006/relationships/image" Target="../media/image531.png"/><Relationship Id="rId18" Type="http://schemas.openxmlformats.org/officeDocument/2006/relationships/image" Target="../media/image536.png"/><Relationship Id="rId3" Type="http://schemas.openxmlformats.org/officeDocument/2006/relationships/image" Target="../media/image1.png"/><Relationship Id="rId7" Type="http://schemas.openxmlformats.org/officeDocument/2006/relationships/image" Target="../media/image525.png"/><Relationship Id="rId12" Type="http://schemas.openxmlformats.org/officeDocument/2006/relationships/image" Target="../media/image530.png"/><Relationship Id="rId17" Type="http://schemas.openxmlformats.org/officeDocument/2006/relationships/image" Target="../media/image535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5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4.png"/><Relationship Id="rId11" Type="http://schemas.openxmlformats.org/officeDocument/2006/relationships/image" Target="../media/image529.png"/><Relationship Id="rId5" Type="http://schemas.openxmlformats.org/officeDocument/2006/relationships/image" Target="../media/image523.png"/><Relationship Id="rId15" Type="http://schemas.openxmlformats.org/officeDocument/2006/relationships/image" Target="../media/image533.png"/><Relationship Id="rId10" Type="http://schemas.openxmlformats.org/officeDocument/2006/relationships/image" Target="../media/image528.png"/><Relationship Id="rId4" Type="http://schemas.openxmlformats.org/officeDocument/2006/relationships/image" Target="../media/image522.png"/><Relationship Id="rId9" Type="http://schemas.openxmlformats.org/officeDocument/2006/relationships/image" Target="../media/image527.png"/><Relationship Id="rId14" Type="http://schemas.openxmlformats.org/officeDocument/2006/relationships/image" Target="../media/image5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546.png"/><Relationship Id="rId18" Type="http://schemas.openxmlformats.org/officeDocument/2006/relationships/image" Target="../media/image551.png"/><Relationship Id="rId3" Type="http://schemas.openxmlformats.org/officeDocument/2006/relationships/image" Target="../media/image1.png"/><Relationship Id="rId21" Type="http://schemas.openxmlformats.org/officeDocument/2006/relationships/image" Target="../media/image554.png"/><Relationship Id="rId7" Type="http://schemas.openxmlformats.org/officeDocument/2006/relationships/image" Target="../media/image540.png"/><Relationship Id="rId12" Type="http://schemas.openxmlformats.org/officeDocument/2006/relationships/image" Target="../media/image545.png"/><Relationship Id="rId17" Type="http://schemas.openxmlformats.org/officeDocument/2006/relationships/image" Target="../media/image550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549.png"/><Relationship Id="rId20" Type="http://schemas.openxmlformats.org/officeDocument/2006/relationships/image" Target="../media/image5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9.png"/><Relationship Id="rId11" Type="http://schemas.openxmlformats.org/officeDocument/2006/relationships/image" Target="../media/image544.png"/><Relationship Id="rId24" Type="http://schemas.openxmlformats.org/officeDocument/2006/relationships/image" Target="../media/image557.png"/><Relationship Id="rId5" Type="http://schemas.openxmlformats.org/officeDocument/2006/relationships/image" Target="../media/image538.png"/><Relationship Id="rId15" Type="http://schemas.openxmlformats.org/officeDocument/2006/relationships/image" Target="../media/image548.png"/><Relationship Id="rId23" Type="http://schemas.openxmlformats.org/officeDocument/2006/relationships/image" Target="../media/image556.png"/><Relationship Id="rId10" Type="http://schemas.openxmlformats.org/officeDocument/2006/relationships/image" Target="../media/image543.png"/><Relationship Id="rId19" Type="http://schemas.openxmlformats.org/officeDocument/2006/relationships/image" Target="../media/image552.png"/><Relationship Id="rId4" Type="http://schemas.openxmlformats.org/officeDocument/2006/relationships/image" Target="../media/image537.png"/><Relationship Id="rId9" Type="http://schemas.openxmlformats.org/officeDocument/2006/relationships/image" Target="../media/image542.png"/><Relationship Id="rId14" Type="http://schemas.openxmlformats.org/officeDocument/2006/relationships/image" Target="../media/image547.png"/><Relationship Id="rId22" Type="http://schemas.openxmlformats.org/officeDocument/2006/relationships/image" Target="../media/image5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3.png"/><Relationship Id="rId13" Type="http://schemas.openxmlformats.org/officeDocument/2006/relationships/image" Target="../media/image568.png"/><Relationship Id="rId18" Type="http://schemas.openxmlformats.org/officeDocument/2006/relationships/image" Target="../media/image573.png"/><Relationship Id="rId3" Type="http://schemas.openxmlformats.org/officeDocument/2006/relationships/image" Target="../media/image558.png"/><Relationship Id="rId7" Type="http://schemas.openxmlformats.org/officeDocument/2006/relationships/image" Target="../media/image562.png"/><Relationship Id="rId12" Type="http://schemas.openxmlformats.org/officeDocument/2006/relationships/image" Target="../media/image567.png"/><Relationship Id="rId17" Type="http://schemas.openxmlformats.org/officeDocument/2006/relationships/image" Target="../media/image572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5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1.png"/><Relationship Id="rId11" Type="http://schemas.openxmlformats.org/officeDocument/2006/relationships/image" Target="../media/image566.png"/><Relationship Id="rId5" Type="http://schemas.openxmlformats.org/officeDocument/2006/relationships/image" Target="../media/image560.png"/><Relationship Id="rId15" Type="http://schemas.openxmlformats.org/officeDocument/2006/relationships/image" Target="../media/image570.png"/><Relationship Id="rId10" Type="http://schemas.openxmlformats.org/officeDocument/2006/relationships/image" Target="../media/image565.png"/><Relationship Id="rId19" Type="http://schemas.openxmlformats.org/officeDocument/2006/relationships/image" Target="../media/image574.png"/><Relationship Id="rId4" Type="http://schemas.openxmlformats.org/officeDocument/2006/relationships/image" Target="../media/image559.png"/><Relationship Id="rId9" Type="http://schemas.openxmlformats.org/officeDocument/2006/relationships/image" Target="../media/image564.png"/><Relationship Id="rId14" Type="http://schemas.openxmlformats.org/officeDocument/2006/relationships/image" Target="../media/image5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9.png"/><Relationship Id="rId13" Type="http://schemas.openxmlformats.org/officeDocument/2006/relationships/image" Target="../media/image584.png"/><Relationship Id="rId3" Type="http://schemas.openxmlformats.org/officeDocument/2006/relationships/image" Target="../media/image1.png"/><Relationship Id="rId7" Type="http://schemas.openxmlformats.org/officeDocument/2006/relationships/image" Target="../media/image578.png"/><Relationship Id="rId12" Type="http://schemas.openxmlformats.org/officeDocument/2006/relationships/image" Target="../media/image583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5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7.png"/><Relationship Id="rId11" Type="http://schemas.openxmlformats.org/officeDocument/2006/relationships/image" Target="../media/image582.png"/><Relationship Id="rId5" Type="http://schemas.openxmlformats.org/officeDocument/2006/relationships/image" Target="../media/image576.png"/><Relationship Id="rId15" Type="http://schemas.openxmlformats.org/officeDocument/2006/relationships/image" Target="../media/image586.png"/><Relationship Id="rId10" Type="http://schemas.openxmlformats.org/officeDocument/2006/relationships/image" Target="../media/image581.png"/><Relationship Id="rId4" Type="http://schemas.openxmlformats.org/officeDocument/2006/relationships/image" Target="../media/image575.png"/><Relationship Id="rId9" Type="http://schemas.openxmlformats.org/officeDocument/2006/relationships/image" Target="../media/image580.png"/><Relationship Id="rId14" Type="http://schemas.openxmlformats.org/officeDocument/2006/relationships/image" Target="../media/image5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522690" cy="843409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3409"/>
            <a:ext cx="6522690" cy="5602932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690" y="0"/>
            <a:ext cx="5669161" cy="644649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3654623"/>
            <a:ext cx="2840682" cy="28575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4903440"/>
            <a:ext cx="5096173" cy="120015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4903440"/>
            <a:ext cx="121890" cy="120015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7490" y="6270278"/>
            <a:ext cx="4998690" cy="9525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9859" y="0"/>
            <a:ext cx="5169396" cy="634365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0157" y="5136505"/>
            <a:ext cx="463153" cy="452586"/>
          </a:xfrm>
          <a:prstGeom prst="rect">
            <a:avLst/>
          </a:prstGeom>
        </p:spPr>
      </p:pic>
      <p:sp>
        <p:nvSpPr>
          <p:cNvPr id="13" name="SK-2-text-12"/>
          <p:cNvSpPr/>
          <p:nvPr/>
        </p:nvSpPr>
        <p:spPr>
          <a:xfrm>
            <a:off x="475357" y="246757"/>
            <a:ext cx="1026604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2550" dirty="0"/>
          </a:p>
        </p:txBody>
      </p:sp>
      <p:sp>
        <p:nvSpPr>
          <p:cNvPr id="14" name="SK-2-text-13"/>
          <p:cNvSpPr/>
          <p:nvPr/>
        </p:nvSpPr>
        <p:spPr>
          <a:xfrm>
            <a:off x="451098" y="1289298"/>
            <a:ext cx="5510659" cy="14675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5445"/>
              </a:lnSpc>
              <a:buNone/>
            </a:pPr>
            <a:r>
              <a:rPr lang="en-US" sz="4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</a:t>
            </a:r>
            <a:endParaRPr lang="en-US" sz="4950" dirty="0"/>
          </a:p>
          <a:p>
            <a:pPr marL="0" indent="0" algn="l">
              <a:lnSpc>
                <a:spcPts val="5445"/>
              </a:lnSpc>
              <a:buNone/>
            </a:pPr>
            <a:r>
              <a:rPr lang="en-US" sz="49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General Practice</a:t>
            </a:r>
            <a:endParaRPr lang="en-US" sz="4950" dirty="0"/>
          </a:p>
        </p:txBody>
      </p:sp>
      <p:sp>
        <p:nvSpPr>
          <p:cNvPr id="15" name="SK-2-text-14"/>
          <p:cNvSpPr/>
          <p:nvPr/>
        </p:nvSpPr>
        <p:spPr>
          <a:xfrm>
            <a:off x="451098" y="2983111"/>
            <a:ext cx="1174090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17D3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Complete Clinical Guide for GP Trainees</a:t>
            </a:r>
            <a:endParaRPr lang="en-US" sz="1950" dirty="0"/>
          </a:p>
        </p:txBody>
      </p:sp>
      <p:sp>
        <p:nvSpPr>
          <p:cNvPr id="16" name="SK-2-text-15"/>
          <p:cNvSpPr/>
          <p:nvPr/>
        </p:nvSpPr>
        <p:spPr>
          <a:xfrm>
            <a:off x="451098" y="3888432"/>
            <a:ext cx="11740902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Created June 2026 · Updated to NICE NG59 (2020) Standards</a:t>
            </a:r>
            <a:endParaRPr lang="en-US" sz="1350" dirty="0"/>
          </a:p>
        </p:txBody>
      </p:sp>
      <p:sp>
        <p:nvSpPr>
          <p:cNvPr id="17" name="SK-2-text-16"/>
          <p:cNvSpPr/>
          <p:nvPr/>
        </p:nvSpPr>
        <p:spPr>
          <a:xfrm>
            <a:off x="451098" y="4361557"/>
            <a:ext cx="416147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17D3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18" name="SK-2-text-17"/>
          <p:cNvSpPr/>
          <p:nvPr/>
        </p:nvSpPr>
        <p:spPr>
          <a:xfrm>
            <a:off x="1316682" y="5088582"/>
            <a:ext cx="221837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Disclaimer:</a:t>
            </a:r>
            <a:endParaRPr lang="en-US" sz="1275" dirty="0"/>
          </a:p>
        </p:txBody>
      </p:sp>
      <p:sp>
        <p:nvSpPr>
          <p:cNvPr id="19" name="SK-2-text-18"/>
          <p:cNvSpPr/>
          <p:nvPr/>
        </p:nvSpPr>
        <p:spPr>
          <a:xfrm>
            <a:off x="1316682" y="5321796"/>
            <a:ext cx="3608784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double check this advice and drug doses with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latest NICE and BNF guidance. This document is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educational purposes only.</a:t>
            </a:r>
            <a:endParaRPr lang="en-US" sz="1050" dirty="0"/>
          </a:p>
        </p:txBody>
      </p:sp>
      <p:sp>
        <p:nvSpPr>
          <p:cNvPr id="20" name="SK-2-text-19"/>
          <p:cNvSpPr/>
          <p:nvPr/>
        </p:nvSpPr>
        <p:spPr>
          <a:xfrm>
            <a:off x="463153" y="6556177"/>
            <a:ext cx="42367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1" name="SK-2-text-20"/>
          <p:cNvSpPr/>
          <p:nvPr/>
        </p:nvSpPr>
        <p:spPr>
          <a:xfrm>
            <a:off x="4948386" y="6556177"/>
            <a:ext cx="20999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</a:t>
            </a:r>
            <a:endParaRPr lang="en-US" sz="1050" dirty="0"/>
          </a:p>
        </p:txBody>
      </p:sp>
      <p:sp>
        <p:nvSpPr>
          <p:cNvPr id="22" name="SK-2-text-21"/>
          <p:cNvSpPr/>
          <p:nvPr/>
        </p:nvSpPr>
        <p:spPr>
          <a:xfrm>
            <a:off x="10738098" y="6556177"/>
            <a:ext cx="953988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2 of 33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53" y="147967"/>
            <a:ext cx="2682180" cy="3429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622673"/>
            <a:ext cx="4998690" cy="1905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1837879"/>
            <a:ext cx="4267200" cy="1782961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885950"/>
            <a:ext cx="97482" cy="1686967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9561" y="1837879"/>
            <a:ext cx="3779490" cy="1782961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2079" y="1885950"/>
            <a:ext cx="97482" cy="168696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1490" y="2866579"/>
            <a:ext cx="146298" cy="10284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826669"/>
            <a:ext cx="11582400" cy="1097161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5198269"/>
            <a:ext cx="2560290" cy="123438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5061198"/>
            <a:ext cx="2560290" cy="137071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0761" y="5198269"/>
            <a:ext cx="2560290" cy="123438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0761" y="5061198"/>
            <a:ext cx="2560290" cy="137071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6871" y="5198269"/>
            <a:ext cx="2560290" cy="123438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6871" y="5061198"/>
            <a:ext cx="2560290" cy="137071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82980" y="5198269"/>
            <a:ext cx="2560290" cy="123438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82980" y="5061198"/>
            <a:ext cx="2560290" cy="137071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09992" y="3950196"/>
            <a:ext cx="621655" cy="603498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49875" y="3936355"/>
            <a:ext cx="646063" cy="596503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6769" y="3936355"/>
            <a:ext cx="609600" cy="589657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44000" y="0"/>
            <a:ext cx="2487067" cy="3634680"/>
          </a:xfrm>
          <a:prstGeom prst="rect">
            <a:avLst/>
          </a:prstGeom>
        </p:spPr>
      </p:pic>
      <p:sp>
        <p:nvSpPr>
          <p:cNvPr id="24" name="SK-3-text-23"/>
          <p:cNvSpPr/>
          <p:nvPr/>
        </p:nvSpPr>
        <p:spPr>
          <a:xfrm>
            <a:off x="438894" y="260598"/>
            <a:ext cx="513302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25" name="SK-3-text-24"/>
          <p:cNvSpPr/>
          <p:nvPr/>
        </p:nvSpPr>
        <p:spPr>
          <a:xfrm>
            <a:off x="316855" y="713184"/>
            <a:ext cx="11875145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Scale of the Problem</a:t>
            </a:r>
            <a:endParaRPr lang="en-US" sz="3750" dirty="0"/>
          </a:p>
        </p:txBody>
      </p:sp>
      <p:sp>
        <p:nvSpPr>
          <p:cNvPr id="26" name="SK-3-text-25"/>
          <p:cNvSpPr/>
          <p:nvPr/>
        </p:nvSpPr>
        <p:spPr>
          <a:xfrm>
            <a:off x="316855" y="1289298"/>
            <a:ext cx="1162145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why this matters</a:t>
            </a:r>
            <a:endParaRPr lang="en-US" sz="1575" dirty="0"/>
          </a:p>
        </p:txBody>
      </p:sp>
      <p:sp>
        <p:nvSpPr>
          <p:cNvPr id="27" name="SK-3-text-26"/>
          <p:cNvSpPr/>
          <p:nvPr/>
        </p:nvSpPr>
        <p:spPr>
          <a:xfrm>
            <a:off x="987475" y="1975098"/>
            <a:ext cx="366712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ED89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~250</a:t>
            </a:r>
            <a:endParaRPr lang="en-US" sz="3750" dirty="0"/>
          </a:p>
        </p:txBody>
      </p:sp>
      <p:sp>
        <p:nvSpPr>
          <p:cNvPr id="28" name="SK-3-text-27"/>
          <p:cNvSpPr/>
          <p:nvPr/>
        </p:nvSpPr>
        <p:spPr>
          <a:xfrm>
            <a:off x="950863" y="2557909"/>
            <a:ext cx="615600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consultations</a:t>
            </a:r>
            <a:endParaRPr lang="en-US" sz="1725" dirty="0"/>
          </a:p>
        </p:txBody>
      </p:sp>
      <p:sp>
        <p:nvSpPr>
          <p:cNvPr id="29" name="SK-3-text-28"/>
          <p:cNvSpPr/>
          <p:nvPr/>
        </p:nvSpPr>
        <p:spPr>
          <a:xfrm>
            <a:off x="950863" y="2797969"/>
            <a:ext cx="405288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GP per year</a:t>
            </a:r>
            <a:endParaRPr lang="en-US" sz="1725" dirty="0"/>
          </a:p>
        </p:txBody>
      </p:sp>
      <p:sp>
        <p:nvSpPr>
          <p:cNvPr id="30" name="SK-3-text-29"/>
          <p:cNvSpPr/>
          <p:nvPr/>
        </p:nvSpPr>
        <p:spPr>
          <a:xfrm>
            <a:off x="950863" y="3106638"/>
            <a:ext cx="53797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second most common reason</a:t>
            </a:r>
            <a:endParaRPr lang="en-US" sz="1200" dirty="0"/>
          </a:p>
        </p:txBody>
      </p:sp>
      <p:sp>
        <p:nvSpPr>
          <p:cNvPr id="31" name="SK-3-text-30"/>
          <p:cNvSpPr/>
          <p:nvPr/>
        </p:nvSpPr>
        <p:spPr>
          <a:xfrm>
            <a:off x="950863" y="3298627"/>
            <a:ext cx="7940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GP consultation — after the common cold</a:t>
            </a:r>
            <a:endParaRPr lang="en-US" sz="1200" dirty="0"/>
          </a:p>
        </p:txBody>
      </p:sp>
      <p:sp>
        <p:nvSpPr>
          <p:cNvPr id="32" name="SK-3-text-31"/>
          <p:cNvSpPr/>
          <p:nvPr/>
        </p:nvSpPr>
        <p:spPr>
          <a:xfrm>
            <a:off x="5498455" y="1975098"/>
            <a:ext cx="271462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ED89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85%</a:t>
            </a:r>
            <a:endParaRPr lang="en-US" sz="3750" dirty="0"/>
          </a:p>
        </p:txBody>
      </p:sp>
      <p:sp>
        <p:nvSpPr>
          <p:cNvPr id="33" name="SK-3-text-32"/>
          <p:cNvSpPr/>
          <p:nvPr/>
        </p:nvSpPr>
        <p:spPr>
          <a:xfrm>
            <a:off x="5474196" y="2557909"/>
            <a:ext cx="2889498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back pain has NO definitive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diagnosis — even with imaging</a:t>
            </a:r>
            <a:endParaRPr lang="en-US" sz="1575" dirty="0"/>
          </a:p>
        </p:txBody>
      </p:sp>
      <p:sp>
        <p:nvSpPr>
          <p:cNvPr id="34" name="SK-3-text-33"/>
          <p:cNvSpPr/>
          <p:nvPr/>
        </p:nvSpPr>
        <p:spPr>
          <a:xfrm>
            <a:off x="5474196" y="3106638"/>
            <a:ext cx="57454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does not equal answers.</a:t>
            </a:r>
            <a:endParaRPr lang="en-US" sz="1200" dirty="0"/>
          </a:p>
        </p:txBody>
      </p:sp>
      <p:sp>
        <p:nvSpPr>
          <p:cNvPr id="35" name="SK-3-text-34"/>
          <p:cNvSpPr/>
          <p:nvPr/>
        </p:nvSpPr>
        <p:spPr>
          <a:xfrm>
            <a:off x="5474196" y="3298627"/>
            <a:ext cx="55626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LBP remains non-specific.</a:t>
            </a:r>
            <a:endParaRPr lang="en-US" sz="1200" dirty="0"/>
          </a:p>
        </p:txBody>
      </p:sp>
      <p:sp>
        <p:nvSpPr>
          <p:cNvPr id="36" name="SK-3-text-35"/>
          <p:cNvSpPr/>
          <p:nvPr/>
        </p:nvSpPr>
        <p:spPr>
          <a:xfrm>
            <a:off x="1597075" y="3929509"/>
            <a:ext cx="301085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80-90%</a:t>
            </a:r>
            <a:endParaRPr lang="en-US" sz="2175" dirty="0"/>
          </a:p>
        </p:txBody>
      </p:sp>
      <p:sp>
        <p:nvSpPr>
          <p:cNvPr id="37" name="SK-3-text-36"/>
          <p:cNvSpPr/>
          <p:nvPr/>
        </p:nvSpPr>
        <p:spPr>
          <a:xfrm>
            <a:off x="1597075" y="4265563"/>
            <a:ext cx="42005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adults experience</a:t>
            </a:r>
            <a:endParaRPr lang="en-US" sz="1350" dirty="0"/>
          </a:p>
        </p:txBody>
      </p:sp>
      <p:sp>
        <p:nvSpPr>
          <p:cNvPr id="38" name="SK-3-text-37"/>
          <p:cNvSpPr/>
          <p:nvPr/>
        </p:nvSpPr>
        <p:spPr>
          <a:xfrm>
            <a:off x="1597075" y="4471392"/>
            <a:ext cx="56407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their lifetime</a:t>
            </a:r>
            <a:endParaRPr lang="en-US" sz="1350" dirty="0"/>
          </a:p>
        </p:txBody>
      </p:sp>
      <p:sp>
        <p:nvSpPr>
          <p:cNvPr id="39" name="SK-3-text-38"/>
          <p:cNvSpPr/>
          <p:nvPr/>
        </p:nvSpPr>
        <p:spPr>
          <a:xfrm>
            <a:off x="1597075" y="4677073"/>
            <a:ext cx="45034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prevalent ages 30-50</a:t>
            </a:r>
            <a:endParaRPr lang="en-US" sz="1050" dirty="0"/>
          </a:p>
        </p:txBody>
      </p:sp>
      <p:sp>
        <p:nvSpPr>
          <p:cNvPr id="40" name="SK-3-text-39"/>
          <p:cNvSpPr/>
          <p:nvPr/>
        </p:nvSpPr>
        <p:spPr>
          <a:xfrm>
            <a:off x="5742384" y="3936355"/>
            <a:ext cx="389477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 million</a:t>
            </a:r>
            <a:endParaRPr lang="en-US" sz="2175" dirty="0"/>
          </a:p>
        </p:txBody>
      </p:sp>
      <p:sp>
        <p:nvSpPr>
          <p:cNvPr id="41" name="SK-3-text-40"/>
          <p:cNvSpPr/>
          <p:nvPr/>
        </p:nvSpPr>
        <p:spPr>
          <a:xfrm>
            <a:off x="5742384" y="4306788"/>
            <a:ext cx="33775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GP consultations</a:t>
            </a:r>
            <a:endParaRPr lang="en-US" sz="1350" dirty="0"/>
          </a:p>
        </p:txBody>
      </p:sp>
      <p:sp>
        <p:nvSpPr>
          <p:cNvPr id="42" name="SK-3-text-41"/>
          <p:cNvSpPr/>
          <p:nvPr/>
        </p:nvSpPr>
        <p:spPr>
          <a:xfrm>
            <a:off x="5742384" y="4519315"/>
            <a:ext cx="37890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year in the UK</a:t>
            </a:r>
            <a:endParaRPr lang="en-US" sz="1350" dirty="0"/>
          </a:p>
        </p:txBody>
      </p:sp>
      <p:sp>
        <p:nvSpPr>
          <p:cNvPr id="43" name="SK-3-text-42"/>
          <p:cNvSpPr/>
          <p:nvPr/>
        </p:nvSpPr>
        <p:spPr>
          <a:xfrm>
            <a:off x="9326761" y="3943350"/>
            <a:ext cx="2865239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800,000</a:t>
            </a:r>
            <a:endParaRPr lang="en-US" sz="2175" dirty="0"/>
          </a:p>
        </p:txBody>
      </p:sp>
      <p:sp>
        <p:nvSpPr>
          <p:cNvPr id="44" name="SK-3-text-43"/>
          <p:cNvSpPr/>
          <p:nvPr/>
        </p:nvSpPr>
        <p:spPr>
          <a:xfrm>
            <a:off x="9326761" y="4327327"/>
            <a:ext cx="28652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inpatient bed days</a:t>
            </a:r>
            <a:endParaRPr lang="en-US" sz="1350" dirty="0"/>
          </a:p>
        </p:txBody>
      </p:sp>
      <p:sp>
        <p:nvSpPr>
          <p:cNvPr id="45" name="SK-3-text-44"/>
          <p:cNvSpPr/>
          <p:nvPr/>
        </p:nvSpPr>
        <p:spPr>
          <a:xfrm>
            <a:off x="9326761" y="4546848"/>
            <a:ext cx="17316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 year</a:t>
            </a:r>
            <a:endParaRPr lang="en-US" sz="1350" dirty="0"/>
          </a:p>
        </p:txBody>
      </p:sp>
      <p:sp>
        <p:nvSpPr>
          <p:cNvPr id="46" name="SK-3-text-45"/>
          <p:cNvSpPr/>
          <p:nvPr/>
        </p:nvSpPr>
        <p:spPr>
          <a:xfrm>
            <a:off x="597396" y="5273725"/>
            <a:ext cx="367379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ED89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£1 billion</a:t>
            </a:r>
            <a:endParaRPr lang="en-US" sz="2175" dirty="0"/>
          </a:p>
        </p:txBody>
      </p:sp>
      <p:sp>
        <p:nvSpPr>
          <p:cNvPr id="47" name="SK-3-text-46"/>
          <p:cNvSpPr/>
          <p:nvPr/>
        </p:nvSpPr>
        <p:spPr>
          <a:xfrm>
            <a:off x="597396" y="5644009"/>
            <a:ext cx="317182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NHS annual cost</a:t>
            </a:r>
            <a:endParaRPr lang="en-US" sz="1350" dirty="0"/>
          </a:p>
        </p:txBody>
      </p:sp>
      <p:sp>
        <p:nvSpPr>
          <p:cNvPr id="48" name="SK-3-text-47"/>
          <p:cNvSpPr/>
          <p:nvPr/>
        </p:nvSpPr>
        <p:spPr>
          <a:xfrm>
            <a:off x="597396" y="5932140"/>
            <a:ext cx="37566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 cost of managing</a:t>
            </a:r>
            <a:endParaRPr lang="en-US" sz="1050" dirty="0"/>
          </a:p>
        </p:txBody>
      </p:sp>
      <p:sp>
        <p:nvSpPr>
          <p:cNvPr id="49" name="SK-3-text-48"/>
          <p:cNvSpPr/>
          <p:nvPr/>
        </p:nvSpPr>
        <p:spPr>
          <a:xfrm>
            <a:off x="597396" y="6103590"/>
            <a:ext cx="32766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the NHS</a:t>
            </a:r>
            <a:endParaRPr lang="en-US" sz="1050" dirty="0"/>
          </a:p>
        </p:txBody>
      </p:sp>
      <p:sp>
        <p:nvSpPr>
          <p:cNvPr id="50" name="SK-3-text-49"/>
          <p:cNvSpPr/>
          <p:nvPr/>
        </p:nvSpPr>
        <p:spPr>
          <a:xfrm>
            <a:off x="3486894" y="5273725"/>
            <a:ext cx="367379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ED89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£3 billion</a:t>
            </a:r>
            <a:endParaRPr lang="en-US" sz="2175" dirty="0"/>
          </a:p>
        </p:txBody>
      </p:sp>
      <p:sp>
        <p:nvSpPr>
          <p:cNvPr id="51" name="SK-3-text-50"/>
          <p:cNvSpPr/>
          <p:nvPr/>
        </p:nvSpPr>
        <p:spPr>
          <a:xfrm>
            <a:off x="3486894" y="5644009"/>
            <a:ext cx="48177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DWP disability benefits</a:t>
            </a:r>
            <a:endParaRPr lang="en-US" sz="1350" dirty="0"/>
          </a:p>
        </p:txBody>
      </p:sp>
      <p:sp>
        <p:nvSpPr>
          <p:cNvPr id="52" name="SK-3-text-51"/>
          <p:cNvSpPr/>
          <p:nvPr/>
        </p:nvSpPr>
        <p:spPr>
          <a:xfrm>
            <a:off x="3486894" y="5932140"/>
            <a:ext cx="39166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Paid to people with back</a:t>
            </a:r>
            <a:endParaRPr lang="en-US" sz="1050" dirty="0"/>
          </a:p>
        </p:txBody>
      </p:sp>
      <p:sp>
        <p:nvSpPr>
          <p:cNvPr id="53" name="SK-3-text-52"/>
          <p:cNvSpPr/>
          <p:nvPr/>
        </p:nvSpPr>
        <p:spPr>
          <a:xfrm>
            <a:off x="3486894" y="6096744"/>
            <a:ext cx="37566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pain-related disability</a:t>
            </a:r>
            <a:endParaRPr lang="en-US" sz="1050" dirty="0"/>
          </a:p>
        </p:txBody>
      </p:sp>
      <p:sp>
        <p:nvSpPr>
          <p:cNvPr id="54" name="SK-3-text-53"/>
          <p:cNvSpPr/>
          <p:nvPr/>
        </p:nvSpPr>
        <p:spPr>
          <a:xfrm>
            <a:off x="6303169" y="5273725"/>
            <a:ext cx="3673793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C0562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£8 billion</a:t>
            </a:r>
            <a:endParaRPr lang="en-US" sz="2175" dirty="0"/>
          </a:p>
        </p:txBody>
      </p:sp>
      <p:sp>
        <p:nvSpPr>
          <p:cNvPr id="55" name="SK-3-text-54"/>
          <p:cNvSpPr/>
          <p:nvPr/>
        </p:nvSpPr>
        <p:spPr>
          <a:xfrm>
            <a:off x="6303169" y="5644009"/>
            <a:ext cx="50234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Lost production annually</a:t>
            </a:r>
            <a:endParaRPr lang="en-US" sz="1350" dirty="0"/>
          </a:p>
        </p:txBody>
      </p:sp>
      <p:sp>
        <p:nvSpPr>
          <p:cNvPr id="56" name="SK-3-text-55"/>
          <p:cNvSpPr/>
          <p:nvPr/>
        </p:nvSpPr>
        <p:spPr>
          <a:xfrm>
            <a:off x="6303169" y="5932140"/>
            <a:ext cx="42367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Productivity losses due to</a:t>
            </a:r>
            <a:endParaRPr lang="en-US" sz="1050" dirty="0"/>
          </a:p>
        </p:txBody>
      </p:sp>
      <p:sp>
        <p:nvSpPr>
          <p:cNvPr id="57" name="SK-3-text-56"/>
          <p:cNvSpPr/>
          <p:nvPr/>
        </p:nvSpPr>
        <p:spPr>
          <a:xfrm>
            <a:off x="6303169" y="6103590"/>
            <a:ext cx="535686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sickness absence and presenteeism</a:t>
            </a:r>
            <a:endParaRPr lang="en-US" sz="1050" dirty="0"/>
          </a:p>
        </p:txBody>
      </p:sp>
      <p:sp>
        <p:nvSpPr>
          <p:cNvPr id="58" name="SK-3-text-57"/>
          <p:cNvSpPr/>
          <p:nvPr/>
        </p:nvSpPr>
        <p:spPr>
          <a:xfrm>
            <a:off x="9265890" y="5273725"/>
            <a:ext cx="2926110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ED89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million</a:t>
            </a:r>
            <a:endParaRPr lang="en-US" sz="2175" dirty="0"/>
          </a:p>
        </p:txBody>
      </p:sp>
      <p:sp>
        <p:nvSpPr>
          <p:cNvPr id="59" name="SK-3-text-58"/>
          <p:cNvSpPr/>
          <p:nvPr/>
        </p:nvSpPr>
        <p:spPr>
          <a:xfrm>
            <a:off x="9265890" y="5644009"/>
            <a:ext cx="27603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Physiotherapy</a:t>
            </a:r>
            <a:endParaRPr lang="en-US" sz="1350" dirty="0"/>
          </a:p>
        </p:txBody>
      </p:sp>
      <p:sp>
        <p:nvSpPr>
          <p:cNvPr id="60" name="SK-3-text-59"/>
          <p:cNvSpPr/>
          <p:nvPr/>
        </p:nvSpPr>
        <p:spPr>
          <a:xfrm>
            <a:off x="9265890" y="5856684"/>
            <a:ext cx="276034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D37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sessions/year</a:t>
            </a:r>
            <a:endParaRPr lang="en-US" sz="1350" dirty="0"/>
          </a:p>
        </p:txBody>
      </p:sp>
      <p:sp>
        <p:nvSpPr>
          <p:cNvPr id="61" name="SK-3-text-60"/>
          <p:cNvSpPr/>
          <p:nvPr/>
        </p:nvSpPr>
        <p:spPr>
          <a:xfrm>
            <a:off x="9265890" y="6103590"/>
            <a:ext cx="292611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 demand on MSK services</a:t>
            </a:r>
            <a:endParaRPr lang="en-US" sz="1050" dirty="0"/>
          </a:p>
        </p:txBody>
      </p:sp>
      <p:sp>
        <p:nvSpPr>
          <p:cNvPr id="62" name="SK-3-text-61"/>
          <p:cNvSpPr/>
          <p:nvPr/>
        </p:nvSpPr>
        <p:spPr>
          <a:xfrm>
            <a:off x="341263" y="6617940"/>
            <a:ext cx="391668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63" name="SK-3-text-62"/>
          <p:cNvSpPr/>
          <p:nvPr/>
        </p:nvSpPr>
        <p:spPr>
          <a:xfrm>
            <a:off x="4033986" y="6604248"/>
            <a:ext cx="409947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64" name="SK-3-text-63"/>
          <p:cNvSpPr/>
          <p:nvPr/>
        </p:nvSpPr>
        <p:spPr>
          <a:xfrm>
            <a:off x="10847784" y="6604248"/>
            <a:ext cx="9295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3 of 33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56592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339304"/>
            <a:ext cx="11387286" cy="952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75" y="1885950"/>
            <a:ext cx="5608290" cy="1296144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75" y="1885950"/>
            <a:ext cx="121890" cy="1296144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875" y="3243709"/>
            <a:ext cx="5608290" cy="1124694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875" y="3243709"/>
            <a:ext cx="121890" cy="1124694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875" y="4430167"/>
            <a:ext cx="5608290" cy="1124694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875" y="4430167"/>
            <a:ext cx="121890" cy="1124694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875" y="5637163"/>
            <a:ext cx="5608290" cy="72003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7875" y="5637163"/>
            <a:ext cx="121890" cy="72003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8761" y="1885950"/>
            <a:ext cx="3340596" cy="665113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78761" y="2626519"/>
            <a:ext cx="3340596" cy="994321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78761" y="3689598"/>
            <a:ext cx="3340596" cy="678805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8761" y="4430167"/>
            <a:ext cx="3340596" cy="864096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78761" y="5362873"/>
            <a:ext cx="3340596" cy="994321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63286" y="1186309"/>
            <a:ext cx="1865263" cy="5157192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7263" y="5506938"/>
            <a:ext cx="243780" cy="23306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37263" y="4560540"/>
            <a:ext cx="243780" cy="233065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37263" y="3840361"/>
            <a:ext cx="243780" cy="233065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37263" y="2750046"/>
            <a:ext cx="243780" cy="233065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37263" y="2043559"/>
            <a:ext cx="243780" cy="233065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4565" y="5760690"/>
            <a:ext cx="390079" cy="425053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28973" y="4649688"/>
            <a:ext cx="463153" cy="432048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02196" y="3497461"/>
            <a:ext cx="316855" cy="466279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28973" y="2132707"/>
            <a:ext cx="487561" cy="418207"/>
          </a:xfrm>
          <a:prstGeom prst="rect">
            <a:avLst/>
          </a:prstGeom>
        </p:spPr>
      </p:pic>
      <p:sp>
        <p:nvSpPr>
          <p:cNvPr id="29" name="SK-4-text-28"/>
          <p:cNvSpPr/>
          <p:nvPr/>
        </p:nvSpPr>
        <p:spPr>
          <a:xfrm>
            <a:off x="3929509" y="54769"/>
            <a:ext cx="424725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800" dirty="0"/>
          </a:p>
        </p:txBody>
      </p:sp>
      <p:sp>
        <p:nvSpPr>
          <p:cNvPr id="30" name="SK-4-text-29"/>
          <p:cNvSpPr/>
          <p:nvPr/>
        </p:nvSpPr>
        <p:spPr>
          <a:xfrm>
            <a:off x="365671" y="500509"/>
            <a:ext cx="1182632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Classification of Back Pain</a:t>
            </a:r>
            <a:endParaRPr lang="en-US" sz="3000" dirty="0"/>
          </a:p>
        </p:txBody>
      </p:sp>
      <p:sp>
        <p:nvSpPr>
          <p:cNvPr id="31" name="SK-4-text-30"/>
          <p:cNvSpPr/>
          <p:nvPr/>
        </p:nvSpPr>
        <p:spPr>
          <a:xfrm>
            <a:off x="353467" y="1028700"/>
            <a:ext cx="1183853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main categories — understanding where your patient sits changes everything</a:t>
            </a:r>
            <a:endParaRPr lang="en-US" sz="1500" dirty="0"/>
          </a:p>
        </p:txBody>
      </p:sp>
      <p:sp>
        <p:nvSpPr>
          <p:cNvPr id="32" name="SK-4-text-31"/>
          <p:cNvSpPr/>
          <p:nvPr/>
        </p:nvSpPr>
        <p:spPr>
          <a:xfrm>
            <a:off x="353467" y="1590973"/>
            <a:ext cx="493871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THREE MAIN CATEGORIES</a:t>
            </a:r>
            <a:endParaRPr lang="en-US" sz="1275" dirty="0"/>
          </a:p>
        </p:txBody>
      </p:sp>
      <p:sp>
        <p:nvSpPr>
          <p:cNvPr id="33" name="SK-4-text-32"/>
          <p:cNvSpPr/>
          <p:nvPr/>
        </p:nvSpPr>
        <p:spPr>
          <a:xfrm>
            <a:off x="1597075" y="1988790"/>
            <a:ext cx="639127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Specific Spinal Pathology</a:t>
            </a:r>
            <a:endParaRPr lang="en-US" sz="1650" dirty="0"/>
          </a:p>
        </p:txBody>
      </p:sp>
      <p:sp>
        <p:nvSpPr>
          <p:cNvPr id="34" name="SK-4-text-33"/>
          <p:cNvSpPr/>
          <p:nvPr/>
        </p:nvSpPr>
        <p:spPr>
          <a:xfrm>
            <a:off x="1609279" y="2283619"/>
            <a:ext cx="25755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0392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1% of cases</a:t>
            </a:r>
            <a:endParaRPr lang="en-US" sz="1200" dirty="0"/>
          </a:p>
        </p:txBody>
      </p:sp>
      <p:sp>
        <p:nvSpPr>
          <p:cNvPr id="35" name="SK-4-text-34"/>
          <p:cNvSpPr/>
          <p:nvPr/>
        </p:nvSpPr>
        <p:spPr>
          <a:xfrm>
            <a:off x="1597075" y="2523679"/>
            <a:ext cx="35721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Tumour · Infection · Fracture · Inflammatory disease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(e.g. Ankylosing Spondylitis)</a:t>
            </a:r>
            <a:endParaRPr lang="en-US" sz="1200" dirty="0"/>
          </a:p>
        </p:txBody>
      </p:sp>
      <p:sp>
        <p:nvSpPr>
          <p:cNvPr id="36" name="SK-4-text-35"/>
          <p:cNvSpPr/>
          <p:nvPr/>
        </p:nvSpPr>
        <p:spPr>
          <a:xfrm>
            <a:off x="1597075" y="2935188"/>
            <a:ext cx="7757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Rare but must not be missed — red flag territory</a:t>
            </a:r>
            <a:endParaRPr lang="en-US" sz="1050" dirty="0"/>
          </a:p>
        </p:txBody>
      </p:sp>
      <p:sp>
        <p:nvSpPr>
          <p:cNvPr id="37" name="SK-4-text-36"/>
          <p:cNvSpPr/>
          <p:nvPr/>
        </p:nvSpPr>
        <p:spPr>
          <a:xfrm>
            <a:off x="1597075" y="3360390"/>
            <a:ext cx="790003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Pain / Radiculopathy</a:t>
            </a:r>
            <a:endParaRPr lang="en-US" sz="1650" dirty="0"/>
          </a:p>
        </p:txBody>
      </p:sp>
      <p:sp>
        <p:nvSpPr>
          <p:cNvPr id="38" name="SK-4-text-37"/>
          <p:cNvSpPr/>
          <p:nvPr/>
        </p:nvSpPr>
        <p:spPr>
          <a:xfrm>
            <a:off x="1609279" y="3634680"/>
            <a:ext cx="31851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~5–10% of cases</a:t>
            </a:r>
            <a:endParaRPr lang="en-US" sz="1200" dirty="0"/>
          </a:p>
        </p:txBody>
      </p:sp>
      <p:sp>
        <p:nvSpPr>
          <p:cNvPr id="39" name="SK-4-text-38"/>
          <p:cNvSpPr/>
          <p:nvPr/>
        </p:nvSpPr>
        <p:spPr>
          <a:xfrm>
            <a:off x="1609279" y="3861048"/>
            <a:ext cx="62941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 prolapse · Foraminal stenosis</a:t>
            </a:r>
            <a:endParaRPr lang="en-US" sz="1200" dirty="0"/>
          </a:p>
        </p:txBody>
      </p:sp>
      <p:sp>
        <p:nvSpPr>
          <p:cNvPr id="40" name="SK-4-text-39"/>
          <p:cNvSpPr/>
          <p:nvPr/>
        </p:nvSpPr>
        <p:spPr>
          <a:xfrm>
            <a:off x="1609279" y="4094113"/>
            <a:ext cx="72771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 pain worse than back pain — true sciatica</a:t>
            </a:r>
            <a:endParaRPr lang="en-US" sz="1050" dirty="0"/>
          </a:p>
        </p:txBody>
      </p:sp>
      <p:sp>
        <p:nvSpPr>
          <p:cNvPr id="41" name="SK-4-text-40"/>
          <p:cNvSpPr/>
          <p:nvPr/>
        </p:nvSpPr>
        <p:spPr>
          <a:xfrm>
            <a:off x="1597075" y="4519315"/>
            <a:ext cx="68941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Mechanical LBP</a:t>
            </a:r>
            <a:endParaRPr lang="en-US" sz="1650" dirty="0"/>
          </a:p>
        </p:txBody>
      </p:sp>
      <p:sp>
        <p:nvSpPr>
          <p:cNvPr id="42" name="SK-4-text-41"/>
          <p:cNvSpPr/>
          <p:nvPr/>
        </p:nvSpPr>
        <p:spPr>
          <a:xfrm>
            <a:off x="1609279" y="4793605"/>
            <a:ext cx="34899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7AE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~90–95% of cases</a:t>
            </a:r>
            <a:endParaRPr lang="en-US" sz="1200" dirty="0"/>
          </a:p>
        </p:txBody>
      </p:sp>
      <p:sp>
        <p:nvSpPr>
          <p:cNvPr id="43" name="SK-4-text-42"/>
          <p:cNvSpPr/>
          <p:nvPr/>
        </p:nvSpPr>
        <p:spPr>
          <a:xfrm>
            <a:off x="1597075" y="5019973"/>
            <a:ext cx="4169569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 presentation · Benign · Diagnosis of exclusion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vast majority of what GPs see every day</a:t>
            </a:r>
            <a:endParaRPr lang="en-US" sz="1200" dirty="0"/>
          </a:p>
        </p:txBody>
      </p:sp>
      <p:sp>
        <p:nvSpPr>
          <p:cNvPr id="44" name="SK-4-text-43"/>
          <p:cNvSpPr/>
          <p:nvPr/>
        </p:nvSpPr>
        <p:spPr>
          <a:xfrm>
            <a:off x="1280071" y="5788075"/>
            <a:ext cx="435247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90–95% of back pain is non-specific mechanical LBP —</a:t>
            </a:r>
            <a:endParaRPr lang="en-US" sz="1350" dirty="0"/>
          </a:p>
          <a:p>
            <a:pPr marL="0" indent="0" algn="l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benign, self-limiting, and manageable in primary care.</a:t>
            </a:r>
            <a:endParaRPr lang="en-US" sz="1350" dirty="0"/>
          </a:p>
        </p:txBody>
      </p:sp>
      <p:sp>
        <p:nvSpPr>
          <p:cNvPr id="45" name="SK-4-text-44"/>
          <p:cNvSpPr/>
          <p:nvPr/>
        </p:nvSpPr>
        <p:spPr>
          <a:xfrm>
            <a:off x="6266557" y="1590973"/>
            <a:ext cx="377285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SUB-TYPES BY ORIGIN</a:t>
            </a:r>
            <a:endParaRPr lang="en-US" sz="1275" dirty="0"/>
          </a:p>
        </p:txBody>
      </p:sp>
      <p:sp>
        <p:nvSpPr>
          <p:cNvPr id="46" name="SK-4-text-45"/>
          <p:cNvSpPr/>
          <p:nvPr/>
        </p:nvSpPr>
        <p:spPr>
          <a:xfrm>
            <a:off x="6778675" y="2043559"/>
            <a:ext cx="1905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Neurogenic</a:t>
            </a:r>
            <a:endParaRPr lang="en-US" sz="1200" dirty="0"/>
          </a:p>
        </p:txBody>
      </p:sp>
      <p:sp>
        <p:nvSpPr>
          <p:cNvPr id="47" name="SK-4-text-46"/>
          <p:cNvSpPr/>
          <p:nvPr/>
        </p:nvSpPr>
        <p:spPr>
          <a:xfrm>
            <a:off x="6778675" y="2276773"/>
            <a:ext cx="5413325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compression, cord compression</a:t>
            </a:r>
            <a:endParaRPr lang="en-US" sz="1050" dirty="0"/>
          </a:p>
        </p:txBody>
      </p:sp>
      <p:sp>
        <p:nvSpPr>
          <p:cNvPr id="48" name="SK-4-text-47"/>
          <p:cNvSpPr/>
          <p:nvPr/>
        </p:nvSpPr>
        <p:spPr>
          <a:xfrm>
            <a:off x="6790879" y="2743200"/>
            <a:ext cx="24536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Spondylogenic</a:t>
            </a:r>
            <a:endParaRPr lang="en-US" sz="1200" dirty="0"/>
          </a:p>
        </p:txBody>
      </p:sp>
      <p:sp>
        <p:nvSpPr>
          <p:cNvPr id="49" name="SK-4-text-48"/>
          <p:cNvSpPr/>
          <p:nvPr/>
        </p:nvSpPr>
        <p:spPr>
          <a:xfrm>
            <a:off x="6778675" y="2996803"/>
            <a:ext cx="2438400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Trauma, infection, tumours, metabolic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 degeneration, facet joint disease,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osteoporosis</a:t>
            </a:r>
            <a:endParaRPr lang="en-US" sz="1050" dirty="0"/>
          </a:p>
        </p:txBody>
      </p:sp>
      <p:sp>
        <p:nvSpPr>
          <p:cNvPr id="50" name="SK-4-text-49"/>
          <p:cNvSpPr/>
          <p:nvPr/>
        </p:nvSpPr>
        <p:spPr>
          <a:xfrm>
            <a:off x="6790879" y="3833515"/>
            <a:ext cx="22707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Viscerogenic</a:t>
            </a:r>
            <a:endParaRPr lang="en-US" sz="1200" dirty="0"/>
          </a:p>
        </p:txBody>
      </p:sp>
      <p:sp>
        <p:nvSpPr>
          <p:cNvPr id="51" name="SK-4-text-50"/>
          <p:cNvSpPr/>
          <p:nvPr/>
        </p:nvSpPr>
        <p:spPr>
          <a:xfrm>
            <a:off x="6790879" y="4080421"/>
            <a:ext cx="540112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Referred from aorta, kidneys, uterus, bowel</a:t>
            </a:r>
            <a:endParaRPr lang="en-US" sz="1050" dirty="0"/>
          </a:p>
        </p:txBody>
      </p:sp>
      <p:sp>
        <p:nvSpPr>
          <p:cNvPr id="52" name="SK-4-text-51"/>
          <p:cNvSpPr/>
          <p:nvPr/>
        </p:nvSpPr>
        <p:spPr>
          <a:xfrm>
            <a:off x="6790879" y="4553694"/>
            <a:ext cx="22707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Vasculogenic</a:t>
            </a:r>
            <a:endParaRPr lang="en-US" sz="1200" dirty="0"/>
          </a:p>
        </p:txBody>
      </p:sp>
      <p:sp>
        <p:nvSpPr>
          <p:cNvPr id="53" name="SK-4-text-52"/>
          <p:cNvSpPr/>
          <p:nvPr/>
        </p:nvSpPr>
        <p:spPr>
          <a:xfrm>
            <a:off x="6778675" y="4800600"/>
            <a:ext cx="179218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Vascular claudication — AAA,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peripheral ischaemia</a:t>
            </a:r>
            <a:endParaRPr lang="en-US" sz="1050" dirty="0"/>
          </a:p>
        </p:txBody>
      </p:sp>
      <p:sp>
        <p:nvSpPr>
          <p:cNvPr id="54" name="SK-4-text-53"/>
          <p:cNvSpPr/>
          <p:nvPr/>
        </p:nvSpPr>
        <p:spPr>
          <a:xfrm>
            <a:off x="6790879" y="5500092"/>
            <a:ext cx="208788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Psychogenic</a:t>
            </a:r>
            <a:endParaRPr lang="en-US" sz="1200" dirty="0"/>
          </a:p>
        </p:txBody>
      </p:sp>
      <p:sp>
        <p:nvSpPr>
          <p:cNvPr id="55" name="SK-4-text-54"/>
          <p:cNvSpPr/>
          <p:nvPr/>
        </p:nvSpPr>
        <p:spPr>
          <a:xfrm>
            <a:off x="6778675" y="5746998"/>
            <a:ext cx="1682353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Psychosomatic, situational,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litigation-related</a:t>
            </a:r>
            <a:endParaRPr lang="en-US" sz="1050" dirty="0"/>
          </a:p>
        </p:txBody>
      </p:sp>
      <p:sp>
        <p:nvSpPr>
          <p:cNvPr id="56" name="SK-4-text-55"/>
          <p:cNvSpPr/>
          <p:nvPr/>
        </p:nvSpPr>
        <p:spPr>
          <a:xfrm>
            <a:off x="353467" y="6617940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7" name="SK-4-text-56"/>
          <p:cNvSpPr/>
          <p:nvPr/>
        </p:nvSpPr>
        <p:spPr>
          <a:xfrm>
            <a:off x="3826669" y="6617940"/>
            <a:ext cx="4453086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58" name="SK-4-text-57"/>
          <p:cNvSpPr/>
          <p:nvPr/>
        </p:nvSpPr>
        <p:spPr>
          <a:xfrm>
            <a:off x="10835580" y="6617940"/>
            <a:ext cx="97839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4 of 33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4574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1035844"/>
            <a:ext cx="1755577" cy="9525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2" y="1337221"/>
            <a:ext cx="10777686" cy="192018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580" y="3483769"/>
            <a:ext cx="3499098" cy="192018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530" y="3566071"/>
            <a:ext cx="38100" cy="174873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275" y="3483769"/>
            <a:ext cx="3499098" cy="192018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1225" y="3566071"/>
            <a:ext cx="38100" cy="174873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1969" y="3483769"/>
            <a:ext cx="3499098" cy="192018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2919" y="3566071"/>
            <a:ext cx="38100" cy="174873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580" y="5554861"/>
            <a:ext cx="11094690" cy="72003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067" y="5664696"/>
            <a:ext cx="560784" cy="507355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2988" y="3586609"/>
            <a:ext cx="621655" cy="603498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40275" y="3586609"/>
            <a:ext cx="499765" cy="493663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4565" y="3586609"/>
            <a:ext cx="329059" cy="726877"/>
          </a:xfrm>
          <a:prstGeom prst="rect">
            <a:avLst/>
          </a:prstGeom>
        </p:spPr>
      </p:pic>
      <p:sp>
        <p:nvSpPr>
          <p:cNvPr id="18" name="SK-5-text-17"/>
          <p:cNvSpPr/>
          <p:nvPr/>
        </p:nvSpPr>
        <p:spPr>
          <a:xfrm>
            <a:off x="341263" y="130225"/>
            <a:ext cx="513302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19" name="SK-5-text-18"/>
          <p:cNvSpPr/>
          <p:nvPr/>
        </p:nvSpPr>
        <p:spPr>
          <a:xfrm>
            <a:off x="9473059" y="137071"/>
            <a:ext cx="2718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75" dirty="0"/>
          </a:p>
        </p:txBody>
      </p:sp>
      <p:sp>
        <p:nvSpPr>
          <p:cNvPr id="20" name="SK-5-text-19"/>
          <p:cNvSpPr/>
          <p:nvPr/>
        </p:nvSpPr>
        <p:spPr>
          <a:xfrm>
            <a:off x="329059" y="678805"/>
            <a:ext cx="11862941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Avoid Medicalisation</a:t>
            </a:r>
            <a:endParaRPr lang="en-US" sz="2400" dirty="0"/>
          </a:p>
        </p:txBody>
      </p:sp>
      <p:sp>
        <p:nvSpPr>
          <p:cNvPr id="21" name="SK-5-text-20"/>
          <p:cNvSpPr/>
          <p:nvPr/>
        </p:nvSpPr>
        <p:spPr>
          <a:xfrm>
            <a:off x="2509540" y="1501825"/>
            <a:ext cx="7282309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medicalise back pain.</a:t>
            </a:r>
            <a:endParaRPr lang="en-US" sz="3900" dirty="0"/>
          </a:p>
        </p:txBody>
      </p:sp>
      <p:sp>
        <p:nvSpPr>
          <p:cNvPr id="22" name="SK-5-text-21"/>
          <p:cNvSpPr/>
          <p:nvPr/>
        </p:nvSpPr>
        <p:spPr>
          <a:xfrm>
            <a:off x="1828800" y="2091630"/>
            <a:ext cx="854645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back pain should be self-managed. Degenerative change is</a:t>
            </a:r>
            <a:endParaRPr lang="en-US" sz="2175" dirty="0"/>
          </a:p>
          <a:p>
            <a:pPr marL="0" indent="0" algn="ctr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with age — it does not necessarily cause symptoms.</a:t>
            </a:r>
            <a:endParaRPr lang="en-US" sz="2175" dirty="0"/>
          </a:p>
        </p:txBody>
      </p:sp>
      <p:sp>
        <p:nvSpPr>
          <p:cNvPr id="23" name="SK-5-text-22"/>
          <p:cNvSpPr/>
          <p:nvPr/>
        </p:nvSpPr>
        <p:spPr>
          <a:xfrm>
            <a:off x="3700909" y="2839194"/>
            <a:ext cx="4838849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Normalise. Don’t catastrophise.</a:t>
            </a:r>
            <a:endParaRPr lang="en-US" sz="2475" dirty="0"/>
          </a:p>
        </p:txBody>
      </p:sp>
      <p:sp>
        <p:nvSpPr>
          <p:cNvPr id="24" name="SK-5-text-23"/>
          <p:cNvSpPr/>
          <p:nvPr/>
        </p:nvSpPr>
        <p:spPr>
          <a:xfrm>
            <a:off x="1328886" y="3620988"/>
            <a:ext cx="1779984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Degenerative Disc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Disease Is Ageing</a:t>
            </a:r>
            <a:endParaRPr lang="en-US" sz="1650" dirty="0"/>
          </a:p>
        </p:txBody>
      </p:sp>
      <p:sp>
        <p:nvSpPr>
          <p:cNvPr id="25" name="SK-5-text-24"/>
          <p:cNvSpPr/>
          <p:nvPr/>
        </p:nvSpPr>
        <p:spPr>
          <a:xfrm>
            <a:off x="1328886" y="4279255"/>
            <a:ext cx="2389584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Like grey hair or wrinkles —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degeneration on imaging is 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part of getting older, not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pathological diagnosis.</a:t>
            </a:r>
            <a:endParaRPr lang="en-US" sz="1350" dirty="0"/>
          </a:p>
        </p:txBody>
      </p:sp>
      <p:sp>
        <p:nvSpPr>
          <p:cNvPr id="26" name="SK-5-text-25"/>
          <p:cNvSpPr/>
          <p:nvPr/>
        </p:nvSpPr>
        <p:spPr>
          <a:xfrm>
            <a:off x="4998690" y="3614142"/>
            <a:ext cx="2584698" cy="726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20–30% of People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Have Disc Herniation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MRI — With No Symptoms</a:t>
            </a:r>
            <a:endParaRPr lang="en-US" sz="1650" dirty="0"/>
          </a:p>
        </p:txBody>
      </p:sp>
      <p:sp>
        <p:nvSpPr>
          <p:cNvPr id="27" name="SK-5-text-26"/>
          <p:cNvSpPr/>
          <p:nvPr/>
        </p:nvSpPr>
        <p:spPr>
          <a:xfrm>
            <a:off x="4998690" y="4464546"/>
            <a:ext cx="2450455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positive scan does not equal 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 of pain. Imaging findings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must correlate with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examination.</a:t>
            </a:r>
            <a:endParaRPr lang="en-US" sz="1350" dirty="0"/>
          </a:p>
        </p:txBody>
      </p:sp>
      <p:sp>
        <p:nvSpPr>
          <p:cNvPr id="28" name="SK-5-text-27"/>
          <p:cNvSpPr/>
          <p:nvPr/>
        </p:nvSpPr>
        <p:spPr>
          <a:xfrm>
            <a:off x="8900071" y="3614142"/>
            <a:ext cx="2145655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Image Only to Exclude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Serious Pathology</a:t>
            </a:r>
            <a:endParaRPr lang="en-US" sz="1650" dirty="0"/>
          </a:p>
        </p:txBody>
      </p:sp>
      <p:sp>
        <p:nvSpPr>
          <p:cNvPr id="29" name="SK-5-text-28"/>
          <p:cNvSpPr/>
          <p:nvPr/>
        </p:nvSpPr>
        <p:spPr>
          <a:xfrm>
            <a:off x="8900071" y="4258717"/>
            <a:ext cx="2523679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imaging for non-specific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LBP is not recommended by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NG59. It medicalises normal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findings and increases anxiety.</a:t>
            </a:r>
            <a:endParaRPr lang="en-US" sz="1350" dirty="0"/>
          </a:p>
        </p:txBody>
      </p:sp>
      <p:sp>
        <p:nvSpPr>
          <p:cNvPr id="30" name="SK-5-text-29"/>
          <p:cNvSpPr/>
          <p:nvPr/>
        </p:nvSpPr>
        <p:spPr>
          <a:xfrm>
            <a:off x="1597075" y="5657850"/>
            <a:ext cx="9399984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to Avoid: “Telling a patient their scan shows ‘degenerative disc disease’ frames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ageing as a disease — this increases fear-avoidance behaviour and drives chronicity.”</a:t>
            </a:r>
            <a:endParaRPr lang="en-US" sz="1800" dirty="0"/>
          </a:p>
        </p:txBody>
      </p:sp>
      <p:sp>
        <p:nvSpPr>
          <p:cNvPr id="31" name="SK-5-text-30"/>
          <p:cNvSpPr/>
          <p:nvPr/>
        </p:nvSpPr>
        <p:spPr>
          <a:xfrm>
            <a:off x="341263" y="6556177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2" name="SK-5-text-31"/>
          <p:cNvSpPr/>
          <p:nvPr/>
        </p:nvSpPr>
        <p:spPr>
          <a:xfrm>
            <a:off x="3495080" y="6542484"/>
            <a:ext cx="498202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75" dirty="0"/>
          </a:p>
        </p:txBody>
      </p:sp>
      <p:sp>
        <p:nvSpPr>
          <p:cNvPr id="33" name="SK-5-text-32"/>
          <p:cNvSpPr/>
          <p:nvPr/>
        </p:nvSpPr>
        <p:spPr>
          <a:xfrm>
            <a:off x="10721132" y="6556177"/>
            <a:ext cx="1105049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5 of 33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3379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342900"/>
            <a:ext cx="2577427" cy="267444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650057"/>
            <a:ext cx="11582400" cy="1905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858417"/>
            <a:ext cx="3657600" cy="3682603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1858417"/>
            <a:ext cx="3657600" cy="95994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7365" y="1858417"/>
            <a:ext cx="3657600" cy="3682603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7365" y="1858417"/>
            <a:ext cx="3657600" cy="95994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0275" y="4841677"/>
            <a:ext cx="3291780" cy="569119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0079" y="1858417"/>
            <a:ext cx="3876973" cy="3682603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0079" y="1858417"/>
            <a:ext cx="3876973" cy="95994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5630317"/>
            <a:ext cx="11582400" cy="81602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542484"/>
            <a:ext cx="12192000" cy="315367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855" y="5548015"/>
            <a:ext cx="585192" cy="555427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44173" y="2071092"/>
            <a:ext cx="511969" cy="479971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13498" y="4937671"/>
            <a:ext cx="255984" cy="226219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40275" y="2071092"/>
            <a:ext cx="426690" cy="479971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1969" y="2098477"/>
            <a:ext cx="524173" cy="411361"/>
          </a:xfrm>
          <a:prstGeom prst="rect">
            <a:avLst/>
          </a:prstGeom>
        </p:spPr>
      </p:pic>
      <p:sp>
        <p:nvSpPr>
          <p:cNvPr id="20" name="SK-6-text-19"/>
          <p:cNvSpPr/>
          <p:nvPr/>
        </p:nvSpPr>
        <p:spPr>
          <a:xfrm>
            <a:off x="426690" y="390823"/>
            <a:ext cx="42367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21" name="SK-6-text-20"/>
          <p:cNvSpPr/>
          <p:nvPr/>
        </p:nvSpPr>
        <p:spPr>
          <a:xfrm>
            <a:off x="329059" y="747415"/>
            <a:ext cx="1186294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History Taking</a:t>
            </a:r>
            <a:endParaRPr lang="en-US" sz="3150" dirty="0"/>
          </a:p>
        </p:txBody>
      </p:sp>
      <p:sp>
        <p:nvSpPr>
          <p:cNvPr id="22" name="SK-6-text-21"/>
          <p:cNvSpPr/>
          <p:nvPr/>
        </p:nvSpPr>
        <p:spPr>
          <a:xfrm>
            <a:off x="329059" y="1241227"/>
            <a:ext cx="815149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to ask — and why it matters</a:t>
            </a:r>
            <a:endParaRPr lang="en-US" sz="1650" dirty="0"/>
          </a:p>
        </p:txBody>
      </p:sp>
      <p:sp>
        <p:nvSpPr>
          <p:cNvPr id="23" name="SK-6-text-22"/>
          <p:cNvSpPr/>
          <p:nvPr/>
        </p:nvSpPr>
        <p:spPr>
          <a:xfrm>
            <a:off x="1109365" y="2187625"/>
            <a:ext cx="31718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Pain Itself</a:t>
            </a:r>
            <a:endParaRPr lang="en-US" sz="1350" dirty="0"/>
          </a:p>
        </p:txBody>
      </p:sp>
      <p:sp>
        <p:nvSpPr>
          <p:cNvPr id="24" name="SK-6-text-23"/>
          <p:cNvSpPr/>
          <p:nvPr/>
        </p:nvSpPr>
        <p:spPr>
          <a:xfrm>
            <a:off x="511969" y="2695129"/>
            <a:ext cx="73914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Acute, subacute, or chronic (≥3 months)?</a:t>
            </a:r>
            <a:endParaRPr lang="en-US" sz="1125" dirty="0"/>
          </a:p>
        </p:txBody>
      </p:sp>
      <p:sp>
        <p:nvSpPr>
          <p:cNvPr id="25" name="SK-6-text-24"/>
          <p:cNvSpPr/>
          <p:nvPr/>
        </p:nvSpPr>
        <p:spPr>
          <a:xfrm>
            <a:off x="511969" y="2955727"/>
            <a:ext cx="33337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Acute on chronic?</a:t>
            </a:r>
            <a:endParaRPr lang="en-US" sz="1125" dirty="0"/>
          </a:p>
        </p:txBody>
      </p:sp>
      <p:sp>
        <p:nvSpPr>
          <p:cNvPr id="26" name="SK-6-text-25"/>
          <p:cNvSpPr/>
          <p:nvPr/>
        </p:nvSpPr>
        <p:spPr>
          <a:xfrm>
            <a:off x="511969" y="3195786"/>
            <a:ext cx="60769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Back pain alone, or leg pain too?</a:t>
            </a:r>
            <a:endParaRPr lang="en-US" sz="1125" dirty="0"/>
          </a:p>
        </p:txBody>
      </p:sp>
      <p:sp>
        <p:nvSpPr>
          <p:cNvPr id="27" name="SK-6-text-26"/>
          <p:cNvSpPr/>
          <p:nvPr/>
        </p:nvSpPr>
        <p:spPr>
          <a:xfrm>
            <a:off x="511969" y="3456384"/>
            <a:ext cx="64198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Worse sitting? Worse with movement?</a:t>
            </a:r>
            <a:endParaRPr lang="en-US" sz="1125" dirty="0"/>
          </a:p>
        </p:txBody>
      </p:sp>
      <p:sp>
        <p:nvSpPr>
          <p:cNvPr id="28" name="SK-6-text-27"/>
          <p:cNvSpPr/>
          <p:nvPr/>
        </p:nvSpPr>
        <p:spPr>
          <a:xfrm>
            <a:off x="511969" y="3730675"/>
            <a:ext cx="277966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Leg pain: above or below the knee?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(Below = more likely true radiculopathy)</a:t>
            </a:r>
            <a:endParaRPr lang="en-US" sz="1050" dirty="0"/>
          </a:p>
        </p:txBody>
      </p:sp>
      <p:sp>
        <p:nvSpPr>
          <p:cNvPr id="29" name="SK-6-text-28"/>
          <p:cNvSpPr/>
          <p:nvPr/>
        </p:nvSpPr>
        <p:spPr>
          <a:xfrm>
            <a:off x="511969" y="4155877"/>
            <a:ext cx="263336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Night pain — serious pathology until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proven otherwise</a:t>
            </a:r>
            <a:endParaRPr lang="en-US" sz="1050" dirty="0"/>
          </a:p>
        </p:txBody>
      </p:sp>
      <p:sp>
        <p:nvSpPr>
          <p:cNvPr id="30" name="SK-6-text-29"/>
          <p:cNvSpPr/>
          <p:nvPr/>
        </p:nvSpPr>
        <p:spPr>
          <a:xfrm>
            <a:off x="511969" y="4587925"/>
            <a:ext cx="258469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Sensory changes — distribution and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character</a:t>
            </a:r>
            <a:endParaRPr lang="en-US" sz="1050" dirty="0"/>
          </a:p>
        </p:txBody>
      </p:sp>
      <p:sp>
        <p:nvSpPr>
          <p:cNvPr id="31" name="SK-6-text-30"/>
          <p:cNvSpPr/>
          <p:nvPr/>
        </p:nvSpPr>
        <p:spPr>
          <a:xfrm>
            <a:off x="511969" y="5026819"/>
            <a:ext cx="271879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Claudication pattern? (worse walking,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better leaning forward)</a:t>
            </a:r>
            <a:endParaRPr lang="en-US" sz="1050" dirty="0"/>
          </a:p>
        </p:txBody>
      </p:sp>
      <p:sp>
        <p:nvSpPr>
          <p:cNvPr id="32" name="SK-6-text-31"/>
          <p:cNvSpPr/>
          <p:nvPr/>
        </p:nvSpPr>
        <p:spPr>
          <a:xfrm>
            <a:off x="4852392" y="2194471"/>
            <a:ext cx="33775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Safety Screening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4389090" y="2695129"/>
            <a:ext cx="263336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Always ask about bladder symptoms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urinary retention? incontinence?</a:t>
            </a:r>
            <a:endParaRPr lang="en-US" sz="1050" dirty="0"/>
          </a:p>
        </p:txBody>
      </p:sp>
      <p:sp>
        <p:nvSpPr>
          <p:cNvPr id="34" name="SK-6-text-33"/>
          <p:cNvSpPr/>
          <p:nvPr/>
        </p:nvSpPr>
        <p:spPr>
          <a:xfrm>
            <a:off x="4389090" y="3202632"/>
            <a:ext cx="251147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Always ask about bowel symptoms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incontinence? loss of control?</a:t>
            </a:r>
            <a:endParaRPr lang="en-US" sz="1050" dirty="0"/>
          </a:p>
        </p:txBody>
      </p:sp>
      <p:sp>
        <p:nvSpPr>
          <p:cNvPr id="35" name="SK-6-text-34"/>
          <p:cNvSpPr/>
          <p:nvPr/>
        </p:nvSpPr>
        <p:spPr>
          <a:xfrm>
            <a:off x="4389090" y="3723829"/>
            <a:ext cx="199935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Saddle area numbness?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perineum, anus, genitals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4389090" y="4245025"/>
            <a:ext cx="190187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Bilateral leg weakness 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gait disturbance?</a:t>
            </a:r>
            <a:endParaRPr lang="en-US" sz="1050" dirty="0"/>
          </a:p>
        </p:txBody>
      </p:sp>
      <p:sp>
        <p:nvSpPr>
          <p:cNvPr id="37" name="SK-6-text-36"/>
          <p:cNvSpPr/>
          <p:nvPr/>
        </p:nvSpPr>
        <p:spPr>
          <a:xfrm>
            <a:off x="4706094" y="4937671"/>
            <a:ext cx="2499271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E639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These symptoms = Cauda Equina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E6394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screening — do not miss</a:t>
            </a:r>
            <a:endParaRPr lang="en-US" sz="1200" dirty="0"/>
          </a:p>
        </p:txBody>
      </p:sp>
      <p:sp>
        <p:nvSpPr>
          <p:cNvPr id="38" name="SK-6-text-37"/>
          <p:cNvSpPr/>
          <p:nvPr/>
        </p:nvSpPr>
        <p:spPr>
          <a:xfrm>
            <a:off x="8729365" y="2187625"/>
            <a:ext cx="34626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Person Behind the Pain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8156377" y="2695129"/>
            <a:ext cx="312107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Occupation — physical demands, prolonged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sitting, lifting</a:t>
            </a:r>
            <a:endParaRPr lang="en-US" sz="1050" dirty="0"/>
          </a:p>
        </p:txBody>
      </p:sp>
      <p:sp>
        <p:nvSpPr>
          <p:cNvPr id="40" name="SK-6-text-39"/>
          <p:cNvSpPr/>
          <p:nvPr/>
        </p:nvSpPr>
        <p:spPr>
          <a:xfrm>
            <a:off x="8156377" y="3195786"/>
            <a:ext cx="288949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Financial or legal context: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disability benefits? compensation claim?</a:t>
            </a:r>
            <a:endParaRPr lang="en-US" sz="1050" dirty="0"/>
          </a:p>
        </p:txBody>
      </p:sp>
      <p:sp>
        <p:nvSpPr>
          <p:cNvPr id="41" name="SK-6-text-40"/>
          <p:cNvSpPr/>
          <p:nvPr/>
        </p:nvSpPr>
        <p:spPr>
          <a:xfrm>
            <a:off x="8156377" y="3682603"/>
            <a:ext cx="403562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Work satisfaction — a key yellow flag</a:t>
            </a:r>
            <a:endParaRPr lang="en-US" sz="1125" dirty="0"/>
          </a:p>
        </p:txBody>
      </p:sp>
      <p:sp>
        <p:nvSpPr>
          <p:cNvPr id="42" name="SK-6-text-41"/>
          <p:cNvSpPr/>
          <p:nvPr/>
        </p:nvSpPr>
        <p:spPr>
          <a:xfrm>
            <a:off x="8156377" y="3977580"/>
            <a:ext cx="3035796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Health beliefs: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“Does movement feel dangerous to them?”</a:t>
            </a:r>
            <a:endParaRPr lang="en-US" sz="1050" dirty="0"/>
          </a:p>
        </p:txBody>
      </p:sp>
      <p:sp>
        <p:nvSpPr>
          <p:cNvPr id="43" name="SK-6-text-42"/>
          <p:cNvSpPr/>
          <p:nvPr/>
        </p:nvSpPr>
        <p:spPr>
          <a:xfrm>
            <a:off x="8156377" y="4450705"/>
            <a:ext cx="286509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Social support — family over-protective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absent?</a:t>
            </a:r>
            <a:endParaRPr lang="en-US" sz="1050" dirty="0"/>
          </a:p>
        </p:txBody>
      </p:sp>
      <p:sp>
        <p:nvSpPr>
          <p:cNvPr id="44" name="SK-6-text-43"/>
          <p:cNvSpPr/>
          <p:nvPr/>
        </p:nvSpPr>
        <p:spPr>
          <a:xfrm>
            <a:off x="8156377" y="4923979"/>
            <a:ext cx="403562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Previous episodes — pattern of time off work?</a:t>
            </a:r>
            <a:endParaRPr lang="en-US" sz="1125" dirty="0"/>
          </a:p>
        </p:txBody>
      </p:sp>
      <p:sp>
        <p:nvSpPr>
          <p:cNvPr id="45" name="SK-6-text-44"/>
          <p:cNvSpPr/>
          <p:nvPr/>
        </p:nvSpPr>
        <p:spPr>
          <a:xfrm>
            <a:off x="1084957" y="5753844"/>
            <a:ext cx="312229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Message:</a:t>
            </a:r>
            <a:endParaRPr lang="en-US" sz="1650" dirty="0"/>
          </a:p>
        </p:txBody>
      </p:sp>
      <p:sp>
        <p:nvSpPr>
          <p:cNvPr id="46" name="SK-6-text-45"/>
          <p:cNvSpPr/>
          <p:nvPr/>
        </p:nvSpPr>
        <p:spPr>
          <a:xfrm>
            <a:off x="1084957" y="6021288"/>
            <a:ext cx="111070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“To know as much about the patient who has the back pain as about the back pain the patient has.”</a:t>
            </a:r>
            <a:endParaRPr lang="en-US" sz="1500" dirty="0"/>
          </a:p>
        </p:txBody>
      </p:sp>
      <p:sp>
        <p:nvSpPr>
          <p:cNvPr id="47" name="SK-6-text-46"/>
          <p:cNvSpPr/>
          <p:nvPr/>
        </p:nvSpPr>
        <p:spPr>
          <a:xfrm>
            <a:off x="341263" y="6617940"/>
            <a:ext cx="34366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8" name="SK-6-text-47"/>
          <p:cNvSpPr/>
          <p:nvPr/>
        </p:nvSpPr>
        <p:spPr>
          <a:xfrm>
            <a:off x="4094857" y="6617940"/>
            <a:ext cx="3989784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 — Bradford VTS Teaching Deck</a:t>
            </a:r>
            <a:endParaRPr lang="en-US" sz="1050" dirty="0"/>
          </a:p>
        </p:txBody>
      </p:sp>
      <p:sp>
        <p:nvSpPr>
          <p:cNvPr id="49" name="SK-6-text-48"/>
          <p:cNvSpPr/>
          <p:nvPr/>
        </p:nvSpPr>
        <p:spPr>
          <a:xfrm>
            <a:off x="10847784" y="6617940"/>
            <a:ext cx="905173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6 of 33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50763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1567160"/>
            <a:ext cx="1145977" cy="47625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55" y="2167086"/>
            <a:ext cx="7363867" cy="466279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2777430"/>
            <a:ext cx="7363867" cy="46627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3387775"/>
            <a:ext cx="7363867" cy="466279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55" y="3998119"/>
            <a:ext cx="7363867" cy="466279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55" y="4608463"/>
            <a:ext cx="7363867" cy="466279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55" y="5218807"/>
            <a:ext cx="7363867" cy="466279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3467" y="1563588"/>
            <a:ext cx="3901380" cy="4183261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3694" y="1837879"/>
            <a:ext cx="2035969" cy="411361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3694" y="4398020"/>
            <a:ext cx="3108871" cy="9525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938986"/>
            <a:ext cx="12192000" cy="521196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60182"/>
            <a:ext cx="12192000" cy="397669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36769" y="6048673"/>
            <a:ext cx="231577" cy="212527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62079" y="6048673"/>
            <a:ext cx="231577" cy="212527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75184" y="6048673"/>
            <a:ext cx="231577" cy="20568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61177" y="1885950"/>
            <a:ext cx="316855" cy="308521"/>
          </a:xfrm>
          <a:prstGeom prst="rect">
            <a:avLst/>
          </a:prstGeom>
        </p:spPr>
      </p:pic>
      <p:sp>
        <p:nvSpPr>
          <p:cNvPr id="21" name="SK-7-text-20"/>
          <p:cNvSpPr/>
          <p:nvPr/>
        </p:nvSpPr>
        <p:spPr>
          <a:xfrm>
            <a:off x="426690" y="294829"/>
            <a:ext cx="60388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00" dirty="0"/>
          </a:p>
        </p:txBody>
      </p:sp>
      <p:sp>
        <p:nvSpPr>
          <p:cNvPr id="22" name="SK-7-text-21"/>
          <p:cNvSpPr/>
          <p:nvPr/>
        </p:nvSpPr>
        <p:spPr>
          <a:xfrm>
            <a:off x="304800" y="671959"/>
            <a:ext cx="1188720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Benign Mechanical Back Pain</a:t>
            </a:r>
            <a:endParaRPr lang="en-US" sz="3300" dirty="0"/>
          </a:p>
        </p:txBody>
      </p:sp>
      <p:sp>
        <p:nvSpPr>
          <p:cNvPr id="23" name="SK-7-text-22"/>
          <p:cNvSpPr/>
          <p:nvPr/>
        </p:nvSpPr>
        <p:spPr>
          <a:xfrm>
            <a:off x="304800" y="1165771"/>
            <a:ext cx="1188720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most common presentation — ~90–95% of all low back pain cases</a:t>
            </a:r>
            <a:endParaRPr lang="en-US" sz="1725" dirty="0"/>
          </a:p>
        </p:txBody>
      </p:sp>
      <p:sp>
        <p:nvSpPr>
          <p:cNvPr id="24" name="SK-7-text-23"/>
          <p:cNvSpPr/>
          <p:nvPr/>
        </p:nvSpPr>
        <p:spPr>
          <a:xfrm>
            <a:off x="304800" y="1851571"/>
            <a:ext cx="58102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66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CLASSIC CLINICAL FEATURES</a:t>
            </a:r>
            <a:endParaRPr lang="en-US" sz="1500" dirty="0"/>
          </a:p>
        </p:txBody>
      </p:sp>
      <p:sp>
        <p:nvSpPr>
          <p:cNvPr id="25" name="SK-7-text-24"/>
          <p:cNvSpPr/>
          <p:nvPr/>
        </p:nvSpPr>
        <p:spPr>
          <a:xfrm>
            <a:off x="536377" y="2215009"/>
            <a:ext cx="10382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Worse in the morning — improves with activity</a:t>
            </a:r>
            <a:endParaRPr lang="en-US" sz="1500" dirty="0"/>
          </a:p>
        </p:txBody>
      </p:sp>
      <p:sp>
        <p:nvSpPr>
          <p:cNvPr id="26" name="SK-7-text-25"/>
          <p:cNvSpPr/>
          <p:nvPr/>
        </p:nvSpPr>
        <p:spPr>
          <a:xfrm>
            <a:off x="536377" y="2448223"/>
            <a:ext cx="116556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Unlike inflammatory back pain, which remains stiff and sore throughout</a:t>
            </a:r>
            <a:endParaRPr lang="en-US" sz="1500" dirty="0"/>
          </a:p>
        </p:txBody>
      </p:sp>
      <p:sp>
        <p:nvSpPr>
          <p:cNvPr id="27" name="SK-7-text-26"/>
          <p:cNvSpPr/>
          <p:nvPr/>
        </p:nvSpPr>
        <p:spPr>
          <a:xfrm>
            <a:off x="536377" y="2832348"/>
            <a:ext cx="7410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Varies with posture and movement</a:t>
            </a:r>
            <a:endParaRPr lang="en-US" sz="1500" dirty="0"/>
          </a:p>
        </p:txBody>
      </p:sp>
      <p:sp>
        <p:nvSpPr>
          <p:cNvPr id="28" name="SK-7-text-27"/>
          <p:cNvSpPr/>
          <p:nvPr/>
        </p:nvSpPr>
        <p:spPr>
          <a:xfrm>
            <a:off x="536377" y="3051721"/>
            <a:ext cx="116556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Sitting, bending, lifting may aggravate; gentle movement relieves</a:t>
            </a:r>
            <a:endParaRPr lang="en-US" sz="1500" dirty="0"/>
          </a:p>
        </p:txBody>
      </p:sp>
      <p:sp>
        <p:nvSpPr>
          <p:cNvPr id="29" name="SK-7-text-28"/>
          <p:cNvSpPr/>
          <p:nvPr/>
        </p:nvSpPr>
        <p:spPr>
          <a:xfrm>
            <a:off x="536377" y="3422005"/>
            <a:ext cx="1165562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lumbar region, may radiate to buttocks and thighs</a:t>
            </a:r>
            <a:endParaRPr lang="en-US" sz="1500" dirty="0"/>
          </a:p>
        </p:txBody>
      </p:sp>
      <p:sp>
        <p:nvSpPr>
          <p:cNvPr id="30" name="SK-7-text-29"/>
          <p:cNvSpPr/>
          <p:nvPr/>
        </p:nvSpPr>
        <p:spPr>
          <a:xfrm>
            <a:off x="536377" y="3655219"/>
            <a:ext cx="116556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Does not typically shoot below the knee — distinguishes from true radiculopathy</a:t>
            </a:r>
            <a:endParaRPr lang="en-US" sz="1500" dirty="0"/>
          </a:p>
        </p:txBody>
      </p:sp>
      <p:sp>
        <p:nvSpPr>
          <p:cNvPr id="31" name="SK-7-text-30"/>
          <p:cNvSpPr/>
          <p:nvPr/>
        </p:nvSpPr>
        <p:spPr>
          <a:xfrm>
            <a:off x="536377" y="4032498"/>
            <a:ext cx="6267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Dull, poorly localised pain</a:t>
            </a:r>
            <a:endParaRPr lang="en-US" sz="1500" dirty="0"/>
          </a:p>
        </p:txBody>
      </p:sp>
      <p:sp>
        <p:nvSpPr>
          <p:cNvPr id="32" name="SK-7-text-31"/>
          <p:cNvSpPr/>
          <p:nvPr/>
        </p:nvSpPr>
        <p:spPr>
          <a:xfrm>
            <a:off x="536377" y="4258717"/>
            <a:ext cx="1165562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Difficult for the patient to point to one exact spot</a:t>
            </a:r>
            <a:endParaRPr lang="en-US" sz="1500" dirty="0"/>
          </a:p>
        </p:txBody>
      </p:sp>
      <p:sp>
        <p:nvSpPr>
          <p:cNvPr id="33" name="SK-7-text-32"/>
          <p:cNvSpPr/>
          <p:nvPr/>
        </p:nvSpPr>
        <p:spPr>
          <a:xfrm>
            <a:off x="536377" y="4635996"/>
            <a:ext cx="78676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specific attributable pathology</a:t>
            </a:r>
            <a:endParaRPr lang="en-US" sz="1500" dirty="0"/>
          </a:p>
        </p:txBody>
      </p:sp>
      <p:sp>
        <p:nvSpPr>
          <p:cNvPr id="34" name="SK-7-text-33"/>
          <p:cNvSpPr/>
          <p:nvPr/>
        </p:nvSpPr>
        <p:spPr>
          <a:xfrm>
            <a:off x="536377" y="4862215"/>
            <a:ext cx="11655623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diagnosis of exclusion — serious causes must be actively screened out</a:t>
            </a:r>
            <a:endParaRPr lang="en-US" sz="1500" dirty="0"/>
          </a:p>
        </p:txBody>
      </p:sp>
      <p:sp>
        <p:nvSpPr>
          <p:cNvPr id="35" name="SK-7-text-34"/>
          <p:cNvSpPr/>
          <p:nvPr/>
        </p:nvSpPr>
        <p:spPr>
          <a:xfrm>
            <a:off x="536377" y="5253186"/>
            <a:ext cx="83248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neurological signs on examination</a:t>
            </a:r>
            <a:endParaRPr lang="en-US" sz="1500" dirty="0"/>
          </a:p>
        </p:txBody>
      </p:sp>
      <p:sp>
        <p:nvSpPr>
          <p:cNvPr id="36" name="SK-7-text-35"/>
          <p:cNvSpPr/>
          <p:nvPr/>
        </p:nvSpPr>
        <p:spPr>
          <a:xfrm>
            <a:off x="536377" y="5465713"/>
            <a:ext cx="1083945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Reflexes, power, and sensation should be intact</a:t>
            </a:r>
            <a:endParaRPr lang="en-US" sz="1500" dirty="0"/>
          </a:p>
        </p:txBody>
      </p:sp>
      <p:sp>
        <p:nvSpPr>
          <p:cNvPr id="37" name="SK-7-text-36"/>
          <p:cNvSpPr/>
          <p:nvPr/>
        </p:nvSpPr>
        <p:spPr>
          <a:xfrm>
            <a:off x="8826996" y="1927027"/>
            <a:ext cx="2609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8278267" y="2544217"/>
            <a:ext cx="2950369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Mechanical LBP is a</a:t>
            </a:r>
            <a:endParaRPr lang="en-US" sz="2550" dirty="0"/>
          </a:p>
          <a:p>
            <a:pPr marL="0" indent="0" algn="l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diagnosis.</a:t>
            </a:r>
            <a:endParaRPr lang="en-US" sz="2550" dirty="0"/>
          </a:p>
        </p:txBody>
      </p:sp>
      <p:sp>
        <p:nvSpPr>
          <p:cNvPr id="39" name="SK-7-text-38"/>
          <p:cNvSpPr/>
          <p:nvPr/>
        </p:nvSpPr>
        <p:spPr>
          <a:xfrm>
            <a:off x="8278267" y="3579763"/>
            <a:ext cx="3194298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is rarely needed and</a:t>
            </a:r>
            <a:endParaRPr lang="en-US" sz="195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frequently misleading.</a:t>
            </a:r>
            <a:endParaRPr lang="en-US" sz="1950" dirty="0"/>
          </a:p>
        </p:txBody>
      </p:sp>
      <p:sp>
        <p:nvSpPr>
          <p:cNvPr id="40" name="SK-7-text-39"/>
          <p:cNvSpPr/>
          <p:nvPr/>
        </p:nvSpPr>
        <p:spPr>
          <a:xfrm>
            <a:off x="8278267" y="4642842"/>
            <a:ext cx="3230761" cy="8297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normal MRI does not rule out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pain. An abnormal MRI does not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 its cause.</a:t>
            </a:r>
            <a:endParaRPr lang="en-US" sz="1650" dirty="0"/>
          </a:p>
        </p:txBody>
      </p:sp>
      <p:sp>
        <p:nvSpPr>
          <p:cNvPr id="41" name="SK-7-text-40"/>
          <p:cNvSpPr/>
          <p:nvPr/>
        </p:nvSpPr>
        <p:spPr>
          <a:xfrm>
            <a:off x="1743373" y="6055519"/>
            <a:ext cx="37528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inflammatory</a:t>
            </a:r>
            <a:endParaRPr lang="en-US" sz="1500" dirty="0"/>
          </a:p>
        </p:txBody>
      </p:sp>
      <p:sp>
        <p:nvSpPr>
          <p:cNvPr id="42" name="SK-7-text-41"/>
          <p:cNvSpPr/>
          <p:nvPr/>
        </p:nvSpPr>
        <p:spPr>
          <a:xfrm>
            <a:off x="5242471" y="6055519"/>
            <a:ext cx="3752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neurological</a:t>
            </a:r>
            <a:endParaRPr lang="en-US" sz="1500" dirty="0"/>
          </a:p>
        </p:txBody>
      </p:sp>
      <p:sp>
        <p:nvSpPr>
          <p:cNvPr id="43" name="SK-7-text-42"/>
          <p:cNvSpPr/>
          <p:nvPr/>
        </p:nvSpPr>
        <p:spPr>
          <a:xfrm>
            <a:off x="8717161" y="6055519"/>
            <a:ext cx="3474839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sinister pathology</a:t>
            </a:r>
            <a:endParaRPr lang="en-US" sz="1500" dirty="0"/>
          </a:p>
        </p:txBody>
      </p:sp>
      <p:sp>
        <p:nvSpPr>
          <p:cNvPr id="44" name="SK-7-text-43"/>
          <p:cNvSpPr/>
          <p:nvPr/>
        </p:nvSpPr>
        <p:spPr>
          <a:xfrm>
            <a:off x="316855" y="6597253"/>
            <a:ext cx="416147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5" name="SK-7-text-44"/>
          <p:cNvSpPr/>
          <p:nvPr/>
        </p:nvSpPr>
        <p:spPr>
          <a:xfrm>
            <a:off x="3840361" y="6583561"/>
            <a:ext cx="835163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75" dirty="0"/>
          </a:p>
        </p:txBody>
      </p:sp>
      <p:sp>
        <p:nvSpPr>
          <p:cNvPr id="46" name="SK-7-text-45"/>
          <p:cNvSpPr/>
          <p:nvPr/>
        </p:nvSpPr>
        <p:spPr>
          <a:xfrm>
            <a:off x="10753279" y="6583561"/>
            <a:ext cx="143872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7 of 33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780" y="191988"/>
            <a:ext cx="2340769" cy="30167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809179"/>
            <a:ext cx="5937498" cy="2153394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809179"/>
            <a:ext cx="5425380" cy="428625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5205115"/>
            <a:ext cx="11484769" cy="747415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062365"/>
            <a:ext cx="12192000" cy="486817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263" y="3278088"/>
            <a:ext cx="5949696" cy="1800841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263" y="3278088"/>
            <a:ext cx="1141688" cy="314043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2951" y="3278088"/>
            <a:ext cx="1833011" cy="314043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5962" y="3278088"/>
            <a:ext cx="1487424" cy="314043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3386" y="3278088"/>
            <a:ext cx="1487573" cy="314043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667" y="3739597"/>
            <a:ext cx="171454" cy="148757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263" y="4035821"/>
            <a:ext cx="5949696" cy="443689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3667" y="4183287"/>
            <a:ext cx="171454" cy="148757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3667" y="4704841"/>
            <a:ext cx="171454" cy="148757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8580" y="5342334"/>
            <a:ext cx="390079" cy="466279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6157" y="1145232"/>
            <a:ext cx="4462165" cy="3744367"/>
          </a:xfrm>
          <a:prstGeom prst="rect">
            <a:avLst/>
          </a:prstGeom>
        </p:spPr>
      </p:pic>
      <p:sp>
        <p:nvSpPr>
          <p:cNvPr id="21" name="SK-8-text-20"/>
          <p:cNvSpPr/>
          <p:nvPr/>
        </p:nvSpPr>
        <p:spPr>
          <a:xfrm>
            <a:off x="493667" y="3278088"/>
            <a:ext cx="913088" cy="3140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88" b="1" dirty="0">
                <a:solidFill>
                  <a:srgbClr val="FFFFFF"/>
                </a:solidFill>
              </a:rPr>
              <a:t>Level</a:t>
            </a:r>
            <a:endParaRPr lang="en-US" sz="1088" dirty="0"/>
          </a:p>
        </p:txBody>
      </p:sp>
      <p:sp>
        <p:nvSpPr>
          <p:cNvPr id="22" name="SK-8-text-21"/>
          <p:cNvSpPr/>
          <p:nvPr/>
        </p:nvSpPr>
        <p:spPr>
          <a:xfrm>
            <a:off x="1635354" y="3278088"/>
            <a:ext cx="2010663" cy="3140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88" b="1" dirty="0">
                <a:solidFill>
                  <a:srgbClr val="FFFFFF"/>
                </a:solidFill>
              </a:rPr>
              <a:t>Motor Weakness</a:t>
            </a:r>
            <a:endParaRPr lang="en-US" sz="1088" dirty="0"/>
          </a:p>
        </p:txBody>
      </p:sp>
      <p:sp>
        <p:nvSpPr>
          <p:cNvPr id="23" name="SK-8-text-22"/>
          <p:cNvSpPr/>
          <p:nvPr/>
        </p:nvSpPr>
        <p:spPr>
          <a:xfrm>
            <a:off x="3468366" y="3278088"/>
            <a:ext cx="1258824" cy="3140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88" b="1" dirty="0">
                <a:solidFill>
                  <a:srgbClr val="FFFFFF"/>
                </a:solidFill>
              </a:rPr>
              <a:t>Reflex</a:t>
            </a:r>
            <a:endParaRPr lang="en-US" sz="1088" dirty="0"/>
          </a:p>
        </p:txBody>
      </p:sp>
      <p:sp>
        <p:nvSpPr>
          <p:cNvPr id="24" name="SK-8-text-23"/>
          <p:cNvSpPr/>
          <p:nvPr/>
        </p:nvSpPr>
        <p:spPr>
          <a:xfrm>
            <a:off x="4955789" y="3278088"/>
            <a:ext cx="1657516" cy="3140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88" b="1" dirty="0">
                <a:solidFill>
                  <a:srgbClr val="FFFFFF"/>
                </a:solidFill>
              </a:rPr>
              <a:t>Sensory Area</a:t>
            </a:r>
            <a:endParaRPr lang="en-US" sz="1088" dirty="0"/>
          </a:p>
        </p:txBody>
      </p:sp>
      <p:sp>
        <p:nvSpPr>
          <p:cNvPr id="25" name="SK-8-text-24"/>
          <p:cNvSpPr/>
          <p:nvPr/>
        </p:nvSpPr>
        <p:spPr>
          <a:xfrm>
            <a:off x="779423" y="3736111"/>
            <a:ext cx="518160" cy="1557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b="1" dirty="0">
                <a:solidFill>
                  <a:srgbClr val="1A1A1A"/>
                </a:solidFill>
              </a:rPr>
              <a:t>L4</a:t>
            </a:r>
            <a:endParaRPr lang="en-US" sz="1088" dirty="0"/>
          </a:p>
        </p:txBody>
      </p:sp>
      <p:sp>
        <p:nvSpPr>
          <p:cNvPr id="26" name="SK-8-text-25"/>
          <p:cNvSpPr/>
          <p:nvPr/>
        </p:nvSpPr>
        <p:spPr>
          <a:xfrm>
            <a:off x="1635354" y="3592131"/>
            <a:ext cx="1528211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Knee extension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(quadriceps)</a:t>
            </a:r>
            <a:endParaRPr lang="en-US" sz="1088" dirty="0"/>
          </a:p>
        </p:txBody>
      </p:sp>
      <p:sp>
        <p:nvSpPr>
          <p:cNvPr id="27" name="SK-8-text-26"/>
          <p:cNvSpPr/>
          <p:nvPr/>
        </p:nvSpPr>
        <p:spPr>
          <a:xfrm>
            <a:off x="3468366" y="3592131"/>
            <a:ext cx="1182624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Knee jerk ↓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or absent</a:t>
            </a:r>
            <a:endParaRPr lang="en-US" sz="1088" dirty="0"/>
          </a:p>
        </p:txBody>
      </p:sp>
      <p:sp>
        <p:nvSpPr>
          <p:cNvPr id="28" name="SK-8-text-27"/>
          <p:cNvSpPr/>
          <p:nvPr/>
        </p:nvSpPr>
        <p:spPr>
          <a:xfrm>
            <a:off x="4955789" y="3592131"/>
            <a:ext cx="2448173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Medial leg to foot</a:t>
            </a:r>
            <a:endParaRPr lang="en-US" sz="1088" dirty="0"/>
          </a:p>
        </p:txBody>
      </p:sp>
      <p:sp>
        <p:nvSpPr>
          <p:cNvPr id="29" name="SK-8-text-28"/>
          <p:cNvSpPr/>
          <p:nvPr/>
        </p:nvSpPr>
        <p:spPr>
          <a:xfrm>
            <a:off x="779423" y="4179800"/>
            <a:ext cx="518160" cy="1557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b="1" dirty="0">
                <a:solidFill>
                  <a:srgbClr val="1A1A1A"/>
                </a:solidFill>
              </a:rPr>
              <a:t>L5</a:t>
            </a:r>
            <a:endParaRPr lang="en-US" sz="1088" dirty="0"/>
          </a:p>
        </p:txBody>
      </p:sp>
      <p:sp>
        <p:nvSpPr>
          <p:cNvPr id="30" name="SK-8-text-29"/>
          <p:cNvSpPr/>
          <p:nvPr/>
        </p:nvSpPr>
        <p:spPr>
          <a:xfrm>
            <a:off x="1635354" y="4035821"/>
            <a:ext cx="1528211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Foot &amp; great toe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dorsiflexion</a:t>
            </a:r>
            <a:endParaRPr lang="en-US" sz="1088" dirty="0"/>
          </a:p>
        </p:txBody>
      </p:sp>
      <p:sp>
        <p:nvSpPr>
          <p:cNvPr id="31" name="SK-8-text-30"/>
          <p:cNvSpPr/>
          <p:nvPr/>
        </p:nvSpPr>
        <p:spPr>
          <a:xfrm>
            <a:off x="3468366" y="4035821"/>
            <a:ext cx="1258824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Normal</a:t>
            </a:r>
            <a:endParaRPr lang="en-US" sz="1088" dirty="0"/>
          </a:p>
        </p:txBody>
      </p:sp>
      <p:sp>
        <p:nvSpPr>
          <p:cNvPr id="32" name="SK-8-text-31"/>
          <p:cNvSpPr/>
          <p:nvPr/>
        </p:nvSpPr>
        <p:spPr>
          <a:xfrm>
            <a:off x="4955789" y="4035821"/>
            <a:ext cx="1182773" cy="443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Dorsum of foot,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lateral leg</a:t>
            </a:r>
            <a:endParaRPr lang="en-US" sz="1088" dirty="0"/>
          </a:p>
        </p:txBody>
      </p:sp>
      <p:sp>
        <p:nvSpPr>
          <p:cNvPr id="33" name="SK-8-text-32"/>
          <p:cNvSpPr/>
          <p:nvPr/>
        </p:nvSpPr>
        <p:spPr>
          <a:xfrm>
            <a:off x="779423" y="4701355"/>
            <a:ext cx="518160" cy="1557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b="1" dirty="0">
                <a:solidFill>
                  <a:srgbClr val="1A1A1A"/>
                </a:solidFill>
              </a:rPr>
              <a:t>S1</a:t>
            </a:r>
            <a:endParaRPr lang="en-US" sz="1088" dirty="0"/>
          </a:p>
        </p:txBody>
      </p:sp>
      <p:sp>
        <p:nvSpPr>
          <p:cNvPr id="34" name="SK-8-text-33"/>
          <p:cNvSpPr/>
          <p:nvPr/>
        </p:nvSpPr>
        <p:spPr>
          <a:xfrm>
            <a:off x="1635354" y="4479510"/>
            <a:ext cx="1528211" cy="5994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Plantar flexion,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foot eversion</a:t>
            </a:r>
            <a:endParaRPr lang="en-US" sz="1088" dirty="0"/>
          </a:p>
        </p:txBody>
      </p:sp>
      <p:sp>
        <p:nvSpPr>
          <p:cNvPr id="35" name="SK-8-text-34"/>
          <p:cNvSpPr/>
          <p:nvPr/>
        </p:nvSpPr>
        <p:spPr>
          <a:xfrm>
            <a:off x="3468366" y="4479510"/>
            <a:ext cx="1182624" cy="5994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Ankle jerk ↓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or absent</a:t>
            </a:r>
            <a:endParaRPr lang="en-US" sz="1088" dirty="0"/>
          </a:p>
        </p:txBody>
      </p:sp>
      <p:sp>
        <p:nvSpPr>
          <p:cNvPr id="36" name="SK-8-text-35"/>
          <p:cNvSpPr/>
          <p:nvPr/>
        </p:nvSpPr>
        <p:spPr>
          <a:xfrm>
            <a:off x="4955789" y="4479510"/>
            <a:ext cx="1182773" cy="5994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Lateral border foot,</a:t>
            </a:r>
            <a:endParaRPr lang="en-US" sz="1088" dirty="0"/>
          </a:p>
          <a:p>
            <a:pPr marL="0" indent="0">
              <a:lnSpc>
                <a:spcPts val="1414"/>
              </a:lnSpc>
              <a:buNone/>
            </a:pPr>
            <a:r>
              <a:rPr lang="en-US" sz="1088" dirty="0">
                <a:solidFill>
                  <a:srgbClr val="1A1A1A"/>
                </a:solidFill>
              </a:rPr>
              <a:t>little toes</a:t>
            </a:r>
            <a:endParaRPr lang="en-US" sz="1088" dirty="0"/>
          </a:p>
        </p:txBody>
      </p:sp>
      <p:sp>
        <p:nvSpPr>
          <p:cNvPr id="37" name="SK-8-text-36"/>
          <p:cNvSpPr/>
          <p:nvPr/>
        </p:nvSpPr>
        <p:spPr>
          <a:xfrm>
            <a:off x="353467" y="274290"/>
            <a:ext cx="4236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38" name="SK-8-text-37"/>
          <p:cNvSpPr/>
          <p:nvPr/>
        </p:nvSpPr>
        <p:spPr>
          <a:xfrm>
            <a:off x="3547765" y="185142"/>
            <a:ext cx="8644235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Pain &amp; Radiculopathy</a:t>
            </a:r>
            <a:endParaRPr lang="en-US" sz="2700" dirty="0"/>
          </a:p>
        </p:txBody>
      </p:sp>
      <p:sp>
        <p:nvSpPr>
          <p:cNvPr id="39" name="SK-8-text-38"/>
          <p:cNvSpPr/>
          <p:nvPr/>
        </p:nvSpPr>
        <p:spPr>
          <a:xfrm>
            <a:off x="9473059" y="260598"/>
            <a:ext cx="27189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Identifying True Sciatica by Level</a:t>
            </a:r>
            <a:endParaRPr lang="en-US" sz="1350" dirty="0"/>
          </a:p>
        </p:txBody>
      </p:sp>
      <p:sp>
        <p:nvSpPr>
          <p:cNvPr id="40" name="SK-8-text-39"/>
          <p:cNvSpPr/>
          <p:nvPr/>
        </p:nvSpPr>
        <p:spPr>
          <a:xfrm>
            <a:off x="560784" y="966936"/>
            <a:ext cx="779526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True Sciatica — Key Features</a:t>
            </a:r>
            <a:endParaRPr lang="en-US" sz="1800" dirty="0"/>
          </a:p>
        </p:txBody>
      </p:sp>
      <p:sp>
        <p:nvSpPr>
          <p:cNvPr id="41" name="SK-8-text-40"/>
          <p:cNvSpPr/>
          <p:nvPr/>
        </p:nvSpPr>
        <p:spPr>
          <a:xfrm>
            <a:off x="572988" y="1296144"/>
            <a:ext cx="116190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🦶 Leg pain WORSE than back pain — the defining feature</a:t>
            </a:r>
            <a:endParaRPr lang="en-US" sz="1350" dirty="0"/>
          </a:p>
        </p:txBody>
      </p:sp>
      <p:sp>
        <p:nvSpPr>
          <p:cNvPr id="42" name="SK-8-text-41"/>
          <p:cNvSpPr/>
          <p:nvPr/>
        </p:nvSpPr>
        <p:spPr>
          <a:xfrm>
            <a:off x="572988" y="1577280"/>
            <a:ext cx="116190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Pain radiates from buttock → below the knee → heel or sole of foot</a:t>
            </a:r>
            <a:endParaRPr lang="en-US" sz="1350" dirty="0"/>
          </a:p>
        </p:txBody>
      </p:sp>
      <p:sp>
        <p:nvSpPr>
          <p:cNvPr id="43" name="SK-8-text-42"/>
          <p:cNvSpPr/>
          <p:nvPr/>
        </p:nvSpPr>
        <p:spPr>
          <a:xfrm>
            <a:off x="572988" y="1851571"/>
            <a:ext cx="1161901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Paraesthesia (tingling/numbness) along a dermatomal distribution</a:t>
            </a:r>
            <a:endParaRPr lang="en-US" sz="1350" dirty="0"/>
          </a:p>
        </p:txBody>
      </p:sp>
      <p:sp>
        <p:nvSpPr>
          <p:cNvPr id="44" name="SK-8-text-43"/>
          <p:cNvSpPr/>
          <p:nvPr/>
        </p:nvSpPr>
        <p:spPr>
          <a:xfrm>
            <a:off x="572988" y="2125861"/>
            <a:ext cx="116190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If L2–L4 affected: pain in the anterolateral thigh (femoral nerve roots)</a:t>
            </a:r>
            <a:endParaRPr lang="en-US" sz="1350" dirty="0"/>
          </a:p>
        </p:txBody>
      </p:sp>
      <p:sp>
        <p:nvSpPr>
          <p:cNvPr id="45" name="SK-8-text-44"/>
          <p:cNvSpPr/>
          <p:nvPr/>
        </p:nvSpPr>
        <p:spPr>
          <a:xfrm>
            <a:off x="560784" y="2468761"/>
            <a:ext cx="5132784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examination with the patient SITTING — the seated position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already loads the nerve root</a:t>
            </a:r>
            <a:endParaRPr lang="en-US" sz="1275" dirty="0"/>
          </a:p>
        </p:txBody>
      </p:sp>
      <p:sp>
        <p:nvSpPr>
          <p:cNvPr id="46" name="SK-8-text-45"/>
          <p:cNvSpPr/>
          <p:nvPr/>
        </p:nvSpPr>
        <p:spPr>
          <a:xfrm>
            <a:off x="316855" y="3051721"/>
            <a:ext cx="57454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FINDINGS BY ROOT LEVEL</a:t>
            </a:r>
            <a:endParaRPr lang="en-US" sz="1200" dirty="0"/>
          </a:p>
        </p:txBody>
      </p:sp>
      <p:sp>
        <p:nvSpPr>
          <p:cNvPr id="47" name="SK-8-text-46"/>
          <p:cNvSpPr/>
          <p:nvPr/>
        </p:nvSpPr>
        <p:spPr>
          <a:xfrm>
            <a:off x="7741890" y="877788"/>
            <a:ext cx="445011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Dermatomal Distribution — Lower Limb</a:t>
            </a:r>
            <a:endParaRPr lang="en-US" sz="1200" dirty="0"/>
          </a:p>
        </p:txBody>
      </p:sp>
      <p:sp>
        <p:nvSpPr>
          <p:cNvPr id="48" name="SK-8-text-47"/>
          <p:cNvSpPr/>
          <p:nvPr/>
        </p:nvSpPr>
        <p:spPr>
          <a:xfrm>
            <a:off x="1133773" y="5287417"/>
            <a:ext cx="6278761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Vignette: 30-year-old postman — 3 months minor back pain → acute right leg pain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sensory symptoms along back of leg to sole and little toe. SLR positive at 50°,</a:t>
            </a:r>
            <a:endParaRPr lang="en-US" sz="1200" dirty="0"/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ankle jerk absent, reduced sensation lateral two toes.</a:t>
            </a:r>
            <a:endParaRPr lang="en-US" sz="1200" dirty="0"/>
          </a:p>
        </p:txBody>
      </p:sp>
      <p:sp>
        <p:nvSpPr>
          <p:cNvPr id="49" name="SK-8-text-48"/>
          <p:cNvSpPr/>
          <p:nvPr/>
        </p:nvSpPr>
        <p:spPr>
          <a:xfrm>
            <a:off x="7863780" y="5520630"/>
            <a:ext cx="43282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 S1 Disc Prolapse with Root Irritation</a:t>
            </a:r>
            <a:endParaRPr lang="en-US" sz="1650" dirty="0"/>
          </a:p>
        </p:txBody>
      </p:sp>
      <p:sp>
        <p:nvSpPr>
          <p:cNvPr id="50" name="SK-8-text-49"/>
          <p:cNvSpPr/>
          <p:nvPr/>
        </p:nvSpPr>
        <p:spPr>
          <a:xfrm>
            <a:off x="930325" y="6151513"/>
            <a:ext cx="1017270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True sciatica = leg pain worse than back pain. Leg below the knee = more likely true radiculopathy.</a:t>
            </a:r>
            <a:endParaRPr lang="en-US" sz="1800" dirty="0"/>
          </a:p>
        </p:txBody>
      </p:sp>
      <p:sp>
        <p:nvSpPr>
          <p:cNvPr id="51" name="SK-8-text-50"/>
          <p:cNvSpPr/>
          <p:nvPr/>
        </p:nvSpPr>
        <p:spPr>
          <a:xfrm>
            <a:off x="316855" y="6583561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2" name="SK-8-text-51"/>
          <p:cNvSpPr/>
          <p:nvPr/>
        </p:nvSpPr>
        <p:spPr>
          <a:xfrm>
            <a:off x="3777853" y="6563023"/>
            <a:ext cx="461158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53" name="SK-8-text-52"/>
          <p:cNvSpPr/>
          <p:nvPr/>
        </p:nvSpPr>
        <p:spPr>
          <a:xfrm>
            <a:off x="10579596" y="6563023"/>
            <a:ext cx="103926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8 of 33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60598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67029"/>
            <a:ext cx="12192000" cy="281136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149400"/>
            <a:ext cx="6059388" cy="1905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344067"/>
            <a:ext cx="5620494" cy="4094113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988" y="1494979"/>
            <a:ext cx="1914079" cy="34290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988" y="3494782"/>
            <a:ext cx="5144988" cy="1905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55" y="4622155"/>
            <a:ext cx="5035153" cy="665113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2298" y="3415159"/>
            <a:ext cx="5620494" cy="596503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2298" y="3435846"/>
            <a:ext cx="73075" cy="555427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4094113"/>
            <a:ext cx="5620494" cy="596503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4114800"/>
            <a:ext cx="73075" cy="555427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2298" y="4773067"/>
            <a:ext cx="5620494" cy="596503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2298" y="4793605"/>
            <a:ext cx="73075" cy="555427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9059" y="5596086"/>
            <a:ext cx="11533584" cy="815877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" y="5801767"/>
            <a:ext cx="475357" cy="452586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27490" y="4855369"/>
            <a:ext cx="390079" cy="390823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2855" y="4930825"/>
            <a:ext cx="255984" cy="260598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00565" y="4169569"/>
            <a:ext cx="231577" cy="418207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2855" y="4245025"/>
            <a:ext cx="255984" cy="260598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15286" y="3511153"/>
            <a:ext cx="414486" cy="390823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5059" y="3559225"/>
            <a:ext cx="243780" cy="260598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095679" y="418207"/>
            <a:ext cx="4462165" cy="2633365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1655" y="1536055"/>
            <a:ext cx="219373" cy="246757"/>
          </a:xfrm>
          <a:prstGeom prst="rect">
            <a:avLst/>
          </a:prstGeom>
        </p:spPr>
      </p:pic>
      <p:sp>
        <p:nvSpPr>
          <p:cNvPr id="26" name="SK-9-text-25"/>
          <p:cNvSpPr/>
          <p:nvPr/>
        </p:nvSpPr>
        <p:spPr>
          <a:xfrm>
            <a:off x="304800" y="61615"/>
            <a:ext cx="5133022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27" name="SK-9-text-26"/>
          <p:cNvSpPr/>
          <p:nvPr/>
        </p:nvSpPr>
        <p:spPr>
          <a:xfrm>
            <a:off x="9972973" y="61615"/>
            <a:ext cx="2219027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75" dirty="0"/>
          </a:p>
        </p:txBody>
      </p:sp>
      <p:sp>
        <p:nvSpPr>
          <p:cNvPr id="28" name="SK-9-text-27"/>
          <p:cNvSpPr/>
          <p:nvPr/>
        </p:nvSpPr>
        <p:spPr>
          <a:xfrm>
            <a:off x="316855" y="466279"/>
            <a:ext cx="1187514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 Degeneration Without Root Irritation</a:t>
            </a:r>
            <a:endParaRPr lang="en-US" sz="2550" dirty="0"/>
          </a:p>
        </p:txBody>
      </p:sp>
      <p:sp>
        <p:nvSpPr>
          <p:cNvPr id="29" name="SK-9-text-28"/>
          <p:cNvSpPr/>
          <p:nvPr/>
        </p:nvSpPr>
        <p:spPr>
          <a:xfrm>
            <a:off x="304800" y="857250"/>
            <a:ext cx="118872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Internal disc pathology causing pain — without nerve root compression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865584" y="1549896"/>
            <a:ext cx="338423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VIGNETTE</a:t>
            </a:r>
            <a:endParaRPr lang="en-US" sz="1275" dirty="0"/>
          </a:p>
        </p:txBody>
      </p:sp>
      <p:sp>
        <p:nvSpPr>
          <p:cNvPr id="31" name="SK-9-text-30"/>
          <p:cNvSpPr/>
          <p:nvPr/>
        </p:nvSpPr>
        <p:spPr>
          <a:xfrm>
            <a:off x="536377" y="1920180"/>
            <a:ext cx="8872538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55-year-old self-employed joiner</a:t>
            </a:r>
            <a:endParaRPr lang="en-US" sz="1725" dirty="0"/>
          </a:p>
        </p:txBody>
      </p:sp>
      <p:sp>
        <p:nvSpPr>
          <p:cNvPr id="32" name="SK-9-text-31"/>
          <p:cNvSpPr/>
          <p:nvPr/>
        </p:nvSpPr>
        <p:spPr>
          <a:xfrm>
            <a:off x="560784" y="2221855"/>
            <a:ext cx="63950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6 years of chronic back pain</a:t>
            </a:r>
            <a:endParaRPr lang="en-US" sz="1350" dirty="0"/>
          </a:p>
        </p:txBody>
      </p:sp>
      <p:sp>
        <p:nvSpPr>
          <p:cNvPr id="33" name="SK-9-text-32"/>
          <p:cNvSpPr/>
          <p:nvPr/>
        </p:nvSpPr>
        <p:spPr>
          <a:xfrm>
            <a:off x="560784" y="2461915"/>
            <a:ext cx="11631216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Recurrent episodes — managed with analgesics and osteopath</a:t>
            </a:r>
            <a:endParaRPr lang="en-US" sz="1350" dirty="0"/>
          </a:p>
        </p:txBody>
      </p:sp>
      <p:sp>
        <p:nvSpPr>
          <p:cNvPr id="34" name="SK-9-text-33"/>
          <p:cNvSpPr/>
          <p:nvPr/>
        </p:nvSpPr>
        <p:spPr>
          <a:xfrm>
            <a:off x="572988" y="2701975"/>
            <a:ext cx="91382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After heavy lifting: cannot get out of bed</a:t>
            </a:r>
            <a:endParaRPr lang="en-US" sz="1350" dirty="0"/>
          </a:p>
        </p:txBody>
      </p:sp>
      <p:sp>
        <p:nvSpPr>
          <p:cNvPr id="35" name="SK-9-text-34"/>
          <p:cNvSpPr/>
          <p:nvPr/>
        </p:nvSpPr>
        <p:spPr>
          <a:xfrm>
            <a:off x="572988" y="2935188"/>
            <a:ext cx="93440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Acute back pain with bilateral gluteal pain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572988" y="3168253"/>
            <a:ext cx="95497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Sitting is very painful; bending causes pain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536377" y="3627834"/>
            <a:ext cx="299561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Examination:</a:t>
            </a:r>
            <a:endParaRPr lang="en-US" sz="1275" dirty="0"/>
          </a:p>
        </p:txBody>
      </p:sp>
      <p:sp>
        <p:nvSpPr>
          <p:cNvPr id="38" name="SK-9-text-37"/>
          <p:cNvSpPr/>
          <p:nvPr/>
        </p:nvSpPr>
        <p:spPr>
          <a:xfrm>
            <a:off x="572988" y="3874740"/>
            <a:ext cx="42005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Stiff lumbar spine</a:t>
            </a:r>
            <a:endParaRPr lang="en-US" sz="1350" dirty="0"/>
          </a:p>
        </p:txBody>
      </p:sp>
      <p:sp>
        <p:nvSpPr>
          <p:cNvPr id="39" name="SK-9-text-38"/>
          <p:cNvSpPr/>
          <p:nvPr/>
        </p:nvSpPr>
        <p:spPr>
          <a:xfrm>
            <a:off x="572988" y="4114800"/>
            <a:ext cx="71494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SLR positive at 40° bilaterally</a:t>
            </a:r>
            <a:endParaRPr lang="en-US" sz="1350" dirty="0"/>
          </a:p>
        </p:txBody>
      </p:sp>
      <p:sp>
        <p:nvSpPr>
          <p:cNvPr id="40" name="SK-9-text-39"/>
          <p:cNvSpPr/>
          <p:nvPr/>
        </p:nvSpPr>
        <p:spPr>
          <a:xfrm>
            <a:off x="572988" y="4361557"/>
            <a:ext cx="48177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neurological signs</a:t>
            </a:r>
            <a:endParaRPr lang="en-US" sz="1350" dirty="0"/>
          </a:p>
        </p:txBody>
      </p:sp>
      <p:sp>
        <p:nvSpPr>
          <p:cNvPr id="41" name="SK-9-text-40"/>
          <p:cNvSpPr/>
          <p:nvPr/>
        </p:nvSpPr>
        <p:spPr>
          <a:xfrm>
            <a:off x="2560290" y="4725144"/>
            <a:ext cx="261937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Diagnosis:</a:t>
            </a:r>
            <a:endParaRPr lang="en-US" sz="1650" dirty="0"/>
          </a:p>
        </p:txBody>
      </p:sp>
      <p:sp>
        <p:nvSpPr>
          <p:cNvPr id="42" name="SK-9-text-41"/>
          <p:cNvSpPr/>
          <p:nvPr/>
        </p:nvSpPr>
        <p:spPr>
          <a:xfrm>
            <a:off x="999679" y="4972050"/>
            <a:ext cx="1088802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 Degeneration WITHOUT Root Irritation</a:t>
            </a:r>
            <a:endParaRPr lang="en-US" sz="1725" dirty="0"/>
          </a:p>
        </p:txBody>
      </p:sp>
      <p:sp>
        <p:nvSpPr>
          <p:cNvPr id="43" name="SK-9-text-42"/>
          <p:cNvSpPr/>
          <p:nvPr/>
        </p:nvSpPr>
        <p:spPr>
          <a:xfrm>
            <a:off x="6181279" y="3134023"/>
            <a:ext cx="416147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SOURCES OF PAIN</a:t>
            </a:r>
            <a:endParaRPr lang="en-US" sz="1275" dirty="0"/>
          </a:p>
        </p:txBody>
      </p:sp>
      <p:sp>
        <p:nvSpPr>
          <p:cNvPr id="44" name="SK-9-text-43"/>
          <p:cNvSpPr/>
          <p:nvPr/>
        </p:nvSpPr>
        <p:spPr>
          <a:xfrm>
            <a:off x="7339459" y="3511153"/>
            <a:ext cx="299561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Within the Disc</a:t>
            </a:r>
            <a:endParaRPr lang="en-US" sz="1275" dirty="0"/>
          </a:p>
        </p:txBody>
      </p:sp>
      <p:sp>
        <p:nvSpPr>
          <p:cNvPr id="45" name="SK-9-text-44"/>
          <p:cNvSpPr/>
          <p:nvPr/>
        </p:nvSpPr>
        <p:spPr>
          <a:xfrm>
            <a:off x="7339459" y="3744367"/>
            <a:ext cx="48525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Annular tears · Disc resorption · Osteophyte formation</a:t>
            </a:r>
            <a:endParaRPr lang="en-US" sz="1200" dirty="0"/>
          </a:p>
        </p:txBody>
      </p:sp>
      <p:sp>
        <p:nvSpPr>
          <p:cNvPr id="46" name="SK-9-text-45"/>
          <p:cNvSpPr/>
          <p:nvPr/>
        </p:nvSpPr>
        <p:spPr>
          <a:xfrm>
            <a:off x="7339459" y="4183261"/>
            <a:ext cx="241268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Facet Joints</a:t>
            </a:r>
            <a:endParaRPr lang="en-US" sz="1275" dirty="0"/>
          </a:p>
        </p:txBody>
      </p:sp>
      <p:sp>
        <p:nvSpPr>
          <p:cNvPr id="47" name="SK-9-text-46"/>
          <p:cNvSpPr/>
          <p:nvPr/>
        </p:nvSpPr>
        <p:spPr>
          <a:xfrm>
            <a:off x="7339459" y="4416475"/>
            <a:ext cx="48525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Synovitis · Capsular laxity · Articular cartilage degeneration</a:t>
            </a:r>
            <a:endParaRPr lang="en-US" sz="1200" dirty="0"/>
          </a:p>
        </p:txBody>
      </p:sp>
      <p:sp>
        <p:nvSpPr>
          <p:cNvPr id="48" name="SK-9-text-47"/>
          <p:cNvSpPr/>
          <p:nvPr/>
        </p:nvSpPr>
        <p:spPr>
          <a:xfrm>
            <a:off x="7339459" y="4855369"/>
            <a:ext cx="377285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Muscles &amp; Ligaments</a:t>
            </a:r>
            <a:endParaRPr lang="en-US" sz="1275" dirty="0"/>
          </a:p>
        </p:txBody>
      </p:sp>
      <p:sp>
        <p:nvSpPr>
          <p:cNvPr id="49" name="SK-9-text-48"/>
          <p:cNvSpPr/>
          <p:nvPr/>
        </p:nvSpPr>
        <p:spPr>
          <a:xfrm>
            <a:off x="7339459" y="5095429"/>
            <a:ext cx="485254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Stretch · Tear · Haematoma formation</a:t>
            </a:r>
            <a:endParaRPr lang="en-US" sz="1200" dirty="0"/>
          </a:p>
        </p:txBody>
      </p:sp>
      <p:sp>
        <p:nvSpPr>
          <p:cNvPr id="50" name="SK-9-text-49"/>
          <p:cNvSpPr/>
          <p:nvPr/>
        </p:nvSpPr>
        <p:spPr>
          <a:xfrm>
            <a:off x="1243459" y="5692080"/>
            <a:ext cx="377285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7AE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APPROACH</a:t>
            </a:r>
            <a:endParaRPr lang="en-US" sz="1275" dirty="0"/>
          </a:p>
        </p:txBody>
      </p:sp>
      <p:sp>
        <p:nvSpPr>
          <p:cNvPr id="51" name="SK-9-text-50"/>
          <p:cNvSpPr/>
          <p:nvPr/>
        </p:nvSpPr>
        <p:spPr>
          <a:xfrm>
            <a:off x="1243459" y="5932140"/>
            <a:ext cx="865629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Conservative management first — physiotherapy, NSAIDs, graduated exercise, and self-management.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rarely changes management and frequently misleads.</a:t>
            </a:r>
            <a:endParaRPr lang="en-US" sz="1425" dirty="0"/>
          </a:p>
        </p:txBody>
      </p:sp>
      <p:sp>
        <p:nvSpPr>
          <p:cNvPr id="52" name="SK-9-text-51"/>
          <p:cNvSpPr/>
          <p:nvPr/>
        </p:nvSpPr>
        <p:spPr>
          <a:xfrm>
            <a:off x="316855" y="6638479"/>
            <a:ext cx="34366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53" name="SK-9-text-52"/>
          <p:cNvSpPr/>
          <p:nvPr/>
        </p:nvSpPr>
        <p:spPr>
          <a:xfrm>
            <a:off x="4145161" y="6631632"/>
            <a:ext cx="804683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050" dirty="0"/>
          </a:p>
        </p:txBody>
      </p:sp>
      <p:sp>
        <p:nvSpPr>
          <p:cNvPr id="54" name="SK-9-text-53"/>
          <p:cNvSpPr/>
          <p:nvPr/>
        </p:nvSpPr>
        <p:spPr>
          <a:xfrm>
            <a:off x="11021467" y="6631632"/>
            <a:ext cx="1170533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9 of 33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5307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84" y="143917"/>
            <a:ext cx="2612402" cy="28636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984" y="1179165"/>
            <a:ext cx="11679882" cy="14288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984" y="1323529"/>
            <a:ext cx="3779490" cy="2695129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1538" y="1323529"/>
            <a:ext cx="38100" cy="2695129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1263" y="1323529"/>
            <a:ext cx="3974455" cy="2695129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984" y="6041827"/>
            <a:ext cx="11679882" cy="500509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3780" y="4128492"/>
            <a:ext cx="11679936" cy="1795017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780" y="4128492"/>
            <a:ext cx="3270364" cy="254745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14145" y="4128492"/>
            <a:ext cx="4957636" cy="25474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71781" y="4128492"/>
            <a:ext cx="3451936" cy="254745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780" y="4383238"/>
            <a:ext cx="3270364" cy="254745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14145" y="4383238"/>
            <a:ext cx="4957636" cy="254745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3780" y="4637983"/>
            <a:ext cx="11679936" cy="266544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3780" y="4637983"/>
            <a:ext cx="3270364" cy="266544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14145" y="4637983"/>
            <a:ext cx="4957636" cy="266544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57020" y="4704370"/>
            <a:ext cx="152401" cy="145569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14656" y="4704370"/>
            <a:ext cx="152401" cy="145569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3780" y="4904527"/>
            <a:ext cx="3270364" cy="254745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14145" y="4904527"/>
            <a:ext cx="4957636" cy="254745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3780" y="5159273"/>
            <a:ext cx="11679936" cy="254745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780" y="5159273"/>
            <a:ext cx="3270364" cy="254745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14145" y="5159273"/>
            <a:ext cx="4957636" cy="254745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3780" y="5414018"/>
            <a:ext cx="3270364" cy="254745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14145" y="5414018"/>
            <a:ext cx="4957636" cy="254745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3780" y="5668764"/>
            <a:ext cx="11679936" cy="254745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780" y="5668764"/>
            <a:ext cx="3270364" cy="254745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14145" y="5668764"/>
            <a:ext cx="4957636" cy="254745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38894" y="6076057"/>
            <a:ext cx="341263" cy="349746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644086" y="171450"/>
            <a:ext cx="2767459" cy="2715667"/>
          </a:xfrm>
          <a:prstGeom prst="rect">
            <a:avLst/>
          </a:prstGeom>
        </p:spPr>
      </p:pic>
      <p:sp>
        <p:nvSpPr>
          <p:cNvPr id="34" name="SK-10-text-33"/>
          <p:cNvSpPr/>
          <p:nvPr/>
        </p:nvSpPr>
        <p:spPr>
          <a:xfrm>
            <a:off x="3657020" y="4128492"/>
            <a:ext cx="6258865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</a:rPr>
              <a:t>Neurogenic Claudication (Spinal Stenosis)</a:t>
            </a:r>
            <a:endParaRPr lang="en-US" sz="1050" dirty="0"/>
          </a:p>
        </p:txBody>
      </p:sp>
      <p:sp>
        <p:nvSpPr>
          <p:cNvPr id="35" name="SK-10-text-34"/>
          <p:cNvSpPr/>
          <p:nvPr/>
        </p:nvSpPr>
        <p:spPr>
          <a:xfrm>
            <a:off x="8614656" y="4128492"/>
            <a:ext cx="3577344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</a:rPr>
              <a:t>Vascular Claudication (PVD)</a:t>
            </a:r>
            <a:endParaRPr lang="en-US" sz="1050" dirty="0"/>
          </a:p>
        </p:txBody>
      </p:sp>
      <p:sp>
        <p:nvSpPr>
          <p:cNvPr id="36" name="SK-10-text-35"/>
          <p:cNvSpPr/>
          <p:nvPr/>
        </p:nvSpPr>
        <p:spPr>
          <a:xfrm>
            <a:off x="386656" y="4383238"/>
            <a:ext cx="3060814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Pain on walking</a:t>
            </a:r>
            <a:endParaRPr lang="en-US" sz="1050" dirty="0"/>
          </a:p>
        </p:txBody>
      </p:sp>
      <p:sp>
        <p:nvSpPr>
          <p:cNvPr id="37" name="SK-10-text-36"/>
          <p:cNvSpPr/>
          <p:nvPr/>
        </p:nvSpPr>
        <p:spPr>
          <a:xfrm>
            <a:off x="3657020" y="4383238"/>
            <a:ext cx="47480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Yes</a:t>
            </a:r>
            <a:endParaRPr lang="en-US" sz="1050" dirty="0"/>
          </a:p>
        </p:txBody>
      </p:sp>
      <p:sp>
        <p:nvSpPr>
          <p:cNvPr id="38" name="SK-10-text-37"/>
          <p:cNvSpPr/>
          <p:nvPr/>
        </p:nvSpPr>
        <p:spPr>
          <a:xfrm>
            <a:off x="8614656" y="4383238"/>
            <a:ext cx="32423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Yes</a:t>
            </a:r>
            <a:endParaRPr lang="en-US" sz="1050" dirty="0"/>
          </a:p>
        </p:txBody>
      </p:sp>
      <p:sp>
        <p:nvSpPr>
          <p:cNvPr id="39" name="SK-10-text-38"/>
          <p:cNvSpPr/>
          <p:nvPr/>
        </p:nvSpPr>
        <p:spPr>
          <a:xfrm>
            <a:off x="386656" y="4637983"/>
            <a:ext cx="4019230" cy="2665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Relieved by leaning forward</a:t>
            </a:r>
            <a:endParaRPr lang="en-US" sz="1050" dirty="0"/>
          </a:p>
        </p:txBody>
      </p:sp>
      <p:sp>
        <p:nvSpPr>
          <p:cNvPr id="40" name="SK-10-text-39"/>
          <p:cNvSpPr/>
          <p:nvPr/>
        </p:nvSpPr>
        <p:spPr>
          <a:xfrm>
            <a:off x="3690358" y="4637983"/>
            <a:ext cx="4671886" cy="2665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FFFFFF"/>
                </a:solidFill>
              </a:rPr>
              <a:t>✔</a:t>
            </a:r>
            <a:r>
              <a:rPr lang="en-US" sz="1050" dirty="0">
                <a:solidFill>
                  <a:srgbClr val="333333"/>
                </a:solidFill>
              </a:rPr>
              <a:t> Yes — key differentiator</a:t>
            </a:r>
            <a:endParaRPr lang="en-US" sz="1050" dirty="0"/>
          </a:p>
        </p:txBody>
      </p:sp>
      <p:sp>
        <p:nvSpPr>
          <p:cNvPr id="41" name="SK-10-text-40"/>
          <p:cNvSpPr/>
          <p:nvPr/>
        </p:nvSpPr>
        <p:spPr>
          <a:xfrm>
            <a:off x="8647994" y="4637983"/>
            <a:ext cx="3166186" cy="2665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FFFFFF"/>
                </a:solidFill>
              </a:rPr>
              <a:t>✖</a:t>
            </a:r>
            <a:r>
              <a:rPr lang="en-US" sz="1050" dirty="0">
                <a:solidFill>
                  <a:srgbClr val="333333"/>
                </a:solidFill>
              </a:rPr>
              <a:t> No</a:t>
            </a:r>
            <a:endParaRPr lang="en-US" sz="1050" dirty="0"/>
          </a:p>
        </p:txBody>
      </p:sp>
      <p:sp>
        <p:nvSpPr>
          <p:cNvPr id="42" name="SK-10-text-41"/>
          <p:cNvSpPr/>
          <p:nvPr/>
        </p:nvSpPr>
        <p:spPr>
          <a:xfrm>
            <a:off x="386656" y="4904527"/>
            <a:ext cx="4019230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Relieved by simply stopping</a:t>
            </a:r>
            <a:endParaRPr lang="en-US" sz="1050" dirty="0"/>
          </a:p>
        </p:txBody>
      </p:sp>
      <p:sp>
        <p:nvSpPr>
          <p:cNvPr id="43" name="SK-10-text-42"/>
          <p:cNvSpPr/>
          <p:nvPr/>
        </p:nvSpPr>
        <p:spPr>
          <a:xfrm>
            <a:off x="3657020" y="4904527"/>
            <a:ext cx="47480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Slow — need to sit or lean</a:t>
            </a:r>
            <a:endParaRPr lang="en-US" sz="1050" dirty="0"/>
          </a:p>
        </p:txBody>
      </p:sp>
      <p:sp>
        <p:nvSpPr>
          <p:cNvPr id="44" name="SK-10-text-43"/>
          <p:cNvSpPr/>
          <p:nvPr/>
        </p:nvSpPr>
        <p:spPr>
          <a:xfrm>
            <a:off x="8614656" y="4904527"/>
            <a:ext cx="32423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Quick on stopping</a:t>
            </a:r>
            <a:endParaRPr lang="en-US" sz="1050" dirty="0"/>
          </a:p>
        </p:txBody>
      </p:sp>
      <p:sp>
        <p:nvSpPr>
          <p:cNvPr id="45" name="SK-10-text-44"/>
          <p:cNvSpPr/>
          <p:nvPr/>
        </p:nvSpPr>
        <p:spPr>
          <a:xfrm>
            <a:off x="386656" y="5159273"/>
            <a:ext cx="3060814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Peripheral pulses</a:t>
            </a:r>
            <a:endParaRPr lang="en-US" sz="1050" dirty="0"/>
          </a:p>
        </p:txBody>
      </p:sp>
      <p:sp>
        <p:nvSpPr>
          <p:cNvPr id="46" name="SK-10-text-45"/>
          <p:cNvSpPr/>
          <p:nvPr/>
        </p:nvSpPr>
        <p:spPr>
          <a:xfrm>
            <a:off x="3657020" y="5159273"/>
            <a:ext cx="47480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Normal</a:t>
            </a:r>
            <a:endParaRPr lang="en-US" sz="1050" dirty="0"/>
          </a:p>
        </p:txBody>
      </p:sp>
      <p:sp>
        <p:nvSpPr>
          <p:cNvPr id="47" name="SK-10-text-46"/>
          <p:cNvSpPr/>
          <p:nvPr/>
        </p:nvSpPr>
        <p:spPr>
          <a:xfrm>
            <a:off x="8614656" y="5159273"/>
            <a:ext cx="32423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Reduced or absent</a:t>
            </a:r>
            <a:endParaRPr lang="en-US" sz="1050" dirty="0"/>
          </a:p>
        </p:txBody>
      </p:sp>
      <p:sp>
        <p:nvSpPr>
          <p:cNvPr id="48" name="SK-10-text-47"/>
          <p:cNvSpPr/>
          <p:nvPr/>
        </p:nvSpPr>
        <p:spPr>
          <a:xfrm>
            <a:off x="386656" y="5414018"/>
            <a:ext cx="3060814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Ankle-Brachial Index</a:t>
            </a:r>
            <a:endParaRPr lang="en-US" sz="1050" dirty="0"/>
          </a:p>
        </p:txBody>
      </p:sp>
      <p:sp>
        <p:nvSpPr>
          <p:cNvPr id="49" name="SK-10-text-48"/>
          <p:cNvSpPr/>
          <p:nvPr/>
        </p:nvSpPr>
        <p:spPr>
          <a:xfrm>
            <a:off x="3657020" y="5414018"/>
            <a:ext cx="47480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Normal</a:t>
            </a:r>
            <a:endParaRPr lang="en-US" sz="1050" dirty="0"/>
          </a:p>
        </p:txBody>
      </p:sp>
      <p:sp>
        <p:nvSpPr>
          <p:cNvPr id="50" name="SK-10-text-49"/>
          <p:cNvSpPr/>
          <p:nvPr/>
        </p:nvSpPr>
        <p:spPr>
          <a:xfrm>
            <a:off x="8614656" y="5414018"/>
            <a:ext cx="32423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Reduced</a:t>
            </a:r>
            <a:endParaRPr lang="en-US" sz="1050" dirty="0"/>
          </a:p>
        </p:txBody>
      </p:sp>
      <p:sp>
        <p:nvSpPr>
          <p:cNvPr id="51" name="SK-10-text-50"/>
          <p:cNvSpPr/>
          <p:nvPr/>
        </p:nvSpPr>
        <p:spPr>
          <a:xfrm>
            <a:off x="386656" y="5668764"/>
            <a:ext cx="3060814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333"/>
                </a:solidFill>
              </a:rPr>
              <a:t>Neurological signs</a:t>
            </a:r>
            <a:endParaRPr lang="en-US" sz="1050" dirty="0"/>
          </a:p>
        </p:txBody>
      </p:sp>
      <p:sp>
        <p:nvSpPr>
          <p:cNvPr id="52" name="SK-10-text-51"/>
          <p:cNvSpPr/>
          <p:nvPr/>
        </p:nvSpPr>
        <p:spPr>
          <a:xfrm>
            <a:off x="3657020" y="5668764"/>
            <a:ext cx="47480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May be present</a:t>
            </a:r>
            <a:endParaRPr lang="en-US" sz="1050" dirty="0"/>
          </a:p>
        </p:txBody>
      </p:sp>
      <p:sp>
        <p:nvSpPr>
          <p:cNvPr id="53" name="SK-10-text-52"/>
          <p:cNvSpPr/>
          <p:nvPr/>
        </p:nvSpPr>
        <p:spPr>
          <a:xfrm>
            <a:off x="8614656" y="5668764"/>
            <a:ext cx="3242386" cy="2547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</a:rPr>
              <a:t>Absent</a:t>
            </a:r>
            <a:endParaRPr lang="en-US" sz="1050" dirty="0"/>
          </a:p>
        </p:txBody>
      </p:sp>
      <p:sp>
        <p:nvSpPr>
          <p:cNvPr id="54" name="SK-10-text-53"/>
          <p:cNvSpPr/>
          <p:nvPr/>
        </p:nvSpPr>
        <p:spPr>
          <a:xfrm>
            <a:off x="353467" y="205680"/>
            <a:ext cx="513302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55" name="SK-10-text-54"/>
          <p:cNvSpPr/>
          <p:nvPr/>
        </p:nvSpPr>
        <p:spPr>
          <a:xfrm>
            <a:off x="292596" y="479971"/>
            <a:ext cx="1189940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9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Lumbar Spinal Stenosis &amp; Claudication</a:t>
            </a:r>
            <a:endParaRPr lang="en-US" sz="2925" dirty="0"/>
          </a:p>
        </p:txBody>
      </p:sp>
      <p:sp>
        <p:nvSpPr>
          <p:cNvPr id="56" name="SK-10-text-55"/>
          <p:cNvSpPr/>
          <p:nvPr/>
        </p:nvSpPr>
        <p:spPr>
          <a:xfrm>
            <a:off x="292596" y="912019"/>
            <a:ext cx="118994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Recognising neurogenic claudication — and distinguishing it from vascular disease</a:t>
            </a:r>
            <a:endParaRPr lang="en-US" sz="1650" dirty="0"/>
          </a:p>
        </p:txBody>
      </p:sp>
      <p:sp>
        <p:nvSpPr>
          <p:cNvPr id="57" name="SK-10-text-56"/>
          <p:cNvSpPr/>
          <p:nvPr/>
        </p:nvSpPr>
        <p:spPr>
          <a:xfrm>
            <a:off x="475357" y="1446907"/>
            <a:ext cx="33842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F51B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VIGNETTE</a:t>
            </a:r>
            <a:endParaRPr lang="en-US" sz="1275" dirty="0"/>
          </a:p>
        </p:txBody>
      </p:sp>
      <p:sp>
        <p:nvSpPr>
          <p:cNvPr id="58" name="SK-10-text-57"/>
          <p:cNvSpPr/>
          <p:nvPr/>
        </p:nvSpPr>
        <p:spPr>
          <a:xfrm>
            <a:off x="463153" y="1735038"/>
            <a:ext cx="3035796" cy="1954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70-year-old woman, keen walker. Six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months of pain in the back of both legs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calves. Pain worsens after walking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quarter of a mile. Leg pain worse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back pain. Pain is better when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bending forwards — for example,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holding onto a supermarket trolley.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Ankle jerks reduced bilaterally.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sensation. Normal peripheral</a:t>
            </a:r>
            <a:endParaRPr lang="en-US" sz="12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pulses.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487561" y="3723829"/>
            <a:ext cx="629888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Diagnosis: Spinal Canal Stenosis</a:t>
            </a:r>
            <a:endParaRPr lang="en-US" sz="1275" dirty="0"/>
          </a:p>
        </p:txBody>
      </p:sp>
      <p:sp>
        <p:nvSpPr>
          <p:cNvPr id="60" name="SK-10-text-59"/>
          <p:cNvSpPr/>
          <p:nvPr/>
        </p:nvSpPr>
        <p:spPr>
          <a:xfrm>
            <a:off x="4376886" y="1446907"/>
            <a:ext cx="318992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CLASSIC FEATURES</a:t>
            </a:r>
            <a:endParaRPr lang="en-US" sz="1275" dirty="0"/>
          </a:p>
        </p:txBody>
      </p:sp>
      <p:sp>
        <p:nvSpPr>
          <p:cNvPr id="61" name="SK-10-text-60"/>
          <p:cNvSpPr/>
          <p:nvPr/>
        </p:nvSpPr>
        <p:spPr>
          <a:xfrm>
            <a:off x="4376886" y="1824186"/>
            <a:ext cx="268218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Bilateral leg pain — often worse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back pain</a:t>
            </a:r>
            <a:endParaRPr lang="en-US" sz="1350" dirty="0"/>
          </a:p>
        </p:txBody>
      </p:sp>
      <p:sp>
        <p:nvSpPr>
          <p:cNvPr id="62" name="SK-10-text-61"/>
          <p:cNvSpPr/>
          <p:nvPr/>
        </p:nvSpPr>
        <p:spPr>
          <a:xfrm>
            <a:off x="4376886" y="2379613"/>
            <a:ext cx="70399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Pain on walking on flat ground</a:t>
            </a:r>
            <a:endParaRPr lang="en-US" sz="1425" dirty="0"/>
          </a:p>
        </p:txBody>
      </p:sp>
      <p:sp>
        <p:nvSpPr>
          <p:cNvPr id="63" name="SK-10-text-62"/>
          <p:cNvSpPr/>
          <p:nvPr/>
        </p:nvSpPr>
        <p:spPr>
          <a:xfrm>
            <a:off x="4376886" y="2701975"/>
            <a:ext cx="78151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Relieved by leaning forward or sitting</a:t>
            </a:r>
            <a:endParaRPr lang="en-US" sz="1425" dirty="0"/>
          </a:p>
        </p:txBody>
      </p:sp>
      <p:sp>
        <p:nvSpPr>
          <p:cNvPr id="64" name="SK-10-text-63"/>
          <p:cNvSpPr/>
          <p:nvPr/>
        </p:nvSpPr>
        <p:spPr>
          <a:xfrm>
            <a:off x="4376886" y="3017490"/>
            <a:ext cx="6822757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Bilateral reduced ankle jerks</a:t>
            </a:r>
            <a:endParaRPr lang="en-US" sz="1425" dirty="0"/>
          </a:p>
        </p:txBody>
      </p:sp>
      <p:sp>
        <p:nvSpPr>
          <p:cNvPr id="65" name="SK-10-text-64"/>
          <p:cNvSpPr/>
          <p:nvPr/>
        </p:nvSpPr>
        <p:spPr>
          <a:xfrm>
            <a:off x="4376886" y="3339703"/>
            <a:ext cx="57369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Normal peripheral pulses</a:t>
            </a:r>
            <a:endParaRPr lang="en-US" sz="1425" dirty="0"/>
          </a:p>
        </p:txBody>
      </p:sp>
      <p:sp>
        <p:nvSpPr>
          <p:cNvPr id="66" name="SK-10-text-65"/>
          <p:cNvSpPr/>
          <p:nvPr/>
        </p:nvSpPr>
        <p:spPr>
          <a:xfrm>
            <a:off x="4376886" y="3655219"/>
            <a:ext cx="781511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Subtle onset; often elderly patients</a:t>
            </a:r>
            <a:endParaRPr lang="en-US" sz="1425" dirty="0"/>
          </a:p>
        </p:txBody>
      </p:sp>
      <p:sp>
        <p:nvSpPr>
          <p:cNvPr id="67" name="SK-10-text-66"/>
          <p:cNvSpPr/>
          <p:nvPr/>
        </p:nvSpPr>
        <p:spPr>
          <a:xfrm>
            <a:off x="8199388" y="2948880"/>
            <a:ext cx="3461742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Shopping Trolley Sign</a:t>
            </a:r>
            <a:endParaRPr lang="en-US" sz="2100" dirty="0"/>
          </a:p>
        </p:txBody>
      </p:sp>
      <p:sp>
        <p:nvSpPr>
          <p:cNvPr id="68" name="SK-10-text-67"/>
          <p:cNvSpPr/>
          <p:nvPr/>
        </p:nvSpPr>
        <p:spPr>
          <a:xfrm>
            <a:off x="8253859" y="3305473"/>
            <a:ext cx="3340596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relieved by leaning forward — the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hallmark of neurogenic claudication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spinal stenosis</a:t>
            </a:r>
            <a:endParaRPr lang="en-US" sz="1350" dirty="0"/>
          </a:p>
        </p:txBody>
      </p:sp>
      <p:sp>
        <p:nvSpPr>
          <p:cNvPr id="69" name="SK-10-text-68"/>
          <p:cNvSpPr/>
          <p:nvPr/>
        </p:nvSpPr>
        <p:spPr>
          <a:xfrm>
            <a:off x="828973" y="6069211"/>
            <a:ext cx="1030218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Green Flag — Safe to manage in primary care initially: Normal pulses + forward-lean relief + bilateral leg symptoms in an older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= spinal stenosis until proven otherwise. Refer if progressive neurological deficit or confirmed on MRI/CT.</a:t>
            </a:r>
            <a:endParaRPr lang="en-US" sz="1275" dirty="0"/>
          </a:p>
        </p:txBody>
      </p:sp>
      <p:sp>
        <p:nvSpPr>
          <p:cNvPr id="70" name="SK-10-text-69"/>
          <p:cNvSpPr/>
          <p:nvPr/>
        </p:nvSpPr>
        <p:spPr>
          <a:xfrm>
            <a:off x="255984" y="6624786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71" name="SK-10-text-70"/>
          <p:cNvSpPr/>
          <p:nvPr/>
        </p:nvSpPr>
        <p:spPr>
          <a:xfrm>
            <a:off x="3741390" y="6624786"/>
            <a:ext cx="448969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72" name="SK-10-text-71"/>
          <p:cNvSpPr/>
          <p:nvPr/>
        </p:nvSpPr>
        <p:spPr>
          <a:xfrm>
            <a:off x="10798969" y="6624786"/>
            <a:ext cx="106367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10 of 33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88" y="233065"/>
            <a:ext cx="2218879" cy="260598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389459"/>
            <a:ext cx="11655475" cy="1905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1892796"/>
            <a:ext cx="5608290" cy="562273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2509986"/>
            <a:ext cx="5608290" cy="562273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88" y="3127177"/>
            <a:ext cx="5608290" cy="56227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3744367"/>
            <a:ext cx="5608290" cy="56227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4361557"/>
            <a:ext cx="5608290" cy="56227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4978896"/>
            <a:ext cx="5608290" cy="562273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5373" y="1892796"/>
            <a:ext cx="5608290" cy="1796653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5373" y="1892796"/>
            <a:ext cx="97482" cy="1796653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5373" y="3744367"/>
            <a:ext cx="5608290" cy="1796653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15373" y="3744367"/>
            <a:ext cx="97482" cy="1796653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2690" y="5321796"/>
            <a:ext cx="280392" cy="137071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188" y="5664696"/>
            <a:ext cx="11655475" cy="658267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0863" y="5788075"/>
            <a:ext cx="511969" cy="466279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34079" y="4073575"/>
            <a:ext cx="2255490" cy="1179463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1671" y="5047357"/>
            <a:ext cx="182761" cy="164455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92494" y="1961257"/>
            <a:ext cx="1280071" cy="1604665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1671" y="3264396"/>
            <a:ext cx="182761" cy="150763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1671" y="3024336"/>
            <a:ext cx="182761" cy="164455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42298" y="1529209"/>
            <a:ext cx="231577" cy="233065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14486" y="5026819"/>
            <a:ext cx="451098" cy="432048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4486" y="4430167"/>
            <a:ext cx="451098" cy="425053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4486" y="3819823"/>
            <a:ext cx="451098" cy="432048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14486" y="3216325"/>
            <a:ext cx="451098" cy="432048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14486" y="2612827"/>
            <a:ext cx="451098" cy="432048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4486" y="1954411"/>
            <a:ext cx="451098" cy="432048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4800" y="1529209"/>
            <a:ext cx="243780" cy="246757"/>
          </a:xfrm>
          <a:prstGeom prst="rect">
            <a:avLst/>
          </a:prstGeom>
        </p:spPr>
      </p:pic>
      <p:sp>
        <p:nvSpPr>
          <p:cNvPr id="32" name="SK-11-text-31"/>
          <p:cNvSpPr/>
          <p:nvPr/>
        </p:nvSpPr>
        <p:spPr>
          <a:xfrm>
            <a:off x="377875" y="281136"/>
            <a:ext cx="42367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050" dirty="0"/>
          </a:p>
        </p:txBody>
      </p:sp>
      <p:sp>
        <p:nvSpPr>
          <p:cNvPr id="33" name="SK-11-text-32"/>
          <p:cNvSpPr/>
          <p:nvPr/>
        </p:nvSpPr>
        <p:spPr>
          <a:xfrm>
            <a:off x="280392" y="644575"/>
            <a:ext cx="11911608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Inflammatory Back Pain: Ankylosing Spondylitis</a:t>
            </a:r>
            <a:endParaRPr lang="en-US" sz="2850" dirty="0"/>
          </a:p>
        </p:txBody>
      </p:sp>
      <p:sp>
        <p:nvSpPr>
          <p:cNvPr id="34" name="SK-11-text-33"/>
          <p:cNvSpPr/>
          <p:nvPr/>
        </p:nvSpPr>
        <p:spPr>
          <a:xfrm>
            <a:off x="280392" y="1097161"/>
            <a:ext cx="1191160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back pain is NOT mechanical — think inflammation</a:t>
            </a:r>
            <a:endParaRPr lang="en-US" sz="1650" dirty="0"/>
          </a:p>
        </p:txBody>
      </p:sp>
      <p:sp>
        <p:nvSpPr>
          <p:cNvPr id="35" name="SK-11-text-34"/>
          <p:cNvSpPr/>
          <p:nvPr/>
        </p:nvSpPr>
        <p:spPr>
          <a:xfrm>
            <a:off x="572988" y="1543050"/>
            <a:ext cx="79038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FEATURES SUGGESTING INFLAMMATORY CAUSE</a:t>
            </a:r>
            <a:endParaRPr lang="en-US" sz="1350" dirty="0"/>
          </a:p>
        </p:txBody>
      </p:sp>
      <p:sp>
        <p:nvSpPr>
          <p:cNvPr id="36" name="SK-11-text-35"/>
          <p:cNvSpPr/>
          <p:nvPr/>
        </p:nvSpPr>
        <p:spPr>
          <a:xfrm>
            <a:off x="987475" y="1961257"/>
            <a:ext cx="65322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Morning stiffness &gt; 30 minutes</a:t>
            </a:r>
            <a:endParaRPr lang="en-US" sz="1350" dirty="0"/>
          </a:p>
        </p:txBody>
      </p:sp>
      <p:sp>
        <p:nvSpPr>
          <p:cNvPr id="37" name="SK-11-text-36"/>
          <p:cNvSpPr/>
          <p:nvPr/>
        </p:nvSpPr>
        <p:spPr>
          <a:xfrm>
            <a:off x="987475" y="2153394"/>
            <a:ext cx="3889177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(Mechanical LBP improves within minutes — inflammatory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stiffness lingers)</a:t>
            </a:r>
            <a:endParaRPr lang="en-US" sz="1050" dirty="0"/>
          </a:p>
        </p:txBody>
      </p:sp>
      <p:sp>
        <p:nvSpPr>
          <p:cNvPr id="38" name="SK-11-text-37"/>
          <p:cNvSpPr/>
          <p:nvPr/>
        </p:nvSpPr>
        <p:spPr>
          <a:xfrm>
            <a:off x="987475" y="2640211"/>
            <a:ext cx="74923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Alternating side-to-side lumbar pain</a:t>
            </a:r>
            <a:endParaRPr lang="en-US" sz="1350" dirty="0"/>
          </a:p>
        </p:txBody>
      </p:sp>
      <p:sp>
        <p:nvSpPr>
          <p:cNvPr id="39" name="SK-11-text-38"/>
          <p:cNvSpPr/>
          <p:nvPr/>
        </p:nvSpPr>
        <p:spPr>
          <a:xfrm>
            <a:off x="987475" y="2846040"/>
            <a:ext cx="106832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(Sacroiliac joint involvement — pain shifts left to right)</a:t>
            </a:r>
            <a:endParaRPr lang="en-US" sz="1200" dirty="0"/>
          </a:p>
        </p:txBody>
      </p:sp>
      <p:sp>
        <p:nvSpPr>
          <p:cNvPr id="40" name="SK-11-text-39"/>
          <p:cNvSpPr/>
          <p:nvPr/>
        </p:nvSpPr>
        <p:spPr>
          <a:xfrm>
            <a:off x="987475" y="3243709"/>
            <a:ext cx="52292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Chest / sternocostal pain</a:t>
            </a:r>
            <a:endParaRPr lang="en-US" sz="1350" dirty="0"/>
          </a:p>
        </p:txBody>
      </p:sp>
      <p:sp>
        <p:nvSpPr>
          <p:cNvPr id="41" name="SK-11-text-40"/>
          <p:cNvSpPr/>
          <p:nvPr/>
        </p:nvSpPr>
        <p:spPr>
          <a:xfrm>
            <a:off x="987475" y="3442692"/>
            <a:ext cx="11049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(Reduced chest expansion — costovertebral joint involvement)</a:t>
            </a:r>
            <a:endParaRPr lang="en-US" sz="1200" dirty="0"/>
          </a:p>
        </p:txBody>
      </p:sp>
      <p:sp>
        <p:nvSpPr>
          <p:cNvPr id="42" name="SK-11-text-41"/>
          <p:cNvSpPr/>
          <p:nvPr/>
        </p:nvSpPr>
        <p:spPr>
          <a:xfrm>
            <a:off x="987475" y="3840361"/>
            <a:ext cx="56407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Sacroiliac joint tenderness</a:t>
            </a:r>
            <a:endParaRPr lang="en-US" sz="1350" dirty="0"/>
          </a:p>
        </p:txBody>
      </p:sp>
      <p:sp>
        <p:nvSpPr>
          <p:cNvPr id="43" name="SK-11-text-42"/>
          <p:cNvSpPr/>
          <p:nvPr/>
        </p:nvSpPr>
        <p:spPr>
          <a:xfrm>
            <a:off x="987475" y="4039344"/>
            <a:ext cx="77571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(Palpation over SI joints reproduces pain)</a:t>
            </a:r>
            <a:endParaRPr lang="en-US" sz="1200" dirty="0"/>
          </a:p>
        </p:txBody>
      </p:sp>
      <p:sp>
        <p:nvSpPr>
          <p:cNvPr id="44" name="SK-11-text-43"/>
          <p:cNvSpPr/>
          <p:nvPr/>
        </p:nvSpPr>
        <p:spPr>
          <a:xfrm>
            <a:off x="987475" y="4457700"/>
            <a:ext cx="61207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Onset usually under 40 years</a:t>
            </a:r>
            <a:endParaRPr lang="en-US" sz="1350" dirty="0"/>
          </a:p>
        </p:txBody>
      </p:sp>
      <p:sp>
        <p:nvSpPr>
          <p:cNvPr id="45" name="SK-11-text-44"/>
          <p:cNvSpPr/>
          <p:nvPr/>
        </p:nvSpPr>
        <p:spPr>
          <a:xfrm>
            <a:off x="987475" y="4649688"/>
            <a:ext cx="105003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(Young adult with chronic back pain — always consider AS)</a:t>
            </a:r>
            <a:endParaRPr lang="en-US" sz="1200" dirty="0"/>
          </a:p>
        </p:txBody>
      </p:sp>
      <p:sp>
        <p:nvSpPr>
          <p:cNvPr id="46" name="SK-11-text-45"/>
          <p:cNvSpPr/>
          <p:nvPr/>
        </p:nvSpPr>
        <p:spPr>
          <a:xfrm>
            <a:off x="987475" y="5047357"/>
            <a:ext cx="55035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Bloods: ESR, CRP, HLA-B27</a:t>
            </a:r>
            <a:endParaRPr lang="en-US" sz="1350" dirty="0"/>
          </a:p>
        </p:txBody>
      </p:sp>
      <p:sp>
        <p:nvSpPr>
          <p:cNvPr id="47" name="SK-11-text-46"/>
          <p:cNvSpPr/>
          <p:nvPr/>
        </p:nvSpPr>
        <p:spPr>
          <a:xfrm>
            <a:off x="987475" y="5246340"/>
            <a:ext cx="112045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(Elevated inflammatory markers; HLA-B27 positive in ~90% of AS)</a:t>
            </a:r>
            <a:endParaRPr lang="en-US" sz="1200" dirty="0"/>
          </a:p>
        </p:txBody>
      </p:sp>
      <p:sp>
        <p:nvSpPr>
          <p:cNvPr id="48" name="SK-11-text-47"/>
          <p:cNvSpPr/>
          <p:nvPr/>
        </p:nvSpPr>
        <p:spPr>
          <a:xfrm>
            <a:off x="6486079" y="1549896"/>
            <a:ext cx="44062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51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EXAMINATION TESTS</a:t>
            </a:r>
            <a:endParaRPr lang="en-US" sz="1350" dirty="0"/>
          </a:p>
        </p:txBody>
      </p:sp>
      <p:sp>
        <p:nvSpPr>
          <p:cNvPr id="49" name="SK-11-text-48"/>
          <p:cNvSpPr/>
          <p:nvPr/>
        </p:nvSpPr>
        <p:spPr>
          <a:xfrm>
            <a:off x="6449467" y="1995636"/>
            <a:ext cx="57425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Schober’s Test — Lumbar Flexion</a:t>
            </a:r>
            <a:endParaRPr lang="en-US" sz="1350" dirty="0"/>
          </a:p>
        </p:txBody>
      </p:sp>
      <p:sp>
        <p:nvSpPr>
          <p:cNvPr id="50" name="SK-11-text-49"/>
          <p:cNvSpPr/>
          <p:nvPr/>
        </p:nvSpPr>
        <p:spPr>
          <a:xfrm>
            <a:off x="6461671" y="2352229"/>
            <a:ext cx="573032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Mark L5 and a point 10 cm directly above</a:t>
            </a:r>
            <a:endParaRPr lang="en-US" sz="1050" dirty="0"/>
          </a:p>
        </p:txBody>
      </p:sp>
      <p:sp>
        <p:nvSpPr>
          <p:cNvPr id="51" name="SK-11-text-50"/>
          <p:cNvSpPr/>
          <p:nvPr/>
        </p:nvSpPr>
        <p:spPr>
          <a:xfrm>
            <a:off x="6461671" y="2585442"/>
            <a:ext cx="573032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Ask patient to bend forward maximally</a:t>
            </a:r>
            <a:endParaRPr lang="en-US" sz="1050" dirty="0"/>
          </a:p>
        </p:txBody>
      </p:sp>
      <p:sp>
        <p:nvSpPr>
          <p:cNvPr id="52" name="SK-11-text-51"/>
          <p:cNvSpPr/>
          <p:nvPr/>
        </p:nvSpPr>
        <p:spPr>
          <a:xfrm>
            <a:off x="6461671" y="2804815"/>
            <a:ext cx="573032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Measure the new distance between the two marks</a:t>
            </a:r>
            <a:endParaRPr lang="en-US" sz="1050" dirty="0"/>
          </a:p>
        </p:txBody>
      </p:sp>
      <p:sp>
        <p:nvSpPr>
          <p:cNvPr id="53" name="SK-11-text-52"/>
          <p:cNvSpPr/>
          <p:nvPr/>
        </p:nvSpPr>
        <p:spPr>
          <a:xfrm>
            <a:off x="6656784" y="3044875"/>
            <a:ext cx="5535216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Normal: distance increases by ≥ 5 cm</a:t>
            </a:r>
            <a:endParaRPr lang="en-US" sz="1050" dirty="0"/>
          </a:p>
        </p:txBody>
      </p:sp>
      <p:sp>
        <p:nvSpPr>
          <p:cNvPr id="54" name="SK-11-text-53"/>
          <p:cNvSpPr/>
          <p:nvPr/>
        </p:nvSpPr>
        <p:spPr>
          <a:xfrm>
            <a:off x="6656784" y="3264396"/>
            <a:ext cx="246265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Abnormal: increase of &lt; 5 cm = restricted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lumbar flexion</a:t>
            </a:r>
            <a:endParaRPr lang="en-US" sz="975" dirty="0"/>
          </a:p>
        </p:txBody>
      </p:sp>
      <p:sp>
        <p:nvSpPr>
          <p:cNvPr id="55" name="SK-11-text-54"/>
          <p:cNvSpPr/>
          <p:nvPr/>
        </p:nvSpPr>
        <p:spPr>
          <a:xfrm>
            <a:off x="6449467" y="3922663"/>
            <a:ext cx="214312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FABER Test</a:t>
            </a:r>
            <a:endParaRPr lang="en-US" sz="1350" dirty="0"/>
          </a:p>
        </p:txBody>
      </p:sp>
      <p:sp>
        <p:nvSpPr>
          <p:cNvPr id="56" name="SK-11-text-55"/>
          <p:cNvSpPr/>
          <p:nvPr/>
        </p:nvSpPr>
        <p:spPr>
          <a:xfrm>
            <a:off x="6449467" y="4176415"/>
            <a:ext cx="574253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(Flexion, ABduction, External Rotation)</a:t>
            </a:r>
            <a:endParaRPr lang="en-US" sz="1050" dirty="0"/>
          </a:p>
        </p:txBody>
      </p:sp>
      <p:sp>
        <p:nvSpPr>
          <p:cNvPr id="57" name="SK-11-text-56"/>
          <p:cNvSpPr/>
          <p:nvPr/>
        </p:nvSpPr>
        <p:spPr>
          <a:xfrm>
            <a:off x="6461671" y="4423321"/>
            <a:ext cx="246265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supine; place foot on opposite knee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(figure-4 position)</a:t>
            </a:r>
            <a:endParaRPr lang="en-US" sz="1050" dirty="0"/>
          </a:p>
        </p:txBody>
      </p:sp>
      <p:sp>
        <p:nvSpPr>
          <p:cNvPr id="58" name="SK-11-text-57"/>
          <p:cNvSpPr/>
          <p:nvPr/>
        </p:nvSpPr>
        <p:spPr>
          <a:xfrm>
            <a:off x="6461671" y="4841677"/>
            <a:ext cx="573032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Gently press down on the flexed knee</a:t>
            </a:r>
            <a:endParaRPr lang="en-US" sz="1050" dirty="0"/>
          </a:p>
        </p:txBody>
      </p:sp>
      <p:sp>
        <p:nvSpPr>
          <p:cNvPr id="59" name="SK-11-text-58"/>
          <p:cNvSpPr/>
          <p:nvPr/>
        </p:nvSpPr>
        <p:spPr>
          <a:xfrm>
            <a:off x="6656784" y="5061198"/>
            <a:ext cx="266997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Positive: pain reproduced in the sacroiliac region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Suggests: sacroiliac joint disease</a:t>
            </a:r>
            <a:endParaRPr lang="en-US" sz="975" dirty="0"/>
          </a:p>
        </p:txBody>
      </p:sp>
      <p:sp>
        <p:nvSpPr>
          <p:cNvPr id="60" name="SK-11-text-59"/>
          <p:cNvSpPr/>
          <p:nvPr/>
        </p:nvSpPr>
        <p:spPr>
          <a:xfrm>
            <a:off x="1633686" y="5801767"/>
            <a:ext cx="9058573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REMINDER: Morning stiffness &gt; 30 minutes that improves with activity is the hallmark differentiator</a:t>
            </a:r>
            <a:endParaRPr lang="en-US" sz="1425" dirty="0"/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mechanical LBP. Don’t miss early AS in a young adult presenting with “simple” back pain.</a:t>
            </a:r>
            <a:endParaRPr lang="en-US" sz="1425" dirty="0"/>
          </a:p>
        </p:txBody>
      </p:sp>
      <p:sp>
        <p:nvSpPr>
          <p:cNvPr id="61" name="SK-11-text-60"/>
          <p:cNvSpPr/>
          <p:nvPr/>
        </p:nvSpPr>
        <p:spPr>
          <a:xfrm>
            <a:off x="304800" y="6604248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62" name="SK-11-text-61"/>
          <p:cNvSpPr/>
          <p:nvPr/>
        </p:nvSpPr>
        <p:spPr>
          <a:xfrm>
            <a:off x="3997375" y="6604248"/>
            <a:ext cx="4172694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63" name="SK-11-text-62"/>
          <p:cNvSpPr/>
          <p:nvPr/>
        </p:nvSpPr>
        <p:spPr>
          <a:xfrm>
            <a:off x="10738098" y="6604248"/>
            <a:ext cx="101485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11 of 33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1284536"/>
            <a:ext cx="11533584" cy="952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626" y="1494979"/>
            <a:ext cx="9525" cy="3593455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494979"/>
            <a:ext cx="5522863" cy="630882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2235696"/>
            <a:ext cx="5522863" cy="630882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2976265"/>
            <a:ext cx="5522863" cy="630882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3716982"/>
            <a:ext cx="5522863" cy="630882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4457700"/>
            <a:ext cx="5522863" cy="630882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1494979"/>
            <a:ext cx="5596086" cy="630882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6557" y="2235696"/>
            <a:ext cx="5596086" cy="630882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6557" y="2976265"/>
            <a:ext cx="5596086" cy="630882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3716982"/>
            <a:ext cx="5596086" cy="630882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4457700"/>
            <a:ext cx="5596086" cy="630882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9059" y="5246340"/>
            <a:ext cx="11533584" cy="706338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059" y="6069211"/>
            <a:ext cx="11533584" cy="294829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3067" y="5314950"/>
            <a:ext cx="292596" cy="274290"/>
          </a:xfrm>
          <a:prstGeom prst="rect">
            <a:avLst/>
          </a:prstGeom>
        </p:spPr>
      </p:pic>
      <p:sp>
        <p:nvSpPr>
          <p:cNvPr id="20" name="SK-12-text-19"/>
          <p:cNvSpPr/>
          <p:nvPr/>
        </p:nvSpPr>
        <p:spPr>
          <a:xfrm>
            <a:off x="304800" y="75307"/>
            <a:ext cx="48310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21" name="SK-12-text-20"/>
          <p:cNvSpPr/>
          <p:nvPr/>
        </p:nvSpPr>
        <p:spPr>
          <a:xfrm>
            <a:off x="292596" y="473125"/>
            <a:ext cx="1189940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44444"/>
                </a:solidFill>
              </a:rPr>
              <a:t>Physical Examination: The 10-Step Approach</a:t>
            </a:r>
            <a:endParaRPr lang="en-US" sz="3000" dirty="0"/>
          </a:p>
        </p:txBody>
      </p:sp>
      <p:sp>
        <p:nvSpPr>
          <p:cNvPr id="22" name="SK-12-text-21"/>
          <p:cNvSpPr/>
          <p:nvPr/>
        </p:nvSpPr>
        <p:spPr>
          <a:xfrm>
            <a:off x="292596" y="960090"/>
            <a:ext cx="11899404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structured sequence — always examine with the patient adequately undressed</a:t>
            </a:r>
            <a:endParaRPr lang="en-US" sz="1500" dirty="0"/>
          </a:p>
        </p:txBody>
      </p:sp>
      <p:sp>
        <p:nvSpPr>
          <p:cNvPr id="23" name="SK-12-text-22"/>
          <p:cNvSpPr/>
          <p:nvPr/>
        </p:nvSpPr>
        <p:spPr>
          <a:xfrm>
            <a:off x="572988" y="1625203"/>
            <a:ext cx="184308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01</a:t>
            </a:r>
            <a:endParaRPr lang="en-US" sz="3225" dirty="0"/>
          </a:p>
        </p:txBody>
      </p:sp>
      <p:sp>
        <p:nvSpPr>
          <p:cNvPr id="24" name="SK-12-text-23"/>
          <p:cNvSpPr/>
          <p:nvPr/>
        </p:nvSpPr>
        <p:spPr>
          <a:xfrm>
            <a:off x="1328886" y="1549896"/>
            <a:ext cx="8077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LOOK</a:t>
            </a:r>
            <a:endParaRPr lang="en-US" sz="1200" dirty="0"/>
          </a:p>
        </p:txBody>
      </p:sp>
      <p:sp>
        <p:nvSpPr>
          <p:cNvPr id="25" name="SK-12-text-24"/>
          <p:cNvSpPr/>
          <p:nvPr/>
        </p:nvSpPr>
        <p:spPr>
          <a:xfrm>
            <a:off x="1328886" y="1762423"/>
            <a:ext cx="3182094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Posture, scoliosis, kyphosis, muscle wasting. Check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skin for café-au-lait spots, hairy patches, psoriasis.</a:t>
            </a:r>
            <a:endParaRPr lang="en-US" sz="1050" dirty="0"/>
          </a:p>
        </p:txBody>
      </p:sp>
      <p:sp>
        <p:nvSpPr>
          <p:cNvPr id="26" name="SK-12-text-25"/>
          <p:cNvSpPr/>
          <p:nvPr/>
        </p:nvSpPr>
        <p:spPr>
          <a:xfrm>
            <a:off x="572988" y="2372767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02</a:t>
            </a:r>
            <a:endParaRPr lang="en-US" sz="3225" dirty="0"/>
          </a:p>
        </p:txBody>
      </p:sp>
      <p:sp>
        <p:nvSpPr>
          <p:cNvPr id="27" name="SK-12-text-26"/>
          <p:cNvSpPr/>
          <p:nvPr/>
        </p:nvSpPr>
        <p:spPr>
          <a:xfrm>
            <a:off x="1328886" y="2290465"/>
            <a:ext cx="807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FEEL</a:t>
            </a:r>
            <a:endParaRPr lang="en-US" sz="1200" dirty="0"/>
          </a:p>
        </p:txBody>
      </p:sp>
      <p:sp>
        <p:nvSpPr>
          <p:cNvPr id="28" name="SK-12-text-27"/>
          <p:cNvSpPr/>
          <p:nvPr/>
        </p:nvSpPr>
        <p:spPr>
          <a:xfrm>
            <a:off x="1328886" y="2496294"/>
            <a:ext cx="3803898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Bone tenderness suggests serious pathology — fracture,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infection, malignancy. Assess paraspinal muscle tenderness.</a:t>
            </a:r>
            <a:endParaRPr lang="en-US" sz="1050" dirty="0"/>
          </a:p>
        </p:txBody>
      </p:sp>
      <p:sp>
        <p:nvSpPr>
          <p:cNvPr id="29" name="SK-12-text-28"/>
          <p:cNvSpPr/>
          <p:nvPr/>
        </p:nvSpPr>
        <p:spPr>
          <a:xfrm>
            <a:off x="572988" y="3106638"/>
            <a:ext cx="184308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03</a:t>
            </a:r>
            <a:endParaRPr lang="en-US" sz="3225" dirty="0"/>
          </a:p>
        </p:txBody>
      </p:sp>
      <p:sp>
        <p:nvSpPr>
          <p:cNvPr id="30" name="SK-12-text-29"/>
          <p:cNvSpPr/>
          <p:nvPr/>
        </p:nvSpPr>
        <p:spPr>
          <a:xfrm>
            <a:off x="1328886" y="3024336"/>
            <a:ext cx="1905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PERCUSSION</a:t>
            </a:r>
            <a:endParaRPr lang="en-US" sz="1200" dirty="0"/>
          </a:p>
        </p:txBody>
      </p:sp>
      <p:sp>
        <p:nvSpPr>
          <p:cNvPr id="31" name="SK-12-text-30"/>
          <p:cNvSpPr/>
          <p:nvPr/>
        </p:nvSpPr>
        <p:spPr>
          <a:xfrm>
            <a:off x="1328886" y="3236863"/>
            <a:ext cx="3840361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Lightly percuss neck to sacrum. Significant pain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infection, fracture, or neoplasm. Note exaggerated response.</a:t>
            </a:r>
            <a:endParaRPr lang="en-US" sz="1050" dirty="0"/>
          </a:p>
        </p:txBody>
      </p:sp>
      <p:sp>
        <p:nvSpPr>
          <p:cNvPr id="32" name="SK-12-text-31"/>
          <p:cNvSpPr/>
          <p:nvPr/>
        </p:nvSpPr>
        <p:spPr>
          <a:xfrm>
            <a:off x="572988" y="3861048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04</a:t>
            </a:r>
            <a:endParaRPr lang="en-US" sz="3225" dirty="0"/>
          </a:p>
        </p:txBody>
      </p:sp>
      <p:sp>
        <p:nvSpPr>
          <p:cNvPr id="33" name="SK-12-text-32"/>
          <p:cNvSpPr/>
          <p:nvPr/>
        </p:nvSpPr>
        <p:spPr>
          <a:xfrm>
            <a:off x="1328886" y="3778746"/>
            <a:ext cx="807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MOVE</a:t>
            </a:r>
            <a:endParaRPr lang="en-US" sz="1200" dirty="0"/>
          </a:p>
        </p:txBody>
      </p:sp>
      <p:sp>
        <p:nvSpPr>
          <p:cNvPr id="34" name="SK-12-text-33"/>
          <p:cNvSpPr/>
          <p:nvPr/>
        </p:nvSpPr>
        <p:spPr>
          <a:xfrm>
            <a:off x="1328886" y="3991273"/>
            <a:ext cx="3340596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Flexion (Schober’s test — less than 5 cm increase =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abnormal), extension, lateral flexion, seated rotation.</a:t>
            </a:r>
            <a:endParaRPr lang="en-US" sz="1050" dirty="0"/>
          </a:p>
        </p:txBody>
      </p:sp>
      <p:sp>
        <p:nvSpPr>
          <p:cNvPr id="35" name="SK-12-text-34"/>
          <p:cNvSpPr/>
          <p:nvPr/>
        </p:nvSpPr>
        <p:spPr>
          <a:xfrm>
            <a:off x="572988" y="4601617"/>
            <a:ext cx="1843088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05</a:t>
            </a:r>
            <a:endParaRPr lang="en-US" sz="3225" dirty="0"/>
          </a:p>
        </p:txBody>
      </p:sp>
      <p:sp>
        <p:nvSpPr>
          <p:cNvPr id="36" name="SK-12-text-35"/>
          <p:cNvSpPr/>
          <p:nvPr/>
        </p:nvSpPr>
        <p:spPr>
          <a:xfrm>
            <a:off x="1328886" y="4512469"/>
            <a:ext cx="33680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STRAIGHT LEG RAISE</a:t>
            </a:r>
            <a:endParaRPr lang="en-US" sz="1200" dirty="0"/>
          </a:p>
        </p:txBody>
      </p:sp>
      <p:sp>
        <p:nvSpPr>
          <p:cNvPr id="37" name="SK-12-text-36"/>
          <p:cNvSpPr/>
          <p:nvPr/>
        </p:nvSpPr>
        <p:spPr>
          <a:xfrm>
            <a:off x="1328886" y="4725144"/>
            <a:ext cx="396240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Supine, passive leg raise with knee extended. Positive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pain below 45°. Dorsiflex foot to confirm L5/S1 root irritation.</a:t>
            </a:r>
            <a:endParaRPr lang="en-US" sz="1050" dirty="0"/>
          </a:p>
        </p:txBody>
      </p:sp>
      <p:sp>
        <p:nvSpPr>
          <p:cNvPr id="38" name="SK-12-text-37"/>
          <p:cNvSpPr/>
          <p:nvPr/>
        </p:nvSpPr>
        <p:spPr>
          <a:xfrm>
            <a:off x="6425059" y="1625203"/>
            <a:ext cx="184308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06</a:t>
            </a:r>
            <a:endParaRPr lang="en-US" sz="3225" dirty="0"/>
          </a:p>
        </p:txBody>
      </p:sp>
      <p:sp>
        <p:nvSpPr>
          <p:cNvPr id="39" name="SK-12-text-38"/>
          <p:cNvSpPr/>
          <p:nvPr/>
        </p:nvSpPr>
        <p:spPr>
          <a:xfrm>
            <a:off x="7217569" y="1549896"/>
            <a:ext cx="15392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REFLEXES</a:t>
            </a:r>
            <a:endParaRPr lang="en-US" sz="1200" dirty="0"/>
          </a:p>
        </p:txBody>
      </p:sp>
      <p:sp>
        <p:nvSpPr>
          <p:cNvPr id="40" name="SK-12-text-39"/>
          <p:cNvSpPr/>
          <p:nvPr/>
        </p:nvSpPr>
        <p:spPr>
          <a:xfrm>
            <a:off x="7217569" y="1762423"/>
            <a:ext cx="3182094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Knee jerk = L3/L4. Ankle jerk = L5/S1. Asymmettry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absence is clinically significant.</a:t>
            </a:r>
            <a:endParaRPr lang="en-US" sz="1050" dirty="0"/>
          </a:p>
        </p:txBody>
      </p:sp>
      <p:sp>
        <p:nvSpPr>
          <p:cNvPr id="41" name="SK-12-text-40"/>
          <p:cNvSpPr/>
          <p:nvPr/>
        </p:nvSpPr>
        <p:spPr>
          <a:xfrm>
            <a:off x="6425059" y="2372767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07</a:t>
            </a:r>
            <a:endParaRPr lang="en-US" sz="3225" dirty="0"/>
          </a:p>
        </p:txBody>
      </p:sp>
      <p:sp>
        <p:nvSpPr>
          <p:cNvPr id="42" name="SK-12-text-41"/>
          <p:cNvSpPr/>
          <p:nvPr/>
        </p:nvSpPr>
        <p:spPr>
          <a:xfrm>
            <a:off x="7217569" y="2290465"/>
            <a:ext cx="20878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MOTOR POWER</a:t>
            </a:r>
            <a:endParaRPr lang="en-US" sz="1200" dirty="0"/>
          </a:p>
        </p:txBody>
      </p:sp>
      <p:sp>
        <p:nvSpPr>
          <p:cNvPr id="43" name="SK-12-text-42"/>
          <p:cNvSpPr/>
          <p:nvPr/>
        </p:nvSpPr>
        <p:spPr>
          <a:xfrm>
            <a:off x="7217569" y="2496294"/>
            <a:ext cx="351115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Hip flexors, knee extensors, ankle dorsiflexors (L4/L5),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plantarflexors (S1). Foot drop = urgent referral.</a:t>
            </a:r>
            <a:endParaRPr lang="en-US" sz="1050" dirty="0"/>
          </a:p>
        </p:txBody>
      </p:sp>
      <p:sp>
        <p:nvSpPr>
          <p:cNvPr id="44" name="SK-12-text-43"/>
          <p:cNvSpPr/>
          <p:nvPr/>
        </p:nvSpPr>
        <p:spPr>
          <a:xfrm>
            <a:off x="6425059" y="3106638"/>
            <a:ext cx="184308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08</a:t>
            </a:r>
            <a:endParaRPr lang="en-US" sz="3225" dirty="0"/>
          </a:p>
        </p:txBody>
      </p:sp>
      <p:sp>
        <p:nvSpPr>
          <p:cNvPr id="45" name="SK-12-text-44"/>
          <p:cNvSpPr/>
          <p:nvPr/>
        </p:nvSpPr>
        <p:spPr>
          <a:xfrm>
            <a:off x="7217569" y="3024336"/>
            <a:ext cx="17221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SENSATION</a:t>
            </a:r>
            <a:endParaRPr lang="en-US" sz="1200" dirty="0"/>
          </a:p>
        </p:txBody>
      </p:sp>
      <p:sp>
        <p:nvSpPr>
          <p:cNvPr id="46" name="SK-12-text-45"/>
          <p:cNvSpPr/>
          <p:nvPr/>
        </p:nvSpPr>
        <p:spPr>
          <a:xfrm>
            <a:off x="7217569" y="3236863"/>
            <a:ext cx="2584698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Pin-prick along dermatomal distribution.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a dermatome map as reference.</a:t>
            </a:r>
            <a:endParaRPr lang="en-US" sz="1050" dirty="0"/>
          </a:p>
        </p:txBody>
      </p:sp>
      <p:sp>
        <p:nvSpPr>
          <p:cNvPr id="47" name="SK-12-text-46"/>
          <p:cNvSpPr/>
          <p:nvPr/>
        </p:nvSpPr>
        <p:spPr>
          <a:xfrm>
            <a:off x="6425059" y="3861048"/>
            <a:ext cx="1843088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09</a:t>
            </a:r>
            <a:endParaRPr lang="en-US" sz="3225" dirty="0"/>
          </a:p>
        </p:txBody>
      </p:sp>
      <p:sp>
        <p:nvSpPr>
          <p:cNvPr id="48" name="SK-12-text-47"/>
          <p:cNvSpPr/>
          <p:nvPr/>
        </p:nvSpPr>
        <p:spPr>
          <a:xfrm>
            <a:off x="7217569" y="3778746"/>
            <a:ext cx="807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HIPS</a:t>
            </a:r>
            <a:endParaRPr lang="en-US" sz="1200" dirty="0"/>
          </a:p>
        </p:txBody>
      </p:sp>
      <p:sp>
        <p:nvSpPr>
          <p:cNvPr id="49" name="SK-12-text-48"/>
          <p:cNvSpPr/>
          <p:nvPr/>
        </p:nvSpPr>
        <p:spPr>
          <a:xfrm>
            <a:off x="7217569" y="3991273"/>
            <a:ext cx="3413671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Internal rotation is often the first sign of hip disease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hip pathology can closely mimic low back pain.</a:t>
            </a:r>
            <a:endParaRPr lang="en-US" sz="1050" dirty="0"/>
          </a:p>
        </p:txBody>
      </p:sp>
      <p:sp>
        <p:nvSpPr>
          <p:cNvPr id="50" name="SK-12-text-49"/>
          <p:cNvSpPr/>
          <p:nvPr/>
        </p:nvSpPr>
        <p:spPr>
          <a:xfrm>
            <a:off x="6437263" y="4601617"/>
            <a:ext cx="1843088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D35400"/>
                </a:solidFill>
              </a:rPr>
              <a:t>10</a:t>
            </a:r>
            <a:endParaRPr lang="en-US" sz="3225" dirty="0"/>
          </a:p>
        </p:txBody>
      </p:sp>
      <p:sp>
        <p:nvSpPr>
          <p:cNvPr id="51" name="SK-12-text-50"/>
          <p:cNvSpPr/>
          <p:nvPr/>
        </p:nvSpPr>
        <p:spPr>
          <a:xfrm>
            <a:off x="7217569" y="4512469"/>
            <a:ext cx="30022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PULSES + ABDOMEN</a:t>
            </a:r>
            <a:endParaRPr lang="en-US" sz="1200" dirty="0"/>
          </a:p>
        </p:txBody>
      </p:sp>
      <p:sp>
        <p:nvSpPr>
          <p:cNvPr id="52" name="SK-12-text-51"/>
          <p:cNvSpPr/>
          <p:nvPr/>
        </p:nvSpPr>
        <p:spPr>
          <a:xfrm>
            <a:off x="7217569" y="4725144"/>
            <a:ext cx="3096667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Peripheral pulses and abdominal exam to exclude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vascular claudication and AAA (pulsatile mass).</a:t>
            </a:r>
            <a:endParaRPr lang="en-US" sz="1050" dirty="0"/>
          </a:p>
        </p:txBody>
      </p:sp>
      <p:sp>
        <p:nvSpPr>
          <p:cNvPr id="53" name="SK-12-text-52"/>
          <p:cNvSpPr/>
          <p:nvPr/>
        </p:nvSpPr>
        <p:spPr>
          <a:xfrm>
            <a:off x="1328886" y="5307955"/>
            <a:ext cx="27584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🔑 Key Message:</a:t>
            </a:r>
            <a:endParaRPr lang="en-US" sz="1200" dirty="0"/>
          </a:p>
        </p:txBody>
      </p:sp>
      <p:sp>
        <p:nvSpPr>
          <p:cNvPr id="54" name="SK-12-text-53"/>
          <p:cNvSpPr/>
          <p:nvPr/>
        </p:nvSpPr>
        <p:spPr>
          <a:xfrm>
            <a:off x="1328886" y="5493246"/>
            <a:ext cx="8924479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“Always examine with the patient adequately undressed — to underwear if back pain returns at a second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consultation. You cannot examine a dressed back properly.”</a:t>
            </a:r>
            <a:endParaRPr lang="en-US" sz="1350" dirty="0"/>
          </a:p>
        </p:txBody>
      </p:sp>
      <p:sp>
        <p:nvSpPr>
          <p:cNvPr id="55" name="SK-12-text-54"/>
          <p:cNvSpPr/>
          <p:nvPr/>
        </p:nvSpPr>
        <p:spPr>
          <a:xfrm>
            <a:off x="816769" y="6117282"/>
            <a:ext cx="113752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Additional tests: Femoral stretch test (L2–L4) · Piriformis test · Functional overlay tests (axial loading, seated SLR) · FABER test for sacroiliac joint</a:t>
            </a:r>
            <a:endParaRPr lang="en-US" sz="1200" dirty="0"/>
          </a:p>
        </p:txBody>
      </p:sp>
      <p:sp>
        <p:nvSpPr>
          <p:cNvPr id="56" name="SK-12-text-55"/>
          <p:cNvSpPr/>
          <p:nvPr/>
        </p:nvSpPr>
        <p:spPr>
          <a:xfrm>
            <a:off x="316855" y="6604248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7" name="SK-12-text-56"/>
          <p:cNvSpPr/>
          <p:nvPr/>
        </p:nvSpPr>
        <p:spPr>
          <a:xfrm>
            <a:off x="3986659" y="6604248"/>
            <a:ext cx="820534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58" name="SK-12-text-57"/>
          <p:cNvSpPr/>
          <p:nvPr/>
        </p:nvSpPr>
        <p:spPr>
          <a:xfrm>
            <a:off x="10862965" y="6604248"/>
            <a:ext cx="132903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12 of 33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92" y="54769"/>
            <a:ext cx="2462808" cy="329059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3663"/>
            <a:ext cx="12192000" cy="610344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04007"/>
            <a:ext cx="12192000" cy="20568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69" y="2335857"/>
            <a:ext cx="10497294" cy="1905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65" y="2475607"/>
            <a:ext cx="2121396" cy="2187625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200" y="2475607"/>
            <a:ext cx="2133600" cy="218762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6486" y="2475607"/>
            <a:ext cx="2157859" cy="2187625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4180" y="2475607"/>
            <a:ext cx="2133600" cy="2187625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97467" y="2475607"/>
            <a:ext cx="2145655" cy="2187625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192" y="5047357"/>
            <a:ext cx="10899577" cy="994321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8659" y="6130975"/>
            <a:ext cx="268188" cy="246757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82588" y="5109121"/>
            <a:ext cx="853380" cy="85725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09584" y="2489448"/>
            <a:ext cx="975271" cy="96009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54094" y="2489448"/>
            <a:ext cx="987475" cy="960090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10659" y="2489448"/>
            <a:ext cx="975271" cy="960090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79577" y="2489448"/>
            <a:ext cx="963067" cy="960090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8494" y="2489448"/>
            <a:ext cx="987475" cy="96009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82588" y="548580"/>
            <a:ext cx="524173" cy="459432"/>
          </a:xfrm>
          <a:prstGeom prst="rect">
            <a:avLst/>
          </a:prstGeom>
        </p:spPr>
      </p:pic>
      <p:sp>
        <p:nvSpPr>
          <p:cNvPr id="22" name="SK-13-text-21"/>
          <p:cNvSpPr/>
          <p:nvPr/>
        </p:nvSpPr>
        <p:spPr>
          <a:xfrm>
            <a:off x="426690" y="143917"/>
            <a:ext cx="45339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23" name="SK-13-text-22"/>
          <p:cNvSpPr/>
          <p:nvPr/>
        </p:nvSpPr>
        <p:spPr>
          <a:xfrm>
            <a:off x="9504611" y="143917"/>
            <a:ext cx="191928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  <p:sp>
        <p:nvSpPr>
          <p:cNvPr id="24" name="SK-13-text-23"/>
          <p:cNvSpPr/>
          <p:nvPr/>
        </p:nvSpPr>
        <p:spPr>
          <a:xfrm>
            <a:off x="1757809" y="589657"/>
            <a:ext cx="954166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SURGICAL EMERGENCY — SAME-DAY REFERRAL</a:t>
            </a:r>
            <a:endParaRPr lang="en-US" sz="3000" dirty="0"/>
          </a:p>
        </p:txBody>
      </p:sp>
      <p:sp>
        <p:nvSpPr>
          <p:cNvPr id="25" name="SK-13-text-24"/>
          <p:cNvSpPr/>
          <p:nvPr/>
        </p:nvSpPr>
        <p:spPr>
          <a:xfrm>
            <a:off x="2651373" y="1282303"/>
            <a:ext cx="7010846" cy="6103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4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Cauda Equina Syndrome</a:t>
            </a:r>
            <a:endParaRPr lang="en-US" sz="4425" dirty="0"/>
          </a:p>
        </p:txBody>
      </p:sp>
      <p:sp>
        <p:nvSpPr>
          <p:cNvPr id="26" name="SK-13-text-25"/>
          <p:cNvSpPr/>
          <p:nvPr/>
        </p:nvSpPr>
        <p:spPr>
          <a:xfrm>
            <a:off x="3330029" y="1947565"/>
            <a:ext cx="5617071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Recognise it. Act immediately. Do not delay.</a:t>
            </a:r>
            <a:endParaRPr lang="en-US" sz="2250" dirty="0"/>
          </a:p>
        </p:txBody>
      </p:sp>
      <p:sp>
        <p:nvSpPr>
          <p:cNvPr id="27" name="SK-13-text-26"/>
          <p:cNvSpPr/>
          <p:nvPr/>
        </p:nvSpPr>
        <p:spPr>
          <a:xfrm>
            <a:off x="926455" y="3504307"/>
            <a:ext cx="1231255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Urinary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Retention</a:t>
            </a:r>
            <a:endParaRPr lang="en-US" sz="1800" dirty="0"/>
          </a:p>
        </p:txBody>
      </p:sp>
      <p:sp>
        <p:nvSpPr>
          <p:cNvPr id="28" name="SK-13-text-27"/>
          <p:cNvSpPr/>
          <p:nvPr/>
        </p:nvSpPr>
        <p:spPr>
          <a:xfrm>
            <a:off x="637431" y="4149030"/>
            <a:ext cx="18094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 feature</a:t>
            </a:r>
            <a:endParaRPr lang="en-US" sz="1425" dirty="0"/>
          </a:p>
        </p:txBody>
      </p:sp>
      <p:sp>
        <p:nvSpPr>
          <p:cNvPr id="29" name="SK-13-text-28"/>
          <p:cNvSpPr/>
          <p:nvPr/>
        </p:nvSpPr>
        <p:spPr>
          <a:xfrm>
            <a:off x="2974777" y="3504307"/>
            <a:ext cx="159707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Bowel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Incontinence</a:t>
            </a:r>
            <a:endParaRPr lang="en-US" sz="1800" dirty="0"/>
          </a:p>
        </p:txBody>
      </p:sp>
      <p:sp>
        <p:nvSpPr>
          <p:cNvPr id="30" name="SK-13-text-29"/>
          <p:cNvSpPr/>
          <p:nvPr/>
        </p:nvSpPr>
        <p:spPr>
          <a:xfrm>
            <a:off x="3194298" y="4142184"/>
            <a:ext cx="114597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Loss of anal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sphincter tone</a:t>
            </a:r>
            <a:endParaRPr lang="en-US" sz="1350" dirty="0"/>
          </a:p>
        </p:txBody>
      </p:sp>
      <p:sp>
        <p:nvSpPr>
          <p:cNvPr id="31" name="SK-13-text-30"/>
          <p:cNvSpPr/>
          <p:nvPr/>
        </p:nvSpPr>
        <p:spPr>
          <a:xfrm>
            <a:off x="5230267" y="3504307"/>
            <a:ext cx="153605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Saddle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Anaesthesia</a:t>
            </a:r>
            <a:endParaRPr lang="en-US" sz="1800" dirty="0"/>
          </a:p>
        </p:txBody>
      </p:sp>
      <p:sp>
        <p:nvSpPr>
          <p:cNvPr id="32" name="SK-13-text-31"/>
          <p:cNvSpPr/>
          <p:nvPr/>
        </p:nvSpPr>
        <p:spPr>
          <a:xfrm>
            <a:off x="5205859" y="4142184"/>
            <a:ext cx="1572667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Numbness — anus,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perineum, genitalia</a:t>
            </a:r>
            <a:endParaRPr lang="en-US" sz="1350" dirty="0"/>
          </a:p>
        </p:txBody>
      </p:sp>
      <p:sp>
        <p:nvSpPr>
          <p:cNvPr id="33" name="SK-13-text-32"/>
          <p:cNvSpPr/>
          <p:nvPr/>
        </p:nvSpPr>
        <p:spPr>
          <a:xfrm>
            <a:off x="7485757" y="3504307"/>
            <a:ext cx="154825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Bilateral Leg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Weakness</a:t>
            </a:r>
            <a:endParaRPr lang="en-US" sz="1800" dirty="0"/>
          </a:p>
        </p:txBody>
      </p:sp>
      <p:sp>
        <p:nvSpPr>
          <p:cNvPr id="34" name="SK-13-text-33"/>
          <p:cNvSpPr/>
          <p:nvPr/>
        </p:nvSpPr>
        <p:spPr>
          <a:xfrm>
            <a:off x="7741890" y="4142184"/>
            <a:ext cx="1048494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Widespread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motor deficit</a:t>
            </a:r>
            <a:endParaRPr lang="en-US" sz="1350" dirty="0"/>
          </a:p>
        </p:txBody>
      </p:sp>
      <p:sp>
        <p:nvSpPr>
          <p:cNvPr id="35" name="SK-13-text-34"/>
          <p:cNvSpPr/>
          <p:nvPr/>
        </p:nvSpPr>
        <p:spPr>
          <a:xfrm>
            <a:off x="9741396" y="3504307"/>
            <a:ext cx="1536055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Gait</a:t>
            </a:r>
            <a:endParaRPr lang="en-US" sz="1800" dirty="0"/>
          </a:p>
          <a:p>
            <a:pPr marL="0" indent="0" algn="ctr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Disturbance</a:t>
            </a:r>
            <a:endParaRPr lang="en-US" sz="1800" dirty="0"/>
          </a:p>
        </p:txBody>
      </p:sp>
      <p:sp>
        <p:nvSpPr>
          <p:cNvPr id="36" name="SK-13-text-35"/>
          <p:cNvSpPr/>
          <p:nvPr/>
        </p:nvSpPr>
        <p:spPr>
          <a:xfrm>
            <a:off x="10009584" y="4142184"/>
            <a:ext cx="999679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walking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difficulty</a:t>
            </a:r>
            <a:endParaRPr lang="en-US" sz="1350" dirty="0"/>
          </a:p>
        </p:txBody>
      </p:sp>
      <p:sp>
        <p:nvSpPr>
          <p:cNvPr id="37" name="SK-13-text-36"/>
          <p:cNvSpPr/>
          <p:nvPr/>
        </p:nvSpPr>
        <p:spPr>
          <a:xfrm>
            <a:off x="3675906" y="4731990"/>
            <a:ext cx="476681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ONE of these features is sufficient to act.</a:t>
            </a:r>
            <a:endParaRPr lang="en-US" sz="1725" dirty="0"/>
          </a:p>
        </p:txBody>
      </p:sp>
      <p:sp>
        <p:nvSpPr>
          <p:cNvPr id="38" name="SK-13-text-37"/>
          <p:cNvSpPr/>
          <p:nvPr/>
        </p:nvSpPr>
        <p:spPr>
          <a:xfrm>
            <a:off x="2231082" y="5122813"/>
            <a:ext cx="996091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wait for imaging before referring.</a:t>
            </a:r>
            <a:endParaRPr lang="en-US" sz="1950" dirty="0"/>
          </a:p>
        </p:txBody>
      </p:sp>
      <p:sp>
        <p:nvSpPr>
          <p:cNvPr id="39" name="SK-13-text-38"/>
          <p:cNvSpPr/>
          <p:nvPr/>
        </p:nvSpPr>
        <p:spPr>
          <a:xfrm>
            <a:off x="2231082" y="5417790"/>
            <a:ext cx="9960918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 same-day emergency referral to spinal surgery or A&amp;E.</a:t>
            </a:r>
            <a:endParaRPr lang="en-US" sz="1950" dirty="0"/>
          </a:p>
        </p:txBody>
      </p:sp>
      <p:sp>
        <p:nvSpPr>
          <p:cNvPr id="40" name="SK-13-text-39"/>
          <p:cNvSpPr/>
          <p:nvPr/>
        </p:nvSpPr>
        <p:spPr>
          <a:xfrm>
            <a:off x="2231082" y="5719465"/>
            <a:ext cx="996091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Delay causes permanent neurological damage — permanent bladder/bowel dysfunction and paralysis.</a:t>
            </a:r>
            <a:endParaRPr lang="en-US" sz="1425" dirty="0"/>
          </a:p>
        </p:txBody>
      </p:sp>
      <p:sp>
        <p:nvSpPr>
          <p:cNvPr id="41" name="SK-13-text-40"/>
          <p:cNvSpPr/>
          <p:nvPr/>
        </p:nvSpPr>
        <p:spPr>
          <a:xfrm>
            <a:off x="1266676" y="6144667"/>
            <a:ext cx="98900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Causes: Large central disc prolapse • Cauda equina tumour • Epidural abscess • Epidural haematoma</a:t>
            </a:r>
            <a:endParaRPr lang="en-US" sz="1575" dirty="0"/>
          </a:p>
        </p:txBody>
      </p:sp>
      <p:sp>
        <p:nvSpPr>
          <p:cNvPr id="42" name="SK-13-text-41"/>
          <p:cNvSpPr/>
          <p:nvPr/>
        </p:nvSpPr>
        <p:spPr>
          <a:xfrm>
            <a:off x="524173" y="6590407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3" name="SK-13-text-42"/>
          <p:cNvSpPr/>
          <p:nvPr/>
        </p:nvSpPr>
        <p:spPr>
          <a:xfrm>
            <a:off x="3490317" y="6569869"/>
            <a:ext cx="515004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425" dirty="0"/>
          </a:p>
        </p:txBody>
      </p:sp>
      <p:sp>
        <p:nvSpPr>
          <p:cNvPr id="44" name="SK-13-text-43"/>
          <p:cNvSpPr/>
          <p:nvPr/>
        </p:nvSpPr>
        <p:spPr>
          <a:xfrm>
            <a:off x="10421094" y="6583561"/>
            <a:ext cx="1136898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13 of 33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87982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396117"/>
            <a:ext cx="3221002" cy="30167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35" y="1876425"/>
            <a:ext cx="9436615" cy="38814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55" y="2331690"/>
            <a:ext cx="3535561" cy="318894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55" y="2331690"/>
            <a:ext cx="3535561" cy="3429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9882" y="2331690"/>
            <a:ext cx="3535561" cy="318894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9882" y="2331690"/>
            <a:ext cx="3535561" cy="34290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2761" y="2331690"/>
            <a:ext cx="3535561" cy="318894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2761" y="2331690"/>
            <a:ext cx="3535561" cy="34290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5" y="5678388"/>
            <a:ext cx="11557992" cy="767953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357" y="5788075"/>
            <a:ext cx="597396" cy="541734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0769" y="274290"/>
            <a:ext cx="1487388" cy="1138386"/>
          </a:xfrm>
          <a:prstGeom prst="rect">
            <a:avLst/>
          </a:prstGeom>
        </p:spPr>
      </p:pic>
      <p:sp>
        <p:nvSpPr>
          <p:cNvPr id="16" name="SK-14-text-15"/>
          <p:cNvSpPr/>
          <p:nvPr/>
        </p:nvSpPr>
        <p:spPr>
          <a:xfrm>
            <a:off x="414486" y="452586"/>
            <a:ext cx="63407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17" name="SK-14-text-16"/>
          <p:cNvSpPr/>
          <p:nvPr/>
        </p:nvSpPr>
        <p:spPr>
          <a:xfrm>
            <a:off x="316855" y="809179"/>
            <a:ext cx="1187514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for Serious Spinal Pathology</a:t>
            </a:r>
            <a:endParaRPr lang="en-US" sz="3450" dirty="0"/>
          </a:p>
        </p:txBody>
      </p:sp>
      <p:sp>
        <p:nvSpPr>
          <p:cNvPr id="18" name="SK-14-text-17"/>
          <p:cNvSpPr/>
          <p:nvPr/>
        </p:nvSpPr>
        <p:spPr>
          <a:xfrm>
            <a:off x="304800" y="1426369"/>
            <a:ext cx="11887200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Features requiring urgent investigation or specialist referral</a:t>
            </a:r>
            <a:endParaRPr lang="en-US" sz="1950" dirty="0"/>
          </a:p>
        </p:txBody>
      </p:sp>
      <p:sp>
        <p:nvSpPr>
          <p:cNvPr id="19" name="SK-14-text-18"/>
          <p:cNvSpPr/>
          <p:nvPr/>
        </p:nvSpPr>
        <p:spPr>
          <a:xfrm>
            <a:off x="10033992" y="1433215"/>
            <a:ext cx="1414165" cy="7063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C6282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action!</a:t>
            </a:r>
            <a:endParaRPr lang="en-US" sz="1650" dirty="0"/>
          </a:p>
        </p:txBody>
      </p:sp>
      <p:sp>
        <p:nvSpPr>
          <p:cNvPr id="20" name="SK-14-text-19"/>
          <p:cNvSpPr/>
          <p:nvPr/>
        </p:nvSpPr>
        <p:spPr>
          <a:xfrm>
            <a:off x="1194792" y="2379613"/>
            <a:ext cx="370046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HISTORY</a:t>
            </a:r>
            <a:endParaRPr lang="en-US" sz="1575" dirty="0"/>
          </a:p>
        </p:txBody>
      </p:sp>
      <p:sp>
        <p:nvSpPr>
          <p:cNvPr id="21" name="SK-14-text-20"/>
          <p:cNvSpPr/>
          <p:nvPr/>
        </p:nvSpPr>
        <p:spPr>
          <a:xfrm>
            <a:off x="524173" y="2839194"/>
            <a:ext cx="240178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Age under 20 or over 55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 first presentation</a:t>
            </a:r>
            <a:endParaRPr lang="en-US" sz="1575" dirty="0"/>
          </a:p>
        </p:txBody>
      </p:sp>
      <p:sp>
        <p:nvSpPr>
          <p:cNvPr id="22" name="SK-14-text-21"/>
          <p:cNvSpPr/>
          <p:nvPr/>
        </p:nvSpPr>
        <p:spPr>
          <a:xfrm>
            <a:off x="524173" y="3429000"/>
            <a:ext cx="588835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History of malignancy</a:t>
            </a:r>
            <a:endParaRPr lang="en-US" sz="1650" dirty="0"/>
          </a:p>
        </p:txBody>
      </p:sp>
      <p:sp>
        <p:nvSpPr>
          <p:cNvPr id="23" name="SK-14-text-22"/>
          <p:cNvSpPr/>
          <p:nvPr/>
        </p:nvSpPr>
        <p:spPr>
          <a:xfrm>
            <a:off x="524173" y="3785592"/>
            <a:ext cx="282847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Long-term systemic steroids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immunosuppression</a:t>
            </a:r>
            <a:endParaRPr lang="en-US" sz="1575" dirty="0"/>
          </a:p>
        </p:txBody>
      </p:sp>
      <p:sp>
        <p:nvSpPr>
          <p:cNvPr id="24" name="SK-14-text-23"/>
          <p:cNvSpPr/>
          <p:nvPr/>
        </p:nvSpPr>
        <p:spPr>
          <a:xfrm>
            <a:off x="524173" y="4382244"/>
            <a:ext cx="2487067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Known osteoporosis or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previous fragility fracture</a:t>
            </a:r>
            <a:endParaRPr lang="en-US" sz="1575" dirty="0"/>
          </a:p>
        </p:txBody>
      </p:sp>
      <p:sp>
        <p:nvSpPr>
          <p:cNvPr id="25" name="SK-14-text-24"/>
          <p:cNvSpPr/>
          <p:nvPr/>
        </p:nvSpPr>
        <p:spPr>
          <a:xfrm>
            <a:off x="524173" y="4965055"/>
            <a:ext cx="1816596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HIV / IV drug use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(infection risk)</a:t>
            </a:r>
            <a:endParaRPr lang="en-US" sz="1575" dirty="0"/>
          </a:p>
        </p:txBody>
      </p:sp>
      <p:sp>
        <p:nvSpPr>
          <p:cNvPr id="26" name="SK-14-text-25"/>
          <p:cNvSpPr/>
          <p:nvPr/>
        </p:nvSpPr>
        <p:spPr>
          <a:xfrm>
            <a:off x="4693890" y="2379613"/>
            <a:ext cx="490061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CHARACTERISTICS</a:t>
            </a:r>
            <a:endParaRPr lang="en-US" sz="1575" dirty="0"/>
          </a:p>
        </p:txBody>
      </p:sp>
      <p:sp>
        <p:nvSpPr>
          <p:cNvPr id="27" name="SK-14-text-26"/>
          <p:cNvSpPr/>
          <p:nvPr/>
        </p:nvSpPr>
        <p:spPr>
          <a:xfrm>
            <a:off x="4242792" y="2839194"/>
            <a:ext cx="3230761" cy="7200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Constant, progressive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non-mechanical pain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(not relieved by rest or movement)</a:t>
            </a:r>
            <a:endParaRPr lang="en-US" sz="1575" dirty="0"/>
          </a:p>
        </p:txBody>
      </p:sp>
      <p:sp>
        <p:nvSpPr>
          <p:cNvPr id="28" name="SK-14-text-27"/>
          <p:cNvSpPr/>
          <p:nvPr/>
        </p:nvSpPr>
        <p:spPr>
          <a:xfrm>
            <a:off x="4242792" y="3723829"/>
            <a:ext cx="2121396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Severe night pain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wakes from sleep</a:t>
            </a:r>
            <a:endParaRPr lang="en-US" sz="1575" dirty="0"/>
          </a:p>
        </p:txBody>
      </p:sp>
      <p:sp>
        <p:nvSpPr>
          <p:cNvPr id="29" name="SK-14-text-28"/>
          <p:cNvSpPr/>
          <p:nvPr/>
        </p:nvSpPr>
        <p:spPr>
          <a:xfrm>
            <a:off x="4242792" y="4334173"/>
            <a:ext cx="2011561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Thoracic back pain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(not lumbar)</a:t>
            </a:r>
            <a:endParaRPr lang="en-US" sz="1575" dirty="0"/>
          </a:p>
        </p:txBody>
      </p:sp>
      <p:sp>
        <p:nvSpPr>
          <p:cNvPr id="30" name="SK-14-text-29"/>
          <p:cNvSpPr/>
          <p:nvPr/>
        </p:nvSpPr>
        <p:spPr>
          <a:xfrm>
            <a:off x="4242792" y="4951363"/>
            <a:ext cx="2365177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Pain unresponsive to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2–4 weeks of treatment</a:t>
            </a:r>
            <a:endParaRPr lang="en-US" sz="1575" dirty="0"/>
          </a:p>
        </p:txBody>
      </p:sp>
      <p:sp>
        <p:nvSpPr>
          <p:cNvPr id="31" name="SK-14-text-30"/>
          <p:cNvSpPr/>
          <p:nvPr/>
        </p:nvSpPr>
        <p:spPr>
          <a:xfrm>
            <a:off x="8692753" y="2379613"/>
            <a:ext cx="349924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ASSOCIATED FEATURES</a:t>
            </a:r>
            <a:endParaRPr lang="en-US" sz="1575" dirty="0"/>
          </a:p>
        </p:txBody>
      </p:sp>
      <p:sp>
        <p:nvSpPr>
          <p:cNvPr id="32" name="SK-14-text-31"/>
          <p:cNvSpPr/>
          <p:nvPr/>
        </p:nvSpPr>
        <p:spPr>
          <a:xfrm>
            <a:off x="8119765" y="2839194"/>
            <a:ext cx="40722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Unexplained weight loss</a:t>
            </a:r>
            <a:endParaRPr lang="en-US" sz="1650" dirty="0"/>
          </a:p>
        </p:txBody>
      </p:sp>
      <p:sp>
        <p:nvSpPr>
          <p:cNvPr id="33" name="SK-14-text-32"/>
          <p:cNvSpPr/>
          <p:nvPr/>
        </p:nvSpPr>
        <p:spPr>
          <a:xfrm>
            <a:off x="8119765" y="3161407"/>
            <a:ext cx="2291953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Systemically unwell —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fever, night sweats</a:t>
            </a:r>
            <a:endParaRPr lang="en-US" sz="1575" dirty="0"/>
          </a:p>
        </p:txBody>
      </p:sp>
      <p:sp>
        <p:nvSpPr>
          <p:cNvPr id="34" name="SK-14-text-33"/>
          <p:cNvSpPr/>
          <p:nvPr/>
        </p:nvSpPr>
        <p:spPr>
          <a:xfrm>
            <a:off x="8119765" y="3723829"/>
            <a:ext cx="251147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Significant recent trauma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(RTA, fall from height)</a:t>
            </a:r>
            <a:endParaRPr lang="en-US" sz="1575" dirty="0"/>
          </a:p>
        </p:txBody>
      </p:sp>
      <p:sp>
        <p:nvSpPr>
          <p:cNvPr id="35" name="SK-14-text-34"/>
          <p:cNvSpPr/>
          <p:nvPr/>
        </p:nvSpPr>
        <p:spPr>
          <a:xfrm>
            <a:off x="8119765" y="4293096"/>
            <a:ext cx="40722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Structural deformity</a:t>
            </a:r>
            <a:endParaRPr lang="en-US" sz="1650" dirty="0"/>
          </a:p>
        </p:txBody>
      </p:sp>
      <p:sp>
        <p:nvSpPr>
          <p:cNvPr id="36" name="SK-14-text-35"/>
          <p:cNvSpPr/>
          <p:nvPr/>
        </p:nvSpPr>
        <p:spPr>
          <a:xfrm>
            <a:off x="8119765" y="4615309"/>
            <a:ext cx="40722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Widespread neurological symptoms</a:t>
            </a:r>
            <a:endParaRPr lang="en-US" sz="1650" dirty="0"/>
          </a:p>
        </p:txBody>
      </p:sp>
      <p:sp>
        <p:nvSpPr>
          <p:cNvPr id="37" name="SK-14-text-36"/>
          <p:cNvSpPr/>
          <p:nvPr/>
        </p:nvSpPr>
        <p:spPr>
          <a:xfrm>
            <a:off x="8119765" y="4937671"/>
            <a:ext cx="2535882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Sphincter disturbance →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see Cauda Equina slide</a:t>
            </a:r>
            <a:endParaRPr lang="en-US" sz="1575" dirty="0"/>
          </a:p>
        </p:txBody>
      </p:sp>
      <p:sp>
        <p:nvSpPr>
          <p:cNvPr id="38" name="SK-14-text-37"/>
          <p:cNvSpPr/>
          <p:nvPr/>
        </p:nvSpPr>
        <p:spPr>
          <a:xfrm>
            <a:off x="1133773" y="5781229"/>
            <a:ext cx="10424071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do NOT mean automatic referral to spinal surgery — they mean the diagnosis</a:t>
            </a:r>
            <a:endParaRPr lang="en-US" sz="195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must be clarified. Urgency depends on the specific combination of flags and clinical context.</a:t>
            </a:r>
            <a:endParaRPr lang="en-US" sz="1950" dirty="0"/>
          </a:p>
        </p:txBody>
      </p:sp>
      <p:sp>
        <p:nvSpPr>
          <p:cNvPr id="39" name="SK-14-text-38"/>
          <p:cNvSpPr/>
          <p:nvPr/>
        </p:nvSpPr>
        <p:spPr>
          <a:xfrm>
            <a:off x="341263" y="6617940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0" name="SK-14-text-39"/>
          <p:cNvSpPr/>
          <p:nvPr/>
        </p:nvSpPr>
        <p:spPr>
          <a:xfrm>
            <a:off x="3852565" y="6617940"/>
            <a:ext cx="833943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41" name="SK-14-text-40"/>
          <p:cNvSpPr/>
          <p:nvPr/>
        </p:nvSpPr>
        <p:spPr>
          <a:xfrm>
            <a:off x="10777686" y="6617940"/>
            <a:ext cx="1414314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14 of 33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534" y="528042"/>
            <a:ext cx="38100" cy="1172617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860500"/>
            <a:ext cx="11582400" cy="9525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2029867"/>
            <a:ext cx="3742879" cy="89148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2119015"/>
            <a:ext cx="3742879" cy="3106638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384" y="2029867"/>
            <a:ext cx="3742879" cy="89148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8384" y="2119015"/>
            <a:ext cx="3742879" cy="3106638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69" y="2029867"/>
            <a:ext cx="3742879" cy="89148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969" y="2119015"/>
            <a:ext cx="3742879" cy="3106638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5390256"/>
            <a:ext cx="11570196" cy="1022003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580" y="5486400"/>
            <a:ext cx="792361" cy="767953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7082" y="2249388"/>
            <a:ext cx="524173" cy="493663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76886" y="2269927"/>
            <a:ext cx="560784" cy="411361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7561" y="2242542"/>
            <a:ext cx="438894" cy="445740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094" y="507355"/>
            <a:ext cx="633859" cy="575965"/>
          </a:xfrm>
          <a:prstGeom prst="rect">
            <a:avLst/>
          </a:prstGeom>
        </p:spPr>
      </p:pic>
      <p:sp>
        <p:nvSpPr>
          <p:cNvPr id="19" name="SK-15-text-18"/>
          <p:cNvSpPr/>
          <p:nvPr/>
        </p:nvSpPr>
        <p:spPr>
          <a:xfrm>
            <a:off x="280392" y="68461"/>
            <a:ext cx="4831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20" name="SK-15-text-19"/>
          <p:cNvSpPr/>
          <p:nvPr/>
        </p:nvSpPr>
        <p:spPr>
          <a:xfrm>
            <a:off x="4986486" y="68461"/>
            <a:ext cx="53797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00" dirty="0"/>
          </a:p>
        </p:txBody>
      </p:sp>
      <p:sp>
        <p:nvSpPr>
          <p:cNvPr id="21" name="SK-15-text-20"/>
          <p:cNvSpPr/>
          <p:nvPr/>
        </p:nvSpPr>
        <p:spPr>
          <a:xfrm>
            <a:off x="10850761" y="68461"/>
            <a:ext cx="1341239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of 33</a:t>
            </a:r>
            <a:endParaRPr lang="en-US" sz="1200" dirty="0"/>
          </a:p>
        </p:txBody>
      </p:sp>
      <p:sp>
        <p:nvSpPr>
          <p:cNvPr id="22" name="SK-15-text-21"/>
          <p:cNvSpPr/>
          <p:nvPr/>
        </p:nvSpPr>
        <p:spPr>
          <a:xfrm>
            <a:off x="1048494" y="507355"/>
            <a:ext cx="7379970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Yellow Flags</a:t>
            </a:r>
            <a:endParaRPr lang="en-US" sz="3900" dirty="0"/>
          </a:p>
        </p:txBody>
      </p:sp>
      <p:sp>
        <p:nvSpPr>
          <p:cNvPr id="23" name="SK-15-text-22"/>
          <p:cNvSpPr/>
          <p:nvPr/>
        </p:nvSpPr>
        <p:spPr>
          <a:xfrm>
            <a:off x="1036290" y="1083469"/>
            <a:ext cx="11155710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Risk Factors for Chronicity and Long-Term Disability</a:t>
            </a:r>
            <a:endParaRPr lang="en-US" sz="1950" dirty="0"/>
          </a:p>
        </p:txBody>
      </p:sp>
      <p:sp>
        <p:nvSpPr>
          <p:cNvPr id="24" name="SK-15-text-23"/>
          <p:cNvSpPr/>
          <p:nvPr/>
        </p:nvSpPr>
        <p:spPr>
          <a:xfrm>
            <a:off x="1036290" y="1488132"/>
            <a:ext cx="1115571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 these early — the first 6 weeks are your window of opportunity.</a:t>
            </a:r>
            <a:endParaRPr lang="en-US" sz="1500" dirty="0"/>
          </a:p>
        </p:txBody>
      </p:sp>
      <p:sp>
        <p:nvSpPr>
          <p:cNvPr id="25" name="SK-15-text-24"/>
          <p:cNvSpPr/>
          <p:nvPr/>
        </p:nvSpPr>
        <p:spPr>
          <a:xfrm>
            <a:off x="1048494" y="2359075"/>
            <a:ext cx="538067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98E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&amp; COGNITIVE</a:t>
            </a:r>
            <a:endParaRPr lang="en-US" sz="1575" dirty="0"/>
          </a:p>
        </p:txBody>
      </p:sp>
      <p:sp>
        <p:nvSpPr>
          <p:cNvPr id="26" name="SK-15-text-25"/>
          <p:cNvSpPr/>
          <p:nvPr/>
        </p:nvSpPr>
        <p:spPr>
          <a:xfrm>
            <a:off x="451098" y="2880271"/>
            <a:ext cx="9925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Belief that pain and activity are harmful</a:t>
            </a:r>
            <a:endParaRPr lang="en-US" sz="1500" dirty="0"/>
          </a:p>
        </p:txBody>
      </p:sp>
      <p:sp>
        <p:nvSpPr>
          <p:cNvPr id="27" name="SK-15-text-26"/>
          <p:cNvSpPr/>
          <p:nvPr/>
        </p:nvSpPr>
        <p:spPr>
          <a:xfrm>
            <a:off x="451098" y="3202632"/>
            <a:ext cx="2986980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Catastrophic thinking — "I'll end up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a wheelchair"</a:t>
            </a:r>
            <a:endParaRPr lang="en-US" sz="1500" dirty="0"/>
          </a:p>
        </p:txBody>
      </p:sp>
      <p:sp>
        <p:nvSpPr>
          <p:cNvPr id="28" name="SK-15-text-27"/>
          <p:cNvSpPr/>
          <p:nvPr/>
        </p:nvSpPr>
        <p:spPr>
          <a:xfrm>
            <a:off x="451098" y="3737521"/>
            <a:ext cx="96964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Extended bed rest and activity avoidance</a:t>
            </a:r>
            <a:endParaRPr lang="en-US" sz="1500" dirty="0"/>
          </a:p>
        </p:txBody>
      </p:sp>
      <p:sp>
        <p:nvSpPr>
          <p:cNvPr id="29" name="SK-15-text-28"/>
          <p:cNvSpPr/>
          <p:nvPr/>
        </p:nvSpPr>
        <p:spPr>
          <a:xfrm>
            <a:off x="451098" y="4046190"/>
            <a:ext cx="78676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Low mood, depression, or anxiety</a:t>
            </a:r>
            <a:endParaRPr lang="en-US" sz="1500" dirty="0"/>
          </a:p>
        </p:txBody>
      </p:sp>
      <p:sp>
        <p:nvSpPr>
          <p:cNvPr id="30" name="SK-15-text-29"/>
          <p:cNvSpPr/>
          <p:nvPr/>
        </p:nvSpPr>
        <p:spPr>
          <a:xfrm>
            <a:off x="451098" y="4347865"/>
            <a:ext cx="443865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Opioid dependency</a:t>
            </a:r>
            <a:endParaRPr lang="en-US" sz="1500" dirty="0"/>
          </a:p>
        </p:txBody>
      </p:sp>
      <p:sp>
        <p:nvSpPr>
          <p:cNvPr id="31" name="SK-15-text-30"/>
          <p:cNvSpPr/>
          <p:nvPr/>
        </p:nvSpPr>
        <p:spPr>
          <a:xfrm>
            <a:off x="451098" y="4649688"/>
            <a:ext cx="2962573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Previous back pain with significant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time off work</a:t>
            </a:r>
            <a:endParaRPr lang="en-US" sz="1500" dirty="0"/>
          </a:p>
        </p:txBody>
      </p:sp>
      <p:sp>
        <p:nvSpPr>
          <p:cNvPr id="32" name="SK-15-text-31"/>
          <p:cNvSpPr/>
          <p:nvPr/>
        </p:nvSpPr>
        <p:spPr>
          <a:xfrm>
            <a:off x="5059561" y="2365921"/>
            <a:ext cx="322040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98E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INTERPERSONAL</a:t>
            </a:r>
            <a:endParaRPr lang="en-US" sz="1575" dirty="0"/>
          </a:p>
        </p:txBody>
      </p:sp>
      <p:sp>
        <p:nvSpPr>
          <p:cNvPr id="33" name="SK-15-text-32"/>
          <p:cNvSpPr/>
          <p:nvPr/>
        </p:nvSpPr>
        <p:spPr>
          <a:xfrm>
            <a:off x="4364682" y="2921496"/>
            <a:ext cx="7827318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Over-protective or unsupportive family</a:t>
            </a:r>
            <a:endParaRPr lang="en-US" sz="1500" dirty="0"/>
          </a:p>
        </p:txBody>
      </p:sp>
      <p:sp>
        <p:nvSpPr>
          <p:cNvPr id="34" name="SK-15-text-33"/>
          <p:cNvSpPr/>
          <p:nvPr/>
        </p:nvSpPr>
        <p:spPr>
          <a:xfrm>
            <a:off x="4364682" y="3298627"/>
            <a:ext cx="51244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Learned helplessness</a:t>
            </a:r>
            <a:endParaRPr lang="en-US" sz="1500" dirty="0"/>
          </a:p>
        </p:txBody>
      </p:sp>
      <p:sp>
        <p:nvSpPr>
          <p:cNvPr id="35" name="SK-15-text-34"/>
          <p:cNvSpPr/>
          <p:nvPr/>
        </p:nvSpPr>
        <p:spPr>
          <a:xfrm>
            <a:off x="4364682" y="3696444"/>
            <a:ext cx="337705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"External controller" personality —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believes recovery is outside their control</a:t>
            </a:r>
            <a:endParaRPr lang="en-US" sz="1500" dirty="0"/>
          </a:p>
        </p:txBody>
      </p:sp>
      <p:sp>
        <p:nvSpPr>
          <p:cNvPr id="36" name="SK-15-text-35"/>
          <p:cNvSpPr/>
          <p:nvPr/>
        </p:nvSpPr>
        <p:spPr>
          <a:xfrm>
            <a:off x="4364682" y="4361557"/>
            <a:ext cx="3011388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Sick role behaviour — identity built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around being unwell</a:t>
            </a:r>
            <a:endParaRPr lang="en-US" sz="1500" dirty="0"/>
          </a:p>
        </p:txBody>
      </p:sp>
      <p:sp>
        <p:nvSpPr>
          <p:cNvPr id="37" name="SK-15-text-36"/>
          <p:cNvSpPr/>
          <p:nvPr/>
        </p:nvSpPr>
        <p:spPr>
          <a:xfrm>
            <a:off x="8997553" y="2283619"/>
            <a:ext cx="1999357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D98E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ENVIRONMENTAL &amp;</a:t>
            </a:r>
            <a:endParaRPr lang="en-US" sz="1650" dirty="0"/>
          </a:p>
          <a:p>
            <a:pPr marL="0" indent="0" algn="l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D98E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SOCIAL</a:t>
            </a:r>
            <a:endParaRPr lang="en-US" sz="1650" dirty="0"/>
          </a:p>
        </p:txBody>
      </p:sp>
      <p:sp>
        <p:nvSpPr>
          <p:cNvPr id="38" name="SK-15-text-37"/>
          <p:cNvSpPr/>
          <p:nvPr/>
        </p:nvSpPr>
        <p:spPr>
          <a:xfrm>
            <a:off x="8302675" y="2962573"/>
            <a:ext cx="38893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Poor job satisfaction</a:t>
            </a:r>
            <a:endParaRPr lang="en-US" sz="1500" dirty="0"/>
          </a:p>
        </p:txBody>
      </p:sp>
      <p:sp>
        <p:nvSpPr>
          <p:cNvPr id="39" name="SK-15-text-38"/>
          <p:cNvSpPr/>
          <p:nvPr/>
        </p:nvSpPr>
        <p:spPr>
          <a:xfrm>
            <a:off x="8302675" y="3346698"/>
            <a:ext cx="2852886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Disability payments, litigation, or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compensation claims</a:t>
            </a:r>
            <a:endParaRPr lang="en-US" sz="1500" dirty="0"/>
          </a:p>
        </p:txBody>
      </p:sp>
      <p:sp>
        <p:nvSpPr>
          <p:cNvPr id="40" name="SK-15-text-39"/>
          <p:cNvSpPr/>
          <p:nvPr/>
        </p:nvSpPr>
        <p:spPr>
          <a:xfrm>
            <a:off x="8302675" y="3984427"/>
            <a:ext cx="38893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Problems with insurance claims</a:t>
            </a:r>
            <a:endParaRPr lang="en-US" sz="1500" dirty="0"/>
          </a:p>
        </p:txBody>
      </p:sp>
      <p:sp>
        <p:nvSpPr>
          <p:cNvPr id="41" name="SK-15-text-40"/>
          <p:cNvSpPr/>
          <p:nvPr/>
        </p:nvSpPr>
        <p:spPr>
          <a:xfrm>
            <a:off x="8302675" y="4341019"/>
            <a:ext cx="38893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Malingering (rare but exists)</a:t>
            </a:r>
            <a:endParaRPr lang="en-US" sz="1500" dirty="0"/>
          </a:p>
        </p:txBody>
      </p:sp>
      <p:sp>
        <p:nvSpPr>
          <p:cNvPr id="42" name="SK-15-text-41"/>
          <p:cNvSpPr/>
          <p:nvPr/>
        </p:nvSpPr>
        <p:spPr>
          <a:xfrm>
            <a:off x="1536055" y="5486400"/>
            <a:ext cx="340614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322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</a:t>
            </a:r>
            <a:endParaRPr lang="en-US" sz="1800" dirty="0"/>
          </a:p>
        </p:txBody>
      </p:sp>
      <p:sp>
        <p:nvSpPr>
          <p:cNvPr id="43" name="SK-15-text-42"/>
          <p:cNvSpPr/>
          <p:nvPr/>
        </p:nvSpPr>
        <p:spPr>
          <a:xfrm>
            <a:off x="1524000" y="5753844"/>
            <a:ext cx="9217075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3322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Yellow flags are MORE predictive of long-term disability than the severity of the initial pain.</a:t>
            </a:r>
            <a:endParaRPr lang="en-US" sz="1725" dirty="0"/>
          </a:p>
          <a:p>
            <a:pPr marL="0" indent="0" algn="l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3322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 and address them early — the first 6 weeks are crucial in preventing chronicity.</a:t>
            </a:r>
            <a:endParaRPr lang="en-US" sz="1725" dirty="0"/>
          </a:p>
        </p:txBody>
      </p:sp>
      <p:sp>
        <p:nvSpPr>
          <p:cNvPr id="44" name="SK-15-text-43"/>
          <p:cNvSpPr/>
          <p:nvPr/>
        </p:nvSpPr>
        <p:spPr>
          <a:xfrm>
            <a:off x="255984" y="6604248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5" name="SK-15-text-44"/>
          <p:cNvSpPr/>
          <p:nvPr/>
        </p:nvSpPr>
        <p:spPr>
          <a:xfrm>
            <a:off x="3840361" y="6604248"/>
            <a:ext cx="83516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75" dirty="0"/>
          </a:p>
        </p:txBody>
      </p:sp>
      <p:sp>
        <p:nvSpPr>
          <p:cNvPr id="46" name="SK-15-text-45"/>
          <p:cNvSpPr/>
          <p:nvPr/>
        </p:nvSpPr>
        <p:spPr>
          <a:xfrm>
            <a:off x="10850761" y="6604248"/>
            <a:ext cx="1341239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15 of 33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3379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3379"/>
            <a:ext cx="12192000" cy="1056084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0377" y="438894"/>
            <a:ext cx="2121247" cy="34290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1837879"/>
            <a:ext cx="4706094" cy="562273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1865263"/>
            <a:ext cx="85279" cy="507355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2503140"/>
            <a:ext cx="4706094" cy="562273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2530525"/>
            <a:ext cx="85279" cy="50735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3168253"/>
            <a:ext cx="4706094" cy="562273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3195786"/>
            <a:ext cx="85279" cy="507355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859" y="3833515"/>
            <a:ext cx="4706094" cy="562273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3861048"/>
            <a:ext cx="85279" cy="507355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859" y="4498777"/>
            <a:ext cx="4706094" cy="562273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4526161"/>
            <a:ext cx="85279" cy="507355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5164038"/>
            <a:ext cx="4706094" cy="562273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5191423"/>
            <a:ext cx="85279" cy="507355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3882" y="1309836"/>
            <a:ext cx="5900886" cy="1803648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4875" y="1474440"/>
            <a:ext cx="19050" cy="1234380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83882" y="3531840"/>
            <a:ext cx="1804392" cy="1323529"/>
          </a:xfrm>
          <a:prstGeom prst="rect">
            <a:avLst/>
          </a:prstGeom>
        </p:spPr>
      </p:pic>
      <p:pic>
        <p:nvPicPr>
          <p:cNvPr id="21" name="SK-16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32055" y="3531840"/>
            <a:ext cx="1804392" cy="1323529"/>
          </a:xfrm>
          <a:prstGeom prst="rect">
            <a:avLst/>
          </a:prstGeom>
        </p:spPr>
      </p:pic>
      <p:pic>
        <p:nvPicPr>
          <p:cNvPr id="22" name="SK-16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80377" y="3531840"/>
            <a:ext cx="1804392" cy="1323529"/>
          </a:xfrm>
          <a:prstGeom prst="rect">
            <a:avLst/>
          </a:prstGeom>
        </p:spPr>
      </p:pic>
      <p:pic>
        <p:nvPicPr>
          <p:cNvPr id="23" name="SK-16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83882" y="4978896"/>
            <a:ext cx="5900886" cy="822871"/>
          </a:xfrm>
          <a:prstGeom prst="rect">
            <a:avLst/>
          </a:prstGeom>
        </p:spPr>
      </p:pic>
      <p:pic>
        <p:nvPicPr>
          <p:cNvPr id="24" name="SK-16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6690" y="5904607"/>
            <a:ext cx="11338471" cy="548580"/>
          </a:xfrm>
          <a:prstGeom prst="rect">
            <a:avLst/>
          </a:prstGeom>
        </p:spPr>
      </p:pic>
      <p:pic>
        <p:nvPicPr>
          <p:cNvPr id="25" name="SK-16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26" name="SK-16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6377" y="5966371"/>
            <a:ext cx="804565" cy="411361"/>
          </a:xfrm>
          <a:prstGeom prst="rect">
            <a:avLst/>
          </a:prstGeom>
        </p:spPr>
      </p:pic>
      <p:pic>
        <p:nvPicPr>
          <p:cNvPr id="27" name="SK-16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78996" y="5129659"/>
            <a:ext cx="329059" cy="315367"/>
          </a:xfrm>
          <a:prstGeom prst="rect">
            <a:avLst/>
          </a:prstGeom>
        </p:spPr>
      </p:pic>
      <p:pic>
        <p:nvPicPr>
          <p:cNvPr id="28" name="SK-16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16753" y="3648373"/>
            <a:ext cx="585192" cy="493663"/>
          </a:xfrm>
          <a:prstGeom prst="rect">
            <a:avLst/>
          </a:prstGeom>
        </p:spPr>
      </p:pic>
      <p:pic>
        <p:nvPicPr>
          <p:cNvPr id="29" name="SK-16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095357" y="3600450"/>
            <a:ext cx="670471" cy="575965"/>
          </a:xfrm>
          <a:prstGeom prst="rect">
            <a:avLst/>
          </a:prstGeom>
        </p:spPr>
      </p:pic>
      <p:pic>
        <p:nvPicPr>
          <p:cNvPr id="30" name="SK-16-img-2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20259" y="3620988"/>
            <a:ext cx="621655" cy="541734"/>
          </a:xfrm>
          <a:prstGeom prst="rect">
            <a:avLst/>
          </a:prstGeom>
        </p:spPr>
      </p:pic>
      <p:pic>
        <p:nvPicPr>
          <p:cNvPr id="31" name="SK-16-img-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668173" y="1412677"/>
            <a:ext cx="365671" cy="445740"/>
          </a:xfrm>
          <a:prstGeom prst="rect">
            <a:avLst/>
          </a:prstGeom>
        </p:spPr>
      </p:pic>
      <p:pic>
        <p:nvPicPr>
          <p:cNvPr id="32" name="SK-16-img-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75357" y="1467594"/>
            <a:ext cx="316855" cy="294829"/>
          </a:xfrm>
          <a:prstGeom prst="rect">
            <a:avLst/>
          </a:prstGeom>
        </p:spPr>
      </p:pic>
      <p:pic>
        <p:nvPicPr>
          <p:cNvPr id="33" name="SK-16-img-32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8894" y="226219"/>
            <a:ext cx="743694" cy="802332"/>
          </a:xfrm>
          <a:prstGeom prst="rect">
            <a:avLst/>
          </a:prstGeom>
        </p:spPr>
      </p:pic>
      <p:sp>
        <p:nvSpPr>
          <p:cNvPr id="34" name="SK-16-text-33"/>
          <p:cNvSpPr/>
          <p:nvPr/>
        </p:nvSpPr>
        <p:spPr>
          <a:xfrm>
            <a:off x="1450777" y="226219"/>
            <a:ext cx="642937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Blue Flags</a:t>
            </a:r>
            <a:endParaRPr lang="en-US" sz="4050" dirty="0"/>
          </a:p>
        </p:txBody>
      </p:sp>
      <p:sp>
        <p:nvSpPr>
          <p:cNvPr id="35" name="SK-16-text-34"/>
          <p:cNvSpPr/>
          <p:nvPr/>
        </p:nvSpPr>
        <p:spPr>
          <a:xfrm>
            <a:off x="1438573" y="788640"/>
            <a:ext cx="1075342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Perceived Work-Related Barriers to Recovery</a:t>
            </a:r>
            <a:endParaRPr lang="en-US" sz="1875" dirty="0"/>
          </a:p>
        </p:txBody>
      </p:sp>
      <p:sp>
        <p:nvSpPr>
          <p:cNvPr id="36" name="SK-16-text-35"/>
          <p:cNvSpPr/>
          <p:nvPr/>
        </p:nvSpPr>
        <p:spPr>
          <a:xfrm>
            <a:off x="9887694" y="534888"/>
            <a:ext cx="230430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OCCUPATIONAL HEALTH</a:t>
            </a:r>
            <a:endParaRPr lang="en-US" sz="1125" dirty="0"/>
          </a:p>
        </p:txBody>
      </p:sp>
      <p:sp>
        <p:nvSpPr>
          <p:cNvPr id="37" name="SK-16-text-36"/>
          <p:cNvSpPr/>
          <p:nvPr/>
        </p:nvSpPr>
        <p:spPr>
          <a:xfrm>
            <a:off x="914400" y="1481286"/>
            <a:ext cx="563022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E589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WORK-RELATED BARRIERS</a:t>
            </a:r>
            <a:endParaRPr lang="en-US" sz="1725" dirty="0"/>
          </a:p>
        </p:txBody>
      </p:sp>
      <p:sp>
        <p:nvSpPr>
          <p:cNvPr id="38" name="SK-16-text-37"/>
          <p:cNvSpPr/>
          <p:nvPr/>
        </p:nvSpPr>
        <p:spPr>
          <a:xfrm>
            <a:off x="914400" y="1940719"/>
            <a:ext cx="551973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High perceived workload</a:t>
            </a:r>
            <a:endParaRPr lang="en-US" sz="1425" dirty="0"/>
          </a:p>
        </p:txBody>
      </p:sp>
      <p:sp>
        <p:nvSpPr>
          <p:cNvPr id="39" name="SK-16-text-38"/>
          <p:cNvSpPr/>
          <p:nvPr/>
        </p:nvSpPr>
        <p:spPr>
          <a:xfrm>
            <a:off x="1133773" y="2201317"/>
            <a:ext cx="7208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 feels overwhelming or unmanageable</a:t>
            </a:r>
            <a:endParaRPr lang="en-US" sz="1200" dirty="0"/>
          </a:p>
        </p:txBody>
      </p:sp>
      <p:sp>
        <p:nvSpPr>
          <p:cNvPr id="40" name="SK-16-text-39"/>
          <p:cNvSpPr/>
          <p:nvPr/>
        </p:nvSpPr>
        <p:spPr>
          <a:xfrm>
            <a:off x="914400" y="2619673"/>
            <a:ext cx="703992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Low pay or insecure employment</a:t>
            </a:r>
            <a:endParaRPr lang="en-US" sz="1425" dirty="0"/>
          </a:p>
        </p:txBody>
      </p:sp>
      <p:sp>
        <p:nvSpPr>
          <p:cNvPr id="41" name="SK-16-text-40"/>
          <p:cNvSpPr/>
          <p:nvPr/>
        </p:nvSpPr>
        <p:spPr>
          <a:xfrm>
            <a:off x="1133773" y="2873425"/>
            <a:ext cx="7757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Financial anxiety compounds pain avoidance</a:t>
            </a:r>
            <a:endParaRPr lang="en-US" sz="1200" dirty="0"/>
          </a:p>
        </p:txBody>
      </p:sp>
      <p:sp>
        <p:nvSpPr>
          <p:cNvPr id="42" name="SK-16-text-41"/>
          <p:cNvSpPr/>
          <p:nvPr/>
        </p:nvSpPr>
        <p:spPr>
          <a:xfrm>
            <a:off x="914400" y="3291780"/>
            <a:ext cx="595407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Poor management attitudes</a:t>
            </a:r>
            <a:endParaRPr lang="en-US" sz="1425" dirty="0"/>
          </a:p>
        </p:txBody>
      </p:sp>
      <p:sp>
        <p:nvSpPr>
          <p:cNvPr id="43" name="SK-16-text-42"/>
          <p:cNvSpPr/>
          <p:nvPr/>
        </p:nvSpPr>
        <p:spPr>
          <a:xfrm>
            <a:off x="1133773" y="3538686"/>
            <a:ext cx="6477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Employer unsympathetic to back pain</a:t>
            </a:r>
            <a:endParaRPr lang="en-US" sz="1200" dirty="0"/>
          </a:p>
        </p:txBody>
      </p:sp>
      <p:sp>
        <p:nvSpPr>
          <p:cNvPr id="44" name="SK-16-text-43"/>
          <p:cNvSpPr/>
          <p:nvPr/>
        </p:nvSpPr>
        <p:spPr>
          <a:xfrm>
            <a:off x="914400" y="3950196"/>
            <a:ext cx="62674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Lack of workplace support</a:t>
            </a:r>
            <a:endParaRPr lang="en-US" sz="1500" dirty="0"/>
          </a:p>
        </p:txBody>
      </p:sp>
      <p:sp>
        <p:nvSpPr>
          <p:cNvPr id="45" name="SK-16-text-44"/>
          <p:cNvSpPr/>
          <p:nvPr/>
        </p:nvSpPr>
        <p:spPr>
          <a:xfrm>
            <a:off x="1133773" y="4210794"/>
            <a:ext cx="6477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adjustments offered or discussed</a:t>
            </a:r>
            <a:endParaRPr lang="en-US" sz="1200" dirty="0"/>
          </a:p>
        </p:txBody>
      </p:sp>
      <p:sp>
        <p:nvSpPr>
          <p:cNvPr id="46" name="SK-16-text-45"/>
          <p:cNvSpPr/>
          <p:nvPr/>
        </p:nvSpPr>
        <p:spPr>
          <a:xfrm>
            <a:off x="914400" y="4635996"/>
            <a:ext cx="443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Fear of re-injury</a:t>
            </a:r>
            <a:endParaRPr lang="en-US" sz="1500" dirty="0"/>
          </a:p>
        </p:txBody>
      </p:sp>
      <p:sp>
        <p:nvSpPr>
          <p:cNvPr id="47" name="SK-16-text-46"/>
          <p:cNvSpPr/>
          <p:nvPr/>
        </p:nvSpPr>
        <p:spPr>
          <a:xfrm>
            <a:off x="1133773" y="4896594"/>
            <a:ext cx="95859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Loss of confidence about returning to physical tasks</a:t>
            </a:r>
            <a:endParaRPr lang="en-US" sz="1200" dirty="0"/>
          </a:p>
        </p:txBody>
      </p:sp>
      <p:sp>
        <p:nvSpPr>
          <p:cNvPr id="48" name="SK-16-text-47"/>
          <p:cNvSpPr/>
          <p:nvPr/>
        </p:nvSpPr>
        <p:spPr>
          <a:xfrm>
            <a:off x="914400" y="5314950"/>
            <a:ext cx="551973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Work-related depression</a:t>
            </a:r>
            <a:endParaRPr lang="en-US" sz="1425" dirty="0"/>
          </a:p>
        </p:txBody>
      </p:sp>
      <p:sp>
        <p:nvSpPr>
          <p:cNvPr id="49" name="SK-16-text-48"/>
          <p:cNvSpPr/>
          <p:nvPr/>
        </p:nvSpPr>
        <p:spPr>
          <a:xfrm>
            <a:off x="1133773" y="5568553"/>
            <a:ext cx="86715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 mood driven by job situation, not just pain</a:t>
            </a:r>
            <a:endParaRPr lang="en-US" sz="1200" dirty="0"/>
          </a:p>
        </p:txBody>
      </p:sp>
      <p:sp>
        <p:nvSpPr>
          <p:cNvPr id="50" name="SK-16-text-49"/>
          <p:cNvSpPr/>
          <p:nvPr/>
        </p:nvSpPr>
        <p:spPr>
          <a:xfrm>
            <a:off x="6522690" y="1433215"/>
            <a:ext cx="2768917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825" b="1" dirty="0">
                <a:solidFill>
                  <a:srgbClr val="2E589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40%</a:t>
            </a:r>
            <a:endParaRPr lang="en-US" sz="3825" dirty="0"/>
          </a:p>
        </p:txBody>
      </p:sp>
      <p:sp>
        <p:nvSpPr>
          <p:cNvPr id="51" name="SK-16-text-50"/>
          <p:cNvSpPr/>
          <p:nvPr/>
        </p:nvSpPr>
        <p:spPr>
          <a:xfrm>
            <a:off x="6132463" y="1927027"/>
            <a:ext cx="1840855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still off work at 1 year</a:t>
            </a:r>
            <a:endParaRPr lang="en-US" sz="15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4–12 weeks</a:t>
            </a:r>
            <a:endParaRPr lang="en-US" sz="15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sick leave</a:t>
            </a:r>
            <a:endParaRPr lang="en-US" sz="1500" dirty="0"/>
          </a:p>
        </p:txBody>
      </p:sp>
      <p:sp>
        <p:nvSpPr>
          <p:cNvPr id="52" name="SK-16-text-51"/>
          <p:cNvSpPr/>
          <p:nvPr/>
        </p:nvSpPr>
        <p:spPr>
          <a:xfrm>
            <a:off x="9095184" y="1927027"/>
            <a:ext cx="1621482" cy="6240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longer sick leave =</a:t>
            </a:r>
            <a:endParaRPr lang="en-US" sz="15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chance of</a:t>
            </a:r>
            <a:endParaRPr lang="en-US" sz="15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recovery</a:t>
            </a:r>
            <a:endParaRPr lang="en-US" sz="1500" dirty="0"/>
          </a:p>
        </p:txBody>
      </p:sp>
      <p:sp>
        <p:nvSpPr>
          <p:cNvPr id="53" name="SK-16-text-52"/>
          <p:cNvSpPr/>
          <p:nvPr/>
        </p:nvSpPr>
        <p:spPr>
          <a:xfrm>
            <a:off x="6242298" y="2647057"/>
            <a:ext cx="4449961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do NOT need to be pain-free to return to work —</a:t>
            </a:r>
            <a:endParaRPr lang="en-US" sz="1350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activity helps recovery.</a:t>
            </a:r>
            <a:endParaRPr lang="en-US" sz="1350" dirty="0"/>
          </a:p>
        </p:txBody>
      </p:sp>
      <p:sp>
        <p:nvSpPr>
          <p:cNvPr id="54" name="SK-16-text-53"/>
          <p:cNvSpPr/>
          <p:nvPr/>
        </p:nvSpPr>
        <p:spPr>
          <a:xfrm>
            <a:off x="5559475" y="3243709"/>
            <a:ext cx="663252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E589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MDT Rehabilitation Approach</a:t>
            </a:r>
            <a:endParaRPr lang="en-US" sz="1800" dirty="0"/>
          </a:p>
        </p:txBody>
      </p:sp>
      <p:sp>
        <p:nvSpPr>
          <p:cNvPr id="55" name="SK-16-text-54"/>
          <p:cNvSpPr/>
          <p:nvPr/>
        </p:nvSpPr>
        <p:spPr>
          <a:xfrm>
            <a:off x="5925294" y="4238179"/>
            <a:ext cx="260699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Physiotherapy</a:t>
            </a:r>
            <a:endParaRPr lang="en-US" sz="1275" dirty="0"/>
          </a:p>
        </p:txBody>
      </p:sp>
      <p:sp>
        <p:nvSpPr>
          <p:cNvPr id="56" name="SK-16-text-55"/>
          <p:cNvSpPr/>
          <p:nvPr/>
        </p:nvSpPr>
        <p:spPr>
          <a:xfrm>
            <a:off x="5693569" y="4457700"/>
            <a:ext cx="1548259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50"/>
              </a:lnSpc>
              <a:buNone/>
            </a:pPr>
            <a:r>
              <a:rPr lang="en-US" sz="10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Graduated exercise</a:t>
            </a:r>
            <a:endParaRPr lang="en-US" sz="1050" dirty="0"/>
          </a:p>
          <a:p>
            <a:pPr marL="0" indent="0" algn="ctr">
              <a:lnSpc>
                <a:spcPts val="1050"/>
              </a:lnSpc>
              <a:buNone/>
            </a:pPr>
            <a:r>
              <a:rPr lang="en-US" sz="10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programme, core stability</a:t>
            </a:r>
            <a:endParaRPr lang="en-US" sz="1050" dirty="0"/>
          </a:p>
        </p:txBody>
      </p:sp>
      <p:sp>
        <p:nvSpPr>
          <p:cNvPr id="57" name="SK-16-text-56"/>
          <p:cNvSpPr/>
          <p:nvPr/>
        </p:nvSpPr>
        <p:spPr>
          <a:xfrm>
            <a:off x="7656463" y="4238179"/>
            <a:ext cx="1572667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Psychology</a:t>
            </a:r>
            <a:endParaRPr lang="en-US" sz="1050" dirty="0"/>
          </a:p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CBT for pain beliefs,</a:t>
            </a:r>
            <a:endParaRPr lang="en-US" sz="1050" dirty="0"/>
          </a:p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fear-avoidance behaviour</a:t>
            </a:r>
            <a:endParaRPr lang="en-US" sz="1050" dirty="0"/>
          </a:p>
        </p:txBody>
      </p:sp>
      <p:sp>
        <p:nvSpPr>
          <p:cNvPr id="58" name="SK-16-text-57"/>
          <p:cNvSpPr/>
          <p:nvPr/>
        </p:nvSpPr>
        <p:spPr>
          <a:xfrm>
            <a:off x="9729192" y="4238179"/>
            <a:ext cx="1560463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Occupational Health</a:t>
            </a:r>
            <a:endParaRPr lang="en-US" sz="1050" dirty="0"/>
          </a:p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Graduated return to work,</a:t>
            </a:r>
            <a:endParaRPr lang="en-US" sz="1050" dirty="0"/>
          </a:p>
          <a:p>
            <a:pPr marL="0" indent="0" algn="ctr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light duties planning</a:t>
            </a:r>
            <a:endParaRPr lang="en-US" sz="1050" dirty="0"/>
          </a:p>
        </p:txBody>
      </p:sp>
      <p:sp>
        <p:nvSpPr>
          <p:cNvPr id="59" name="SK-16-text-58"/>
          <p:cNvSpPr/>
          <p:nvPr/>
        </p:nvSpPr>
        <p:spPr>
          <a:xfrm>
            <a:off x="6193482" y="5109121"/>
            <a:ext cx="59985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4C914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Green — Safe to Manage in Primary Care</a:t>
            </a:r>
            <a:endParaRPr lang="en-US" sz="1425" dirty="0"/>
          </a:p>
        </p:txBody>
      </p:sp>
      <p:sp>
        <p:nvSpPr>
          <p:cNvPr id="60" name="SK-16-text-59"/>
          <p:cNvSpPr/>
          <p:nvPr/>
        </p:nvSpPr>
        <p:spPr>
          <a:xfrm>
            <a:off x="6193482" y="5342334"/>
            <a:ext cx="494987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blue flag situations can be addressed proactively in GP —</a:t>
            </a:r>
            <a:endParaRPr lang="en-US" sz="1050" dirty="0"/>
          </a:p>
          <a:p>
            <a:pPr marL="0" indent="0" algn="l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early occupational health referral and MDT planning prevents long-term disability.</a:t>
            </a:r>
            <a:endParaRPr lang="en-US" sz="1050" dirty="0"/>
          </a:p>
        </p:txBody>
      </p:sp>
      <p:sp>
        <p:nvSpPr>
          <p:cNvPr id="61" name="SK-16-text-60"/>
          <p:cNvSpPr/>
          <p:nvPr/>
        </p:nvSpPr>
        <p:spPr>
          <a:xfrm>
            <a:off x="1462980" y="5966371"/>
            <a:ext cx="8631882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Early active rehabilitation — not prolonged rest — is the evidence-based approach.</a:t>
            </a:r>
            <a:endParaRPr lang="en-US" sz="1500" dirty="0"/>
          </a:p>
          <a:p>
            <a:pPr marL="0" indent="0" algn="l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occupational barriers before they become permanent.</a:t>
            </a:r>
            <a:endParaRPr lang="en-US" sz="1500" dirty="0"/>
          </a:p>
        </p:txBody>
      </p:sp>
      <p:sp>
        <p:nvSpPr>
          <p:cNvPr id="62" name="SK-16-text-61"/>
          <p:cNvSpPr/>
          <p:nvPr/>
        </p:nvSpPr>
        <p:spPr>
          <a:xfrm>
            <a:off x="426690" y="6624786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63" name="SK-16-text-62"/>
          <p:cNvSpPr/>
          <p:nvPr/>
        </p:nvSpPr>
        <p:spPr>
          <a:xfrm>
            <a:off x="3913584" y="6624786"/>
            <a:ext cx="8278416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64" name="SK-16-text-63"/>
          <p:cNvSpPr/>
          <p:nvPr/>
        </p:nvSpPr>
        <p:spPr>
          <a:xfrm>
            <a:off x="10692259" y="6624786"/>
            <a:ext cx="1499741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16 of 33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1233785"/>
            <a:ext cx="2706588" cy="2857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1837879"/>
            <a:ext cx="10363200" cy="582811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2592288"/>
            <a:ext cx="3450282" cy="1577280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6494" y="2592288"/>
            <a:ext cx="3291780" cy="1577280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4573" y="2592288"/>
            <a:ext cx="3328392" cy="1577280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0777" y="2708821"/>
            <a:ext cx="268188" cy="253603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5" y="4279255"/>
            <a:ext cx="3450282" cy="1440061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96494" y="4279255"/>
            <a:ext cx="3291780" cy="1440061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4573" y="4279255"/>
            <a:ext cx="3328392" cy="1440061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70777" y="4395936"/>
            <a:ext cx="268188" cy="253603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48173" y="5842992"/>
            <a:ext cx="8083153" cy="713184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58079" y="308521"/>
            <a:ext cx="1133773" cy="6254353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63023"/>
            <a:ext cx="12192000" cy="294829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47271" y="4368403"/>
            <a:ext cx="304800" cy="294829"/>
          </a:xfrm>
          <a:prstGeom prst="rect">
            <a:avLst/>
          </a:prstGeom>
        </p:spPr>
      </p:pic>
      <p:pic>
        <p:nvPicPr>
          <p:cNvPr id="19" name="SK-1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47271" y="2674590"/>
            <a:ext cx="304800" cy="301675"/>
          </a:xfrm>
          <a:prstGeom prst="rect">
            <a:avLst/>
          </a:prstGeom>
        </p:spPr>
      </p:pic>
      <p:pic>
        <p:nvPicPr>
          <p:cNvPr id="20" name="SK-1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60377" y="4368403"/>
            <a:ext cx="304800" cy="294829"/>
          </a:xfrm>
          <a:prstGeom prst="rect">
            <a:avLst/>
          </a:prstGeom>
        </p:spPr>
      </p:pic>
      <p:pic>
        <p:nvPicPr>
          <p:cNvPr id="21" name="SK-1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60377" y="2674590"/>
            <a:ext cx="304800" cy="301675"/>
          </a:xfrm>
          <a:prstGeom prst="rect">
            <a:avLst/>
          </a:prstGeom>
        </p:spPr>
      </p:pic>
      <p:sp>
        <p:nvSpPr>
          <p:cNvPr id="22" name="SK-17-text-21"/>
          <p:cNvSpPr/>
          <p:nvPr/>
        </p:nvSpPr>
        <p:spPr>
          <a:xfrm>
            <a:off x="487561" y="41077"/>
            <a:ext cx="54349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3" name="SK-17-text-22"/>
          <p:cNvSpPr/>
          <p:nvPr/>
        </p:nvSpPr>
        <p:spPr>
          <a:xfrm>
            <a:off x="487561" y="630882"/>
            <a:ext cx="11704439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 Pitfalls: Referred Non-Spinal Pain</a:t>
            </a:r>
            <a:endParaRPr lang="en-US" sz="3600" dirty="0"/>
          </a:p>
        </p:txBody>
      </p:sp>
      <p:sp>
        <p:nvSpPr>
          <p:cNvPr id="24" name="SK-17-text-23"/>
          <p:cNvSpPr/>
          <p:nvPr/>
        </p:nvSpPr>
        <p:spPr>
          <a:xfrm>
            <a:off x="475357" y="1364605"/>
            <a:ext cx="11716643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8B572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all back pain comes from the spine — always consider these diagnostic traps</a:t>
            </a:r>
            <a:endParaRPr lang="en-US" sz="2100" dirty="0"/>
          </a:p>
        </p:txBody>
      </p:sp>
      <p:sp>
        <p:nvSpPr>
          <p:cNvPr id="25" name="SK-17-text-24"/>
          <p:cNvSpPr/>
          <p:nvPr/>
        </p:nvSpPr>
        <p:spPr>
          <a:xfrm>
            <a:off x="621655" y="1878955"/>
            <a:ext cx="9485263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 Pitfall: Attributing back pain to a spinal cause before excluding serious non-musculoskeletal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pathology can be dangerous — and is a common GP trainee error.</a:t>
            </a:r>
            <a:endParaRPr lang="en-US" sz="1800" dirty="0"/>
          </a:p>
        </p:txBody>
      </p:sp>
      <p:sp>
        <p:nvSpPr>
          <p:cNvPr id="26" name="SK-17-text-25"/>
          <p:cNvSpPr/>
          <p:nvPr/>
        </p:nvSpPr>
        <p:spPr>
          <a:xfrm>
            <a:off x="1243459" y="3017490"/>
            <a:ext cx="43795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AAA — Do Not Miss</a:t>
            </a:r>
            <a:endParaRPr lang="en-US" sz="1650" dirty="0"/>
          </a:p>
        </p:txBody>
      </p:sp>
      <p:sp>
        <p:nvSpPr>
          <p:cNvPr id="27" name="SK-17-text-26"/>
          <p:cNvSpPr/>
          <p:nvPr/>
        </p:nvSpPr>
        <p:spPr>
          <a:xfrm>
            <a:off x="743694" y="3271242"/>
            <a:ext cx="2901553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Tearing or ripping back pain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Pulsatile abdominal mass</a:t>
            </a:r>
            <a:endParaRPr lang="en-US" sz="1350" dirty="0"/>
          </a:p>
        </p:txBody>
      </p:sp>
      <p:sp>
        <p:nvSpPr>
          <p:cNvPr id="28" name="SK-17-text-27"/>
          <p:cNvSpPr/>
          <p:nvPr/>
        </p:nvSpPr>
        <p:spPr>
          <a:xfrm>
            <a:off x="700832" y="3689598"/>
            <a:ext cx="299948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Collapse / haemodynamic instability</a:t>
            </a:r>
            <a:endParaRPr lang="en-US" sz="1350" dirty="0"/>
          </a:p>
        </p:txBody>
      </p:sp>
      <p:sp>
        <p:nvSpPr>
          <p:cNvPr id="29" name="SK-17-text-28"/>
          <p:cNvSpPr/>
          <p:nvPr/>
        </p:nvSpPr>
        <p:spPr>
          <a:xfrm>
            <a:off x="1064121" y="3922663"/>
            <a:ext cx="229716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➔ EMERGENCY — call 999</a:t>
            </a:r>
            <a:endParaRPr lang="en-US" sz="1425" dirty="0"/>
          </a:p>
        </p:txBody>
      </p:sp>
      <p:sp>
        <p:nvSpPr>
          <p:cNvPr id="30" name="SK-17-text-29"/>
          <p:cNvSpPr/>
          <p:nvPr/>
        </p:nvSpPr>
        <p:spPr>
          <a:xfrm>
            <a:off x="1536055" y="4704457"/>
            <a:ext cx="362521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Pleuritic Pain</a:t>
            </a:r>
            <a:endParaRPr lang="en-US" sz="1650" dirty="0"/>
          </a:p>
        </p:txBody>
      </p:sp>
      <p:sp>
        <p:nvSpPr>
          <p:cNvPr id="31" name="SK-17-text-30"/>
          <p:cNvSpPr/>
          <p:nvPr/>
        </p:nvSpPr>
        <p:spPr>
          <a:xfrm>
            <a:off x="585192" y="4951363"/>
            <a:ext cx="324296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Sharp, worse with deep inspiration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radiate to back or shoulder tip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PE, pneumonia, pneumothorax</a:t>
            </a:r>
            <a:endParaRPr lang="en-US" sz="1350" dirty="0"/>
          </a:p>
        </p:txBody>
      </p:sp>
      <p:sp>
        <p:nvSpPr>
          <p:cNvPr id="32" name="SK-17-text-31"/>
          <p:cNvSpPr/>
          <p:nvPr/>
        </p:nvSpPr>
        <p:spPr>
          <a:xfrm>
            <a:off x="4340275" y="3031182"/>
            <a:ext cx="714565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Renal Colic / Pyelonephritis</a:t>
            </a:r>
            <a:endParaRPr lang="en-US" sz="1650" dirty="0"/>
          </a:p>
        </p:txBody>
      </p:sp>
      <p:sp>
        <p:nvSpPr>
          <p:cNvPr id="33" name="SK-17-text-32"/>
          <p:cNvSpPr/>
          <p:nvPr/>
        </p:nvSpPr>
        <p:spPr>
          <a:xfrm>
            <a:off x="4291459" y="3312319"/>
            <a:ext cx="2804071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Unilateral loin-to-groin radiation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Systemically unwell, fever, rigors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Urinary symptoms may be present</a:t>
            </a:r>
            <a:endParaRPr lang="en-US" sz="1350" dirty="0"/>
          </a:p>
        </p:txBody>
      </p:sp>
      <p:sp>
        <p:nvSpPr>
          <p:cNvPr id="34" name="SK-17-text-33"/>
          <p:cNvSpPr/>
          <p:nvPr/>
        </p:nvSpPr>
        <p:spPr>
          <a:xfrm>
            <a:off x="4401294" y="4704457"/>
            <a:ext cx="66427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Uterine / Pelvic Pathology</a:t>
            </a:r>
            <a:endParaRPr lang="en-US" sz="1650" dirty="0"/>
          </a:p>
        </p:txBody>
      </p:sp>
      <p:sp>
        <p:nvSpPr>
          <p:cNvPr id="35" name="SK-17-text-34"/>
          <p:cNvSpPr/>
          <p:nvPr/>
        </p:nvSpPr>
        <p:spPr>
          <a:xfrm>
            <a:off x="4169569" y="4958209"/>
            <a:ext cx="3035796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Fibroids, endometriosis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Cyclical pattern may be a clue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back and pelvic pain combined</a:t>
            </a:r>
            <a:endParaRPr lang="en-US" sz="1350" dirty="0"/>
          </a:p>
        </p:txBody>
      </p:sp>
      <p:sp>
        <p:nvSpPr>
          <p:cNvPr id="36" name="SK-17-text-35"/>
          <p:cNvSpPr/>
          <p:nvPr/>
        </p:nvSpPr>
        <p:spPr>
          <a:xfrm>
            <a:off x="7827169" y="3031182"/>
            <a:ext cx="4364831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Hip Disease Mimicking LBP</a:t>
            </a:r>
            <a:endParaRPr lang="en-US" sz="1650" dirty="0"/>
          </a:p>
        </p:txBody>
      </p:sp>
      <p:sp>
        <p:nvSpPr>
          <p:cNvPr id="37" name="SK-17-text-36"/>
          <p:cNvSpPr/>
          <p:nvPr/>
        </p:nvSpPr>
        <p:spPr>
          <a:xfrm>
            <a:off x="7644259" y="3312319"/>
            <a:ext cx="3072259" cy="6788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Groin and anterior thigh pain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Worse on hip internal rotation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Test hip movements — often first sign</a:t>
            </a:r>
            <a:endParaRPr lang="en-US" sz="1350" dirty="0"/>
          </a:p>
        </p:txBody>
      </p:sp>
      <p:sp>
        <p:nvSpPr>
          <p:cNvPr id="38" name="SK-17-text-37"/>
          <p:cNvSpPr/>
          <p:nvPr/>
        </p:nvSpPr>
        <p:spPr>
          <a:xfrm>
            <a:off x="7827169" y="4704457"/>
            <a:ext cx="436483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Peripheral Vascular Disease</a:t>
            </a:r>
            <a:endParaRPr lang="en-US" sz="1650" dirty="0"/>
          </a:p>
        </p:txBody>
      </p:sp>
      <p:sp>
        <p:nvSpPr>
          <p:cNvPr id="39" name="SK-17-text-38"/>
          <p:cNvSpPr/>
          <p:nvPr/>
        </p:nvSpPr>
        <p:spPr>
          <a:xfrm>
            <a:off x="7497961" y="4958209"/>
            <a:ext cx="3401467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 pain on walking — like stenosis,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relieved by leaning forward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Check peripheral pulses — key differentiator</a:t>
            </a:r>
            <a:endParaRPr lang="en-US" sz="1350" dirty="0"/>
          </a:p>
        </p:txBody>
      </p:sp>
      <p:sp>
        <p:nvSpPr>
          <p:cNvPr id="40" name="SK-17-text-39"/>
          <p:cNvSpPr/>
          <p:nvPr/>
        </p:nvSpPr>
        <p:spPr>
          <a:xfrm>
            <a:off x="4730353" y="5884069"/>
            <a:ext cx="682275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Differentiator to Remember:</a:t>
            </a:r>
            <a:endParaRPr lang="en-US" sz="1425" dirty="0"/>
          </a:p>
        </p:txBody>
      </p:sp>
      <p:sp>
        <p:nvSpPr>
          <p:cNvPr id="41" name="SK-17-text-40"/>
          <p:cNvSpPr/>
          <p:nvPr/>
        </p:nvSpPr>
        <p:spPr>
          <a:xfrm>
            <a:off x="2316361" y="6103590"/>
            <a:ext cx="752236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Neurogenic claudication (spinal stenosis) ➔ relieved by leaning forward (shopping trolley sign)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Vascular claudication (PVD) ➔ NOT relieved by leaning forward — check pulses’</a:t>
            </a:r>
            <a:endParaRPr lang="en-US" sz="1350" dirty="0"/>
          </a:p>
        </p:txBody>
      </p:sp>
      <p:sp>
        <p:nvSpPr>
          <p:cNvPr id="42" name="SK-17-text-41"/>
          <p:cNvSpPr/>
          <p:nvPr/>
        </p:nvSpPr>
        <p:spPr>
          <a:xfrm>
            <a:off x="60871" y="6686550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3" name="SK-17-text-42"/>
          <p:cNvSpPr/>
          <p:nvPr/>
        </p:nvSpPr>
        <p:spPr>
          <a:xfrm>
            <a:off x="4157365" y="6679555"/>
            <a:ext cx="803463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44" name="SK-17-text-43"/>
          <p:cNvSpPr/>
          <p:nvPr/>
        </p:nvSpPr>
        <p:spPr>
          <a:xfrm>
            <a:off x="11228784" y="6686550"/>
            <a:ext cx="96321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17 of 33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56592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780" y="1215926"/>
            <a:ext cx="9448800" cy="9525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80" y="1337221"/>
            <a:ext cx="11704290" cy="1028700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780" y="2841278"/>
            <a:ext cx="4389090" cy="9525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671" y="2841278"/>
            <a:ext cx="4754761" cy="9525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780" y="3003798"/>
            <a:ext cx="4389090" cy="596503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80" y="3710136"/>
            <a:ext cx="4389090" cy="596503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80" y="4416475"/>
            <a:ext cx="4389090" cy="596503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780" y="5122813"/>
            <a:ext cx="4389090" cy="1261765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6361" y="3908971"/>
            <a:ext cx="2133600" cy="2091630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36361" y="3861048"/>
            <a:ext cx="2121396" cy="2077938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37671" y="2893963"/>
            <a:ext cx="4718298" cy="3456384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263" y="5356027"/>
            <a:ext cx="463153" cy="411361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079" y="4457700"/>
            <a:ext cx="341263" cy="335905"/>
          </a:xfrm>
          <a:prstGeom prst="rect">
            <a:avLst/>
          </a:prstGeom>
        </p:spPr>
      </p:pic>
      <p:pic>
        <p:nvPicPr>
          <p:cNvPr id="18" name="SK-1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79" y="3771900"/>
            <a:ext cx="341263" cy="342900"/>
          </a:xfrm>
          <a:prstGeom prst="rect">
            <a:avLst/>
          </a:prstGeom>
        </p:spPr>
      </p:pic>
      <p:pic>
        <p:nvPicPr>
          <p:cNvPr id="19" name="SK-1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90079" y="3092946"/>
            <a:ext cx="341263" cy="342900"/>
          </a:xfrm>
          <a:prstGeom prst="rect">
            <a:avLst/>
          </a:prstGeom>
        </p:spPr>
      </p:pic>
      <p:pic>
        <p:nvPicPr>
          <p:cNvPr id="20" name="SK-18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0079" y="1453753"/>
            <a:ext cx="853380" cy="740569"/>
          </a:xfrm>
          <a:prstGeom prst="rect">
            <a:avLst/>
          </a:prstGeom>
        </p:spPr>
      </p:pic>
      <p:sp>
        <p:nvSpPr>
          <p:cNvPr id="21" name="SK-18-text-20"/>
          <p:cNvSpPr/>
          <p:nvPr/>
        </p:nvSpPr>
        <p:spPr>
          <a:xfrm>
            <a:off x="219373" y="68461"/>
            <a:ext cx="48310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22" name="SK-18-text-21"/>
          <p:cNvSpPr/>
          <p:nvPr/>
        </p:nvSpPr>
        <p:spPr>
          <a:xfrm>
            <a:off x="9921180" y="68461"/>
            <a:ext cx="1990279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00" dirty="0"/>
          </a:p>
        </p:txBody>
      </p:sp>
      <p:sp>
        <p:nvSpPr>
          <p:cNvPr id="23" name="SK-18-text-22"/>
          <p:cNvSpPr/>
          <p:nvPr/>
        </p:nvSpPr>
        <p:spPr>
          <a:xfrm>
            <a:off x="268188" y="459432"/>
            <a:ext cx="1192381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Investigations &amp; Imaging Guidance</a:t>
            </a:r>
            <a:endParaRPr lang="en-US" sz="2775" dirty="0"/>
          </a:p>
        </p:txBody>
      </p:sp>
      <p:sp>
        <p:nvSpPr>
          <p:cNvPr id="24" name="SK-18-text-23"/>
          <p:cNvSpPr/>
          <p:nvPr/>
        </p:nvSpPr>
        <p:spPr>
          <a:xfrm>
            <a:off x="268188" y="884634"/>
            <a:ext cx="1100137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When to image, and when not to</a:t>
            </a:r>
            <a:endParaRPr lang="en-US" sz="1650" dirty="0"/>
          </a:p>
        </p:txBody>
      </p:sp>
      <p:sp>
        <p:nvSpPr>
          <p:cNvPr id="25" name="SK-18-text-24"/>
          <p:cNvSpPr/>
          <p:nvPr/>
        </p:nvSpPr>
        <p:spPr>
          <a:xfrm>
            <a:off x="1389757" y="1433215"/>
            <a:ext cx="808386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KEY RECOMMENDATION:</a:t>
            </a:r>
            <a:endParaRPr lang="en-US" sz="1725" dirty="0"/>
          </a:p>
        </p:txBody>
      </p:sp>
      <p:sp>
        <p:nvSpPr>
          <p:cNvPr id="26" name="SK-18-text-25"/>
          <p:cNvSpPr/>
          <p:nvPr/>
        </p:nvSpPr>
        <p:spPr>
          <a:xfrm>
            <a:off x="1389757" y="1735038"/>
            <a:ext cx="1080224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routinely offer imaging for non-specific low back pain.</a:t>
            </a:r>
            <a:endParaRPr lang="en-US" sz="2100" dirty="0"/>
          </a:p>
        </p:txBody>
      </p:sp>
      <p:sp>
        <p:nvSpPr>
          <p:cNvPr id="27" name="SK-18-text-26"/>
          <p:cNvSpPr/>
          <p:nvPr/>
        </p:nvSpPr>
        <p:spPr>
          <a:xfrm>
            <a:off x="1389757" y="2077938"/>
            <a:ext cx="1080224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Image only if: red flags are present • considering surgery or invasive treatment • results will change management</a:t>
            </a:r>
            <a:endParaRPr lang="en-US" sz="1500" dirty="0"/>
          </a:p>
        </p:txBody>
      </p:sp>
      <p:sp>
        <p:nvSpPr>
          <p:cNvPr id="28" name="SK-18-text-27"/>
          <p:cNvSpPr/>
          <p:nvPr/>
        </p:nvSpPr>
        <p:spPr>
          <a:xfrm>
            <a:off x="255984" y="2564755"/>
            <a:ext cx="5196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IS IMAGING APPROPRIATE?</a:t>
            </a:r>
            <a:endParaRPr lang="en-US" sz="1200" dirty="0"/>
          </a:p>
        </p:txBody>
      </p:sp>
      <p:sp>
        <p:nvSpPr>
          <p:cNvPr id="29" name="SK-18-text-28"/>
          <p:cNvSpPr/>
          <p:nvPr/>
        </p:nvSpPr>
        <p:spPr>
          <a:xfrm>
            <a:off x="841177" y="3092946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flags are present</a:t>
            </a:r>
            <a:endParaRPr lang="en-US" sz="1200" dirty="0"/>
          </a:p>
        </p:txBody>
      </p:sp>
      <p:sp>
        <p:nvSpPr>
          <p:cNvPr id="30" name="SK-18-text-29"/>
          <p:cNvSpPr/>
          <p:nvPr/>
        </p:nvSpPr>
        <p:spPr>
          <a:xfrm>
            <a:off x="841177" y="3278088"/>
            <a:ext cx="775716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(e.g. suspected malignancy, infection, fracture)</a:t>
            </a:r>
            <a:endParaRPr lang="en-US" sz="1050" dirty="0"/>
          </a:p>
        </p:txBody>
      </p:sp>
      <p:sp>
        <p:nvSpPr>
          <p:cNvPr id="31" name="SK-18-text-30"/>
          <p:cNvSpPr/>
          <p:nvPr/>
        </p:nvSpPr>
        <p:spPr>
          <a:xfrm>
            <a:off x="841177" y="3771900"/>
            <a:ext cx="90373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Surgery or invasive treatment is being considered</a:t>
            </a:r>
            <a:endParaRPr lang="en-US" sz="1200" dirty="0"/>
          </a:p>
        </p:txBody>
      </p:sp>
      <p:sp>
        <p:nvSpPr>
          <p:cNvPr id="32" name="SK-18-text-31"/>
          <p:cNvSpPr/>
          <p:nvPr/>
        </p:nvSpPr>
        <p:spPr>
          <a:xfrm>
            <a:off x="841177" y="3957042"/>
            <a:ext cx="63169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(MRI required before surgical planning)</a:t>
            </a:r>
            <a:endParaRPr lang="en-US" sz="1050" dirty="0"/>
          </a:p>
        </p:txBody>
      </p:sp>
      <p:sp>
        <p:nvSpPr>
          <p:cNvPr id="33" name="SK-18-text-32"/>
          <p:cNvSpPr/>
          <p:nvPr/>
        </p:nvSpPr>
        <p:spPr>
          <a:xfrm>
            <a:off x="841177" y="4457700"/>
            <a:ext cx="73914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Results will genuinely change management</a:t>
            </a:r>
            <a:endParaRPr lang="en-US" sz="1200" dirty="0"/>
          </a:p>
        </p:txBody>
      </p:sp>
      <p:sp>
        <p:nvSpPr>
          <p:cNvPr id="34" name="SK-18-text-33"/>
          <p:cNvSpPr/>
          <p:nvPr/>
        </p:nvSpPr>
        <p:spPr>
          <a:xfrm>
            <a:off x="841177" y="4635996"/>
            <a:ext cx="69570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(not just to reassure patient or clinician)</a:t>
            </a:r>
            <a:endParaRPr lang="en-US" sz="1050" dirty="0"/>
          </a:p>
        </p:txBody>
      </p:sp>
      <p:sp>
        <p:nvSpPr>
          <p:cNvPr id="35" name="SK-18-text-34"/>
          <p:cNvSpPr/>
          <p:nvPr/>
        </p:nvSpPr>
        <p:spPr>
          <a:xfrm>
            <a:off x="914400" y="5266879"/>
            <a:ext cx="182784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Pitfall:</a:t>
            </a:r>
            <a:endParaRPr lang="en-US" sz="1425" dirty="0"/>
          </a:p>
        </p:txBody>
      </p:sp>
      <p:sp>
        <p:nvSpPr>
          <p:cNvPr id="36" name="SK-18-text-35"/>
          <p:cNvSpPr/>
          <p:nvPr/>
        </p:nvSpPr>
        <p:spPr>
          <a:xfrm>
            <a:off x="902196" y="5500092"/>
            <a:ext cx="3608784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20–30% of asymptomatic people have disc herniation on MRI.</a:t>
            </a:r>
            <a:endParaRPr lang="en-US" sz="1050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positive scan does NOT equal a cause of pain.</a:t>
            </a:r>
            <a:endParaRPr lang="en-US" sz="1050" dirty="0"/>
          </a:p>
        </p:txBody>
      </p:sp>
      <p:sp>
        <p:nvSpPr>
          <p:cNvPr id="37" name="SK-18-text-36"/>
          <p:cNvSpPr/>
          <p:nvPr/>
        </p:nvSpPr>
        <p:spPr>
          <a:xfrm>
            <a:off x="902196" y="5911453"/>
            <a:ext cx="74371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must correlate with clinical findings.</a:t>
            </a:r>
            <a:endParaRPr lang="en-US" sz="1050" dirty="0"/>
          </a:p>
        </p:txBody>
      </p:sp>
      <p:sp>
        <p:nvSpPr>
          <p:cNvPr id="38" name="SK-18-text-37"/>
          <p:cNvSpPr/>
          <p:nvPr/>
        </p:nvSpPr>
        <p:spPr>
          <a:xfrm>
            <a:off x="4901059" y="2564755"/>
            <a:ext cx="66598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WHICH MODALITY FOR WHICH INDICATION?</a:t>
            </a:r>
            <a:endParaRPr lang="en-US" sz="1200" dirty="0"/>
          </a:p>
        </p:txBody>
      </p:sp>
      <p:sp>
        <p:nvSpPr>
          <p:cNvPr id="39" name="SK-18-text-38"/>
          <p:cNvSpPr/>
          <p:nvPr/>
        </p:nvSpPr>
        <p:spPr>
          <a:xfrm>
            <a:off x="10082659" y="6028134"/>
            <a:ext cx="1755577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imaging —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correlation is essential</a:t>
            </a:r>
            <a:endParaRPr lang="en-US" sz="1050" dirty="0"/>
          </a:p>
        </p:txBody>
      </p:sp>
      <p:sp>
        <p:nvSpPr>
          <p:cNvPr id="40" name="SK-18-text-39"/>
          <p:cNvSpPr/>
          <p:nvPr/>
        </p:nvSpPr>
        <p:spPr>
          <a:xfrm>
            <a:off x="219373" y="6624786"/>
            <a:ext cx="34366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1" name="SK-18-text-40"/>
          <p:cNvSpPr/>
          <p:nvPr/>
        </p:nvSpPr>
        <p:spPr>
          <a:xfrm>
            <a:off x="4545955" y="6624786"/>
            <a:ext cx="240476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Investigations and Imaging Guidance</a:t>
            </a:r>
            <a:endParaRPr lang="en-US" sz="1050" dirty="0"/>
          </a:p>
        </p:txBody>
      </p:sp>
      <p:sp>
        <p:nvSpPr>
          <p:cNvPr id="42" name="SK-18-text-41"/>
          <p:cNvSpPr/>
          <p:nvPr/>
        </p:nvSpPr>
        <p:spPr>
          <a:xfrm>
            <a:off x="10750153" y="6624786"/>
            <a:ext cx="966192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18 of 33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1675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" y="346248"/>
            <a:ext cx="2442865" cy="256184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1656904"/>
            <a:ext cx="7144494" cy="19050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490" y="1885950"/>
            <a:ext cx="7461498" cy="2125861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3773" y="1885950"/>
            <a:ext cx="3364855" cy="2125861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8188" y="4190107"/>
            <a:ext cx="2657773" cy="10284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188" y="4293096"/>
            <a:ext cx="2657773" cy="1501825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9890" y="4190107"/>
            <a:ext cx="2657773" cy="102840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9890" y="4293096"/>
            <a:ext cx="2657773" cy="1501825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1592" y="4190107"/>
            <a:ext cx="2657773" cy="102840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1592" y="4293096"/>
            <a:ext cx="2657773" cy="1501825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9200" y="4177903"/>
            <a:ext cx="3279577" cy="38100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188" y="6000750"/>
            <a:ext cx="10582573" cy="363438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7788" y="5952679"/>
            <a:ext cx="487561" cy="459432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36769" y="390823"/>
            <a:ext cx="3755082" cy="5500092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86165" y="4485084"/>
            <a:ext cx="719286" cy="781794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94298" y="4560540"/>
            <a:ext cx="719286" cy="706338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5357" y="4471392"/>
            <a:ext cx="524173" cy="809179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75271" y="2043559"/>
            <a:ext cx="938659" cy="960090"/>
          </a:xfrm>
          <a:prstGeom prst="rect">
            <a:avLst/>
          </a:prstGeom>
        </p:spPr>
      </p:pic>
      <p:sp>
        <p:nvSpPr>
          <p:cNvPr id="23" name="SK-19-text-22"/>
          <p:cNvSpPr/>
          <p:nvPr/>
        </p:nvSpPr>
        <p:spPr>
          <a:xfrm>
            <a:off x="280392" y="397818"/>
            <a:ext cx="228287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24" name="SK-19-text-23"/>
          <p:cNvSpPr/>
          <p:nvPr/>
        </p:nvSpPr>
        <p:spPr>
          <a:xfrm>
            <a:off x="2743200" y="356592"/>
            <a:ext cx="43434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— NICE NG59</a:t>
            </a:r>
            <a:endParaRPr lang="en-US" sz="1200" dirty="0"/>
          </a:p>
        </p:txBody>
      </p:sp>
      <p:sp>
        <p:nvSpPr>
          <p:cNvPr id="25" name="SK-19-text-24"/>
          <p:cNvSpPr/>
          <p:nvPr/>
        </p:nvSpPr>
        <p:spPr>
          <a:xfrm>
            <a:off x="280392" y="795486"/>
            <a:ext cx="11911608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Management: The Stay Active Principle</a:t>
            </a:r>
            <a:endParaRPr lang="en-US" sz="3000" dirty="0"/>
          </a:p>
        </p:txBody>
      </p:sp>
      <p:sp>
        <p:nvSpPr>
          <p:cNvPr id="26" name="SK-19-text-25"/>
          <p:cNvSpPr/>
          <p:nvPr/>
        </p:nvSpPr>
        <p:spPr>
          <a:xfrm>
            <a:off x="280392" y="1282303"/>
            <a:ext cx="11911608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low back pain — NICE NG59 core recommendations</a:t>
            </a:r>
            <a:endParaRPr lang="en-US" sz="1575" dirty="0"/>
          </a:p>
        </p:txBody>
      </p:sp>
      <p:sp>
        <p:nvSpPr>
          <p:cNvPr id="27" name="SK-19-text-26"/>
          <p:cNvSpPr/>
          <p:nvPr/>
        </p:nvSpPr>
        <p:spPr>
          <a:xfrm>
            <a:off x="2084784" y="2029867"/>
            <a:ext cx="5717977" cy="9188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3547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&gt;95% of back pain is</a:t>
            </a:r>
            <a:endParaRPr lang="en-US" sz="3225" dirty="0"/>
          </a:p>
          <a:p>
            <a:pPr marL="0" indent="0" algn="l">
              <a:lnSpc>
                <a:spcPts val="3547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mechanical LBP</a:t>
            </a:r>
            <a:endParaRPr lang="en-US" sz="3225" dirty="0"/>
          </a:p>
        </p:txBody>
      </p:sp>
      <p:sp>
        <p:nvSpPr>
          <p:cNvPr id="28" name="SK-19-text-27"/>
          <p:cNvSpPr/>
          <p:nvPr/>
        </p:nvSpPr>
        <p:spPr>
          <a:xfrm>
            <a:off x="2084784" y="3038029"/>
            <a:ext cx="5254675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aim is symptom relief and early mobilisation —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rest, not imaging, not medicalisation.</a:t>
            </a:r>
            <a:endParaRPr lang="en-US" sz="1800" dirty="0"/>
          </a:p>
        </p:txBody>
      </p:sp>
      <p:sp>
        <p:nvSpPr>
          <p:cNvPr id="29" name="SK-19-text-28"/>
          <p:cNvSpPr/>
          <p:nvPr/>
        </p:nvSpPr>
        <p:spPr>
          <a:xfrm>
            <a:off x="2096988" y="3689598"/>
            <a:ext cx="100950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Green: Safe to manage in primary care</a:t>
            </a:r>
            <a:endParaRPr lang="en-US" sz="1350" dirty="0"/>
          </a:p>
        </p:txBody>
      </p:sp>
      <p:sp>
        <p:nvSpPr>
          <p:cNvPr id="30" name="SK-19-text-29"/>
          <p:cNvSpPr/>
          <p:nvPr/>
        </p:nvSpPr>
        <p:spPr>
          <a:xfrm>
            <a:off x="1145977" y="4430167"/>
            <a:ext cx="23488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Stay Active</a:t>
            </a:r>
            <a:endParaRPr lang="en-US" sz="1350" dirty="0"/>
          </a:p>
        </p:txBody>
      </p:sp>
      <p:sp>
        <p:nvSpPr>
          <p:cNvPr id="31" name="SK-19-text-30"/>
          <p:cNvSpPr/>
          <p:nvPr/>
        </p:nvSpPr>
        <p:spPr>
          <a:xfrm>
            <a:off x="1145977" y="4731990"/>
            <a:ext cx="1694557" cy="9532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Encourage normal activity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day one. Bed rest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 harmful — it worsens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outcomes and delays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recovery.</a:t>
            </a:r>
            <a:endParaRPr lang="en-US" sz="1125" dirty="0"/>
          </a:p>
        </p:txBody>
      </p:sp>
      <p:sp>
        <p:nvSpPr>
          <p:cNvPr id="32" name="SK-19-text-31"/>
          <p:cNvSpPr/>
          <p:nvPr/>
        </p:nvSpPr>
        <p:spPr>
          <a:xfrm>
            <a:off x="3974455" y="4423321"/>
            <a:ext cx="29660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Bed Rest</a:t>
            </a:r>
            <a:endParaRPr lang="en-US" sz="1350" dirty="0"/>
          </a:p>
        </p:txBody>
      </p:sp>
      <p:sp>
        <p:nvSpPr>
          <p:cNvPr id="33" name="SK-19-text-32"/>
          <p:cNvSpPr/>
          <p:nvPr/>
        </p:nvSpPr>
        <p:spPr>
          <a:xfrm>
            <a:off x="3974455" y="4731990"/>
            <a:ext cx="1706761" cy="9463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advise patients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rest until pain-free.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Inactivity prolongs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disability and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reinforces fear-avoidance.</a:t>
            </a:r>
            <a:endParaRPr lang="en-US" sz="1125" dirty="0"/>
          </a:p>
        </p:txBody>
      </p:sp>
      <p:sp>
        <p:nvSpPr>
          <p:cNvPr id="34" name="SK-19-text-33"/>
          <p:cNvSpPr/>
          <p:nvPr/>
        </p:nvSpPr>
        <p:spPr>
          <a:xfrm>
            <a:off x="6766471" y="4423321"/>
            <a:ext cx="44062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Self-Management First</a:t>
            </a:r>
            <a:endParaRPr lang="en-US" sz="1350" dirty="0"/>
          </a:p>
        </p:txBody>
      </p:sp>
      <p:sp>
        <p:nvSpPr>
          <p:cNvPr id="35" name="SK-19-text-34"/>
          <p:cNvSpPr/>
          <p:nvPr/>
        </p:nvSpPr>
        <p:spPr>
          <a:xfrm>
            <a:off x="6766471" y="4731990"/>
            <a:ext cx="1548259" cy="9532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Self-management is the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cornerstone. Empower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 — you are not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broken, you will get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better, keep moving.</a:t>
            </a:r>
            <a:endParaRPr lang="en-US" sz="1125" dirty="0"/>
          </a:p>
        </p:txBody>
      </p:sp>
      <p:sp>
        <p:nvSpPr>
          <p:cNvPr id="36" name="SK-19-text-35"/>
          <p:cNvSpPr/>
          <p:nvPr/>
        </p:nvSpPr>
        <p:spPr>
          <a:xfrm>
            <a:off x="1438573" y="6069211"/>
            <a:ext cx="10753427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key message: You are not broken. You will get better. Keep moving.</a:t>
            </a:r>
            <a:endParaRPr lang="en-US" sz="1950" dirty="0"/>
          </a:p>
        </p:txBody>
      </p:sp>
      <p:sp>
        <p:nvSpPr>
          <p:cNvPr id="37" name="SK-19-text-36"/>
          <p:cNvSpPr/>
          <p:nvPr/>
        </p:nvSpPr>
        <p:spPr>
          <a:xfrm>
            <a:off x="255984" y="6597253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38" name="SK-19-text-37"/>
          <p:cNvSpPr/>
          <p:nvPr/>
        </p:nvSpPr>
        <p:spPr>
          <a:xfrm>
            <a:off x="3497461" y="6597253"/>
            <a:ext cx="459938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39" name="SK-19-text-38"/>
          <p:cNvSpPr/>
          <p:nvPr/>
        </p:nvSpPr>
        <p:spPr>
          <a:xfrm>
            <a:off x="10616059" y="6597253"/>
            <a:ext cx="111249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19 of 33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93663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80" y="1392138"/>
            <a:ext cx="4645075" cy="3380929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780" y="3739604"/>
            <a:ext cx="4645075" cy="9525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765" y="1913334"/>
            <a:ext cx="4632871" cy="2859732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588" y="3710136"/>
            <a:ext cx="3279577" cy="870942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2973" y="2221855"/>
            <a:ext cx="1914079" cy="4004965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68086" y="5447258"/>
            <a:ext cx="1524000" cy="9525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3780" y="4930824"/>
            <a:ext cx="9460855" cy="1536203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3153" y="5452021"/>
            <a:ext cx="1706761" cy="411361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1161" y="5452021"/>
            <a:ext cx="1962894" cy="411361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23098" y="5452021"/>
            <a:ext cx="1962894" cy="411361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7090" y="5452021"/>
            <a:ext cx="1962894" cy="411361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01345" y="1669850"/>
            <a:ext cx="743694" cy="226219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67078" y="1669850"/>
            <a:ext cx="999679" cy="226219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88647" y="1669850"/>
            <a:ext cx="1097161" cy="226219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43592" y="2352229"/>
            <a:ext cx="536377" cy="473125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34573" y="5541169"/>
            <a:ext cx="219373" cy="205680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57192" y="5541169"/>
            <a:ext cx="243780" cy="205680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94384" y="5493246"/>
            <a:ext cx="243780" cy="253603"/>
          </a:xfrm>
          <a:prstGeom prst="rect">
            <a:avLst/>
          </a:prstGeom>
        </p:spPr>
      </p:pic>
      <p:pic>
        <p:nvPicPr>
          <p:cNvPr id="23" name="SK-20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3859" y="5541169"/>
            <a:ext cx="243780" cy="198834"/>
          </a:xfrm>
          <a:prstGeom prst="rect">
            <a:avLst/>
          </a:prstGeom>
        </p:spPr>
      </p:pic>
      <p:pic>
        <p:nvPicPr>
          <p:cNvPr id="24" name="SK-20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60055" y="5006280"/>
            <a:ext cx="402282" cy="390823"/>
          </a:xfrm>
          <a:prstGeom prst="rect">
            <a:avLst/>
          </a:prstGeom>
        </p:spPr>
      </p:pic>
      <p:pic>
        <p:nvPicPr>
          <p:cNvPr id="25" name="SK-20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279082" y="2043559"/>
            <a:ext cx="463153" cy="404515"/>
          </a:xfrm>
          <a:prstGeom prst="rect">
            <a:avLst/>
          </a:prstGeom>
        </p:spPr>
      </p:pic>
      <p:pic>
        <p:nvPicPr>
          <p:cNvPr id="26" name="SK-20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80784" y="1063079"/>
            <a:ext cx="658267" cy="610344"/>
          </a:xfrm>
          <a:prstGeom prst="rect">
            <a:avLst/>
          </a:prstGeom>
        </p:spPr>
      </p:pic>
      <p:pic>
        <p:nvPicPr>
          <p:cNvPr id="27" name="SK-20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010400" y="1131689"/>
            <a:ext cx="743694" cy="486817"/>
          </a:xfrm>
          <a:prstGeom prst="rect">
            <a:avLst/>
          </a:prstGeom>
        </p:spPr>
      </p:pic>
      <p:pic>
        <p:nvPicPr>
          <p:cNvPr id="28" name="SK-20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059388" y="1145381"/>
            <a:ext cx="658267" cy="500509"/>
          </a:xfrm>
          <a:prstGeom prst="rect">
            <a:avLst/>
          </a:prstGeom>
        </p:spPr>
      </p:pic>
      <p:pic>
        <p:nvPicPr>
          <p:cNvPr id="29" name="SK-20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63153" y="1481286"/>
            <a:ext cx="414486" cy="390823"/>
          </a:xfrm>
          <a:prstGeom prst="rect">
            <a:avLst/>
          </a:prstGeom>
        </p:spPr>
      </p:pic>
      <p:sp>
        <p:nvSpPr>
          <p:cNvPr id="30" name="SK-20-text-29"/>
          <p:cNvSpPr/>
          <p:nvPr/>
        </p:nvSpPr>
        <p:spPr>
          <a:xfrm>
            <a:off x="243780" y="205680"/>
            <a:ext cx="4831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3023592" y="137071"/>
            <a:ext cx="916840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Drug Management: NICE NG59 Standards</a:t>
            </a:r>
            <a:endParaRPr lang="en-US" sz="2550" dirty="0"/>
          </a:p>
        </p:txBody>
      </p:sp>
      <p:sp>
        <p:nvSpPr>
          <p:cNvPr id="32" name="SK-20-text-31"/>
          <p:cNvSpPr/>
          <p:nvPr/>
        </p:nvSpPr>
        <p:spPr>
          <a:xfrm>
            <a:off x="10228957" y="219373"/>
            <a:ext cx="19630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3" name="SK-20-text-32"/>
          <p:cNvSpPr/>
          <p:nvPr/>
        </p:nvSpPr>
        <p:spPr>
          <a:xfrm>
            <a:off x="1072753" y="795486"/>
            <a:ext cx="11119247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Pharmacological recommendations for non-specific low back pain — updated to current NICE NG59 guidance</a:t>
            </a:r>
            <a:endParaRPr lang="en-US" sz="1350" dirty="0"/>
          </a:p>
        </p:txBody>
      </p:sp>
      <p:sp>
        <p:nvSpPr>
          <p:cNvPr id="34" name="SK-20-text-33"/>
          <p:cNvSpPr/>
          <p:nvPr/>
        </p:nvSpPr>
        <p:spPr>
          <a:xfrm>
            <a:off x="938659" y="1536055"/>
            <a:ext cx="606742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4F79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ANALGESIA</a:t>
            </a:r>
            <a:endParaRPr lang="en-US" sz="1950" dirty="0"/>
          </a:p>
        </p:txBody>
      </p:sp>
      <p:sp>
        <p:nvSpPr>
          <p:cNvPr id="35" name="SK-20-text-34"/>
          <p:cNvSpPr/>
          <p:nvPr/>
        </p:nvSpPr>
        <p:spPr>
          <a:xfrm>
            <a:off x="463153" y="2002482"/>
            <a:ext cx="221837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F79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</a:t>
            </a:r>
            <a:endParaRPr lang="en-US" sz="1275" dirty="0"/>
          </a:p>
        </p:txBody>
      </p:sp>
      <p:sp>
        <p:nvSpPr>
          <p:cNvPr id="36" name="SK-20-text-35"/>
          <p:cNvSpPr/>
          <p:nvPr/>
        </p:nvSpPr>
        <p:spPr>
          <a:xfrm>
            <a:off x="475357" y="2235696"/>
            <a:ext cx="190690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</a:t>
            </a:r>
            <a:endParaRPr lang="en-US" sz="1950" dirty="0"/>
          </a:p>
        </p:txBody>
      </p:sp>
      <p:sp>
        <p:nvSpPr>
          <p:cNvPr id="37" name="SK-20-text-36"/>
          <p:cNvSpPr/>
          <p:nvPr/>
        </p:nvSpPr>
        <p:spPr>
          <a:xfrm>
            <a:off x="463153" y="2564755"/>
            <a:ext cx="940308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Ibuprofen 400 mg three times daily with food</a:t>
            </a:r>
            <a:endParaRPr lang="en-US" sz="1200" dirty="0"/>
          </a:p>
        </p:txBody>
      </p:sp>
      <p:sp>
        <p:nvSpPr>
          <p:cNvPr id="38" name="SK-20-text-37"/>
          <p:cNvSpPr/>
          <p:nvPr/>
        </p:nvSpPr>
        <p:spPr>
          <a:xfrm>
            <a:off x="475357" y="2935188"/>
            <a:ext cx="90373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Use lowest effective dose for shortest duration</a:t>
            </a:r>
            <a:endParaRPr lang="en-US" sz="1200" dirty="0"/>
          </a:p>
        </p:txBody>
      </p:sp>
      <p:sp>
        <p:nvSpPr>
          <p:cNvPr id="39" name="SK-20-text-38"/>
          <p:cNvSpPr/>
          <p:nvPr/>
        </p:nvSpPr>
        <p:spPr>
          <a:xfrm>
            <a:off x="487561" y="3175248"/>
            <a:ext cx="57454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Consider PPI gastroprotection</a:t>
            </a:r>
            <a:endParaRPr lang="en-US" sz="1200" dirty="0"/>
          </a:p>
        </p:txBody>
      </p:sp>
      <p:sp>
        <p:nvSpPr>
          <p:cNvPr id="40" name="SK-20-text-39"/>
          <p:cNvSpPr/>
          <p:nvPr/>
        </p:nvSpPr>
        <p:spPr>
          <a:xfrm>
            <a:off x="475357" y="3401467"/>
            <a:ext cx="1171664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Check renal function, cardiovascular risk, and contraindications</a:t>
            </a:r>
            <a:endParaRPr lang="en-US" sz="1200" dirty="0"/>
          </a:p>
        </p:txBody>
      </p:sp>
      <p:sp>
        <p:nvSpPr>
          <p:cNvPr id="41" name="SK-20-text-40"/>
          <p:cNvSpPr/>
          <p:nvPr/>
        </p:nvSpPr>
        <p:spPr>
          <a:xfrm>
            <a:off x="463153" y="3861048"/>
            <a:ext cx="37728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4F79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Lower systemic risk</a:t>
            </a:r>
            <a:endParaRPr lang="en-US" sz="1275" dirty="0"/>
          </a:p>
        </p:txBody>
      </p:sp>
      <p:sp>
        <p:nvSpPr>
          <p:cNvPr id="42" name="SK-20-text-41"/>
          <p:cNvSpPr/>
          <p:nvPr/>
        </p:nvSpPr>
        <p:spPr>
          <a:xfrm>
            <a:off x="475357" y="4100959"/>
            <a:ext cx="4284345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Topical NSAIDs</a:t>
            </a:r>
            <a:endParaRPr lang="en-US" sz="1950" dirty="0"/>
          </a:p>
        </p:txBody>
      </p:sp>
      <p:sp>
        <p:nvSpPr>
          <p:cNvPr id="43" name="SK-20-text-42"/>
          <p:cNvSpPr/>
          <p:nvPr/>
        </p:nvSpPr>
        <p:spPr>
          <a:xfrm>
            <a:off x="475357" y="4443859"/>
            <a:ext cx="739140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Diclofenac gel — for localised pain</a:t>
            </a:r>
            <a:endParaRPr lang="en-US" sz="1200" dirty="0"/>
          </a:p>
        </p:txBody>
      </p:sp>
      <p:sp>
        <p:nvSpPr>
          <p:cNvPr id="44" name="SK-20-text-43"/>
          <p:cNvSpPr/>
          <p:nvPr/>
        </p:nvSpPr>
        <p:spPr>
          <a:xfrm>
            <a:off x="6157019" y="1735187"/>
            <a:ext cx="96774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4F79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</a:t>
            </a:r>
            <a:endParaRPr lang="en-US" sz="975" dirty="0"/>
          </a:p>
        </p:txBody>
      </p:sp>
      <p:sp>
        <p:nvSpPr>
          <p:cNvPr id="45" name="SK-20-text-44"/>
          <p:cNvSpPr/>
          <p:nvPr/>
        </p:nvSpPr>
        <p:spPr>
          <a:xfrm>
            <a:off x="6985992" y="1735187"/>
            <a:ext cx="171069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 Opioid</a:t>
            </a:r>
            <a:endParaRPr lang="en-US" sz="975" dirty="0"/>
          </a:p>
        </p:txBody>
      </p:sp>
      <p:sp>
        <p:nvSpPr>
          <p:cNvPr id="46" name="SK-20-text-45"/>
          <p:cNvSpPr/>
          <p:nvPr/>
        </p:nvSpPr>
        <p:spPr>
          <a:xfrm>
            <a:off x="8095506" y="1735187"/>
            <a:ext cx="174352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 Opioid</a:t>
            </a:r>
            <a:endParaRPr lang="en-US" sz="975" dirty="0"/>
          </a:p>
        </p:txBody>
      </p:sp>
      <p:sp>
        <p:nvSpPr>
          <p:cNvPr id="47" name="SK-20-text-46"/>
          <p:cNvSpPr/>
          <p:nvPr/>
        </p:nvSpPr>
        <p:spPr>
          <a:xfrm>
            <a:off x="5827663" y="2112169"/>
            <a:ext cx="48787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SECOND-LINE ONLY</a:t>
            </a:r>
            <a:endParaRPr lang="en-US" sz="1950" dirty="0"/>
          </a:p>
        </p:txBody>
      </p:sp>
      <p:sp>
        <p:nvSpPr>
          <p:cNvPr id="48" name="SK-20-text-47"/>
          <p:cNvSpPr/>
          <p:nvPr/>
        </p:nvSpPr>
        <p:spPr>
          <a:xfrm>
            <a:off x="5279082" y="2509986"/>
            <a:ext cx="691291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8860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if NSAIDs contraindicated or insufficient</a:t>
            </a:r>
            <a:endParaRPr lang="en-US" sz="1275" dirty="0"/>
          </a:p>
        </p:txBody>
      </p:sp>
      <p:sp>
        <p:nvSpPr>
          <p:cNvPr id="49" name="SK-20-text-48"/>
          <p:cNvSpPr/>
          <p:nvPr/>
        </p:nvSpPr>
        <p:spPr>
          <a:xfrm>
            <a:off x="5279082" y="2893963"/>
            <a:ext cx="6912918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 Opioids ± Paracetamol</a:t>
            </a:r>
            <a:endParaRPr lang="en-US" sz="2100" dirty="0"/>
          </a:p>
        </p:txBody>
      </p:sp>
      <p:sp>
        <p:nvSpPr>
          <p:cNvPr id="50" name="SK-20-text-49"/>
          <p:cNvSpPr/>
          <p:nvPr/>
        </p:nvSpPr>
        <p:spPr>
          <a:xfrm>
            <a:off x="5279082" y="3271242"/>
            <a:ext cx="691291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Codeine + paracetamol — short-term use only</a:t>
            </a:r>
            <a:endParaRPr lang="en-US" sz="1275" dirty="0"/>
          </a:p>
        </p:txBody>
      </p:sp>
      <p:sp>
        <p:nvSpPr>
          <p:cNvPr id="51" name="SK-20-text-50"/>
          <p:cNvSpPr/>
          <p:nvPr/>
        </p:nvSpPr>
        <p:spPr>
          <a:xfrm>
            <a:off x="6059388" y="3771900"/>
            <a:ext cx="2572494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Paracetamol alone is NOT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 as first-line for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LBP — NICE NG59</a:t>
            </a:r>
            <a:endParaRPr lang="en-US" sz="1500" dirty="0"/>
          </a:p>
        </p:txBody>
      </p:sp>
      <p:sp>
        <p:nvSpPr>
          <p:cNvPr id="52" name="SK-20-text-51"/>
          <p:cNvSpPr/>
          <p:nvPr/>
        </p:nvSpPr>
        <p:spPr>
          <a:xfrm>
            <a:off x="3547765" y="5061198"/>
            <a:ext cx="765238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8B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OFFER — NICE NG59</a:t>
            </a:r>
            <a:endParaRPr lang="en-US" sz="1950" dirty="0"/>
          </a:p>
        </p:txBody>
      </p:sp>
      <p:sp>
        <p:nvSpPr>
          <p:cNvPr id="53" name="SK-20-text-52"/>
          <p:cNvSpPr/>
          <p:nvPr/>
        </p:nvSpPr>
        <p:spPr>
          <a:xfrm>
            <a:off x="926455" y="5541169"/>
            <a:ext cx="280130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 Opioids</a:t>
            </a:r>
            <a:endParaRPr lang="en-US" sz="1275" dirty="0"/>
          </a:p>
        </p:txBody>
      </p:sp>
      <p:sp>
        <p:nvSpPr>
          <p:cNvPr id="54" name="SK-20-text-53"/>
          <p:cNvSpPr/>
          <p:nvPr/>
        </p:nvSpPr>
        <p:spPr>
          <a:xfrm>
            <a:off x="743694" y="5986909"/>
            <a:ext cx="1158180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for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LBP</a:t>
            </a:r>
            <a:endParaRPr lang="en-US" sz="1125" dirty="0"/>
          </a:p>
        </p:txBody>
      </p:sp>
      <p:sp>
        <p:nvSpPr>
          <p:cNvPr id="55" name="SK-20-text-54"/>
          <p:cNvSpPr/>
          <p:nvPr/>
        </p:nvSpPr>
        <p:spPr>
          <a:xfrm>
            <a:off x="2986980" y="5500092"/>
            <a:ext cx="1389757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Opioids for Chronic</a:t>
            </a:r>
            <a:endParaRPr lang="en-US" sz="12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LBP (≥3 months)</a:t>
            </a:r>
            <a:endParaRPr lang="en-US" sz="1200" dirty="0"/>
          </a:p>
        </p:txBody>
      </p:sp>
      <p:sp>
        <p:nvSpPr>
          <p:cNvPr id="56" name="SK-20-text-55"/>
          <p:cNvSpPr/>
          <p:nvPr/>
        </p:nvSpPr>
        <p:spPr>
          <a:xfrm>
            <a:off x="2633365" y="5986909"/>
            <a:ext cx="1767780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start or continue —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</a:t>
            </a:r>
            <a:endParaRPr lang="en-US" sz="1125" dirty="0"/>
          </a:p>
        </p:txBody>
      </p:sp>
      <p:sp>
        <p:nvSpPr>
          <p:cNvPr id="57" name="SK-20-text-56"/>
          <p:cNvSpPr/>
          <p:nvPr/>
        </p:nvSpPr>
        <p:spPr>
          <a:xfrm>
            <a:off x="5449788" y="5554861"/>
            <a:ext cx="280130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Gabapentinoids</a:t>
            </a:r>
            <a:endParaRPr lang="en-US" sz="1275" dirty="0"/>
          </a:p>
        </p:txBody>
      </p:sp>
      <p:sp>
        <p:nvSpPr>
          <p:cNvPr id="58" name="SK-20-text-57"/>
          <p:cNvSpPr/>
          <p:nvPr/>
        </p:nvSpPr>
        <p:spPr>
          <a:xfrm>
            <a:off x="4986486" y="5918448"/>
            <a:ext cx="1804392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Gabapentin / Pregabalin —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recommended for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LBP or sciatica</a:t>
            </a:r>
            <a:endParaRPr lang="en-US" sz="1125" dirty="0"/>
          </a:p>
        </p:txBody>
      </p:sp>
      <p:sp>
        <p:nvSpPr>
          <p:cNvPr id="59" name="SK-20-text-58"/>
          <p:cNvSpPr/>
          <p:nvPr/>
        </p:nvSpPr>
        <p:spPr>
          <a:xfrm>
            <a:off x="7827169" y="5554861"/>
            <a:ext cx="318992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Relaxants</a:t>
            </a:r>
            <a:endParaRPr lang="en-US" sz="1275" dirty="0"/>
          </a:p>
        </p:txBody>
      </p:sp>
      <p:sp>
        <p:nvSpPr>
          <p:cNvPr id="60" name="SK-20-text-59"/>
          <p:cNvSpPr/>
          <p:nvPr/>
        </p:nvSpPr>
        <p:spPr>
          <a:xfrm>
            <a:off x="7376071" y="5918448"/>
            <a:ext cx="1926282" cy="5280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Diazepam, methocarbamol —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routinely recommended;</a:t>
            </a:r>
            <a:endParaRPr lang="en-US" sz="1125" dirty="0"/>
          </a:p>
          <a:p>
            <a:pPr marL="0" indent="0" algn="ctr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dependence risk</a:t>
            </a:r>
            <a:endParaRPr lang="en-US" sz="1125" dirty="0"/>
          </a:p>
        </p:txBody>
      </p:sp>
      <p:sp>
        <p:nvSpPr>
          <p:cNvPr id="61" name="SK-20-text-60"/>
          <p:cNvSpPr/>
          <p:nvPr/>
        </p:nvSpPr>
        <p:spPr>
          <a:xfrm>
            <a:off x="10253365" y="2989957"/>
            <a:ext cx="1328886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</a:t>
            </a:r>
            <a:endParaRPr lang="en-US" sz="1650" dirty="0"/>
          </a:p>
          <a:p>
            <a:pPr marL="0" indent="0" algn="ctr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CORRECTION</a:t>
            </a:r>
            <a:endParaRPr lang="en-US" sz="1650" dirty="0"/>
          </a:p>
        </p:txBody>
      </p:sp>
      <p:sp>
        <p:nvSpPr>
          <p:cNvPr id="62" name="SK-20-text-61"/>
          <p:cNvSpPr/>
          <p:nvPr/>
        </p:nvSpPr>
        <p:spPr>
          <a:xfrm>
            <a:off x="10143679" y="3737521"/>
            <a:ext cx="1548259" cy="6034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Older teaching stated: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"paracetamol first,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second."</a:t>
            </a:r>
            <a:endParaRPr lang="en-US" sz="1275" dirty="0"/>
          </a:p>
        </p:txBody>
      </p:sp>
      <p:sp>
        <p:nvSpPr>
          <p:cNvPr id="63" name="SK-20-text-62"/>
          <p:cNvSpPr/>
          <p:nvPr/>
        </p:nvSpPr>
        <p:spPr>
          <a:xfrm>
            <a:off x="10387459" y="4594771"/>
            <a:ext cx="987475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has been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by</a:t>
            </a:r>
            <a:endParaRPr lang="en-US" sz="1275" dirty="0"/>
          </a:p>
          <a:p>
            <a:pPr marL="0" indent="0" algn="ctr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NG59.</a:t>
            </a:r>
            <a:endParaRPr lang="en-US" sz="1275" dirty="0"/>
          </a:p>
        </p:txBody>
      </p:sp>
      <p:sp>
        <p:nvSpPr>
          <p:cNvPr id="64" name="SK-20-text-63"/>
          <p:cNvSpPr/>
          <p:nvPr/>
        </p:nvSpPr>
        <p:spPr>
          <a:xfrm>
            <a:off x="10180290" y="5589240"/>
            <a:ext cx="1438573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are now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FIRST-LINE.</a:t>
            </a:r>
            <a:endParaRPr lang="en-US" sz="1500" dirty="0"/>
          </a:p>
        </p:txBody>
      </p:sp>
      <p:sp>
        <p:nvSpPr>
          <p:cNvPr id="65" name="SK-20-text-64"/>
          <p:cNvSpPr/>
          <p:nvPr/>
        </p:nvSpPr>
        <p:spPr>
          <a:xfrm>
            <a:off x="231577" y="6624786"/>
            <a:ext cx="869442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975" dirty="0"/>
          </a:p>
        </p:txBody>
      </p:sp>
      <p:sp>
        <p:nvSpPr>
          <p:cNvPr id="66" name="SK-20-text-65"/>
          <p:cNvSpPr/>
          <p:nvPr/>
        </p:nvSpPr>
        <p:spPr>
          <a:xfrm>
            <a:off x="4901059" y="6624786"/>
            <a:ext cx="7290941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Based on NICE NG59 (2016, updated December 2020)</a:t>
            </a:r>
            <a:endParaRPr lang="en-US" sz="975" dirty="0"/>
          </a:p>
        </p:txBody>
      </p:sp>
      <p:sp>
        <p:nvSpPr>
          <p:cNvPr id="67" name="SK-20-text-66"/>
          <p:cNvSpPr/>
          <p:nvPr/>
        </p:nvSpPr>
        <p:spPr>
          <a:xfrm>
            <a:off x="11106894" y="6624786"/>
            <a:ext cx="1085106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20 of 33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8521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122015"/>
            <a:ext cx="8509992" cy="1905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5969" y="1122015"/>
            <a:ext cx="828973" cy="1905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1261765"/>
            <a:ext cx="11533584" cy="864096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2194471"/>
            <a:ext cx="3572173" cy="3264396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59" y="2194471"/>
            <a:ext cx="3572173" cy="34290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177" y="5074890"/>
            <a:ext cx="2548086" cy="315367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5161" y="2194471"/>
            <a:ext cx="3584377" cy="3264396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5161" y="2194471"/>
            <a:ext cx="3584377" cy="342900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79255" y="5074890"/>
            <a:ext cx="3303984" cy="315367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1263" y="2194471"/>
            <a:ext cx="3901380" cy="3264396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61263" y="2194471"/>
            <a:ext cx="3901380" cy="342900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17396" y="5074890"/>
            <a:ext cx="3389263" cy="315367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9059" y="5548015"/>
            <a:ext cx="11533584" cy="905173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16361" y="5918448"/>
            <a:ext cx="1779984" cy="301675"/>
          </a:xfrm>
          <a:prstGeom prst="rect">
            <a:avLst/>
          </a:prstGeom>
        </p:spPr>
      </p:pic>
      <p:pic>
        <p:nvPicPr>
          <p:cNvPr id="19" name="SK-2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74369" y="5918448"/>
            <a:ext cx="1609279" cy="301675"/>
          </a:xfrm>
          <a:prstGeom prst="rect">
            <a:avLst/>
          </a:prstGeom>
        </p:spPr>
      </p:pic>
      <p:pic>
        <p:nvPicPr>
          <p:cNvPr id="20" name="SK-2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1671" y="5918448"/>
            <a:ext cx="1328886" cy="301675"/>
          </a:xfrm>
          <a:prstGeom prst="rect">
            <a:avLst/>
          </a:prstGeom>
        </p:spPr>
      </p:pic>
      <p:pic>
        <p:nvPicPr>
          <p:cNvPr id="21" name="SK-2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68580" y="5918448"/>
            <a:ext cx="2048173" cy="301675"/>
          </a:xfrm>
          <a:prstGeom prst="rect">
            <a:avLst/>
          </a:prstGeom>
        </p:spPr>
      </p:pic>
      <p:pic>
        <p:nvPicPr>
          <p:cNvPr id="22" name="SK-21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41655" y="5952679"/>
            <a:ext cx="231577" cy="212527"/>
          </a:xfrm>
          <a:prstGeom prst="rect">
            <a:avLst/>
          </a:prstGeom>
        </p:spPr>
      </p:pic>
      <p:pic>
        <p:nvPicPr>
          <p:cNvPr id="23" name="SK-21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49467" y="5952679"/>
            <a:ext cx="231577" cy="205680"/>
          </a:xfrm>
          <a:prstGeom prst="rect">
            <a:avLst/>
          </a:prstGeom>
        </p:spPr>
      </p:pic>
      <p:pic>
        <p:nvPicPr>
          <p:cNvPr id="24" name="SK-21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72000" y="5952679"/>
            <a:ext cx="231577" cy="205680"/>
          </a:xfrm>
          <a:prstGeom prst="rect">
            <a:avLst/>
          </a:prstGeom>
        </p:spPr>
      </p:pic>
      <p:pic>
        <p:nvPicPr>
          <p:cNvPr id="25" name="SK-21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99271" y="5952679"/>
            <a:ext cx="231577" cy="205680"/>
          </a:xfrm>
          <a:prstGeom prst="rect">
            <a:avLst/>
          </a:prstGeom>
        </p:spPr>
      </p:pic>
      <p:pic>
        <p:nvPicPr>
          <p:cNvPr id="26" name="SK-21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65584" y="5582394"/>
            <a:ext cx="341263" cy="287982"/>
          </a:xfrm>
          <a:prstGeom prst="rect">
            <a:avLst/>
          </a:prstGeom>
        </p:spPr>
      </p:pic>
      <p:pic>
        <p:nvPicPr>
          <p:cNvPr id="27" name="SK-21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180784" y="5102275"/>
            <a:ext cx="268188" cy="226219"/>
          </a:xfrm>
          <a:prstGeom prst="rect">
            <a:avLst/>
          </a:prstGeom>
        </p:spPr>
      </p:pic>
      <p:pic>
        <p:nvPicPr>
          <p:cNvPr id="28" name="SK-21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644086" y="2605980"/>
            <a:ext cx="2304157" cy="1083469"/>
          </a:xfrm>
          <a:prstGeom prst="rect">
            <a:avLst/>
          </a:prstGeom>
        </p:spPr>
      </p:pic>
      <p:pic>
        <p:nvPicPr>
          <p:cNvPr id="29" name="SK-21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376886" y="5102275"/>
            <a:ext cx="255984" cy="219373"/>
          </a:xfrm>
          <a:prstGeom prst="rect">
            <a:avLst/>
          </a:prstGeom>
        </p:spPr>
      </p:pic>
      <p:pic>
        <p:nvPicPr>
          <p:cNvPr id="30" name="SK-21-img-2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144667" y="2612827"/>
            <a:ext cx="1084957" cy="1069777"/>
          </a:xfrm>
          <a:prstGeom prst="rect">
            <a:avLst/>
          </a:prstGeom>
        </p:spPr>
      </p:pic>
      <p:pic>
        <p:nvPicPr>
          <p:cNvPr id="31" name="SK-21-img-30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523184" y="2605980"/>
            <a:ext cx="1487388" cy="1083469"/>
          </a:xfrm>
          <a:prstGeom prst="rect">
            <a:avLst/>
          </a:prstGeom>
        </p:spPr>
      </p:pic>
      <p:pic>
        <p:nvPicPr>
          <p:cNvPr id="32" name="SK-21-img-31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75271" y="5102275"/>
            <a:ext cx="255984" cy="226219"/>
          </a:xfrm>
          <a:prstGeom prst="rect">
            <a:avLst/>
          </a:prstGeom>
        </p:spPr>
      </p:pic>
      <p:pic>
        <p:nvPicPr>
          <p:cNvPr id="33" name="SK-21-img-32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33773" y="2605980"/>
            <a:ext cx="2109192" cy="1083469"/>
          </a:xfrm>
          <a:prstGeom prst="rect">
            <a:avLst/>
          </a:prstGeom>
        </p:spPr>
      </p:pic>
      <p:pic>
        <p:nvPicPr>
          <p:cNvPr id="34" name="SK-21-img-33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58267" y="1330375"/>
            <a:ext cx="402282" cy="418207"/>
          </a:xfrm>
          <a:prstGeom prst="rect">
            <a:avLst/>
          </a:prstGeom>
        </p:spPr>
      </p:pic>
      <p:sp>
        <p:nvSpPr>
          <p:cNvPr id="35" name="SK-21-text-34"/>
          <p:cNvSpPr/>
          <p:nvPr/>
        </p:nvSpPr>
        <p:spPr>
          <a:xfrm>
            <a:off x="4620667" y="61615"/>
            <a:ext cx="634079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575" dirty="0"/>
          </a:p>
        </p:txBody>
      </p:sp>
      <p:sp>
        <p:nvSpPr>
          <p:cNvPr id="36" name="SK-21-text-35"/>
          <p:cNvSpPr/>
          <p:nvPr/>
        </p:nvSpPr>
        <p:spPr>
          <a:xfrm>
            <a:off x="377875" y="425053"/>
            <a:ext cx="11814125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Non-Pharmacological Management</a:t>
            </a:r>
            <a:endParaRPr lang="en-US" sz="3000" dirty="0"/>
          </a:p>
        </p:txBody>
      </p:sp>
      <p:sp>
        <p:nvSpPr>
          <p:cNvPr id="37" name="SK-21-text-36"/>
          <p:cNvSpPr/>
          <p:nvPr/>
        </p:nvSpPr>
        <p:spPr>
          <a:xfrm>
            <a:off x="390079" y="857250"/>
            <a:ext cx="1180192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— What to offer as part of a treatment package</a:t>
            </a:r>
            <a:endParaRPr lang="en-US" sz="1575" dirty="0"/>
          </a:p>
        </p:txBody>
      </p:sp>
      <p:sp>
        <p:nvSpPr>
          <p:cNvPr id="38" name="SK-21-text-37"/>
          <p:cNvSpPr/>
          <p:nvPr/>
        </p:nvSpPr>
        <p:spPr>
          <a:xfrm>
            <a:off x="1182588" y="1364605"/>
            <a:ext cx="9814471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strongly recommends exercise therapy as first-line treatment for both acute and</a:t>
            </a:r>
            <a:endParaRPr lang="en-US" sz="1575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chronic low back pain. Exercise is among the most effective treatments available.</a:t>
            </a:r>
            <a:endParaRPr lang="en-US" sz="1575" dirty="0"/>
          </a:p>
        </p:txBody>
      </p:sp>
      <p:sp>
        <p:nvSpPr>
          <p:cNvPr id="39" name="SK-21-text-38"/>
          <p:cNvSpPr/>
          <p:nvPr/>
        </p:nvSpPr>
        <p:spPr>
          <a:xfrm>
            <a:off x="1219200" y="1872109"/>
            <a:ext cx="1097280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Older teaching that 'exercises have no evidence' is OUTDATED — this has been corrected in current guidance.</a:t>
            </a:r>
            <a:endParaRPr lang="en-US" sz="1500" dirty="0"/>
          </a:p>
        </p:txBody>
      </p:sp>
      <p:sp>
        <p:nvSpPr>
          <p:cNvPr id="40" name="SK-21-text-39"/>
          <p:cNvSpPr/>
          <p:nvPr/>
        </p:nvSpPr>
        <p:spPr>
          <a:xfrm>
            <a:off x="1243459" y="2276773"/>
            <a:ext cx="394049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 Therapy</a:t>
            </a:r>
            <a:endParaRPr lang="en-US" sz="1575" dirty="0"/>
          </a:p>
        </p:txBody>
      </p:sp>
      <p:sp>
        <p:nvSpPr>
          <p:cNvPr id="41" name="SK-21-text-40"/>
          <p:cNvSpPr/>
          <p:nvPr/>
        </p:nvSpPr>
        <p:spPr>
          <a:xfrm>
            <a:off x="487561" y="3764905"/>
            <a:ext cx="69342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Any exercise the patient will stick to</a:t>
            </a:r>
            <a:endParaRPr lang="en-US" sz="1125" dirty="0"/>
          </a:p>
        </p:txBody>
      </p:sp>
      <p:sp>
        <p:nvSpPr>
          <p:cNvPr id="42" name="SK-21-text-41"/>
          <p:cNvSpPr/>
          <p:nvPr/>
        </p:nvSpPr>
        <p:spPr>
          <a:xfrm>
            <a:off x="487561" y="3977580"/>
            <a:ext cx="847725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Aerobic, strengthening, yoga, Pilates, swimming</a:t>
            </a:r>
            <a:endParaRPr lang="en-US" sz="1125" dirty="0"/>
          </a:p>
        </p:txBody>
      </p:sp>
      <p:sp>
        <p:nvSpPr>
          <p:cNvPr id="43" name="SK-21-text-42"/>
          <p:cNvSpPr/>
          <p:nvPr/>
        </p:nvSpPr>
        <p:spPr>
          <a:xfrm>
            <a:off x="487561" y="4196953"/>
            <a:ext cx="69342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Core stabilisation (physiotherapy-led)</a:t>
            </a:r>
            <a:endParaRPr lang="en-US" sz="1125" dirty="0"/>
          </a:p>
        </p:txBody>
      </p:sp>
      <p:sp>
        <p:nvSpPr>
          <p:cNvPr id="44" name="SK-21-text-43"/>
          <p:cNvSpPr/>
          <p:nvPr/>
        </p:nvSpPr>
        <p:spPr>
          <a:xfrm>
            <a:off x="487561" y="4416475"/>
            <a:ext cx="50482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Graduated activity increase</a:t>
            </a:r>
            <a:endParaRPr lang="en-US" sz="1125" dirty="0"/>
          </a:p>
        </p:txBody>
      </p:sp>
      <p:sp>
        <p:nvSpPr>
          <p:cNvPr id="45" name="SK-21-text-44"/>
          <p:cNvSpPr/>
          <p:nvPr/>
        </p:nvSpPr>
        <p:spPr>
          <a:xfrm>
            <a:off x="487561" y="4622155"/>
            <a:ext cx="3267373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Manual therapy — spinal manipulation and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mobilisation as part of a package (not standalone)</a:t>
            </a:r>
            <a:endParaRPr lang="en-US" sz="1050" dirty="0"/>
          </a:p>
        </p:txBody>
      </p:sp>
      <p:sp>
        <p:nvSpPr>
          <p:cNvPr id="46" name="SK-21-text-45"/>
          <p:cNvSpPr/>
          <p:nvPr/>
        </p:nvSpPr>
        <p:spPr>
          <a:xfrm>
            <a:off x="1267867" y="5136505"/>
            <a:ext cx="35052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STRONGLY RECOMMENDED</a:t>
            </a:r>
            <a:endParaRPr lang="en-US" sz="1125" dirty="0"/>
          </a:p>
        </p:txBody>
      </p:sp>
      <p:sp>
        <p:nvSpPr>
          <p:cNvPr id="47" name="SK-21-text-46"/>
          <p:cNvSpPr/>
          <p:nvPr/>
        </p:nvSpPr>
        <p:spPr>
          <a:xfrm>
            <a:off x="4669482" y="2269927"/>
            <a:ext cx="5620702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Therapies</a:t>
            </a:r>
            <a:endParaRPr lang="en-US" sz="1575" dirty="0"/>
          </a:p>
        </p:txBody>
      </p:sp>
      <p:sp>
        <p:nvSpPr>
          <p:cNvPr id="48" name="SK-21-text-47"/>
          <p:cNvSpPr/>
          <p:nvPr/>
        </p:nvSpPr>
        <p:spPr>
          <a:xfrm>
            <a:off x="4230588" y="3764905"/>
            <a:ext cx="38481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CBT for chronic pain</a:t>
            </a:r>
            <a:endParaRPr lang="en-US" sz="1125" dirty="0"/>
          </a:p>
        </p:txBody>
      </p:sp>
      <p:sp>
        <p:nvSpPr>
          <p:cNvPr id="49" name="SK-21-text-48"/>
          <p:cNvSpPr/>
          <p:nvPr/>
        </p:nvSpPr>
        <p:spPr>
          <a:xfrm>
            <a:off x="4230588" y="3977580"/>
            <a:ext cx="7961412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Address catastrophic thinking and fear-avoidance</a:t>
            </a:r>
            <a:endParaRPr lang="en-US" sz="1125" dirty="0"/>
          </a:p>
        </p:txBody>
      </p:sp>
      <p:sp>
        <p:nvSpPr>
          <p:cNvPr id="50" name="SK-21-text-49"/>
          <p:cNvSpPr/>
          <p:nvPr/>
        </p:nvSpPr>
        <p:spPr>
          <a:xfrm>
            <a:off x="4230588" y="4196953"/>
            <a:ext cx="69342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Pain beliefs and health behaviour work</a:t>
            </a:r>
            <a:endParaRPr lang="en-US" sz="1125" dirty="0"/>
          </a:p>
        </p:txBody>
      </p:sp>
      <p:sp>
        <p:nvSpPr>
          <p:cNvPr id="51" name="SK-21-text-50"/>
          <p:cNvSpPr/>
          <p:nvPr/>
        </p:nvSpPr>
        <p:spPr>
          <a:xfrm>
            <a:off x="4230588" y="4409629"/>
            <a:ext cx="41910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Self-efficacy building</a:t>
            </a:r>
            <a:endParaRPr lang="en-US" sz="1125" dirty="0"/>
          </a:p>
        </p:txBody>
      </p:sp>
      <p:sp>
        <p:nvSpPr>
          <p:cNvPr id="52" name="SK-21-text-51"/>
          <p:cNvSpPr/>
          <p:nvPr/>
        </p:nvSpPr>
        <p:spPr>
          <a:xfrm>
            <a:off x="4230588" y="4622155"/>
            <a:ext cx="3048000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Self-management education — staying active,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natural history, pain strategies</a:t>
            </a:r>
            <a:endParaRPr lang="en-US" sz="1050" dirty="0"/>
          </a:p>
        </p:txBody>
      </p:sp>
      <p:sp>
        <p:nvSpPr>
          <p:cNvPr id="53" name="SK-21-text-52"/>
          <p:cNvSpPr/>
          <p:nvPr/>
        </p:nvSpPr>
        <p:spPr>
          <a:xfrm>
            <a:off x="4669482" y="5136505"/>
            <a:ext cx="62484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6A1B9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 — especially chronic LBP</a:t>
            </a:r>
            <a:endParaRPr lang="en-US" sz="1125" dirty="0"/>
          </a:p>
        </p:txBody>
      </p:sp>
      <p:sp>
        <p:nvSpPr>
          <p:cNvPr id="54" name="SK-21-text-53"/>
          <p:cNvSpPr/>
          <p:nvPr/>
        </p:nvSpPr>
        <p:spPr>
          <a:xfrm>
            <a:off x="8485584" y="2276773"/>
            <a:ext cx="3706416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Occupational Health &amp; MDT</a:t>
            </a:r>
            <a:endParaRPr lang="en-US" sz="1575" dirty="0"/>
          </a:p>
        </p:txBody>
      </p:sp>
      <p:sp>
        <p:nvSpPr>
          <p:cNvPr id="55" name="SK-21-text-54"/>
          <p:cNvSpPr/>
          <p:nvPr/>
        </p:nvSpPr>
        <p:spPr>
          <a:xfrm>
            <a:off x="8095357" y="3764905"/>
            <a:ext cx="40966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Early return-to-work planning</a:t>
            </a:r>
            <a:endParaRPr lang="en-US" sz="1125" dirty="0"/>
          </a:p>
        </p:txBody>
      </p:sp>
      <p:sp>
        <p:nvSpPr>
          <p:cNvPr id="56" name="SK-21-text-55"/>
          <p:cNvSpPr/>
          <p:nvPr/>
        </p:nvSpPr>
        <p:spPr>
          <a:xfrm>
            <a:off x="8095357" y="3977580"/>
            <a:ext cx="40966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Graduated activity and light duties</a:t>
            </a:r>
            <a:endParaRPr lang="en-US" sz="1125" dirty="0"/>
          </a:p>
        </p:txBody>
      </p:sp>
      <p:sp>
        <p:nvSpPr>
          <p:cNvPr id="57" name="SK-21-text-56"/>
          <p:cNvSpPr/>
          <p:nvPr/>
        </p:nvSpPr>
        <p:spPr>
          <a:xfrm>
            <a:off x="8095357" y="4190107"/>
            <a:ext cx="40966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MDT rehabilitation programme for chronic LBP</a:t>
            </a:r>
            <a:endParaRPr lang="en-US" sz="1125" dirty="0"/>
          </a:p>
        </p:txBody>
      </p:sp>
      <p:sp>
        <p:nvSpPr>
          <p:cNvPr id="58" name="SK-21-text-57"/>
          <p:cNvSpPr/>
          <p:nvPr/>
        </p:nvSpPr>
        <p:spPr>
          <a:xfrm>
            <a:off x="8095357" y="4409629"/>
            <a:ext cx="249927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Combined physical + psychological +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occupational approach</a:t>
            </a:r>
            <a:endParaRPr lang="en-US" sz="1050" dirty="0"/>
          </a:p>
        </p:txBody>
      </p:sp>
      <p:sp>
        <p:nvSpPr>
          <p:cNvPr id="59" name="SK-21-text-58"/>
          <p:cNvSpPr/>
          <p:nvPr/>
        </p:nvSpPr>
        <p:spPr>
          <a:xfrm>
            <a:off x="8095357" y="4793605"/>
            <a:ext cx="409664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Social support and coping strategies</a:t>
            </a:r>
            <a:endParaRPr lang="en-US" sz="1125" dirty="0"/>
          </a:p>
        </p:txBody>
      </p:sp>
      <p:sp>
        <p:nvSpPr>
          <p:cNvPr id="60" name="SK-21-text-59"/>
          <p:cNvSpPr/>
          <p:nvPr/>
        </p:nvSpPr>
        <p:spPr>
          <a:xfrm>
            <a:off x="8497788" y="5136505"/>
            <a:ext cx="369421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00838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RECOMMENDED — chronic and complex LBP</a:t>
            </a:r>
            <a:endParaRPr lang="en-US" sz="1125" dirty="0"/>
          </a:p>
        </p:txBody>
      </p:sp>
      <p:sp>
        <p:nvSpPr>
          <p:cNvPr id="61" name="SK-21-text-60"/>
          <p:cNvSpPr/>
          <p:nvPr/>
        </p:nvSpPr>
        <p:spPr>
          <a:xfrm>
            <a:off x="1243459" y="5609779"/>
            <a:ext cx="1094854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recommended by NICE NG59 for routine use:</a:t>
            </a:r>
            <a:endParaRPr lang="en-US" sz="1575" dirty="0"/>
          </a:p>
        </p:txBody>
      </p:sp>
      <p:sp>
        <p:nvSpPr>
          <p:cNvPr id="62" name="SK-21-text-61"/>
          <p:cNvSpPr/>
          <p:nvPr/>
        </p:nvSpPr>
        <p:spPr>
          <a:xfrm>
            <a:off x="2791867" y="5980063"/>
            <a:ext cx="19621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Acupuncture</a:t>
            </a:r>
            <a:endParaRPr lang="en-US" sz="1125" dirty="0"/>
          </a:p>
        </p:txBody>
      </p:sp>
      <p:sp>
        <p:nvSpPr>
          <p:cNvPr id="63" name="SK-21-text-62"/>
          <p:cNvSpPr/>
          <p:nvPr/>
        </p:nvSpPr>
        <p:spPr>
          <a:xfrm>
            <a:off x="4852392" y="5980063"/>
            <a:ext cx="14478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Traction</a:t>
            </a:r>
            <a:endParaRPr lang="en-US" sz="1125" dirty="0"/>
          </a:p>
        </p:txBody>
      </p:sp>
      <p:sp>
        <p:nvSpPr>
          <p:cNvPr id="64" name="SK-21-text-63"/>
          <p:cNvSpPr/>
          <p:nvPr/>
        </p:nvSpPr>
        <p:spPr>
          <a:xfrm>
            <a:off x="6729859" y="5966371"/>
            <a:ext cx="7620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TENS</a:t>
            </a:r>
            <a:endParaRPr lang="en-US" sz="1125" dirty="0"/>
          </a:p>
        </p:txBody>
      </p:sp>
      <p:sp>
        <p:nvSpPr>
          <p:cNvPr id="65" name="SK-21-text-64"/>
          <p:cNvSpPr/>
          <p:nvPr/>
        </p:nvSpPr>
        <p:spPr>
          <a:xfrm>
            <a:off x="8509992" y="5973217"/>
            <a:ext cx="35052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Short-wave diathermy</a:t>
            </a:r>
            <a:endParaRPr lang="en-US" sz="1125" dirty="0"/>
          </a:p>
        </p:txBody>
      </p:sp>
      <p:sp>
        <p:nvSpPr>
          <p:cNvPr id="66" name="SK-21-text-65"/>
          <p:cNvSpPr/>
          <p:nvPr/>
        </p:nvSpPr>
        <p:spPr>
          <a:xfrm>
            <a:off x="2755255" y="6281886"/>
            <a:ext cx="94367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D6E6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in doubt — offer exercise first. It is the intervention with the strongest evidence base.</a:t>
            </a:r>
            <a:endParaRPr lang="en-US" sz="1350" dirty="0"/>
          </a:p>
        </p:txBody>
      </p:sp>
      <p:sp>
        <p:nvSpPr>
          <p:cNvPr id="67" name="SK-21-text-66"/>
          <p:cNvSpPr/>
          <p:nvPr/>
        </p:nvSpPr>
        <p:spPr>
          <a:xfrm>
            <a:off x="353467" y="6631632"/>
            <a:ext cx="36766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68" name="SK-21-text-67"/>
          <p:cNvSpPr/>
          <p:nvPr/>
        </p:nvSpPr>
        <p:spPr>
          <a:xfrm>
            <a:off x="3925788" y="6631632"/>
            <a:ext cx="82662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Bradfod VTS Teaching Deck</a:t>
            </a:r>
            <a:endParaRPr lang="en-US" sz="1125" dirty="0"/>
          </a:p>
        </p:txBody>
      </p:sp>
      <p:sp>
        <p:nvSpPr>
          <p:cNvPr id="69" name="SK-21-text-68"/>
          <p:cNvSpPr/>
          <p:nvPr/>
        </p:nvSpPr>
        <p:spPr>
          <a:xfrm>
            <a:off x="10826353" y="6631632"/>
            <a:ext cx="1365647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21 of 33</a:t>
            </a:r>
            <a:endParaRPr lang="en-US" sz="11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57609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212527"/>
            <a:ext cx="2182267" cy="308521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75" y="1435298"/>
            <a:ext cx="11423898" cy="9525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1920180"/>
            <a:ext cx="6083796" cy="500509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65" y="1975098"/>
            <a:ext cx="121890" cy="390823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3490" y="2057400"/>
            <a:ext cx="1097161" cy="226219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765" y="2551063"/>
            <a:ext cx="6083796" cy="500509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765" y="2605980"/>
            <a:ext cx="121890" cy="390823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3490" y="2688282"/>
            <a:ext cx="1097161" cy="226219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765" y="3182094"/>
            <a:ext cx="6083796" cy="500509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9765" y="3236863"/>
            <a:ext cx="121890" cy="390823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03490" y="3319165"/>
            <a:ext cx="1097161" cy="226219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765" y="3812977"/>
            <a:ext cx="6083796" cy="500509"/>
          </a:xfrm>
          <a:prstGeom prst="rect">
            <a:avLst/>
          </a:prstGeom>
        </p:spPr>
      </p:pic>
      <p:pic>
        <p:nvPicPr>
          <p:cNvPr id="16" name="SK-2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9765" y="3867894"/>
            <a:ext cx="121890" cy="390823"/>
          </a:xfrm>
          <a:prstGeom prst="rect">
            <a:avLst/>
          </a:prstGeom>
        </p:spPr>
      </p:pic>
      <p:pic>
        <p:nvPicPr>
          <p:cNvPr id="17" name="SK-2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03490" y="3950196"/>
            <a:ext cx="1097161" cy="226219"/>
          </a:xfrm>
          <a:prstGeom prst="rect">
            <a:avLst/>
          </a:prstGeom>
        </p:spPr>
      </p:pic>
      <p:pic>
        <p:nvPicPr>
          <p:cNvPr id="18" name="SK-2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9765" y="4443859"/>
            <a:ext cx="6083796" cy="500509"/>
          </a:xfrm>
          <a:prstGeom prst="rect">
            <a:avLst/>
          </a:prstGeom>
        </p:spPr>
      </p:pic>
      <p:pic>
        <p:nvPicPr>
          <p:cNvPr id="19" name="SK-2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9765" y="4498777"/>
            <a:ext cx="121890" cy="390823"/>
          </a:xfrm>
          <a:prstGeom prst="rect">
            <a:avLst/>
          </a:prstGeom>
        </p:spPr>
      </p:pic>
      <p:pic>
        <p:nvPicPr>
          <p:cNvPr id="20" name="SK-22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03490" y="4581079"/>
            <a:ext cx="1097161" cy="226219"/>
          </a:xfrm>
          <a:prstGeom prst="rect">
            <a:avLst/>
          </a:prstGeom>
        </p:spPr>
      </p:pic>
      <p:pic>
        <p:nvPicPr>
          <p:cNvPr id="21" name="SK-22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61584" y="3888432"/>
            <a:ext cx="4840188" cy="1350913"/>
          </a:xfrm>
          <a:prstGeom prst="rect">
            <a:avLst/>
          </a:prstGeom>
        </p:spPr>
      </p:pic>
      <p:pic>
        <p:nvPicPr>
          <p:cNvPr id="22" name="SK-22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58980" y="4788843"/>
            <a:ext cx="3694063" cy="9525"/>
          </a:xfrm>
          <a:prstGeom prst="rect">
            <a:avLst/>
          </a:prstGeom>
        </p:spPr>
      </p:pic>
      <p:pic>
        <p:nvPicPr>
          <p:cNvPr id="23" name="SK-22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61584" y="5362873"/>
            <a:ext cx="4840188" cy="1083469"/>
          </a:xfrm>
          <a:prstGeom prst="rect">
            <a:avLst/>
          </a:prstGeom>
        </p:spPr>
      </p:pic>
      <p:pic>
        <p:nvPicPr>
          <p:cNvPr id="24" name="SK-22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58980" y="6263432"/>
            <a:ext cx="3694063" cy="9525"/>
          </a:xfrm>
          <a:prstGeom prst="rect">
            <a:avLst/>
          </a:prstGeom>
        </p:spPr>
      </p:pic>
      <p:pic>
        <p:nvPicPr>
          <p:cNvPr id="25" name="SK-22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97161" y="6459587"/>
            <a:ext cx="4035475" cy="28575"/>
          </a:xfrm>
          <a:prstGeom prst="rect">
            <a:avLst/>
          </a:prstGeom>
        </p:spPr>
      </p:pic>
      <p:pic>
        <p:nvPicPr>
          <p:cNvPr id="26" name="SK-22-img-25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6542484"/>
            <a:ext cx="12192000" cy="315367"/>
          </a:xfrm>
          <a:prstGeom prst="rect">
            <a:avLst/>
          </a:prstGeom>
        </p:spPr>
      </p:pic>
      <p:pic>
        <p:nvPicPr>
          <p:cNvPr id="27" name="SK-22-img-2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217569" y="5465713"/>
            <a:ext cx="268188" cy="253603"/>
          </a:xfrm>
          <a:prstGeom prst="rect">
            <a:avLst/>
          </a:prstGeom>
        </p:spPr>
      </p:pic>
      <p:pic>
        <p:nvPicPr>
          <p:cNvPr id="28" name="SK-22-img-27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29773" y="3984427"/>
            <a:ext cx="255984" cy="253603"/>
          </a:xfrm>
          <a:prstGeom prst="rect">
            <a:avLst/>
          </a:prstGeom>
        </p:spPr>
      </p:pic>
      <p:pic>
        <p:nvPicPr>
          <p:cNvPr id="29" name="SK-22-img-28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21569" y="5019973"/>
            <a:ext cx="4047679" cy="1453753"/>
          </a:xfrm>
          <a:prstGeom prst="rect">
            <a:avLst/>
          </a:prstGeom>
        </p:spPr>
      </p:pic>
      <p:sp>
        <p:nvSpPr>
          <p:cNvPr id="30" name="SK-22-text-29"/>
          <p:cNvSpPr/>
          <p:nvPr/>
        </p:nvSpPr>
        <p:spPr>
          <a:xfrm>
            <a:off x="475357" y="315367"/>
            <a:ext cx="5133022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75" dirty="0"/>
          </a:p>
        </p:txBody>
      </p:sp>
      <p:sp>
        <p:nvSpPr>
          <p:cNvPr id="31" name="SK-22-text-30"/>
          <p:cNvSpPr/>
          <p:nvPr/>
        </p:nvSpPr>
        <p:spPr>
          <a:xfrm>
            <a:off x="365671" y="644575"/>
            <a:ext cx="11826329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Spondylolisthesis: Types and Features</a:t>
            </a:r>
            <a:endParaRPr lang="en-US" sz="3150" dirty="0"/>
          </a:p>
        </p:txBody>
      </p:sp>
      <p:sp>
        <p:nvSpPr>
          <p:cNvPr id="32" name="SK-22-text-31"/>
          <p:cNvSpPr/>
          <p:nvPr/>
        </p:nvSpPr>
        <p:spPr>
          <a:xfrm>
            <a:off x="365671" y="1117848"/>
            <a:ext cx="11826329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Forward slippage of one vertebra on another — classification and what to look for in primary care</a:t>
            </a:r>
            <a:endParaRPr lang="en-US" sz="1500" dirty="0"/>
          </a:p>
        </p:txBody>
      </p:sp>
      <p:sp>
        <p:nvSpPr>
          <p:cNvPr id="33" name="SK-22-text-32"/>
          <p:cNvSpPr/>
          <p:nvPr/>
        </p:nvSpPr>
        <p:spPr>
          <a:xfrm>
            <a:off x="365671" y="1652736"/>
            <a:ext cx="280130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CLASSIFICATION</a:t>
            </a:r>
            <a:endParaRPr lang="en-US" sz="1275" dirty="0"/>
          </a:p>
        </p:txBody>
      </p:sp>
      <p:sp>
        <p:nvSpPr>
          <p:cNvPr id="34" name="SK-22-text-33"/>
          <p:cNvSpPr/>
          <p:nvPr/>
        </p:nvSpPr>
        <p:spPr>
          <a:xfrm>
            <a:off x="658267" y="1981944"/>
            <a:ext cx="443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I — Dysplastic</a:t>
            </a:r>
            <a:endParaRPr lang="en-US" sz="1500" dirty="0"/>
          </a:p>
        </p:txBody>
      </p:sp>
      <p:sp>
        <p:nvSpPr>
          <p:cNvPr id="35" name="SK-22-text-34"/>
          <p:cNvSpPr/>
          <p:nvPr/>
        </p:nvSpPr>
        <p:spPr>
          <a:xfrm>
            <a:off x="658267" y="2194471"/>
            <a:ext cx="812292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Congenital abnormalities of the upper sacrum</a:t>
            </a:r>
            <a:endParaRPr lang="en-US" sz="1200" dirty="0"/>
          </a:p>
        </p:txBody>
      </p:sp>
      <p:sp>
        <p:nvSpPr>
          <p:cNvPr id="36" name="SK-22-text-35"/>
          <p:cNvSpPr/>
          <p:nvPr/>
        </p:nvSpPr>
        <p:spPr>
          <a:xfrm>
            <a:off x="5535067" y="2119015"/>
            <a:ext cx="17907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Congenital</a:t>
            </a:r>
            <a:endParaRPr lang="en-US" sz="1125" dirty="0"/>
          </a:p>
        </p:txBody>
      </p:sp>
      <p:sp>
        <p:nvSpPr>
          <p:cNvPr id="37" name="SK-22-text-36"/>
          <p:cNvSpPr/>
          <p:nvPr/>
        </p:nvSpPr>
        <p:spPr>
          <a:xfrm>
            <a:off x="658267" y="2530525"/>
            <a:ext cx="39814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II — Isthmic</a:t>
            </a:r>
            <a:endParaRPr lang="en-US" sz="1500" dirty="0"/>
          </a:p>
        </p:txBody>
      </p:sp>
      <p:sp>
        <p:nvSpPr>
          <p:cNvPr id="38" name="SK-22-text-37"/>
          <p:cNvSpPr/>
          <p:nvPr/>
        </p:nvSpPr>
        <p:spPr>
          <a:xfrm>
            <a:off x="658267" y="2750046"/>
            <a:ext cx="92202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Lesion in pars interarticularis — lytic or fatigue</a:t>
            </a:r>
            <a:endParaRPr lang="en-US" sz="1200" dirty="0"/>
          </a:p>
        </p:txBody>
      </p:sp>
      <p:sp>
        <p:nvSpPr>
          <p:cNvPr id="39" name="SK-22-text-38"/>
          <p:cNvSpPr/>
          <p:nvPr/>
        </p:nvSpPr>
        <p:spPr>
          <a:xfrm>
            <a:off x="658267" y="2914650"/>
            <a:ext cx="62941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fracture, or elongated intact pars</a:t>
            </a:r>
            <a:endParaRPr lang="en-US" sz="1200" dirty="0"/>
          </a:p>
        </p:txBody>
      </p:sp>
      <p:sp>
        <p:nvSpPr>
          <p:cNvPr id="40" name="SK-22-text-39"/>
          <p:cNvSpPr/>
          <p:nvPr/>
        </p:nvSpPr>
        <p:spPr>
          <a:xfrm>
            <a:off x="5364361" y="2681436"/>
            <a:ext cx="98747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 in</a:t>
            </a:r>
            <a:endParaRPr lang="en-US" sz="975" dirty="0"/>
          </a:p>
          <a:p>
            <a:pPr marL="0" indent="0" algn="ctr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young adults</a:t>
            </a:r>
            <a:endParaRPr lang="en-US" sz="975" dirty="0"/>
          </a:p>
        </p:txBody>
      </p:sp>
      <p:sp>
        <p:nvSpPr>
          <p:cNvPr id="41" name="SK-22-text-40"/>
          <p:cNvSpPr/>
          <p:nvPr/>
        </p:nvSpPr>
        <p:spPr>
          <a:xfrm>
            <a:off x="658267" y="3223171"/>
            <a:ext cx="58102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III — Degenerative ★</a:t>
            </a:r>
            <a:endParaRPr lang="en-US" sz="1500" dirty="0"/>
          </a:p>
        </p:txBody>
      </p:sp>
      <p:sp>
        <p:nvSpPr>
          <p:cNvPr id="42" name="SK-22-text-41"/>
          <p:cNvSpPr/>
          <p:nvPr/>
        </p:nvSpPr>
        <p:spPr>
          <a:xfrm>
            <a:off x="658267" y="3442692"/>
            <a:ext cx="1153373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Facet joint degeneration — most common type seen in GP practice</a:t>
            </a:r>
            <a:endParaRPr lang="en-US" sz="1200" dirty="0"/>
          </a:p>
        </p:txBody>
      </p:sp>
      <p:sp>
        <p:nvSpPr>
          <p:cNvPr id="43" name="SK-22-text-42"/>
          <p:cNvSpPr/>
          <p:nvPr/>
        </p:nvSpPr>
        <p:spPr>
          <a:xfrm>
            <a:off x="658267" y="3607296"/>
            <a:ext cx="90982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Typically at L4/L5 — elderly women most affected</a:t>
            </a:r>
            <a:endParaRPr lang="en-US" sz="1200" dirty="0"/>
          </a:p>
        </p:txBody>
      </p:sp>
      <p:sp>
        <p:nvSpPr>
          <p:cNvPr id="44" name="SK-22-text-43"/>
          <p:cNvSpPr/>
          <p:nvPr/>
        </p:nvSpPr>
        <p:spPr>
          <a:xfrm>
            <a:off x="5425380" y="3380929"/>
            <a:ext cx="865584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Commonest in</a:t>
            </a:r>
            <a:endParaRPr lang="en-US" sz="975" dirty="0"/>
          </a:p>
          <a:p>
            <a:pPr marL="0" indent="0" algn="ctr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primary care</a:t>
            </a:r>
            <a:endParaRPr lang="en-US" sz="975" dirty="0"/>
          </a:p>
        </p:txBody>
      </p:sp>
      <p:sp>
        <p:nvSpPr>
          <p:cNvPr id="45" name="SK-22-text-44"/>
          <p:cNvSpPr/>
          <p:nvPr/>
        </p:nvSpPr>
        <p:spPr>
          <a:xfrm>
            <a:off x="658267" y="3950196"/>
            <a:ext cx="443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IV — Traumatic</a:t>
            </a:r>
            <a:endParaRPr lang="en-US" sz="1500" dirty="0"/>
          </a:p>
        </p:txBody>
      </p:sp>
      <p:sp>
        <p:nvSpPr>
          <p:cNvPr id="46" name="SK-22-text-45"/>
          <p:cNvSpPr/>
          <p:nvPr/>
        </p:nvSpPr>
        <p:spPr>
          <a:xfrm>
            <a:off x="658267" y="4155877"/>
            <a:ext cx="66598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fracture in the vertebral arch</a:t>
            </a:r>
            <a:endParaRPr lang="en-US" sz="1200" dirty="0"/>
          </a:p>
        </p:txBody>
      </p:sp>
      <p:sp>
        <p:nvSpPr>
          <p:cNvPr id="47" name="SK-22-text-46"/>
          <p:cNvSpPr/>
          <p:nvPr/>
        </p:nvSpPr>
        <p:spPr>
          <a:xfrm>
            <a:off x="5498455" y="4073575"/>
            <a:ext cx="196215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Post-trauma</a:t>
            </a:r>
            <a:endParaRPr lang="en-US" sz="1125" dirty="0"/>
          </a:p>
        </p:txBody>
      </p:sp>
      <p:sp>
        <p:nvSpPr>
          <p:cNvPr id="48" name="SK-22-text-47"/>
          <p:cNvSpPr/>
          <p:nvPr/>
        </p:nvSpPr>
        <p:spPr>
          <a:xfrm>
            <a:off x="658267" y="4505623"/>
            <a:ext cx="4895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V — Pathological</a:t>
            </a:r>
            <a:endParaRPr lang="en-US" sz="1500" dirty="0"/>
          </a:p>
        </p:txBody>
      </p:sp>
      <p:sp>
        <p:nvSpPr>
          <p:cNvPr id="49" name="SK-22-text-48"/>
          <p:cNvSpPr/>
          <p:nvPr/>
        </p:nvSpPr>
        <p:spPr>
          <a:xfrm>
            <a:off x="658267" y="4718298"/>
            <a:ext cx="68427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Generalised or localised bone disease</a:t>
            </a:r>
            <a:endParaRPr lang="en-US" sz="1200" dirty="0"/>
          </a:p>
        </p:txBody>
      </p:sp>
      <p:sp>
        <p:nvSpPr>
          <p:cNvPr id="50" name="SK-22-text-49"/>
          <p:cNvSpPr/>
          <p:nvPr/>
        </p:nvSpPr>
        <p:spPr>
          <a:xfrm>
            <a:off x="5388769" y="4649688"/>
            <a:ext cx="24765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Systemic cause</a:t>
            </a:r>
            <a:endParaRPr lang="en-US" sz="1125" dirty="0"/>
          </a:p>
        </p:txBody>
      </p:sp>
      <p:sp>
        <p:nvSpPr>
          <p:cNvPr id="51" name="SK-22-text-50"/>
          <p:cNvSpPr/>
          <p:nvPr/>
        </p:nvSpPr>
        <p:spPr>
          <a:xfrm>
            <a:off x="7059067" y="1652736"/>
            <a:ext cx="33842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FEATURES</a:t>
            </a:r>
            <a:endParaRPr lang="en-US" sz="1275" dirty="0"/>
          </a:p>
        </p:txBody>
      </p:sp>
      <p:sp>
        <p:nvSpPr>
          <p:cNvPr id="52" name="SK-22-text-51"/>
          <p:cNvSpPr/>
          <p:nvPr/>
        </p:nvSpPr>
        <p:spPr>
          <a:xfrm>
            <a:off x="7083475" y="1988790"/>
            <a:ext cx="51085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Back pain ± leg pain (if radiculopathy present)</a:t>
            </a:r>
            <a:endParaRPr lang="en-US" sz="1200" dirty="0"/>
          </a:p>
        </p:txBody>
      </p:sp>
      <p:sp>
        <p:nvSpPr>
          <p:cNvPr id="53" name="SK-22-text-52"/>
          <p:cNvSpPr/>
          <p:nvPr/>
        </p:nvSpPr>
        <p:spPr>
          <a:xfrm>
            <a:off x="7083475" y="2269927"/>
            <a:ext cx="51085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Often asymptomatic — found incidentally on imaging</a:t>
            </a:r>
            <a:endParaRPr lang="en-US" sz="1200" dirty="0"/>
          </a:p>
        </p:txBody>
      </p:sp>
      <p:sp>
        <p:nvSpPr>
          <p:cNvPr id="54" name="SK-22-text-53"/>
          <p:cNvSpPr/>
          <p:nvPr/>
        </p:nvSpPr>
        <p:spPr>
          <a:xfrm>
            <a:off x="7083475" y="2551063"/>
            <a:ext cx="3206353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Palpable step-deformity at affected level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(if significant slip)</a:t>
            </a:r>
            <a:endParaRPr lang="en-US" sz="1275" dirty="0"/>
          </a:p>
        </p:txBody>
      </p:sp>
      <p:sp>
        <p:nvSpPr>
          <p:cNvPr id="55" name="SK-22-text-54"/>
          <p:cNvSpPr/>
          <p:nvPr/>
        </p:nvSpPr>
        <p:spPr>
          <a:xfrm>
            <a:off x="7083475" y="3044875"/>
            <a:ext cx="3876973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Degenerative type: insidious onset, elderly, female,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L4/L5 most common</a:t>
            </a:r>
            <a:endParaRPr lang="en-US" sz="1275" dirty="0"/>
          </a:p>
        </p:txBody>
      </p:sp>
      <p:sp>
        <p:nvSpPr>
          <p:cNvPr id="56" name="SK-22-text-55"/>
          <p:cNvSpPr/>
          <p:nvPr/>
        </p:nvSpPr>
        <p:spPr>
          <a:xfrm>
            <a:off x="7083475" y="3538686"/>
            <a:ext cx="51085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Symptoms may mimic disc prolapse or spinal stenosis</a:t>
            </a:r>
            <a:endParaRPr lang="en-US" sz="1200" dirty="0"/>
          </a:p>
        </p:txBody>
      </p:sp>
      <p:sp>
        <p:nvSpPr>
          <p:cNvPr id="57" name="SK-22-text-56"/>
          <p:cNvSpPr/>
          <p:nvPr/>
        </p:nvSpPr>
        <p:spPr>
          <a:xfrm>
            <a:off x="7558980" y="3991273"/>
            <a:ext cx="455009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274E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Primary Care Management</a:t>
            </a:r>
            <a:endParaRPr lang="en-US" sz="1275" dirty="0"/>
          </a:p>
        </p:txBody>
      </p:sp>
      <p:sp>
        <p:nvSpPr>
          <p:cNvPr id="58" name="SK-22-text-57"/>
          <p:cNvSpPr/>
          <p:nvPr/>
        </p:nvSpPr>
        <p:spPr>
          <a:xfrm>
            <a:off x="7558980" y="4265563"/>
            <a:ext cx="46330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74E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spondylolisthesis is managed conservatively:</a:t>
            </a:r>
            <a:endParaRPr lang="en-US" sz="1200" dirty="0"/>
          </a:p>
        </p:txBody>
      </p:sp>
      <p:sp>
        <p:nvSpPr>
          <p:cNvPr id="59" name="SK-22-text-58"/>
          <p:cNvSpPr/>
          <p:nvPr/>
        </p:nvSpPr>
        <p:spPr>
          <a:xfrm>
            <a:off x="7558980" y="4464546"/>
            <a:ext cx="46330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74E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Physiotherapy · Exercise therapy · Analgesia (NSAIDs)</a:t>
            </a:r>
            <a:endParaRPr lang="en-US" sz="1200" dirty="0"/>
          </a:p>
        </p:txBody>
      </p:sp>
      <p:sp>
        <p:nvSpPr>
          <p:cNvPr id="60" name="SK-22-text-59"/>
          <p:cNvSpPr/>
          <p:nvPr/>
        </p:nvSpPr>
        <p:spPr>
          <a:xfrm>
            <a:off x="7558980" y="4786759"/>
            <a:ext cx="46330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74E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 if: severe or recurrent leg and back pain, or</a:t>
            </a:r>
            <a:endParaRPr lang="en-US" sz="1200" dirty="0"/>
          </a:p>
        </p:txBody>
      </p:sp>
      <p:sp>
        <p:nvSpPr>
          <p:cNvPr id="61" name="SK-22-text-60"/>
          <p:cNvSpPr/>
          <p:nvPr/>
        </p:nvSpPr>
        <p:spPr>
          <a:xfrm>
            <a:off x="7558980" y="4972050"/>
            <a:ext cx="46330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74E1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progressive neurological symptoms</a:t>
            </a:r>
            <a:endParaRPr lang="en-US" sz="1200" dirty="0"/>
          </a:p>
        </p:txBody>
      </p:sp>
      <p:sp>
        <p:nvSpPr>
          <p:cNvPr id="62" name="SK-22-text-61"/>
          <p:cNvSpPr/>
          <p:nvPr/>
        </p:nvSpPr>
        <p:spPr>
          <a:xfrm>
            <a:off x="7558980" y="5472559"/>
            <a:ext cx="14411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7F6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</a:t>
            </a:r>
            <a:endParaRPr lang="en-US" sz="1275" dirty="0"/>
          </a:p>
        </p:txBody>
      </p:sp>
      <p:sp>
        <p:nvSpPr>
          <p:cNvPr id="63" name="SK-22-text-62"/>
          <p:cNvSpPr/>
          <p:nvPr/>
        </p:nvSpPr>
        <p:spPr>
          <a:xfrm>
            <a:off x="7558980" y="5740003"/>
            <a:ext cx="4047679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7F6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Degenerative spondylolisthesis is often found incidentally —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7F6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over-medicalise an asymptomatic finding. Correlate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7F6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with clinical symptoms.</a:t>
            </a:r>
            <a:endParaRPr lang="en-US" sz="1275" dirty="0"/>
          </a:p>
        </p:txBody>
      </p:sp>
      <p:sp>
        <p:nvSpPr>
          <p:cNvPr id="64" name="SK-22-text-63"/>
          <p:cNvSpPr/>
          <p:nvPr/>
        </p:nvSpPr>
        <p:spPr>
          <a:xfrm>
            <a:off x="377875" y="6617940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65" name="SK-22-text-64"/>
          <p:cNvSpPr/>
          <p:nvPr/>
        </p:nvSpPr>
        <p:spPr>
          <a:xfrm>
            <a:off x="4059882" y="6617940"/>
            <a:ext cx="8132118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66" name="SK-22-text-65"/>
          <p:cNvSpPr/>
          <p:nvPr/>
        </p:nvSpPr>
        <p:spPr>
          <a:xfrm>
            <a:off x="10862965" y="6617940"/>
            <a:ext cx="1329035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22 of 33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9059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28792"/>
            <a:ext cx="12192000" cy="329059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9" y="575965"/>
            <a:ext cx="109686" cy="630882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6" y="1332458"/>
            <a:ext cx="11533588" cy="15564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59" y="1543050"/>
            <a:ext cx="3669655" cy="356592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4682" y="1543050"/>
            <a:ext cx="3608784" cy="356592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59" y="2002482"/>
            <a:ext cx="3669655" cy="1172617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59" y="3257550"/>
            <a:ext cx="3669655" cy="939403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059" y="4279255"/>
            <a:ext cx="3669655" cy="1049238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64682" y="2002482"/>
            <a:ext cx="3608784" cy="1330375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64682" y="3415159"/>
            <a:ext cx="3608784" cy="966936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64682" y="4464546"/>
            <a:ext cx="3608784" cy="864096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39286" y="2002482"/>
            <a:ext cx="3523357" cy="3326011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9059" y="5541169"/>
            <a:ext cx="10643592" cy="912019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9059" y="5541169"/>
            <a:ext cx="97482" cy="912019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2675" y="5623471"/>
            <a:ext cx="292596" cy="301675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92988" y="1529209"/>
            <a:ext cx="3596580" cy="3312319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49961" y="1604665"/>
            <a:ext cx="243780" cy="226219"/>
          </a:xfrm>
          <a:prstGeom prst="rect">
            <a:avLst/>
          </a:prstGeom>
        </p:spPr>
      </p:pic>
      <p:pic>
        <p:nvPicPr>
          <p:cNvPr id="21" name="SK-2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3153" y="1590973"/>
            <a:ext cx="268188" cy="253603"/>
          </a:xfrm>
          <a:prstGeom prst="rect">
            <a:avLst/>
          </a:prstGeom>
        </p:spPr>
      </p:pic>
      <p:sp>
        <p:nvSpPr>
          <p:cNvPr id="22" name="SK-23-text-21"/>
          <p:cNvSpPr/>
          <p:nvPr/>
        </p:nvSpPr>
        <p:spPr>
          <a:xfrm>
            <a:off x="292596" y="109686"/>
            <a:ext cx="5434965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3" name="SK-23-text-22"/>
          <p:cNvSpPr/>
          <p:nvPr/>
        </p:nvSpPr>
        <p:spPr>
          <a:xfrm>
            <a:off x="9762679" y="116532"/>
            <a:ext cx="21487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00" dirty="0"/>
          </a:p>
        </p:txBody>
      </p:sp>
      <p:sp>
        <p:nvSpPr>
          <p:cNvPr id="24" name="SK-23-text-23"/>
          <p:cNvSpPr/>
          <p:nvPr/>
        </p:nvSpPr>
        <p:spPr>
          <a:xfrm>
            <a:off x="511969" y="569119"/>
            <a:ext cx="11680031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of Spinal Canal Stenosis</a:t>
            </a:r>
            <a:endParaRPr lang="en-US" sz="2700" dirty="0"/>
          </a:p>
        </p:txBody>
      </p:sp>
      <p:sp>
        <p:nvSpPr>
          <p:cNvPr id="25" name="SK-23-text-24"/>
          <p:cNvSpPr/>
          <p:nvPr/>
        </p:nvSpPr>
        <p:spPr>
          <a:xfrm>
            <a:off x="524173" y="946398"/>
            <a:ext cx="116678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Tailoring treatment to symptom severity and functional impact</a:t>
            </a:r>
            <a:endParaRPr lang="en-US" sz="1650" dirty="0"/>
          </a:p>
        </p:txBody>
      </p:sp>
      <p:sp>
        <p:nvSpPr>
          <p:cNvPr id="26" name="SK-23-text-25"/>
          <p:cNvSpPr/>
          <p:nvPr/>
        </p:nvSpPr>
        <p:spPr>
          <a:xfrm>
            <a:off x="828973" y="1618357"/>
            <a:ext cx="399954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Conservative First</a:t>
            </a:r>
            <a:endParaRPr lang="en-US" sz="1425" dirty="0"/>
          </a:p>
        </p:txBody>
      </p:sp>
      <p:sp>
        <p:nvSpPr>
          <p:cNvPr id="27" name="SK-23-text-26"/>
          <p:cNvSpPr/>
          <p:nvPr/>
        </p:nvSpPr>
        <p:spPr>
          <a:xfrm>
            <a:off x="438894" y="2098477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Physiotherapy &amp; Exercise</a:t>
            </a:r>
            <a:endParaRPr lang="en-US" sz="1350" dirty="0"/>
          </a:p>
        </p:txBody>
      </p:sp>
      <p:sp>
        <p:nvSpPr>
          <p:cNvPr id="28" name="SK-23-text-27"/>
          <p:cNvSpPr/>
          <p:nvPr/>
        </p:nvSpPr>
        <p:spPr>
          <a:xfrm>
            <a:off x="609600" y="2331690"/>
            <a:ext cx="2999184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Core stability exercises, stretching, and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graduated activity programme. Flexion-based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exercises are generally better tolerated than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extension.</a:t>
            </a:r>
            <a:endParaRPr lang="en-US" sz="1050" dirty="0"/>
          </a:p>
        </p:txBody>
      </p:sp>
      <p:sp>
        <p:nvSpPr>
          <p:cNvPr id="29" name="SK-23-text-28"/>
          <p:cNvSpPr/>
          <p:nvPr/>
        </p:nvSpPr>
        <p:spPr>
          <a:xfrm>
            <a:off x="438894" y="3298627"/>
            <a:ext cx="23488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Analgesia</a:t>
            </a:r>
            <a:endParaRPr lang="en-US" sz="1350" dirty="0"/>
          </a:p>
        </p:txBody>
      </p:sp>
      <p:sp>
        <p:nvSpPr>
          <p:cNvPr id="30" name="SK-23-text-29"/>
          <p:cNvSpPr/>
          <p:nvPr/>
        </p:nvSpPr>
        <p:spPr>
          <a:xfrm>
            <a:off x="609600" y="3511153"/>
            <a:ext cx="3023592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for pain relief — use lowest effective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dose for shortest duration. Consider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gastroprotection. Regular review of response.</a:t>
            </a:r>
            <a:endParaRPr lang="en-US" sz="1050" dirty="0"/>
          </a:p>
        </p:txBody>
      </p:sp>
      <p:sp>
        <p:nvSpPr>
          <p:cNvPr id="31" name="SK-23-text-30"/>
          <p:cNvSpPr/>
          <p:nvPr/>
        </p:nvSpPr>
        <p:spPr>
          <a:xfrm>
            <a:off x="438894" y="4306788"/>
            <a:ext cx="60521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Epidural Steroid Injections</a:t>
            </a:r>
            <a:endParaRPr lang="en-US" sz="1350" dirty="0"/>
          </a:p>
        </p:txBody>
      </p:sp>
      <p:sp>
        <p:nvSpPr>
          <p:cNvPr id="32" name="SK-23-text-31"/>
          <p:cNvSpPr/>
          <p:nvPr/>
        </p:nvSpPr>
        <p:spPr>
          <a:xfrm>
            <a:off x="609600" y="4526161"/>
            <a:ext cx="2657773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Useful for symptom relief in neurogenic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claudication. Performed by pain clinic 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team. Provides temporary but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meaningful relief in selected patients.</a:t>
            </a:r>
            <a:endParaRPr lang="en-US" sz="1050" dirty="0"/>
          </a:p>
        </p:txBody>
      </p:sp>
      <p:sp>
        <p:nvSpPr>
          <p:cNvPr id="33" name="SK-23-text-32"/>
          <p:cNvSpPr/>
          <p:nvPr/>
        </p:nvSpPr>
        <p:spPr>
          <a:xfrm>
            <a:off x="4815780" y="1618357"/>
            <a:ext cx="508539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Conservative Fails</a:t>
            </a:r>
            <a:endParaRPr lang="en-US" sz="1425" dirty="0"/>
          </a:p>
        </p:txBody>
      </p:sp>
      <p:sp>
        <p:nvSpPr>
          <p:cNvPr id="34" name="SK-23-text-33"/>
          <p:cNvSpPr/>
          <p:nvPr/>
        </p:nvSpPr>
        <p:spPr>
          <a:xfrm>
            <a:off x="4413498" y="2071092"/>
            <a:ext cx="399478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Referral Criteria</a:t>
            </a:r>
            <a:endParaRPr lang="en-US" sz="1350" dirty="0"/>
          </a:p>
        </p:txBody>
      </p:sp>
      <p:sp>
        <p:nvSpPr>
          <p:cNvPr id="35" name="SK-23-text-34"/>
          <p:cNvSpPr/>
          <p:nvPr/>
        </p:nvSpPr>
        <p:spPr>
          <a:xfrm>
            <a:off x="4596259" y="2304157"/>
            <a:ext cx="284068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Progressive neurogenic claudication not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responding to conservative care</a:t>
            </a:r>
            <a:endParaRPr lang="en-US" sz="1050" dirty="0"/>
          </a:p>
        </p:txBody>
      </p:sp>
      <p:sp>
        <p:nvSpPr>
          <p:cNvPr id="36" name="SK-23-text-35"/>
          <p:cNvSpPr/>
          <p:nvPr/>
        </p:nvSpPr>
        <p:spPr>
          <a:xfrm>
            <a:off x="4608463" y="2633365"/>
            <a:ext cx="2682180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Significant neurological deficit (motor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weakness, foot drop)</a:t>
            </a:r>
            <a:endParaRPr lang="en-US" sz="1050" dirty="0"/>
          </a:p>
        </p:txBody>
      </p:sp>
      <p:sp>
        <p:nvSpPr>
          <p:cNvPr id="37" name="SK-23-text-36"/>
          <p:cNvSpPr/>
          <p:nvPr/>
        </p:nvSpPr>
        <p:spPr>
          <a:xfrm>
            <a:off x="4608463" y="2948880"/>
            <a:ext cx="2730996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Failed conservative management over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adequate trial period</a:t>
            </a:r>
            <a:endParaRPr lang="en-US" sz="1050" dirty="0"/>
          </a:p>
        </p:txBody>
      </p:sp>
      <p:sp>
        <p:nvSpPr>
          <p:cNvPr id="38" name="SK-23-text-37"/>
          <p:cNvSpPr/>
          <p:nvPr/>
        </p:nvSpPr>
        <p:spPr>
          <a:xfrm>
            <a:off x="4413498" y="3463230"/>
            <a:ext cx="48177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Decompression Surgery</a:t>
            </a:r>
            <a:endParaRPr lang="en-US" sz="1350" dirty="0"/>
          </a:p>
        </p:txBody>
      </p:sp>
      <p:sp>
        <p:nvSpPr>
          <p:cNvPr id="39" name="SK-23-text-38"/>
          <p:cNvSpPr/>
          <p:nvPr/>
        </p:nvSpPr>
        <p:spPr>
          <a:xfrm>
            <a:off x="4584055" y="3668911"/>
            <a:ext cx="3048000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Laminectomy ± discectomy — the primary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surgical option. Relieves pressure on the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canal and nerve roots. Good outcomes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carefully selected patients.</a:t>
            </a:r>
            <a:endParaRPr lang="en-US" sz="1050" dirty="0"/>
          </a:p>
        </p:txBody>
      </p:sp>
      <p:sp>
        <p:nvSpPr>
          <p:cNvPr id="40" name="SK-23-text-39"/>
          <p:cNvSpPr/>
          <p:nvPr/>
        </p:nvSpPr>
        <p:spPr>
          <a:xfrm>
            <a:off x="4413498" y="4464546"/>
            <a:ext cx="708088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Interspinous Distraction Devices</a:t>
            </a:r>
            <a:endParaRPr lang="en-US" sz="1350" dirty="0"/>
          </a:p>
        </p:txBody>
      </p:sp>
      <p:sp>
        <p:nvSpPr>
          <p:cNvPr id="41" name="SK-23-text-40"/>
          <p:cNvSpPr/>
          <p:nvPr/>
        </p:nvSpPr>
        <p:spPr>
          <a:xfrm>
            <a:off x="4584055" y="4670227"/>
            <a:ext cx="2962573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Examples: COFLEX, X-STOP procedures.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Suitable for mild-to-moderate stenosis with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claudication. Less invasive alternative to full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laminectomy in selected patients.</a:t>
            </a:r>
            <a:endParaRPr lang="en-US" sz="1050" dirty="0"/>
          </a:p>
        </p:txBody>
      </p:sp>
      <p:sp>
        <p:nvSpPr>
          <p:cNvPr id="42" name="SK-23-text-41"/>
          <p:cNvSpPr/>
          <p:nvPr/>
        </p:nvSpPr>
        <p:spPr>
          <a:xfrm>
            <a:off x="1084957" y="5623471"/>
            <a:ext cx="461200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CLINICAL PRINCIPLE</a:t>
            </a:r>
            <a:endParaRPr lang="en-US" sz="1350" dirty="0"/>
          </a:p>
        </p:txBody>
      </p:sp>
      <p:sp>
        <p:nvSpPr>
          <p:cNvPr id="43" name="SK-23-text-42"/>
          <p:cNvSpPr/>
          <p:nvPr/>
        </p:nvSpPr>
        <p:spPr>
          <a:xfrm>
            <a:off x="1060698" y="5884069"/>
            <a:ext cx="9131796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patients with spinal stenosis can be managed conservatively. Surgery is reserved for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4444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those with progressive symptoms or significant functional limitation — not offered routinely.</a:t>
            </a:r>
            <a:endParaRPr lang="en-US" sz="1500" dirty="0"/>
          </a:p>
        </p:txBody>
      </p:sp>
      <p:sp>
        <p:nvSpPr>
          <p:cNvPr id="44" name="SK-23-text-43"/>
          <p:cNvSpPr/>
          <p:nvPr/>
        </p:nvSpPr>
        <p:spPr>
          <a:xfrm>
            <a:off x="255984" y="6617940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5" name="SK-23-text-44"/>
          <p:cNvSpPr/>
          <p:nvPr/>
        </p:nvSpPr>
        <p:spPr>
          <a:xfrm>
            <a:off x="3948559" y="6617940"/>
            <a:ext cx="42823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46" name="SK-23-text-45"/>
          <p:cNvSpPr/>
          <p:nvPr/>
        </p:nvSpPr>
        <p:spPr>
          <a:xfrm>
            <a:off x="10750153" y="6617940"/>
            <a:ext cx="1027063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23 of 33</a:t>
            </a:r>
            <a:endParaRPr lang="en-US" sz="11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60598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35638"/>
            <a:ext cx="12192000" cy="322213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54" y="356592"/>
            <a:ext cx="19050" cy="6124129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59" y="1302990"/>
            <a:ext cx="11058079" cy="1282303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1302990"/>
            <a:ext cx="121890" cy="1282303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2660898"/>
            <a:ext cx="11058079" cy="1186309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2660898"/>
            <a:ext cx="121890" cy="1186309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859" y="4155877"/>
            <a:ext cx="5388769" cy="720030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9075" y="4155877"/>
            <a:ext cx="5522863" cy="720030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859" y="4944517"/>
            <a:ext cx="5388769" cy="713184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9075" y="4944517"/>
            <a:ext cx="5522863" cy="713184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859" y="5726311"/>
            <a:ext cx="11058079" cy="720030"/>
          </a:xfrm>
          <a:prstGeom prst="rect">
            <a:avLst/>
          </a:prstGeom>
        </p:spPr>
      </p:pic>
      <p:pic>
        <p:nvPicPr>
          <p:cNvPr id="15" name="SK-2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694" y="5842992"/>
            <a:ext cx="524173" cy="438894"/>
          </a:xfrm>
          <a:prstGeom prst="rect">
            <a:avLst/>
          </a:prstGeom>
        </p:spPr>
      </p:pic>
      <p:pic>
        <p:nvPicPr>
          <p:cNvPr id="16" name="SK-2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37263" y="5033665"/>
            <a:ext cx="560784" cy="514350"/>
          </a:xfrm>
          <a:prstGeom prst="rect">
            <a:avLst/>
          </a:prstGeom>
        </p:spPr>
      </p:pic>
      <p:pic>
        <p:nvPicPr>
          <p:cNvPr id="17" name="SK-2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7263" y="4265563"/>
            <a:ext cx="548580" cy="521196"/>
          </a:xfrm>
          <a:prstGeom prst="rect">
            <a:avLst/>
          </a:prstGeom>
        </p:spPr>
      </p:pic>
      <p:pic>
        <p:nvPicPr>
          <p:cNvPr id="18" name="SK-2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8659" y="5040511"/>
            <a:ext cx="536377" cy="507355"/>
          </a:xfrm>
          <a:prstGeom prst="rect">
            <a:avLst/>
          </a:prstGeom>
        </p:spPr>
      </p:pic>
      <p:pic>
        <p:nvPicPr>
          <p:cNvPr id="19" name="SK-2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8659" y="4265563"/>
            <a:ext cx="536377" cy="521196"/>
          </a:xfrm>
          <a:prstGeom prst="rect">
            <a:avLst/>
          </a:prstGeom>
        </p:spPr>
      </p:pic>
      <p:pic>
        <p:nvPicPr>
          <p:cNvPr id="20" name="SK-2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06996" y="2153394"/>
            <a:ext cx="207169" cy="281136"/>
          </a:xfrm>
          <a:prstGeom prst="rect">
            <a:avLst/>
          </a:prstGeom>
        </p:spPr>
      </p:pic>
      <p:pic>
        <p:nvPicPr>
          <p:cNvPr id="21" name="SK-2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06996" y="1673275"/>
            <a:ext cx="207169" cy="287982"/>
          </a:xfrm>
          <a:prstGeom prst="rect">
            <a:avLst/>
          </a:prstGeom>
        </p:spPr>
      </p:pic>
      <p:sp>
        <p:nvSpPr>
          <p:cNvPr id="22" name="SK-24-text-21"/>
          <p:cNvSpPr/>
          <p:nvPr/>
        </p:nvSpPr>
        <p:spPr>
          <a:xfrm>
            <a:off x="4596259" y="54769"/>
            <a:ext cx="54349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3" name="SK-24-text-22"/>
          <p:cNvSpPr/>
          <p:nvPr/>
        </p:nvSpPr>
        <p:spPr>
          <a:xfrm>
            <a:off x="585192" y="459432"/>
            <a:ext cx="11606808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Surgical Options &amp; Referral Indications</a:t>
            </a:r>
            <a:endParaRPr lang="en-US" sz="2550" dirty="0"/>
          </a:p>
        </p:txBody>
      </p:sp>
      <p:sp>
        <p:nvSpPr>
          <p:cNvPr id="24" name="SK-24-text-23"/>
          <p:cNvSpPr/>
          <p:nvPr/>
        </p:nvSpPr>
        <p:spPr>
          <a:xfrm>
            <a:off x="585192" y="850255"/>
            <a:ext cx="1160680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to refer, how urgently, and what surgery can offer — a GP's guide</a:t>
            </a:r>
            <a:endParaRPr lang="en-US" sz="1500" dirty="0"/>
          </a:p>
        </p:txBody>
      </p:sp>
      <p:sp>
        <p:nvSpPr>
          <p:cNvPr id="25" name="SK-24-text-24"/>
          <p:cNvSpPr/>
          <p:nvPr/>
        </p:nvSpPr>
        <p:spPr>
          <a:xfrm>
            <a:off x="853380" y="1385292"/>
            <a:ext cx="60521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943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URGENT / EMERGENCY REFERRAL</a:t>
            </a:r>
            <a:endParaRPr lang="en-US" sz="1350" dirty="0"/>
          </a:p>
        </p:txBody>
      </p:sp>
      <p:sp>
        <p:nvSpPr>
          <p:cNvPr id="26" name="SK-24-text-25"/>
          <p:cNvSpPr/>
          <p:nvPr/>
        </p:nvSpPr>
        <p:spPr>
          <a:xfrm>
            <a:off x="1475184" y="1686967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Cauda Equina Syndrome</a:t>
            </a:r>
            <a:endParaRPr lang="en-US" sz="1275" dirty="0"/>
          </a:p>
        </p:txBody>
      </p:sp>
      <p:sp>
        <p:nvSpPr>
          <p:cNvPr id="27" name="SK-24-text-26"/>
          <p:cNvSpPr/>
          <p:nvPr/>
        </p:nvSpPr>
        <p:spPr>
          <a:xfrm>
            <a:off x="1475184" y="1878955"/>
            <a:ext cx="10716816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Same-day emergency referral to spinal surgery / A&amp;E — no delay, do not wait for imaging</a:t>
            </a:r>
            <a:endParaRPr lang="en-US" sz="1200" dirty="0"/>
          </a:p>
        </p:txBody>
      </p:sp>
      <p:sp>
        <p:nvSpPr>
          <p:cNvPr id="28" name="SK-24-text-27"/>
          <p:cNvSpPr/>
          <p:nvPr/>
        </p:nvSpPr>
        <p:spPr>
          <a:xfrm>
            <a:off x="1487388" y="2153394"/>
            <a:ext cx="785336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Rapidly Progressive Neurological Deficit</a:t>
            </a:r>
            <a:endParaRPr lang="en-US" sz="1275" dirty="0"/>
          </a:p>
        </p:txBody>
      </p:sp>
      <p:sp>
        <p:nvSpPr>
          <p:cNvPr id="29" name="SK-24-text-28"/>
          <p:cNvSpPr/>
          <p:nvPr/>
        </p:nvSpPr>
        <p:spPr>
          <a:xfrm>
            <a:off x="1475184" y="2352229"/>
            <a:ext cx="10716816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e.g. foot drop, significant limb weakness — urgent same-day referral</a:t>
            </a:r>
            <a:endParaRPr lang="en-US" sz="1200" dirty="0"/>
          </a:p>
        </p:txBody>
      </p:sp>
      <p:sp>
        <p:nvSpPr>
          <p:cNvPr id="30" name="SK-24-text-29"/>
          <p:cNvSpPr/>
          <p:nvPr/>
        </p:nvSpPr>
        <p:spPr>
          <a:xfrm>
            <a:off x="853380" y="2750046"/>
            <a:ext cx="113386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91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RELATIVE INDICATIONS (after failed conservative treatment)</a:t>
            </a:r>
            <a:endParaRPr lang="en-US" sz="1350" dirty="0"/>
          </a:p>
        </p:txBody>
      </p:sp>
      <p:sp>
        <p:nvSpPr>
          <p:cNvPr id="31" name="SK-24-text-30"/>
          <p:cNvSpPr/>
          <p:nvPr/>
        </p:nvSpPr>
        <p:spPr>
          <a:xfrm>
            <a:off x="938659" y="2983111"/>
            <a:ext cx="11253341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Significant disc prolapse with persistent severe radiculopathy — after ≥6 weeks conservative management</a:t>
            </a:r>
            <a:endParaRPr lang="en-US" sz="1200" dirty="0"/>
          </a:p>
        </p:txBody>
      </p:sp>
      <p:sp>
        <p:nvSpPr>
          <p:cNvPr id="32" name="SK-24-text-31"/>
          <p:cNvSpPr/>
          <p:nvPr/>
        </p:nvSpPr>
        <p:spPr>
          <a:xfrm>
            <a:off x="938659" y="3195786"/>
            <a:ext cx="11049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Recurrent sciatica significantly impacting quality of life</a:t>
            </a:r>
            <a:endParaRPr lang="en-US" sz="1200" dirty="0"/>
          </a:p>
        </p:txBody>
      </p:sp>
      <p:sp>
        <p:nvSpPr>
          <p:cNvPr id="33" name="SK-24-text-32"/>
          <p:cNvSpPr/>
          <p:nvPr/>
        </p:nvSpPr>
        <p:spPr>
          <a:xfrm>
            <a:off x="938659" y="3401467"/>
            <a:ext cx="112533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Spinal canal stenosis with significant claudication not responding to conservative care</a:t>
            </a:r>
            <a:endParaRPr lang="en-US" sz="1200" dirty="0"/>
          </a:p>
        </p:txBody>
      </p:sp>
      <p:sp>
        <p:nvSpPr>
          <p:cNvPr id="34" name="SK-24-text-33"/>
          <p:cNvSpPr/>
          <p:nvPr/>
        </p:nvSpPr>
        <p:spPr>
          <a:xfrm>
            <a:off x="938659" y="3600450"/>
            <a:ext cx="108661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Spondylolisthesis with severe recurrent leg and back pain</a:t>
            </a:r>
            <a:endParaRPr lang="en-US" sz="1200" dirty="0"/>
          </a:p>
        </p:txBody>
      </p:sp>
      <p:sp>
        <p:nvSpPr>
          <p:cNvPr id="35" name="SK-24-text-34"/>
          <p:cNvSpPr/>
          <p:nvPr/>
        </p:nvSpPr>
        <p:spPr>
          <a:xfrm>
            <a:off x="597396" y="3943350"/>
            <a:ext cx="70808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91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SURGICAL PROCEDURES — GP AWARENESS</a:t>
            </a:r>
            <a:endParaRPr lang="en-US" sz="1350" dirty="0"/>
          </a:p>
        </p:txBody>
      </p:sp>
      <p:sp>
        <p:nvSpPr>
          <p:cNvPr id="36" name="SK-24-text-35"/>
          <p:cNvSpPr/>
          <p:nvPr/>
        </p:nvSpPr>
        <p:spPr>
          <a:xfrm>
            <a:off x="1731169" y="4238179"/>
            <a:ext cx="5910262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Microdiscectomy / Fenestration</a:t>
            </a:r>
            <a:endParaRPr lang="en-US" sz="1275" dirty="0"/>
          </a:p>
        </p:txBody>
      </p:sp>
      <p:sp>
        <p:nvSpPr>
          <p:cNvPr id="37" name="SK-24-text-36"/>
          <p:cNvSpPr/>
          <p:nvPr/>
        </p:nvSpPr>
        <p:spPr>
          <a:xfrm>
            <a:off x="1731169" y="4450705"/>
            <a:ext cx="3742879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 prolapse with radiculopathy — most common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procedure; good outcomes when carefully selected</a:t>
            </a:r>
            <a:endParaRPr lang="en-US" sz="1050" dirty="0"/>
          </a:p>
        </p:txBody>
      </p:sp>
      <p:sp>
        <p:nvSpPr>
          <p:cNvPr id="38" name="SK-24-text-37"/>
          <p:cNvSpPr/>
          <p:nvPr/>
        </p:nvSpPr>
        <p:spPr>
          <a:xfrm>
            <a:off x="1731169" y="5033665"/>
            <a:ext cx="416147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Dynamic Stabilisation</a:t>
            </a:r>
            <a:endParaRPr lang="en-US" sz="1275" dirty="0"/>
          </a:p>
        </p:txBody>
      </p:sp>
      <p:sp>
        <p:nvSpPr>
          <p:cNvPr id="39" name="SK-24-text-38"/>
          <p:cNvSpPr/>
          <p:nvPr/>
        </p:nvSpPr>
        <p:spPr>
          <a:xfrm>
            <a:off x="1731169" y="5232648"/>
            <a:ext cx="2999184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e.g. Wallis procedure, disc replacement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alternatives to fusion in selected cases</a:t>
            </a:r>
            <a:endParaRPr lang="en-US" sz="1050" dirty="0"/>
          </a:p>
        </p:txBody>
      </p:sp>
      <p:sp>
        <p:nvSpPr>
          <p:cNvPr id="40" name="SK-24-text-39"/>
          <p:cNvSpPr/>
          <p:nvPr/>
        </p:nvSpPr>
        <p:spPr>
          <a:xfrm>
            <a:off x="7266384" y="4210794"/>
            <a:ext cx="260699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Spinal Fusion</a:t>
            </a:r>
            <a:endParaRPr lang="en-US" sz="1275" dirty="0"/>
          </a:p>
        </p:txBody>
      </p:sp>
      <p:sp>
        <p:nvSpPr>
          <p:cNvPr id="41" name="SK-24-text-40"/>
          <p:cNvSpPr/>
          <p:nvPr/>
        </p:nvSpPr>
        <p:spPr>
          <a:xfrm>
            <a:off x="7266384" y="4395936"/>
            <a:ext cx="325516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instability or degenerative disc disease —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 is modest; select patients carefully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(single level, narrow disc, short duration)</a:t>
            </a:r>
            <a:endParaRPr lang="en-US" sz="1050" dirty="0"/>
          </a:p>
        </p:txBody>
      </p:sp>
      <p:sp>
        <p:nvSpPr>
          <p:cNvPr id="42" name="SK-24-text-41"/>
          <p:cNvSpPr/>
          <p:nvPr/>
        </p:nvSpPr>
        <p:spPr>
          <a:xfrm>
            <a:off x="7266384" y="5033665"/>
            <a:ext cx="280130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Vertebroplasty</a:t>
            </a:r>
            <a:endParaRPr lang="en-US" sz="1275" dirty="0"/>
          </a:p>
        </p:txBody>
      </p:sp>
      <p:sp>
        <p:nvSpPr>
          <p:cNvPr id="43" name="SK-24-text-42"/>
          <p:cNvSpPr/>
          <p:nvPr/>
        </p:nvSpPr>
        <p:spPr>
          <a:xfrm>
            <a:off x="7266384" y="5232648"/>
            <a:ext cx="2999184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Painful osteoporotic vertebral fractures or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vertebral metastases / myeloma</a:t>
            </a:r>
            <a:endParaRPr lang="en-US" sz="1050" dirty="0"/>
          </a:p>
        </p:txBody>
      </p:sp>
      <p:sp>
        <p:nvSpPr>
          <p:cNvPr id="44" name="SK-24-text-43"/>
          <p:cNvSpPr/>
          <p:nvPr/>
        </p:nvSpPr>
        <p:spPr>
          <a:xfrm>
            <a:off x="1377553" y="5760690"/>
            <a:ext cx="29908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 TO AVOID:</a:t>
            </a:r>
            <a:endParaRPr lang="en-US" sz="1125" dirty="0"/>
          </a:p>
        </p:txBody>
      </p:sp>
      <p:sp>
        <p:nvSpPr>
          <p:cNvPr id="45" name="SK-24-text-44"/>
          <p:cNvSpPr/>
          <p:nvPr/>
        </p:nvSpPr>
        <p:spPr>
          <a:xfrm>
            <a:off x="1353294" y="5925294"/>
            <a:ext cx="9960769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Spinal fusion has only a SMALL role in managing chronic back pain from degenerative disc disease. Cochrane evidence shows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modest benefit. Do not refer for fusion as routine management of chronic mechanical LBP. Psychological factors — high neuroticism,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compensation claims — predict poor surgical outcomes.</a:t>
            </a:r>
            <a:endParaRPr lang="en-US" sz="1050" dirty="0"/>
          </a:p>
        </p:txBody>
      </p:sp>
      <p:sp>
        <p:nvSpPr>
          <p:cNvPr id="46" name="SK-24-text-45"/>
          <p:cNvSpPr/>
          <p:nvPr/>
        </p:nvSpPr>
        <p:spPr>
          <a:xfrm>
            <a:off x="304800" y="6617940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7" name="SK-24-text-46"/>
          <p:cNvSpPr/>
          <p:nvPr/>
        </p:nvSpPr>
        <p:spPr>
          <a:xfrm>
            <a:off x="3864769" y="6617940"/>
            <a:ext cx="83272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48" name="SK-24-text-47"/>
          <p:cNvSpPr/>
          <p:nvPr/>
        </p:nvSpPr>
        <p:spPr>
          <a:xfrm>
            <a:off x="10777686" y="6617940"/>
            <a:ext cx="1414314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24 of 33</a:t>
            </a:r>
            <a:endParaRPr lang="en-US" sz="11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56592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1259"/>
            <a:ext cx="12192000" cy="356592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73" y="1265932"/>
            <a:ext cx="11752957" cy="1905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373" y="1762423"/>
            <a:ext cx="5571679" cy="528042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373" y="2352229"/>
            <a:ext cx="5571679" cy="528042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373" y="2942034"/>
            <a:ext cx="5571679" cy="528042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373" y="3531840"/>
            <a:ext cx="5571679" cy="528042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373" y="4443859"/>
            <a:ext cx="5571679" cy="1056084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373" y="5842992"/>
            <a:ext cx="5571679" cy="637729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373" y="5842992"/>
            <a:ext cx="73075" cy="637729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0094" y="1220688"/>
            <a:ext cx="5913090" cy="4313634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467" y="5959525"/>
            <a:ext cx="402282" cy="363438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4486" y="4567386"/>
            <a:ext cx="329059" cy="342900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765" y="3586609"/>
            <a:ext cx="390079" cy="383977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765" y="3003798"/>
            <a:ext cx="390079" cy="390823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9765" y="2413992"/>
            <a:ext cx="390079" cy="383977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9765" y="1810494"/>
            <a:ext cx="390079" cy="397669"/>
          </a:xfrm>
          <a:prstGeom prst="rect">
            <a:avLst/>
          </a:prstGeom>
        </p:spPr>
      </p:pic>
      <p:sp>
        <p:nvSpPr>
          <p:cNvPr id="20" name="SK-25-text-19"/>
          <p:cNvSpPr/>
          <p:nvPr/>
        </p:nvSpPr>
        <p:spPr>
          <a:xfrm>
            <a:off x="231577" y="89148"/>
            <a:ext cx="48310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21" name="SK-25-text-20"/>
          <p:cNvSpPr/>
          <p:nvPr/>
        </p:nvSpPr>
        <p:spPr>
          <a:xfrm>
            <a:off x="9838879" y="89148"/>
            <a:ext cx="235312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00" dirty="0"/>
          </a:p>
        </p:txBody>
      </p:sp>
      <p:sp>
        <p:nvSpPr>
          <p:cNvPr id="22" name="SK-25-text-21"/>
          <p:cNvSpPr/>
          <p:nvPr/>
        </p:nvSpPr>
        <p:spPr>
          <a:xfrm>
            <a:off x="194965" y="521196"/>
            <a:ext cx="1199703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Spinal Injections &amp; Pain Management</a:t>
            </a:r>
            <a:endParaRPr lang="en-US" sz="2775" dirty="0"/>
          </a:p>
        </p:txBody>
      </p:sp>
      <p:sp>
        <p:nvSpPr>
          <p:cNvPr id="23" name="SK-25-text-22"/>
          <p:cNvSpPr/>
          <p:nvPr/>
        </p:nvSpPr>
        <p:spPr>
          <a:xfrm>
            <a:off x="194965" y="939403"/>
            <a:ext cx="119970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GPs need to know about interventional options and pain clinic referral</a:t>
            </a:r>
            <a:endParaRPr lang="en-US" sz="1350" dirty="0"/>
          </a:p>
        </p:txBody>
      </p:sp>
      <p:sp>
        <p:nvSpPr>
          <p:cNvPr id="24" name="SK-25-text-23"/>
          <p:cNvSpPr/>
          <p:nvPr/>
        </p:nvSpPr>
        <p:spPr>
          <a:xfrm>
            <a:off x="194965" y="1481286"/>
            <a:ext cx="40995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INTERVENTIONAL OPTIONS</a:t>
            </a:r>
            <a:endParaRPr lang="en-US" sz="1200" dirty="0"/>
          </a:p>
        </p:txBody>
      </p:sp>
      <p:sp>
        <p:nvSpPr>
          <p:cNvPr id="25" name="SK-25-text-24"/>
          <p:cNvSpPr/>
          <p:nvPr/>
        </p:nvSpPr>
        <p:spPr>
          <a:xfrm>
            <a:off x="1024086" y="1782961"/>
            <a:ext cx="5013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Epidural Steroid Injections</a:t>
            </a:r>
            <a:endParaRPr lang="en-US" sz="1200" dirty="0"/>
          </a:p>
        </p:txBody>
      </p:sp>
      <p:sp>
        <p:nvSpPr>
          <p:cNvPr id="26" name="SK-25-text-25"/>
          <p:cNvSpPr/>
          <p:nvPr/>
        </p:nvSpPr>
        <p:spPr>
          <a:xfrm>
            <a:off x="1024086" y="1947565"/>
            <a:ext cx="935736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radicular pain and neurogenic claudication from spinal</a:t>
            </a:r>
            <a:endParaRPr lang="en-US" sz="1050" dirty="0"/>
          </a:p>
        </p:txBody>
      </p:sp>
      <p:sp>
        <p:nvSpPr>
          <p:cNvPr id="27" name="SK-25-text-26"/>
          <p:cNvSpPr/>
          <p:nvPr/>
        </p:nvSpPr>
        <p:spPr>
          <a:xfrm>
            <a:off x="1024086" y="2091630"/>
            <a:ext cx="88773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stenosis. Provides short-to-medium-term symptom relief.</a:t>
            </a:r>
            <a:endParaRPr lang="en-US" sz="1050" dirty="0"/>
          </a:p>
        </p:txBody>
      </p:sp>
      <p:sp>
        <p:nvSpPr>
          <p:cNvPr id="28" name="SK-25-text-27"/>
          <p:cNvSpPr/>
          <p:nvPr/>
        </p:nvSpPr>
        <p:spPr>
          <a:xfrm>
            <a:off x="1024086" y="2386459"/>
            <a:ext cx="40995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Facet Joint Injections</a:t>
            </a:r>
            <a:endParaRPr lang="en-US" sz="1200" dirty="0"/>
          </a:p>
        </p:txBody>
      </p:sp>
      <p:sp>
        <p:nvSpPr>
          <p:cNvPr id="29" name="SK-25-text-28"/>
          <p:cNvSpPr/>
          <p:nvPr/>
        </p:nvSpPr>
        <p:spPr>
          <a:xfrm>
            <a:off x="1024086" y="2551063"/>
            <a:ext cx="775716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back pain with suspected facet joint origin.</a:t>
            </a:r>
            <a:endParaRPr lang="en-US" sz="1050" dirty="0"/>
          </a:p>
        </p:txBody>
      </p:sp>
      <p:sp>
        <p:nvSpPr>
          <p:cNvPr id="30" name="SK-25-text-29"/>
          <p:cNvSpPr/>
          <p:nvPr/>
        </p:nvSpPr>
        <p:spPr>
          <a:xfrm>
            <a:off x="1024086" y="2695129"/>
            <a:ext cx="439674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Diagnostic and therapeutic.</a:t>
            </a:r>
            <a:endParaRPr lang="en-US" sz="1050" dirty="0"/>
          </a:p>
        </p:txBody>
      </p:sp>
      <p:sp>
        <p:nvSpPr>
          <p:cNvPr id="31" name="SK-25-text-30"/>
          <p:cNvSpPr/>
          <p:nvPr/>
        </p:nvSpPr>
        <p:spPr>
          <a:xfrm>
            <a:off x="1024086" y="2983111"/>
            <a:ext cx="31851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Nerve Root Blocks</a:t>
            </a:r>
            <a:endParaRPr lang="en-US" sz="1200" dirty="0"/>
          </a:p>
        </p:txBody>
      </p:sp>
      <p:sp>
        <p:nvSpPr>
          <p:cNvPr id="32" name="SK-25-text-31"/>
          <p:cNvSpPr/>
          <p:nvPr/>
        </p:nvSpPr>
        <p:spPr>
          <a:xfrm>
            <a:off x="1024086" y="3134023"/>
            <a:ext cx="951738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Targeted single-level injection for specific radiculopathy.</a:t>
            </a:r>
            <a:endParaRPr lang="en-US" sz="1050" dirty="0"/>
          </a:p>
        </p:txBody>
      </p:sp>
      <p:sp>
        <p:nvSpPr>
          <p:cNvPr id="33" name="SK-25-text-32"/>
          <p:cNvSpPr/>
          <p:nvPr/>
        </p:nvSpPr>
        <p:spPr>
          <a:xfrm>
            <a:off x="1024086" y="3284934"/>
            <a:ext cx="71170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Useful when one level is clearly implicated.</a:t>
            </a:r>
            <a:endParaRPr lang="en-US" sz="1050" dirty="0"/>
          </a:p>
        </p:txBody>
      </p:sp>
      <p:sp>
        <p:nvSpPr>
          <p:cNvPr id="34" name="SK-25-text-33"/>
          <p:cNvSpPr/>
          <p:nvPr/>
        </p:nvSpPr>
        <p:spPr>
          <a:xfrm>
            <a:off x="1024086" y="3593455"/>
            <a:ext cx="44653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Trigger Point Injections</a:t>
            </a:r>
            <a:endParaRPr lang="en-US" sz="1200" dirty="0"/>
          </a:p>
        </p:txBody>
      </p:sp>
      <p:sp>
        <p:nvSpPr>
          <p:cNvPr id="35" name="SK-25-text-34"/>
          <p:cNvSpPr/>
          <p:nvPr/>
        </p:nvSpPr>
        <p:spPr>
          <a:xfrm>
            <a:off x="1024086" y="3764905"/>
            <a:ext cx="96774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myofascial pain with identifiable tender trigger points.</a:t>
            </a:r>
            <a:endParaRPr lang="en-US" sz="1050" dirty="0"/>
          </a:p>
        </p:txBody>
      </p:sp>
      <p:sp>
        <p:nvSpPr>
          <p:cNvPr id="36" name="SK-25-text-35"/>
          <p:cNvSpPr/>
          <p:nvPr/>
        </p:nvSpPr>
        <p:spPr>
          <a:xfrm>
            <a:off x="194965" y="4190107"/>
            <a:ext cx="37338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CLINIC REFERRAL</a:t>
            </a:r>
            <a:endParaRPr lang="en-US" sz="1200" dirty="0"/>
          </a:p>
        </p:txBody>
      </p:sp>
      <p:sp>
        <p:nvSpPr>
          <p:cNvPr id="37" name="SK-25-text-36"/>
          <p:cNvSpPr/>
          <p:nvPr/>
        </p:nvSpPr>
        <p:spPr>
          <a:xfrm>
            <a:off x="877788" y="4560540"/>
            <a:ext cx="64770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pain clinic referral when:</a:t>
            </a:r>
            <a:endParaRPr lang="en-US" sz="1200" dirty="0"/>
          </a:p>
        </p:txBody>
      </p:sp>
      <p:sp>
        <p:nvSpPr>
          <p:cNvPr id="38" name="SK-25-text-37"/>
          <p:cNvSpPr/>
          <p:nvPr/>
        </p:nvSpPr>
        <p:spPr>
          <a:xfrm>
            <a:off x="889992" y="4745682"/>
            <a:ext cx="11302008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Chronic LBP not responding to primary care management after adequate trial</a:t>
            </a:r>
            <a:endParaRPr lang="en-US" sz="1050" dirty="0"/>
          </a:p>
        </p:txBody>
      </p:sp>
      <p:sp>
        <p:nvSpPr>
          <p:cNvPr id="39" name="SK-25-text-38"/>
          <p:cNvSpPr/>
          <p:nvPr/>
        </p:nvSpPr>
        <p:spPr>
          <a:xfrm>
            <a:off x="889992" y="4917132"/>
            <a:ext cx="11302008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Complex pain management needs (opioid dependency, neuropathic component)</a:t>
            </a:r>
            <a:endParaRPr lang="en-US" sz="1050" dirty="0"/>
          </a:p>
        </p:txBody>
      </p:sp>
      <p:sp>
        <p:nvSpPr>
          <p:cNvPr id="40" name="SK-25-text-39"/>
          <p:cNvSpPr/>
          <p:nvPr/>
        </p:nvSpPr>
        <p:spPr>
          <a:xfrm>
            <a:off x="889992" y="5088582"/>
            <a:ext cx="82372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Assessment for suitability of invasive procedures</a:t>
            </a:r>
            <a:endParaRPr lang="en-US" sz="1050" dirty="0"/>
          </a:p>
        </p:txBody>
      </p:sp>
      <p:sp>
        <p:nvSpPr>
          <p:cNvPr id="41" name="SK-25-text-40"/>
          <p:cNvSpPr/>
          <p:nvPr/>
        </p:nvSpPr>
        <p:spPr>
          <a:xfrm>
            <a:off x="889992" y="5253186"/>
            <a:ext cx="11302008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Patients with significant functional impairment despite optimised conservative care</a:t>
            </a:r>
            <a:endParaRPr lang="en-US" sz="1050" dirty="0"/>
          </a:p>
        </p:txBody>
      </p:sp>
      <p:sp>
        <p:nvSpPr>
          <p:cNvPr id="42" name="SK-25-text-41"/>
          <p:cNvSpPr/>
          <p:nvPr/>
        </p:nvSpPr>
        <p:spPr>
          <a:xfrm>
            <a:off x="475357" y="5554861"/>
            <a:ext cx="1171664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clinic teams offer multidisciplinary assessment — they are not just for injections.</a:t>
            </a:r>
            <a:endParaRPr lang="en-US" sz="1050" dirty="0"/>
          </a:p>
        </p:txBody>
      </p:sp>
      <p:sp>
        <p:nvSpPr>
          <p:cNvPr id="43" name="SK-25-text-42"/>
          <p:cNvSpPr/>
          <p:nvPr/>
        </p:nvSpPr>
        <p:spPr>
          <a:xfrm>
            <a:off x="877788" y="5918448"/>
            <a:ext cx="33680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Reminder:</a:t>
            </a:r>
            <a:endParaRPr lang="en-US" sz="1200" dirty="0"/>
          </a:p>
        </p:txBody>
      </p:sp>
      <p:sp>
        <p:nvSpPr>
          <p:cNvPr id="44" name="SK-25-text-43"/>
          <p:cNvSpPr/>
          <p:nvPr/>
        </p:nvSpPr>
        <p:spPr>
          <a:xfrm>
            <a:off x="877788" y="6096744"/>
            <a:ext cx="1131421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Injections provide symptom relief — they do not treat the underlying cause.</a:t>
            </a:r>
            <a:endParaRPr lang="en-US" sz="1050" dirty="0"/>
          </a:p>
        </p:txBody>
      </p:sp>
      <p:sp>
        <p:nvSpPr>
          <p:cNvPr id="45" name="SK-25-text-44"/>
          <p:cNvSpPr/>
          <p:nvPr/>
        </p:nvSpPr>
        <p:spPr>
          <a:xfrm>
            <a:off x="877788" y="6268194"/>
            <a:ext cx="11314212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They are most useful as a bridge to rehabilitation, not as a standalone treatment.</a:t>
            </a:r>
            <a:endParaRPr lang="en-US" sz="1050" dirty="0"/>
          </a:p>
        </p:txBody>
      </p:sp>
      <p:sp>
        <p:nvSpPr>
          <p:cNvPr id="46" name="SK-25-text-45"/>
          <p:cNvSpPr/>
          <p:nvPr/>
        </p:nvSpPr>
        <p:spPr>
          <a:xfrm>
            <a:off x="7607796" y="5726311"/>
            <a:ext cx="4584204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Epidural/nerve root injection: needle targeting</a:t>
            </a:r>
            <a:endParaRPr lang="en-US" sz="1050" dirty="0"/>
          </a:p>
        </p:txBody>
      </p:sp>
      <p:sp>
        <p:nvSpPr>
          <p:cNvPr id="47" name="SK-25-text-46"/>
          <p:cNvSpPr/>
          <p:nvPr/>
        </p:nvSpPr>
        <p:spPr>
          <a:xfrm>
            <a:off x="8168580" y="5911453"/>
            <a:ext cx="40234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disc–nerve root interface</a:t>
            </a:r>
            <a:endParaRPr lang="en-US" sz="1050" dirty="0"/>
          </a:p>
        </p:txBody>
      </p:sp>
      <p:sp>
        <p:nvSpPr>
          <p:cNvPr id="48" name="SK-25-text-47"/>
          <p:cNvSpPr/>
          <p:nvPr/>
        </p:nvSpPr>
        <p:spPr>
          <a:xfrm>
            <a:off x="207169" y="6638479"/>
            <a:ext cx="34366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9" name="SK-25-text-48"/>
          <p:cNvSpPr/>
          <p:nvPr/>
        </p:nvSpPr>
        <p:spPr>
          <a:xfrm>
            <a:off x="4108698" y="6631632"/>
            <a:ext cx="808330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050" dirty="0"/>
          </a:p>
        </p:txBody>
      </p:sp>
      <p:sp>
        <p:nvSpPr>
          <p:cNvPr id="50" name="SK-25-text-49"/>
          <p:cNvSpPr/>
          <p:nvPr/>
        </p:nvSpPr>
        <p:spPr>
          <a:xfrm>
            <a:off x="10875169" y="6631632"/>
            <a:ext cx="1316831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25 of 33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2840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64455"/>
            <a:ext cx="2861455" cy="315367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1352996"/>
            <a:ext cx="11655475" cy="9525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188" y="1522363"/>
            <a:ext cx="11655475" cy="864096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2784277"/>
            <a:ext cx="5608290" cy="877788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2811661"/>
            <a:ext cx="109686" cy="822871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263" y="3710136"/>
            <a:ext cx="5608290" cy="877788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188" y="3737521"/>
            <a:ext cx="109686" cy="822871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263" y="4635996"/>
            <a:ext cx="5608290" cy="877788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188" y="4663380"/>
            <a:ext cx="109686" cy="822871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8188" y="5664696"/>
            <a:ext cx="11655475" cy="747415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098" y="5698927"/>
            <a:ext cx="377875" cy="315367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15373" y="4903440"/>
            <a:ext cx="402282" cy="383977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15373" y="4210794"/>
            <a:ext cx="402282" cy="383977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15373" y="3511153"/>
            <a:ext cx="402282" cy="390823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15373" y="2818507"/>
            <a:ext cx="402282" cy="377130"/>
          </a:xfrm>
          <a:prstGeom prst="rect">
            <a:avLst/>
          </a:prstGeom>
        </p:spPr>
      </p:pic>
      <p:pic>
        <p:nvPicPr>
          <p:cNvPr id="20" name="SK-26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063" y="4766221"/>
            <a:ext cx="524173" cy="438894"/>
          </a:xfrm>
          <a:prstGeom prst="rect">
            <a:avLst/>
          </a:prstGeom>
        </p:spPr>
      </p:pic>
      <p:pic>
        <p:nvPicPr>
          <p:cNvPr id="21" name="SK-26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063" y="3902125"/>
            <a:ext cx="524173" cy="377130"/>
          </a:xfrm>
          <a:prstGeom prst="rect">
            <a:avLst/>
          </a:prstGeom>
        </p:spPr>
      </p:pic>
      <p:pic>
        <p:nvPicPr>
          <p:cNvPr id="22" name="SK-26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3859" y="2914650"/>
            <a:ext cx="548580" cy="479971"/>
          </a:xfrm>
          <a:prstGeom prst="rect">
            <a:avLst/>
          </a:prstGeom>
        </p:spPr>
      </p:pic>
      <p:pic>
        <p:nvPicPr>
          <p:cNvPr id="23" name="SK-26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62905" y="1542533"/>
            <a:ext cx="279458" cy="282171"/>
          </a:xfrm>
          <a:prstGeom prst="rect">
            <a:avLst/>
          </a:prstGeom>
        </p:spPr>
      </p:pic>
      <p:sp>
        <p:nvSpPr>
          <p:cNvPr id="24" name="SK-26-text-23"/>
          <p:cNvSpPr/>
          <p:nvPr/>
        </p:nvSpPr>
        <p:spPr>
          <a:xfrm>
            <a:off x="377875" y="246757"/>
            <a:ext cx="5434965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5" name="SK-26-text-24"/>
          <p:cNvSpPr/>
          <p:nvPr/>
        </p:nvSpPr>
        <p:spPr>
          <a:xfrm>
            <a:off x="243780" y="555427"/>
            <a:ext cx="1194822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Psychosocial Pain &amp; Waddell's Signs</a:t>
            </a:r>
            <a:endParaRPr lang="en-US" sz="3225" dirty="0"/>
          </a:p>
        </p:txBody>
      </p:sp>
      <p:sp>
        <p:nvSpPr>
          <p:cNvPr id="26" name="SK-26-text-25"/>
          <p:cNvSpPr/>
          <p:nvPr/>
        </p:nvSpPr>
        <p:spPr>
          <a:xfrm>
            <a:off x="243780" y="1028700"/>
            <a:ext cx="1194822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Understanding non-organic pain — and why psychological drivers matter as much as physical ones</a:t>
            </a:r>
            <a:endParaRPr lang="en-US" sz="1500" dirty="0"/>
          </a:p>
        </p:txBody>
      </p:sp>
      <p:sp>
        <p:nvSpPr>
          <p:cNvPr id="27" name="SK-26-text-26"/>
          <p:cNvSpPr/>
          <p:nvPr/>
        </p:nvSpPr>
        <p:spPr>
          <a:xfrm>
            <a:off x="4402634" y="1604665"/>
            <a:ext cx="26061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Clinical Principle</a:t>
            </a:r>
            <a:endParaRPr lang="en-US" sz="1875" dirty="0"/>
          </a:p>
        </p:txBody>
      </p:sp>
      <p:sp>
        <p:nvSpPr>
          <p:cNvPr id="28" name="SK-26-text-27"/>
          <p:cNvSpPr/>
          <p:nvPr/>
        </p:nvSpPr>
        <p:spPr>
          <a:xfrm>
            <a:off x="2034778" y="1885950"/>
            <a:ext cx="782969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"Do NOT dismiss this pain as 'all in their head' — these patients have real suffering.</a:t>
            </a:r>
            <a:endParaRPr lang="en-US" sz="1575" dirty="0"/>
          </a:p>
        </p:txBody>
      </p:sp>
      <p:sp>
        <p:nvSpPr>
          <p:cNvPr id="29" name="SK-26-text-28"/>
          <p:cNvSpPr/>
          <p:nvPr/>
        </p:nvSpPr>
        <p:spPr>
          <a:xfrm>
            <a:off x="3180755" y="2125861"/>
            <a:ext cx="554980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the psychological drivers alongside the physical."</a:t>
            </a:r>
            <a:endParaRPr lang="en-US" sz="1575" dirty="0"/>
          </a:p>
        </p:txBody>
      </p:sp>
      <p:sp>
        <p:nvSpPr>
          <p:cNvPr id="30" name="SK-26-text-29"/>
          <p:cNvSpPr/>
          <p:nvPr/>
        </p:nvSpPr>
        <p:spPr>
          <a:xfrm>
            <a:off x="243780" y="2537371"/>
            <a:ext cx="214312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9770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CATEGORIES</a:t>
            </a:r>
            <a:endParaRPr lang="en-US" sz="1350" dirty="0"/>
          </a:p>
        </p:txBody>
      </p:sp>
      <p:sp>
        <p:nvSpPr>
          <p:cNvPr id="31" name="SK-26-text-30"/>
          <p:cNvSpPr/>
          <p:nvPr/>
        </p:nvSpPr>
        <p:spPr>
          <a:xfrm>
            <a:off x="1426369" y="2852886"/>
            <a:ext cx="276034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Psychosomatic</a:t>
            </a:r>
            <a:endParaRPr lang="en-US" sz="1350" dirty="0"/>
          </a:p>
        </p:txBody>
      </p:sp>
      <p:sp>
        <p:nvSpPr>
          <p:cNvPr id="32" name="SK-26-text-31"/>
          <p:cNvSpPr/>
          <p:nvPr/>
        </p:nvSpPr>
        <p:spPr>
          <a:xfrm>
            <a:off x="1426369" y="3079105"/>
            <a:ext cx="357217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Tension syndrome (fibrositis) — genuine pain amplified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psychological distress. Real pain, real suffering —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state lowers the pain threshold.</a:t>
            </a:r>
            <a:endParaRPr lang="en-US" sz="1125" dirty="0"/>
          </a:p>
        </p:txBody>
      </p:sp>
      <p:sp>
        <p:nvSpPr>
          <p:cNvPr id="33" name="SK-26-text-32"/>
          <p:cNvSpPr/>
          <p:nvPr/>
        </p:nvSpPr>
        <p:spPr>
          <a:xfrm>
            <a:off x="1426369" y="3723829"/>
            <a:ext cx="50234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Psychogenic Modification</a:t>
            </a:r>
            <a:endParaRPr lang="en-US" sz="1350" dirty="0"/>
          </a:p>
        </p:txBody>
      </p:sp>
      <p:sp>
        <p:nvSpPr>
          <p:cNvPr id="34" name="SK-26-text-33"/>
          <p:cNvSpPr/>
          <p:nvPr/>
        </p:nvSpPr>
        <p:spPr>
          <a:xfrm>
            <a:off x="1426369" y="3957042"/>
            <a:ext cx="3742879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Organic pain made significantly worse by psychological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overlay. The physical component is real but the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component multiplies it.</a:t>
            </a:r>
            <a:endParaRPr lang="en-US" sz="1125" dirty="0"/>
          </a:p>
        </p:txBody>
      </p:sp>
      <p:sp>
        <p:nvSpPr>
          <p:cNvPr id="35" name="SK-26-text-34"/>
          <p:cNvSpPr/>
          <p:nvPr/>
        </p:nvSpPr>
        <p:spPr>
          <a:xfrm>
            <a:off x="1426369" y="4663380"/>
            <a:ext cx="23488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Situational</a:t>
            </a:r>
            <a:endParaRPr lang="en-US" sz="1350" dirty="0"/>
          </a:p>
        </p:txBody>
      </p:sp>
      <p:sp>
        <p:nvSpPr>
          <p:cNvPr id="36" name="SK-26-text-35"/>
          <p:cNvSpPr/>
          <p:nvPr/>
        </p:nvSpPr>
        <p:spPr>
          <a:xfrm>
            <a:off x="1414165" y="4889748"/>
            <a:ext cx="3669655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Litigation reaction, exaggeration for compensation —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'litigation trough' where doctor, lawyer, therapist</a:t>
            </a:r>
            <a:endParaRPr lang="en-US" sz="1125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insurer can together perpetuate disability.</a:t>
            </a:r>
            <a:endParaRPr lang="en-US" sz="1125" dirty="0"/>
          </a:p>
        </p:txBody>
      </p:sp>
      <p:sp>
        <p:nvSpPr>
          <p:cNvPr id="37" name="SK-26-text-36"/>
          <p:cNvSpPr/>
          <p:nvPr/>
        </p:nvSpPr>
        <p:spPr>
          <a:xfrm>
            <a:off x="6205686" y="2537371"/>
            <a:ext cx="358330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9770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APPROACH</a:t>
            </a:r>
            <a:endParaRPr lang="en-US" sz="1350" dirty="0"/>
          </a:p>
        </p:txBody>
      </p:sp>
      <p:sp>
        <p:nvSpPr>
          <p:cNvPr id="38" name="SK-26-text-37"/>
          <p:cNvSpPr/>
          <p:nvPr/>
        </p:nvSpPr>
        <p:spPr>
          <a:xfrm>
            <a:off x="6827490" y="2832348"/>
            <a:ext cx="536451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abnormal beliefs actively</a:t>
            </a:r>
            <a:endParaRPr lang="en-US" sz="1500" dirty="0"/>
          </a:p>
        </p:txBody>
      </p:sp>
      <p:sp>
        <p:nvSpPr>
          <p:cNvPr id="39" name="SK-26-text-38"/>
          <p:cNvSpPr/>
          <p:nvPr/>
        </p:nvSpPr>
        <p:spPr>
          <a:xfrm>
            <a:off x="6827490" y="3058567"/>
            <a:ext cx="4193977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Work on catastrophising, fear of movement, and unhelpful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health beliefs — not just the physical pain.</a:t>
            </a:r>
            <a:endParaRPr lang="en-US" sz="1200" dirty="0"/>
          </a:p>
        </p:txBody>
      </p:sp>
      <p:sp>
        <p:nvSpPr>
          <p:cNvPr id="40" name="SK-26-text-39"/>
          <p:cNvSpPr/>
          <p:nvPr/>
        </p:nvSpPr>
        <p:spPr>
          <a:xfrm>
            <a:off x="6839694" y="3538686"/>
            <a:ext cx="443865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self-efficacy</a:t>
            </a:r>
            <a:endParaRPr lang="en-US" sz="1500" dirty="0"/>
          </a:p>
        </p:txBody>
      </p:sp>
      <p:sp>
        <p:nvSpPr>
          <p:cNvPr id="41" name="SK-26-text-40"/>
          <p:cNvSpPr/>
          <p:nvPr/>
        </p:nvSpPr>
        <p:spPr>
          <a:xfrm>
            <a:off x="6839694" y="3764905"/>
            <a:ext cx="3694063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goal is confidence in movement, not avoidance.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"Your back is strong — let's work on it together."</a:t>
            </a:r>
            <a:endParaRPr lang="en-US" sz="1200" dirty="0"/>
          </a:p>
        </p:txBody>
      </p:sp>
      <p:sp>
        <p:nvSpPr>
          <p:cNvPr id="42" name="SK-26-text-41"/>
          <p:cNvSpPr/>
          <p:nvPr/>
        </p:nvSpPr>
        <p:spPr>
          <a:xfrm>
            <a:off x="6839694" y="4231332"/>
            <a:ext cx="466725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Avoid medicalisation</a:t>
            </a:r>
            <a:endParaRPr lang="en-US" sz="1500" dirty="0"/>
          </a:p>
        </p:txBody>
      </p:sp>
      <p:sp>
        <p:nvSpPr>
          <p:cNvPr id="43" name="SK-26-text-42"/>
          <p:cNvSpPr/>
          <p:nvPr/>
        </p:nvSpPr>
        <p:spPr>
          <a:xfrm>
            <a:off x="6827490" y="4464546"/>
            <a:ext cx="3718471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Repeated imaging, referrals, and passive treatments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reinforce the sick role and entrench chronicity.</a:t>
            </a:r>
            <a:endParaRPr lang="en-US" sz="1200" dirty="0"/>
          </a:p>
        </p:txBody>
      </p:sp>
      <p:sp>
        <p:nvSpPr>
          <p:cNvPr id="44" name="SK-26-text-43"/>
          <p:cNvSpPr/>
          <p:nvPr/>
        </p:nvSpPr>
        <p:spPr>
          <a:xfrm>
            <a:off x="6839694" y="4937671"/>
            <a:ext cx="535230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MDT approach for complex cases</a:t>
            </a:r>
            <a:endParaRPr lang="en-US" sz="1500" dirty="0"/>
          </a:p>
        </p:txBody>
      </p:sp>
      <p:sp>
        <p:nvSpPr>
          <p:cNvPr id="45" name="SK-26-text-44"/>
          <p:cNvSpPr/>
          <p:nvPr/>
        </p:nvSpPr>
        <p:spPr>
          <a:xfrm>
            <a:off x="6827490" y="5164038"/>
            <a:ext cx="42792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CBT, physiotherapy, occupational health, and psychological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together — not in isolation.</a:t>
            </a:r>
            <a:endParaRPr lang="en-US" sz="1200" dirty="0"/>
          </a:p>
        </p:txBody>
      </p:sp>
      <p:sp>
        <p:nvSpPr>
          <p:cNvPr id="46" name="SK-26-text-45"/>
          <p:cNvSpPr/>
          <p:nvPr/>
        </p:nvSpPr>
        <p:spPr>
          <a:xfrm>
            <a:off x="987475" y="5698927"/>
            <a:ext cx="394049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Pitfall to Avoid</a:t>
            </a:r>
            <a:endParaRPr lang="en-US" sz="1575" dirty="0"/>
          </a:p>
        </p:txBody>
      </p:sp>
      <p:sp>
        <p:nvSpPr>
          <p:cNvPr id="47" name="SK-26-text-46"/>
          <p:cNvSpPr/>
          <p:nvPr/>
        </p:nvSpPr>
        <p:spPr>
          <a:xfrm>
            <a:off x="963067" y="5952679"/>
            <a:ext cx="112289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"The patient who fails surgery often had unaddressed psychosocial drivers from the very beginning."</a:t>
            </a:r>
            <a:endParaRPr lang="en-US" sz="1350" dirty="0"/>
          </a:p>
        </p:txBody>
      </p:sp>
      <p:sp>
        <p:nvSpPr>
          <p:cNvPr id="48" name="SK-26-text-47"/>
          <p:cNvSpPr/>
          <p:nvPr/>
        </p:nvSpPr>
        <p:spPr>
          <a:xfrm>
            <a:off x="975271" y="6151513"/>
            <a:ext cx="11216729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factors — high neuroticism, compensation claims, catastrophising — predict poor surgical outcomes. Identify them early."</a:t>
            </a:r>
            <a:endParaRPr lang="en-US" sz="1350" dirty="0"/>
          </a:p>
        </p:txBody>
      </p:sp>
      <p:sp>
        <p:nvSpPr>
          <p:cNvPr id="49" name="SK-26-text-48"/>
          <p:cNvSpPr/>
          <p:nvPr/>
        </p:nvSpPr>
        <p:spPr>
          <a:xfrm>
            <a:off x="255984" y="6597253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0" name="SK-26-text-49"/>
          <p:cNvSpPr/>
          <p:nvPr/>
        </p:nvSpPr>
        <p:spPr>
          <a:xfrm>
            <a:off x="3619500" y="6590407"/>
            <a:ext cx="447749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51" name="SK-26-text-50"/>
          <p:cNvSpPr/>
          <p:nvPr/>
        </p:nvSpPr>
        <p:spPr>
          <a:xfrm>
            <a:off x="10774561" y="6590407"/>
            <a:ext cx="1100286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26 of 33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0" y="137071"/>
            <a:ext cx="2657773" cy="383977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430536"/>
            <a:ext cx="11496973" cy="19050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188" y="1652736"/>
            <a:ext cx="3657600" cy="2893963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0753" y="1652736"/>
            <a:ext cx="3645396" cy="2893963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9059" y="1652736"/>
            <a:ext cx="3962400" cy="2893963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188" y="4704457"/>
            <a:ext cx="11643271" cy="994321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8188" y="5794921"/>
            <a:ext cx="11643271" cy="651421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563023"/>
            <a:ext cx="12192000" cy="294829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196" y="5849838"/>
            <a:ext cx="304800" cy="260598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196" y="4766221"/>
            <a:ext cx="304800" cy="267444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2988" y="1776115"/>
            <a:ext cx="268188" cy="294829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91459" y="1796653"/>
            <a:ext cx="268188" cy="267444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3153" y="1776115"/>
            <a:ext cx="316855" cy="294829"/>
          </a:xfrm>
          <a:prstGeom prst="rect">
            <a:avLst/>
          </a:prstGeom>
        </p:spPr>
      </p:pic>
      <p:sp>
        <p:nvSpPr>
          <p:cNvPr id="16" name="SK-27-text-15"/>
          <p:cNvSpPr/>
          <p:nvPr/>
        </p:nvSpPr>
        <p:spPr>
          <a:xfrm>
            <a:off x="230088" y="233065"/>
            <a:ext cx="2685157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125" dirty="0"/>
          </a:p>
        </p:txBody>
      </p:sp>
      <p:sp>
        <p:nvSpPr>
          <p:cNvPr id="17" name="SK-27-text-16"/>
          <p:cNvSpPr/>
          <p:nvPr/>
        </p:nvSpPr>
        <p:spPr>
          <a:xfrm>
            <a:off x="2428726" y="575965"/>
            <a:ext cx="771227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37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Referral Criteria for Secondary Care</a:t>
            </a:r>
            <a:endParaRPr lang="en-US" sz="3375" dirty="0"/>
          </a:p>
        </p:txBody>
      </p:sp>
      <p:sp>
        <p:nvSpPr>
          <p:cNvPr id="18" name="SK-27-text-17"/>
          <p:cNvSpPr/>
          <p:nvPr/>
        </p:nvSpPr>
        <p:spPr>
          <a:xfrm>
            <a:off x="2683669" y="1110853"/>
            <a:ext cx="684892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75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refer, how urgently, and who can stay in primary care</a:t>
            </a:r>
            <a:endParaRPr lang="en-US" sz="1875" dirty="0"/>
          </a:p>
        </p:txBody>
      </p:sp>
      <p:sp>
        <p:nvSpPr>
          <p:cNvPr id="19" name="SK-27-text-18"/>
          <p:cNvSpPr/>
          <p:nvPr/>
        </p:nvSpPr>
        <p:spPr>
          <a:xfrm>
            <a:off x="828973" y="1810494"/>
            <a:ext cx="484155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SAME-DAY EMERGENCY</a:t>
            </a:r>
            <a:endParaRPr lang="en-US" sz="1725" dirty="0"/>
          </a:p>
        </p:txBody>
      </p:sp>
      <p:sp>
        <p:nvSpPr>
          <p:cNvPr id="20" name="SK-27-text-19"/>
          <p:cNvSpPr/>
          <p:nvPr/>
        </p:nvSpPr>
        <p:spPr>
          <a:xfrm>
            <a:off x="511969" y="2221855"/>
            <a:ext cx="2499271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Cauda equina syndrome –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single feature present</a:t>
            </a:r>
            <a:endParaRPr lang="en-US" sz="1500" dirty="0"/>
          </a:p>
        </p:txBody>
      </p:sp>
      <p:sp>
        <p:nvSpPr>
          <p:cNvPr id="21" name="SK-27-text-20"/>
          <p:cNvSpPr/>
          <p:nvPr/>
        </p:nvSpPr>
        <p:spPr>
          <a:xfrm>
            <a:off x="499765" y="2832348"/>
            <a:ext cx="1901875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Rapidly progressive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neurological deficit</a:t>
            </a:r>
            <a:endParaRPr lang="en-US" sz="1500" dirty="0"/>
          </a:p>
        </p:txBody>
      </p:sp>
      <p:sp>
        <p:nvSpPr>
          <p:cNvPr id="22" name="SK-27-text-21"/>
          <p:cNvSpPr/>
          <p:nvPr/>
        </p:nvSpPr>
        <p:spPr>
          <a:xfrm>
            <a:off x="499765" y="3449538"/>
            <a:ext cx="207258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Suspected spinal cord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compression</a:t>
            </a:r>
            <a:endParaRPr lang="en-US" sz="1500" dirty="0"/>
          </a:p>
        </p:txBody>
      </p:sp>
      <p:sp>
        <p:nvSpPr>
          <p:cNvPr id="23" name="SK-27-text-22"/>
          <p:cNvSpPr/>
          <p:nvPr/>
        </p:nvSpPr>
        <p:spPr>
          <a:xfrm>
            <a:off x="475357" y="4155877"/>
            <a:ext cx="85210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wait for imaging before referring.</a:t>
            </a:r>
            <a:endParaRPr lang="en-US" sz="1350" dirty="0"/>
          </a:p>
        </p:txBody>
      </p:sp>
      <p:sp>
        <p:nvSpPr>
          <p:cNvPr id="24" name="SK-27-text-23"/>
          <p:cNvSpPr/>
          <p:nvPr/>
        </p:nvSpPr>
        <p:spPr>
          <a:xfrm>
            <a:off x="4608463" y="1810494"/>
            <a:ext cx="6594158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– Days to 2 Weeks</a:t>
            </a:r>
            <a:endParaRPr lang="en-US" sz="1725" dirty="0"/>
          </a:p>
        </p:txBody>
      </p:sp>
      <p:sp>
        <p:nvSpPr>
          <p:cNvPr id="25" name="SK-27-text-24"/>
          <p:cNvSpPr/>
          <p:nvPr/>
        </p:nvSpPr>
        <p:spPr>
          <a:xfrm>
            <a:off x="4291459" y="2221855"/>
            <a:ext cx="2986980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Red flags suggesting malignancy,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infection, or fracture</a:t>
            </a:r>
            <a:endParaRPr lang="en-US" sz="1500" dirty="0"/>
          </a:p>
        </p:txBody>
      </p:sp>
      <p:sp>
        <p:nvSpPr>
          <p:cNvPr id="26" name="SK-27-text-25"/>
          <p:cNvSpPr/>
          <p:nvPr/>
        </p:nvSpPr>
        <p:spPr>
          <a:xfrm>
            <a:off x="4291459" y="2839194"/>
            <a:ext cx="2426196" cy="6926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New neurological deficit –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foot drop or significant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limb weakness</a:t>
            </a:r>
            <a:endParaRPr lang="en-US" sz="1500" dirty="0"/>
          </a:p>
        </p:txBody>
      </p:sp>
      <p:sp>
        <p:nvSpPr>
          <p:cNvPr id="27" name="SK-27-text-26"/>
          <p:cNvSpPr/>
          <p:nvPr/>
        </p:nvSpPr>
        <p:spPr>
          <a:xfrm>
            <a:off x="4291459" y="3696444"/>
            <a:ext cx="2986980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Suspected serious structural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pathology on clinical assessment</a:t>
            </a:r>
            <a:endParaRPr lang="en-US" sz="1500" dirty="0"/>
          </a:p>
        </p:txBody>
      </p:sp>
      <p:sp>
        <p:nvSpPr>
          <p:cNvPr id="28" name="SK-27-text-27"/>
          <p:cNvSpPr/>
          <p:nvPr/>
        </p:nvSpPr>
        <p:spPr>
          <a:xfrm>
            <a:off x="8558659" y="1810494"/>
            <a:ext cx="3633341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ROUTINE – After 6 Weeks</a:t>
            </a:r>
            <a:endParaRPr lang="en-US" sz="1725" dirty="0"/>
          </a:p>
        </p:txBody>
      </p:sp>
      <p:sp>
        <p:nvSpPr>
          <p:cNvPr id="29" name="SK-27-text-28"/>
          <p:cNvSpPr/>
          <p:nvPr/>
        </p:nvSpPr>
        <p:spPr>
          <a:xfrm>
            <a:off x="8119765" y="2201317"/>
            <a:ext cx="3157686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MRI-confirmed large disc prolapse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significant clinical signs</a:t>
            </a:r>
            <a:endParaRPr lang="en-US" sz="1500" dirty="0"/>
          </a:p>
        </p:txBody>
      </p:sp>
      <p:sp>
        <p:nvSpPr>
          <p:cNvPr id="30" name="SK-27-text-29"/>
          <p:cNvSpPr/>
          <p:nvPr/>
        </p:nvSpPr>
        <p:spPr>
          <a:xfrm>
            <a:off x="8119765" y="2701975"/>
            <a:ext cx="407223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Significant spinal canal stenosis</a:t>
            </a:r>
            <a:endParaRPr lang="en-US" sz="1500" dirty="0"/>
          </a:p>
        </p:txBody>
      </p:sp>
      <p:sp>
        <p:nvSpPr>
          <p:cNvPr id="31" name="SK-27-text-30"/>
          <p:cNvSpPr/>
          <p:nvPr/>
        </p:nvSpPr>
        <p:spPr>
          <a:xfrm>
            <a:off x="8119765" y="3003798"/>
            <a:ext cx="2718792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Spondylolisthesis with severe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recurrent leg and back pain</a:t>
            </a:r>
            <a:endParaRPr lang="en-US" sz="1500" dirty="0"/>
          </a:p>
        </p:txBody>
      </p:sp>
      <p:sp>
        <p:nvSpPr>
          <p:cNvPr id="32" name="SK-27-text-31"/>
          <p:cNvSpPr/>
          <p:nvPr/>
        </p:nvSpPr>
        <p:spPr>
          <a:xfrm>
            <a:off x="8119765" y="3511153"/>
            <a:ext cx="3133279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Osteoporotic fractures not settling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6–8 weeks</a:t>
            </a:r>
            <a:endParaRPr lang="en-US" sz="1500" dirty="0"/>
          </a:p>
        </p:txBody>
      </p:sp>
      <p:sp>
        <p:nvSpPr>
          <p:cNvPr id="33" name="SK-27-text-32"/>
          <p:cNvSpPr/>
          <p:nvPr/>
        </p:nvSpPr>
        <p:spPr>
          <a:xfrm>
            <a:off x="8119765" y="4011811"/>
            <a:ext cx="3316188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 response to 6 weeks of adequate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conservative management</a:t>
            </a:r>
            <a:endParaRPr lang="en-US" sz="1500" dirty="0"/>
          </a:p>
        </p:txBody>
      </p:sp>
      <p:sp>
        <p:nvSpPr>
          <p:cNvPr id="34" name="SK-27-text-33"/>
          <p:cNvSpPr/>
          <p:nvPr/>
        </p:nvSpPr>
        <p:spPr>
          <a:xfrm>
            <a:off x="1280071" y="4773067"/>
            <a:ext cx="10911929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REFER – Manage in Primary Care (unless worsening)</a:t>
            </a:r>
            <a:endParaRPr lang="en-US" sz="1800" dirty="0"/>
          </a:p>
        </p:txBody>
      </p:sp>
      <p:sp>
        <p:nvSpPr>
          <p:cNvPr id="35" name="SK-27-text-34"/>
          <p:cNvSpPr/>
          <p:nvPr/>
        </p:nvSpPr>
        <p:spPr>
          <a:xfrm>
            <a:off x="889992" y="5143500"/>
            <a:ext cx="107842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Multi-level disc disease with facet joint problems</a:t>
            </a:r>
            <a:endParaRPr lang="en-US" sz="1350" dirty="0"/>
          </a:p>
        </p:txBody>
      </p:sp>
      <p:sp>
        <p:nvSpPr>
          <p:cNvPr id="36" name="SK-27-text-35"/>
          <p:cNvSpPr/>
          <p:nvPr/>
        </p:nvSpPr>
        <p:spPr>
          <a:xfrm>
            <a:off x="889992" y="5417790"/>
            <a:ext cx="113020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Minor–moderate disc bulge with radicular symptoms (improving)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6510486" y="5143500"/>
            <a:ext cx="56815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Moderate spinal canal stenosis (not progressive)</a:t>
            </a:r>
            <a:endParaRPr lang="en-US" sz="1350" dirty="0"/>
          </a:p>
        </p:txBody>
      </p:sp>
      <p:sp>
        <p:nvSpPr>
          <p:cNvPr id="38" name="SK-27-text-37"/>
          <p:cNvSpPr/>
          <p:nvPr/>
        </p:nvSpPr>
        <p:spPr>
          <a:xfrm>
            <a:off x="6510486" y="5417790"/>
            <a:ext cx="5681514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Spondylolisthesis with moderate, stable back and leg pain</a:t>
            </a:r>
            <a:endParaRPr lang="en-US" sz="1350" dirty="0"/>
          </a:p>
        </p:txBody>
      </p:sp>
      <p:sp>
        <p:nvSpPr>
          <p:cNvPr id="39" name="SK-27-text-38"/>
          <p:cNvSpPr/>
          <p:nvPr/>
        </p:nvSpPr>
        <p:spPr>
          <a:xfrm>
            <a:off x="1280071" y="5863530"/>
            <a:ext cx="889254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A85D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Referring – Ask Yourself:</a:t>
            </a:r>
            <a:endParaRPr lang="en-US" sz="1800" dirty="0"/>
          </a:p>
        </p:txBody>
      </p:sp>
      <p:sp>
        <p:nvSpPr>
          <p:cNvPr id="40" name="SK-27-text-39"/>
          <p:cNvSpPr/>
          <p:nvPr/>
        </p:nvSpPr>
        <p:spPr>
          <a:xfrm>
            <a:off x="1133773" y="6199584"/>
            <a:ext cx="70808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I have an accurate diagnosis? ●</a:t>
            </a:r>
            <a:endParaRPr lang="en-US" sz="1350" dirty="0"/>
          </a:p>
        </p:txBody>
      </p:sp>
      <p:sp>
        <p:nvSpPr>
          <p:cNvPr id="41" name="SK-27-text-40"/>
          <p:cNvSpPr/>
          <p:nvPr/>
        </p:nvSpPr>
        <p:spPr>
          <a:xfrm>
            <a:off x="4291459" y="6199584"/>
            <a:ext cx="79005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What is the functional limitation? ●</a:t>
            </a:r>
            <a:endParaRPr lang="en-US" sz="1350" dirty="0"/>
          </a:p>
        </p:txBody>
      </p:sp>
      <p:sp>
        <p:nvSpPr>
          <p:cNvPr id="42" name="SK-27-text-41"/>
          <p:cNvSpPr/>
          <p:nvPr/>
        </p:nvSpPr>
        <p:spPr>
          <a:xfrm>
            <a:off x="7802761" y="6199584"/>
            <a:ext cx="4389239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What will secondary care add right now?</a:t>
            </a:r>
            <a:endParaRPr lang="en-US" sz="1350" dirty="0"/>
          </a:p>
        </p:txBody>
      </p:sp>
      <p:sp>
        <p:nvSpPr>
          <p:cNvPr id="43" name="SK-27-text-42"/>
          <p:cNvSpPr/>
          <p:nvPr/>
        </p:nvSpPr>
        <p:spPr>
          <a:xfrm>
            <a:off x="316855" y="6624786"/>
            <a:ext cx="367665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4" name="SK-27-text-43"/>
          <p:cNvSpPr/>
          <p:nvPr/>
        </p:nvSpPr>
        <p:spPr>
          <a:xfrm>
            <a:off x="3972967" y="6624786"/>
            <a:ext cx="412387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– Bradford VTS Teaching Deck</a:t>
            </a:r>
            <a:endParaRPr lang="en-US" sz="1125" dirty="0"/>
          </a:p>
        </p:txBody>
      </p:sp>
      <p:sp>
        <p:nvSpPr>
          <p:cNvPr id="45" name="SK-27-text-44"/>
          <p:cNvSpPr/>
          <p:nvPr/>
        </p:nvSpPr>
        <p:spPr>
          <a:xfrm>
            <a:off x="10786765" y="6624786"/>
            <a:ext cx="1027063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27 of 33</a:t>
            </a:r>
            <a:endParaRPr lang="en-US" sz="11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01675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1348234"/>
            <a:ext cx="9558486" cy="19050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94" y="1556742"/>
            <a:ext cx="4766965" cy="809179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196" y="1556742"/>
            <a:ext cx="4523184" cy="809179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894" y="2496294"/>
            <a:ext cx="4766965" cy="809179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4196" y="2496294"/>
            <a:ext cx="4523184" cy="809179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894" y="3435846"/>
            <a:ext cx="4766965" cy="809179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4196" y="3435846"/>
            <a:ext cx="4523184" cy="809179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94" y="4375398"/>
            <a:ext cx="4766965" cy="809179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196" y="4375398"/>
            <a:ext cx="4523184" cy="809179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8565" y="1056084"/>
            <a:ext cx="2218879" cy="4560540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8894" y="5321796"/>
            <a:ext cx="9558486" cy="1145232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788" y="5733157"/>
            <a:ext cx="8680698" cy="397669"/>
          </a:xfrm>
          <a:prstGeom prst="rect">
            <a:avLst/>
          </a:prstGeom>
        </p:spPr>
      </p:pic>
      <p:sp>
        <p:nvSpPr>
          <p:cNvPr id="17" name="SK-28-text-16"/>
          <p:cNvSpPr/>
          <p:nvPr/>
        </p:nvSpPr>
        <p:spPr>
          <a:xfrm>
            <a:off x="438894" y="102840"/>
            <a:ext cx="5736908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18" name="SK-28-text-17"/>
          <p:cNvSpPr/>
          <p:nvPr/>
        </p:nvSpPr>
        <p:spPr>
          <a:xfrm>
            <a:off x="9607153" y="109686"/>
            <a:ext cx="258484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</a:t>
            </a:r>
            <a:endParaRPr lang="en-US" sz="1425" dirty="0"/>
          </a:p>
        </p:txBody>
      </p:sp>
      <p:sp>
        <p:nvSpPr>
          <p:cNvPr id="19" name="SK-28-text-18"/>
          <p:cNvSpPr/>
          <p:nvPr/>
        </p:nvSpPr>
        <p:spPr>
          <a:xfrm>
            <a:off x="414486" y="541734"/>
            <a:ext cx="11777514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Expectations in the Consultation</a:t>
            </a:r>
            <a:endParaRPr lang="en-US" sz="2700" dirty="0"/>
          </a:p>
        </p:txBody>
      </p:sp>
      <p:sp>
        <p:nvSpPr>
          <p:cNvPr id="20" name="SK-28-text-19"/>
          <p:cNvSpPr/>
          <p:nvPr/>
        </p:nvSpPr>
        <p:spPr>
          <a:xfrm>
            <a:off x="414486" y="987475"/>
            <a:ext cx="11777514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run a good back pain consultation — Bradford VTS approach</a:t>
            </a:r>
            <a:endParaRPr lang="en-US" sz="1500" dirty="0"/>
          </a:p>
        </p:txBody>
      </p:sp>
      <p:sp>
        <p:nvSpPr>
          <p:cNvPr id="21" name="SK-28-text-20"/>
          <p:cNvSpPr/>
          <p:nvPr/>
        </p:nvSpPr>
        <p:spPr>
          <a:xfrm>
            <a:off x="719286" y="1686967"/>
            <a:ext cx="508539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Take a Thorough History</a:t>
            </a:r>
            <a:endParaRPr lang="en-US" sz="1425" dirty="0"/>
          </a:p>
        </p:txBody>
      </p:sp>
      <p:sp>
        <p:nvSpPr>
          <p:cNvPr id="22" name="SK-28-text-21"/>
          <p:cNvSpPr/>
          <p:nvPr/>
        </p:nvSpPr>
        <p:spPr>
          <a:xfrm>
            <a:off x="1280071" y="1927027"/>
            <a:ext cx="3620988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Explore health beliefs AND the nature of the problem.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does the patient think is wrong? What do they fear?</a:t>
            </a:r>
            <a:endParaRPr lang="en-US" sz="975" dirty="0"/>
          </a:p>
        </p:txBody>
      </p:sp>
      <p:sp>
        <p:nvSpPr>
          <p:cNvPr id="23" name="SK-28-text-22"/>
          <p:cNvSpPr/>
          <p:nvPr/>
        </p:nvSpPr>
        <p:spPr>
          <a:xfrm>
            <a:off x="707082" y="2619673"/>
            <a:ext cx="57369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Challenge Abnormal Beliefs</a:t>
            </a:r>
            <a:endParaRPr lang="en-US" sz="1425" dirty="0"/>
          </a:p>
        </p:txBody>
      </p:sp>
      <p:sp>
        <p:nvSpPr>
          <p:cNvPr id="24" name="SK-28-text-23"/>
          <p:cNvSpPr/>
          <p:nvPr/>
        </p:nvSpPr>
        <p:spPr>
          <a:xfrm>
            <a:off x="1280071" y="2846040"/>
            <a:ext cx="3023592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Actively address and reframe unhelpful beliefs.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Beliefs drive recurrent presentations and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demanding requests.</a:t>
            </a:r>
            <a:endParaRPr lang="en-US" sz="975" dirty="0"/>
          </a:p>
        </p:txBody>
      </p:sp>
      <p:sp>
        <p:nvSpPr>
          <p:cNvPr id="25" name="SK-28-text-24"/>
          <p:cNvSpPr/>
          <p:nvPr/>
        </p:nvSpPr>
        <p:spPr>
          <a:xfrm>
            <a:off x="707082" y="3545532"/>
            <a:ext cx="7039927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Why Imaging Isn’t Needed</a:t>
            </a:r>
            <a:endParaRPr lang="en-US" sz="1425" dirty="0"/>
          </a:p>
        </p:txBody>
      </p:sp>
      <p:sp>
        <p:nvSpPr>
          <p:cNvPr id="26" name="SK-28-text-25"/>
          <p:cNvSpPr/>
          <p:nvPr/>
        </p:nvSpPr>
        <p:spPr>
          <a:xfrm>
            <a:off x="1280071" y="3771900"/>
            <a:ext cx="3194298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Patients often expect an X-ray. Explain that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degenerative changes on imaging don't equal the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cause of pain — and often cause more worry.</a:t>
            </a:r>
            <a:endParaRPr lang="en-US" sz="975" dirty="0"/>
          </a:p>
        </p:txBody>
      </p:sp>
      <p:sp>
        <p:nvSpPr>
          <p:cNvPr id="27" name="SK-28-text-26"/>
          <p:cNvSpPr/>
          <p:nvPr/>
        </p:nvSpPr>
        <p:spPr>
          <a:xfrm>
            <a:off x="719286" y="4464546"/>
            <a:ext cx="7691437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About Medication — Don’t Assume</a:t>
            </a:r>
            <a:endParaRPr lang="en-US" sz="1425" dirty="0"/>
          </a:p>
        </p:txBody>
      </p:sp>
      <p:sp>
        <p:nvSpPr>
          <p:cNvPr id="28" name="SK-28-text-27"/>
          <p:cNvSpPr/>
          <p:nvPr/>
        </p:nvSpPr>
        <p:spPr>
          <a:xfrm>
            <a:off x="1280071" y="4642842"/>
            <a:ext cx="3206353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if they want medication rather than assuming.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Many patients don't want it — and it opens a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better conversation.</a:t>
            </a:r>
            <a:endParaRPr lang="en-US" sz="975" dirty="0"/>
          </a:p>
        </p:txBody>
      </p:sp>
      <p:sp>
        <p:nvSpPr>
          <p:cNvPr id="29" name="SK-28-text-28"/>
          <p:cNvSpPr/>
          <p:nvPr/>
        </p:nvSpPr>
        <p:spPr>
          <a:xfrm>
            <a:off x="5644753" y="1693813"/>
            <a:ext cx="313086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Examine</a:t>
            </a:r>
            <a:endParaRPr lang="en-US" sz="1425" dirty="0"/>
          </a:p>
        </p:txBody>
      </p:sp>
      <p:sp>
        <p:nvSpPr>
          <p:cNvPr id="30" name="SK-28-text-29"/>
          <p:cNvSpPr/>
          <p:nvPr/>
        </p:nvSpPr>
        <p:spPr>
          <a:xfrm>
            <a:off x="6230094" y="1927027"/>
            <a:ext cx="3157686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 if examination rarely changes the diagnosis —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patients expect it. It builds trust and creates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opportunities for positive feedback.</a:t>
            </a:r>
            <a:endParaRPr lang="en-US" sz="975" dirty="0"/>
          </a:p>
        </p:txBody>
      </p:sp>
      <p:sp>
        <p:nvSpPr>
          <p:cNvPr id="31" name="SK-28-text-30"/>
          <p:cNvSpPr/>
          <p:nvPr/>
        </p:nvSpPr>
        <p:spPr>
          <a:xfrm>
            <a:off x="5644753" y="2619673"/>
            <a:ext cx="638841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 Catastrophic Thinking</a:t>
            </a:r>
            <a:endParaRPr lang="en-US" sz="1425" dirty="0"/>
          </a:p>
        </p:txBody>
      </p:sp>
      <p:sp>
        <p:nvSpPr>
          <p:cNvPr id="32" name="SK-28-text-31"/>
          <p:cNvSpPr/>
          <p:nvPr/>
        </p:nvSpPr>
        <p:spPr>
          <a:xfrm>
            <a:off x="6230094" y="2873425"/>
            <a:ext cx="3145482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“Am I going to end up in a wheelchair?” Reassure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 evidence. Normalise. Don't catastrophise.</a:t>
            </a:r>
            <a:endParaRPr lang="en-US" sz="975" dirty="0"/>
          </a:p>
        </p:txBody>
      </p:sp>
      <p:sp>
        <p:nvSpPr>
          <p:cNvPr id="33" name="SK-28-text-32"/>
          <p:cNvSpPr/>
          <p:nvPr/>
        </p:nvSpPr>
        <p:spPr>
          <a:xfrm>
            <a:off x="5656957" y="3566071"/>
            <a:ext cx="65350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Explain Why Referral Isn’t Necessary</a:t>
            </a:r>
            <a:endParaRPr lang="en-US" sz="1425" dirty="0"/>
          </a:p>
        </p:txBody>
      </p:sp>
      <p:sp>
        <p:nvSpPr>
          <p:cNvPr id="34" name="SK-28-text-33"/>
          <p:cNvSpPr/>
          <p:nvPr/>
        </p:nvSpPr>
        <p:spPr>
          <a:xfrm>
            <a:off x="6230094" y="3826669"/>
            <a:ext cx="3608784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patients expect a specialist referral. Explain the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self-management approach and its strong evidence base.</a:t>
            </a:r>
            <a:endParaRPr lang="en-US" sz="975" dirty="0"/>
          </a:p>
        </p:txBody>
      </p:sp>
      <p:sp>
        <p:nvSpPr>
          <p:cNvPr id="35" name="SK-28-text-34"/>
          <p:cNvSpPr/>
          <p:nvPr/>
        </p:nvSpPr>
        <p:spPr>
          <a:xfrm>
            <a:off x="5656957" y="4471392"/>
            <a:ext cx="4651058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 Self-Management</a:t>
            </a:r>
            <a:endParaRPr lang="en-US" sz="1425" dirty="0"/>
          </a:p>
        </p:txBody>
      </p:sp>
      <p:sp>
        <p:nvSpPr>
          <p:cNvPr id="36" name="SK-28-text-35"/>
          <p:cNvSpPr/>
          <p:nvPr/>
        </p:nvSpPr>
        <p:spPr>
          <a:xfrm>
            <a:off x="6230094" y="4670227"/>
            <a:ext cx="3413671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is the cornerstone. Empower the patient to be the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agent of their own recovery — staying active,</a:t>
            </a:r>
            <a:endParaRPr lang="en-US" sz="975" dirty="0"/>
          </a:p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66666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understanding their pain.</a:t>
            </a:r>
            <a:endParaRPr lang="en-US" sz="975" dirty="0"/>
          </a:p>
        </p:txBody>
      </p:sp>
      <p:sp>
        <p:nvSpPr>
          <p:cNvPr id="37" name="SK-28-text-36"/>
          <p:cNvSpPr/>
          <p:nvPr/>
        </p:nvSpPr>
        <p:spPr>
          <a:xfrm>
            <a:off x="2499271" y="5404098"/>
            <a:ext cx="9692729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3F60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Key Message for Every Back Pain Patient:</a:t>
            </a:r>
            <a:endParaRPr lang="en-US" sz="1800" dirty="0"/>
          </a:p>
        </p:txBody>
      </p:sp>
      <p:sp>
        <p:nvSpPr>
          <p:cNvPr id="38" name="SK-28-text-37"/>
          <p:cNvSpPr/>
          <p:nvPr/>
        </p:nvSpPr>
        <p:spPr>
          <a:xfrm>
            <a:off x="1280071" y="5760690"/>
            <a:ext cx="10911929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‘You are not broken. You will get better. Keep moving.’</a:t>
            </a:r>
            <a:endParaRPr lang="en-US" sz="2250" dirty="0"/>
          </a:p>
        </p:txBody>
      </p:sp>
      <p:sp>
        <p:nvSpPr>
          <p:cNvPr id="39" name="SK-28-text-38"/>
          <p:cNvSpPr/>
          <p:nvPr/>
        </p:nvSpPr>
        <p:spPr>
          <a:xfrm>
            <a:off x="1389757" y="6172200"/>
            <a:ext cx="10802243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F60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evidence firmly supports active management over passive treatments.</a:t>
            </a:r>
            <a:endParaRPr lang="en-US" sz="1500" dirty="0"/>
          </a:p>
        </p:txBody>
      </p:sp>
      <p:sp>
        <p:nvSpPr>
          <p:cNvPr id="40" name="SK-28-text-39"/>
          <p:cNvSpPr/>
          <p:nvPr/>
        </p:nvSpPr>
        <p:spPr>
          <a:xfrm>
            <a:off x="426690" y="6624786"/>
            <a:ext cx="34366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1" name="SK-28-text-40"/>
          <p:cNvSpPr/>
          <p:nvPr/>
        </p:nvSpPr>
        <p:spPr>
          <a:xfrm>
            <a:off x="3889177" y="6624786"/>
            <a:ext cx="830282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 — Bradford VTS Teaching Deck</a:t>
            </a:r>
            <a:endParaRPr lang="en-US" sz="1050" dirty="0"/>
          </a:p>
        </p:txBody>
      </p:sp>
      <p:sp>
        <p:nvSpPr>
          <p:cNvPr id="42" name="SK-28-text-41"/>
          <p:cNvSpPr/>
          <p:nvPr/>
        </p:nvSpPr>
        <p:spPr>
          <a:xfrm>
            <a:off x="10777686" y="6624786"/>
            <a:ext cx="1414314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28 of 33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13184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8" y="150763"/>
            <a:ext cx="2981198" cy="438894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263848"/>
            <a:ext cx="11557992" cy="9525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337221"/>
            <a:ext cx="5693569" cy="102870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482" y="1337221"/>
            <a:ext cx="5693569" cy="1028700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2455069"/>
            <a:ext cx="5693569" cy="102870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2455069"/>
            <a:ext cx="5693569" cy="1028700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3552379"/>
            <a:ext cx="5693569" cy="1028700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3552379"/>
            <a:ext cx="5693569" cy="1028700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4649688"/>
            <a:ext cx="5693569" cy="102870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3482" y="4649688"/>
            <a:ext cx="5693569" cy="1028700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5746998"/>
            <a:ext cx="11582400" cy="685800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471" y="5788075"/>
            <a:ext cx="475357" cy="459432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14063" y="123379"/>
            <a:ext cx="572988" cy="493663"/>
          </a:xfrm>
          <a:prstGeom prst="rect">
            <a:avLst/>
          </a:prstGeom>
        </p:spPr>
      </p:pic>
      <p:sp>
        <p:nvSpPr>
          <p:cNvPr id="19" name="SK-29-text-18"/>
          <p:cNvSpPr/>
          <p:nvPr/>
        </p:nvSpPr>
        <p:spPr>
          <a:xfrm>
            <a:off x="414486" y="287982"/>
            <a:ext cx="54349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350" dirty="0"/>
          </a:p>
        </p:txBody>
      </p:sp>
      <p:sp>
        <p:nvSpPr>
          <p:cNvPr id="20" name="SK-29-text-19"/>
          <p:cNvSpPr/>
          <p:nvPr/>
        </p:nvSpPr>
        <p:spPr>
          <a:xfrm>
            <a:off x="3474690" y="205680"/>
            <a:ext cx="8717310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Tips for Back Pain in GP</a:t>
            </a:r>
            <a:endParaRPr lang="en-US" sz="3225" dirty="0"/>
          </a:p>
        </p:txBody>
      </p:sp>
      <p:sp>
        <p:nvSpPr>
          <p:cNvPr id="21" name="SK-29-text-20"/>
          <p:cNvSpPr/>
          <p:nvPr/>
        </p:nvSpPr>
        <p:spPr>
          <a:xfrm>
            <a:off x="292596" y="932557"/>
            <a:ext cx="11899404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Eight clinical pearls for daily practice — straight from the consultation room</a:t>
            </a:r>
            <a:endParaRPr lang="en-US" sz="1350" dirty="0"/>
          </a:p>
        </p:txBody>
      </p:sp>
      <p:sp>
        <p:nvSpPr>
          <p:cNvPr id="22" name="SK-29-text-21"/>
          <p:cNvSpPr/>
          <p:nvPr/>
        </p:nvSpPr>
        <p:spPr>
          <a:xfrm>
            <a:off x="597396" y="1467594"/>
            <a:ext cx="705802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Undress the Patient</a:t>
            </a:r>
            <a:endParaRPr lang="en-US" sz="1400" dirty="0"/>
          </a:p>
        </p:txBody>
      </p:sp>
      <p:sp>
        <p:nvSpPr>
          <p:cNvPr id="23" name="SK-29-text-22"/>
          <p:cNvSpPr/>
          <p:nvPr/>
        </p:nvSpPr>
        <p:spPr>
          <a:xfrm>
            <a:off x="1377553" y="1714500"/>
            <a:ext cx="3791694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patient returning a second time with 'simple' back pain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should be examined to underwear. You cannot examine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dressed back properly.</a:t>
            </a:r>
            <a:endParaRPr lang="en-US" sz="1200" dirty="0"/>
          </a:p>
        </p:txBody>
      </p:sp>
      <p:sp>
        <p:nvSpPr>
          <p:cNvPr id="24" name="SK-29-text-23"/>
          <p:cNvSpPr/>
          <p:nvPr/>
        </p:nvSpPr>
        <p:spPr>
          <a:xfrm>
            <a:off x="597396" y="2585442"/>
            <a:ext cx="1023556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 True Sciatica = Leg Pain Worse Than Back Pain</a:t>
            </a:r>
            <a:endParaRPr lang="en-US" sz="1350" dirty="0"/>
          </a:p>
        </p:txBody>
      </p:sp>
      <p:sp>
        <p:nvSpPr>
          <p:cNvPr id="25" name="SK-29-text-24"/>
          <p:cNvSpPr/>
          <p:nvPr/>
        </p:nvSpPr>
        <p:spPr>
          <a:xfrm>
            <a:off x="1377553" y="2825353"/>
            <a:ext cx="3852565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examination with the patient sitting on the couch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loads the nerve root and gives useful clinical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information immediately.</a:t>
            </a:r>
            <a:endParaRPr lang="en-US" sz="1200" dirty="0"/>
          </a:p>
        </p:txBody>
      </p:sp>
      <p:sp>
        <p:nvSpPr>
          <p:cNvPr id="26" name="SK-29-text-25"/>
          <p:cNvSpPr/>
          <p:nvPr/>
        </p:nvSpPr>
        <p:spPr>
          <a:xfrm>
            <a:off x="597396" y="3675757"/>
            <a:ext cx="570928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 Refer Early if Weakness</a:t>
            </a:r>
            <a:endParaRPr lang="en-US" sz="1350" dirty="0"/>
          </a:p>
        </p:txBody>
      </p:sp>
      <p:sp>
        <p:nvSpPr>
          <p:cNvPr id="27" name="SK-29-text-26"/>
          <p:cNvSpPr/>
          <p:nvPr/>
        </p:nvSpPr>
        <p:spPr>
          <a:xfrm>
            <a:off x="1377553" y="3915817"/>
            <a:ext cx="3645396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radiculopathy, re-examine regularly. Foot drop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 be irreversible if referral is delayed — do not wait.</a:t>
            </a:r>
            <a:endParaRPr lang="en-US" sz="1200" dirty="0"/>
          </a:p>
        </p:txBody>
      </p:sp>
      <p:sp>
        <p:nvSpPr>
          <p:cNvPr id="28" name="SK-29-text-27"/>
          <p:cNvSpPr/>
          <p:nvPr/>
        </p:nvSpPr>
        <p:spPr>
          <a:xfrm>
            <a:off x="597396" y="4711303"/>
            <a:ext cx="67379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 Physio Is More Than Exercise</a:t>
            </a:r>
            <a:endParaRPr lang="en-US" sz="1350" dirty="0"/>
          </a:p>
        </p:txBody>
      </p:sp>
      <p:sp>
        <p:nvSpPr>
          <p:cNvPr id="29" name="SK-29-text-28"/>
          <p:cNvSpPr/>
          <p:nvPr/>
        </p:nvSpPr>
        <p:spPr>
          <a:xfrm>
            <a:off x="1377553" y="4958209"/>
            <a:ext cx="3218557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Physiotherapists are excellent at managing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psychological aspects of chronic pain. Don't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underestimate the value of a physio referral.</a:t>
            </a:r>
            <a:endParaRPr lang="en-US" sz="1200" dirty="0"/>
          </a:p>
        </p:txBody>
      </p:sp>
      <p:sp>
        <p:nvSpPr>
          <p:cNvPr id="30" name="SK-29-text-29"/>
          <p:cNvSpPr/>
          <p:nvPr/>
        </p:nvSpPr>
        <p:spPr>
          <a:xfrm>
            <a:off x="6425059" y="1481286"/>
            <a:ext cx="5766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 Not All Leg Pain Is Sciatica</a:t>
            </a:r>
            <a:endParaRPr lang="en-US" sz="1350" dirty="0"/>
          </a:p>
        </p:txBody>
      </p:sp>
      <p:sp>
        <p:nvSpPr>
          <p:cNvPr id="31" name="SK-29-text-30"/>
          <p:cNvSpPr/>
          <p:nvPr/>
        </p:nvSpPr>
        <p:spPr>
          <a:xfrm>
            <a:off x="7193161" y="1714500"/>
            <a:ext cx="3559969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Remember: facet joint disease, hip pathology, SIJ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dysfunction, piriformis syndrome, and vascular causes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 all mimic sciatica.</a:t>
            </a:r>
            <a:endParaRPr lang="en-US" sz="1200" dirty="0"/>
          </a:p>
        </p:txBody>
      </p:sp>
      <p:sp>
        <p:nvSpPr>
          <p:cNvPr id="32" name="SK-29-text-31"/>
          <p:cNvSpPr/>
          <p:nvPr/>
        </p:nvSpPr>
        <p:spPr>
          <a:xfrm>
            <a:off x="6425059" y="2592288"/>
            <a:ext cx="57092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Don't Image to Reassure</a:t>
            </a:r>
            <a:endParaRPr lang="en-US" sz="1350" dirty="0"/>
          </a:p>
        </p:txBody>
      </p:sp>
      <p:sp>
        <p:nvSpPr>
          <p:cNvPr id="33" name="SK-29-text-32"/>
          <p:cNvSpPr/>
          <p:nvPr/>
        </p:nvSpPr>
        <p:spPr>
          <a:xfrm>
            <a:off x="7193161" y="2825353"/>
            <a:ext cx="3511153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 why imaging adds nothing for non-specific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mechanical LBP — and often leads to over-treatment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increased anxiety.</a:t>
            </a:r>
            <a:endParaRPr lang="en-US" sz="1200" dirty="0"/>
          </a:p>
        </p:txBody>
      </p:sp>
      <p:sp>
        <p:nvSpPr>
          <p:cNvPr id="34" name="SK-29-text-33"/>
          <p:cNvSpPr/>
          <p:nvPr/>
        </p:nvSpPr>
        <p:spPr>
          <a:xfrm>
            <a:off x="6425059" y="3675757"/>
            <a:ext cx="5766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 The First 6 Weeks Are Critical</a:t>
            </a:r>
            <a:endParaRPr lang="en-US" sz="1350" dirty="0"/>
          </a:p>
        </p:txBody>
      </p:sp>
      <p:sp>
        <p:nvSpPr>
          <p:cNvPr id="35" name="SK-29-text-34"/>
          <p:cNvSpPr/>
          <p:nvPr/>
        </p:nvSpPr>
        <p:spPr>
          <a:xfrm>
            <a:off x="7193161" y="3908971"/>
            <a:ext cx="3462486" cy="5211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 yellow flags early. Waiting until 6 months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means the patient is already chronic and far harder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rehabilitate.</a:t>
            </a:r>
            <a:endParaRPr lang="en-US" sz="1200" dirty="0"/>
          </a:p>
        </p:txBody>
      </p:sp>
      <p:sp>
        <p:nvSpPr>
          <p:cNvPr id="36" name="SK-29-text-35"/>
          <p:cNvSpPr/>
          <p:nvPr/>
        </p:nvSpPr>
        <p:spPr>
          <a:xfrm>
            <a:off x="6425059" y="4718298"/>
            <a:ext cx="576694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Prescribe Exercise Like Medication</a:t>
            </a:r>
            <a:endParaRPr lang="en-US" sz="1350" dirty="0"/>
          </a:p>
        </p:txBody>
      </p:sp>
      <p:sp>
        <p:nvSpPr>
          <p:cNvPr id="37" name="SK-29-text-36"/>
          <p:cNvSpPr/>
          <p:nvPr/>
        </p:nvSpPr>
        <p:spPr>
          <a:xfrm>
            <a:off x="7193161" y="4958209"/>
            <a:ext cx="3657600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 therapy is the most evidence-based treatment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chronic LBP. Be as enthusiastic prescribing it as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would be prescribing an NSAID.</a:t>
            </a:r>
            <a:endParaRPr lang="en-US" sz="1200" dirty="0"/>
          </a:p>
        </p:txBody>
      </p:sp>
      <p:sp>
        <p:nvSpPr>
          <p:cNvPr id="38" name="SK-29-text-37"/>
          <p:cNvSpPr/>
          <p:nvPr/>
        </p:nvSpPr>
        <p:spPr>
          <a:xfrm>
            <a:off x="1365498" y="5801767"/>
            <a:ext cx="7022455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E52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You are not broken. You will get better. Keep moving.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E52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evidence firmly supports active management over passive treatments.</a:t>
            </a:r>
            <a:endParaRPr lang="en-US" sz="1350" dirty="0"/>
          </a:p>
        </p:txBody>
      </p:sp>
      <p:sp>
        <p:nvSpPr>
          <p:cNvPr id="39" name="SK-29-text-38"/>
          <p:cNvSpPr/>
          <p:nvPr/>
        </p:nvSpPr>
        <p:spPr>
          <a:xfrm>
            <a:off x="316855" y="6563023"/>
            <a:ext cx="367665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40" name="SK-29-text-39"/>
          <p:cNvSpPr/>
          <p:nvPr/>
        </p:nvSpPr>
        <p:spPr>
          <a:xfrm>
            <a:off x="3620988" y="6556177"/>
            <a:ext cx="8571012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41" name="SK-29-text-40"/>
          <p:cNvSpPr/>
          <p:nvPr/>
        </p:nvSpPr>
        <p:spPr>
          <a:xfrm>
            <a:off x="10619184" y="6556177"/>
            <a:ext cx="1572816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29 of 33</a:t>
            </a:r>
            <a:endParaRPr lang="en-US" sz="11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446907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92" y="84985"/>
            <a:ext cx="3159494" cy="291998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1858417"/>
            <a:ext cx="5413177" cy="1172617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969" y="1858417"/>
            <a:ext cx="182761" cy="1172617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557" y="1858417"/>
            <a:ext cx="5413177" cy="1172617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557" y="1858417"/>
            <a:ext cx="182761" cy="1172617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3113484"/>
            <a:ext cx="5413177" cy="1104007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3113484"/>
            <a:ext cx="182761" cy="1104007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6557" y="3113484"/>
            <a:ext cx="5413177" cy="1104007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3113484"/>
            <a:ext cx="182761" cy="1104007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969" y="4299942"/>
            <a:ext cx="5413177" cy="1104007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969" y="4299942"/>
            <a:ext cx="182761" cy="1104007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6557" y="4299942"/>
            <a:ext cx="5413177" cy="1104007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6557" y="4299942"/>
            <a:ext cx="182761" cy="1104007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969" y="5527477"/>
            <a:ext cx="3121075" cy="411361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11067" y="5527477"/>
            <a:ext cx="3620988" cy="411361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10079" y="5527477"/>
            <a:ext cx="3669655" cy="411361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0392" y="6048673"/>
            <a:ext cx="11631067" cy="452586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521946"/>
            <a:ext cx="12192000" cy="335905"/>
          </a:xfrm>
          <a:prstGeom prst="rect">
            <a:avLst/>
          </a:prstGeom>
        </p:spPr>
      </p:pic>
      <p:sp>
        <p:nvSpPr>
          <p:cNvPr id="22" name="SK-30-text-21"/>
          <p:cNvSpPr/>
          <p:nvPr/>
        </p:nvSpPr>
        <p:spPr>
          <a:xfrm>
            <a:off x="480323" y="140569"/>
            <a:ext cx="573690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425" dirty="0"/>
          </a:p>
        </p:txBody>
      </p:sp>
      <p:sp>
        <p:nvSpPr>
          <p:cNvPr id="23" name="SK-30-text-22"/>
          <p:cNvSpPr/>
          <p:nvPr/>
        </p:nvSpPr>
        <p:spPr>
          <a:xfrm>
            <a:off x="243780" y="473125"/>
            <a:ext cx="11017568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2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 Pearls: AKT Focus</a:t>
            </a:r>
            <a:endParaRPr lang="en-US" sz="3225" dirty="0"/>
          </a:p>
        </p:txBody>
      </p:sp>
      <p:sp>
        <p:nvSpPr>
          <p:cNvPr id="24" name="SK-30-text-23"/>
          <p:cNvSpPr/>
          <p:nvPr/>
        </p:nvSpPr>
        <p:spPr>
          <a:xfrm>
            <a:off x="231577" y="1008013"/>
            <a:ext cx="1196042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High-yield facts for the Applied Knowledge Test — based on NICE NG59</a:t>
            </a:r>
            <a:endParaRPr lang="en-US" sz="1875" dirty="0"/>
          </a:p>
        </p:txBody>
      </p:sp>
      <p:sp>
        <p:nvSpPr>
          <p:cNvPr id="25" name="SK-30-text-24"/>
          <p:cNvSpPr/>
          <p:nvPr/>
        </p:nvSpPr>
        <p:spPr>
          <a:xfrm>
            <a:off x="9241482" y="75307"/>
            <a:ext cx="2950518" cy="14675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275" dirty="0">
                <a:solidFill>
                  <a:srgbClr val="333333"/>
                </a:solidFill>
              </a:rPr>
              <a:t>AKT</a:t>
            </a:r>
            <a:endParaRPr lang="en-US" sz="10275" dirty="0"/>
          </a:p>
        </p:txBody>
      </p:sp>
      <p:sp>
        <p:nvSpPr>
          <p:cNvPr id="26" name="SK-30-text-25"/>
          <p:cNvSpPr/>
          <p:nvPr/>
        </p:nvSpPr>
        <p:spPr>
          <a:xfrm>
            <a:off x="3303984" y="1515517"/>
            <a:ext cx="8888016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B2E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These facts are frequently tested in the AKT — know them cold</a:t>
            </a:r>
            <a:endParaRPr lang="en-US" sz="1500" dirty="0"/>
          </a:p>
        </p:txBody>
      </p:sp>
      <p:sp>
        <p:nvSpPr>
          <p:cNvPr id="27" name="SK-30-text-26"/>
          <p:cNvSpPr/>
          <p:nvPr/>
        </p:nvSpPr>
        <p:spPr>
          <a:xfrm>
            <a:off x="877788" y="1995636"/>
            <a:ext cx="715708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NSAIDs Are First-Line</a:t>
            </a:r>
            <a:endParaRPr lang="en-US" sz="1950" dirty="0"/>
          </a:p>
        </p:txBody>
      </p:sp>
      <p:sp>
        <p:nvSpPr>
          <p:cNvPr id="28" name="SK-30-text-27"/>
          <p:cNvSpPr/>
          <p:nvPr/>
        </p:nvSpPr>
        <p:spPr>
          <a:xfrm>
            <a:off x="902196" y="2304157"/>
            <a:ext cx="4108698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NSAIDs (e.g. ibuprofen) are first-line for acute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LBP — NOT paracetamol alone. NICE NG59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this.</a:t>
            </a:r>
            <a:endParaRPr lang="en-US" sz="1425" dirty="0"/>
          </a:p>
        </p:txBody>
      </p:sp>
      <p:sp>
        <p:nvSpPr>
          <p:cNvPr id="29" name="SK-30-text-28"/>
          <p:cNvSpPr/>
          <p:nvPr/>
        </p:nvSpPr>
        <p:spPr>
          <a:xfrm>
            <a:off x="877788" y="3202632"/>
            <a:ext cx="864298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No Opioids for Chronic LBP</a:t>
            </a:r>
            <a:endParaRPr lang="en-US" sz="1950" dirty="0"/>
          </a:p>
        </p:txBody>
      </p:sp>
      <p:sp>
        <p:nvSpPr>
          <p:cNvPr id="30" name="SK-30-text-29"/>
          <p:cNvSpPr/>
          <p:nvPr/>
        </p:nvSpPr>
        <p:spPr>
          <a:xfrm>
            <a:off x="902196" y="3518148"/>
            <a:ext cx="4047679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offer opioids for chronic (≥3 months)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non-specific LBP. NICE NG59 explicitly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recommends against this.</a:t>
            </a:r>
            <a:endParaRPr lang="en-US" sz="1425" dirty="0"/>
          </a:p>
        </p:txBody>
      </p:sp>
      <p:sp>
        <p:nvSpPr>
          <p:cNvPr id="31" name="SK-30-text-30"/>
          <p:cNvSpPr/>
          <p:nvPr/>
        </p:nvSpPr>
        <p:spPr>
          <a:xfrm>
            <a:off x="877788" y="4416475"/>
            <a:ext cx="834580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No Gabapentinoids for LBP</a:t>
            </a:r>
            <a:endParaRPr lang="en-US" sz="1950" dirty="0"/>
          </a:p>
        </p:txBody>
      </p:sp>
      <p:sp>
        <p:nvSpPr>
          <p:cNvPr id="32" name="SK-30-text-31"/>
          <p:cNvSpPr/>
          <p:nvPr/>
        </p:nvSpPr>
        <p:spPr>
          <a:xfrm>
            <a:off x="6595765" y="1995636"/>
            <a:ext cx="559623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No Routine Imaging</a:t>
            </a:r>
            <a:endParaRPr lang="en-US" sz="1950" dirty="0"/>
          </a:p>
        </p:txBody>
      </p:sp>
      <p:sp>
        <p:nvSpPr>
          <p:cNvPr id="33" name="SK-30-text-32"/>
          <p:cNvSpPr/>
          <p:nvPr/>
        </p:nvSpPr>
        <p:spPr>
          <a:xfrm>
            <a:off x="6632377" y="2304157"/>
            <a:ext cx="4559796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routinely offer imaging for non-specific LBP.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Image only if red flags present, or if results will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 management.</a:t>
            </a:r>
            <a:endParaRPr lang="en-US" sz="1425" dirty="0"/>
          </a:p>
        </p:txBody>
      </p:sp>
      <p:sp>
        <p:nvSpPr>
          <p:cNvPr id="34" name="SK-30-text-33"/>
          <p:cNvSpPr/>
          <p:nvPr/>
        </p:nvSpPr>
        <p:spPr>
          <a:xfrm>
            <a:off x="6595765" y="3209479"/>
            <a:ext cx="559623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Exercise IS Evidence-Based</a:t>
            </a:r>
            <a:endParaRPr lang="en-US" sz="1950" dirty="0"/>
          </a:p>
        </p:txBody>
      </p:sp>
      <p:sp>
        <p:nvSpPr>
          <p:cNvPr id="35" name="SK-30-text-34"/>
          <p:cNvSpPr/>
          <p:nvPr/>
        </p:nvSpPr>
        <p:spPr>
          <a:xfrm>
            <a:off x="6632377" y="3524994"/>
            <a:ext cx="4486573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NG59 explicitly recommends exercise therapy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LBP. Older teaching that "exercises have no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evidence" is outdated and wrong.</a:t>
            </a:r>
            <a:endParaRPr lang="en-US" sz="1425" dirty="0"/>
          </a:p>
        </p:txBody>
      </p:sp>
      <p:sp>
        <p:nvSpPr>
          <p:cNvPr id="36" name="SK-30-text-35"/>
          <p:cNvSpPr/>
          <p:nvPr/>
        </p:nvSpPr>
        <p:spPr>
          <a:xfrm>
            <a:off x="6595765" y="4430167"/>
            <a:ext cx="559623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💜 Cauda Equina = Same-Day Emergency</a:t>
            </a:r>
            <a:endParaRPr lang="en-US" sz="1950" dirty="0"/>
          </a:p>
        </p:txBody>
      </p:sp>
      <p:sp>
        <p:nvSpPr>
          <p:cNvPr id="37" name="SK-30-text-36"/>
          <p:cNvSpPr/>
          <p:nvPr/>
        </p:nvSpPr>
        <p:spPr>
          <a:xfrm>
            <a:off x="6632377" y="4773067"/>
            <a:ext cx="4157365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Bladder/bowel dysfunction + saddle anaesthesia =</a:t>
            </a:r>
            <a:endParaRPr lang="en-US" sz="1425" dirty="0"/>
          </a:p>
          <a:p>
            <a:pPr marL="0" indent="0" algn="l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 same-day surgical referral. No delay.</a:t>
            </a:r>
            <a:endParaRPr lang="en-US" sz="1425" dirty="0"/>
          </a:p>
        </p:txBody>
      </p:sp>
      <p:sp>
        <p:nvSpPr>
          <p:cNvPr id="38" name="SK-30-text-37"/>
          <p:cNvSpPr/>
          <p:nvPr/>
        </p:nvSpPr>
        <p:spPr>
          <a:xfrm>
            <a:off x="1121569" y="5623471"/>
            <a:ext cx="47434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SLR positive = &lt;45°</a:t>
            </a:r>
            <a:endParaRPr lang="en-US" sz="1500" dirty="0"/>
          </a:p>
        </p:txBody>
      </p:sp>
      <p:sp>
        <p:nvSpPr>
          <p:cNvPr id="39" name="SK-30-text-38"/>
          <p:cNvSpPr/>
          <p:nvPr/>
        </p:nvSpPr>
        <p:spPr>
          <a:xfrm>
            <a:off x="4181773" y="5623471"/>
            <a:ext cx="801022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Knee jerk L3/L4 • Ankle jerk L5/S1</a:t>
            </a:r>
            <a:endParaRPr lang="en-US" sz="1500" dirty="0"/>
          </a:p>
        </p:txBody>
      </p:sp>
      <p:sp>
        <p:nvSpPr>
          <p:cNvPr id="40" name="SK-30-text-39"/>
          <p:cNvSpPr/>
          <p:nvPr/>
        </p:nvSpPr>
        <p:spPr>
          <a:xfrm>
            <a:off x="7936855" y="5630317"/>
            <a:ext cx="42551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Schober's test: &lt;5 cm increase = abnormal</a:t>
            </a:r>
            <a:endParaRPr lang="en-US" sz="1500" dirty="0"/>
          </a:p>
        </p:txBody>
      </p:sp>
      <p:sp>
        <p:nvSpPr>
          <p:cNvPr id="41" name="SK-30-text-40"/>
          <p:cNvSpPr/>
          <p:nvPr/>
        </p:nvSpPr>
        <p:spPr>
          <a:xfrm>
            <a:off x="1536055" y="6144667"/>
            <a:ext cx="1065594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4B2E8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Governing guideline: NICE NG59 — Low Back Pain and Sciatica in Over 16s (last reviewed December 2020)</a:t>
            </a:r>
            <a:endParaRPr lang="en-US" sz="1500" dirty="0"/>
          </a:p>
        </p:txBody>
      </p:sp>
      <p:sp>
        <p:nvSpPr>
          <p:cNvPr id="42" name="SK-30-text-41"/>
          <p:cNvSpPr/>
          <p:nvPr/>
        </p:nvSpPr>
        <p:spPr>
          <a:xfrm>
            <a:off x="280392" y="6604248"/>
            <a:ext cx="416147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43" name="SK-30-text-42"/>
          <p:cNvSpPr/>
          <p:nvPr/>
        </p:nvSpPr>
        <p:spPr>
          <a:xfrm>
            <a:off x="3950196" y="6604248"/>
            <a:ext cx="8241804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75" dirty="0"/>
          </a:p>
        </p:txBody>
      </p:sp>
      <p:sp>
        <p:nvSpPr>
          <p:cNvPr id="44" name="SK-30-text-43"/>
          <p:cNvSpPr/>
          <p:nvPr/>
        </p:nvSpPr>
        <p:spPr>
          <a:xfrm>
            <a:off x="10668000" y="6604248"/>
            <a:ext cx="1524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30 of 33</a:t>
            </a:r>
            <a:endParaRPr lang="en-US" sz="127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9686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15367"/>
            <a:ext cx="2316361" cy="274290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5255" y="315367"/>
            <a:ext cx="1901875" cy="274290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403152"/>
            <a:ext cx="11582400" cy="19050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1543050"/>
            <a:ext cx="11582400" cy="267444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1810494"/>
            <a:ext cx="11582400" cy="1104007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7010" y="1810494"/>
            <a:ext cx="9525" cy="1104007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6108" y="1810494"/>
            <a:ext cx="9525" cy="1104007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2989957"/>
            <a:ext cx="5730180" cy="1536055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6871" y="2989957"/>
            <a:ext cx="5730180" cy="1536055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4601617"/>
            <a:ext cx="5730180" cy="1234380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6871" y="4601617"/>
            <a:ext cx="5730180" cy="1234380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4800" y="5938986"/>
            <a:ext cx="11582400" cy="514350"/>
          </a:xfrm>
          <a:prstGeom prst="rect">
            <a:avLst/>
          </a:prstGeom>
        </p:spPr>
      </p:pic>
      <p:pic>
        <p:nvPicPr>
          <p:cNvPr id="16" name="SK-3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7" name="SK-3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90965" y="4683919"/>
            <a:ext cx="243780" cy="212527"/>
          </a:xfrm>
          <a:prstGeom prst="rect">
            <a:avLst/>
          </a:prstGeom>
        </p:spPr>
      </p:pic>
      <p:pic>
        <p:nvPicPr>
          <p:cNvPr id="18" name="SK-3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90965" y="3058567"/>
            <a:ext cx="231577" cy="205680"/>
          </a:xfrm>
          <a:prstGeom prst="rect">
            <a:avLst/>
          </a:prstGeom>
        </p:spPr>
      </p:pic>
      <p:pic>
        <p:nvPicPr>
          <p:cNvPr id="19" name="SK-3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988" y="4677073"/>
            <a:ext cx="231577" cy="198834"/>
          </a:xfrm>
          <a:prstGeom prst="rect">
            <a:avLst/>
          </a:prstGeom>
        </p:spPr>
      </p:pic>
      <p:pic>
        <p:nvPicPr>
          <p:cNvPr id="20" name="SK-3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2988" y="3058567"/>
            <a:ext cx="231577" cy="205680"/>
          </a:xfrm>
          <a:prstGeom prst="rect">
            <a:avLst/>
          </a:prstGeom>
        </p:spPr>
      </p:pic>
      <p:pic>
        <p:nvPicPr>
          <p:cNvPr id="21" name="SK-3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12596" y="1872109"/>
            <a:ext cx="646063" cy="637729"/>
          </a:xfrm>
          <a:prstGeom prst="rect">
            <a:avLst/>
          </a:prstGeom>
        </p:spPr>
      </p:pic>
      <p:pic>
        <p:nvPicPr>
          <p:cNvPr id="22" name="SK-31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01294" y="1872109"/>
            <a:ext cx="658267" cy="637729"/>
          </a:xfrm>
          <a:prstGeom prst="rect">
            <a:avLst/>
          </a:prstGeom>
        </p:spPr>
      </p:pic>
      <p:pic>
        <p:nvPicPr>
          <p:cNvPr id="23" name="SK-31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2196" y="1872109"/>
            <a:ext cx="646063" cy="637729"/>
          </a:xfrm>
          <a:prstGeom prst="rect">
            <a:avLst/>
          </a:prstGeom>
        </p:spPr>
      </p:pic>
      <p:sp>
        <p:nvSpPr>
          <p:cNvPr id="25" name="SK-31-text-24"/>
          <p:cNvSpPr/>
          <p:nvPr/>
        </p:nvSpPr>
        <p:spPr>
          <a:xfrm>
            <a:off x="400794" y="377130"/>
            <a:ext cx="2173188" cy="1302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975" dirty="0"/>
          </a:p>
        </p:txBody>
      </p:sp>
      <p:sp>
        <p:nvSpPr>
          <p:cNvPr id="26" name="SK-31-text-25"/>
          <p:cNvSpPr/>
          <p:nvPr/>
        </p:nvSpPr>
        <p:spPr>
          <a:xfrm>
            <a:off x="3009900" y="370284"/>
            <a:ext cx="12954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EXAM FOCUS</a:t>
            </a:r>
            <a:endParaRPr lang="en-US" sz="975" dirty="0"/>
          </a:p>
        </p:txBody>
      </p:sp>
      <p:sp>
        <p:nvSpPr>
          <p:cNvPr id="27" name="SK-31-text-26"/>
          <p:cNvSpPr/>
          <p:nvPr/>
        </p:nvSpPr>
        <p:spPr>
          <a:xfrm>
            <a:off x="365671" y="726877"/>
            <a:ext cx="819912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A364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 Pearls: SCA Focus</a:t>
            </a:r>
            <a:endParaRPr lang="en-US" sz="2400" dirty="0"/>
          </a:p>
        </p:txBody>
      </p:sp>
      <p:sp>
        <p:nvSpPr>
          <p:cNvPr id="28" name="SK-31-text-27"/>
          <p:cNvSpPr/>
          <p:nvPr/>
        </p:nvSpPr>
        <p:spPr>
          <a:xfrm>
            <a:off x="365671" y="1124694"/>
            <a:ext cx="1182632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Consultation skills, patient-centred communication, and safety netting</a:t>
            </a:r>
            <a:endParaRPr lang="en-US" sz="1650" dirty="0"/>
          </a:p>
        </p:txBody>
      </p:sp>
      <p:sp>
        <p:nvSpPr>
          <p:cNvPr id="29" name="SK-31-text-28"/>
          <p:cNvSpPr/>
          <p:nvPr/>
        </p:nvSpPr>
        <p:spPr>
          <a:xfrm>
            <a:off x="4436566" y="1570434"/>
            <a:ext cx="3269903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ICE FRAMEWORK FOR BACK PAIN</a:t>
            </a:r>
            <a:endParaRPr lang="en-US" sz="1575" dirty="0"/>
          </a:p>
        </p:txBody>
      </p:sp>
      <p:sp>
        <p:nvSpPr>
          <p:cNvPr id="30" name="SK-31-text-29"/>
          <p:cNvSpPr/>
          <p:nvPr/>
        </p:nvSpPr>
        <p:spPr>
          <a:xfrm>
            <a:off x="1706761" y="1954411"/>
            <a:ext cx="13001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Ideas</a:t>
            </a:r>
            <a:endParaRPr lang="en-US" sz="1575" dirty="0"/>
          </a:p>
        </p:txBody>
      </p:sp>
      <p:sp>
        <p:nvSpPr>
          <p:cNvPr id="31" name="SK-31-text-30"/>
          <p:cNvSpPr/>
          <p:nvPr/>
        </p:nvSpPr>
        <p:spPr>
          <a:xfrm>
            <a:off x="1706761" y="2180779"/>
            <a:ext cx="1987153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"What do you think might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 causing your back pain?"</a:t>
            </a:r>
            <a:endParaRPr lang="en-US" sz="1125" dirty="0"/>
          </a:p>
        </p:txBody>
      </p:sp>
      <p:sp>
        <p:nvSpPr>
          <p:cNvPr id="32" name="SK-31-text-31"/>
          <p:cNvSpPr/>
          <p:nvPr/>
        </p:nvSpPr>
        <p:spPr>
          <a:xfrm>
            <a:off x="5218063" y="1961257"/>
            <a:ext cx="202025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Concerns</a:t>
            </a:r>
            <a:endParaRPr lang="en-US" sz="1575" dirty="0"/>
          </a:p>
        </p:txBody>
      </p:sp>
      <p:sp>
        <p:nvSpPr>
          <p:cNvPr id="33" name="SK-31-text-32"/>
          <p:cNvSpPr/>
          <p:nvPr/>
        </p:nvSpPr>
        <p:spPr>
          <a:xfrm>
            <a:off x="5193655" y="2180779"/>
            <a:ext cx="2048173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"Is there anything specific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worrying you — some people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fear serious causes like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cancer or paralysis?"</a:t>
            </a:r>
            <a:endParaRPr lang="en-US" sz="1125" dirty="0"/>
          </a:p>
        </p:txBody>
      </p:sp>
      <p:sp>
        <p:nvSpPr>
          <p:cNvPr id="34" name="SK-31-text-33"/>
          <p:cNvSpPr/>
          <p:nvPr/>
        </p:nvSpPr>
        <p:spPr>
          <a:xfrm>
            <a:off x="8753773" y="1954411"/>
            <a:ext cx="2980372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Expectations</a:t>
            </a:r>
            <a:endParaRPr lang="en-US" sz="1575" dirty="0"/>
          </a:p>
        </p:txBody>
      </p:sp>
      <p:sp>
        <p:nvSpPr>
          <p:cNvPr id="35" name="SK-31-text-34"/>
          <p:cNvSpPr/>
          <p:nvPr/>
        </p:nvSpPr>
        <p:spPr>
          <a:xfrm>
            <a:off x="8753773" y="2187625"/>
            <a:ext cx="1877467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"What were you hoping we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might do today?"</a:t>
            </a:r>
            <a:endParaRPr lang="en-US" sz="1125" dirty="0"/>
          </a:p>
        </p:txBody>
      </p:sp>
      <p:sp>
        <p:nvSpPr>
          <p:cNvPr id="36" name="SK-31-text-35"/>
          <p:cNvSpPr/>
          <p:nvPr/>
        </p:nvSpPr>
        <p:spPr>
          <a:xfrm>
            <a:off x="8753773" y="2557909"/>
            <a:ext cx="2109192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(manage expectations around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imaging and referral)</a:t>
            </a:r>
            <a:endParaRPr lang="en-US" sz="1125" dirty="0"/>
          </a:p>
        </p:txBody>
      </p:sp>
      <p:sp>
        <p:nvSpPr>
          <p:cNvPr id="37" name="SK-31-text-36"/>
          <p:cNvSpPr/>
          <p:nvPr/>
        </p:nvSpPr>
        <p:spPr>
          <a:xfrm>
            <a:off x="853380" y="3058567"/>
            <a:ext cx="56207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Safety-Netting Language</a:t>
            </a:r>
            <a:endParaRPr lang="en-US" sz="1575" dirty="0"/>
          </a:p>
        </p:txBody>
      </p:sp>
      <p:sp>
        <p:nvSpPr>
          <p:cNvPr id="38" name="SK-31-text-37"/>
          <p:cNvSpPr/>
          <p:nvPr/>
        </p:nvSpPr>
        <p:spPr>
          <a:xfrm>
            <a:off x="841177" y="3339703"/>
            <a:ext cx="64770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these exact phrases in your SCA</a:t>
            </a:r>
            <a:endParaRPr lang="en-US" sz="1200" dirty="0"/>
          </a:p>
        </p:txBody>
      </p:sp>
      <p:sp>
        <p:nvSpPr>
          <p:cNvPr id="39" name="SK-31-text-38"/>
          <p:cNvSpPr/>
          <p:nvPr/>
        </p:nvSpPr>
        <p:spPr>
          <a:xfrm>
            <a:off x="572988" y="3538686"/>
            <a:ext cx="5035153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"Come back straightaway if you develop any difficulty passing urine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numbness around the bottom area — that needs same-day assessment."</a:t>
            </a:r>
            <a:endParaRPr lang="en-US" sz="1050" dirty="0"/>
          </a:p>
        </p:txBody>
      </p:sp>
      <p:sp>
        <p:nvSpPr>
          <p:cNvPr id="40" name="SK-31-text-39"/>
          <p:cNvSpPr/>
          <p:nvPr/>
        </p:nvSpPr>
        <p:spPr>
          <a:xfrm>
            <a:off x="572988" y="3867894"/>
            <a:ext cx="4596259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"If the pain doesn't improve within 4-6 weeks of staying active and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taking anti-inflammatories, please come back and we'll review."</a:t>
            </a:r>
            <a:endParaRPr lang="en-US" sz="1050" dirty="0"/>
          </a:p>
        </p:txBody>
      </p:sp>
      <p:sp>
        <p:nvSpPr>
          <p:cNvPr id="41" name="SK-31-text-40"/>
          <p:cNvSpPr/>
          <p:nvPr/>
        </p:nvSpPr>
        <p:spPr>
          <a:xfrm>
            <a:off x="572988" y="4176415"/>
            <a:ext cx="466948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"If you notice any weakness in your legs or feet — please don't wait,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call us the same day."</a:t>
            </a:r>
            <a:endParaRPr lang="en-US" sz="1050" dirty="0"/>
          </a:p>
        </p:txBody>
      </p:sp>
      <p:sp>
        <p:nvSpPr>
          <p:cNvPr id="42" name="SK-31-text-41"/>
          <p:cNvSpPr/>
          <p:nvPr/>
        </p:nvSpPr>
        <p:spPr>
          <a:xfrm>
            <a:off x="853380" y="4683919"/>
            <a:ext cx="946118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Addressing Imaging or Referral Requests</a:t>
            </a:r>
            <a:endParaRPr lang="en-US" sz="1575" dirty="0"/>
          </a:p>
        </p:txBody>
      </p:sp>
      <p:sp>
        <p:nvSpPr>
          <p:cNvPr id="43" name="SK-31-text-42"/>
          <p:cNvSpPr/>
          <p:nvPr/>
        </p:nvSpPr>
        <p:spPr>
          <a:xfrm>
            <a:off x="572988" y="4972050"/>
            <a:ext cx="485239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"I completely understand you'd like a scan. Let me explain why, in your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situation, it's unlikely to help — and could actually lead to more worry..."</a:t>
            </a:r>
            <a:endParaRPr lang="en-US" sz="1050" dirty="0"/>
          </a:p>
        </p:txBody>
      </p:sp>
      <p:sp>
        <p:nvSpPr>
          <p:cNvPr id="44" name="SK-31-text-43"/>
          <p:cNvSpPr/>
          <p:nvPr/>
        </p:nvSpPr>
        <p:spPr>
          <a:xfrm>
            <a:off x="572988" y="5314950"/>
            <a:ext cx="4791373" cy="4662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"The changes we'd see on a scan are often normal changes — a bit like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wrinkles on the inside — and treating them surgically tends not to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make things better."</a:t>
            </a:r>
            <a:endParaRPr lang="en-US" sz="1050" dirty="0"/>
          </a:p>
        </p:txBody>
      </p:sp>
      <p:sp>
        <p:nvSpPr>
          <p:cNvPr id="45" name="SK-31-text-44"/>
          <p:cNvSpPr/>
          <p:nvPr/>
        </p:nvSpPr>
        <p:spPr>
          <a:xfrm>
            <a:off x="6571357" y="3065413"/>
            <a:ext cx="56206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3E8E9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Shared Decision-Making Prompts</a:t>
            </a:r>
            <a:endParaRPr lang="en-US" sz="1575" dirty="0"/>
          </a:p>
        </p:txBody>
      </p:sp>
      <p:sp>
        <p:nvSpPr>
          <p:cNvPr id="46" name="SK-31-text-45"/>
          <p:cNvSpPr/>
          <p:nvPr/>
        </p:nvSpPr>
        <p:spPr>
          <a:xfrm>
            <a:off x="6547098" y="3332857"/>
            <a:ext cx="564490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Collaborative language that scores marks</a:t>
            </a:r>
            <a:endParaRPr lang="en-US" sz="1200" dirty="0"/>
          </a:p>
        </p:txBody>
      </p:sp>
      <p:sp>
        <p:nvSpPr>
          <p:cNvPr id="47" name="SK-31-text-46"/>
          <p:cNvSpPr/>
          <p:nvPr/>
        </p:nvSpPr>
        <p:spPr>
          <a:xfrm>
            <a:off x="6303169" y="3614142"/>
            <a:ext cx="588883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"I'd like to share what the evidence shows about this type of back pain..."</a:t>
            </a:r>
            <a:endParaRPr lang="en-US" sz="1200" dirty="0"/>
          </a:p>
        </p:txBody>
      </p:sp>
      <p:sp>
        <p:nvSpPr>
          <p:cNvPr id="48" name="SK-31-text-47"/>
          <p:cNvSpPr/>
          <p:nvPr/>
        </p:nvSpPr>
        <p:spPr>
          <a:xfrm>
            <a:off x="6303169" y="3854053"/>
            <a:ext cx="5888831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"There are a few options here — shall I talk you through them?"</a:t>
            </a:r>
            <a:endParaRPr lang="en-US" sz="1200" dirty="0"/>
          </a:p>
        </p:txBody>
      </p:sp>
      <p:sp>
        <p:nvSpPr>
          <p:cNvPr id="49" name="SK-31-text-48"/>
          <p:cNvSpPr/>
          <p:nvPr/>
        </p:nvSpPr>
        <p:spPr>
          <a:xfrm>
            <a:off x="6303169" y="4087267"/>
            <a:ext cx="402327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"How does that sound to you? Does that fit with what you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were thinking?"</a:t>
            </a:r>
            <a:endParaRPr lang="en-US" sz="1050" dirty="0"/>
          </a:p>
        </p:txBody>
      </p:sp>
      <p:sp>
        <p:nvSpPr>
          <p:cNvPr id="50" name="SK-31-text-49"/>
          <p:cNvSpPr/>
          <p:nvPr/>
        </p:nvSpPr>
        <p:spPr>
          <a:xfrm>
            <a:off x="6571357" y="4683919"/>
            <a:ext cx="56206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Pitfalls — Do NOT Do These</a:t>
            </a:r>
            <a:endParaRPr lang="en-US" sz="1575" dirty="0"/>
          </a:p>
        </p:txBody>
      </p:sp>
      <p:sp>
        <p:nvSpPr>
          <p:cNvPr id="51" name="SK-31-text-50"/>
          <p:cNvSpPr/>
          <p:nvPr/>
        </p:nvSpPr>
        <p:spPr>
          <a:xfrm>
            <a:off x="6303169" y="4992588"/>
            <a:ext cx="588883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Failing to ask about bladder and bowel symptoms — missing cauda equina</a:t>
            </a:r>
            <a:endParaRPr lang="en-US" sz="1200" dirty="0"/>
          </a:p>
        </p:txBody>
      </p:sp>
      <p:sp>
        <p:nvSpPr>
          <p:cNvPr id="52" name="SK-31-text-51"/>
          <p:cNvSpPr/>
          <p:nvPr/>
        </p:nvSpPr>
        <p:spPr>
          <a:xfrm>
            <a:off x="6303169" y="5205115"/>
            <a:ext cx="588883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Failing to explore or address yellow flags and psychosocial factors</a:t>
            </a:r>
            <a:endParaRPr lang="en-US" sz="1200" dirty="0"/>
          </a:p>
        </p:txBody>
      </p:sp>
      <p:sp>
        <p:nvSpPr>
          <p:cNvPr id="53" name="SK-31-text-52"/>
          <p:cNvSpPr/>
          <p:nvPr/>
        </p:nvSpPr>
        <p:spPr>
          <a:xfrm>
            <a:off x="6303169" y="5417790"/>
            <a:ext cx="5888831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Ordering imaging without red flags — medicalises the problem</a:t>
            </a:r>
            <a:endParaRPr lang="en-US" sz="1200" dirty="0"/>
          </a:p>
        </p:txBody>
      </p:sp>
      <p:sp>
        <p:nvSpPr>
          <p:cNvPr id="54" name="SK-31-text-53"/>
          <p:cNvSpPr/>
          <p:nvPr/>
        </p:nvSpPr>
        <p:spPr>
          <a:xfrm>
            <a:off x="6303169" y="5630317"/>
            <a:ext cx="5888831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Not safety-netting clearly at the end of the consultation</a:t>
            </a:r>
            <a:endParaRPr lang="en-US" sz="1200" dirty="0"/>
          </a:p>
        </p:txBody>
      </p:sp>
      <p:sp>
        <p:nvSpPr>
          <p:cNvPr id="55" name="SK-31-text-54"/>
          <p:cNvSpPr/>
          <p:nvPr/>
        </p:nvSpPr>
        <p:spPr>
          <a:xfrm>
            <a:off x="2035969" y="5966371"/>
            <a:ext cx="8058894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SCA rewards patient-centred thinking: explore ideas and concerns, share decisions,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safety-net explicitly, and never miss cauda equina screening.</a:t>
            </a:r>
            <a:endParaRPr lang="en-US" sz="1500" dirty="0"/>
          </a:p>
        </p:txBody>
      </p:sp>
      <p:sp>
        <p:nvSpPr>
          <p:cNvPr id="56" name="SK-31-text-55"/>
          <p:cNvSpPr/>
          <p:nvPr/>
        </p:nvSpPr>
        <p:spPr>
          <a:xfrm>
            <a:off x="353467" y="6624786"/>
            <a:ext cx="39166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7" name="SK-31-text-56"/>
          <p:cNvSpPr/>
          <p:nvPr/>
        </p:nvSpPr>
        <p:spPr>
          <a:xfrm>
            <a:off x="3899892" y="6624786"/>
            <a:ext cx="4367659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200" dirty="0"/>
          </a:p>
        </p:txBody>
      </p:sp>
      <p:sp>
        <p:nvSpPr>
          <p:cNvPr id="58" name="SK-31-text-57"/>
          <p:cNvSpPr/>
          <p:nvPr/>
        </p:nvSpPr>
        <p:spPr>
          <a:xfrm>
            <a:off x="10798969" y="6624786"/>
            <a:ext cx="99060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31 of 33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25053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063" y="1622673"/>
            <a:ext cx="10899577" cy="19050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3" y="1769269"/>
            <a:ext cx="5266879" cy="582811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1769269"/>
            <a:ext cx="121890" cy="582811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63" y="2413992"/>
            <a:ext cx="5266879" cy="582811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063" y="2413992"/>
            <a:ext cx="121890" cy="582811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063" y="3058567"/>
            <a:ext cx="5266879" cy="582811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063" y="3058567"/>
            <a:ext cx="121890" cy="582811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3" y="3703290"/>
            <a:ext cx="5266879" cy="582811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63" y="3703290"/>
            <a:ext cx="121890" cy="582811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063" y="4347865"/>
            <a:ext cx="5266879" cy="582811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063" y="4347865"/>
            <a:ext cx="121890" cy="582811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3" y="4992588"/>
            <a:ext cx="5266879" cy="582811"/>
          </a:xfrm>
          <a:prstGeom prst="rect">
            <a:avLst/>
          </a:prstGeom>
        </p:spPr>
      </p:pic>
      <p:pic>
        <p:nvPicPr>
          <p:cNvPr id="17" name="SK-3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063" y="4992588"/>
            <a:ext cx="121890" cy="582811"/>
          </a:xfrm>
          <a:prstGeom prst="rect">
            <a:avLst/>
          </a:prstGeom>
        </p:spPr>
      </p:pic>
      <p:pic>
        <p:nvPicPr>
          <p:cNvPr id="18" name="SK-32-img-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761" y="1769269"/>
            <a:ext cx="5266879" cy="582811"/>
          </a:xfrm>
          <a:prstGeom prst="rect">
            <a:avLst/>
          </a:prstGeom>
        </p:spPr>
      </p:pic>
      <p:pic>
        <p:nvPicPr>
          <p:cNvPr id="19" name="SK-32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8761" y="1769269"/>
            <a:ext cx="121890" cy="582811"/>
          </a:xfrm>
          <a:prstGeom prst="rect">
            <a:avLst/>
          </a:prstGeom>
        </p:spPr>
      </p:pic>
      <p:pic>
        <p:nvPicPr>
          <p:cNvPr id="20" name="SK-32-img-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761" y="2413992"/>
            <a:ext cx="5266879" cy="582811"/>
          </a:xfrm>
          <a:prstGeom prst="rect">
            <a:avLst/>
          </a:prstGeom>
        </p:spPr>
      </p:pic>
      <p:pic>
        <p:nvPicPr>
          <p:cNvPr id="21" name="SK-32-img-2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8761" y="2413992"/>
            <a:ext cx="121890" cy="582811"/>
          </a:xfrm>
          <a:prstGeom prst="rect">
            <a:avLst/>
          </a:prstGeom>
        </p:spPr>
      </p:pic>
      <p:pic>
        <p:nvPicPr>
          <p:cNvPr id="22" name="SK-32-img-2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8761" y="3058567"/>
            <a:ext cx="5266879" cy="582811"/>
          </a:xfrm>
          <a:prstGeom prst="rect">
            <a:avLst/>
          </a:prstGeom>
        </p:spPr>
      </p:pic>
      <p:pic>
        <p:nvPicPr>
          <p:cNvPr id="23" name="SK-32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78761" y="3058567"/>
            <a:ext cx="121890" cy="582811"/>
          </a:xfrm>
          <a:prstGeom prst="rect">
            <a:avLst/>
          </a:prstGeom>
        </p:spPr>
      </p:pic>
      <p:pic>
        <p:nvPicPr>
          <p:cNvPr id="24" name="SK-32-img-2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761" y="3703290"/>
            <a:ext cx="5266879" cy="582811"/>
          </a:xfrm>
          <a:prstGeom prst="rect">
            <a:avLst/>
          </a:prstGeom>
        </p:spPr>
      </p:pic>
      <p:pic>
        <p:nvPicPr>
          <p:cNvPr id="25" name="SK-32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78761" y="3703290"/>
            <a:ext cx="121890" cy="582811"/>
          </a:xfrm>
          <a:prstGeom prst="rect">
            <a:avLst/>
          </a:prstGeom>
        </p:spPr>
      </p:pic>
      <p:pic>
        <p:nvPicPr>
          <p:cNvPr id="26" name="SK-32-img-2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8761" y="4347865"/>
            <a:ext cx="5266879" cy="582811"/>
          </a:xfrm>
          <a:prstGeom prst="rect">
            <a:avLst/>
          </a:prstGeom>
        </p:spPr>
      </p:pic>
      <p:pic>
        <p:nvPicPr>
          <p:cNvPr id="27" name="SK-32-img-2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8761" y="4347865"/>
            <a:ext cx="121890" cy="582811"/>
          </a:xfrm>
          <a:prstGeom prst="rect">
            <a:avLst/>
          </a:prstGeom>
        </p:spPr>
      </p:pic>
      <p:pic>
        <p:nvPicPr>
          <p:cNvPr id="28" name="SK-32-img-2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761" y="4992588"/>
            <a:ext cx="5266879" cy="582811"/>
          </a:xfrm>
          <a:prstGeom prst="rect">
            <a:avLst/>
          </a:prstGeom>
        </p:spPr>
      </p:pic>
      <p:pic>
        <p:nvPicPr>
          <p:cNvPr id="29" name="SK-32-img-2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8761" y="4992588"/>
            <a:ext cx="121890" cy="582811"/>
          </a:xfrm>
          <a:prstGeom prst="rect">
            <a:avLst/>
          </a:prstGeom>
        </p:spPr>
      </p:pic>
      <p:pic>
        <p:nvPicPr>
          <p:cNvPr id="30" name="SK-32-img-2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36055" y="5650855"/>
            <a:ext cx="9107388" cy="713184"/>
          </a:xfrm>
          <a:prstGeom prst="rect">
            <a:avLst/>
          </a:prstGeom>
        </p:spPr>
      </p:pic>
      <p:sp>
        <p:nvSpPr>
          <p:cNvPr id="31" name="SK-32-text-30"/>
          <p:cNvSpPr/>
          <p:nvPr/>
        </p:nvSpPr>
        <p:spPr>
          <a:xfrm>
            <a:off x="194965" y="109686"/>
            <a:ext cx="48310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1200" dirty="0"/>
          </a:p>
        </p:txBody>
      </p:sp>
      <p:sp>
        <p:nvSpPr>
          <p:cNvPr id="32" name="SK-32-text-31"/>
          <p:cNvSpPr/>
          <p:nvPr/>
        </p:nvSpPr>
        <p:spPr>
          <a:xfrm>
            <a:off x="5047357" y="109686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  <p:sp>
        <p:nvSpPr>
          <p:cNvPr id="33" name="SK-32-text-32"/>
          <p:cNvSpPr/>
          <p:nvPr/>
        </p:nvSpPr>
        <p:spPr>
          <a:xfrm>
            <a:off x="9375577" y="109686"/>
            <a:ext cx="2816423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</a:t>
            </a:r>
            <a:endParaRPr lang="en-US" sz="1200" dirty="0"/>
          </a:p>
        </p:txBody>
      </p:sp>
      <p:sp>
        <p:nvSpPr>
          <p:cNvPr id="34" name="SK-32-text-33"/>
          <p:cNvSpPr/>
          <p:nvPr/>
        </p:nvSpPr>
        <p:spPr>
          <a:xfrm>
            <a:off x="3791694" y="521196"/>
            <a:ext cx="8400306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Recall</a:t>
            </a:r>
            <a:endParaRPr lang="en-US" sz="4575" dirty="0"/>
          </a:p>
        </p:txBody>
      </p:sp>
      <p:sp>
        <p:nvSpPr>
          <p:cNvPr id="35" name="SK-32-text-34"/>
          <p:cNvSpPr/>
          <p:nvPr/>
        </p:nvSpPr>
        <p:spPr>
          <a:xfrm>
            <a:off x="1767780" y="1213842"/>
            <a:ext cx="1042422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Key Learning Points — Back Pain in General Practice</a:t>
            </a:r>
            <a:endParaRPr lang="en-US" sz="2400" dirty="0"/>
          </a:p>
        </p:txBody>
      </p:sp>
      <p:sp>
        <p:nvSpPr>
          <p:cNvPr id="36" name="SK-32-text-35"/>
          <p:cNvSpPr/>
          <p:nvPr/>
        </p:nvSpPr>
        <p:spPr>
          <a:xfrm>
            <a:off x="889992" y="1878955"/>
            <a:ext cx="11302008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95% of LBP = non-specific mechanical</a:t>
            </a:r>
            <a:endParaRPr lang="en-US" sz="1950" dirty="0"/>
          </a:p>
        </p:txBody>
      </p:sp>
      <p:sp>
        <p:nvSpPr>
          <p:cNvPr id="37" name="SK-32-text-36"/>
          <p:cNvSpPr/>
          <p:nvPr/>
        </p:nvSpPr>
        <p:spPr>
          <a:xfrm>
            <a:off x="877788" y="2530525"/>
            <a:ext cx="11314212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 NSAIDs first-line — not paracetamol alone</a:t>
            </a:r>
            <a:endParaRPr lang="en-US" sz="1950" dirty="0"/>
          </a:p>
        </p:txBody>
      </p:sp>
      <p:sp>
        <p:nvSpPr>
          <p:cNvPr id="38" name="SK-32-text-37"/>
          <p:cNvSpPr/>
          <p:nvPr/>
        </p:nvSpPr>
        <p:spPr>
          <a:xfrm>
            <a:off x="877788" y="3168253"/>
            <a:ext cx="9138285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 No opioids for chronic LBP</a:t>
            </a:r>
            <a:endParaRPr lang="en-US" sz="1950" dirty="0"/>
          </a:p>
        </p:txBody>
      </p:sp>
      <p:sp>
        <p:nvSpPr>
          <p:cNvPr id="39" name="SK-32-text-38"/>
          <p:cNvSpPr/>
          <p:nvPr/>
        </p:nvSpPr>
        <p:spPr>
          <a:xfrm>
            <a:off x="877788" y="3812977"/>
            <a:ext cx="1131421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 No routine imaging — red flags only</a:t>
            </a:r>
            <a:endParaRPr lang="en-US" sz="1950" dirty="0"/>
          </a:p>
        </p:txBody>
      </p:sp>
      <p:sp>
        <p:nvSpPr>
          <p:cNvPr id="40" name="SK-32-text-39"/>
          <p:cNvSpPr/>
          <p:nvPr/>
        </p:nvSpPr>
        <p:spPr>
          <a:xfrm>
            <a:off x="877788" y="4443859"/>
            <a:ext cx="11314212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 Exercise IS evidence-based treatment</a:t>
            </a:r>
            <a:endParaRPr lang="en-US" sz="1950" dirty="0"/>
          </a:p>
        </p:txBody>
      </p:sp>
      <p:sp>
        <p:nvSpPr>
          <p:cNvPr id="41" name="SK-32-text-40"/>
          <p:cNvSpPr/>
          <p:nvPr/>
        </p:nvSpPr>
        <p:spPr>
          <a:xfrm>
            <a:off x="877788" y="5068044"/>
            <a:ext cx="1121854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Cauda equina = same-day emergency</a:t>
            </a:r>
            <a:endParaRPr lang="en-US" sz="1950" dirty="0"/>
          </a:p>
        </p:txBody>
      </p:sp>
      <p:sp>
        <p:nvSpPr>
          <p:cNvPr id="42" name="SK-32-text-41"/>
          <p:cNvSpPr/>
          <p:nvPr/>
        </p:nvSpPr>
        <p:spPr>
          <a:xfrm>
            <a:off x="6486079" y="1878955"/>
            <a:ext cx="570592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 Foot drop = urgent same-day referral</a:t>
            </a:r>
            <a:endParaRPr lang="en-US" sz="1950" dirty="0"/>
          </a:p>
        </p:txBody>
      </p:sp>
      <p:sp>
        <p:nvSpPr>
          <p:cNvPr id="43" name="SK-32-text-42"/>
          <p:cNvSpPr/>
          <p:nvPr/>
        </p:nvSpPr>
        <p:spPr>
          <a:xfrm>
            <a:off x="6486079" y="2530525"/>
            <a:ext cx="5705921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Shopping trolley sign = spinal stenosis</a:t>
            </a:r>
            <a:endParaRPr lang="en-US" sz="1950" dirty="0"/>
          </a:p>
        </p:txBody>
      </p:sp>
      <p:sp>
        <p:nvSpPr>
          <p:cNvPr id="44" name="SK-32-text-43"/>
          <p:cNvSpPr/>
          <p:nvPr/>
        </p:nvSpPr>
        <p:spPr>
          <a:xfrm>
            <a:off x="6486079" y="3168253"/>
            <a:ext cx="570592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09 Leg pain &gt; back pain = sciatica</a:t>
            </a:r>
            <a:endParaRPr lang="en-US" sz="1950" dirty="0"/>
          </a:p>
        </p:txBody>
      </p:sp>
      <p:sp>
        <p:nvSpPr>
          <p:cNvPr id="45" name="SK-32-text-44"/>
          <p:cNvSpPr/>
          <p:nvPr/>
        </p:nvSpPr>
        <p:spPr>
          <a:xfrm>
            <a:off x="6486079" y="3799284"/>
            <a:ext cx="570592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Yellow flags predict chronicity — act early</a:t>
            </a:r>
            <a:endParaRPr lang="en-US" sz="1950" dirty="0"/>
          </a:p>
        </p:txBody>
      </p:sp>
      <p:sp>
        <p:nvSpPr>
          <p:cNvPr id="46" name="SK-32-text-45"/>
          <p:cNvSpPr/>
          <p:nvPr/>
        </p:nvSpPr>
        <p:spPr>
          <a:xfrm>
            <a:off x="6547098" y="4443859"/>
            <a:ext cx="5644902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 Schober's test: &lt;5 cm increase = abnormal</a:t>
            </a:r>
            <a:endParaRPr lang="en-US" sz="1950" dirty="0"/>
          </a:p>
        </p:txBody>
      </p:sp>
      <p:sp>
        <p:nvSpPr>
          <p:cNvPr id="47" name="SK-32-text-46"/>
          <p:cNvSpPr/>
          <p:nvPr/>
        </p:nvSpPr>
        <p:spPr>
          <a:xfrm>
            <a:off x="6534894" y="5068044"/>
            <a:ext cx="5657106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2D343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 Bladder/bowel symptoms — always screen</a:t>
            </a:r>
            <a:endParaRPr lang="en-US" sz="1950" dirty="0"/>
          </a:p>
        </p:txBody>
      </p:sp>
      <p:sp>
        <p:nvSpPr>
          <p:cNvPr id="48" name="SK-32-text-47"/>
          <p:cNvSpPr/>
          <p:nvPr/>
        </p:nvSpPr>
        <p:spPr>
          <a:xfrm>
            <a:off x="2584698" y="5733157"/>
            <a:ext cx="9607302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 moving. You are not broken. You will get better.</a:t>
            </a:r>
            <a:endParaRPr lang="en-US" sz="2175" dirty="0"/>
          </a:p>
        </p:txBody>
      </p:sp>
      <p:sp>
        <p:nvSpPr>
          <p:cNvPr id="49" name="SK-32-text-48"/>
          <p:cNvSpPr/>
          <p:nvPr/>
        </p:nvSpPr>
        <p:spPr>
          <a:xfrm>
            <a:off x="3291780" y="6062365"/>
            <a:ext cx="89002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core message for every back pain consultation</a:t>
            </a:r>
            <a:endParaRPr lang="en-US" sz="1800" dirty="0"/>
          </a:p>
        </p:txBody>
      </p:sp>
      <p:sp>
        <p:nvSpPr>
          <p:cNvPr id="50" name="SK-32-text-49"/>
          <p:cNvSpPr/>
          <p:nvPr/>
        </p:nvSpPr>
        <p:spPr>
          <a:xfrm>
            <a:off x="243780" y="6590407"/>
            <a:ext cx="36766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125" dirty="0"/>
          </a:p>
        </p:txBody>
      </p:sp>
      <p:sp>
        <p:nvSpPr>
          <p:cNvPr id="51" name="SK-32-text-50"/>
          <p:cNvSpPr/>
          <p:nvPr/>
        </p:nvSpPr>
        <p:spPr>
          <a:xfrm>
            <a:off x="3876973" y="6583561"/>
            <a:ext cx="831502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 Pain in General Practice — Bradford VTS Teaching Deck</a:t>
            </a:r>
            <a:endParaRPr lang="en-US" sz="1125" dirty="0"/>
          </a:p>
        </p:txBody>
      </p:sp>
      <p:sp>
        <p:nvSpPr>
          <p:cNvPr id="52" name="SK-32-text-51"/>
          <p:cNvSpPr/>
          <p:nvPr/>
        </p:nvSpPr>
        <p:spPr>
          <a:xfrm>
            <a:off x="10814298" y="6590407"/>
            <a:ext cx="137770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Slide 32 of 33</a:t>
            </a:r>
            <a:endParaRPr lang="en-US" sz="11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36563"/>
          </a:xfrm>
          <a:prstGeom prst="rect">
            <a:avLst/>
          </a:prstGeom>
        </p:spPr>
      </p:pic>
      <p:pic>
        <p:nvPicPr>
          <p:cNvPr id="4" name="SK-3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2" y="1152079"/>
            <a:ext cx="9119592" cy="2503140"/>
          </a:xfrm>
          <a:prstGeom prst="rect">
            <a:avLst/>
          </a:prstGeom>
        </p:spPr>
      </p:pic>
      <p:pic>
        <p:nvPicPr>
          <p:cNvPr id="5" name="SK-3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92" y="1186309"/>
            <a:ext cx="97482" cy="2434530"/>
          </a:xfrm>
          <a:prstGeom prst="rect">
            <a:avLst/>
          </a:prstGeom>
        </p:spPr>
      </p:pic>
      <p:pic>
        <p:nvPicPr>
          <p:cNvPr id="6" name="SK-3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784" y="4347865"/>
            <a:ext cx="2718792" cy="747415"/>
          </a:xfrm>
          <a:prstGeom prst="rect">
            <a:avLst/>
          </a:prstGeom>
        </p:spPr>
      </p:pic>
      <p:pic>
        <p:nvPicPr>
          <p:cNvPr id="7" name="SK-3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6894" y="4347865"/>
            <a:ext cx="3340596" cy="747415"/>
          </a:xfrm>
          <a:prstGeom prst="rect">
            <a:avLst/>
          </a:prstGeom>
        </p:spPr>
      </p:pic>
      <p:pic>
        <p:nvPicPr>
          <p:cNvPr id="8" name="SK-3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2455" y="4347865"/>
            <a:ext cx="2694384" cy="747415"/>
          </a:xfrm>
          <a:prstGeom prst="rect">
            <a:avLst/>
          </a:prstGeom>
        </p:spPr>
      </p:pic>
      <p:pic>
        <p:nvPicPr>
          <p:cNvPr id="9" name="SK-3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079" y="6265515"/>
            <a:ext cx="5315694" cy="19050"/>
          </a:xfrm>
          <a:prstGeom prst="rect">
            <a:avLst/>
          </a:prstGeom>
        </p:spPr>
      </p:pic>
      <p:pic>
        <p:nvPicPr>
          <p:cNvPr id="10" name="SK-3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53336"/>
            <a:ext cx="12192000" cy="404515"/>
          </a:xfrm>
          <a:prstGeom prst="rect">
            <a:avLst/>
          </a:prstGeom>
        </p:spPr>
      </p:pic>
      <p:pic>
        <p:nvPicPr>
          <p:cNvPr id="11" name="SK-3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4863" y="1042392"/>
            <a:ext cx="1414165" cy="5266879"/>
          </a:xfrm>
          <a:prstGeom prst="rect">
            <a:avLst/>
          </a:prstGeom>
        </p:spPr>
      </p:pic>
      <p:pic>
        <p:nvPicPr>
          <p:cNvPr id="12" name="SK-3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0086" y="4519315"/>
            <a:ext cx="572988" cy="418207"/>
          </a:xfrm>
          <a:prstGeom prst="rect">
            <a:avLst/>
          </a:prstGeom>
        </p:spPr>
      </p:pic>
      <p:pic>
        <p:nvPicPr>
          <p:cNvPr id="13" name="SK-3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5396" y="4485084"/>
            <a:ext cx="426690" cy="473125"/>
          </a:xfrm>
          <a:prstGeom prst="rect">
            <a:avLst/>
          </a:prstGeom>
        </p:spPr>
      </p:pic>
      <p:pic>
        <p:nvPicPr>
          <p:cNvPr id="14" name="SK-3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7082" y="4485084"/>
            <a:ext cx="499765" cy="473125"/>
          </a:xfrm>
          <a:prstGeom prst="rect">
            <a:avLst/>
          </a:prstGeom>
        </p:spPr>
      </p:pic>
      <p:pic>
        <p:nvPicPr>
          <p:cNvPr id="15" name="SK-3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7475" y="1584127"/>
            <a:ext cx="1389757" cy="1227534"/>
          </a:xfrm>
          <a:prstGeom prst="rect">
            <a:avLst/>
          </a:prstGeom>
        </p:spPr>
      </p:pic>
      <p:sp>
        <p:nvSpPr>
          <p:cNvPr id="16" name="SK-33-text-15"/>
          <p:cNvSpPr/>
          <p:nvPr/>
        </p:nvSpPr>
        <p:spPr>
          <a:xfrm>
            <a:off x="3210818" y="109686"/>
            <a:ext cx="5770215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2550" dirty="0"/>
          </a:p>
        </p:txBody>
      </p:sp>
      <p:sp>
        <p:nvSpPr>
          <p:cNvPr id="17" name="SK-33-text-16"/>
          <p:cNvSpPr/>
          <p:nvPr/>
        </p:nvSpPr>
        <p:spPr>
          <a:xfrm>
            <a:off x="2683371" y="514350"/>
            <a:ext cx="681290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Pain in General Practice — Complete Clinical Guide for GP Trainees</a:t>
            </a:r>
            <a:endParaRPr lang="en-US" sz="1500" dirty="0"/>
          </a:p>
        </p:txBody>
      </p:sp>
      <p:sp>
        <p:nvSpPr>
          <p:cNvPr id="18" name="SK-33-text-17"/>
          <p:cNvSpPr/>
          <p:nvPr/>
        </p:nvSpPr>
        <p:spPr>
          <a:xfrm>
            <a:off x="2682180" y="1398984"/>
            <a:ext cx="7101840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Disclaimer</a:t>
            </a:r>
            <a:endParaRPr lang="en-US" sz="2400" dirty="0"/>
          </a:p>
        </p:txBody>
      </p:sp>
      <p:sp>
        <p:nvSpPr>
          <p:cNvPr id="19" name="SK-33-text-18"/>
          <p:cNvSpPr/>
          <p:nvPr/>
        </p:nvSpPr>
        <p:spPr>
          <a:xfrm>
            <a:off x="2669977" y="1920180"/>
            <a:ext cx="6632377" cy="10217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double-check this advice and drug doses with the latest NICE and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BNF guidance before applying in clinical practice. Drug recommendations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 clinical guidelines change over time. This document is for educational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purposes only and does not replace individual clinical judgement.</a:t>
            </a:r>
            <a:endParaRPr lang="en-US" sz="1500" dirty="0"/>
          </a:p>
        </p:txBody>
      </p:sp>
      <p:sp>
        <p:nvSpPr>
          <p:cNvPr id="20" name="SK-33-text-19"/>
          <p:cNvSpPr/>
          <p:nvPr/>
        </p:nvSpPr>
        <p:spPr>
          <a:xfrm>
            <a:off x="2669977" y="3038029"/>
            <a:ext cx="6181279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Compiled June 2026. Clinical standard: NICE NG59 (Low Back Pain and Sciatica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 Over 16s, last reviewed December 2020) and BNF current edition.</a:t>
            </a:r>
            <a:endParaRPr lang="en-US" sz="1350" dirty="0"/>
          </a:p>
        </p:txBody>
      </p:sp>
      <p:sp>
        <p:nvSpPr>
          <p:cNvPr id="21" name="SK-33-text-20"/>
          <p:cNvSpPr/>
          <p:nvPr/>
        </p:nvSpPr>
        <p:spPr>
          <a:xfrm>
            <a:off x="3462486" y="3970734"/>
            <a:ext cx="6038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FURTHER LEARNING RESOURCES</a:t>
            </a:r>
            <a:endParaRPr lang="en-US" sz="1500" dirty="0"/>
          </a:p>
        </p:txBody>
      </p:sp>
      <p:sp>
        <p:nvSpPr>
          <p:cNvPr id="22" name="SK-33-text-21"/>
          <p:cNvSpPr/>
          <p:nvPr/>
        </p:nvSpPr>
        <p:spPr>
          <a:xfrm>
            <a:off x="1304479" y="4533007"/>
            <a:ext cx="396716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Website</a:t>
            </a:r>
            <a:endParaRPr lang="en-US" sz="1275" dirty="0"/>
          </a:p>
        </p:txBody>
      </p:sp>
      <p:sp>
        <p:nvSpPr>
          <p:cNvPr id="23" name="SK-33-text-22"/>
          <p:cNvSpPr/>
          <p:nvPr/>
        </p:nvSpPr>
        <p:spPr>
          <a:xfrm>
            <a:off x="1304479" y="4786759"/>
            <a:ext cx="34366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4" name="SK-33-text-23"/>
          <p:cNvSpPr/>
          <p:nvPr/>
        </p:nvSpPr>
        <p:spPr>
          <a:xfrm>
            <a:off x="4218384" y="4533007"/>
            <a:ext cx="403193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 NG59 Guideline</a:t>
            </a:r>
            <a:endParaRPr lang="en-US" sz="1275" dirty="0"/>
          </a:p>
        </p:txBody>
      </p:sp>
      <p:sp>
        <p:nvSpPr>
          <p:cNvPr id="25" name="SK-33-text-24"/>
          <p:cNvSpPr/>
          <p:nvPr/>
        </p:nvSpPr>
        <p:spPr>
          <a:xfrm>
            <a:off x="4218384" y="4786759"/>
            <a:ext cx="61569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nice.org.uk — Low Back Pain &amp; Sciatica</a:t>
            </a:r>
            <a:endParaRPr lang="en-US" sz="1050" dirty="0"/>
          </a:p>
        </p:txBody>
      </p:sp>
      <p:sp>
        <p:nvSpPr>
          <p:cNvPr id="26" name="SK-33-text-25"/>
          <p:cNvSpPr/>
          <p:nvPr/>
        </p:nvSpPr>
        <p:spPr>
          <a:xfrm>
            <a:off x="7827169" y="4533007"/>
            <a:ext cx="202406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BNF Online</a:t>
            </a:r>
            <a:endParaRPr lang="en-US" sz="1275" dirty="0"/>
          </a:p>
        </p:txBody>
      </p:sp>
      <p:sp>
        <p:nvSpPr>
          <p:cNvPr id="27" name="SK-33-text-26"/>
          <p:cNvSpPr/>
          <p:nvPr/>
        </p:nvSpPr>
        <p:spPr>
          <a:xfrm>
            <a:off x="7827169" y="4786759"/>
            <a:ext cx="24765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bnf.nice.org.uk</a:t>
            </a:r>
            <a:endParaRPr lang="en-US" sz="1050" dirty="0"/>
          </a:p>
        </p:txBody>
      </p:sp>
      <p:sp>
        <p:nvSpPr>
          <p:cNvPr id="28" name="SK-33-text-27"/>
          <p:cNvSpPr/>
          <p:nvPr/>
        </p:nvSpPr>
        <p:spPr>
          <a:xfrm>
            <a:off x="2466529" y="5472559"/>
            <a:ext cx="652715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"You are not broken. You will get better. Keep moving."</a:t>
            </a:r>
            <a:endParaRPr lang="en-US" sz="1800" dirty="0"/>
          </a:p>
        </p:txBody>
      </p:sp>
      <p:sp>
        <p:nvSpPr>
          <p:cNvPr id="29" name="SK-33-text-28"/>
          <p:cNvSpPr/>
          <p:nvPr/>
        </p:nvSpPr>
        <p:spPr>
          <a:xfrm>
            <a:off x="3451473" y="5884069"/>
            <a:ext cx="461843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 The key message for every back pain consultation</a:t>
            </a:r>
            <a:endParaRPr lang="en-US" sz="1500" dirty="0"/>
          </a:p>
        </p:txBody>
      </p:sp>
      <p:sp>
        <p:nvSpPr>
          <p:cNvPr id="30" name="SK-33-text-29"/>
          <p:cNvSpPr/>
          <p:nvPr/>
        </p:nvSpPr>
        <p:spPr>
          <a:xfrm>
            <a:off x="341263" y="6563023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31" name="SK-33-text-30"/>
          <p:cNvSpPr/>
          <p:nvPr/>
        </p:nvSpPr>
        <p:spPr>
          <a:xfrm>
            <a:off x="3338959" y="6556177"/>
            <a:ext cx="5513784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Back Pain in General Practice — Bradford VTS Teaching Deck — June 2026</a:t>
            </a:r>
            <a:endParaRPr lang="en-US" sz="1200" dirty="0"/>
          </a:p>
        </p:txBody>
      </p:sp>
      <p:sp>
        <p:nvSpPr>
          <p:cNvPr id="32" name="SK-33-text-31"/>
          <p:cNvSpPr/>
          <p:nvPr/>
        </p:nvSpPr>
        <p:spPr>
          <a:xfrm>
            <a:off x="10750153" y="6556177"/>
            <a:ext cx="108808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Slide 33 of 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7206</Words>
  <Application>Microsoft Office PowerPoint</Application>
  <PresentationFormat>Widescreen</PresentationFormat>
  <Paragraphs>1205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Montserrat</vt:lpstr>
      <vt:lpstr>Roboto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2026-06-19T14:52:50Z</dcterms:created>
  <dcterms:modified xsi:type="dcterms:W3CDTF">2026-06-19T15:00:55Z</dcterms:modified>
</cp:coreProperties>
</file>