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87" r:id="rId2"/>
    <p:sldId id="262" r:id="rId3"/>
  </p:sldIdLst>
  <p:sldSz cx="12192000" cy="6858000"/>
  <p:notesSz cx="6858000" cy="12192000"/>
  <p:embeddedFontLst>
    <p:embeddedFont>
      <p:font typeface="Montserrat" panose="00000500000000000000" pitchFamily="2" charset="0"/>
      <p:regular r:id="rId5"/>
      <p:bold r:id="rId6"/>
      <p:italic r:id="rId7"/>
      <p:boldItalic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504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8869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8" Type="http://schemas.openxmlformats.org/officeDocument/2006/relationships/image" Target="../media/image22.pn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29059"/>
          </a:xfrm>
          <a:prstGeom prst="rect">
            <a:avLst/>
          </a:prstGeom>
        </p:spPr>
      </p:pic>
      <p:pic>
        <p:nvPicPr>
          <p:cNvPr id="4" name="SK-3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94" y="1700213"/>
            <a:ext cx="2584698" cy="28575"/>
          </a:xfrm>
          <a:prstGeom prst="rect">
            <a:avLst/>
          </a:prstGeom>
        </p:spPr>
      </p:pic>
      <p:pic>
        <p:nvPicPr>
          <p:cNvPr id="5" name="SK-3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400300"/>
            <a:ext cx="12192000" cy="822871"/>
          </a:xfrm>
          <a:prstGeom prst="rect">
            <a:avLst/>
          </a:prstGeom>
        </p:spPr>
      </p:pic>
      <p:pic>
        <p:nvPicPr>
          <p:cNvPr id="6" name="SK-3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4452" y="2571750"/>
            <a:ext cx="19050" cy="479971"/>
          </a:xfrm>
          <a:prstGeom prst="rect">
            <a:avLst/>
          </a:prstGeom>
        </p:spPr>
      </p:pic>
      <p:pic>
        <p:nvPicPr>
          <p:cNvPr id="7" name="SK-3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6146" y="2571750"/>
            <a:ext cx="19050" cy="479971"/>
          </a:xfrm>
          <a:prstGeom prst="rect">
            <a:avLst/>
          </a:prstGeom>
        </p:spPr>
      </p:pic>
      <p:pic>
        <p:nvPicPr>
          <p:cNvPr id="8" name="SK-3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90" y="3552379"/>
            <a:ext cx="3657600" cy="2825353"/>
          </a:xfrm>
          <a:prstGeom prst="rect">
            <a:avLst/>
          </a:prstGeom>
        </p:spPr>
      </p:pic>
      <p:pic>
        <p:nvPicPr>
          <p:cNvPr id="9" name="SK-3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5577" y="3367236"/>
            <a:ext cx="999679" cy="370284"/>
          </a:xfrm>
          <a:prstGeom prst="rect">
            <a:avLst/>
          </a:prstGeom>
        </p:spPr>
      </p:pic>
      <p:pic>
        <p:nvPicPr>
          <p:cNvPr id="10" name="SK-3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7200" y="3552379"/>
            <a:ext cx="3657600" cy="2825353"/>
          </a:xfrm>
          <a:prstGeom prst="rect">
            <a:avLst/>
          </a:prstGeom>
        </p:spPr>
      </p:pic>
      <p:pic>
        <p:nvPicPr>
          <p:cNvPr id="11" name="SK-3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6086" y="3367236"/>
            <a:ext cx="999679" cy="370284"/>
          </a:xfrm>
          <a:prstGeom prst="rect">
            <a:avLst/>
          </a:prstGeom>
        </p:spPr>
      </p:pic>
      <p:pic>
        <p:nvPicPr>
          <p:cNvPr id="12" name="SK-3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7561" y="3552379"/>
            <a:ext cx="3657600" cy="2825353"/>
          </a:xfrm>
          <a:prstGeom prst="rect">
            <a:avLst/>
          </a:prstGeom>
        </p:spPr>
      </p:pic>
      <p:pic>
        <p:nvPicPr>
          <p:cNvPr id="13" name="SK-32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12188" y="3367236"/>
            <a:ext cx="1036290" cy="370284"/>
          </a:xfrm>
          <a:prstGeom prst="rect">
            <a:avLst/>
          </a:prstGeom>
        </p:spPr>
      </p:pic>
      <p:pic>
        <p:nvPicPr>
          <p:cNvPr id="14" name="SK-32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03663" y="6528792"/>
            <a:ext cx="243780" cy="226219"/>
          </a:xfrm>
          <a:prstGeom prst="rect">
            <a:avLst/>
          </a:prstGeom>
        </p:spPr>
      </p:pic>
      <p:pic>
        <p:nvPicPr>
          <p:cNvPr id="15" name="SK-3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29600" y="6041827"/>
            <a:ext cx="194965" cy="198834"/>
          </a:xfrm>
          <a:prstGeom prst="rect">
            <a:avLst/>
          </a:prstGeom>
        </p:spPr>
      </p:pic>
      <p:pic>
        <p:nvPicPr>
          <p:cNvPr id="16" name="SK-3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68580" y="2475607"/>
            <a:ext cx="316855" cy="438894"/>
          </a:xfrm>
          <a:prstGeom prst="rect">
            <a:avLst/>
          </a:prstGeom>
        </p:spPr>
      </p:pic>
      <p:pic>
        <p:nvPicPr>
          <p:cNvPr id="17" name="SK-32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15867" y="2482453"/>
            <a:ext cx="365671" cy="377130"/>
          </a:xfrm>
          <a:prstGeom prst="rect">
            <a:avLst/>
          </a:prstGeom>
        </p:spPr>
      </p:pic>
      <p:pic>
        <p:nvPicPr>
          <p:cNvPr id="18" name="SK-3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8894" y="2475607"/>
            <a:ext cx="341263" cy="418207"/>
          </a:xfrm>
          <a:prstGeom prst="rect">
            <a:avLst/>
          </a:prstGeom>
        </p:spPr>
      </p:pic>
      <p:pic>
        <p:nvPicPr>
          <p:cNvPr id="19" name="SK-32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778180" y="514350"/>
            <a:ext cx="2974777" cy="1639044"/>
          </a:xfrm>
          <a:prstGeom prst="rect">
            <a:avLst/>
          </a:prstGeom>
        </p:spPr>
      </p:pic>
      <p:sp>
        <p:nvSpPr>
          <p:cNvPr id="20" name="SK-32-text-19"/>
          <p:cNvSpPr/>
          <p:nvPr/>
        </p:nvSpPr>
        <p:spPr>
          <a:xfrm>
            <a:off x="426690" y="54769"/>
            <a:ext cx="54349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1" name="SK-32-text-20"/>
          <p:cNvSpPr/>
          <p:nvPr/>
        </p:nvSpPr>
        <p:spPr>
          <a:xfrm>
            <a:off x="10021788" y="61615"/>
            <a:ext cx="21702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22" name="SK-32-text-21"/>
          <p:cNvSpPr/>
          <p:nvPr/>
        </p:nvSpPr>
        <p:spPr>
          <a:xfrm>
            <a:off x="414486" y="603498"/>
            <a:ext cx="1158811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Quick Reference Conditions · Slide 32 of 35</a:t>
            </a:r>
            <a:endParaRPr lang="en-US" sz="1650" dirty="0"/>
          </a:p>
        </p:txBody>
      </p:sp>
      <p:sp>
        <p:nvSpPr>
          <p:cNvPr id="23" name="SK-32-text-22"/>
          <p:cNvSpPr/>
          <p:nvPr/>
        </p:nvSpPr>
        <p:spPr>
          <a:xfrm>
            <a:off x="426690" y="946398"/>
            <a:ext cx="11765310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75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Carpal Tunnel Syndrome</a:t>
            </a:r>
            <a:endParaRPr lang="en-US" sz="4575" dirty="0"/>
          </a:p>
        </p:txBody>
      </p:sp>
      <p:sp>
        <p:nvSpPr>
          <p:cNvPr id="24" name="SK-32-text-23"/>
          <p:cNvSpPr/>
          <p:nvPr/>
        </p:nvSpPr>
        <p:spPr>
          <a:xfrm>
            <a:off x="414486" y="1885950"/>
            <a:ext cx="11777514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features, stepwise management and surgical indications</a:t>
            </a:r>
            <a:endParaRPr lang="en-US" sz="2100" dirty="0"/>
          </a:p>
        </p:txBody>
      </p:sp>
      <p:sp>
        <p:nvSpPr>
          <p:cNvPr id="25" name="SK-32-text-24"/>
          <p:cNvSpPr/>
          <p:nvPr/>
        </p:nvSpPr>
        <p:spPr>
          <a:xfrm>
            <a:off x="865584" y="2482453"/>
            <a:ext cx="3267373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Symptoms: Pain, paraesthesia and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numbness in thumb, index, middle and half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ring finger — median nerve distribution</a:t>
            </a:r>
            <a:endParaRPr lang="en-US" sz="1350" dirty="0"/>
          </a:p>
        </p:txBody>
      </p:sp>
      <p:sp>
        <p:nvSpPr>
          <p:cNvPr id="26" name="SK-32-text-25"/>
          <p:cNvSpPr/>
          <p:nvPr/>
        </p:nvSpPr>
        <p:spPr>
          <a:xfrm>
            <a:off x="4754761" y="2482453"/>
            <a:ext cx="3048000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Pattern: Nocturnal symptoms most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characteristic — waking patient at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night; hand-shaking relieves symptoms</a:t>
            </a:r>
            <a:endParaRPr lang="en-US" sz="1350" dirty="0"/>
          </a:p>
        </p:txBody>
      </p:sp>
      <p:sp>
        <p:nvSpPr>
          <p:cNvPr id="27" name="SK-32-text-26"/>
          <p:cNvSpPr/>
          <p:nvPr/>
        </p:nvSpPr>
        <p:spPr>
          <a:xfrm>
            <a:off x="8595271" y="2482453"/>
            <a:ext cx="2925961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Tests: Positive Tinel's sign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(tapping wrist) · Positive Phalen's test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(wrist flexion for 60 seconds)</a:t>
            </a:r>
            <a:endParaRPr lang="en-US" sz="1350" dirty="0"/>
          </a:p>
        </p:txBody>
      </p:sp>
      <p:sp>
        <p:nvSpPr>
          <p:cNvPr id="28" name="SK-32-text-27"/>
          <p:cNvSpPr/>
          <p:nvPr/>
        </p:nvSpPr>
        <p:spPr>
          <a:xfrm>
            <a:off x="1914079" y="3435846"/>
            <a:ext cx="228409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1st Line</a:t>
            </a:r>
            <a:endParaRPr lang="en-US" sz="1650" dirty="0"/>
          </a:p>
        </p:txBody>
      </p:sp>
      <p:sp>
        <p:nvSpPr>
          <p:cNvPr id="29" name="SK-32-text-28"/>
          <p:cNvSpPr/>
          <p:nvPr/>
        </p:nvSpPr>
        <p:spPr>
          <a:xfrm>
            <a:off x="597396" y="3847207"/>
            <a:ext cx="755332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Nocturnal Wrist Splinting</a:t>
            </a:r>
            <a:endParaRPr lang="en-US" sz="1950" dirty="0"/>
          </a:p>
        </p:txBody>
      </p:sp>
      <p:sp>
        <p:nvSpPr>
          <p:cNvPr id="30" name="SK-32-text-29"/>
          <p:cNvSpPr/>
          <p:nvPr/>
        </p:nvSpPr>
        <p:spPr>
          <a:xfrm>
            <a:off x="597396" y="4203948"/>
            <a:ext cx="2913757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Neutral-position wrist splint worn at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night</a:t>
            </a:r>
            <a:endParaRPr lang="en-US" sz="1350" dirty="0"/>
          </a:p>
        </p:txBody>
      </p:sp>
      <p:sp>
        <p:nvSpPr>
          <p:cNvPr id="31" name="SK-32-text-30"/>
          <p:cNvSpPr/>
          <p:nvPr/>
        </p:nvSpPr>
        <p:spPr>
          <a:xfrm>
            <a:off x="597396" y="4615309"/>
            <a:ext cx="58464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Trial period: 6–12 weeks</a:t>
            </a:r>
            <a:endParaRPr lang="en-US" sz="1350" dirty="0"/>
          </a:p>
        </p:txBody>
      </p:sp>
      <p:sp>
        <p:nvSpPr>
          <p:cNvPr id="32" name="SK-32-text-31"/>
          <p:cNvSpPr/>
          <p:nvPr/>
        </p:nvSpPr>
        <p:spPr>
          <a:xfrm>
            <a:off x="597396" y="4841677"/>
            <a:ext cx="2877294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Maintains wrist in neutral to reduce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carpal tunnel pressure during sleep</a:t>
            </a:r>
            <a:endParaRPr lang="en-US" sz="1350" dirty="0"/>
          </a:p>
        </p:txBody>
      </p:sp>
      <p:sp>
        <p:nvSpPr>
          <p:cNvPr id="33" name="SK-32-text-32"/>
          <p:cNvSpPr/>
          <p:nvPr/>
        </p:nvSpPr>
        <p:spPr>
          <a:xfrm>
            <a:off x="597396" y="5273725"/>
            <a:ext cx="2669977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Patient education: correct splint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positioning is essential</a:t>
            </a:r>
            <a:endParaRPr lang="en-US" sz="1350" dirty="0"/>
          </a:p>
        </p:txBody>
      </p:sp>
      <p:sp>
        <p:nvSpPr>
          <p:cNvPr id="34" name="SK-32-text-33"/>
          <p:cNvSpPr/>
          <p:nvPr/>
        </p:nvSpPr>
        <p:spPr>
          <a:xfrm>
            <a:off x="914400" y="5842992"/>
            <a:ext cx="2706588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Simple, non-invasive — start here for all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mild-to-moderate cases</a:t>
            </a:r>
            <a:endParaRPr lang="en-US" sz="1200" dirty="0"/>
          </a:p>
        </p:txBody>
      </p:sp>
      <p:sp>
        <p:nvSpPr>
          <p:cNvPr id="35" name="SK-32-text-34"/>
          <p:cNvSpPr/>
          <p:nvPr/>
        </p:nvSpPr>
        <p:spPr>
          <a:xfrm>
            <a:off x="5693569" y="3415159"/>
            <a:ext cx="228409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2nd Line</a:t>
            </a:r>
            <a:endParaRPr lang="en-US" sz="1650" dirty="0"/>
          </a:p>
        </p:txBody>
      </p:sp>
      <p:sp>
        <p:nvSpPr>
          <p:cNvPr id="36" name="SK-32-text-35"/>
          <p:cNvSpPr/>
          <p:nvPr/>
        </p:nvSpPr>
        <p:spPr>
          <a:xfrm>
            <a:off x="4425553" y="3847207"/>
            <a:ext cx="725614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Corticosteroid Injection</a:t>
            </a:r>
            <a:endParaRPr lang="en-US" sz="1950" dirty="0"/>
          </a:p>
        </p:txBody>
      </p:sp>
      <p:sp>
        <p:nvSpPr>
          <p:cNvPr id="37" name="SK-32-text-36"/>
          <p:cNvSpPr/>
          <p:nvPr/>
        </p:nvSpPr>
        <p:spPr>
          <a:xfrm>
            <a:off x="4413498" y="4203948"/>
            <a:ext cx="3242965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Methylprednisolone injection into carpal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tunnel</a:t>
            </a:r>
            <a:endParaRPr lang="en-US" sz="1350" dirty="0"/>
          </a:p>
        </p:txBody>
      </p:sp>
      <p:sp>
        <p:nvSpPr>
          <p:cNvPr id="38" name="SK-32-text-37"/>
          <p:cNvSpPr/>
          <p:nvPr/>
        </p:nvSpPr>
        <p:spPr>
          <a:xfrm>
            <a:off x="4413498" y="4649688"/>
            <a:ext cx="282847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Performed by specialist or GP with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appropriate skills</a:t>
            </a:r>
            <a:endParaRPr lang="en-US" sz="1350" dirty="0"/>
          </a:p>
        </p:txBody>
      </p:sp>
      <p:sp>
        <p:nvSpPr>
          <p:cNvPr id="39" name="SK-32-text-38"/>
          <p:cNvSpPr/>
          <p:nvPr/>
        </p:nvSpPr>
        <p:spPr>
          <a:xfrm>
            <a:off x="4413498" y="5095429"/>
            <a:ext cx="76981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Provides medium-term symptom relief</a:t>
            </a:r>
            <a:endParaRPr lang="en-US" sz="1350" dirty="0"/>
          </a:p>
        </p:txBody>
      </p:sp>
      <p:sp>
        <p:nvSpPr>
          <p:cNvPr id="40" name="SK-32-text-39"/>
          <p:cNvSpPr/>
          <p:nvPr/>
        </p:nvSpPr>
        <p:spPr>
          <a:xfrm>
            <a:off x="4413498" y="5328642"/>
            <a:ext cx="777850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Can be repeated — but not indefinitely</a:t>
            </a:r>
            <a:endParaRPr lang="en-US" sz="1350" dirty="0"/>
          </a:p>
        </p:txBody>
      </p:sp>
      <p:sp>
        <p:nvSpPr>
          <p:cNvPr id="41" name="SK-32-text-40"/>
          <p:cNvSpPr/>
          <p:nvPr/>
        </p:nvSpPr>
        <p:spPr>
          <a:xfrm>
            <a:off x="4632871" y="5842992"/>
            <a:ext cx="2901553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if splinting fails or symptoms are</a:t>
            </a:r>
            <a:endParaRPr lang="en-US" sz="1200" dirty="0"/>
          </a:p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moderate-to-severe</a:t>
            </a:r>
            <a:endParaRPr lang="en-US" sz="1200" dirty="0"/>
          </a:p>
        </p:txBody>
      </p:sp>
      <p:sp>
        <p:nvSpPr>
          <p:cNvPr id="42" name="SK-32-text-41"/>
          <p:cNvSpPr/>
          <p:nvPr/>
        </p:nvSpPr>
        <p:spPr>
          <a:xfrm>
            <a:off x="9521875" y="3429000"/>
            <a:ext cx="22840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3rd Line</a:t>
            </a:r>
            <a:endParaRPr lang="en-US" sz="1650" dirty="0"/>
          </a:p>
        </p:txBody>
      </p:sp>
      <p:sp>
        <p:nvSpPr>
          <p:cNvPr id="43" name="SK-32-text-42"/>
          <p:cNvSpPr/>
          <p:nvPr/>
        </p:nvSpPr>
        <p:spPr>
          <a:xfrm>
            <a:off x="8241655" y="3847207"/>
            <a:ext cx="3950345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Surgical Decompression</a:t>
            </a:r>
            <a:endParaRPr lang="en-US" sz="1950" dirty="0"/>
          </a:p>
        </p:txBody>
      </p:sp>
      <p:sp>
        <p:nvSpPr>
          <p:cNvPr id="44" name="SK-32-text-43"/>
          <p:cNvSpPr/>
          <p:nvPr/>
        </p:nvSpPr>
        <p:spPr>
          <a:xfrm>
            <a:off x="8241655" y="4203948"/>
            <a:ext cx="320635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Refer if: persistent or severe symptoms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despite conservative treatment</a:t>
            </a:r>
            <a:endParaRPr lang="en-US" sz="1350" dirty="0"/>
          </a:p>
        </p:txBody>
      </p:sp>
      <p:sp>
        <p:nvSpPr>
          <p:cNvPr id="45" name="SK-32-text-44"/>
          <p:cNvSpPr/>
          <p:nvPr/>
        </p:nvSpPr>
        <p:spPr>
          <a:xfrm>
            <a:off x="8241655" y="4649688"/>
            <a:ext cx="3316188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Urgent referral if: thenar wasting present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(indicates significant nerve damage)</a:t>
            </a:r>
            <a:endParaRPr lang="en-US" sz="1350" dirty="0"/>
          </a:p>
        </p:txBody>
      </p:sp>
      <p:sp>
        <p:nvSpPr>
          <p:cNvPr id="46" name="SK-32-text-45"/>
          <p:cNvSpPr/>
          <p:nvPr/>
        </p:nvSpPr>
        <p:spPr>
          <a:xfrm>
            <a:off x="8241655" y="5095429"/>
            <a:ext cx="327957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Procedure: division of flexor retinaculum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 local anaesthetic</a:t>
            </a:r>
            <a:endParaRPr lang="en-US" sz="1350" dirty="0"/>
          </a:p>
        </p:txBody>
      </p:sp>
      <p:sp>
        <p:nvSpPr>
          <p:cNvPr id="47" name="SK-32-text-46"/>
          <p:cNvSpPr/>
          <p:nvPr/>
        </p:nvSpPr>
        <p:spPr>
          <a:xfrm>
            <a:off x="8241655" y="5541169"/>
            <a:ext cx="2828479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High success rate — most patients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achieve lasting relief</a:t>
            </a:r>
            <a:endParaRPr lang="en-US" sz="1350" dirty="0"/>
          </a:p>
        </p:txBody>
      </p:sp>
      <p:sp>
        <p:nvSpPr>
          <p:cNvPr id="48" name="SK-32-text-47"/>
          <p:cNvSpPr/>
          <p:nvPr/>
        </p:nvSpPr>
        <p:spPr>
          <a:xfrm>
            <a:off x="8448973" y="6048673"/>
            <a:ext cx="374302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Thenar wasting = do not delay — refer promptly</a:t>
            </a:r>
            <a:endParaRPr lang="en-US" sz="1200" dirty="0"/>
          </a:p>
        </p:txBody>
      </p:sp>
      <p:sp>
        <p:nvSpPr>
          <p:cNvPr id="49" name="SK-32-text-48"/>
          <p:cNvSpPr/>
          <p:nvPr/>
        </p:nvSpPr>
        <p:spPr>
          <a:xfrm>
            <a:off x="414486" y="6542484"/>
            <a:ext cx="824484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5F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CKS Carpal Tunnel Syndrome · Aug 2022</a:t>
            </a:r>
            <a:endParaRPr lang="en-US" sz="1200" dirty="0"/>
          </a:p>
        </p:txBody>
      </p:sp>
      <p:sp>
        <p:nvSpPr>
          <p:cNvPr id="50" name="SK-32-text-49"/>
          <p:cNvSpPr/>
          <p:nvPr/>
        </p:nvSpPr>
        <p:spPr>
          <a:xfrm>
            <a:off x="4572000" y="6542484"/>
            <a:ext cx="76200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 Bilateral or atypical presentation — consider alternative diagnosis or nerve conduction studies</a:t>
            </a:r>
            <a:endParaRPr lang="en-US" sz="1200" dirty="0"/>
          </a:p>
        </p:txBody>
      </p:sp>
      <p:sp>
        <p:nvSpPr>
          <p:cNvPr id="51" name="SK-32-text-50"/>
          <p:cNvSpPr/>
          <p:nvPr/>
        </p:nvSpPr>
        <p:spPr>
          <a:xfrm>
            <a:off x="11240988" y="6542484"/>
            <a:ext cx="9510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32 / 35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737295"/>
            <a:ext cx="914400" cy="47625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780" y="185142"/>
            <a:ext cx="3974455" cy="96009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6863" y="1309836"/>
            <a:ext cx="4791373" cy="2105323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7380" y="3154561"/>
            <a:ext cx="2194471" cy="2468761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467" y="4677073"/>
            <a:ext cx="1731169" cy="644575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2267" y="4677073"/>
            <a:ext cx="1731169" cy="644575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1067" y="4677073"/>
            <a:ext cx="2743200" cy="644575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481638"/>
            <a:ext cx="12192000" cy="9525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655" y="5808613"/>
            <a:ext cx="3048000" cy="425053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86659" y="5808613"/>
            <a:ext cx="3633192" cy="425053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34558" y="5797240"/>
            <a:ext cx="3832898" cy="425053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98419"/>
            <a:ext cx="12192000" cy="3423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9059" y="1604665"/>
            <a:ext cx="6388596" cy="2701975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9059" y="1604665"/>
            <a:ext cx="4388346" cy="19050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17405" y="1604665"/>
            <a:ext cx="2000250" cy="19050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9059" y="1795165"/>
            <a:ext cx="4388346" cy="313879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17405" y="1795165"/>
            <a:ext cx="2000250" cy="313879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9059" y="2109043"/>
            <a:ext cx="4388346" cy="313879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717405" y="2109043"/>
            <a:ext cx="2000250" cy="313879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29059" y="2422922"/>
            <a:ext cx="4388346" cy="313879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717405" y="2422922"/>
            <a:ext cx="2000250" cy="313879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29059" y="2736800"/>
            <a:ext cx="4388346" cy="313879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717405" y="2736800"/>
            <a:ext cx="2000250" cy="313879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29059" y="3050679"/>
            <a:ext cx="6388596" cy="313879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29059" y="3050679"/>
            <a:ext cx="4388346" cy="313879"/>
          </a:xfrm>
          <a:prstGeom prst="rect">
            <a:avLst/>
          </a:prstGeom>
        </p:spPr>
      </p:pic>
      <p:pic>
        <p:nvPicPr>
          <p:cNvPr id="29" name="SK-7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71934" y="3122712"/>
            <a:ext cx="171450" cy="171450"/>
          </a:xfrm>
          <a:prstGeom prst="rect">
            <a:avLst/>
          </a:prstGeom>
        </p:spPr>
      </p:pic>
      <p:pic>
        <p:nvPicPr>
          <p:cNvPr id="30" name="SK-7-img-29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717405" y="3050679"/>
            <a:ext cx="2000250" cy="313879"/>
          </a:xfrm>
          <a:prstGeom prst="rect">
            <a:avLst/>
          </a:prstGeom>
        </p:spPr>
      </p:pic>
      <p:pic>
        <p:nvPicPr>
          <p:cNvPr id="31" name="SK-7-img-30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29059" y="3364557"/>
            <a:ext cx="4388346" cy="313879"/>
          </a:xfrm>
          <a:prstGeom prst="rect">
            <a:avLst/>
          </a:prstGeom>
        </p:spPr>
      </p:pic>
      <p:pic>
        <p:nvPicPr>
          <p:cNvPr id="32" name="SK-7-img-31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717405" y="3364557"/>
            <a:ext cx="2000250" cy="313879"/>
          </a:xfrm>
          <a:prstGeom prst="rect">
            <a:avLst/>
          </a:prstGeom>
        </p:spPr>
      </p:pic>
      <p:pic>
        <p:nvPicPr>
          <p:cNvPr id="33" name="SK-7-img-32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9059" y="3678436"/>
            <a:ext cx="4388346" cy="313879"/>
          </a:xfrm>
          <a:prstGeom prst="rect">
            <a:avLst/>
          </a:prstGeom>
        </p:spPr>
      </p:pic>
      <p:pic>
        <p:nvPicPr>
          <p:cNvPr id="34" name="SK-7-img-33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717405" y="3678436"/>
            <a:ext cx="2000250" cy="313879"/>
          </a:xfrm>
          <a:prstGeom prst="rect">
            <a:avLst/>
          </a:prstGeom>
        </p:spPr>
      </p:pic>
      <p:pic>
        <p:nvPicPr>
          <p:cNvPr id="35" name="SK-7-img-34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9059" y="3992314"/>
            <a:ext cx="4388346" cy="314325"/>
          </a:xfrm>
          <a:prstGeom prst="rect">
            <a:avLst/>
          </a:prstGeom>
        </p:spPr>
      </p:pic>
      <p:pic>
        <p:nvPicPr>
          <p:cNvPr id="36" name="SK-7-img-35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717405" y="3992314"/>
            <a:ext cx="2000250" cy="314325"/>
          </a:xfrm>
          <a:prstGeom prst="rect">
            <a:avLst/>
          </a:prstGeom>
        </p:spPr>
      </p:pic>
      <p:pic>
        <p:nvPicPr>
          <p:cNvPr id="37" name="SK-7-img-36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450867" y="5904607"/>
            <a:ext cx="475357" cy="212527"/>
          </a:xfrm>
          <a:prstGeom prst="rect">
            <a:avLst/>
          </a:prstGeom>
        </p:spPr>
      </p:pic>
      <p:pic>
        <p:nvPicPr>
          <p:cNvPr id="38" name="SK-7-img-37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499098" y="5904607"/>
            <a:ext cx="463153" cy="212527"/>
          </a:xfrm>
          <a:prstGeom prst="rect">
            <a:avLst/>
          </a:prstGeom>
        </p:spPr>
      </p:pic>
      <p:pic>
        <p:nvPicPr>
          <p:cNvPr id="39" name="SK-7-img-38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704957" y="3470077"/>
            <a:ext cx="2145655" cy="2016175"/>
          </a:xfrm>
          <a:prstGeom prst="rect">
            <a:avLst/>
          </a:prstGeom>
        </p:spPr>
      </p:pic>
      <p:pic>
        <p:nvPicPr>
          <p:cNvPr id="40" name="SK-7-img-39" descr="preencoded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010079" y="315367"/>
            <a:ext cx="268188" cy="233065"/>
          </a:xfrm>
          <a:prstGeom prst="rect">
            <a:avLst/>
          </a:prstGeom>
        </p:spPr>
      </p:pic>
      <p:sp>
        <p:nvSpPr>
          <p:cNvPr id="41" name="SK-7-text-40"/>
          <p:cNvSpPr/>
          <p:nvPr/>
        </p:nvSpPr>
        <p:spPr>
          <a:xfrm>
            <a:off x="471934" y="1604665"/>
            <a:ext cx="4178796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88" b="1" dirty="0">
                <a:solidFill>
                  <a:srgbClr val="000000"/>
                </a:solidFill>
              </a:rPr>
              <a:t>Symptom / Finding</a:t>
            </a:r>
            <a:endParaRPr lang="en-US" sz="1088" dirty="0"/>
          </a:p>
        </p:txBody>
      </p:sp>
      <p:sp>
        <p:nvSpPr>
          <p:cNvPr id="42" name="SK-7-text-41"/>
          <p:cNvSpPr/>
          <p:nvPr/>
        </p:nvSpPr>
        <p:spPr>
          <a:xfrm>
            <a:off x="4676924" y="1604665"/>
            <a:ext cx="1795463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Score</a:t>
            </a:r>
            <a:endParaRPr lang="en-US" sz="1275" dirty="0"/>
          </a:p>
        </p:txBody>
      </p:sp>
      <p:sp>
        <p:nvSpPr>
          <p:cNvPr id="43" name="SK-7-text-42"/>
          <p:cNvSpPr/>
          <p:nvPr/>
        </p:nvSpPr>
        <p:spPr>
          <a:xfrm>
            <a:off x="471934" y="1795165"/>
            <a:ext cx="4178796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88" dirty="0">
                <a:solidFill>
                  <a:srgbClr val="333333"/>
                </a:solidFill>
              </a:rPr>
              <a:t>Nocturnal pain</a:t>
            </a:r>
            <a:endParaRPr lang="en-US" sz="1088" dirty="0"/>
          </a:p>
        </p:txBody>
      </p:sp>
      <p:sp>
        <p:nvSpPr>
          <p:cNvPr id="44" name="SK-7-text-43"/>
          <p:cNvSpPr/>
          <p:nvPr/>
        </p:nvSpPr>
        <p:spPr>
          <a:xfrm>
            <a:off x="4676924" y="1795165"/>
            <a:ext cx="1795463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333333"/>
                </a:solidFill>
              </a:rPr>
              <a:t>+1</a:t>
            </a:r>
            <a:endParaRPr lang="en-US" sz="1275" dirty="0"/>
          </a:p>
        </p:txBody>
      </p:sp>
      <p:sp>
        <p:nvSpPr>
          <p:cNvPr id="45" name="SK-7-text-44"/>
          <p:cNvSpPr/>
          <p:nvPr/>
        </p:nvSpPr>
        <p:spPr>
          <a:xfrm>
            <a:off x="471934" y="2109043"/>
            <a:ext cx="4178796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88" dirty="0">
                <a:solidFill>
                  <a:srgbClr val="333333"/>
                </a:solidFill>
              </a:rPr>
              <a:t>Nocturnal tingling</a:t>
            </a:r>
            <a:endParaRPr lang="en-US" sz="1088" dirty="0"/>
          </a:p>
        </p:txBody>
      </p:sp>
      <p:sp>
        <p:nvSpPr>
          <p:cNvPr id="46" name="SK-7-text-45"/>
          <p:cNvSpPr/>
          <p:nvPr/>
        </p:nvSpPr>
        <p:spPr>
          <a:xfrm>
            <a:off x="4676924" y="2109043"/>
            <a:ext cx="1795463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333333"/>
                </a:solidFill>
              </a:rPr>
              <a:t>+1</a:t>
            </a:r>
            <a:endParaRPr lang="en-US" sz="1275" dirty="0"/>
          </a:p>
        </p:txBody>
      </p:sp>
      <p:sp>
        <p:nvSpPr>
          <p:cNvPr id="47" name="SK-7-text-46"/>
          <p:cNvSpPr/>
          <p:nvPr/>
        </p:nvSpPr>
        <p:spPr>
          <a:xfrm>
            <a:off x="471934" y="2422922"/>
            <a:ext cx="4178796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88" dirty="0">
                <a:solidFill>
                  <a:srgbClr val="333333"/>
                </a:solidFill>
              </a:rPr>
              <a:t>Morning tingling</a:t>
            </a:r>
            <a:endParaRPr lang="en-US" sz="1088" dirty="0"/>
          </a:p>
        </p:txBody>
      </p:sp>
      <p:sp>
        <p:nvSpPr>
          <p:cNvPr id="48" name="SK-7-text-47"/>
          <p:cNvSpPr/>
          <p:nvPr/>
        </p:nvSpPr>
        <p:spPr>
          <a:xfrm>
            <a:off x="4676924" y="2422922"/>
            <a:ext cx="1795463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333333"/>
                </a:solidFill>
              </a:rPr>
              <a:t>+1</a:t>
            </a:r>
            <a:endParaRPr lang="en-US" sz="1275" dirty="0"/>
          </a:p>
        </p:txBody>
      </p:sp>
      <p:sp>
        <p:nvSpPr>
          <p:cNvPr id="49" name="SK-7-text-48"/>
          <p:cNvSpPr/>
          <p:nvPr/>
        </p:nvSpPr>
        <p:spPr>
          <a:xfrm>
            <a:off x="471934" y="2736800"/>
            <a:ext cx="5499207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88" dirty="0">
                <a:solidFill>
                  <a:srgbClr val="333333"/>
                </a:solidFill>
              </a:rPr>
              <a:t>Trick movements to relieve symptoms</a:t>
            </a:r>
            <a:endParaRPr lang="en-US" sz="1088" dirty="0"/>
          </a:p>
        </p:txBody>
      </p:sp>
      <p:sp>
        <p:nvSpPr>
          <p:cNvPr id="50" name="SK-7-text-49"/>
          <p:cNvSpPr/>
          <p:nvPr/>
        </p:nvSpPr>
        <p:spPr>
          <a:xfrm>
            <a:off x="4676924" y="2736800"/>
            <a:ext cx="1795463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333333"/>
                </a:solidFill>
              </a:rPr>
              <a:t>+1</a:t>
            </a:r>
            <a:endParaRPr lang="en-US" sz="1275" dirty="0"/>
          </a:p>
        </p:txBody>
      </p:sp>
      <p:sp>
        <p:nvSpPr>
          <p:cNvPr id="51" name="SK-7-text-50"/>
          <p:cNvSpPr/>
          <p:nvPr/>
        </p:nvSpPr>
        <p:spPr>
          <a:xfrm>
            <a:off x="505271" y="3050679"/>
            <a:ext cx="4102596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825" b="1" dirty="0">
                <a:solidFill>
                  <a:srgbClr val="FFFFFF"/>
                </a:solidFill>
              </a:rPr>
              <a:t>★</a:t>
            </a:r>
            <a:r>
              <a:rPr lang="en-US" sz="1088" b="1" dirty="0">
                <a:solidFill>
                  <a:srgbClr val="000000"/>
                </a:solidFill>
              </a:rPr>
              <a:t>No tingling in little finger</a:t>
            </a:r>
            <a:endParaRPr lang="en-US" sz="1088" dirty="0"/>
          </a:p>
        </p:txBody>
      </p:sp>
      <p:sp>
        <p:nvSpPr>
          <p:cNvPr id="52" name="SK-7-text-51"/>
          <p:cNvSpPr/>
          <p:nvPr/>
        </p:nvSpPr>
        <p:spPr>
          <a:xfrm>
            <a:off x="4676924" y="3050679"/>
            <a:ext cx="1795463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000000"/>
                </a:solidFill>
              </a:rPr>
              <a:t>+3</a:t>
            </a:r>
            <a:endParaRPr lang="en-US" sz="1275" dirty="0"/>
          </a:p>
        </p:txBody>
      </p:sp>
      <p:sp>
        <p:nvSpPr>
          <p:cNvPr id="53" name="SK-7-text-52"/>
          <p:cNvSpPr/>
          <p:nvPr/>
        </p:nvSpPr>
        <p:spPr>
          <a:xfrm>
            <a:off x="471934" y="3364557"/>
            <a:ext cx="6273922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88" dirty="0">
                <a:solidFill>
                  <a:srgbClr val="333333"/>
                </a:solidFill>
              </a:rPr>
              <a:t>Tingling with newspaper / steering wheel</a:t>
            </a:r>
            <a:endParaRPr lang="en-US" sz="1088" dirty="0"/>
          </a:p>
        </p:txBody>
      </p:sp>
      <p:sp>
        <p:nvSpPr>
          <p:cNvPr id="54" name="SK-7-text-53"/>
          <p:cNvSpPr/>
          <p:nvPr/>
        </p:nvSpPr>
        <p:spPr>
          <a:xfrm>
            <a:off x="4676924" y="3364557"/>
            <a:ext cx="1795463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333333"/>
                </a:solidFill>
              </a:rPr>
              <a:t>+1</a:t>
            </a:r>
            <a:endParaRPr lang="en-US" sz="1275" dirty="0"/>
          </a:p>
        </p:txBody>
      </p:sp>
      <p:sp>
        <p:nvSpPr>
          <p:cNvPr id="55" name="SK-7-text-54"/>
          <p:cNvSpPr/>
          <p:nvPr/>
        </p:nvSpPr>
        <p:spPr>
          <a:xfrm>
            <a:off x="471934" y="3678436"/>
            <a:ext cx="4178796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88" dirty="0">
                <a:solidFill>
                  <a:srgbClr val="333333"/>
                </a:solidFill>
              </a:rPr>
              <a:t>Tingling during pregnancy</a:t>
            </a:r>
            <a:endParaRPr lang="en-US" sz="1088" dirty="0"/>
          </a:p>
        </p:txBody>
      </p:sp>
      <p:sp>
        <p:nvSpPr>
          <p:cNvPr id="56" name="SK-7-text-55"/>
          <p:cNvSpPr/>
          <p:nvPr/>
        </p:nvSpPr>
        <p:spPr>
          <a:xfrm>
            <a:off x="4676924" y="3678436"/>
            <a:ext cx="1795463" cy="3138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333333"/>
                </a:solidFill>
              </a:rPr>
              <a:t>+1</a:t>
            </a:r>
            <a:endParaRPr lang="en-US" sz="1275" dirty="0"/>
          </a:p>
        </p:txBody>
      </p:sp>
      <p:sp>
        <p:nvSpPr>
          <p:cNvPr id="57" name="SK-7-text-56"/>
          <p:cNvSpPr/>
          <p:nvPr/>
        </p:nvSpPr>
        <p:spPr>
          <a:xfrm>
            <a:off x="471934" y="3992314"/>
            <a:ext cx="4414606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88" dirty="0">
                <a:solidFill>
                  <a:srgbClr val="333333"/>
                </a:solidFill>
              </a:rPr>
              <a:t>Wrist splint provided relief</a:t>
            </a:r>
            <a:endParaRPr lang="en-US" sz="1088" dirty="0"/>
          </a:p>
        </p:txBody>
      </p:sp>
      <p:sp>
        <p:nvSpPr>
          <p:cNvPr id="58" name="SK-7-text-57"/>
          <p:cNvSpPr/>
          <p:nvPr/>
        </p:nvSpPr>
        <p:spPr>
          <a:xfrm>
            <a:off x="4676924" y="3992314"/>
            <a:ext cx="179546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333333"/>
                </a:solidFill>
              </a:rPr>
              <a:t>+2</a:t>
            </a:r>
            <a:endParaRPr lang="en-US" sz="1275" dirty="0"/>
          </a:p>
        </p:txBody>
      </p:sp>
      <p:sp>
        <p:nvSpPr>
          <p:cNvPr id="59" name="SK-7-text-58"/>
          <p:cNvSpPr/>
          <p:nvPr/>
        </p:nvSpPr>
        <p:spPr>
          <a:xfrm>
            <a:off x="268188" y="157609"/>
            <a:ext cx="11923812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Carpal Tunnel Syndrome Scoring</a:t>
            </a:r>
            <a:endParaRPr lang="en-US" sz="3000" dirty="0"/>
          </a:p>
        </p:txBody>
      </p:sp>
      <p:sp>
        <p:nvSpPr>
          <p:cNvPr id="60" name="SK-7-text-59"/>
          <p:cNvSpPr/>
          <p:nvPr/>
        </p:nvSpPr>
        <p:spPr>
          <a:xfrm>
            <a:off x="304800" y="932557"/>
            <a:ext cx="1188720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Kamath &amp; Stothard Clinical Questionnaire · Sensitivity 85% · PPV 90%</a:t>
            </a:r>
            <a:endParaRPr lang="en-US" sz="1650" dirty="0"/>
          </a:p>
        </p:txBody>
      </p:sp>
      <p:sp>
        <p:nvSpPr>
          <p:cNvPr id="61" name="SK-7-text-60"/>
          <p:cNvSpPr/>
          <p:nvPr/>
        </p:nvSpPr>
        <p:spPr>
          <a:xfrm>
            <a:off x="316855" y="1344067"/>
            <a:ext cx="46120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SCORING ITEMS</a:t>
            </a:r>
            <a:endParaRPr lang="en-US" sz="1350" dirty="0"/>
          </a:p>
        </p:txBody>
      </p:sp>
      <p:sp>
        <p:nvSpPr>
          <p:cNvPr id="62" name="SK-7-text-61"/>
          <p:cNvSpPr/>
          <p:nvPr/>
        </p:nvSpPr>
        <p:spPr>
          <a:xfrm>
            <a:off x="524173" y="4368403"/>
            <a:ext cx="101041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neck pain scores 0 — does not add to or subtract from total</a:t>
            </a:r>
            <a:endParaRPr lang="en-US" sz="1050" dirty="0"/>
          </a:p>
        </p:txBody>
      </p:sp>
      <p:sp>
        <p:nvSpPr>
          <p:cNvPr id="63" name="SK-7-text-62"/>
          <p:cNvSpPr/>
          <p:nvPr/>
        </p:nvSpPr>
        <p:spPr>
          <a:xfrm>
            <a:off x="737295" y="4779913"/>
            <a:ext cx="902494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Score &lt; 3</a:t>
            </a:r>
            <a:endParaRPr lang="en-US" sz="1350" dirty="0"/>
          </a:p>
        </p:txBody>
      </p:sp>
      <p:sp>
        <p:nvSpPr>
          <p:cNvPr id="64" name="SK-7-text-63"/>
          <p:cNvSpPr/>
          <p:nvPr/>
        </p:nvSpPr>
        <p:spPr>
          <a:xfrm>
            <a:off x="678805" y="5013127"/>
            <a:ext cx="1044029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CTS Unlikely</a:t>
            </a:r>
            <a:endParaRPr lang="en-US" sz="1275" dirty="0"/>
          </a:p>
        </p:txBody>
      </p:sp>
      <p:sp>
        <p:nvSpPr>
          <p:cNvPr id="65" name="SK-7-text-64"/>
          <p:cNvSpPr/>
          <p:nvPr/>
        </p:nvSpPr>
        <p:spPr>
          <a:xfrm>
            <a:off x="2541836" y="4773067"/>
            <a:ext cx="97571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8D6E6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Score 3–4</a:t>
            </a:r>
            <a:endParaRPr lang="en-US" sz="1350" dirty="0"/>
          </a:p>
        </p:txBody>
      </p:sp>
      <p:sp>
        <p:nvSpPr>
          <p:cNvPr id="66" name="SK-7-text-65"/>
          <p:cNvSpPr/>
          <p:nvPr/>
        </p:nvSpPr>
        <p:spPr>
          <a:xfrm>
            <a:off x="2580680" y="5013127"/>
            <a:ext cx="89773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8D6E6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Borderline</a:t>
            </a:r>
            <a:endParaRPr lang="en-US" sz="1275" dirty="0"/>
          </a:p>
        </p:txBody>
      </p:sp>
      <p:sp>
        <p:nvSpPr>
          <p:cNvPr id="67" name="SK-7-text-66"/>
          <p:cNvSpPr/>
          <p:nvPr/>
        </p:nvSpPr>
        <p:spPr>
          <a:xfrm>
            <a:off x="4829175" y="4766221"/>
            <a:ext cx="104611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Score ≥ 5</a:t>
            </a:r>
            <a:endParaRPr lang="en-US" sz="1500" dirty="0"/>
          </a:p>
        </p:txBody>
      </p:sp>
      <p:sp>
        <p:nvSpPr>
          <p:cNvPr id="68" name="SK-7-text-67"/>
          <p:cNvSpPr/>
          <p:nvPr/>
        </p:nvSpPr>
        <p:spPr>
          <a:xfrm>
            <a:off x="4104680" y="5013127"/>
            <a:ext cx="249495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Diagnose CTS — No NCS Needed</a:t>
            </a:r>
            <a:endParaRPr lang="en-US" sz="1275" dirty="0"/>
          </a:p>
        </p:txBody>
      </p:sp>
      <p:sp>
        <p:nvSpPr>
          <p:cNvPr id="69" name="SK-7-text-68"/>
          <p:cNvSpPr/>
          <p:nvPr/>
        </p:nvSpPr>
        <p:spPr>
          <a:xfrm>
            <a:off x="8327082" y="329059"/>
            <a:ext cx="386491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AKT: Score ≥5 = diagnose CTS clinically.</a:t>
            </a:r>
            <a:endParaRPr lang="en-US" sz="1275" dirty="0"/>
          </a:p>
        </p:txBody>
      </p:sp>
      <p:sp>
        <p:nvSpPr>
          <p:cNvPr id="70" name="SK-7-text-69"/>
          <p:cNvSpPr/>
          <p:nvPr/>
        </p:nvSpPr>
        <p:spPr>
          <a:xfrm>
            <a:off x="8339286" y="569119"/>
            <a:ext cx="3182094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Sensitivity 85%, PPV 90% — comparable to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conduction studies.</a:t>
            </a:r>
            <a:endParaRPr lang="en-US" sz="1350" dirty="0"/>
          </a:p>
        </p:txBody>
      </p:sp>
      <p:sp>
        <p:nvSpPr>
          <p:cNvPr id="71" name="SK-7-text-70"/>
          <p:cNvSpPr/>
          <p:nvPr/>
        </p:nvSpPr>
        <p:spPr>
          <a:xfrm>
            <a:off x="7363867" y="1481286"/>
            <a:ext cx="46672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Classic CTS Symptoms</a:t>
            </a:r>
            <a:endParaRPr lang="en-US" sz="1500" dirty="0"/>
          </a:p>
        </p:txBody>
      </p:sp>
      <p:sp>
        <p:nvSpPr>
          <p:cNvPr id="72" name="SK-7-text-71"/>
          <p:cNvSpPr/>
          <p:nvPr/>
        </p:nvSpPr>
        <p:spPr>
          <a:xfrm>
            <a:off x="7376071" y="1803648"/>
            <a:ext cx="3340596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Tingling / numbness in thumb, index, middle,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radial ring finger</a:t>
            </a:r>
            <a:endParaRPr lang="en-US" sz="1350" dirty="0"/>
          </a:p>
        </p:txBody>
      </p:sp>
      <p:sp>
        <p:nvSpPr>
          <p:cNvPr id="73" name="SK-7-text-72"/>
          <p:cNvSpPr/>
          <p:nvPr/>
        </p:nvSpPr>
        <p:spPr>
          <a:xfrm>
            <a:off x="7376071" y="2311003"/>
            <a:ext cx="481592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Worse at night and on waking — “flick sign”</a:t>
            </a:r>
            <a:endParaRPr lang="en-US" sz="1275" dirty="0"/>
          </a:p>
        </p:txBody>
      </p:sp>
      <p:sp>
        <p:nvSpPr>
          <p:cNvPr id="74" name="SK-7-text-73"/>
          <p:cNvSpPr/>
          <p:nvPr/>
        </p:nvSpPr>
        <p:spPr>
          <a:xfrm>
            <a:off x="7376071" y="2605980"/>
            <a:ext cx="2962573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Triggered by holding newspaper, phone,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steering wheel</a:t>
            </a:r>
            <a:endParaRPr lang="en-US" sz="1350" dirty="0"/>
          </a:p>
        </p:txBody>
      </p:sp>
      <p:sp>
        <p:nvSpPr>
          <p:cNvPr id="75" name="SK-7-text-74"/>
          <p:cNvSpPr/>
          <p:nvPr/>
        </p:nvSpPr>
        <p:spPr>
          <a:xfrm>
            <a:off x="7376071" y="3113484"/>
            <a:ext cx="435578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Worsens in pregnancy</a:t>
            </a:r>
            <a:endParaRPr lang="en-US" sz="1275" dirty="0"/>
          </a:p>
        </p:txBody>
      </p:sp>
      <p:sp>
        <p:nvSpPr>
          <p:cNvPr id="76" name="SK-7-text-75"/>
          <p:cNvSpPr/>
          <p:nvPr/>
        </p:nvSpPr>
        <p:spPr>
          <a:xfrm>
            <a:off x="353467" y="5554861"/>
            <a:ext cx="35833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TREATMENT PATHWAY</a:t>
            </a:r>
            <a:endParaRPr lang="en-US" sz="1350" dirty="0"/>
          </a:p>
        </p:txBody>
      </p:sp>
      <p:sp>
        <p:nvSpPr>
          <p:cNvPr id="77" name="SK-7-text-76"/>
          <p:cNvSpPr/>
          <p:nvPr/>
        </p:nvSpPr>
        <p:spPr>
          <a:xfrm>
            <a:off x="873919" y="5904607"/>
            <a:ext cx="24217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Wrist Splint — especially nocturnal</a:t>
            </a:r>
            <a:endParaRPr lang="en-US" sz="1275" dirty="0"/>
          </a:p>
        </p:txBody>
      </p:sp>
      <p:sp>
        <p:nvSpPr>
          <p:cNvPr id="78" name="SK-7-text-77"/>
          <p:cNvSpPr/>
          <p:nvPr/>
        </p:nvSpPr>
        <p:spPr>
          <a:xfrm>
            <a:off x="4226719" y="5904607"/>
            <a:ext cx="290944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Corticosteroid Injection — short-term relief</a:t>
            </a:r>
            <a:endParaRPr lang="en-US" sz="1275" dirty="0"/>
          </a:p>
        </p:txBody>
      </p:sp>
      <p:sp>
        <p:nvSpPr>
          <p:cNvPr id="79" name="SK-7-text-78"/>
          <p:cNvSpPr/>
          <p:nvPr/>
        </p:nvSpPr>
        <p:spPr>
          <a:xfrm>
            <a:off x="8121784" y="5904607"/>
            <a:ext cx="348242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Carpal Tunnel Decompression — persistent / severe</a:t>
            </a:r>
            <a:endParaRPr lang="en-US" sz="1275" dirty="0"/>
          </a:p>
        </p:txBody>
      </p:sp>
      <p:sp>
        <p:nvSpPr>
          <p:cNvPr id="80" name="SK-7-text-79"/>
          <p:cNvSpPr/>
          <p:nvPr/>
        </p:nvSpPr>
        <p:spPr>
          <a:xfrm>
            <a:off x="280392" y="6542484"/>
            <a:ext cx="960215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· MSK Common Conditions &amp; Key Points</a:t>
            </a:r>
            <a:endParaRPr lang="en-US" sz="1275" dirty="0"/>
          </a:p>
        </p:txBody>
      </p:sp>
      <p:sp>
        <p:nvSpPr>
          <p:cNvPr id="81" name="SK-7-text-80"/>
          <p:cNvSpPr/>
          <p:nvPr/>
        </p:nvSpPr>
        <p:spPr>
          <a:xfrm>
            <a:off x="5774978" y="6542484"/>
            <a:ext cx="56852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endParaRPr lang="en-US" sz="1275" dirty="0"/>
          </a:p>
        </p:txBody>
      </p:sp>
      <p:sp>
        <p:nvSpPr>
          <p:cNvPr id="82" name="SK-7-text-81"/>
          <p:cNvSpPr/>
          <p:nvPr/>
        </p:nvSpPr>
        <p:spPr>
          <a:xfrm>
            <a:off x="9440912" y="6542484"/>
            <a:ext cx="244613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 · June 2026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</Words>
  <Application>Microsoft Office PowerPoint</Application>
  <PresentationFormat>Widescreen</PresentationFormat>
  <Paragraphs>95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Roboto</vt:lpstr>
      <vt:lpstr>Arial</vt:lpstr>
      <vt:lpstr>Montserrat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8</cp:revision>
  <dcterms:created xsi:type="dcterms:W3CDTF">2026-06-16T15:11:10Z</dcterms:created>
  <dcterms:modified xsi:type="dcterms:W3CDTF">2026-06-17T17:06:43Z</dcterms:modified>
</cp:coreProperties>
</file>