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00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35.png"/><Relationship Id="rId5" Type="http://schemas.openxmlformats.org/officeDocument/2006/relationships/image" Target="../media/image21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6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1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72.png"/><Relationship Id="rId5" Type="http://schemas.openxmlformats.org/officeDocument/2006/relationships/image" Target="../media/image7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2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6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82.png"/><Relationship Id="rId5" Type="http://schemas.openxmlformats.org/officeDocument/2006/relationships/image" Target="../media/image55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2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6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96.png"/><Relationship Id="rId5" Type="http://schemas.openxmlformats.org/officeDocument/2006/relationships/image" Target="../media/image55.png"/><Relationship Id="rId10" Type="http://schemas.openxmlformats.org/officeDocument/2006/relationships/image" Target="../media/image95.png"/><Relationship Id="rId4" Type="http://schemas.openxmlformats.org/officeDocument/2006/relationships/image" Target="../media/image2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1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104.png"/><Relationship Id="rId5" Type="http://schemas.openxmlformats.org/officeDocument/2006/relationships/image" Target="../media/image55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2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3" Type="http://schemas.openxmlformats.org/officeDocument/2006/relationships/image" Target="../media/image2.png"/><Relationship Id="rId7" Type="http://schemas.openxmlformats.org/officeDocument/2006/relationships/image" Target="../media/image115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8.png"/><Relationship Id="rId5" Type="http://schemas.openxmlformats.org/officeDocument/2006/relationships/image" Target="../media/image46.png"/><Relationship Id="rId15" Type="http://schemas.openxmlformats.org/officeDocument/2006/relationships/image" Target="../media/image122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45.png"/><Relationship Id="rId9" Type="http://schemas.openxmlformats.org/officeDocument/2006/relationships/image" Target="../media/image110.png"/><Relationship Id="rId14" Type="http://schemas.openxmlformats.org/officeDocument/2006/relationships/image" Target="../media/image1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1.png"/><Relationship Id="rId5" Type="http://schemas.openxmlformats.org/officeDocument/2006/relationships/image" Target="../media/image7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2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17" Type="http://schemas.openxmlformats.org/officeDocument/2006/relationships/image" Target="../media/image15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7.pn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4" Type="http://schemas.openxmlformats.org/officeDocument/2006/relationships/image" Target="../media/image2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3" Type="http://schemas.openxmlformats.org/officeDocument/2006/relationships/image" Target="../media/image30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58.png"/><Relationship Id="rId5" Type="http://schemas.openxmlformats.org/officeDocument/2006/relationships/image" Target="../media/image21.png"/><Relationship Id="rId15" Type="http://schemas.openxmlformats.org/officeDocument/2006/relationships/image" Target="../media/image162.png"/><Relationship Id="rId10" Type="http://schemas.openxmlformats.org/officeDocument/2006/relationships/image" Target="../media/image157.png"/><Relationship Id="rId19" Type="http://schemas.openxmlformats.org/officeDocument/2006/relationships/image" Target="../media/image166.png"/><Relationship Id="rId4" Type="http://schemas.openxmlformats.org/officeDocument/2006/relationships/image" Target="../media/image2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73.png"/><Relationship Id="rId3" Type="http://schemas.openxmlformats.org/officeDocument/2006/relationships/image" Target="../media/image6.png"/><Relationship Id="rId7" Type="http://schemas.openxmlformats.org/officeDocument/2006/relationships/image" Target="../media/image168.png"/><Relationship Id="rId12" Type="http://schemas.openxmlformats.org/officeDocument/2006/relationships/image" Target="../media/image17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71.png"/><Relationship Id="rId5" Type="http://schemas.openxmlformats.org/officeDocument/2006/relationships/image" Target="../media/image7.png"/><Relationship Id="rId15" Type="http://schemas.openxmlformats.org/officeDocument/2006/relationships/image" Target="../media/image175.png"/><Relationship Id="rId10" Type="http://schemas.openxmlformats.org/officeDocument/2006/relationships/image" Target="../media/image170.png"/><Relationship Id="rId4" Type="http://schemas.openxmlformats.org/officeDocument/2006/relationships/image" Target="../media/image2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6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181.png"/><Relationship Id="rId5" Type="http://schemas.openxmlformats.org/officeDocument/2006/relationships/image" Target="../media/image45.png"/><Relationship Id="rId10" Type="http://schemas.openxmlformats.org/officeDocument/2006/relationships/image" Target="../media/image180.png"/><Relationship Id="rId4" Type="http://schemas.openxmlformats.org/officeDocument/2006/relationships/image" Target="../media/image2.png"/><Relationship Id="rId9" Type="http://schemas.openxmlformats.org/officeDocument/2006/relationships/image" Target="../media/image1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9.png"/><Relationship Id="rId3" Type="http://schemas.openxmlformats.org/officeDocument/2006/relationships/image" Target="../media/image30.png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87.png"/><Relationship Id="rId5" Type="http://schemas.openxmlformats.org/officeDocument/2006/relationships/image" Target="../media/image7.png"/><Relationship Id="rId10" Type="http://schemas.openxmlformats.org/officeDocument/2006/relationships/image" Target="../media/image186.png"/><Relationship Id="rId4" Type="http://schemas.openxmlformats.org/officeDocument/2006/relationships/image" Target="../media/image2.png"/><Relationship Id="rId9" Type="http://schemas.openxmlformats.org/officeDocument/2006/relationships/image" Target="../media/image185.png"/><Relationship Id="rId14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18" Type="http://schemas.openxmlformats.org/officeDocument/2006/relationships/image" Target="../media/image202.png"/><Relationship Id="rId3" Type="http://schemas.openxmlformats.org/officeDocument/2006/relationships/image" Target="../media/image2.png"/><Relationship Id="rId21" Type="http://schemas.openxmlformats.org/officeDocument/2006/relationships/image" Target="../media/image205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17" Type="http://schemas.openxmlformats.org/officeDocument/2006/relationships/image" Target="../media/image20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00.png"/><Relationship Id="rId20" Type="http://schemas.openxmlformats.org/officeDocument/2006/relationships/image" Target="../media/image2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24" Type="http://schemas.openxmlformats.org/officeDocument/2006/relationships/image" Target="../media/image208.png"/><Relationship Id="rId5" Type="http://schemas.openxmlformats.org/officeDocument/2006/relationships/image" Target="../media/image8.png"/><Relationship Id="rId15" Type="http://schemas.openxmlformats.org/officeDocument/2006/relationships/image" Target="../media/image199.png"/><Relationship Id="rId23" Type="http://schemas.openxmlformats.org/officeDocument/2006/relationships/image" Target="../media/image207.png"/><Relationship Id="rId10" Type="http://schemas.openxmlformats.org/officeDocument/2006/relationships/image" Target="../media/image195.png"/><Relationship Id="rId19" Type="http://schemas.openxmlformats.org/officeDocument/2006/relationships/image" Target="../media/image203.png"/><Relationship Id="rId4" Type="http://schemas.openxmlformats.org/officeDocument/2006/relationships/image" Target="../media/image7.png"/><Relationship Id="rId9" Type="http://schemas.openxmlformats.org/officeDocument/2006/relationships/image" Target="../media/image194.png"/><Relationship Id="rId14" Type="http://schemas.openxmlformats.org/officeDocument/2006/relationships/image" Target="../media/image101.png"/><Relationship Id="rId22" Type="http://schemas.openxmlformats.org/officeDocument/2006/relationships/image" Target="../media/image20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4.png"/><Relationship Id="rId18" Type="http://schemas.openxmlformats.org/officeDocument/2006/relationships/image" Target="../media/image219.png"/><Relationship Id="rId3" Type="http://schemas.openxmlformats.org/officeDocument/2006/relationships/image" Target="../media/image30.png"/><Relationship Id="rId7" Type="http://schemas.openxmlformats.org/officeDocument/2006/relationships/image" Target="../media/image209.png"/><Relationship Id="rId12" Type="http://schemas.openxmlformats.org/officeDocument/2006/relationships/image" Target="../media/image213.png"/><Relationship Id="rId17" Type="http://schemas.openxmlformats.org/officeDocument/2006/relationships/image" Target="../media/image21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12.png"/><Relationship Id="rId5" Type="http://schemas.openxmlformats.org/officeDocument/2006/relationships/image" Target="../media/image7.png"/><Relationship Id="rId15" Type="http://schemas.openxmlformats.org/officeDocument/2006/relationships/image" Target="../media/image216.png"/><Relationship Id="rId10" Type="http://schemas.openxmlformats.org/officeDocument/2006/relationships/image" Target="../media/image129.png"/><Relationship Id="rId19" Type="http://schemas.openxmlformats.org/officeDocument/2006/relationships/image" Target="../media/image220.png"/><Relationship Id="rId4" Type="http://schemas.openxmlformats.org/officeDocument/2006/relationships/image" Target="../media/image2.png"/><Relationship Id="rId9" Type="http://schemas.openxmlformats.org/officeDocument/2006/relationships/image" Target="../media/image211.png"/><Relationship Id="rId14" Type="http://schemas.openxmlformats.org/officeDocument/2006/relationships/image" Target="../media/image2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30.png"/><Relationship Id="rId7" Type="http://schemas.openxmlformats.org/officeDocument/2006/relationships/image" Target="../media/image221.png"/><Relationship Id="rId12" Type="http://schemas.openxmlformats.org/officeDocument/2006/relationships/image" Target="../media/image2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24.png"/><Relationship Id="rId5" Type="http://schemas.openxmlformats.org/officeDocument/2006/relationships/image" Target="../media/image7.png"/><Relationship Id="rId10" Type="http://schemas.openxmlformats.org/officeDocument/2006/relationships/image" Target="../media/image96.png"/><Relationship Id="rId4" Type="http://schemas.openxmlformats.org/officeDocument/2006/relationships/image" Target="../media/image2.png"/><Relationship Id="rId9" Type="http://schemas.openxmlformats.org/officeDocument/2006/relationships/image" Target="../media/image2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13" Type="http://schemas.openxmlformats.org/officeDocument/2006/relationships/image" Target="../media/image231.png"/><Relationship Id="rId3" Type="http://schemas.openxmlformats.org/officeDocument/2006/relationships/image" Target="../media/image6.png"/><Relationship Id="rId7" Type="http://schemas.openxmlformats.org/officeDocument/2006/relationships/image" Target="../media/image226.png"/><Relationship Id="rId12" Type="http://schemas.openxmlformats.org/officeDocument/2006/relationships/image" Target="../media/image2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229.png"/><Relationship Id="rId5" Type="http://schemas.openxmlformats.org/officeDocument/2006/relationships/image" Target="../media/image55.png"/><Relationship Id="rId10" Type="http://schemas.openxmlformats.org/officeDocument/2006/relationships/image" Target="../media/image228.png"/><Relationship Id="rId4" Type="http://schemas.openxmlformats.org/officeDocument/2006/relationships/image" Target="../media/image2.png"/><Relationship Id="rId9" Type="http://schemas.openxmlformats.org/officeDocument/2006/relationships/image" Target="../media/image108.png"/><Relationship Id="rId14" Type="http://schemas.openxmlformats.org/officeDocument/2006/relationships/image" Target="../media/image2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40.png"/><Relationship Id="rId3" Type="http://schemas.openxmlformats.org/officeDocument/2006/relationships/image" Target="../media/image6.png"/><Relationship Id="rId7" Type="http://schemas.openxmlformats.org/officeDocument/2006/relationships/image" Target="../media/image234.png"/><Relationship Id="rId12" Type="http://schemas.openxmlformats.org/officeDocument/2006/relationships/image" Target="../media/image2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55.png"/><Relationship Id="rId15" Type="http://schemas.openxmlformats.org/officeDocument/2006/relationships/image" Target="../media/image242.png"/><Relationship Id="rId10" Type="http://schemas.openxmlformats.org/officeDocument/2006/relationships/image" Target="../media/image237.png"/><Relationship Id="rId4" Type="http://schemas.openxmlformats.org/officeDocument/2006/relationships/image" Target="../media/image2.png"/><Relationship Id="rId9" Type="http://schemas.openxmlformats.org/officeDocument/2006/relationships/image" Target="../media/image236.png"/><Relationship Id="rId14" Type="http://schemas.openxmlformats.org/officeDocument/2006/relationships/image" Target="../media/image2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6.png"/><Relationship Id="rId7" Type="http://schemas.openxmlformats.org/officeDocument/2006/relationships/image" Target="../media/image243.png"/><Relationship Id="rId12" Type="http://schemas.openxmlformats.org/officeDocument/2006/relationships/image" Target="../media/image2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246.png"/><Relationship Id="rId5" Type="http://schemas.openxmlformats.org/officeDocument/2006/relationships/image" Target="../media/image55.png"/><Relationship Id="rId10" Type="http://schemas.openxmlformats.org/officeDocument/2006/relationships/image" Target="../media/image245.png"/><Relationship Id="rId4" Type="http://schemas.openxmlformats.org/officeDocument/2006/relationships/image" Target="../media/image2.pn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13" Type="http://schemas.openxmlformats.org/officeDocument/2006/relationships/image" Target="../media/image254.png"/><Relationship Id="rId18" Type="http://schemas.openxmlformats.org/officeDocument/2006/relationships/image" Target="../media/image259.png"/><Relationship Id="rId3" Type="http://schemas.openxmlformats.org/officeDocument/2006/relationships/image" Target="../media/image30.png"/><Relationship Id="rId21" Type="http://schemas.openxmlformats.org/officeDocument/2006/relationships/image" Target="../media/image262.png"/><Relationship Id="rId7" Type="http://schemas.openxmlformats.org/officeDocument/2006/relationships/image" Target="../media/image248.png"/><Relationship Id="rId12" Type="http://schemas.openxmlformats.org/officeDocument/2006/relationships/image" Target="../media/image253.png"/><Relationship Id="rId17" Type="http://schemas.openxmlformats.org/officeDocument/2006/relationships/image" Target="../media/image25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57.png"/><Relationship Id="rId20" Type="http://schemas.openxmlformats.org/officeDocument/2006/relationships/image" Target="../media/image2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52.png"/><Relationship Id="rId5" Type="http://schemas.openxmlformats.org/officeDocument/2006/relationships/image" Target="../media/image7.png"/><Relationship Id="rId15" Type="http://schemas.openxmlformats.org/officeDocument/2006/relationships/image" Target="../media/image256.png"/><Relationship Id="rId10" Type="http://schemas.openxmlformats.org/officeDocument/2006/relationships/image" Target="../media/image251.png"/><Relationship Id="rId19" Type="http://schemas.openxmlformats.org/officeDocument/2006/relationships/image" Target="../media/image260.png"/><Relationship Id="rId4" Type="http://schemas.openxmlformats.org/officeDocument/2006/relationships/image" Target="../media/image2.png"/><Relationship Id="rId9" Type="http://schemas.openxmlformats.org/officeDocument/2006/relationships/image" Target="../media/image250.png"/><Relationship Id="rId14" Type="http://schemas.openxmlformats.org/officeDocument/2006/relationships/image" Target="../media/image2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3" Type="http://schemas.openxmlformats.org/officeDocument/2006/relationships/image" Target="../media/image6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67.png"/><Relationship Id="rId5" Type="http://schemas.openxmlformats.org/officeDocument/2006/relationships/image" Target="../media/image7.png"/><Relationship Id="rId15" Type="http://schemas.openxmlformats.org/officeDocument/2006/relationships/image" Target="../media/image271.png"/><Relationship Id="rId10" Type="http://schemas.openxmlformats.org/officeDocument/2006/relationships/image" Target="../media/image266.png"/><Relationship Id="rId4" Type="http://schemas.openxmlformats.org/officeDocument/2006/relationships/image" Target="../media/image2.png"/><Relationship Id="rId9" Type="http://schemas.openxmlformats.org/officeDocument/2006/relationships/image" Target="../media/image265.png"/><Relationship Id="rId14" Type="http://schemas.openxmlformats.org/officeDocument/2006/relationships/image" Target="../media/image2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9.png"/><Relationship Id="rId3" Type="http://schemas.openxmlformats.org/officeDocument/2006/relationships/image" Target="../media/image2.png"/><Relationship Id="rId7" Type="http://schemas.openxmlformats.org/officeDocument/2006/relationships/image" Target="../media/image273.png"/><Relationship Id="rId12" Type="http://schemas.openxmlformats.org/officeDocument/2006/relationships/image" Target="../media/image2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5" Type="http://schemas.openxmlformats.org/officeDocument/2006/relationships/image" Target="../media/image8.png"/><Relationship Id="rId15" Type="http://schemas.openxmlformats.org/officeDocument/2006/relationships/image" Target="../media/image281.png"/><Relationship Id="rId10" Type="http://schemas.openxmlformats.org/officeDocument/2006/relationships/image" Target="../media/image276.png"/><Relationship Id="rId4" Type="http://schemas.openxmlformats.org/officeDocument/2006/relationships/image" Target="../media/image7.png"/><Relationship Id="rId9" Type="http://schemas.openxmlformats.org/officeDocument/2006/relationships/image" Target="../media/image275.png"/><Relationship Id="rId14" Type="http://schemas.openxmlformats.org/officeDocument/2006/relationships/image" Target="../media/image28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8.png"/><Relationship Id="rId18" Type="http://schemas.openxmlformats.org/officeDocument/2006/relationships/image" Target="../media/image293.png"/><Relationship Id="rId3" Type="http://schemas.openxmlformats.org/officeDocument/2006/relationships/image" Target="../media/image6.png"/><Relationship Id="rId7" Type="http://schemas.openxmlformats.org/officeDocument/2006/relationships/image" Target="../media/image282.png"/><Relationship Id="rId12" Type="http://schemas.openxmlformats.org/officeDocument/2006/relationships/image" Target="../media/image287.png"/><Relationship Id="rId17" Type="http://schemas.openxmlformats.org/officeDocument/2006/relationships/image" Target="../media/image292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91.png"/><Relationship Id="rId20" Type="http://schemas.openxmlformats.org/officeDocument/2006/relationships/image" Target="../media/image2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86.png"/><Relationship Id="rId5" Type="http://schemas.openxmlformats.org/officeDocument/2006/relationships/image" Target="../media/image7.png"/><Relationship Id="rId15" Type="http://schemas.openxmlformats.org/officeDocument/2006/relationships/image" Target="../media/image290.png"/><Relationship Id="rId10" Type="http://schemas.openxmlformats.org/officeDocument/2006/relationships/image" Target="../media/image285.png"/><Relationship Id="rId19" Type="http://schemas.openxmlformats.org/officeDocument/2006/relationships/image" Target="../media/image294.png"/><Relationship Id="rId4" Type="http://schemas.openxmlformats.org/officeDocument/2006/relationships/image" Target="../media/image2.png"/><Relationship Id="rId9" Type="http://schemas.openxmlformats.org/officeDocument/2006/relationships/image" Target="../media/image284.png"/><Relationship Id="rId14" Type="http://schemas.openxmlformats.org/officeDocument/2006/relationships/image" Target="../media/image2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301.png"/><Relationship Id="rId3" Type="http://schemas.openxmlformats.org/officeDocument/2006/relationships/image" Target="../media/image30.png"/><Relationship Id="rId7" Type="http://schemas.openxmlformats.org/officeDocument/2006/relationships/image" Target="../media/image296.png"/><Relationship Id="rId12" Type="http://schemas.openxmlformats.org/officeDocument/2006/relationships/image" Target="../media/image30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99.png"/><Relationship Id="rId5" Type="http://schemas.openxmlformats.org/officeDocument/2006/relationships/image" Target="../media/image7.png"/><Relationship Id="rId10" Type="http://schemas.openxmlformats.org/officeDocument/2006/relationships/image" Target="../media/image298.png"/><Relationship Id="rId4" Type="http://schemas.openxmlformats.org/officeDocument/2006/relationships/image" Target="../media/image2.png"/><Relationship Id="rId9" Type="http://schemas.openxmlformats.org/officeDocument/2006/relationships/image" Target="../media/image29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302.png"/><Relationship Id="rId7" Type="http://schemas.openxmlformats.org/officeDocument/2006/relationships/image" Target="../media/image30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05.png"/><Relationship Id="rId4" Type="http://schemas.openxmlformats.org/officeDocument/2006/relationships/image" Target="../media/image2.png"/><Relationship Id="rId9" Type="http://schemas.openxmlformats.org/officeDocument/2006/relationships/image" Target="../media/image30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13" Type="http://schemas.openxmlformats.org/officeDocument/2006/relationships/image" Target="../media/image312.png"/><Relationship Id="rId3" Type="http://schemas.openxmlformats.org/officeDocument/2006/relationships/image" Target="../media/image1.png"/><Relationship Id="rId7" Type="http://schemas.openxmlformats.org/officeDocument/2006/relationships/image" Target="../media/image306.png"/><Relationship Id="rId12" Type="http://schemas.openxmlformats.org/officeDocument/2006/relationships/image" Target="../media/image3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310.png"/><Relationship Id="rId5" Type="http://schemas.openxmlformats.org/officeDocument/2006/relationships/image" Target="../media/image55.png"/><Relationship Id="rId10" Type="http://schemas.openxmlformats.org/officeDocument/2006/relationships/image" Target="../media/image309.png"/><Relationship Id="rId4" Type="http://schemas.openxmlformats.org/officeDocument/2006/relationships/image" Target="../media/image2.png"/><Relationship Id="rId9" Type="http://schemas.openxmlformats.org/officeDocument/2006/relationships/image" Target="../media/image30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image" Target="../media/image319.png"/><Relationship Id="rId3" Type="http://schemas.openxmlformats.org/officeDocument/2006/relationships/image" Target="../media/image30.png"/><Relationship Id="rId7" Type="http://schemas.openxmlformats.org/officeDocument/2006/relationships/image" Target="../media/image313.png"/><Relationship Id="rId12" Type="http://schemas.openxmlformats.org/officeDocument/2006/relationships/image" Target="../media/image318.png"/><Relationship Id="rId17" Type="http://schemas.openxmlformats.org/officeDocument/2006/relationships/image" Target="../media/image323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3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317.png"/><Relationship Id="rId5" Type="http://schemas.openxmlformats.org/officeDocument/2006/relationships/image" Target="../media/image55.png"/><Relationship Id="rId15" Type="http://schemas.openxmlformats.org/officeDocument/2006/relationships/image" Target="../media/image321.png"/><Relationship Id="rId10" Type="http://schemas.openxmlformats.org/officeDocument/2006/relationships/image" Target="../media/image316.png"/><Relationship Id="rId4" Type="http://schemas.openxmlformats.org/officeDocument/2006/relationships/image" Target="../media/image2.png"/><Relationship Id="rId9" Type="http://schemas.openxmlformats.org/officeDocument/2006/relationships/image" Target="../media/image315.png"/><Relationship Id="rId14" Type="http://schemas.openxmlformats.org/officeDocument/2006/relationships/image" Target="../media/image3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3" Type="http://schemas.openxmlformats.org/officeDocument/2006/relationships/image" Target="../media/image6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28.png"/><Relationship Id="rId5" Type="http://schemas.openxmlformats.org/officeDocument/2006/relationships/image" Target="../media/image7.png"/><Relationship Id="rId10" Type="http://schemas.openxmlformats.org/officeDocument/2006/relationships/image" Target="../media/image327.png"/><Relationship Id="rId4" Type="http://schemas.openxmlformats.org/officeDocument/2006/relationships/image" Target="../media/image2.png"/><Relationship Id="rId9" Type="http://schemas.openxmlformats.org/officeDocument/2006/relationships/image" Target="../media/image3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13" Type="http://schemas.openxmlformats.org/officeDocument/2006/relationships/image" Target="../media/image336.png"/><Relationship Id="rId3" Type="http://schemas.openxmlformats.org/officeDocument/2006/relationships/image" Target="../media/image30.png"/><Relationship Id="rId7" Type="http://schemas.openxmlformats.org/officeDocument/2006/relationships/image" Target="../media/image330.png"/><Relationship Id="rId12" Type="http://schemas.openxmlformats.org/officeDocument/2006/relationships/image" Target="../media/image335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3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334.png"/><Relationship Id="rId5" Type="http://schemas.openxmlformats.org/officeDocument/2006/relationships/image" Target="../media/image21.png"/><Relationship Id="rId15" Type="http://schemas.openxmlformats.org/officeDocument/2006/relationships/image" Target="../media/image338.png"/><Relationship Id="rId10" Type="http://schemas.openxmlformats.org/officeDocument/2006/relationships/image" Target="../media/image333.png"/><Relationship Id="rId4" Type="http://schemas.openxmlformats.org/officeDocument/2006/relationships/image" Target="../media/image2.png"/><Relationship Id="rId9" Type="http://schemas.openxmlformats.org/officeDocument/2006/relationships/image" Target="../media/image332.png"/><Relationship Id="rId14" Type="http://schemas.openxmlformats.org/officeDocument/2006/relationships/image" Target="../media/image3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3" Type="http://schemas.openxmlformats.org/officeDocument/2006/relationships/image" Target="../media/image6.png"/><Relationship Id="rId7" Type="http://schemas.openxmlformats.org/officeDocument/2006/relationships/image" Target="../media/image3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44.png"/><Relationship Id="rId5" Type="http://schemas.openxmlformats.org/officeDocument/2006/relationships/image" Target="../media/image7.png"/><Relationship Id="rId10" Type="http://schemas.openxmlformats.org/officeDocument/2006/relationships/image" Target="../media/image343.png"/><Relationship Id="rId4" Type="http://schemas.openxmlformats.org/officeDocument/2006/relationships/image" Target="../media/image2.png"/><Relationship Id="rId9" Type="http://schemas.openxmlformats.org/officeDocument/2006/relationships/image" Target="../media/image3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6675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38250"/>
            <a:ext cx="4714875" cy="3810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875" y="4288036"/>
            <a:ext cx="5762625" cy="40005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571500" y="161925"/>
            <a:ext cx="7246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120" dirty="0">
                <a:solidFill>
                  <a:srgbClr val="FFFFFF"/>
                </a:solidFill>
              </a:rPr>
              <a:t>BRADFORD VTS TEACHING DECK</a:t>
            </a:r>
            <a:endParaRPr lang="en-US" sz="1800" dirty="0"/>
          </a:p>
        </p:txBody>
      </p:sp>
      <p:sp>
        <p:nvSpPr>
          <p:cNvPr id="8" name="SK-1-text-7"/>
          <p:cNvSpPr/>
          <p:nvPr/>
        </p:nvSpPr>
        <p:spPr>
          <a:xfrm>
            <a:off x="5857875" y="1598414"/>
            <a:ext cx="48310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GP Trainee Teaching Module</a:t>
            </a:r>
            <a:endParaRPr lang="en-US" sz="1200" dirty="0"/>
          </a:p>
        </p:txBody>
      </p:sp>
      <p:sp>
        <p:nvSpPr>
          <p:cNvPr id="9" name="SK-1-text-8"/>
          <p:cNvSpPr/>
          <p:nvPr/>
        </p:nvSpPr>
        <p:spPr>
          <a:xfrm>
            <a:off x="8020050" y="1598414"/>
            <a:ext cx="2590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•</a:t>
            </a:r>
            <a:endParaRPr lang="en-US" sz="1200" dirty="0"/>
          </a:p>
        </p:txBody>
      </p:sp>
      <p:sp>
        <p:nvSpPr>
          <p:cNvPr id="10" name="SK-1-text-9"/>
          <p:cNvSpPr/>
          <p:nvPr/>
        </p:nvSpPr>
        <p:spPr>
          <a:xfrm>
            <a:off x="8267700" y="1598414"/>
            <a:ext cx="28803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ST1-ST3 &amp; IMGs</a:t>
            </a:r>
            <a:endParaRPr lang="en-US" sz="1200" dirty="0"/>
          </a:p>
        </p:txBody>
      </p:sp>
      <p:sp>
        <p:nvSpPr>
          <p:cNvPr id="11" name="SK-1-text-10"/>
          <p:cNvSpPr/>
          <p:nvPr/>
        </p:nvSpPr>
        <p:spPr>
          <a:xfrm>
            <a:off x="5857875" y="1941314"/>
            <a:ext cx="5762625" cy="10894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212529"/>
                </a:solidFill>
              </a:rPr>
              <a:t>Hand Injuries in GP – bites, trauma &amp; fractures</a:t>
            </a:r>
            <a:endParaRPr lang="en-US" sz="3900" dirty="0"/>
          </a:p>
        </p:txBody>
      </p:sp>
      <p:sp>
        <p:nvSpPr>
          <p:cNvPr id="12" name="SK-1-text-11"/>
          <p:cNvSpPr/>
          <p:nvPr/>
        </p:nvSpPr>
        <p:spPr>
          <a:xfrm>
            <a:off x="5857875" y="3259336"/>
            <a:ext cx="5762625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495057"/>
                </a:solidFill>
              </a:rPr>
              <a:t>A systematic guide to assessment, diagnosis, and management for AKT and SCA examination preparation.</a:t>
            </a:r>
            <a:endParaRPr lang="en-US" sz="1650" dirty="0"/>
          </a:p>
        </p:txBody>
      </p:sp>
      <p:sp>
        <p:nvSpPr>
          <p:cNvPr id="13" name="SK-1-text-12"/>
          <p:cNvSpPr/>
          <p:nvPr/>
        </p:nvSpPr>
        <p:spPr>
          <a:xfrm>
            <a:off x="6010275" y="4288036"/>
            <a:ext cx="56102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C757D"/>
                </a:solidFill>
              </a:rPr>
              <a:t>Disclaimer: For educational purposes only. Clinical management must follow the latest NICE NG38 and BNF protocols.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571500" y="6276975"/>
            <a:ext cx="89839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June 2026 | Updated to NICE NG38 (2025) Standards</a:t>
            </a:r>
            <a:endParaRPr lang="en-US" sz="1050" dirty="0"/>
          </a:p>
        </p:txBody>
      </p:sp>
      <p:sp>
        <p:nvSpPr>
          <p:cNvPr id="15" name="SK-1-text-14"/>
          <p:cNvSpPr/>
          <p:nvPr/>
        </p:nvSpPr>
        <p:spPr>
          <a:xfrm>
            <a:off x="10258425" y="6276975"/>
            <a:ext cx="19335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C757D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5372100" cy="4764435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579215"/>
            <a:ext cx="1838325" cy="24765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003078"/>
            <a:ext cx="238125" cy="1905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350615"/>
            <a:ext cx="5372100" cy="4764435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1641128"/>
            <a:ext cx="238125" cy="190500"/>
          </a:xfrm>
          <a:prstGeom prst="rect">
            <a:avLst/>
          </a:prstGeom>
        </p:spPr>
      </p:pic>
      <p:sp>
        <p:nvSpPr>
          <p:cNvPr id="11" name="SK-2-text-10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Attribution and Source Material</a:t>
            </a:r>
            <a:endParaRPr lang="en-US" sz="2550" dirty="0"/>
          </a:p>
        </p:txBody>
      </p:sp>
      <p:sp>
        <p:nvSpPr>
          <p:cNvPr id="12" name="SK-2-text-11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3" name="SK-2-text-12"/>
          <p:cNvSpPr/>
          <p:nvPr/>
        </p:nvSpPr>
        <p:spPr>
          <a:xfrm>
            <a:off x="895350" y="1579215"/>
            <a:ext cx="290397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INTERNAL REFERENCE ONLY</a:t>
            </a:r>
            <a:endParaRPr lang="en-US" sz="900" dirty="0"/>
          </a:p>
        </p:txBody>
      </p:sp>
      <p:sp>
        <p:nvSpPr>
          <p:cNvPr id="14" name="SK-2-text-13"/>
          <p:cNvSpPr/>
          <p:nvPr/>
        </p:nvSpPr>
        <p:spPr>
          <a:xfrm>
            <a:off x="1152525" y="1941165"/>
            <a:ext cx="61398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Original Source Material</a:t>
            </a:r>
            <a:endParaRPr lang="en-US" sz="1650" dirty="0"/>
          </a:p>
        </p:txBody>
      </p:sp>
      <p:sp>
        <p:nvSpPr>
          <p:cNvPr id="15" name="SK-2-text-14"/>
          <p:cNvSpPr/>
          <p:nvPr/>
        </p:nvSpPr>
        <p:spPr>
          <a:xfrm>
            <a:off x="800100" y="2407890"/>
            <a:ext cx="49149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The core clinical framework for this teaching module was originally developed in 1991. It provides the systematic "Look, Feel, Move" approach essential for primary care assessment.</a:t>
            </a:r>
            <a:endParaRPr lang="en-US" sz="1350" dirty="0"/>
          </a:p>
        </p:txBody>
      </p:sp>
      <p:sp>
        <p:nvSpPr>
          <p:cNvPr id="16" name="SK-2-text-15"/>
          <p:cNvSpPr/>
          <p:nvPr/>
        </p:nvSpPr>
        <p:spPr>
          <a:xfrm>
            <a:off x="1028700" y="3345061"/>
            <a:ext cx="66262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Clinical Lead:</a:t>
            </a:r>
            <a:r>
              <a:rPr lang="en-US" sz="1200" dirty="0">
                <a:solidFill>
                  <a:srgbClr val="495057"/>
                </a:solidFill>
              </a:rPr>
              <a:t> Mr Michael Flowers FRCS</a:t>
            </a:r>
            <a:endParaRPr lang="en-US" sz="1200" dirty="0"/>
          </a:p>
        </p:txBody>
      </p:sp>
      <p:sp>
        <p:nvSpPr>
          <p:cNvPr id="17" name="SK-2-text-16"/>
          <p:cNvSpPr/>
          <p:nvPr/>
        </p:nvSpPr>
        <p:spPr>
          <a:xfrm>
            <a:off x="1028700" y="3649861"/>
            <a:ext cx="993931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Department:</a:t>
            </a:r>
            <a:r>
              <a:rPr lang="en-US" sz="1200" dirty="0">
                <a:solidFill>
                  <a:srgbClr val="495057"/>
                </a:solidFill>
              </a:rPr>
              <a:t> Consultant A&amp;E, Leeds General Infirmary (LGI)</a:t>
            </a:r>
            <a:endParaRPr lang="en-US" sz="1200" dirty="0"/>
          </a:p>
        </p:txBody>
      </p:sp>
      <p:sp>
        <p:nvSpPr>
          <p:cNvPr id="18" name="SK-2-text-17"/>
          <p:cNvSpPr/>
          <p:nvPr/>
        </p:nvSpPr>
        <p:spPr>
          <a:xfrm>
            <a:off x="1028700" y="3954661"/>
            <a:ext cx="889307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Scope:</a:t>
            </a:r>
            <a:r>
              <a:rPr lang="en-US" sz="1200" dirty="0">
                <a:solidFill>
                  <a:srgbClr val="495057"/>
                </a:solidFill>
              </a:rPr>
              <a:t> Hand injuries - Initial assessment and types</a:t>
            </a:r>
            <a:endParaRPr lang="en-US" sz="1200" dirty="0"/>
          </a:p>
        </p:txBody>
      </p:sp>
      <p:sp>
        <p:nvSpPr>
          <p:cNvPr id="19" name="SK-2-text-18"/>
          <p:cNvSpPr/>
          <p:nvPr/>
        </p:nvSpPr>
        <p:spPr>
          <a:xfrm>
            <a:off x="6829425" y="1579215"/>
            <a:ext cx="53625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2026 Evidence-Based Update</a:t>
            </a:r>
            <a:endParaRPr lang="en-US" sz="1650" dirty="0"/>
          </a:p>
        </p:txBody>
      </p:sp>
      <p:sp>
        <p:nvSpPr>
          <p:cNvPr id="20" name="SK-2-text-19"/>
          <p:cNvSpPr/>
          <p:nvPr/>
        </p:nvSpPr>
        <p:spPr>
          <a:xfrm>
            <a:off x="6477000" y="2045940"/>
            <a:ext cx="49149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All clinical content has been rigorously reviewed and updated to meet current June 2026 standards for UK General Practice.</a:t>
            </a:r>
            <a:endParaRPr lang="en-US" sz="1350" dirty="0"/>
          </a:p>
        </p:txBody>
      </p:sp>
      <p:sp>
        <p:nvSpPr>
          <p:cNvPr id="21" name="SK-2-text-20"/>
          <p:cNvSpPr/>
          <p:nvPr/>
        </p:nvSpPr>
        <p:spPr>
          <a:xfrm>
            <a:off x="6705600" y="2708821"/>
            <a:ext cx="46863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NICE NG38 (2025):</a:t>
            </a:r>
            <a:r>
              <a:rPr lang="en-US" sz="1200" dirty="0">
                <a:solidFill>
                  <a:srgbClr val="495057"/>
                </a:solidFill>
              </a:rPr>
              <a:t> Non-complex fractures management (current version)</a:t>
            </a:r>
            <a:endParaRPr lang="en-US" sz="1200" dirty="0"/>
          </a:p>
        </p:txBody>
      </p:sp>
      <p:sp>
        <p:nvSpPr>
          <p:cNvPr id="22" name="SK-2-text-21"/>
          <p:cNvSpPr/>
          <p:nvPr/>
        </p:nvSpPr>
        <p:spPr>
          <a:xfrm>
            <a:off x="6705600" y="32422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BNF Standards:</a:t>
            </a:r>
            <a:r>
              <a:rPr lang="en-US" sz="1200" dirty="0">
                <a:solidFill>
                  <a:srgbClr val="495057"/>
                </a:solidFill>
              </a:rPr>
              <a:t> Antibiotic dosing for human and animal bites</a:t>
            </a:r>
            <a:endParaRPr lang="en-US" sz="1200" dirty="0"/>
          </a:p>
        </p:txBody>
      </p:sp>
      <p:sp>
        <p:nvSpPr>
          <p:cNvPr id="23" name="SK-2-text-22"/>
          <p:cNvSpPr/>
          <p:nvPr/>
        </p:nvSpPr>
        <p:spPr>
          <a:xfrm>
            <a:off x="6705600" y="35470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BSSH Guidelines:</a:t>
            </a:r>
            <a:r>
              <a:rPr lang="en-US" sz="1200" dirty="0">
                <a:solidFill>
                  <a:srgbClr val="495057"/>
                </a:solidFill>
              </a:rPr>
              <a:t> Patient information and surgical referral criteria</a:t>
            </a:r>
            <a:endParaRPr lang="en-US" sz="1200" dirty="0"/>
          </a:p>
        </p:txBody>
      </p:sp>
      <p:sp>
        <p:nvSpPr>
          <p:cNvPr id="24" name="SK-2-text-23"/>
          <p:cNvSpPr/>
          <p:nvPr/>
        </p:nvSpPr>
        <p:spPr>
          <a:xfrm>
            <a:off x="6705600" y="38518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Bradford VTS:</a:t>
            </a:r>
            <a:r>
              <a:rPr lang="en-US" sz="1200" dirty="0">
                <a:solidFill>
                  <a:srgbClr val="495057"/>
                </a:solidFill>
              </a:rPr>
              <a:t> Tailored for AKT and SCA exam high-yield focus</a:t>
            </a:r>
            <a:endParaRPr lang="en-US" sz="1200" dirty="0"/>
          </a:p>
        </p:txBody>
      </p:sp>
      <p:sp>
        <p:nvSpPr>
          <p:cNvPr id="25" name="SK-2-text-24"/>
          <p:cNvSpPr/>
          <p:nvPr/>
        </p:nvSpPr>
        <p:spPr>
          <a:xfrm>
            <a:off x="10458450" y="63055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04800"/>
            <a:ext cx="11049000" cy="664815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864840"/>
            <a:ext cx="7886700" cy="95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17265"/>
            <a:ext cx="11049000" cy="1316236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9674" y="1455390"/>
            <a:ext cx="285750" cy="2286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714476"/>
            <a:ext cx="11049000" cy="131058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0064" y="2952601"/>
            <a:ext cx="285750" cy="22860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206032"/>
            <a:ext cx="11049000" cy="131058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0276" y="4444157"/>
            <a:ext cx="285750" cy="2286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849987"/>
            <a:ext cx="11049000" cy="70485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900" y="5992862"/>
            <a:ext cx="285750" cy="311646"/>
          </a:xfrm>
          <a:prstGeom prst="rect">
            <a:avLst/>
          </a:prstGeom>
        </p:spPr>
      </p:pic>
      <p:sp>
        <p:nvSpPr>
          <p:cNvPr id="13" name="SK-3-text-12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Introduction: The GP’s Role in Hand Injuries</a:t>
            </a:r>
            <a:endParaRPr lang="en-US" sz="2550" dirty="0"/>
          </a:p>
        </p:txBody>
      </p:sp>
      <p:sp>
        <p:nvSpPr>
          <p:cNvPr id="14" name="SK-3-text-13"/>
          <p:cNvSpPr/>
          <p:nvPr/>
        </p:nvSpPr>
        <p:spPr>
          <a:xfrm>
            <a:off x="762000" y="7695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5" name="SK-3-text-14"/>
          <p:cNvSpPr/>
          <p:nvPr/>
        </p:nvSpPr>
        <p:spPr>
          <a:xfrm>
            <a:off x="704850" y="1532483"/>
            <a:ext cx="765274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8C00">
                    <a:alpha val="90000"/>
                  </a:srgbClr>
                </a:solidFill>
              </a:rPr>
              <a:t>1</a:t>
            </a:r>
            <a:endParaRPr lang="en-US" sz="5400" dirty="0"/>
          </a:p>
        </p:txBody>
      </p:sp>
      <p:sp>
        <p:nvSpPr>
          <p:cNvPr id="16" name="SK-3-text-15"/>
          <p:cNvSpPr/>
          <p:nvPr/>
        </p:nvSpPr>
        <p:spPr>
          <a:xfrm>
            <a:off x="2079724" y="1398240"/>
            <a:ext cx="98755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Clinical Assessment &amp; Identification</a:t>
            </a:r>
            <a:endParaRPr lang="en-US" sz="1800" dirty="0"/>
          </a:p>
        </p:txBody>
      </p:sp>
      <p:sp>
        <p:nvSpPr>
          <p:cNvPr id="17" name="SK-3-text-16"/>
          <p:cNvSpPr/>
          <p:nvPr/>
        </p:nvSpPr>
        <p:spPr>
          <a:xfrm>
            <a:off x="1793974" y="1798290"/>
            <a:ext cx="9636026" cy="554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0000FF"/>
                </a:highlight>
              </a:rPr>
              <a:t>15% of A&amp;E Attendances</a:t>
            </a:r>
            <a:r>
              <a:rPr lang="en-US" sz="1350" dirty="0">
                <a:solidFill>
                  <a:srgbClr val="495057"/>
                </a:solidFill>
                <a:highlight>
                  <a:srgbClr val="0000FF"/>
                </a:highlight>
              </a:rPr>
              <a:t>   </a:t>
            </a:r>
            <a:r>
              <a:rPr lang="en-US" sz="1350" dirty="0">
                <a:solidFill>
                  <a:srgbClr val="495057"/>
                </a:solidFill>
              </a:rPr>
              <a:t> Determine injury severity and identify structural damage (tendons, nerves, vessels). Missing these leads to significant long-term morbidity.</a:t>
            </a:r>
            <a:endParaRPr lang="en-US" sz="1350" dirty="0"/>
          </a:p>
        </p:txBody>
      </p:sp>
      <p:sp>
        <p:nvSpPr>
          <p:cNvPr id="18" name="SK-3-text-17"/>
          <p:cNvSpPr/>
          <p:nvPr/>
        </p:nvSpPr>
        <p:spPr>
          <a:xfrm>
            <a:off x="704850" y="3026866"/>
            <a:ext cx="785664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8C00">
                    <a:alpha val="90000"/>
                  </a:srgbClr>
                </a:solidFill>
              </a:rPr>
              <a:t>2</a:t>
            </a:r>
            <a:endParaRPr lang="en-US" sz="5400" dirty="0"/>
          </a:p>
        </p:txBody>
      </p:sp>
      <p:sp>
        <p:nvSpPr>
          <p:cNvPr id="19" name="SK-3-text-18"/>
          <p:cNvSpPr/>
          <p:nvPr/>
        </p:nvSpPr>
        <p:spPr>
          <a:xfrm>
            <a:off x="2100114" y="2895451"/>
            <a:ext cx="9615636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Triage &amp; Primary Care Management</a:t>
            </a:r>
            <a:endParaRPr lang="en-US" sz="1800" dirty="0"/>
          </a:p>
        </p:txBody>
      </p:sp>
      <p:sp>
        <p:nvSpPr>
          <p:cNvPr id="20" name="SK-3-text-19"/>
          <p:cNvSpPr/>
          <p:nvPr/>
        </p:nvSpPr>
        <p:spPr>
          <a:xfrm>
            <a:off x="1700064" y="3295501"/>
            <a:ext cx="9615636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Manage simple injuries (stable fractures, minor lacerations) within the practice while accurately identifying cases requiring specialist Orthopaedic or Plastics referral.</a:t>
            </a:r>
            <a:endParaRPr lang="en-US" sz="1350" dirty="0"/>
          </a:p>
        </p:txBody>
      </p:sp>
      <p:sp>
        <p:nvSpPr>
          <p:cNvPr id="21" name="SK-3-text-20"/>
          <p:cNvSpPr/>
          <p:nvPr/>
        </p:nvSpPr>
        <p:spPr>
          <a:xfrm>
            <a:off x="704850" y="4518422"/>
            <a:ext cx="815876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8C00">
                    <a:alpha val="90000"/>
                  </a:srgbClr>
                </a:solidFill>
              </a:rPr>
              <a:t>3</a:t>
            </a:r>
            <a:endParaRPr lang="en-US" sz="5400" dirty="0"/>
          </a:p>
        </p:txBody>
      </p:sp>
      <p:sp>
        <p:nvSpPr>
          <p:cNvPr id="22" name="SK-3-text-21"/>
          <p:cNvSpPr/>
          <p:nvPr/>
        </p:nvSpPr>
        <p:spPr>
          <a:xfrm>
            <a:off x="2130326" y="4387007"/>
            <a:ext cx="96012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Psychological Support &amp; Reassurance</a:t>
            </a:r>
            <a:endParaRPr lang="en-US" sz="1800" dirty="0"/>
          </a:p>
        </p:txBody>
      </p:sp>
      <p:sp>
        <p:nvSpPr>
          <p:cNvPr id="23" name="SK-3-text-22"/>
          <p:cNvSpPr/>
          <p:nvPr/>
        </p:nvSpPr>
        <p:spPr>
          <a:xfrm>
            <a:off x="1730276" y="4787057"/>
            <a:ext cx="9585424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Hand injuries cause intense anxiety regarding functional loss. </a:t>
            </a:r>
            <a:r>
              <a:rPr lang="en-US" sz="1350" b="1" dirty="0">
                <a:solidFill>
                  <a:srgbClr val="495057"/>
                </a:solidFill>
              </a:rPr>
              <a:t>Reassurance is an active clinical intervention</a:t>
            </a:r>
            <a:r>
              <a:rPr lang="en-US" sz="1350" dirty="0">
                <a:solidFill>
                  <a:srgbClr val="495057"/>
                </a:solidFill>
              </a:rPr>
              <a:t> that must begin from the first point of contact.</a:t>
            </a:r>
            <a:endParaRPr lang="en-US" sz="1350" dirty="0"/>
          </a:p>
        </p:txBody>
      </p:sp>
      <p:sp>
        <p:nvSpPr>
          <p:cNvPr id="24" name="SK-3-text-23"/>
          <p:cNvSpPr/>
          <p:nvPr/>
        </p:nvSpPr>
        <p:spPr>
          <a:xfrm>
            <a:off x="1162050" y="5973812"/>
            <a:ext cx="103060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Key Principle:</a:t>
            </a:r>
            <a:r>
              <a:rPr lang="en-US" sz="1200" dirty="0">
                <a:solidFill>
                  <a:srgbClr val="495057"/>
                </a:solidFill>
              </a:rPr>
              <a:t> Most hand injuries are minor clinically but major functionally and economically. One third of workplace accidents involve the hand. Always consider the patient's occupation and dominance.</a:t>
            </a:r>
            <a:endParaRPr lang="en-US" sz="1200" dirty="0"/>
          </a:p>
        </p:txBody>
      </p:sp>
      <p:sp>
        <p:nvSpPr>
          <p:cNvPr id="25" name="SK-3-text-24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57200"/>
            <a:ext cx="10972800" cy="66481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900" y="1017240"/>
            <a:ext cx="7810500" cy="952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426815"/>
            <a:ext cx="3505200" cy="323091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541115"/>
            <a:ext cx="3276600" cy="36195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1588740"/>
            <a:ext cx="228600" cy="1905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1426815"/>
            <a:ext cx="3505200" cy="323091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700" y="1541115"/>
            <a:ext cx="3276600" cy="36195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7700" y="1588740"/>
            <a:ext cx="228600" cy="1905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200" y="1426815"/>
            <a:ext cx="3505200" cy="323091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0" y="1541115"/>
            <a:ext cx="3276600" cy="36195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0" y="1588740"/>
            <a:ext cx="228600" cy="19050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886325"/>
            <a:ext cx="10972800" cy="1114425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000" y="5136952"/>
            <a:ext cx="270123" cy="216098"/>
          </a:xfrm>
          <a:prstGeom prst="rect">
            <a:avLst/>
          </a:prstGeom>
        </p:spPr>
      </p:pic>
      <p:sp>
        <p:nvSpPr>
          <p:cNvPr id="17" name="SK-4-text-16"/>
          <p:cNvSpPr/>
          <p:nvPr/>
        </p:nvSpPr>
        <p:spPr>
          <a:xfrm>
            <a:off x="800100" y="457200"/>
            <a:ext cx="11391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Systematic Assessment: Essential History</a:t>
            </a:r>
            <a:endParaRPr lang="en-US" sz="2550" dirty="0"/>
          </a:p>
        </p:txBody>
      </p:sp>
      <p:sp>
        <p:nvSpPr>
          <p:cNvPr id="18" name="SK-4-text-17"/>
          <p:cNvSpPr/>
          <p:nvPr/>
        </p:nvSpPr>
        <p:spPr>
          <a:xfrm>
            <a:off x="8001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9" name="SK-4-text-18"/>
          <p:cNvSpPr/>
          <p:nvPr/>
        </p:nvSpPr>
        <p:spPr>
          <a:xfrm>
            <a:off x="1066800" y="1541115"/>
            <a:ext cx="3524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Patient Profile</a:t>
            </a:r>
            <a:endParaRPr lang="en-US" sz="1500" dirty="0"/>
          </a:p>
        </p:txBody>
      </p:sp>
      <p:sp>
        <p:nvSpPr>
          <p:cNvPr id="20" name="SK-4-text-19"/>
          <p:cNvSpPr/>
          <p:nvPr/>
        </p:nvSpPr>
        <p:spPr>
          <a:xfrm>
            <a:off x="723900" y="2017365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Dominance:</a:t>
            </a:r>
            <a:r>
              <a:rPr lang="en-US" sz="1200" dirty="0">
                <a:solidFill>
                  <a:srgbClr val="495057"/>
                </a:solidFill>
              </a:rPr>
              <a:t> Vital for determining management priorities and rehab goals.</a:t>
            </a:r>
            <a:endParaRPr lang="en-US" sz="1200" dirty="0"/>
          </a:p>
        </p:txBody>
      </p:sp>
      <p:sp>
        <p:nvSpPr>
          <p:cNvPr id="21" name="SK-4-text-20"/>
          <p:cNvSpPr/>
          <p:nvPr/>
        </p:nvSpPr>
        <p:spPr>
          <a:xfrm>
            <a:off x="723900" y="2558207"/>
            <a:ext cx="327660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Occupation:</a:t>
            </a:r>
            <a:r>
              <a:rPr lang="en-US" sz="1200" dirty="0">
                <a:solidFill>
                  <a:srgbClr val="495057"/>
                </a:solidFill>
              </a:rPr>
              <a:t> High functional demand (musician, surgeon) vs. heavy manual work affects prognosis.</a:t>
            </a:r>
            <a:endParaRPr lang="en-US" sz="1200" dirty="0"/>
          </a:p>
        </p:txBody>
      </p:sp>
      <p:sp>
        <p:nvSpPr>
          <p:cNvPr id="22" name="SK-4-text-21"/>
          <p:cNvSpPr/>
          <p:nvPr/>
        </p:nvSpPr>
        <p:spPr>
          <a:xfrm>
            <a:off x="723900" y="3312319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Age:</a:t>
            </a:r>
            <a:r>
              <a:rPr lang="en-US" sz="1200" dirty="0">
                <a:solidFill>
                  <a:srgbClr val="495057"/>
                </a:solidFill>
              </a:rPr>
              <a:t> Influences bone quality and potential for functional recovery.</a:t>
            </a:r>
            <a:endParaRPr lang="en-US" sz="1200" dirty="0"/>
          </a:p>
        </p:txBody>
      </p:sp>
      <p:sp>
        <p:nvSpPr>
          <p:cNvPr id="23" name="SK-4-text-22"/>
          <p:cNvSpPr/>
          <p:nvPr/>
        </p:nvSpPr>
        <p:spPr>
          <a:xfrm>
            <a:off x="4800600" y="1541115"/>
            <a:ext cx="4438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Mechanism of Injury</a:t>
            </a:r>
            <a:endParaRPr lang="en-US" sz="1500" dirty="0"/>
          </a:p>
        </p:txBody>
      </p:sp>
      <p:sp>
        <p:nvSpPr>
          <p:cNvPr id="24" name="SK-4-text-23"/>
          <p:cNvSpPr/>
          <p:nvPr/>
        </p:nvSpPr>
        <p:spPr>
          <a:xfrm>
            <a:off x="4457700" y="2017365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Crush Element:</a:t>
            </a:r>
            <a:r>
              <a:rPr lang="en-US" sz="1200" dirty="0">
                <a:solidFill>
                  <a:srgbClr val="495057"/>
                </a:solidFill>
              </a:rPr>
              <a:t> High risk of vascular injury and compartment syndrome.</a:t>
            </a:r>
            <a:endParaRPr lang="en-US" sz="1200" dirty="0"/>
          </a:p>
        </p:txBody>
      </p:sp>
      <p:sp>
        <p:nvSpPr>
          <p:cNvPr id="25" name="SK-4-text-24"/>
          <p:cNvSpPr/>
          <p:nvPr/>
        </p:nvSpPr>
        <p:spPr>
          <a:xfrm>
            <a:off x="4457700" y="2558207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Fight Bite:</a:t>
            </a:r>
            <a:r>
              <a:rPr lang="en-US" sz="1200" dirty="0">
                <a:solidFill>
                  <a:srgbClr val="495057"/>
                </a:solidFill>
              </a:rPr>
              <a:t> Human tooth injury over MCPJ. High infection risk; </a:t>
            </a:r>
            <a:r>
              <a:rPr lang="en-US" sz="1200" b="1" dirty="0">
                <a:solidFill>
                  <a:srgbClr val="212529"/>
                </a:solidFill>
              </a:rPr>
              <a:t>do not close primarily.</a:t>
            </a:r>
            <a:endParaRPr lang="en-US" sz="1200" dirty="0"/>
          </a:p>
        </p:txBody>
      </p:sp>
      <p:sp>
        <p:nvSpPr>
          <p:cNvPr id="26" name="SK-4-text-25"/>
          <p:cNvSpPr/>
          <p:nvPr/>
        </p:nvSpPr>
        <p:spPr>
          <a:xfrm>
            <a:off x="4457700" y="3099048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Skiing Injury:</a:t>
            </a:r>
            <a:r>
              <a:rPr lang="en-US" sz="1200" dirty="0">
                <a:solidFill>
                  <a:srgbClr val="495057"/>
                </a:solidFill>
              </a:rPr>
              <a:t> Hyper-extension/rotation suggests UCL rupture (Skier's Thumb).</a:t>
            </a:r>
            <a:endParaRPr lang="en-US" sz="1200" dirty="0"/>
          </a:p>
        </p:txBody>
      </p:sp>
      <p:sp>
        <p:nvSpPr>
          <p:cNvPr id="27" name="SK-4-text-26"/>
          <p:cNvSpPr/>
          <p:nvPr/>
        </p:nvSpPr>
        <p:spPr>
          <a:xfrm>
            <a:off x="8534400" y="1541115"/>
            <a:ext cx="3657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Timing &amp; Prophylaxis</a:t>
            </a:r>
            <a:endParaRPr lang="en-US" sz="1500" dirty="0"/>
          </a:p>
        </p:txBody>
      </p:sp>
      <p:sp>
        <p:nvSpPr>
          <p:cNvPr id="28" name="SK-4-text-27"/>
          <p:cNvSpPr/>
          <p:nvPr/>
        </p:nvSpPr>
        <p:spPr>
          <a:xfrm>
            <a:off x="8191500" y="2017365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Wound Age:</a:t>
            </a:r>
            <a:r>
              <a:rPr lang="en-US" sz="1200" dirty="0">
                <a:solidFill>
                  <a:srgbClr val="495057"/>
                </a:solidFill>
              </a:rPr>
              <a:t> Wounds </a:t>
            </a:r>
            <a:r>
              <a:rPr lang="en-US" sz="1200" b="1" dirty="0">
                <a:solidFill>
                  <a:srgbClr val="212529"/>
                </a:solidFill>
              </a:rPr>
              <a:t>&gt; 12 hours old</a:t>
            </a:r>
            <a:r>
              <a:rPr lang="en-US" sz="1200" dirty="0">
                <a:solidFill>
                  <a:srgbClr val="495057"/>
                </a:solidFill>
              </a:rPr>
              <a:t> must not be closed primarily due to infection risk.</a:t>
            </a:r>
            <a:endParaRPr lang="en-US" sz="1200" dirty="0"/>
          </a:p>
        </p:txBody>
      </p:sp>
      <p:sp>
        <p:nvSpPr>
          <p:cNvPr id="29" name="SK-4-text-28"/>
          <p:cNvSpPr/>
          <p:nvPr/>
        </p:nvSpPr>
        <p:spPr>
          <a:xfrm>
            <a:off x="8191500" y="2558207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Tetanus Status:</a:t>
            </a:r>
            <a:r>
              <a:rPr lang="en-US" sz="1200" dirty="0">
                <a:solidFill>
                  <a:srgbClr val="495057"/>
                </a:solidFill>
              </a:rPr>
              <a:t> Td/IPV booster required if last dose was &gt; 10 years ago.</a:t>
            </a:r>
            <a:endParaRPr lang="en-US" sz="1200" dirty="0"/>
          </a:p>
        </p:txBody>
      </p:sp>
      <p:sp>
        <p:nvSpPr>
          <p:cNvPr id="30" name="SK-4-text-29"/>
          <p:cNvSpPr/>
          <p:nvPr/>
        </p:nvSpPr>
        <p:spPr>
          <a:xfrm>
            <a:off x="8191500" y="3099048"/>
            <a:ext cx="3276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Prone Wounds:</a:t>
            </a:r>
            <a:r>
              <a:rPr lang="en-US" sz="1200" dirty="0">
                <a:solidFill>
                  <a:srgbClr val="495057"/>
                </a:solidFill>
              </a:rPr>
              <a:t> Consider immunoglobulin for high-risk, contaminated mechanisms.</a:t>
            </a:r>
            <a:endParaRPr lang="en-US" sz="1200" dirty="0"/>
          </a:p>
        </p:txBody>
      </p:sp>
      <p:sp>
        <p:nvSpPr>
          <p:cNvPr id="31" name="SK-4-text-30"/>
          <p:cNvSpPr/>
          <p:nvPr/>
        </p:nvSpPr>
        <p:spPr>
          <a:xfrm>
            <a:off x="1184523" y="5038725"/>
            <a:ext cx="10331202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005EB8"/>
                </a:solidFill>
              </a:rPr>
              <a:t>TOP TIP: THE GLASS RULE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1184523" y="5334000"/>
            <a:ext cx="10245477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Always assume a glass injury has cut </a:t>
            </a:r>
            <a:r>
              <a:rPr lang="en-US" sz="1350" b="1" dirty="0">
                <a:solidFill>
                  <a:srgbClr val="212529"/>
                </a:solidFill>
              </a:rPr>
              <a:t>everything in its path</a:t>
            </a:r>
            <a:r>
              <a:rPr lang="en-US" sz="1350" dirty="0">
                <a:solidFill>
                  <a:srgbClr val="212529"/>
                </a:solidFill>
              </a:rPr>
              <a:t> (nerves, tendons, vessels) until stopped by bone. Explore all lacerations thoroughly.</a:t>
            </a:r>
            <a:endParaRPr lang="en-US" sz="1350" dirty="0"/>
          </a:p>
        </p:txBody>
      </p:sp>
      <p:sp>
        <p:nvSpPr>
          <p:cNvPr id="33" name="SK-4-text-32"/>
          <p:cNvSpPr/>
          <p:nvPr/>
        </p:nvSpPr>
        <p:spPr>
          <a:xfrm>
            <a:off x="10420350" y="6229350"/>
            <a:ext cx="1771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57200"/>
            <a:ext cx="10972800" cy="66481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900" y="1017240"/>
            <a:ext cx="7810500" cy="952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426815"/>
            <a:ext cx="5334000" cy="4973985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1698278"/>
            <a:ext cx="304800" cy="2286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2179290"/>
            <a:ext cx="166688" cy="166688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842171"/>
            <a:ext cx="166688" cy="166688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3543151"/>
            <a:ext cx="2381250" cy="923925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3750" y="3543151"/>
            <a:ext cx="2381250" cy="923925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4581376"/>
            <a:ext cx="2381250" cy="92392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3750" y="4581376"/>
            <a:ext cx="2381250" cy="923925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426815"/>
            <a:ext cx="5334000" cy="4973985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698278"/>
            <a:ext cx="304800" cy="22860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179290"/>
            <a:ext cx="166688" cy="19437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842171"/>
            <a:ext cx="166688" cy="179487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3505051"/>
            <a:ext cx="166688" cy="166688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4225082"/>
            <a:ext cx="4876800" cy="1133475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4110" y="4796582"/>
            <a:ext cx="2542431" cy="409575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96510" y="4913709"/>
            <a:ext cx="214313" cy="17532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5410200"/>
            <a:ext cx="4876800" cy="762000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29400" y="5687616"/>
            <a:ext cx="238125" cy="207020"/>
          </a:xfrm>
          <a:prstGeom prst="rect">
            <a:avLst/>
          </a:prstGeom>
        </p:spPr>
      </p:pic>
      <p:sp>
        <p:nvSpPr>
          <p:cNvPr id="24" name="SK-5-text-23"/>
          <p:cNvSpPr/>
          <p:nvPr/>
        </p:nvSpPr>
        <p:spPr>
          <a:xfrm>
            <a:off x="800100" y="457200"/>
            <a:ext cx="109442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Systematic Assessment: LOOK</a:t>
            </a:r>
            <a:endParaRPr lang="en-US" sz="2550" dirty="0"/>
          </a:p>
        </p:txBody>
      </p:sp>
      <p:sp>
        <p:nvSpPr>
          <p:cNvPr id="25" name="SK-5-text-24"/>
          <p:cNvSpPr/>
          <p:nvPr/>
        </p:nvSpPr>
        <p:spPr>
          <a:xfrm>
            <a:off x="8001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6" name="SK-5-text-25"/>
          <p:cNvSpPr/>
          <p:nvPr/>
        </p:nvSpPr>
        <p:spPr>
          <a:xfrm>
            <a:off x="1257300" y="1655415"/>
            <a:ext cx="63912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Resting Posture &amp; Cascade</a:t>
            </a:r>
            <a:endParaRPr lang="en-US" sz="1650" dirty="0"/>
          </a:p>
        </p:txBody>
      </p:sp>
      <p:sp>
        <p:nvSpPr>
          <p:cNvPr id="27" name="SK-5-text-26"/>
          <p:cNvSpPr/>
          <p:nvPr/>
        </p:nvSpPr>
        <p:spPr>
          <a:xfrm>
            <a:off x="1100138" y="2122140"/>
            <a:ext cx="46148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The normal resting hand shows a </a:t>
            </a:r>
            <a:r>
              <a:rPr lang="en-US" sz="1350" b="1" dirty="0">
                <a:solidFill>
                  <a:srgbClr val="212529"/>
                </a:solidFill>
              </a:rPr>
              <a:t>cascade of increasing flexion</a:t>
            </a:r>
            <a:r>
              <a:rPr lang="en-US" sz="1350" dirty="0">
                <a:solidFill>
                  <a:srgbClr val="212529"/>
                </a:solidFill>
              </a:rPr>
              <a:t> from the index finger to the little finger.</a:t>
            </a:r>
            <a:endParaRPr lang="en-US" sz="1350" dirty="0"/>
          </a:p>
        </p:txBody>
      </p:sp>
      <p:sp>
        <p:nvSpPr>
          <p:cNvPr id="28" name="SK-5-text-27"/>
          <p:cNvSpPr/>
          <p:nvPr/>
        </p:nvSpPr>
        <p:spPr>
          <a:xfrm>
            <a:off x="1100138" y="2785021"/>
            <a:ext cx="46148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Any disruption of this natural curve is a diagnostic "red flag" for underlying structural damage.</a:t>
            </a:r>
            <a:endParaRPr lang="en-US" sz="1350" dirty="0"/>
          </a:p>
        </p:txBody>
      </p:sp>
      <p:sp>
        <p:nvSpPr>
          <p:cNvPr id="29" name="SK-5-text-28"/>
          <p:cNvSpPr/>
          <p:nvPr/>
        </p:nvSpPr>
        <p:spPr>
          <a:xfrm>
            <a:off x="952500" y="3657451"/>
            <a:ext cx="2476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2529"/>
                </a:solidFill>
              </a:rPr>
              <a:t>Droop of Finger</a:t>
            </a:r>
            <a:endParaRPr lang="en-US" sz="1050" dirty="0"/>
          </a:p>
        </p:txBody>
      </p:sp>
      <p:sp>
        <p:nvSpPr>
          <p:cNvPr id="30" name="SK-5-text-29"/>
          <p:cNvSpPr/>
          <p:nvPr/>
        </p:nvSpPr>
        <p:spPr>
          <a:xfrm>
            <a:off x="952500" y="3943201"/>
            <a:ext cx="174947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95057"/>
                </a:solidFill>
              </a:rPr>
              <a:t>Suggests extensor tendon injury.</a:t>
            </a:r>
            <a:endParaRPr lang="en-US" sz="1050" dirty="0"/>
          </a:p>
        </p:txBody>
      </p:sp>
      <p:sp>
        <p:nvSpPr>
          <p:cNvPr id="31" name="SK-5-text-30"/>
          <p:cNvSpPr/>
          <p:nvPr/>
        </p:nvSpPr>
        <p:spPr>
          <a:xfrm>
            <a:off x="3448050" y="3657451"/>
            <a:ext cx="22288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2529"/>
                </a:solidFill>
              </a:rPr>
              <a:t>Asymmetry</a:t>
            </a:r>
            <a:endParaRPr lang="en-US" sz="1050" dirty="0"/>
          </a:p>
        </p:txBody>
      </p:sp>
      <p:sp>
        <p:nvSpPr>
          <p:cNvPr id="32" name="SK-5-text-31"/>
          <p:cNvSpPr/>
          <p:nvPr/>
        </p:nvSpPr>
        <p:spPr>
          <a:xfrm>
            <a:off x="3448050" y="3943201"/>
            <a:ext cx="2139107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95057"/>
                </a:solidFill>
              </a:rPr>
              <a:t>Suggests flexor tendon injury or fracture.</a:t>
            </a:r>
            <a:endParaRPr lang="en-US" sz="1050" dirty="0"/>
          </a:p>
        </p:txBody>
      </p:sp>
      <p:sp>
        <p:nvSpPr>
          <p:cNvPr id="33" name="SK-5-text-32"/>
          <p:cNvSpPr/>
          <p:nvPr/>
        </p:nvSpPr>
        <p:spPr>
          <a:xfrm>
            <a:off x="952500" y="4695676"/>
            <a:ext cx="26365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2529"/>
                </a:solidFill>
              </a:rPr>
              <a:t>Mallet Deformity</a:t>
            </a:r>
            <a:endParaRPr lang="en-US" sz="1050" dirty="0"/>
          </a:p>
        </p:txBody>
      </p:sp>
      <p:sp>
        <p:nvSpPr>
          <p:cNvPr id="34" name="SK-5-text-33"/>
          <p:cNvSpPr/>
          <p:nvPr/>
        </p:nvSpPr>
        <p:spPr>
          <a:xfrm>
            <a:off x="952500" y="4981426"/>
            <a:ext cx="166181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95057"/>
                </a:solidFill>
              </a:rPr>
              <a:t>DIP joint droop (extensor mechanism).</a:t>
            </a:r>
            <a:endParaRPr lang="en-US" sz="1050" dirty="0"/>
          </a:p>
        </p:txBody>
      </p:sp>
      <p:sp>
        <p:nvSpPr>
          <p:cNvPr id="35" name="SK-5-text-34"/>
          <p:cNvSpPr/>
          <p:nvPr/>
        </p:nvSpPr>
        <p:spPr>
          <a:xfrm>
            <a:off x="3448050" y="4695676"/>
            <a:ext cx="327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2529"/>
                </a:solidFill>
              </a:rPr>
              <a:t>Rotational Deformity</a:t>
            </a:r>
            <a:endParaRPr lang="en-US" sz="1050" dirty="0"/>
          </a:p>
        </p:txBody>
      </p:sp>
      <p:sp>
        <p:nvSpPr>
          <p:cNvPr id="36" name="SK-5-text-35"/>
          <p:cNvSpPr/>
          <p:nvPr/>
        </p:nvSpPr>
        <p:spPr>
          <a:xfrm>
            <a:off x="3448050" y="4981426"/>
            <a:ext cx="535686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95057"/>
                </a:solidFill>
              </a:rPr>
              <a:t>Scissoring on flexion = fracture.</a:t>
            </a:r>
            <a:endParaRPr lang="en-US" sz="1050" dirty="0"/>
          </a:p>
        </p:txBody>
      </p:sp>
      <p:sp>
        <p:nvSpPr>
          <p:cNvPr id="37" name="SK-5-text-36"/>
          <p:cNvSpPr/>
          <p:nvPr/>
        </p:nvSpPr>
        <p:spPr>
          <a:xfrm>
            <a:off x="6896100" y="1655415"/>
            <a:ext cx="52959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Observation &amp; Perfusion</a:t>
            </a:r>
            <a:endParaRPr lang="en-US" sz="1650" dirty="0"/>
          </a:p>
        </p:txBody>
      </p:sp>
      <p:sp>
        <p:nvSpPr>
          <p:cNvPr id="38" name="SK-5-text-37"/>
          <p:cNvSpPr/>
          <p:nvPr/>
        </p:nvSpPr>
        <p:spPr>
          <a:xfrm>
            <a:off x="6738938" y="2122140"/>
            <a:ext cx="46148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Swelling &amp; Bruising:</a:t>
            </a:r>
            <a:r>
              <a:rPr lang="en-US" sz="1350" dirty="0">
                <a:solidFill>
                  <a:srgbClr val="212529"/>
                </a:solidFill>
              </a:rPr>
              <a:t> Note location (fracture sites) and severity (risk of compartment syndrome).</a:t>
            </a:r>
            <a:endParaRPr lang="en-US" sz="1350" dirty="0"/>
          </a:p>
        </p:txBody>
      </p:sp>
      <p:sp>
        <p:nvSpPr>
          <p:cNvPr id="39" name="SK-5-text-38"/>
          <p:cNvSpPr/>
          <p:nvPr/>
        </p:nvSpPr>
        <p:spPr>
          <a:xfrm>
            <a:off x="6738938" y="2785021"/>
            <a:ext cx="46148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Skin Color:</a:t>
            </a:r>
            <a:r>
              <a:rPr lang="en-US" sz="1350" dirty="0">
                <a:solidFill>
                  <a:srgbClr val="212529"/>
                </a:solidFill>
              </a:rPr>
              <a:t> Pale or dusky digits indicate potentially critical vascular compromise.</a:t>
            </a:r>
            <a:endParaRPr lang="en-US" sz="1350" dirty="0"/>
          </a:p>
        </p:txBody>
      </p:sp>
      <p:sp>
        <p:nvSpPr>
          <p:cNvPr id="40" name="SK-5-text-39"/>
          <p:cNvSpPr/>
          <p:nvPr/>
        </p:nvSpPr>
        <p:spPr>
          <a:xfrm>
            <a:off x="6738938" y="3447901"/>
            <a:ext cx="46148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Digital Perfusion:</a:t>
            </a:r>
            <a:r>
              <a:rPr lang="en-US" sz="1350" dirty="0">
                <a:solidFill>
                  <a:srgbClr val="212529"/>
                </a:solidFill>
              </a:rPr>
              <a:t> Assess every injured finger individually via capillary refill.</a:t>
            </a:r>
            <a:endParaRPr lang="en-US" sz="1350" dirty="0"/>
          </a:p>
        </p:txBody>
      </p:sp>
      <p:sp>
        <p:nvSpPr>
          <p:cNvPr id="41" name="SK-5-text-40"/>
          <p:cNvSpPr/>
          <p:nvPr/>
        </p:nvSpPr>
        <p:spPr>
          <a:xfrm>
            <a:off x="8140750" y="4377482"/>
            <a:ext cx="35509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Target Refill Rate:</a:t>
            </a:r>
            <a:endParaRPr lang="en-US" sz="1200" dirty="0"/>
          </a:p>
        </p:txBody>
      </p:sp>
      <p:sp>
        <p:nvSpPr>
          <p:cNvPr id="42" name="SK-5-text-41"/>
          <p:cNvSpPr/>
          <p:nvPr/>
        </p:nvSpPr>
        <p:spPr>
          <a:xfrm>
            <a:off x="8087023" y="4872782"/>
            <a:ext cx="39262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Normal &lt; 2 Seconds</a:t>
            </a:r>
            <a:endParaRPr lang="en-US" sz="1350" dirty="0"/>
          </a:p>
        </p:txBody>
      </p:sp>
      <p:sp>
        <p:nvSpPr>
          <p:cNvPr id="43" name="SK-5-text-42"/>
          <p:cNvSpPr/>
          <p:nvPr/>
        </p:nvSpPr>
        <p:spPr>
          <a:xfrm>
            <a:off x="6981825" y="5562600"/>
            <a:ext cx="4219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A148C"/>
                </a:solidFill>
              </a:rPr>
              <a:t>AKT Tip: Disruption of the cascade at rest is often the only sign of a complete flexor tendon division.</a:t>
            </a:r>
            <a:endParaRPr lang="en-US" sz="1200" dirty="0"/>
          </a:p>
        </p:txBody>
      </p:sp>
      <p:sp>
        <p:nvSpPr>
          <p:cNvPr id="44" name="SK-5-text-43"/>
          <p:cNvSpPr/>
          <p:nvPr/>
        </p:nvSpPr>
        <p:spPr>
          <a:xfrm>
            <a:off x="10420350" y="6457950"/>
            <a:ext cx="1771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61950"/>
            <a:ext cx="11277600" cy="66481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500" y="921990"/>
            <a:ext cx="8115300" cy="9525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1274415"/>
            <a:ext cx="5486400" cy="2645866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498253"/>
            <a:ext cx="285750" cy="2286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4101257"/>
            <a:ext cx="5486400" cy="2645866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325094"/>
            <a:ext cx="285750" cy="22860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274415"/>
            <a:ext cx="5486400" cy="3729633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498253"/>
            <a:ext cx="285750" cy="22860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5185023"/>
            <a:ext cx="5486400" cy="156210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5375523"/>
            <a:ext cx="190500" cy="152400"/>
          </a:xfrm>
          <a:prstGeom prst="rect">
            <a:avLst/>
          </a:prstGeom>
        </p:spPr>
      </p:pic>
      <p:sp>
        <p:nvSpPr>
          <p:cNvPr id="14" name="SK-6-text-13"/>
          <p:cNvSpPr/>
          <p:nvPr/>
        </p:nvSpPr>
        <p:spPr>
          <a:xfrm>
            <a:off x="647700" y="361950"/>
            <a:ext cx="112490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Systematic Assessment: FEEL</a:t>
            </a:r>
            <a:endParaRPr lang="en-US" sz="2550" dirty="0"/>
          </a:p>
        </p:txBody>
      </p:sp>
      <p:sp>
        <p:nvSpPr>
          <p:cNvPr id="15" name="SK-6-text-14"/>
          <p:cNvSpPr/>
          <p:nvPr/>
        </p:nvSpPr>
        <p:spPr>
          <a:xfrm>
            <a:off x="647700" y="82674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6" name="SK-6-text-15"/>
          <p:cNvSpPr/>
          <p:nvPr/>
        </p:nvSpPr>
        <p:spPr>
          <a:xfrm>
            <a:off x="1085850" y="1455390"/>
            <a:ext cx="56368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Temperature &amp; Moisture</a:t>
            </a:r>
            <a:endParaRPr lang="en-US" sz="1650" dirty="0"/>
          </a:p>
        </p:txBody>
      </p:sp>
      <p:sp>
        <p:nvSpPr>
          <p:cNvPr id="17" name="SK-6-text-16"/>
          <p:cNvSpPr/>
          <p:nvPr/>
        </p:nvSpPr>
        <p:spPr>
          <a:xfrm>
            <a:off x="685800" y="1864965"/>
            <a:ext cx="1140142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Assess for neurovascular status and autonomic function:</a:t>
            </a:r>
            <a:endParaRPr lang="en-US" sz="1350" dirty="0"/>
          </a:p>
        </p:txBody>
      </p:sp>
      <p:sp>
        <p:nvSpPr>
          <p:cNvPr id="18" name="SK-6-text-17"/>
          <p:cNvSpPr/>
          <p:nvPr/>
        </p:nvSpPr>
        <p:spPr>
          <a:xfrm>
            <a:off x="914400" y="2196405"/>
            <a:ext cx="9819409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Denervated Skin:</a:t>
            </a:r>
            <a:r>
              <a:rPr lang="en-US" sz="1350" dirty="0">
                <a:solidFill>
                  <a:srgbClr val="495057"/>
                </a:solidFill>
              </a:rPr>
              <a:t> Becomes dry rapidly after injury.</a:t>
            </a:r>
            <a:endParaRPr lang="en-US" sz="1350" dirty="0"/>
          </a:p>
        </p:txBody>
      </p:sp>
      <p:sp>
        <p:nvSpPr>
          <p:cNvPr id="19" name="SK-6-text-18"/>
          <p:cNvSpPr/>
          <p:nvPr/>
        </p:nvSpPr>
        <p:spPr>
          <a:xfrm>
            <a:off x="914400" y="2527846"/>
            <a:ext cx="4800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Plastic Test:</a:t>
            </a:r>
            <a:r>
              <a:rPr lang="en-US" sz="1350" dirty="0">
                <a:solidFill>
                  <a:srgbClr val="495057"/>
                </a:solidFill>
              </a:rPr>
              <a:t> A plastic surface (e.g., pen) slides easily over denervated skin within minutes.</a:t>
            </a:r>
            <a:endParaRPr lang="en-US" sz="1350" dirty="0"/>
          </a:p>
        </p:txBody>
      </p:sp>
      <p:sp>
        <p:nvSpPr>
          <p:cNvPr id="20" name="SK-6-text-19"/>
          <p:cNvSpPr/>
          <p:nvPr/>
        </p:nvSpPr>
        <p:spPr>
          <a:xfrm>
            <a:off x="914400" y="3133576"/>
            <a:ext cx="4800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Pediatric Use:</a:t>
            </a:r>
            <a:r>
              <a:rPr lang="en-US" sz="1350" dirty="0">
                <a:solidFill>
                  <a:srgbClr val="495057"/>
                </a:solidFill>
              </a:rPr>
              <a:t> Highly useful in children who cannot cooperate with sensory testing.</a:t>
            </a:r>
            <a:endParaRPr lang="en-US" sz="1350" dirty="0"/>
          </a:p>
        </p:txBody>
      </p:sp>
      <p:sp>
        <p:nvSpPr>
          <p:cNvPr id="21" name="SK-6-text-20"/>
          <p:cNvSpPr/>
          <p:nvPr/>
        </p:nvSpPr>
        <p:spPr>
          <a:xfrm>
            <a:off x="1085850" y="4282232"/>
            <a:ext cx="41281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Local Tenderness</a:t>
            </a:r>
            <a:endParaRPr lang="en-US" sz="1650" dirty="0"/>
          </a:p>
        </p:txBody>
      </p:sp>
      <p:sp>
        <p:nvSpPr>
          <p:cNvPr id="22" name="SK-6-text-21"/>
          <p:cNvSpPr/>
          <p:nvPr/>
        </p:nvSpPr>
        <p:spPr>
          <a:xfrm>
            <a:off x="685800" y="4691807"/>
            <a:ext cx="1057846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Systematic palpation to identify structural damage:</a:t>
            </a:r>
            <a:endParaRPr lang="en-US" sz="1350" dirty="0"/>
          </a:p>
        </p:txBody>
      </p:sp>
      <p:sp>
        <p:nvSpPr>
          <p:cNvPr id="23" name="SK-6-text-22"/>
          <p:cNvSpPr/>
          <p:nvPr/>
        </p:nvSpPr>
        <p:spPr>
          <a:xfrm>
            <a:off x="914400" y="5023247"/>
            <a:ext cx="4800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Fracture Sites:</a:t>
            </a:r>
            <a:r>
              <a:rPr lang="en-US" sz="1350" dirty="0">
                <a:solidFill>
                  <a:srgbClr val="495057"/>
                </a:solidFill>
              </a:rPr>
              <a:t> Scaphoid (snuffbox), metacarpal necks, phalanges.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914400" y="5628977"/>
            <a:ext cx="4800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Tendon Insertions:</a:t>
            </a:r>
            <a:r>
              <a:rPr lang="en-US" sz="1350" dirty="0">
                <a:solidFill>
                  <a:srgbClr val="495057"/>
                </a:solidFill>
              </a:rPr>
              <a:t> Point tenderness at FDP/FDS attachment sites.</a:t>
            </a:r>
            <a:endParaRPr lang="en-US" sz="1350" dirty="0"/>
          </a:p>
        </p:txBody>
      </p:sp>
      <p:sp>
        <p:nvSpPr>
          <p:cNvPr id="25" name="SK-6-text-24"/>
          <p:cNvSpPr/>
          <p:nvPr/>
        </p:nvSpPr>
        <p:spPr>
          <a:xfrm>
            <a:off x="914400" y="6234708"/>
            <a:ext cx="112776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Joint Stability:</a:t>
            </a:r>
            <a:r>
              <a:rPr lang="en-US" sz="1350" dirty="0">
                <a:solidFill>
                  <a:srgbClr val="495057"/>
                </a:solidFill>
              </a:rPr>
              <a:t> Collateral ligaments of MCP and PIP joints.</a:t>
            </a:r>
            <a:endParaRPr lang="en-US" sz="1350" dirty="0"/>
          </a:p>
        </p:txBody>
      </p:sp>
      <p:sp>
        <p:nvSpPr>
          <p:cNvPr id="26" name="SK-6-text-25"/>
          <p:cNvSpPr/>
          <p:nvPr/>
        </p:nvSpPr>
        <p:spPr>
          <a:xfrm>
            <a:off x="6877050" y="1455390"/>
            <a:ext cx="43795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Sensation Testing</a:t>
            </a:r>
            <a:endParaRPr lang="en-US" sz="1650" dirty="0"/>
          </a:p>
        </p:txBody>
      </p:sp>
      <p:sp>
        <p:nvSpPr>
          <p:cNvPr id="27" name="SK-6-text-26"/>
          <p:cNvSpPr/>
          <p:nvPr/>
        </p:nvSpPr>
        <p:spPr>
          <a:xfrm>
            <a:off x="6477000" y="1864965"/>
            <a:ext cx="57150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Assess digital nerves using light touch or two-point discrimination:</a:t>
            </a:r>
            <a:endParaRPr lang="en-US" sz="1350" dirty="0"/>
          </a:p>
        </p:txBody>
      </p:sp>
      <p:sp>
        <p:nvSpPr>
          <p:cNvPr id="28" name="SK-6-text-27"/>
          <p:cNvSpPr/>
          <p:nvPr/>
        </p:nvSpPr>
        <p:spPr>
          <a:xfrm>
            <a:off x="6705600" y="2196405"/>
            <a:ext cx="54864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Test both radial and ulnar borders of every injured digit.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6705600" y="2527846"/>
            <a:ext cx="54864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Compare to the contralateral side or uninjured fingers.</a:t>
            </a:r>
            <a:endParaRPr lang="en-US" sz="1350" dirty="0"/>
          </a:p>
        </p:txBody>
      </p:sp>
      <p:sp>
        <p:nvSpPr>
          <p:cNvPr id="30" name="SK-6-text-29"/>
          <p:cNvSpPr/>
          <p:nvPr/>
        </p:nvSpPr>
        <p:spPr>
          <a:xfrm>
            <a:off x="6705600" y="2859286"/>
            <a:ext cx="4800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Capillary Refill:</a:t>
            </a:r>
            <a:r>
              <a:rPr lang="en-US" sz="1350" dirty="0">
                <a:solidFill>
                  <a:srgbClr val="495057"/>
                </a:solidFill>
              </a:rPr>
              <a:t> Normal is &lt; 2 seconds; assess digital perfusion.</a:t>
            </a:r>
            <a:endParaRPr lang="en-US" sz="1350" dirty="0"/>
          </a:p>
        </p:txBody>
      </p:sp>
      <p:sp>
        <p:nvSpPr>
          <p:cNvPr id="31" name="SK-6-text-30"/>
          <p:cNvSpPr/>
          <p:nvPr/>
        </p:nvSpPr>
        <p:spPr>
          <a:xfrm>
            <a:off x="6724650" y="5337423"/>
            <a:ext cx="5467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F42C1"/>
                </a:solidFill>
              </a:rPr>
              <a:t>EXAM PEARL: THE JUMP PHENOMENON</a:t>
            </a:r>
            <a:endParaRPr lang="en-US" sz="1200" dirty="0"/>
          </a:p>
        </p:txBody>
      </p:sp>
      <p:sp>
        <p:nvSpPr>
          <p:cNvPr id="32" name="SK-6-text-31"/>
          <p:cNvSpPr/>
          <p:nvPr/>
        </p:nvSpPr>
        <p:spPr>
          <a:xfrm>
            <a:off x="6438900" y="5623173"/>
            <a:ext cx="510540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Critical for AKT/SCA:</a:t>
            </a:r>
            <a:r>
              <a:rPr lang="en-US" sz="1275" dirty="0">
                <a:solidFill>
                  <a:srgbClr val="212529"/>
                </a:solidFill>
              </a:rPr>
              <a:t> A completely divided nerve may still conduct sensation on Day 1 because nerve ends are in contact. </a:t>
            </a:r>
            <a:r>
              <a:rPr lang="en-US" sz="1275" b="1" dirty="0">
                <a:solidFill>
                  <a:srgbClr val="212529"/>
                </a:solidFill>
              </a:rPr>
              <a:t>Always re-assess sensation at 48–72 hours</a:t>
            </a:r>
            <a:r>
              <a:rPr lang="en-US" sz="1275" dirty="0">
                <a:solidFill>
                  <a:srgbClr val="212529"/>
                </a:solidFill>
              </a:rPr>
              <a:t> if a nerve injury is suspected. Apparent normal sensation on Day 1 does NOT exclude division.</a:t>
            </a:r>
            <a:endParaRPr lang="en-US" sz="1275" dirty="0"/>
          </a:p>
        </p:txBody>
      </p:sp>
      <p:sp>
        <p:nvSpPr>
          <p:cNvPr id="33" name="SK-6-text-32"/>
          <p:cNvSpPr/>
          <p:nvPr/>
        </p:nvSpPr>
        <p:spPr>
          <a:xfrm>
            <a:off x="10572750" y="6457950"/>
            <a:ext cx="161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173635"/>
            <a:ext cx="6675090" cy="1632496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414588"/>
            <a:ext cx="261937" cy="21342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996630"/>
            <a:ext cx="6675090" cy="12573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234755"/>
            <a:ext cx="238125" cy="1905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0890" y="1351508"/>
            <a:ext cx="4450110" cy="30480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0890" y="1351508"/>
            <a:ext cx="4450110" cy="30480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0890" y="4590008"/>
            <a:ext cx="4450110" cy="14859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13290" y="4742408"/>
            <a:ext cx="214313" cy="17532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13290" y="5075783"/>
            <a:ext cx="214313" cy="17532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13290" y="5409158"/>
            <a:ext cx="4145310" cy="51435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13290" y="5562451"/>
            <a:ext cx="166688" cy="137220"/>
          </a:xfrm>
          <a:prstGeom prst="rect">
            <a:avLst/>
          </a:prstGeom>
        </p:spPr>
      </p:pic>
      <p:sp>
        <p:nvSpPr>
          <p:cNvPr id="17" name="SK-7-text-16"/>
          <p:cNvSpPr/>
          <p:nvPr/>
        </p:nvSpPr>
        <p:spPr>
          <a:xfrm>
            <a:off x="571500" y="3810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Systematic Assessment: MOVE</a:t>
            </a:r>
            <a:endParaRPr lang="en-US" sz="2550" dirty="0"/>
          </a:p>
        </p:txBody>
      </p:sp>
      <p:sp>
        <p:nvSpPr>
          <p:cNvPr id="18" name="SK-7-text-17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9" name="SK-7-text-18"/>
          <p:cNvSpPr/>
          <p:nvPr/>
        </p:nvSpPr>
        <p:spPr>
          <a:xfrm>
            <a:off x="928688" y="2364135"/>
            <a:ext cx="629409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Active Movement Principle</a:t>
            </a:r>
            <a:endParaRPr lang="en-US" sz="1650" dirty="0"/>
          </a:p>
        </p:txBody>
      </p:sp>
      <p:sp>
        <p:nvSpPr>
          <p:cNvPr id="20" name="SK-7-text-19"/>
          <p:cNvSpPr/>
          <p:nvPr/>
        </p:nvSpPr>
        <p:spPr>
          <a:xfrm>
            <a:off x="571500" y="2792760"/>
            <a:ext cx="629409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Always test active movement</a:t>
            </a:r>
            <a:r>
              <a:rPr lang="en-US" sz="1350" dirty="0">
                <a:solidFill>
                  <a:srgbClr val="495057"/>
                </a:solidFill>
              </a:rPr>
              <a:t> (patient's own effort), not passive movement. Passive movement may mask complete tendon ruptures if the joint is moved by the examiner.</a:t>
            </a:r>
            <a:endParaRPr lang="en-US" sz="1350" dirty="0"/>
          </a:p>
        </p:txBody>
      </p:sp>
      <p:sp>
        <p:nvSpPr>
          <p:cNvPr id="21" name="SK-7-text-20"/>
          <p:cNvSpPr/>
          <p:nvPr/>
        </p:nvSpPr>
        <p:spPr>
          <a:xfrm>
            <a:off x="904875" y="4187130"/>
            <a:ext cx="6705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856404"/>
                </a:solidFill>
              </a:rPr>
              <a:t>Common Pitfall: The 90% Rule</a:t>
            </a:r>
            <a:endParaRPr lang="en-US" sz="1500" dirty="0"/>
          </a:p>
        </p:txBody>
      </p:sp>
      <p:sp>
        <p:nvSpPr>
          <p:cNvPr id="22" name="SK-7-text-21"/>
          <p:cNvSpPr/>
          <p:nvPr/>
        </p:nvSpPr>
        <p:spPr>
          <a:xfrm>
            <a:off x="571500" y="4549080"/>
            <a:ext cx="629409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856404"/>
                </a:solidFill>
              </a:rPr>
              <a:t>A tendon that is </a:t>
            </a:r>
            <a:r>
              <a:rPr lang="en-US" sz="1350" b="1" dirty="0">
                <a:solidFill>
                  <a:srgbClr val="856404"/>
                </a:solidFill>
              </a:rPr>
              <a:t>90% divided</a:t>
            </a:r>
            <a:r>
              <a:rPr lang="en-US" sz="1350" dirty="0">
                <a:solidFill>
                  <a:srgbClr val="856404"/>
                </a:solidFill>
              </a:rPr>
              <a:t> can still function fully at initial assessment. However, it is structurally weak and </a:t>
            </a:r>
            <a:r>
              <a:rPr lang="en-US" sz="1350" b="1" dirty="0">
                <a:solidFill>
                  <a:srgbClr val="856404"/>
                </a:solidFill>
              </a:rPr>
              <a:t>will rupture completely</a:t>
            </a:r>
            <a:r>
              <a:rPr lang="en-US" sz="1350" dirty="0">
                <a:solidFill>
                  <a:srgbClr val="856404"/>
                </a:solidFill>
              </a:rPr>
              <a:t> during normal use later.</a:t>
            </a:r>
            <a:endParaRPr lang="en-US" sz="1350" dirty="0"/>
          </a:p>
        </p:txBody>
      </p:sp>
      <p:sp>
        <p:nvSpPr>
          <p:cNvPr id="23" name="SK-7-text-22"/>
          <p:cNvSpPr/>
          <p:nvPr/>
        </p:nvSpPr>
        <p:spPr>
          <a:xfrm>
            <a:off x="7841903" y="4742408"/>
            <a:ext cx="435009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Ask the patient to make a </a:t>
            </a:r>
            <a:r>
              <a:rPr lang="en-US" sz="1350" b="1" dirty="0">
                <a:solidFill>
                  <a:srgbClr val="212529"/>
                </a:solidFill>
              </a:rPr>
              <a:t>full fist</a:t>
            </a:r>
            <a:r>
              <a:rPr lang="en-US" sz="1350" dirty="0">
                <a:solidFill>
                  <a:srgbClr val="212529"/>
                </a:solidFill>
              </a:rPr>
              <a:t>.</a:t>
            </a:r>
            <a:endParaRPr lang="en-US" sz="1350" dirty="0"/>
          </a:p>
        </p:txBody>
      </p:sp>
      <p:sp>
        <p:nvSpPr>
          <p:cNvPr id="24" name="SK-7-text-23"/>
          <p:cNvSpPr/>
          <p:nvPr/>
        </p:nvSpPr>
        <p:spPr>
          <a:xfrm>
            <a:off x="7841903" y="5075783"/>
            <a:ext cx="435009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Ask the patient to </a:t>
            </a:r>
            <a:r>
              <a:rPr lang="en-US" sz="1350" b="1" dirty="0">
                <a:solidFill>
                  <a:srgbClr val="212529"/>
                </a:solidFill>
              </a:rPr>
              <a:t>extend fully</a:t>
            </a:r>
            <a:r>
              <a:rPr lang="en-US" sz="1350" dirty="0">
                <a:solidFill>
                  <a:srgbClr val="212529"/>
                </a:solidFill>
              </a:rPr>
              <a:t>.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7679978" y="5409158"/>
            <a:ext cx="414531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C757D"/>
                </a:solidFill>
              </a:rPr>
              <a:t> Document function carefully at the first visit, even if initially intact, to protect both the patient and your clinical record.</a:t>
            </a:r>
            <a:endParaRPr lang="en-US" sz="1050" dirty="0"/>
          </a:p>
        </p:txBody>
      </p:sp>
      <p:sp>
        <p:nvSpPr>
          <p:cNvPr id="26" name="SK-7-text-25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3530650" cy="4166443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622078"/>
            <a:ext cx="285750" cy="22860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284065"/>
            <a:ext cx="3073450" cy="1000125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0750" y="1350615"/>
            <a:ext cx="3530650" cy="4166443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9350" y="1622078"/>
            <a:ext cx="285750" cy="22860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9350" y="2284065"/>
            <a:ext cx="3073450" cy="100012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9999" y="1350615"/>
            <a:ext cx="3530650" cy="4166443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8599" y="1622078"/>
            <a:ext cx="285750" cy="2286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745659"/>
            <a:ext cx="11049000" cy="731341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2000" y="5988844"/>
            <a:ext cx="285750" cy="244822"/>
          </a:xfrm>
          <a:prstGeom prst="rect">
            <a:avLst/>
          </a:prstGeom>
        </p:spPr>
      </p:pic>
      <p:sp>
        <p:nvSpPr>
          <p:cNvPr id="16" name="SK-8-text-15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Testing Individual Tendons</a:t>
            </a:r>
            <a:endParaRPr lang="en-US" sz="2550" dirty="0"/>
          </a:p>
        </p:txBody>
      </p:sp>
      <p:sp>
        <p:nvSpPr>
          <p:cNvPr id="17" name="SK-8-text-16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8" name="SK-8-text-17"/>
          <p:cNvSpPr/>
          <p:nvPr/>
        </p:nvSpPr>
        <p:spPr>
          <a:xfrm>
            <a:off x="1200150" y="1579215"/>
            <a:ext cx="8591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FDP</a:t>
            </a:r>
            <a:endParaRPr lang="en-US" sz="1650" dirty="0"/>
          </a:p>
        </p:txBody>
      </p:sp>
      <p:sp>
        <p:nvSpPr>
          <p:cNvPr id="19" name="SK-8-text-18"/>
          <p:cNvSpPr/>
          <p:nvPr/>
        </p:nvSpPr>
        <p:spPr>
          <a:xfrm>
            <a:off x="800100" y="2045940"/>
            <a:ext cx="3149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EB8"/>
                </a:solidFill>
              </a:rPr>
              <a:t>THE DIP FLEXOR</a:t>
            </a:r>
            <a:endParaRPr lang="en-US" sz="1050" dirty="0"/>
          </a:p>
        </p:txBody>
      </p:sp>
      <p:sp>
        <p:nvSpPr>
          <p:cNvPr id="20" name="SK-8-text-19"/>
          <p:cNvSpPr/>
          <p:nvPr/>
        </p:nvSpPr>
        <p:spPr>
          <a:xfrm>
            <a:off x="914400" y="2398365"/>
            <a:ext cx="284485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Hold the </a:t>
            </a:r>
            <a:r>
              <a:rPr lang="en-US" sz="1350" b="1" dirty="0">
                <a:solidFill>
                  <a:srgbClr val="212529"/>
                </a:solidFill>
              </a:rPr>
              <a:t>PIP joint in extension</a:t>
            </a:r>
            <a:r>
              <a:rPr lang="en-US" sz="1350" dirty="0">
                <a:solidFill>
                  <a:srgbClr val="212529"/>
                </a:solidFill>
              </a:rPr>
              <a:t>; ask the patient to </a:t>
            </a:r>
            <a:r>
              <a:rPr lang="en-US" sz="1350" b="1" dirty="0">
                <a:solidFill>
                  <a:srgbClr val="212529"/>
                </a:solidFill>
              </a:rPr>
              <a:t>flex the DIP joint</a:t>
            </a:r>
            <a:r>
              <a:rPr lang="en-US" sz="1350" dirty="0">
                <a:solidFill>
                  <a:srgbClr val="212529"/>
                </a:solidFill>
              </a:rPr>
              <a:t> in isolation.</a:t>
            </a:r>
            <a:endParaRPr lang="en-US" sz="1350" dirty="0"/>
          </a:p>
        </p:txBody>
      </p:sp>
      <p:sp>
        <p:nvSpPr>
          <p:cNvPr id="21" name="SK-8-text-20"/>
          <p:cNvSpPr/>
          <p:nvPr/>
        </p:nvSpPr>
        <p:spPr>
          <a:xfrm>
            <a:off x="800100" y="4915198"/>
            <a:ext cx="30734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i="1" dirty="0">
                <a:solidFill>
                  <a:srgbClr val="6C757D"/>
                </a:solidFill>
              </a:rPr>
              <a:t>"Flexor Digitorum Profundus is the only tendon that flexes the DIP joint."</a:t>
            </a:r>
            <a:endParaRPr lang="en-US" sz="1050" dirty="0"/>
          </a:p>
        </p:txBody>
      </p:sp>
      <p:sp>
        <p:nvSpPr>
          <p:cNvPr id="22" name="SK-8-text-21"/>
          <p:cNvSpPr/>
          <p:nvPr/>
        </p:nvSpPr>
        <p:spPr>
          <a:xfrm>
            <a:off x="4959400" y="1579215"/>
            <a:ext cx="8591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FDS</a:t>
            </a:r>
            <a:endParaRPr lang="en-US" sz="1650" dirty="0"/>
          </a:p>
        </p:txBody>
      </p:sp>
      <p:sp>
        <p:nvSpPr>
          <p:cNvPr id="23" name="SK-8-text-22"/>
          <p:cNvSpPr/>
          <p:nvPr/>
        </p:nvSpPr>
        <p:spPr>
          <a:xfrm>
            <a:off x="4559350" y="2045940"/>
            <a:ext cx="3149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EB8"/>
                </a:solidFill>
              </a:rPr>
              <a:t>THE PIP FLEXOR</a:t>
            </a:r>
            <a:endParaRPr lang="en-US" sz="1050" dirty="0"/>
          </a:p>
        </p:txBody>
      </p:sp>
      <p:sp>
        <p:nvSpPr>
          <p:cNvPr id="24" name="SK-8-text-23"/>
          <p:cNvSpPr/>
          <p:nvPr/>
        </p:nvSpPr>
        <p:spPr>
          <a:xfrm>
            <a:off x="4673650" y="2398365"/>
            <a:ext cx="284485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Hold </a:t>
            </a:r>
            <a:r>
              <a:rPr lang="en-US" sz="1350" b="1" dirty="0">
                <a:solidFill>
                  <a:srgbClr val="212529"/>
                </a:solidFill>
              </a:rPr>
              <a:t>other fingers in full extension</a:t>
            </a:r>
            <a:r>
              <a:rPr lang="en-US" sz="1350" dirty="0">
                <a:solidFill>
                  <a:srgbClr val="212529"/>
                </a:solidFill>
              </a:rPr>
              <a:t>; ask to flex the </a:t>
            </a:r>
            <a:r>
              <a:rPr lang="en-US" sz="1350" b="1" dirty="0">
                <a:solidFill>
                  <a:srgbClr val="212529"/>
                </a:solidFill>
              </a:rPr>
              <a:t>PIP joint</a:t>
            </a:r>
            <a:r>
              <a:rPr lang="en-US" sz="1350" dirty="0">
                <a:solidFill>
                  <a:srgbClr val="212529"/>
                </a:solidFill>
              </a:rPr>
              <a:t> of the injured finger only.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4559350" y="4915198"/>
            <a:ext cx="30734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i="1" dirty="0">
                <a:solidFill>
                  <a:srgbClr val="6C757D"/>
                </a:solidFill>
              </a:rPr>
              <a:t>"Neutralizes FDP by keeping it at full stretch in other digits."</a:t>
            </a:r>
            <a:endParaRPr lang="en-US" sz="1050" dirty="0"/>
          </a:p>
        </p:txBody>
      </p:sp>
      <p:sp>
        <p:nvSpPr>
          <p:cNvPr id="26" name="SK-8-text-25"/>
          <p:cNvSpPr/>
          <p:nvPr/>
        </p:nvSpPr>
        <p:spPr>
          <a:xfrm>
            <a:off x="8718649" y="1579215"/>
            <a:ext cx="3473351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Extensors &amp; Thumb</a:t>
            </a:r>
            <a:endParaRPr lang="en-US" sz="1650" dirty="0"/>
          </a:p>
        </p:txBody>
      </p:sp>
      <p:sp>
        <p:nvSpPr>
          <p:cNvPr id="27" name="SK-8-text-26"/>
          <p:cNvSpPr/>
          <p:nvPr/>
        </p:nvSpPr>
        <p:spPr>
          <a:xfrm>
            <a:off x="8318599" y="2045940"/>
            <a:ext cx="3149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EB8"/>
                </a:solidFill>
              </a:rPr>
              <a:t>EXTENSOR SYSTEM</a:t>
            </a:r>
            <a:endParaRPr lang="en-US" sz="1050" dirty="0"/>
          </a:p>
        </p:txBody>
      </p:sp>
      <p:sp>
        <p:nvSpPr>
          <p:cNvPr id="28" name="SK-8-text-27"/>
          <p:cNvSpPr/>
          <p:nvPr/>
        </p:nvSpPr>
        <p:spPr>
          <a:xfrm>
            <a:off x="8318599" y="2284065"/>
            <a:ext cx="30734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Ask patient to </a:t>
            </a:r>
            <a:r>
              <a:rPr lang="en-US" sz="1200" b="1" dirty="0">
                <a:solidFill>
                  <a:srgbClr val="212529"/>
                </a:solidFill>
              </a:rPr>
              <a:t>extend finger at MCPJ</a:t>
            </a:r>
            <a:r>
              <a:rPr lang="en-US" sz="1200" dirty="0">
                <a:solidFill>
                  <a:srgbClr val="212529"/>
                </a:solidFill>
              </a:rPr>
              <a:t> against resistance.</a:t>
            </a:r>
            <a:endParaRPr lang="en-US" sz="1200" dirty="0"/>
          </a:p>
        </p:txBody>
      </p:sp>
      <p:sp>
        <p:nvSpPr>
          <p:cNvPr id="29" name="SK-8-text-28"/>
          <p:cNvSpPr/>
          <p:nvPr/>
        </p:nvSpPr>
        <p:spPr>
          <a:xfrm>
            <a:off x="8318599" y="2855565"/>
            <a:ext cx="3149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EB8"/>
                </a:solidFill>
              </a:rPr>
              <a:t>THUMB (FPL)</a:t>
            </a:r>
            <a:endParaRPr lang="en-US" sz="1050" dirty="0"/>
          </a:p>
        </p:txBody>
      </p:sp>
      <p:sp>
        <p:nvSpPr>
          <p:cNvPr id="30" name="SK-8-text-29"/>
          <p:cNvSpPr/>
          <p:nvPr/>
        </p:nvSpPr>
        <p:spPr>
          <a:xfrm>
            <a:off x="8318599" y="3093690"/>
            <a:ext cx="30734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Only one flexor to the thumb; test </a:t>
            </a:r>
            <a:r>
              <a:rPr lang="en-US" sz="1200" b="1" dirty="0">
                <a:solidFill>
                  <a:srgbClr val="212529"/>
                </a:solidFill>
              </a:rPr>
              <a:t>DIP flexion</a:t>
            </a:r>
            <a:r>
              <a:rPr lang="en-US" sz="1200" dirty="0">
                <a:solidFill>
                  <a:srgbClr val="212529"/>
                </a:solidFill>
              </a:rPr>
              <a:t> against resistance.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8318599" y="4915198"/>
            <a:ext cx="30734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i="1" dirty="0">
                <a:solidFill>
                  <a:srgbClr val="6C757D"/>
                </a:solidFill>
              </a:rPr>
              <a:t>"Always test against resistance to reveal partial tears or weakness."</a:t>
            </a:r>
            <a:endParaRPr lang="en-US" sz="1050" dirty="0"/>
          </a:p>
        </p:txBody>
      </p:sp>
      <p:sp>
        <p:nvSpPr>
          <p:cNvPr id="32" name="SK-8-text-31"/>
          <p:cNvSpPr/>
          <p:nvPr/>
        </p:nvSpPr>
        <p:spPr>
          <a:xfrm>
            <a:off x="1200150" y="5898059"/>
            <a:ext cx="102298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CRITICAL GP PEARL: A tendon that is 90% divided can still function fully—but it will rupture later. Always document function at the first visit, even if initially intact.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10458450" y="64960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562600" cy="476443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579215"/>
            <a:ext cx="5105400" cy="45720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1636365"/>
            <a:ext cx="285750" cy="2286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265015"/>
            <a:ext cx="190500" cy="1524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2906911"/>
            <a:ext cx="190500" cy="15240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3548807"/>
            <a:ext cx="190500" cy="15240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4190702"/>
            <a:ext cx="190500" cy="15240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4832598"/>
            <a:ext cx="190500" cy="15240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350615"/>
            <a:ext cx="5562600" cy="476443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1579215"/>
            <a:ext cx="5105400" cy="45720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636365"/>
            <a:ext cx="285750" cy="22860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2265015"/>
            <a:ext cx="190500" cy="15240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3120182"/>
            <a:ext cx="190500" cy="15240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3975348"/>
            <a:ext cx="190500" cy="15240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4836319"/>
            <a:ext cx="5105400" cy="1050131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29400" y="5007769"/>
            <a:ext cx="238125" cy="726281"/>
          </a:xfrm>
          <a:prstGeom prst="rect">
            <a:avLst/>
          </a:prstGeom>
        </p:spPr>
      </p:pic>
      <p:sp>
        <p:nvSpPr>
          <p:cNvPr id="22" name="SK-9-text-21"/>
          <p:cNvSpPr/>
          <p:nvPr/>
        </p:nvSpPr>
        <p:spPr>
          <a:xfrm>
            <a:off x="571500" y="3810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X-ray Indications and Rules</a:t>
            </a:r>
            <a:endParaRPr lang="en-US" sz="2550" dirty="0"/>
          </a:p>
        </p:txBody>
      </p:sp>
      <p:sp>
        <p:nvSpPr>
          <p:cNvPr id="23" name="SK-9-text-22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4" name="SK-9-text-23"/>
          <p:cNvSpPr/>
          <p:nvPr/>
        </p:nvSpPr>
        <p:spPr>
          <a:xfrm>
            <a:off x="1009650" y="1579215"/>
            <a:ext cx="36804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When to X-ray</a:t>
            </a:r>
            <a:endParaRPr lang="en-US" sz="1800" dirty="0"/>
          </a:p>
        </p:txBody>
      </p:sp>
      <p:sp>
        <p:nvSpPr>
          <p:cNvPr id="25" name="SK-9-text-24"/>
          <p:cNvSpPr/>
          <p:nvPr/>
        </p:nvSpPr>
        <p:spPr>
          <a:xfrm>
            <a:off x="914400" y="2226915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Suspected Fracture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914400" y="2503140"/>
            <a:ext cx="112776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Point tenderness, clinical deformity, or high-energy mechanism.</a:t>
            </a:r>
            <a:endParaRPr lang="en-US" sz="1200" dirty="0"/>
          </a:p>
        </p:txBody>
      </p:sp>
      <p:sp>
        <p:nvSpPr>
          <p:cNvPr id="27" name="SK-9-text-26"/>
          <p:cNvSpPr/>
          <p:nvPr/>
        </p:nvSpPr>
        <p:spPr>
          <a:xfrm>
            <a:off x="914400" y="2868811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Crush Injuries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914400" y="3145036"/>
            <a:ext cx="1050036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High risk of multiple fractures and compartment syndrome.</a:t>
            </a:r>
            <a:endParaRPr lang="en-US" sz="1200" dirty="0"/>
          </a:p>
        </p:txBody>
      </p:sp>
      <p:sp>
        <p:nvSpPr>
          <p:cNvPr id="29" name="SK-9-text-28"/>
          <p:cNvSpPr/>
          <p:nvPr/>
        </p:nvSpPr>
        <p:spPr>
          <a:xfrm>
            <a:off x="914400" y="3510707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Bite Wounds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914400" y="3786932"/>
            <a:ext cx="112318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Always exclude retained tooth fragments or joint penetration.</a:t>
            </a:r>
            <a:endParaRPr lang="en-US" sz="1200" dirty="0"/>
          </a:p>
        </p:txBody>
      </p:sp>
      <p:sp>
        <p:nvSpPr>
          <p:cNvPr id="31" name="SK-9-text-30"/>
          <p:cNvSpPr/>
          <p:nvPr/>
        </p:nvSpPr>
        <p:spPr>
          <a:xfrm>
            <a:off x="914400" y="4152602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Foreign Bodies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914400" y="4428827"/>
            <a:ext cx="112318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Plain X-ray identifies radio-opaque glass or metal fragments.</a:t>
            </a:r>
            <a:endParaRPr lang="en-US" sz="1200" dirty="0"/>
          </a:p>
        </p:txBody>
      </p:sp>
      <p:sp>
        <p:nvSpPr>
          <p:cNvPr id="33" name="SK-9-text-32"/>
          <p:cNvSpPr/>
          <p:nvPr/>
        </p:nvSpPr>
        <p:spPr>
          <a:xfrm>
            <a:off x="914400" y="4794498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Dislocations</a:t>
            </a:r>
            <a:endParaRPr lang="en-US" sz="1350" dirty="0"/>
          </a:p>
        </p:txBody>
      </p:sp>
      <p:sp>
        <p:nvSpPr>
          <p:cNvPr id="34" name="SK-9-text-33"/>
          <p:cNvSpPr/>
          <p:nvPr/>
        </p:nvSpPr>
        <p:spPr>
          <a:xfrm>
            <a:off x="914400" y="5070723"/>
            <a:ext cx="110490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Confirm reduction and exclude associated avulsion fractures.</a:t>
            </a:r>
            <a:endParaRPr lang="en-US" sz="1200" dirty="0"/>
          </a:p>
        </p:txBody>
      </p:sp>
      <p:sp>
        <p:nvSpPr>
          <p:cNvPr id="35" name="SK-9-text-34"/>
          <p:cNvSpPr/>
          <p:nvPr/>
        </p:nvSpPr>
        <p:spPr>
          <a:xfrm>
            <a:off x="6877050" y="1579215"/>
            <a:ext cx="39547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Standard Rules</a:t>
            </a:r>
            <a:endParaRPr lang="en-US" sz="1800" dirty="0"/>
          </a:p>
        </p:txBody>
      </p:sp>
      <p:sp>
        <p:nvSpPr>
          <p:cNvPr id="36" name="SK-9-text-35"/>
          <p:cNvSpPr/>
          <p:nvPr/>
        </p:nvSpPr>
        <p:spPr>
          <a:xfrm>
            <a:off x="6781800" y="2226915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Two Views Minimum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6781800" y="2503140"/>
            <a:ext cx="4800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Always obtain views at 90° (AP + Lateral/Oblique) to avoid missing displacement.</a:t>
            </a:r>
            <a:endParaRPr lang="en-US" sz="1200" dirty="0"/>
          </a:p>
        </p:txBody>
      </p:sp>
      <p:sp>
        <p:nvSpPr>
          <p:cNvPr id="38" name="SK-9-text-37"/>
          <p:cNvSpPr/>
          <p:nvPr/>
        </p:nvSpPr>
        <p:spPr>
          <a:xfrm>
            <a:off x="6781800" y="3082082"/>
            <a:ext cx="52292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Individual Finger Lateral</a:t>
            </a:r>
            <a:endParaRPr lang="en-US" sz="1350" dirty="0"/>
          </a:p>
        </p:txBody>
      </p:sp>
      <p:sp>
        <p:nvSpPr>
          <p:cNvPr id="39" name="SK-9-text-38"/>
          <p:cNvSpPr/>
          <p:nvPr/>
        </p:nvSpPr>
        <p:spPr>
          <a:xfrm>
            <a:off x="6781800" y="3358307"/>
            <a:ext cx="4800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Must be specifically requested; routine hand X-rays only provide oblique finger views.</a:t>
            </a:r>
            <a:endParaRPr lang="en-US" sz="1200" dirty="0"/>
          </a:p>
        </p:txBody>
      </p:sp>
      <p:sp>
        <p:nvSpPr>
          <p:cNvPr id="40" name="SK-9-text-39"/>
          <p:cNvSpPr/>
          <p:nvPr/>
        </p:nvSpPr>
        <p:spPr>
          <a:xfrm>
            <a:off x="6781800" y="3937248"/>
            <a:ext cx="488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Follow-up Imaging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6781800" y="4213473"/>
            <a:ext cx="4800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Ensure healing is satisfactory and alignment is maintained in potentially unstable fractures.</a:t>
            </a:r>
            <a:endParaRPr lang="en-US" sz="1200" dirty="0"/>
          </a:p>
        </p:txBody>
      </p:sp>
      <p:sp>
        <p:nvSpPr>
          <p:cNvPr id="42" name="SK-9-text-41"/>
          <p:cNvSpPr/>
          <p:nvPr/>
        </p:nvSpPr>
        <p:spPr>
          <a:xfrm>
            <a:off x="6981825" y="4988719"/>
            <a:ext cx="4448175" cy="7453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5D4037"/>
                </a:solidFill>
              </a:rPr>
              <a:t>Scaphoid Warning:</a:t>
            </a:r>
            <a:r>
              <a:rPr lang="en-US" sz="1125" dirty="0">
                <a:solidFill>
                  <a:srgbClr val="5D4037"/>
                </a:solidFill>
              </a:rPr>
              <a:t> 40% are occult on initial X-ray. If clinical suspicion persists (snuffbox tenderness), immobilise and repeat X-ray in 10–14 days or consider MRI/CT.</a:t>
            </a:r>
            <a:endParaRPr lang="en-US" sz="1125" dirty="0"/>
          </a:p>
        </p:txBody>
      </p:sp>
      <p:sp>
        <p:nvSpPr>
          <p:cNvPr id="43" name="SK-9-text-42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600700" cy="3804493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579215"/>
            <a:ext cx="5143500" cy="4572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1636365"/>
            <a:ext cx="285750" cy="22860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364534"/>
            <a:ext cx="5143500" cy="561975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350615"/>
            <a:ext cx="5600700" cy="3804493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900" y="1579215"/>
            <a:ext cx="5143500" cy="45720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1636365"/>
            <a:ext cx="285750" cy="22860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4364534"/>
            <a:ext cx="5143500" cy="56197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5383709"/>
            <a:ext cx="11430000" cy="731341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5574209"/>
            <a:ext cx="238125" cy="238125"/>
          </a:xfrm>
          <a:prstGeom prst="rect">
            <a:avLst/>
          </a:prstGeom>
        </p:spPr>
      </p:pic>
      <p:sp>
        <p:nvSpPr>
          <p:cNvPr id="16" name="SK-10-text-15"/>
          <p:cNvSpPr/>
          <p:nvPr/>
        </p:nvSpPr>
        <p:spPr>
          <a:xfrm>
            <a:off x="571500" y="3810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Fracture Stability and NICE NG38</a:t>
            </a:r>
            <a:endParaRPr lang="en-US" sz="2550" dirty="0"/>
          </a:p>
        </p:txBody>
      </p:sp>
      <p:sp>
        <p:nvSpPr>
          <p:cNvPr id="17" name="SK-10-text-16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8" name="SK-10-text-17"/>
          <p:cNvSpPr/>
          <p:nvPr/>
        </p:nvSpPr>
        <p:spPr>
          <a:xfrm>
            <a:off x="1009650" y="1579215"/>
            <a:ext cx="45034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Stable Fractures</a:t>
            </a:r>
            <a:endParaRPr lang="en-US" sz="1800" dirty="0"/>
          </a:p>
        </p:txBody>
      </p:sp>
      <p:sp>
        <p:nvSpPr>
          <p:cNvPr id="19" name="SK-10-text-18"/>
          <p:cNvSpPr/>
          <p:nvPr/>
        </p:nvSpPr>
        <p:spPr>
          <a:xfrm>
            <a:off x="876300" y="2226915"/>
            <a:ext cx="78886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Simple transverse fractures of the shaft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876300" y="2636490"/>
            <a:ext cx="769353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Non-displaced extra-articular fractures</a:t>
            </a:r>
            <a:endParaRPr lang="en-US" sz="1350" dirty="0"/>
          </a:p>
        </p:txBody>
      </p:sp>
      <p:sp>
        <p:nvSpPr>
          <p:cNvPr id="21" name="SK-10-text-20"/>
          <p:cNvSpPr/>
          <p:nvPr/>
        </p:nvSpPr>
        <p:spPr>
          <a:xfrm>
            <a:off x="876300" y="3046065"/>
            <a:ext cx="847382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Minimal angulation within acceptable limits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876300" y="3455640"/>
            <a:ext cx="866889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No rotational deformity noted on examination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566738" y="4364534"/>
            <a:ext cx="4924425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8A745"/>
                </a:solidFill>
              </a:rPr>
              <a:t>Primary Care: Neighbour Strapping / Buddy Taping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6838950" y="1579215"/>
            <a:ext cx="50520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Unstable Fractures</a:t>
            </a:r>
            <a:endParaRPr lang="en-US" sz="1800" dirty="0"/>
          </a:p>
        </p:txBody>
      </p:sp>
      <p:sp>
        <p:nvSpPr>
          <p:cNvPr id="25" name="SK-10-text-24"/>
          <p:cNvSpPr/>
          <p:nvPr/>
        </p:nvSpPr>
        <p:spPr>
          <a:xfrm>
            <a:off x="6705600" y="2226915"/>
            <a:ext cx="5486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Spiral or long oblique fractures (prone to shortening)</a:t>
            </a:r>
            <a:endParaRPr lang="en-US" sz="1350" dirty="0"/>
          </a:p>
        </p:txBody>
      </p:sp>
      <p:sp>
        <p:nvSpPr>
          <p:cNvPr id="26" name="SK-10-text-25"/>
          <p:cNvSpPr/>
          <p:nvPr/>
        </p:nvSpPr>
        <p:spPr>
          <a:xfrm>
            <a:off x="6705600" y="2636490"/>
            <a:ext cx="5486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Intra-articular fractures (risk of joint step-off)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6705600" y="3046065"/>
            <a:ext cx="5486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Fracture-dislocations (e.g., Bennett’s fracture)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6705600" y="3455640"/>
            <a:ext cx="5486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Crush injuries with multiple fracture fragments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6396038" y="4364534"/>
            <a:ext cx="4924425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3545"/>
                </a:solidFill>
              </a:rPr>
              <a:t>Urgent Referral: Orthopaedic / Hand Clinic Review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962025" y="5536109"/>
            <a:ext cx="106584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NICE NG38 (2016/2025):</a:t>
            </a:r>
            <a:r>
              <a:rPr lang="en-US" sz="1200" dirty="0">
                <a:solidFill>
                  <a:srgbClr val="212529"/>
                </a:solidFill>
              </a:rPr>
              <a:t> Non-complex fractures should be assessed for stability. Potentially unstable injuries or those with rotational deformity </a:t>
            </a:r>
            <a:r>
              <a:rPr lang="en-US" sz="1200" b="1" dirty="0">
                <a:solidFill>
                  <a:srgbClr val="005EB8"/>
                </a:solidFill>
              </a:rPr>
              <a:t>must</a:t>
            </a:r>
            <a:r>
              <a:rPr lang="en-US" sz="1200" dirty="0">
                <a:solidFill>
                  <a:srgbClr val="212529"/>
                </a:solidFill>
              </a:rPr>
              <a:t> be reviewed in a specialist hand clinic. June 2025 surveillance confirms current guidelines remain valid for clinical practice.</a:t>
            </a:r>
            <a:endParaRPr lang="en-US" sz="1200" dirty="0"/>
          </a:p>
        </p:txBody>
      </p:sp>
      <p:sp>
        <p:nvSpPr>
          <p:cNvPr id="31" name="SK-10-text-30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600700" cy="4113163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88740"/>
            <a:ext cx="238125" cy="1905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941165"/>
            <a:ext cx="214313" cy="21431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565946"/>
            <a:ext cx="214313" cy="21431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190726"/>
            <a:ext cx="214313" cy="214313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815507"/>
            <a:ext cx="214313" cy="176361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1350615"/>
            <a:ext cx="5600700" cy="4113163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1588740"/>
            <a:ext cx="238125" cy="19050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1941165"/>
            <a:ext cx="214313" cy="176361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0800" y="2291655"/>
            <a:ext cx="214313" cy="214313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0800" y="2916436"/>
            <a:ext cx="214313" cy="230684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0800" y="3541216"/>
            <a:ext cx="214313" cy="187523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5692378"/>
            <a:ext cx="11430000" cy="784622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5957739"/>
            <a:ext cx="285750" cy="253901"/>
          </a:xfrm>
          <a:prstGeom prst="rect">
            <a:avLst/>
          </a:prstGeom>
        </p:spPr>
      </p:pic>
      <p:sp>
        <p:nvSpPr>
          <p:cNvPr id="20" name="SK-11-text-19"/>
          <p:cNvSpPr/>
          <p:nvPr/>
        </p:nvSpPr>
        <p:spPr>
          <a:xfrm>
            <a:off x="571500" y="3810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Fingertip Injuries: Subungual Haematoma</a:t>
            </a:r>
            <a:endParaRPr lang="en-US" sz="2550" dirty="0"/>
          </a:p>
        </p:txBody>
      </p:sp>
      <p:sp>
        <p:nvSpPr>
          <p:cNvPr id="21" name="SK-11-text-20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2" name="SK-11-text-21"/>
          <p:cNvSpPr/>
          <p:nvPr/>
        </p:nvSpPr>
        <p:spPr>
          <a:xfrm>
            <a:off x="904875" y="1541115"/>
            <a:ext cx="52197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Management: Trephining</a:t>
            </a:r>
            <a:endParaRPr lang="en-US" sz="1500" dirty="0"/>
          </a:p>
        </p:txBody>
      </p:sp>
      <p:sp>
        <p:nvSpPr>
          <p:cNvPr id="23" name="SK-11-text-22"/>
          <p:cNvSpPr/>
          <p:nvPr/>
        </p:nvSpPr>
        <p:spPr>
          <a:xfrm>
            <a:off x="900113" y="1941165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Indication:</a:t>
            </a:r>
            <a:r>
              <a:rPr lang="en-US" sz="1350" dirty="0">
                <a:solidFill>
                  <a:srgbClr val="495057"/>
                </a:solidFill>
              </a:rPr>
              <a:t> Extremely painful pressure from blood trapped under the nail bed.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900113" y="2565946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Procedure:</a:t>
            </a:r>
            <a:r>
              <a:rPr lang="en-US" sz="1350" dirty="0">
                <a:solidFill>
                  <a:srgbClr val="495057"/>
                </a:solidFill>
              </a:rPr>
              <a:t> Pierce the nail plate over the haematoma using a heated paperclip or a high-gauge hypodermic needle.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900113" y="3190726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Outcome:</a:t>
            </a:r>
            <a:r>
              <a:rPr lang="en-US" sz="1350" dirty="0">
                <a:solidFill>
                  <a:srgbClr val="495057"/>
                </a:solidFill>
              </a:rPr>
              <a:t> Immediate decompression provides instant and significant pain relief.</a:t>
            </a:r>
            <a:endParaRPr lang="en-US" sz="1350" dirty="0"/>
          </a:p>
        </p:txBody>
      </p:sp>
      <p:sp>
        <p:nvSpPr>
          <p:cNvPr id="26" name="SK-11-text-25"/>
          <p:cNvSpPr/>
          <p:nvPr/>
        </p:nvSpPr>
        <p:spPr>
          <a:xfrm>
            <a:off x="900113" y="3815507"/>
            <a:ext cx="98755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Post-Op:</a:t>
            </a:r>
            <a:r>
              <a:rPr lang="en-US" sz="1350" dirty="0">
                <a:solidFill>
                  <a:srgbClr val="495057"/>
                </a:solidFill>
              </a:rPr>
              <a:t> Simple dressing; monitor for infection.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6734175" y="1541115"/>
            <a:ext cx="52197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C3545"/>
                </a:solidFill>
              </a:rPr>
              <a:t>Referral Criteria</a:t>
            </a:r>
            <a:endParaRPr lang="en-US" sz="1500" dirty="0"/>
          </a:p>
        </p:txBody>
      </p:sp>
      <p:sp>
        <p:nvSpPr>
          <p:cNvPr id="28" name="SK-11-text-27"/>
          <p:cNvSpPr/>
          <p:nvPr/>
        </p:nvSpPr>
        <p:spPr>
          <a:xfrm>
            <a:off x="6729413" y="1941165"/>
            <a:ext cx="5462588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Size:</a:t>
            </a:r>
            <a:r>
              <a:rPr lang="en-US" sz="1350" dirty="0">
                <a:solidFill>
                  <a:srgbClr val="495057"/>
                </a:solidFill>
              </a:rPr>
              <a:t> Haematoma involves &gt; 50% of the nail bed area.</a:t>
            </a:r>
            <a:endParaRPr lang="en-US" sz="1350" dirty="0"/>
          </a:p>
        </p:txBody>
      </p:sp>
      <p:sp>
        <p:nvSpPr>
          <p:cNvPr id="29" name="SK-11-text-28"/>
          <p:cNvSpPr/>
          <p:nvPr/>
        </p:nvSpPr>
        <p:spPr>
          <a:xfrm>
            <a:off x="6729413" y="2291655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Laceration:</a:t>
            </a:r>
            <a:r>
              <a:rPr lang="en-US" sz="1350" dirty="0">
                <a:solidFill>
                  <a:srgbClr val="495057"/>
                </a:solidFill>
              </a:rPr>
              <a:t> Suspicion of a significant underlying nail bed laceration or avulsion.</a:t>
            </a:r>
            <a:endParaRPr lang="en-US" sz="1350" dirty="0"/>
          </a:p>
        </p:txBody>
      </p:sp>
      <p:sp>
        <p:nvSpPr>
          <p:cNvPr id="30" name="SK-11-text-29"/>
          <p:cNvSpPr/>
          <p:nvPr/>
        </p:nvSpPr>
        <p:spPr>
          <a:xfrm>
            <a:off x="6729413" y="2916436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Fracture:</a:t>
            </a:r>
            <a:r>
              <a:rPr lang="en-US" sz="1350" dirty="0">
                <a:solidFill>
                  <a:srgbClr val="495057"/>
                </a:solidFill>
              </a:rPr>
              <a:t> Associated distal phalanx fracture (tuft fracture) with nail bed displacement.</a:t>
            </a:r>
            <a:endParaRPr lang="en-US" sz="1350" dirty="0"/>
          </a:p>
        </p:txBody>
      </p:sp>
      <p:sp>
        <p:nvSpPr>
          <p:cNvPr id="31" name="SK-11-text-30"/>
          <p:cNvSpPr/>
          <p:nvPr/>
        </p:nvSpPr>
        <p:spPr>
          <a:xfrm>
            <a:off x="6729413" y="3541216"/>
            <a:ext cx="48910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Nail Integrity:</a:t>
            </a:r>
            <a:r>
              <a:rPr lang="en-US" sz="1350" dirty="0">
                <a:solidFill>
                  <a:srgbClr val="495057"/>
                </a:solidFill>
              </a:rPr>
              <a:t> Nail is loose or partially avulsed from the proximal fold.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1009650" y="5844778"/>
            <a:ext cx="106108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Top Tip: Trephining is a simple, highly effective GP procedure. Always ensure the patient is warned about the "fountain" of blood once the nail is breached!</a:t>
            </a:r>
            <a:endParaRPr lang="en-US" sz="1350" dirty="0"/>
          </a:p>
        </p:txBody>
      </p:sp>
      <p:sp>
        <p:nvSpPr>
          <p:cNvPr id="33" name="SK-11-text-32"/>
          <p:cNvSpPr/>
          <p:nvPr/>
        </p:nvSpPr>
        <p:spPr>
          <a:xfrm>
            <a:off x="10648950" y="64960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57200"/>
            <a:ext cx="11277600" cy="664815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0" y="1017240"/>
            <a:ext cx="8115300" cy="952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426815"/>
            <a:ext cx="5524500" cy="3573512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1664940"/>
            <a:ext cx="238125" cy="19050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2055465"/>
            <a:ext cx="214313" cy="214313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" y="2665065"/>
            <a:ext cx="214313" cy="230684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3274665"/>
            <a:ext cx="214313" cy="214313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3884265"/>
            <a:ext cx="214313" cy="214313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5152727"/>
            <a:ext cx="5524500" cy="1064716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346055"/>
            <a:ext cx="214313" cy="17532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1426815"/>
            <a:ext cx="5524500" cy="264795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1664940"/>
            <a:ext cx="238125" cy="19050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2055465"/>
            <a:ext cx="214313" cy="176361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0800" y="2665065"/>
            <a:ext cx="214313" cy="200025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0800" y="3274665"/>
            <a:ext cx="214313" cy="187523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0300" y="4227165"/>
            <a:ext cx="5524500" cy="1990279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62700" y="4420493"/>
            <a:ext cx="214313" cy="175320"/>
          </a:xfrm>
          <a:prstGeom prst="rect">
            <a:avLst/>
          </a:prstGeom>
        </p:spPr>
      </p:pic>
      <p:sp>
        <p:nvSpPr>
          <p:cNvPr id="20" name="SK-12-text-19"/>
          <p:cNvSpPr/>
          <p:nvPr/>
        </p:nvSpPr>
        <p:spPr>
          <a:xfrm>
            <a:off x="647700" y="457200"/>
            <a:ext cx="115443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Laceration Management and Closure</a:t>
            </a:r>
            <a:endParaRPr lang="en-US" sz="2550" dirty="0"/>
          </a:p>
        </p:txBody>
      </p:sp>
      <p:sp>
        <p:nvSpPr>
          <p:cNvPr id="21" name="SK-12-text-20"/>
          <p:cNvSpPr/>
          <p:nvPr/>
        </p:nvSpPr>
        <p:spPr>
          <a:xfrm>
            <a:off x="6477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2" name="SK-12-text-21"/>
          <p:cNvSpPr/>
          <p:nvPr/>
        </p:nvSpPr>
        <p:spPr>
          <a:xfrm>
            <a:off x="981075" y="1617315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Assessment &amp; Cleaning</a:t>
            </a:r>
            <a:endParaRPr lang="en-US" sz="1500" dirty="0"/>
          </a:p>
        </p:txBody>
      </p:sp>
      <p:sp>
        <p:nvSpPr>
          <p:cNvPr id="23" name="SK-12-text-22"/>
          <p:cNvSpPr/>
          <p:nvPr/>
        </p:nvSpPr>
        <p:spPr>
          <a:xfrm>
            <a:off x="957263" y="20554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Explore ALL lacerations</a:t>
            </a:r>
            <a:r>
              <a:rPr lang="en-US" sz="1350" dirty="0">
                <a:solidFill>
                  <a:srgbClr val="495057"/>
                </a:solidFill>
              </a:rPr>
              <a:t> over tendons under LA; concealed injuries are common.</a:t>
            </a:r>
            <a:endParaRPr lang="en-US" sz="1350" dirty="0"/>
          </a:p>
        </p:txBody>
      </p:sp>
      <p:sp>
        <p:nvSpPr>
          <p:cNvPr id="24" name="SK-12-text-23"/>
          <p:cNvSpPr/>
          <p:nvPr/>
        </p:nvSpPr>
        <p:spPr>
          <a:xfrm>
            <a:off x="957263" y="26650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Irrigate thoroughly</a:t>
            </a:r>
            <a:r>
              <a:rPr lang="en-US" sz="1350" dirty="0">
                <a:solidFill>
                  <a:srgbClr val="495057"/>
                </a:solidFill>
              </a:rPr>
              <a:t> with normal saline; ensure all debris/contaminants are removed.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957263" y="32746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Perform formal </a:t>
            </a:r>
            <a:r>
              <a:rPr lang="en-US" sz="1350" b="1" dirty="0">
                <a:solidFill>
                  <a:srgbClr val="212529"/>
                </a:solidFill>
              </a:rPr>
              <a:t>excision and debridement</a:t>
            </a:r>
            <a:r>
              <a:rPr lang="en-US" sz="1350" dirty="0">
                <a:solidFill>
                  <a:srgbClr val="495057"/>
                </a:solidFill>
              </a:rPr>
              <a:t> if the wound is heavily contaminated.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957263" y="38842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The 12-Hour Rule:</a:t>
            </a:r>
            <a:r>
              <a:rPr lang="en-US" sz="1350" dirty="0">
                <a:solidFill>
                  <a:srgbClr val="495057"/>
                </a:solidFill>
              </a:rPr>
              <a:t> Wounds &gt;12 hours old must NOT be closed primarily due to high infection risk.</a:t>
            </a:r>
            <a:endParaRPr lang="en-US" sz="1350" dirty="0"/>
          </a:p>
        </p:txBody>
      </p:sp>
      <p:sp>
        <p:nvSpPr>
          <p:cNvPr id="27" name="SK-12-text-26"/>
          <p:cNvSpPr/>
          <p:nvPr/>
        </p:nvSpPr>
        <p:spPr>
          <a:xfrm>
            <a:off x="900113" y="5305127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TOP TIP: Tendon Exploration</a:t>
            </a:r>
            <a:endParaRPr lang="en-US" sz="1350" dirty="0"/>
          </a:p>
        </p:txBody>
      </p:sp>
      <p:sp>
        <p:nvSpPr>
          <p:cNvPr id="28" name="SK-12-text-27"/>
          <p:cNvSpPr/>
          <p:nvPr/>
        </p:nvSpPr>
        <p:spPr>
          <a:xfrm>
            <a:off x="609600" y="5638502"/>
            <a:ext cx="52197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 tendon that is 90% divided can still function fully at first. Document tendon function at the initial visit, even if it appears intact.</a:t>
            </a:r>
            <a:endParaRPr lang="en-US" sz="1200" dirty="0"/>
          </a:p>
        </p:txBody>
      </p:sp>
      <p:sp>
        <p:nvSpPr>
          <p:cNvPr id="29" name="SK-12-text-28"/>
          <p:cNvSpPr/>
          <p:nvPr/>
        </p:nvSpPr>
        <p:spPr>
          <a:xfrm>
            <a:off x="6734175" y="1617315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Closure Protocol</a:t>
            </a:r>
            <a:endParaRPr lang="en-US" sz="1500" dirty="0"/>
          </a:p>
        </p:txBody>
      </p:sp>
      <p:sp>
        <p:nvSpPr>
          <p:cNvPr id="30" name="SK-12-text-29"/>
          <p:cNvSpPr/>
          <p:nvPr/>
        </p:nvSpPr>
        <p:spPr>
          <a:xfrm>
            <a:off x="6710363" y="20554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Use </a:t>
            </a:r>
            <a:r>
              <a:rPr lang="en-US" sz="1350" b="1" dirty="0">
                <a:solidFill>
                  <a:srgbClr val="212529"/>
                </a:solidFill>
              </a:rPr>
              <a:t>non-absorbable sutures</a:t>
            </a:r>
            <a:r>
              <a:rPr lang="en-US" sz="1350" dirty="0">
                <a:solidFill>
                  <a:srgbClr val="495057"/>
                </a:solidFill>
              </a:rPr>
              <a:t> (3-0 or 4-0 nylon) for primary closure.</a:t>
            </a:r>
            <a:endParaRPr lang="en-US" sz="1350" dirty="0"/>
          </a:p>
        </p:txBody>
      </p:sp>
      <p:sp>
        <p:nvSpPr>
          <p:cNvPr id="31" name="SK-12-text-30"/>
          <p:cNvSpPr/>
          <p:nvPr/>
        </p:nvSpPr>
        <p:spPr>
          <a:xfrm>
            <a:off x="6710363" y="26650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Suture Removal:</a:t>
            </a:r>
            <a:r>
              <a:rPr lang="en-US" sz="1350" dirty="0">
                <a:solidFill>
                  <a:srgbClr val="495057"/>
                </a:solidFill>
              </a:rPr>
              <a:t> 10 days for palmar surface; 10–14 days for dorsal hand.</a:t>
            </a:r>
            <a:endParaRPr lang="en-US" sz="1350" dirty="0"/>
          </a:p>
        </p:txBody>
      </p:sp>
      <p:sp>
        <p:nvSpPr>
          <p:cNvPr id="32" name="SK-12-text-31"/>
          <p:cNvSpPr/>
          <p:nvPr/>
        </p:nvSpPr>
        <p:spPr>
          <a:xfrm>
            <a:off x="6710363" y="3274665"/>
            <a:ext cx="483393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Apply non-adherent dressing and bulky wool bandage; elevate to reduce swelling.</a:t>
            </a:r>
            <a:endParaRPr lang="en-US" sz="1350" dirty="0"/>
          </a:p>
        </p:txBody>
      </p:sp>
      <p:sp>
        <p:nvSpPr>
          <p:cNvPr id="33" name="SK-12-text-32"/>
          <p:cNvSpPr/>
          <p:nvPr/>
        </p:nvSpPr>
        <p:spPr>
          <a:xfrm>
            <a:off x="6653213" y="4379565"/>
            <a:ext cx="5219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3545"/>
                </a:solidFill>
              </a:rPr>
              <a:t>REFER IF: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6362700" y="4712940"/>
            <a:ext cx="5829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• Suspected tendon or nerve injury</a:t>
            </a:r>
            <a:endParaRPr lang="en-US" sz="1200" dirty="0"/>
          </a:p>
        </p:txBody>
      </p:sp>
      <p:sp>
        <p:nvSpPr>
          <p:cNvPr id="35" name="SK-12-text-34"/>
          <p:cNvSpPr/>
          <p:nvPr/>
        </p:nvSpPr>
        <p:spPr>
          <a:xfrm>
            <a:off x="6362700" y="4983361"/>
            <a:ext cx="5829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• Arterial injury requiring repair</a:t>
            </a:r>
            <a:endParaRPr lang="en-US" sz="1200" dirty="0"/>
          </a:p>
        </p:txBody>
      </p:sp>
      <p:sp>
        <p:nvSpPr>
          <p:cNvPr id="36" name="SK-12-text-35"/>
          <p:cNvSpPr/>
          <p:nvPr/>
        </p:nvSpPr>
        <p:spPr>
          <a:xfrm>
            <a:off x="6362700" y="5253782"/>
            <a:ext cx="5829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• Significant skin loss (needs grafting)</a:t>
            </a:r>
            <a:endParaRPr lang="en-US" sz="1200" dirty="0"/>
          </a:p>
        </p:txBody>
      </p:sp>
      <p:sp>
        <p:nvSpPr>
          <p:cNvPr id="37" name="SK-12-text-36"/>
          <p:cNvSpPr/>
          <p:nvPr/>
        </p:nvSpPr>
        <p:spPr>
          <a:xfrm>
            <a:off x="6362700" y="5524202"/>
            <a:ext cx="5829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• Contaminated human/animal bites</a:t>
            </a:r>
            <a:endParaRPr lang="en-US" sz="1200" dirty="0"/>
          </a:p>
        </p:txBody>
      </p:sp>
      <p:sp>
        <p:nvSpPr>
          <p:cNvPr id="38" name="SK-12-text-37"/>
          <p:cNvSpPr/>
          <p:nvPr/>
        </p:nvSpPr>
        <p:spPr>
          <a:xfrm>
            <a:off x="6362700" y="5794623"/>
            <a:ext cx="58293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• Foreign bodies that cannot be palpated</a:t>
            </a:r>
            <a:endParaRPr lang="en-US" sz="1200" dirty="0"/>
          </a:p>
        </p:txBody>
      </p:sp>
      <p:sp>
        <p:nvSpPr>
          <p:cNvPr id="39" name="SK-12-text-38"/>
          <p:cNvSpPr/>
          <p:nvPr/>
        </p:nvSpPr>
        <p:spPr>
          <a:xfrm>
            <a:off x="10572750" y="6446044"/>
            <a:ext cx="161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6492180" cy="2591991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629668"/>
            <a:ext cx="261937" cy="21342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045940"/>
            <a:ext cx="214313" cy="214313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2640062"/>
            <a:ext cx="214313" cy="214313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234184"/>
            <a:ext cx="214313" cy="214313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133106"/>
            <a:ext cx="6492180" cy="2112169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100" y="4412159"/>
            <a:ext cx="261937" cy="213420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" y="4828431"/>
            <a:ext cx="214313" cy="17145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100" y="5182642"/>
            <a:ext cx="214313" cy="214313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" y="5776764"/>
            <a:ext cx="214313" cy="17145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92280" y="1616720"/>
            <a:ext cx="4328220" cy="114300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92280" y="2912120"/>
            <a:ext cx="4328220" cy="1590675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44680" y="3105448"/>
            <a:ext cx="214313" cy="175320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92280" y="4655195"/>
            <a:ext cx="4328220" cy="1323975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44680" y="4848523"/>
            <a:ext cx="214313" cy="175320"/>
          </a:xfrm>
          <a:prstGeom prst="rect">
            <a:avLst/>
          </a:prstGeom>
        </p:spPr>
      </p:pic>
      <p:sp>
        <p:nvSpPr>
          <p:cNvPr id="21" name="SK-13-text-20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Human Bites: The "Fight Bite"</a:t>
            </a:r>
            <a:endParaRPr lang="en-US" sz="2550" dirty="0"/>
          </a:p>
        </p:txBody>
      </p:sp>
      <p:sp>
        <p:nvSpPr>
          <p:cNvPr id="22" name="SK-13-text-21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3" name="SK-13-text-22"/>
          <p:cNvSpPr/>
          <p:nvPr/>
        </p:nvSpPr>
        <p:spPr>
          <a:xfrm>
            <a:off x="1157288" y="1579215"/>
            <a:ext cx="53854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Identification &amp; Risk</a:t>
            </a:r>
            <a:endParaRPr lang="en-US" sz="1650" dirty="0"/>
          </a:p>
        </p:txBody>
      </p:sp>
      <p:sp>
        <p:nvSpPr>
          <p:cNvPr id="24" name="SK-13-text-23"/>
          <p:cNvSpPr/>
          <p:nvPr/>
        </p:nvSpPr>
        <p:spPr>
          <a:xfrm>
            <a:off x="1128713" y="2045940"/>
            <a:ext cx="570636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Assume any laceration over the </a:t>
            </a:r>
            <a:r>
              <a:rPr lang="en-US" sz="1350" b="1" dirty="0">
                <a:solidFill>
                  <a:srgbClr val="212529"/>
                </a:solidFill>
              </a:rPr>
              <a:t>MCPJ</a:t>
            </a:r>
            <a:r>
              <a:rPr lang="en-US" sz="1350" dirty="0">
                <a:solidFill>
                  <a:srgbClr val="212529"/>
                </a:solidFill>
              </a:rPr>
              <a:t> (middle/ring finger) is a tooth injury from a punch until proven otherwise.</a:t>
            </a:r>
            <a:endParaRPr lang="en-US" sz="1350" dirty="0"/>
          </a:p>
        </p:txBody>
      </p:sp>
      <p:sp>
        <p:nvSpPr>
          <p:cNvPr id="25" name="SK-13-text-24"/>
          <p:cNvSpPr/>
          <p:nvPr/>
        </p:nvSpPr>
        <p:spPr>
          <a:xfrm>
            <a:off x="1128713" y="2640062"/>
            <a:ext cx="570636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High Infection Risk:</a:t>
            </a:r>
            <a:r>
              <a:rPr lang="en-US" sz="1350" dirty="0">
                <a:solidFill>
                  <a:srgbClr val="212529"/>
                </a:solidFill>
              </a:rPr>
              <a:t> </a:t>
            </a:r>
            <a:r>
              <a:rPr lang="en-US" sz="1200" i="1" dirty="0">
                <a:solidFill>
                  <a:srgbClr val="FF8C00"/>
                </a:solidFill>
              </a:rPr>
              <a:t>Eikenella corrodens</a:t>
            </a:r>
            <a:r>
              <a:rPr lang="en-US" sz="1350" dirty="0">
                <a:solidFill>
                  <a:srgbClr val="212529"/>
                </a:solidFill>
              </a:rPr>
              <a:t>, Streptococci, and Anaerobes are frequently involved.</a:t>
            </a:r>
            <a:endParaRPr lang="en-US" sz="1350" dirty="0"/>
          </a:p>
        </p:txBody>
      </p:sp>
      <p:sp>
        <p:nvSpPr>
          <p:cNvPr id="26" name="SK-13-text-25"/>
          <p:cNvSpPr/>
          <p:nvPr/>
        </p:nvSpPr>
        <p:spPr>
          <a:xfrm>
            <a:off x="1128713" y="3234184"/>
            <a:ext cx="570636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Mechanism:</a:t>
            </a:r>
            <a:r>
              <a:rPr lang="en-US" sz="1350" dirty="0">
                <a:solidFill>
                  <a:srgbClr val="212529"/>
                </a:solidFill>
              </a:rPr>
              <a:t> Tooth penetrates joint/tendon when fist is clenched; bacteria are trapped when hand relaxes.</a:t>
            </a:r>
            <a:endParaRPr lang="en-US" sz="1350" dirty="0"/>
          </a:p>
        </p:txBody>
      </p:sp>
      <p:sp>
        <p:nvSpPr>
          <p:cNvPr id="27" name="SK-13-text-26"/>
          <p:cNvSpPr/>
          <p:nvPr/>
        </p:nvSpPr>
        <p:spPr>
          <a:xfrm>
            <a:off x="1157288" y="4361706"/>
            <a:ext cx="48825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Management Protocol</a:t>
            </a:r>
            <a:endParaRPr lang="en-US" sz="1650" dirty="0"/>
          </a:p>
        </p:txBody>
      </p:sp>
      <p:sp>
        <p:nvSpPr>
          <p:cNvPr id="28" name="SK-13-text-27"/>
          <p:cNvSpPr/>
          <p:nvPr/>
        </p:nvSpPr>
        <p:spPr>
          <a:xfrm>
            <a:off x="1128713" y="4828431"/>
            <a:ext cx="11063288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X-ray Required:</a:t>
            </a:r>
            <a:r>
              <a:rPr lang="en-US" sz="1350" dirty="0">
                <a:solidFill>
                  <a:srgbClr val="212529"/>
                </a:solidFill>
              </a:rPr>
              <a:t> To exclude tooth fragments or joint penetration.</a:t>
            </a:r>
            <a:endParaRPr lang="en-US" sz="1350" dirty="0"/>
          </a:p>
        </p:txBody>
      </p:sp>
      <p:sp>
        <p:nvSpPr>
          <p:cNvPr id="29" name="SK-13-text-28"/>
          <p:cNvSpPr/>
          <p:nvPr/>
        </p:nvSpPr>
        <p:spPr>
          <a:xfrm>
            <a:off x="1128713" y="5182642"/>
            <a:ext cx="570636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NO Primary Closure:</a:t>
            </a:r>
            <a:r>
              <a:rPr lang="en-US" sz="1350" dirty="0">
                <a:solidFill>
                  <a:srgbClr val="212529"/>
                </a:solidFill>
              </a:rPr>
              <a:t> Closure traps organisms; leads to severe infection. Leave wound open.</a:t>
            </a:r>
            <a:endParaRPr lang="en-US" sz="1350" dirty="0"/>
          </a:p>
        </p:txBody>
      </p:sp>
      <p:sp>
        <p:nvSpPr>
          <p:cNvPr id="30" name="SK-13-text-29"/>
          <p:cNvSpPr/>
          <p:nvPr/>
        </p:nvSpPr>
        <p:spPr>
          <a:xfrm>
            <a:off x="1128713" y="5776764"/>
            <a:ext cx="925830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Clean:</a:t>
            </a:r>
            <a:r>
              <a:rPr lang="en-US" sz="1350" dirty="0">
                <a:solidFill>
                  <a:srgbClr val="212529"/>
                </a:solidFill>
              </a:rPr>
              <a:t> Copious irrigation with normal saline.</a:t>
            </a:r>
            <a:endParaRPr lang="en-US" sz="1350" dirty="0"/>
          </a:p>
        </p:txBody>
      </p:sp>
      <p:sp>
        <p:nvSpPr>
          <p:cNvPr id="31" name="SK-13-text-30"/>
          <p:cNvSpPr/>
          <p:nvPr/>
        </p:nvSpPr>
        <p:spPr>
          <a:xfrm>
            <a:off x="7444680" y="1769120"/>
            <a:ext cx="47473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BNF FIRST-LINE ANTIBIOTICS</a:t>
            </a:r>
            <a:endParaRPr lang="en-US" sz="1200" dirty="0"/>
          </a:p>
        </p:txBody>
      </p:sp>
      <p:sp>
        <p:nvSpPr>
          <p:cNvPr id="32" name="SK-13-text-31"/>
          <p:cNvSpPr/>
          <p:nvPr/>
        </p:nvSpPr>
        <p:spPr>
          <a:xfrm>
            <a:off x="7444680" y="2073920"/>
            <a:ext cx="4747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Co-amoxiclav 625mg TDS (5–7 days)</a:t>
            </a:r>
            <a:endParaRPr lang="en-US" sz="1350" dirty="0"/>
          </a:p>
        </p:txBody>
      </p:sp>
      <p:sp>
        <p:nvSpPr>
          <p:cNvPr id="33" name="SK-13-text-32"/>
          <p:cNvSpPr/>
          <p:nvPr/>
        </p:nvSpPr>
        <p:spPr>
          <a:xfrm>
            <a:off x="7444680" y="2407295"/>
            <a:ext cx="47473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12529"/>
                </a:solidFill>
              </a:rPr>
              <a:t>Penicillin allergy: Metronidazole + Doxycycline</a:t>
            </a:r>
            <a:endParaRPr lang="en-US" sz="1050" dirty="0"/>
          </a:p>
        </p:txBody>
      </p:sp>
      <p:sp>
        <p:nvSpPr>
          <p:cNvPr id="34" name="SK-13-text-33"/>
          <p:cNvSpPr/>
          <p:nvPr/>
        </p:nvSpPr>
        <p:spPr>
          <a:xfrm>
            <a:off x="7735193" y="3064520"/>
            <a:ext cx="445680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3545"/>
                </a:solidFill>
              </a:rPr>
              <a:t>Red Flag: Referral Criteria</a:t>
            </a:r>
            <a:endParaRPr lang="en-US" sz="1350" dirty="0"/>
          </a:p>
        </p:txBody>
      </p:sp>
      <p:sp>
        <p:nvSpPr>
          <p:cNvPr id="35" name="SK-13-text-34"/>
          <p:cNvSpPr/>
          <p:nvPr/>
        </p:nvSpPr>
        <p:spPr>
          <a:xfrm>
            <a:off x="7444680" y="3426470"/>
            <a:ext cx="474732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Refer Urgently (Same Day A&amp;E) if:</a:t>
            </a:r>
            <a:endParaRPr lang="en-US" sz="1200" dirty="0"/>
          </a:p>
        </p:txBody>
      </p:sp>
      <p:sp>
        <p:nvSpPr>
          <p:cNvPr id="36" name="SK-13-text-35"/>
          <p:cNvSpPr/>
          <p:nvPr/>
        </p:nvSpPr>
        <p:spPr>
          <a:xfrm>
            <a:off x="7616130" y="3664595"/>
            <a:ext cx="457587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Joint (MCPJ) entered by tooth</a:t>
            </a:r>
            <a:endParaRPr lang="en-US" sz="1200" dirty="0"/>
          </a:p>
        </p:txBody>
      </p:sp>
      <p:sp>
        <p:nvSpPr>
          <p:cNvPr id="37" name="SK-13-text-36"/>
          <p:cNvSpPr/>
          <p:nvPr/>
        </p:nvSpPr>
        <p:spPr>
          <a:xfrm>
            <a:off x="7616130" y="3893195"/>
            <a:ext cx="457587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Signs of Septic Arthritis</a:t>
            </a:r>
            <a:endParaRPr lang="en-US" sz="1200" dirty="0"/>
          </a:p>
        </p:txBody>
      </p:sp>
      <p:sp>
        <p:nvSpPr>
          <p:cNvPr id="38" name="SK-13-text-37"/>
          <p:cNvSpPr/>
          <p:nvPr/>
        </p:nvSpPr>
        <p:spPr>
          <a:xfrm>
            <a:off x="7616130" y="4121795"/>
            <a:ext cx="457587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Tendon/Nerve involvement suspected</a:t>
            </a:r>
            <a:endParaRPr lang="en-US" sz="1200" dirty="0"/>
          </a:p>
        </p:txBody>
      </p:sp>
      <p:sp>
        <p:nvSpPr>
          <p:cNvPr id="39" name="SK-13-text-38"/>
          <p:cNvSpPr/>
          <p:nvPr/>
        </p:nvSpPr>
        <p:spPr>
          <a:xfrm>
            <a:off x="7735193" y="4807595"/>
            <a:ext cx="44062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A148C"/>
                </a:solidFill>
              </a:rPr>
              <a:t>Exam Pearl: AKT Focus</a:t>
            </a:r>
            <a:endParaRPr lang="en-US" sz="1350" dirty="0"/>
          </a:p>
        </p:txBody>
      </p:sp>
      <p:sp>
        <p:nvSpPr>
          <p:cNvPr id="40" name="SK-13-text-39"/>
          <p:cNvSpPr/>
          <p:nvPr/>
        </p:nvSpPr>
        <p:spPr>
          <a:xfrm>
            <a:off x="7444680" y="5140970"/>
            <a:ext cx="402342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Key Answer:</a:t>
            </a:r>
            <a:r>
              <a:rPr lang="en-US" sz="1200" dirty="0">
                <a:solidFill>
                  <a:srgbClr val="212529"/>
                </a:solidFill>
              </a:rPr>
              <a:t> For a "fight bite," the correct management is X-ray, </a:t>
            </a:r>
            <a:r>
              <a:rPr lang="en-US" sz="1200" b="1" dirty="0">
                <a:solidFill>
                  <a:srgbClr val="212529"/>
                </a:solidFill>
              </a:rPr>
              <a:t>no primary closure</a:t>
            </a:r>
            <a:r>
              <a:rPr lang="en-US" sz="1200" dirty="0">
                <a:solidFill>
                  <a:srgbClr val="212529"/>
                </a:solidFill>
              </a:rPr>
              <a:t>, and Co-amoxiclav. Never close a human bite acutely in the GP surgery.</a:t>
            </a:r>
            <a:endParaRPr lang="en-US" sz="1200" dirty="0"/>
          </a:p>
        </p:txBody>
      </p:sp>
      <p:sp>
        <p:nvSpPr>
          <p:cNvPr id="41" name="SK-13-text-40"/>
          <p:cNvSpPr/>
          <p:nvPr/>
        </p:nvSpPr>
        <p:spPr>
          <a:xfrm>
            <a:off x="10458450" y="6435775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47650"/>
            <a:ext cx="11049000" cy="66481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150" y="807690"/>
            <a:ext cx="7372350" cy="952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055340"/>
            <a:ext cx="5410200" cy="245745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179165"/>
            <a:ext cx="5105400" cy="3429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1226790"/>
            <a:ext cx="238125" cy="19050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636615"/>
            <a:ext cx="5410200" cy="2200275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3760440"/>
            <a:ext cx="5105400" cy="3429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" y="3808065"/>
            <a:ext cx="238125" cy="19050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055340"/>
            <a:ext cx="5410200" cy="4781550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700" y="1179165"/>
            <a:ext cx="5105400" cy="3429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2700" y="1226790"/>
            <a:ext cx="238125" cy="19050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91300" y="1893540"/>
            <a:ext cx="4876800" cy="64770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1300" y="2893665"/>
            <a:ext cx="4876800" cy="995363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932140"/>
            <a:ext cx="11049000" cy="920055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3900" y="6046440"/>
            <a:ext cx="285750" cy="342900"/>
          </a:xfrm>
          <a:prstGeom prst="rect">
            <a:avLst/>
          </a:prstGeom>
        </p:spPr>
      </p:pic>
      <p:sp>
        <p:nvSpPr>
          <p:cNvPr id="19" name="SK-14-text-18"/>
          <p:cNvSpPr/>
          <p:nvPr/>
        </p:nvSpPr>
        <p:spPr>
          <a:xfrm>
            <a:off x="762000" y="24765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Animal Bites Management</a:t>
            </a:r>
            <a:endParaRPr lang="en-US" sz="2550" dirty="0"/>
          </a:p>
        </p:txBody>
      </p:sp>
      <p:sp>
        <p:nvSpPr>
          <p:cNvPr id="20" name="SK-14-text-19"/>
          <p:cNvSpPr/>
          <p:nvPr/>
        </p:nvSpPr>
        <p:spPr>
          <a:xfrm>
            <a:off x="762000" y="712440"/>
            <a:ext cx="61569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PRIMARY CARE PROTOCOL &amp; INFECTION RISK</a:t>
            </a:r>
            <a:endParaRPr lang="en-US" sz="1050" dirty="0"/>
          </a:p>
        </p:txBody>
      </p:sp>
      <p:sp>
        <p:nvSpPr>
          <p:cNvPr id="21" name="SK-14-text-20"/>
          <p:cNvSpPr/>
          <p:nvPr/>
        </p:nvSpPr>
        <p:spPr>
          <a:xfrm>
            <a:off x="1057275" y="1179165"/>
            <a:ext cx="4438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Microbiology &amp; Risk</a:t>
            </a:r>
            <a:endParaRPr lang="en-US" sz="1500" dirty="0"/>
          </a:p>
        </p:txBody>
      </p:sp>
      <p:sp>
        <p:nvSpPr>
          <p:cNvPr id="22" name="SK-14-text-21"/>
          <p:cNvSpPr/>
          <p:nvPr/>
        </p:nvSpPr>
        <p:spPr>
          <a:xfrm>
            <a:off x="952500" y="1617315"/>
            <a:ext cx="4876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High Infection Risk:</a:t>
            </a:r>
            <a:r>
              <a:rPr lang="en-US" sz="1350" dirty="0">
                <a:solidFill>
                  <a:srgbClr val="495057"/>
                </a:solidFill>
              </a:rPr>
              <a:t> Especially from cats (deep puncture) and dogs (crush).</a:t>
            </a:r>
            <a:endParaRPr lang="en-US" sz="1350" dirty="0"/>
          </a:p>
        </p:txBody>
      </p:sp>
      <p:sp>
        <p:nvSpPr>
          <p:cNvPr id="23" name="SK-14-text-22"/>
          <p:cNvSpPr/>
          <p:nvPr/>
        </p:nvSpPr>
        <p:spPr>
          <a:xfrm>
            <a:off x="952500" y="2207865"/>
            <a:ext cx="4876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Key Pathogens:</a:t>
            </a: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i="1" dirty="0">
                <a:solidFill>
                  <a:srgbClr val="495057"/>
                </a:solidFill>
              </a:rPr>
              <a:t>Pasteurella multocida</a:t>
            </a:r>
            <a:r>
              <a:rPr lang="en-US" sz="1350" dirty="0">
                <a:solidFill>
                  <a:srgbClr val="495057"/>
                </a:solidFill>
              </a:rPr>
              <a:t> (common in both) and </a:t>
            </a:r>
            <a:r>
              <a:rPr lang="en-US" sz="1350" i="1" dirty="0">
                <a:solidFill>
                  <a:srgbClr val="495057"/>
                </a:solidFill>
              </a:rPr>
              <a:t>Capnocytophaga</a:t>
            </a:r>
            <a:r>
              <a:rPr lang="en-US" sz="1350" dirty="0">
                <a:solidFill>
                  <a:srgbClr val="495057"/>
                </a:solidFill>
              </a:rPr>
              <a:t> (dogs).</a:t>
            </a:r>
            <a:endParaRPr lang="en-US" sz="1350" dirty="0"/>
          </a:p>
        </p:txBody>
      </p:sp>
      <p:sp>
        <p:nvSpPr>
          <p:cNvPr id="24" name="SK-14-text-23"/>
          <p:cNvSpPr/>
          <p:nvPr/>
        </p:nvSpPr>
        <p:spPr>
          <a:xfrm>
            <a:off x="952500" y="2798415"/>
            <a:ext cx="4876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Rabies Risk:</a:t>
            </a:r>
            <a:r>
              <a:rPr lang="en-US" sz="1350" dirty="0">
                <a:solidFill>
                  <a:srgbClr val="495057"/>
                </a:solidFill>
              </a:rPr>
              <a:t> Assess travel history for bites sustained abroad; consult local HPT for prophylaxis.</a:t>
            </a:r>
            <a:endParaRPr lang="en-US" sz="1350" dirty="0"/>
          </a:p>
        </p:txBody>
      </p:sp>
      <p:sp>
        <p:nvSpPr>
          <p:cNvPr id="25" name="SK-14-text-24"/>
          <p:cNvSpPr/>
          <p:nvPr/>
        </p:nvSpPr>
        <p:spPr>
          <a:xfrm>
            <a:off x="1057275" y="3760440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Immediate Wound Management</a:t>
            </a:r>
            <a:endParaRPr lang="en-US" sz="1500" dirty="0"/>
          </a:p>
        </p:txBody>
      </p:sp>
      <p:sp>
        <p:nvSpPr>
          <p:cNvPr id="26" name="SK-14-text-25"/>
          <p:cNvSpPr/>
          <p:nvPr/>
        </p:nvSpPr>
        <p:spPr>
          <a:xfrm>
            <a:off x="952500" y="4198590"/>
            <a:ext cx="4876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Thorough Irrigation:</a:t>
            </a:r>
            <a:r>
              <a:rPr lang="en-US" sz="1350" dirty="0">
                <a:solidFill>
                  <a:srgbClr val="495057"/>
                </a:solidFill>
              </a:rPr>
              <a:t> Wash wound extensively with normal saline or tap water.</a:t>
            </a:r>
            <a:endParaRPr lang="en-US" sz="1350" dirty="0"/>
          </a:p>
        </p:txBody>
      </p:sp>
      <p:sp>
        <p:nvSpPr>
          <p:cNvPr id="27" name="SK-14-text-26"/>
          <p:cNvSpPr/>
          <p:nvPr/>
        </p:nvSpPr>
        <p:spPr>
          <a:xfrm>
            <a:off x="952500" y="4789140"/>
            <a:ext cx="1021944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Debridement:</a:t>
            </a:r>
            <a:r>
              <a:rPr lang="en-US" sz="1350" dirty="0">
                <a:solidFill>
                  <a:srgbClr val="495057"/>
                </a:solidFill>
              </a:rPr>
              <a:t> Remove devitalized tissue if necessary.</a:t>
            </a:r>
            <a:endParaRPr lang="en-US" sz="1350" dirty="0"/>
          </a:p>
        </p:txBody>
      </p:sp>
      <p:sp>
        <p:nvSpPr>
          <p:cNvPr id="28" name="SK-14-text-27"/>
          <p:cNvSpPr/>
          <p:nvPr/>
        </p:nvSpPr>
        <p:spPr>
          <a:xfrm>
            <a:off x="952500" y="5122515"/>
            <a:ext cx="4876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Primary Closure:</a:t>
            </a:r>
            <a:r>
              <a:rPr lang="en-US" sz="1350" dirty="0">
                <a:solidFill>
                  <a:srgbClr val="495057"/>
                </a:solidFill>
              </a:rPr>
              <a:t> Generally avoid, especially for dog bites; leave open to drain.</a:t>
            </a:r>
            <a:endParaRPr lang="en-US" sz="1350" dirty="0"/>
          </a:p>
        </p:txBody>
      </p:sp>
      <p:sp>
        <p:nvSpPr>
          <p:cNvPr id="29" name="SK-14-text-28"/>
          <p:cNvSpPr/>
          <p:nvPr/>
        </p:nvSpPr>
        <p:spPr>
          <a:xfrm>
            <a:off x="6696075" y="1179165"/>
            <a:ext cx="54959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Antibiotic Regimen (BNF)</a:t>
            </a:r>
            <a:endParaRPr lang="en-US" sz="1500" dirty="0"/>
          </a:p>
        </p:txBody>
      </p:sp>
      <p:sp>
        <p:nvSpPr>
          <p:cNvPr id="30" name="SK-14-text-29"/>
          <p:cNvSpPr/>
          <p:nvPr/>
        </p:nvSpPr>
        <p:spPr>
          <a:xfrm>
            <a:off x="6591300" y="1645890"/>
            <a:ext cx="399478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First-line Therapy:</a:t>
            </a:r>
            <a:endParaRPr lang="en-US" sz="1350" dirty="0"/>
          </a:p>
        </p:txBody>
      </p:sp>
      <p:sp>
        <p:nvSpPr>
          <p:cNvPr id="31" name="SK-14-text-30"/>
          <p:cNvSpPr/>
          <p:nvPr/>
        </p:nvSpPr>
        <p:spPr>
          <a:xfrm>
            <a:off x="6705600" y="1998315"/>
            <a:ext cx="4744403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05EB8"/>
                </a:solidFill>
              </a:rPr>
              <a:t>Co-amoxiclav 625mg TDS</a:t>
            </a:r>
            <a:endParaRPr lang="en-US" sz="1275" dirty="0"/>
          </a:p>
        </p:txBody>
      </p:sp>
      <p:sp>
        <p:nvSpPr>
          <p:cNvPr id="32" name="SK-14-text-31"/>
          <p:cNvSpPr/>
          <p:nvPr/>
        </p:nvSpPr>
        <p:spPr>
          <a:xfrm>
            <a:off x="6705600" y="2250728"/>
            <a:ext cx="54864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6C757D"/>
                </a:solidFill>
              </a:rPr>
              <a:t>Duration: 3–5 days (prophylaxis) or 7–10 days (treatment).</a:t>
            </a:r>
            <a:endParaRPr lang="en-US" sz="1125" dirty="0"/>
          </a:p>
        </p:txBody>
      </p:sp>
      <p:sp>
        <p:nvSpPr>
          <p:cNvPr id="33" name="SK-14-text-32"/>
          <p:cNvSpPr/>
          <p:nvPr/>
        </p:nvSpPr>
        <p:spPr>
          <a:xfrm>
            <a:off x="6591300" y="2646015"/>
            <a:ext cx="399478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Penicillin Allergy: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6705600" y="2998440"/>
            <a:ext cx="4938712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05EB8"/>
                </a:solidFill>
              </a:rPr>
              <a:t>Metronidazole 400mg TDS</a:t>
            </a:r>
            <a:endParaRPr lang="en-US" sz="1275" dirty="0"/>
          </a:p>
        </p:txBody>
      </p:sp>
      <p:sp>
        <p:nvSpPr>
          <p:cNvPr id="35" name="SK-14-text-34"/>
          <p:cNvSpPr/>
          <p:nvPr/>
        </p:nvSpPr>
        <p:spPr>
          <a:xfrm>
            <a:off x="6705600" y="3298478"/>
            <a:ext cx="71628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PLUS</a:t>
            </a:r>
            <a:endParaRPr lang="en-US" sz="1050" dirty="0"/>
          </a:p>
        </p:txBody>
      </p:sp>
      <p:sp>
        <p:nvSpPr>
          <p:cNvPr id="36" name="SK-14-text-35"/>
          <p:cNvSpPr/>
          <p:nvPr/>
        </p:nvSpPr>
        <p:spPr>
          <a:xfrm>
            <a:off x="6705600" y="3560415"/>
            <a:ext cx="4355783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05EB8"/>
                </a:solidFill>
              </a:rPr>
              <a:t>Doxycycline 100mg BD</a:t>
            </a:r>
            <a:endParaRPr lang="en-US" sz="1275" dirty="0"/>
          </a:p>
        </p:txBody>
      </p:sp>
      <p:sp>
        <p:nvSpPr>
          <p:cNvPr id="37" name="SK-14-text-36"/>
          <p:cNvSpPr/>
          <p:nvPr/>
        </p:nvSpPr>
        <p:spPr>
          <a:xfrm>
            <a:off x="6591300" y="3965228"/>
            <a:ext cx="5600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Tetanus:</a:t>
            </a:r>
            <a:r>
              <a:rPr lang="en-US" sz="1350" dirty="0">
                <a:solidFill>
                  <a:srgbClr val="495057"/>
                </a:solidFill>
              </a:rPr>
              <a:t> Ensure status is up to date (booster if &gt;10 years).</a:t>
            </a:r>
            <a:endParaRPr lang="en-US" sz="1350" dirty="0"/>
          </a:p>
        </p:txBody>
      </p:sp>
      <p:sp>
        <p:nvSpPr>
          <p:cNvPr id="38" name="SK-14-text-37"/>
          <p:cNvSpPr/>
          <p:nvPr/>
        </p:nvSpPr>
        <p:spPr>
          <a:xfrm>
            <a:off x="1162050" y="6027390"/>
            <a:ext cx="103917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Top Tip: Wound Closure Rule</a:t>
            </a:r>
            <a:endParaRPr lang="en-US" sz="1350" dirty="0"/>
          </a:p>
        </p:txBody>
      </p:sp>
      <p:sp>
        <p:nvSpPr>
          <p:cNvPr id="39" name="SK-14-text-38"/>
          <p:cNvSpPr/>
          <p:nvPr/>
        </p:nvSpPr>
        <p:spPr>
          <a:xfrm>
            <a:off x="1162050" y="6303615"/>
            <a:ext cx="103060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Never be in a hurry to suture an animal bite. Closing the wound traps </a:t>
            </a:r>
            <a:r>
              <a:rPr lang="en-US" sz="1275" i="1" dirty="0">
                <a:solidFill>
                  <a:srgbClr val="212529"/>
                </a:solidFill>
              </a:rPr>
              <a:t>Pasteurella</a:t>
            </a:r>
            <a:r>
              <a:rPr lang="en-US" sz="1275" dirty="0">
                <a:solidFill>
                  <a:srgbClr val="212529"/>
                </a:solidFill>
              </a:rPr>
              <a:t> or </a:t>
            </a:r>
            <a:r>
              <a:rPr lang="en-US" sz="1275" i="1" dirty="0">
                <a:solidFill>
                  <a:srgbClr val="212529"/>
                </a:solidFill>
              </a:rPr>
              <a:t>Capnocytophaga</a:t>
            </a:r>
            <a:r>
              <a:rPr lang="en-US" sz="1275" dirty="0">
                <a:solidFill>
                  <a:srgbClr val="212529"/>
                </a:solidFill>
              </a:rPr>
              <a:t> in a low-oxygen environment, significantly increasing the risk of abscess formation and deep space infection.</a:t>
            </a:r>
            <a:endParaRPr lang="en-US" sz="1275" dirty="0"/>
          </a:p>
        </p:txBody>
      </p:sp>
      <p:sp>
        <p:nvSpPr>
          <p:cNvPr id="40" name="SK-14-text-39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1950"/>
            <a:ext cx="10972800" cy="66481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900" y="921990"/>
            <a:ext cx="7810500" cy="9525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274415"/>
            <a:ext cx="3291780" cy="504825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1380" y="1274415"/>
            <a:ext cx="5486400" cy="50482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7780" y="1274415"/>
            <a:ext cx="2194620" cy="504825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1779240"/>
            <a:ext cx="3291780" cy="774353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1380" y="1779240"/>
            <a:ext cx="5486400" cy="774353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7780" y="1779240"/>
            <a:ext cx="2194620" cy="774353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2553593"/>
            <a:ext cx="10972800" cy="774353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553593"/>
            <a:ext cx="3291780" cy="774353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1380" y="2553593"/>
            <a:ext cx="5486400" cy="774353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7780" y="2553593"/>
            <a:ext cx="2194620" cy="774353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327946"/>
            <a:ext cx="3291780" cy="774353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1380" y="3327946"/>
            <a:ext cx="5486400" cy="774353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7780" y="3327946"/>
            <a:ext cx="2194620" cy="774353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4102298"/>
            <a:ext cx="10972800" cy="774502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" y="4102298"/>
            <a:ext cx="3291780" cy="774502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1380" y="4102298"/>
            <a:ext cx="5486400" cy="774502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7780" y="4102298"/>
            <a:ext cx="2194620" cy="774502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" y="5057775"/>
            <a:ext cx="10972800" cy="990600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" y="5322391"/>
            <a:ext cx="158651" cy="126802"/>
          </a:xfrm>
          <a:prstGeom prst="rect">
            <a:avLst/>
          </a:prstGeom>
        </p:spPr>
      </p:pic>
      <p:sp>
        <p:nvSpPr>
          <p:cNvPr id="25" name="SK-15-text-24"/>
          <p:cNvSpPr/>
          <p:nvPr/>
        </p:nvSpPr>
        <p:spPr>
          <a:xfrm>
            <a:off x="800100" y="361950"/>
            <a:ext cx="11391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Antibiotic Summary (BNF-Verified)</a:t>
            </a:r>
            <a:endParaRPr lang="en-US" sz="2550" dirty="0"/>
          </a:p>
        </p:txBody>
      </p:sp>
      <p:sp>
        <p:nvSpPr>
          <p:cNvPr id="26" name="SK-15-text-25"/>
          <p:cNvSpPr/>
          <p:nvPr/>
        </p:nvSpPr>
        <p:spPr>
          <a:xfrm>
            <a:off x="800100" y="82674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7" name="SK-15-text-26"/>
          <p:cNvSpPr/>
          <p:nvPr/>
        </p:nvSpPr>
        <p:spPr>
          <a:xfrm>
            <a:off x="762000" y="1274415"/>
            <a:ext cx="3072705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Indication</a:t>
            </a:r>
            <a:endParaRPr lang="en-US" sz="1350" dirty="0"/>
          </a:p>
        </p:txBody>
      </p:sp>
      <p:sp>
        <p:nvSpPr>
          <p:cNvPr id="28" name="SK-15-text-27"/>
          <p:cNvSpPr/>
          <p:nvPr/>
        </p:nvSpPr>
        <p:spPr>
          <a:xfrm>
            <a:off x="4053780" y="1274415"/>
            <a:ext cx="5332095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First-line Antibiotic (BNF)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9540180" y="1274415"/>
            <a:ext cx="1975545" cy="5048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Duration</a:t>
            </a:r>
            <a:endParaRPr lang="en-US" sz="1350" dirty="0"/>
          </a:p>
        </p:txBody>
      </p:sp>
      <p:sp>
        <p:nvSpPr>
          <p:cNvPr id="30" name="SK-15-text-29"/>
          <p:cNvSpPr/>
          <p:nvPr/>
        </p:nvSpPr>
        <p:spPr>
          <a:xfrm>
            <a:off x="762000" y="1937742"/>
            <a:ext cx="522922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Human Bite / "Fight" Bite</a:t>
            </a:r>
            <a:endParaRPr lang="en-US" sz="1350" dirty="0"/>
          </a:p>
        </p:txBody>
      </p:sp>
      <p:sp>
        <p:nvSpPr>
          <p:cNvPr id="31" name="SK-15-text-30"/>
          <p:cNvSpPr/>
          <p:nvPr/>
        </p:nvSpPr>
        <p:spPr>
          <a:xfrm>
            <a:off x="762000" y="2223492"/>
            <a:ext cx="48768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High risk: Eikenella corrodens</a:t>
            </a:r>
            <a:endParaRPr lang="en-US" sz="1050" dirty="0"/>
          </a:p>
        </p:txBody>
      </p:sp>
      <p:sp>
        <p:nvSpPr>
          <p:cNvPr id="32" name="SK-15-text-31"/>
          <p:cNvSpPr/>
          <p:nvPr/>
        </p:nvSpPr>
        <p:spPr>
          <a:xfrm>
            <a:off x="4053780" y="1937742"/>
            <a:ext cx="255460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Co-amoxiclav</a:t>
            </a:r>
            <a:endParaRPr lang="en-US" sz="1350" dirty="0"/>
          </a:p>
        </p:txBody>
      </p:sp>
      <p:sp>
        <p:nvSpPr>
          <p:cNvPr id="33" name="SK-15-text-32"/>
          <p:cNvSpPr/>
          <p:nvPr/>
        </p:nvSpPr>
        <p:spPr>
          <a:xfrm>
            <a:off x="4053780" y="2194917"/>
            <a:ext cx="5745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625mg three times a day (TDS)</a:t>
            </a:r>
            <a:endParaRPr lang="en-US" sz="1200" dirty="0"/>
          </a:p>
        </p:txBody>
      </p:sp>
      <p:sp>
        <p:nvSpPr>
          <p:cNvPr id="34" name="SK-15-text-33"/>
          <p:cNvSpPr/>
          <p:nvPr/>
        </p:nvSpPr>
        <p:spPr>
          <a:xfrm>
            <a:off x="9540180" y="1779240"/>
            <a:ext cx="1975545" cy="7743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5–7 days</a:t>
            </a:r>
            <a:endParaRPr lang="en-US" sz="1350" dirty="0"/>
          </a:p>
        </p:txBody>
      </p:sp>
      <p:sp>
        <p:nvSpPr>
          <p:cNvPr id="35" name="SK-15-text-34"/>
          <p:cNvSpPr/>
          <p:nvPr/>
        </p:nvSpPr>
        <p:spPr>
          <a:xfrm>
            <a:off x="762000" y="2712095"/>
            <a:ext cx="234886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Animal Bite</a:t>
            </a:r>
            <a:endParaRPr lang="en-US" sz="1350" dirty="0"/>
          </a:p>
        </p:txBody>
      </p:sp>
      <p:sp>
        <p:nvSpPr>
          <p:cNvPr id="36" name="SK-15-text-35"/>
          <p:cNvSpPr/>
          <p:nvPr/>
        </p:nvSpPr>
        <p:spPr>
          <a:xfrm>
            <a:off x="762000" y="2997845"/>
            <a:ext cx="455676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Pasteurella / Capnocytophaga</a:t>
            </a:r>
            <a:endParaRPr lang="en-US" sz="1050" dirty="0"/>
          </a:p>
        </p:txBody>
      </p:sp>
      <p:sp>
        <p:nvSpPr>
          <p:cNvPr id="37" name="SK-15-text-36"/>
          <p:cNvSpPr/>
          <p:nvPr/>
        </p:nvSpPr>
        <p:spPr>
          <a:xfrm>
            <a:off x="4053780" y="2712095"/>
            <a:ext cx="255460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Co-amoxiclav</a:t>
            </a:r>
            <a:endParaRPr lang="en-US" sz="1350" dirty="0"/>
          </a:p>
        </p:txBody>
      </p:sp>
      <p:sp>
        <p:nvSpPr>
          <p:cNvPr id="38" name="SK-15-text-37"/>
          <p:cNvSpPr/>
          <p:nvPr/>
        </p:nvSpPr>
        <p:spPr>
          <a:xfrm>
            <a:off x="4053780" y="2969270"/>
            <a:ext cx="5745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625mg three times a day (TDS)</a:t>
            </a:r>
            <a:endParaRPr lang="en-US" sz="1200" dirty="0"/>
          </a:p>
        </p:txBody>
      </p:sp>
      <p:sp>
        <p:nvSpPr>
          <p:cNvPr id="39" name="SK-15-text-38"/>
          <p:cNvSpPr/>
          <p:nvPr/>
        </p:nvSpPr>
        <p:spPr>
          <a:xfrm>
            <a:off x="9540180" y="2553593"/>
            <a:ext cx="1975545" cy="7743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5–7 days</a:t>
            </a:r>
            <a:endParaRPr lang="en-US" sz="1350" dirty="0"/>
          </a:p>
        </p:txBody>
      </p:sp>
      <p:sp>
        <p:nvSpPr>
          <p:cNvPr id="40" name="SK-15-text-39"/>
          <p:cNvSpPr/>
          <p:nvPr/>
        </p:nvSpPr>
        <p:spPr>
          <a:xfrm>
            <a:off x="762000" y="3486448"/>
            <a:ext cx="378904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Penicillin Allergy</a:t>
            </a:r>
            <a:endParaRPr lang="en-US" sz="1350" dirty="0"/>
          </a:p>
        </p:txBody>
      </p:sp>
      <p:sp>
        <p:nvSpPr>
          <p:cNvPr id="41" name="SK-15-text-40"/>
          <p:cNvSpPr/>
          <p:nvPr/>
        </p:nvSpPr>
        <p:spPr>
          <a:xfrm>
            <a:off x="762000" y="3772198"/>
            <a:ext cx="48768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For bite prophylaxis/treatment</a:t>
            </a:r>
            <a:endParaRPr lang="en-US" sz="1050" dirty="0"/>
          </a:p>
        </p:txBody>
      </p:sp>
      <p:sp>
        <p:nvSpPr>
          <p:cNvPr id="42" name="SK-15-text-41"/>
          <p:cNvSpPr/>
          <p:nvPr/>
        </p:nvSpPr>
        <p:spPr>
          <a:xfrm>
            <a:off x="4053780" y="3486448"/>
            <a:ext cx="564070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Metronidazole + Doxycycline</a:t>
            </a:r>
            <a:endParaRPr lang="en-US" sz="1350" dirty="0"/>
          </a:p>
        </p:txBody>
      </p:sp>
      <p:sp>
        <p:nvSpPr>
          <p:cNvPr id="43" name="SK-15-text-42"/>
          <p:cNvSpPr/>
          <p:nvPr/>
        </p:nvSpPr>
        <p:spPr>
          <a:xfrm>
            <a:off x="4053780" y="3743623"/>
            <a:ext cx="7025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400mg TDS + 100mg BD (twice daily)</a:t>
            </a:r>
            <a:endParaRPr lang="en-US" sz="1200" dirty="0"/>
          </a:p>
        </p:txBody>
      </p:sp>
      <p:sp>
        <p:nvSpPr>
          <p:cNvPr id="44" name="SK-15-text-43"/>
          <p:cNvSpPr/>
          <p:nvPr/>
        </p:nvSpPr>
        <p:spPr>
          <a:xfrm>
            <a:off x="9540180" y="3327946"/>
            <a:ext cx="1975545" cy="7743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5–7 days</a:t>
            </a:r>
            <a:endParaRPr lang="en-US" sz="1350" dirty="0"/>
          </a:p>
        </p:txBody>
      </p:sp>
      <p:sp>
        <p:nvSpPr>
          <p:cNvPr id="45" name="SK-15-text-44"/>
          <p:cNvSpPr/>
          <p:nvPr/>
        </p:nvSpPr>
        <p:spPr>
          <a:xfrm>
            <a:off x="762000" y="4260949"/>
            <a:ext cx="481774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Standard Infected Wound</a:t>
            </a:r>
            <a:endParaRPr lang="en-US" sz="1350" dirty="0"/>
          </a:p>
        </p:txBody>
      </p:sp>
      <p:sp>
        <p:nvSpPr>
          <p:cNvPr id="46" name="SK-15-text-45"/>
          <p:cNvSpPr/>
          <p:nvPr/>
        </p:nvSpPr>
        <p:spPr>
          <a:xfrm>
            <a:off x="762000" y="4546699"/>
            <a:ext cx="375666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Suspected Staph. aureus</a:t>
            </a:r>
            <a:endParaRPr lang="en-US" sz="1050" dirty="0"/>
          </a:p>
        </p:txBody>
      </p:sp>
      <p:sp>
        <p:nvSpPr>
          <p:cNvPr id="47" name="SK-15-text-46"/>
          <p:cNvSpPr/>
          <p:nvPr/>
        </p:nvSpPr>
        <p:spPr>
          <a:xfrm>
            <a:off x="4053780" y="4260949"/>
            <a:ext cx="296608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Flucloxacillin</a:t>
            </a:r>
            <a:endParaRPr lang="en-US" sz="1350" dirty="0"/>
          </a:p>
        </p:txBody>
      </p:sp>
      <p:sp>
        <p:nvSpPr>
          <p:cNvPr id="48" name="SK-15-text-47"/>
          <p:cNvSpPr/>
          <p:nvPr/>
        </p:nvSpPr>
        <p:spPr>
          <a:xfrm>
            <a:off x="4053780" y="4518124"/>
            <a:ext cx="5562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500mg four times a day (QDS)</a:t>
            </a:r>
            <a:endParaRPr lang="en-US" sz="1200" dirty="0"/>
          </a:p>
        </p:txBody>
      </p:sp>
      <p:sp>
        <p:nvSpPr>
          <p:cNvPr id="49" name="SK-15-text-48"/>
          <p:cNvSpPr/>
          <p:nvPr/>
        </p:nvSpPr>
        <p:spPr>
          <a:xfrm>
            <a:off x="9540180" y="4102298"/>
            <a:ext cx="1975545" cy="7745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5–7 days</a:t>
            </a:r>
            <a:endParaRPr lang="en-US" sz="1350" dirty="0"/>
          </a:p>
        </p:txBody>
      </p:sp>
      <p:sp>
        <p:nvSpPr>
          <p:cNvPr id="50" name="SK-15-text-49"/>
          <p:cNvSpPr/>
          <p:nvPr/>
        </p:nvSpPr>
        <p:spPr>
          <a:xfrm>
            <a:off x="1111151" y="5181600"/>
            <a:ext cx="1036647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AKT Focus: Bite Prophylaxis</a:t>
            </a:r>
            <a:endParaRPr lang="en-US" sz="1350" dirty="0"/>
          </a:p>
        </p:txBody>
      </p:sp>
      <p:sp>
        <p:nvSpPr>
          <p:cNvPr id="51" name="SK-15-text-50"/>
          <p:cNvSpPr/>
          <p:nvPr/>
        </p:nvSpPr>
        <p:spPr>
          <a:xfrm>
            <a:off x="1111151" y="5467350"/>
            <a:ext cx="1028074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For human or animal bites, clinical assessment of "high risk" wounds warrants antibiotic prophylaxis. Co-amoxiclav is the standard first-line choice in the BNF. </a:t>
            </a:r>
            <a:r>
              <a:rPr lang="en-US" sz="1200" b="1" dirty="0">
                <a:solidFill>
                  <a:srgbClr val="212529"/>
                </a:solidFill>
              </a:rPr>
              <a:t>Never</a:t>
            </a:r>
            <a:r>
              <a:rPr lang="en-US" sz="1200" dirty="0">
                <a:solidFill>
                  <a:srgbClr val="212529"/>
                </a:solidFill>
              </a:rPr>
              <a:t> close human bites primarily — antibiotics are a safety measure, not a substitute for proper wound management.</a:t>
            </a:r>
            <a:endParaRPr lang="en-US" sz="1200" dirty="0"/>
          </a:p>
        </p:txBody>
      </p:sp>
      <p:sp>
        <p:nvSpPr>
          <p:cNvPr id="52" name="SK-15-text-51"/>
          <p:cNvSpPr/>
          <p:nvPr/>
        </p:nvSpPr>
        <p:spPr>
          <a:xfrm>
            <a:off x="10420350" y="6324600"/>
            <a:ext cx="1771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5372100" cy="4726335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636365"/>
            <a:ext cx="285750" cy="228600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112615"/>
            <a:ext cx="214313" cy="190500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2813596"/>
            <a:ext cx="214313" cy="190500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514576"/>
            <a:ext cx="214313" cy="214313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350615"/>
            <a:ext cx="5372100" cy="4726335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636365"/>
            <a:ext cx="285750" cy="228600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112615"/>
            <a:ext cx="214313" cy="214313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813596"/>
            <a:ext cx="214313" cy="190500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3514576"/>
            <a:ext cx="4914900" cy="1443038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0" y="3746004"/>
            <a:ext cx="214313" cy="175320"/>
          </a:xfrm>
          <a:prstGeom prst="rect">
            <a:avLst/>
          </a:prstGeom>
        </p:spPr>
      </p:pic>
      <p:sp>
        <p:nvSpPr>
          <p:cNvPr id="17" name="SK-16-text-16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Extensor Tendon &amp; Central Slip Injuries</a:t>
            </a:r>
            <a:endParaRPr lang="en-US" sz="2550" dirty="0"/>
          </a:p>
        </p:txBody>
      </p:sp>
      <p:sp>
        <p:nvSpPr>
          <p:cNvPr id="18" name="SK-16-text-17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9" name="SK-16-text-18"/>
          <p:cNvSpPr/>
          <p:nvPr/>
        </p:nvSpPr>
        <p:spPr>
          <a:xfrm>
            <a:off x="1200150" y="1579215"/>
            <a:ext cx="6858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General Extensor Injuries</a:t>
            </a:r>
            <a:endParaRPr lang="en-US" sz="1800" dirty="0"/>
          </a:p>
        </p:txBody>
      </p:sp>
      <p:sp>
        <p:nvSpPr>
          <p:cNvPr id="20" name="SK-16-text-19"/>
          <p:cNvSpPr/>
          <p:nvPr/>
        </p:nvSpPr>
        <p:spPr>
          <a:xfrm>
            <a:off x="1128713" y="2112615"/>
            <a:ext cx="45862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Diagnosis:</a:t>
            </a:r>
            <a:r>
              <a:rPr lang="en-US" sz="1350" dirty="0">
                <a:solidFill>
                  <a:srgbClr val="212529"/>
                </a:solidFill>
              </a:rPr>
              <a:t> Characteristic "droop" of the finger at rest is the hallmark sign.</a:t>
            </a:r>
            <a:endParaRPr lang="en-US" sz="1350" dirty="0"/>
          </a:p>
        </p:txBody>
      </p:sp>
      <p:sp>
        <p:nvSpPr>
          <p:cNvPr id="21" name="SK-16-text-20"/>
          <p:cNvSpPr/>
          <p:nvPr/>
        </p:nvSpPr>
        <p:spPr>
          <a:xfrm>
            <a:off x="1128713" y="2813596"/>
            <a:ext cx="45862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Exploration:</a:t>
            </a:r>
            <a:r>
              <a:rPr lang="en-US" sz="1350" dirty="0">
                <a:solidFill>
                  <a:srgbClr val="212529"/>
                </a:solidFill>
              </a:rPr>
              <a:t> Always explore lacerations on the back of the hand under LA if they lie over tendons.</a:t>
            </a:r>
            <a:endParaRPr lang="en-US" sz="1350" dirty="0"/>
          </a:p>
        </p:txBody>
      </p:sp>
      <p:sp>
        <p:nvSpPr>
          <p:cNvPr id="22" name="SK-16-text-21"/>
          <p:cNvSpPr/>
          <p:nvPr/>
        </p:nvSpPr>
        <p:spPr>
          <a:xfrm>
            <a:off x="1128713" y="3514576"/>
            <a:ext cx="45862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Clinical Trap:</a:t>
            </a:r>
            <a:r>
              <a:rPr lang="en-US" sz="1350" dirty="0">
                <a:solidFill>
                  <a:srgbClr val="212529"/>
                </a:solidFill>
              </a:rPr>
              <a:t> A tendon that is 90% divided can still function initially but will rupture later.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6877050" y="1579215"/>
            <a:ext cx="53149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The Central Slip Hazard</a:t>
            </a:r>
            <a:endParaRPr lang="en-US" sz="1800" dirty="0"/>
          </a:p>
        </p:txBody>
      </p:sp>
      <p:sp>
        <p:nvSpPr>
          <p:cNvPr id="24" name="SK-16-text-23"/>
          <p:cNvSpPr/>
          <p:nvPr/>
        </p:nvSpPr>
        <p:spPr>
          <a:xfrm>
            <a:off x="6805613" y="2112615"/>
            <a:ext cx="45862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Location:</a:t>
            </a:r>
            <a:r>
              <a:rPr lang="en-US" sz="1350" dirty="0">
                <a:solidFill>
                  <a:srgbClr val="212529"/>
                </a:solidFill>
              </a:rPr>
              <a:t> Injury occurs at the PIP joint; may appear normal on initial presentation.</a:t>
            </a:r>
            <a:endParaRPr lang="en-US" sz="1350" dirty="0"/>
          </a:p>
        </p:txBody>
      </p:sp>
      <p:sp>
        <p:nvSpPr>
          <p:cNvPr id="25" name="SK-16-text-24"/>
          <p:cNvSpPr/>
          <p:nvPr/>
        </p:nvSpPr>
        <p:spPr>
          <a:xfrm>
            <a:off x="6805613" y="2813596"/>
            <a:ext cx="45862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Consequence:</a:t>
            </a:r>
            <a:r>
              <a:rPr lang="en-US" sz="1350" dirty="0">
                <a:solidFill>
                  <a:srgbClr val="212529"/>
                </a:solidFill>
              </a:rPr>
              <a:t> Missed central slip injuries lead to a delayed </a:t>
            </a:r>
            <a:r>
              <a:rPr lang="en-US" sz="1350" b="1" dirty="0">
                <a:solidFill>
                  <a:srgbClr val="212529"/>
                </a:solidFill>
              </a:rPr>
              <a:t>Boutonnière deformity</a:t>
            </a:r>
            <a:r>
              <a:rPr lang="en-US" sz="1350" dirty="0">
                <a:solidFill>
                  <a:srgbClr val="212529"/>
                </a:solidFill>
              </a:rPr>
              <a:t>.</a:t>
            </a:r>
            <a:endParaRPr lang="en-US" sz="1350" dirty="0"/>
          </a:p>
        </p:txBody>
      </p:sp>
      <p:sp>
        <p:nvSpPr>
          <p:cNvPr id="26" name="SK-16-text-25"/>
          <p:cNvSpPr/>
          <p:nvPr/>
        </p:nvSpPr>
        <p:spPr>
          <a:xfrm>
            <a:off x="6977063" y="3705076"/>
            <a:ext cx="45339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Management Action</a:t>
            </a:r>
            <a:endParaRPr lang="en-US" sz="1350" dirty="0"/>
          </a:p>
        </p:txBody>
      </p:sp>
      <p:sp>
        <p:nvSpPr>
          <p:cNvPr id="27" name="SK-16-text-26"/>
          <p:cNvSpPr/>
          <p:nvPr/>
        </p:nvSpPr>
        <p:spPr>
          <a:xfrm>
            <a:off x="6667500" y="4038451"/>
            <a:ext cx="453390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Treat ALL suspected central slip injuries immediately with </a:t>
            </a:r>
            <a:r>
              <a:rPr lang="en-US" sz="1275" b="1" dirty="0">
                <a:solidFill>
                  <a:srgbClr val="212529"/>
                </a:solidFill>
              </a:rPr>
              <a:t>4–6 weeks of PIP joint extension splinting</a:t>
            </a:r>
            <a:r>
              <a:rPr lang="en-US" sz="1275" dirty="0">
                <a:solidFill>
                  <a:srgbClr val="212529"/>
                </a:solidFill>
              </a:rPr>
              <a:t>. Early intervention is vital for prevention.</a:t>
            </a:r>
            <a:endParaRPr lang="en-US" sz="1275" dirty="0"/>
          </a:p>
        </p:txBody>
      </p:sp>
      <p:sp>
        <p:nvSpPr>
          <p:cNvPr id="28" name="SK-16-text-27"/>
          <p:cNvSpPr/>
          <p:nvPr/>
        </p:nvSpPr>
        <p:spPr>
          <a:xfrm>
            <a:off x="10458450" y="63055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57200"/>
            <a:ext cx="11277600" cy="66481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500" y="1017240"/>
            <a:ext cx="8115300" cy="9525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1426815"/>
            <a:ext cx="5524500" cy="3526185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698278"/>
            <a:ext cx="285750" cy="228600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4065091"/>
            <a:ext cx="2333625" cy="342900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426815"/>
            <a:ext cx="5524500" cy="3526185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900" y="1698278"/>
            <a:ext cx="285750" cy="228600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900" y="4065091"/>
            <a:ext cx="2333625" cy="342900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5181600"/>
            <a:ext cx="11277600" cy="1219200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" y="5533579"/>
            <a:ext cx="229791" cy="183803"/>
          </a:xfrm>
          <a:prstGeom prst="rect">
            <a:avLst/>
          </a:prstGeom>
        </p:spPr>
      </p:pic>
      <p:sp>
        <p:nvSpPr>
          <p:cNvPr id="14" name="SK-17-text-13"/>
          <p:cNvSpPr/>
          <p:nvPr/>
        </p:nvSpPr>
        <p:spPr>
          <a:xfrm>
            <a:off x="647700" y="457200"/>
            <a:ext cx="112490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Mallet Finger Management</a:t>
            </a:r>
            <a:endParaRPr lang="en-US" sz="2550" dirty="0"/>
          </a:p>
        </p:txBody>
      </p:sp>
      <p:sp>
        <p:nvSpPr>
          <p:cNvPr id="15" name="SK-17-text-14"/>
          <p:cNvSpPr/>
          <p:nvPr/>
        </p:nvSpPr>
        <p:spPr>
          <a:xfrm>
            <a:off x="6477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6" name="SK-17-text-15"/>
          <p:cNvSpPr/>
          <p:nvPr/>
        </p:nvSpPr>
        <p:spPr>
          <a:xfrm>
            <a:off x="1085850" y="1655415"/>
            <a:ext cx="46310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Soft-Tissue Mallet</a:t>
            </a:r>
            <a:endParaRPr lang="en-US" sz="1650" dirty="0"/>
          </a:p>
        </p:txBody>
      </p:sp>
      <p:sp>
        <p:nvSpPr>
          <p:cNvPr id="17" name="SK-17-text-16"/>
          <p:cNvSpPr/>
          <p:nvPr/>
        </p:nvSpPr>
        <p:spPr>
          <a:xfrm>
            <a:off x="685800" y="2160240"/>
            <a:ext cx="50673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Extensor mechanism injury at the DIP joint without associated fracture.</a:t>
            </a:r>
            <a:endParaRPr lang="en-US" sz="1350" dirty="0"/>
          </a:p>
        </p:txBody>
      </p:sp>
      <p:sp>
        <p:nvSpPr>
          <p:cNvPr id="18" name="SK-17-text-17"/>
          <p:cNvSpPr/>
          <p:nvPr/>
        </p:nvSpPr>
        <p:spPr>
          <a:xfrm>
            <a:off x="876300" y="2823121"/>
            <a:ext cx="72139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DIP joint splinted in full extension</a:t>
            </a:r>
            <a:endParaRPr lang="en-US" sz="1350" dirty="0"/>
          </a:p>
        </p:txBody>
      </p:sp>
      <p:sp>
        <p:nvSpPr>
          <p:cNvPr id="19" name="SK-17-text-18"/>
          <p:cNvSpPr/>
          <p:nvPr/>
        </p:nvSpPr>
        <p:spPr>
          <a:xfrm>
            <a:off x="876300" y="3173611"/>
            <a:ext cx="73262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Splinting must be </a:t>
            </a:r>
            <a:r>
              <a:rPr lang="en-US" sz="1350" b="1" dirty="0">
                <a:solidFill>
                  <a:srgbClr val="495057"/>
                </a:solidFill>
              </a:rPr>
              <a:t>continuous</a:t>
            </a:r>
            <a:r>
              <a:rPr lang="en-US" sz="1350" dirty="0">
                <a:solidFill>
                  <a:srgbClr val="495057"/>
                </a:solidFill>
              </a:rPr>
              <a:t> (24/7)</a:t>
            </a:r>
            <a:endParaRPr lang="en-US" sz="1350" dirty="0"/>
          </a:p>
        </p:txBody>
      </p:sp>
      <p:sp>
        <p:nvSpPr>
          <p:cNvPr id="20" name="SK-17-text-19"/>
          <p:cNvSpPr/>
          <p:nvPr/>
        </p:nvSpPr>
        <p:spPr>
          <a:xfrm>
            <a:off x="876300" y="3524101"/>
            <a:ext cx="8005942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If joint flexes, healing tissue ruptures</a:t>
            </a:r>
            <a:endParaRPr lang="en-US" sz="1350" dirty="0"/>
          </a:p>
        </p:txBody>
      </p:sp>
      <p:sp>
        <p:nvSpPr>
          <p:cNvPr id="21" name="SK-17-text-20"/>
          <p:cNvSpPr/>
          <p:nvPr/>
        </p:nvSpPr>
        <p:spPr>
          <a:xfrm>
            <a:off x="819150" y="4065091"/>
            <a:ext cx="471961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Duration: 6 Weeks Continuous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6838950" y="1655415"/>
            <a:ext cx="28708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Bony Mallet</a:t>
            </a:r>
            <a:endParaRPr lang="en-US" sz="1650" dirty="0"/>
          </a:p>
        </p:txBody>
      </p:sp>
      <p:sp>
        <p:nvSpPr>
          <p:cNvPr id="23" name="SK-17-text-22"/>
          <p:cNvSpPr/>
          <p:nvPr/>
        </p:nvSpPr>
        <p:spPr>
          <a:xfrm>
            <a:off x="6438900" y="2160240"/>
            <a:ext cx="50673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Avulsion fracture of the dorsal base of the distal phalanx involving the extensor insertion.</a:t>
            </a:r>
            <a:endParaRPr lang="en-US" sz="1350" dirty="0"/>
          </a:p>
        </p:txBody>
      </p:sp>
      <p:sp>
        <p:nvSpPr>
          <p:cNvPr id="24" name="SK-17-text-23"/>
          <p:cNvSpPr/>
          <p:nvPr/>
        </p:nvSpPr>
        <p:spPr>
          <a:xfrm>
            <a:off x="6629400" y="2823121"/>
            <a:ext cx="55626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Bony fragments heal faster than tendon</a:t>
            </a:r>
            <a:endParaRPr lang="en-US" sz="1350" dirty="0"/>
          </a:p>
        </p:txBody>
      </p:sp>
      <p:sp>
        <p:nvSpPr>
          <p:cNvPr id="25" name="SK-17-text-24"/>
          <p:cNvSpPr/>
          <p:nvPr/>
        </p:nvSpPr>
        <p:spPr>
          <a:xfrm>
            <a:off x="6629400" y="3173611"/>
            <a:ext cx="55626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DIP splinted in full extension</a:t>
            </a:r>
            <a:endParaRPr lang="en-US" sz="1350" dirty="0"/>
          </a:p>
        </p:txBody>
      </p:sp>
      <p:sp>
        <p:nvSpPr>
          <p:cNvPr id="26" name="SK-17-text-25"/>
          <p:cNvSpPr/>
          <p:nvPr/>
        </p:nvSpPr>
        <p:spPr>
          <a:xfrm>
            <a:off x="6629400" y="3524101"/>
            <a:ext cx="55626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Refer if &gt;30% joint surface involved</a:t>
            </a:r>
            <a:endParaRPr lang="en-US" sz="1350" dirty="0"/>
          </a:p>
        </p:txBody>
      </p:sp>
      <p:sp>
        <p:nvSpPr>
          <p:cNvPr id="27" name="SK-17-text-26"/>
          <p:cNvSpPr/>
          <p:nvPr/>
        </p:nvSpPr>
        <p:spPr>
          <a:xfrm>
            <a:off x="6572250" y="4065091"/>
            <a:ext cx="471961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Duration: 4 Weeks Continuous</a:t>
            </a:r>
            <a:endParaRPr lang="en-US" sz="1200" dirty="0"/>
          </a:p>
        </p:txBody>
      </p:sp>
      <p:sp>
        <p:nvSpPr>
          <p:cNvPr id="28" name="SK-17-text-27"/>
          <p:cNvSpPr/>
          <p:nvPr/>
        </p:nvSpPr>
        <p:spPr>
          <a:xfrm>
            <a:off x="1029891" y="5372100"/>
            <a:ext cx="10609659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Critical Rule: Restarting the Timer</a:t>
            </a:r>
            <a:endParaRPr lang="en-US" sz="1500" dirty="0"/>
          </a:p>
        </p:txBody>
      </p:sp>
      <p:sp>
        <p:nvSpPr>
          <p:cNvPr id="29" name="SK-17-text-28"/>
          <p:cNvSpPr/>
          <p:nvPr/>
        </p:nvSpPr>
        <p:spPr>
          <a:xfrm>
            <a:off x="1029891" y="5695950"/>
            <a:ext cx="10514409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If the DIP joint flexes </a:t>
            </a:r>
            <a:r>
              <a:rPr lang="en-US" sz="1350" b="1" dirty="0">
                <a:solidFill>
                  <a:srgbClr val="212529"/>
                </a:solidFill>
              </a:rPr>
              <a:t>even once</a:t>
            </a:r>
            <a:r>
              <a:rPr lang="en-US" sz="1350" dirty="0">
                <a:solidFill>
                  <a:srgbClr val="212529"/>
                </a:solidFill>
              </a:rPr>
              <a:t> during the treatment period (e.g., during cleaning or splint changes), the treatment has failed. </a:t>
            </a:r>
            <a:r>
              <a:rPr lang="en-US" sz="1350" b="1" dirty="0">
                <a:solidFill>
                  <a:srgbClr val="212529"/>
                </a:solidFill>
              </a:rPr>
              <a:t>The 6-week (or 4-week) timer must be restarted from day zero immediately.</a:t>
            </a:r>
            <a:endParaRPr lang="en-US" sz="1350" dirty="0"/>
          </a:p>
        </p:txBody>
      </p:sp>
      <p:sp>
        <p:nvSpPr>
          <p:cNvPr id="30" name="SK-17-text-29"/>
          <p:cNvSpPr/>
          <p:nvPr/>
        </p:nvSpPr>
        <p:spPr>
          <a:xfrm>
            <a:off x="10572750" y="6457950"/>
            <a:ext cx="161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5410200" cy="2362200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512540"/>
            <a:ext cx="238125" cy="190500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903315"/>
            <a:ext cx="5410200" cy="2362200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4065240"/>
            <a:ext cx="238125" cy="190500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350615"/>
            <a:ext cx="5410200" cy="2381696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512540"/>
            <a:ext cx="238125" cy="190500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300" y="3922812"/>
            <a:ext cx="5410200" cy="1182737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600" y="4078039"/>
            <a:ext cx="214313" cy="175320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5296049"/>
            <a:ext cx="5410200" cy="969466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5451277"/>
            <a:ext cx="214313" cy="175320"/>
          </a:xfrm>
          <a:prstGeom prst="rect">
            <a:avLst/>
          </a:prstGeom>
        </p:spPr>
      </p:pic>
      <p:sp>
        <p:nvSpPr>
          <p:cNvPr id="16" name="SK-18-text-15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Flexor Tendon Injuries</a:t>
            </a:r>
            <a:endParaRPr lang="en-US" sz="2550" dirty="0"/>
          </a:p>
        </p:txBody>
      </p:sp>
      <p:sp>
        <p:nvSpPr>
          <p:cNvPr id="17" name="SK-18-text-16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8" name="SK-18-text-17"/>
          <p:cNvSpPr/>
          <p:nvPr/>
        </p:nvSpPr>
        <p:spPr>
          <a:xfrm>
            <a:off x="1019175" y="1464915"/>
            <a:ext cx="5943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Testing Individual Tendons</a:t>
            </a:r>
            <a:endParaRPr lang="en-US" sz="1500" dirty="0"/>
          </a:p>
        </p:txBody>
      </p:sp>
      <p:sp>
        <p:nvSpPr>
          <p:cNvPr id="19" name="SK-18-text-18"/>
          <p:cNvSpPr/>
          <p:nvPr/>
        </p:nvSpPr>
        <p:spPr>
          <a:xfrm>
            <a:off x="914400" y="18649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FDP (Profundus):</a:t>
            </a:r>
            <a:r>
              <a:rPr lang="en-US" sz="1350" dirty="0">
                <a:solidFill>
                  <a:srgbClr val="212529"/>
                </a:solidFill>
              </a:rPr>
              <a:t> Hold PIP in extension; ask patient to flex ONLY the DIP joint.</a:t>
            </a:r>
            <a:endParaRPr lang="en-US" sz="1350" dirty="0"/>
          </a:p>
        </p:txBody>
      </p:sp>
      <p:sp>
        <p:nvSpPr>
          <p:cNvPr id="20" name="SK-18-text-19"/>
          <p:cNvSpPr/>
          <p:nvPr/>
        </p:nvSpPr>
        <p:spPr>
          <a:xfrm>
            <a:off x="914400" y="24745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FDS (Superficialis):</a:t>
            </a:r>
            <a:r>
              <a:rPr lang="en-US" sz="1350" dirty="0">
                <a:solidFill>
                  <a:srgbClr val="212529"/>
                </a:solidFill>
              </a:rPr>
              <a:t> Hold all other fingers in full extension; ask to flex PIP of injured finger.</a:t>
            </a:r>
            <a:endParaRPr lang="en-US" sz="1350" dirty="0"/>
          </a:p>
        </p:txBody>
      </p:sp>
      <p:sp>
        <p:nvSpPr>
          <p:cNvPr id="21" name="SK-18-text-20"/>
          <p:cNvSpPr/>
          <p:nvPr/>
        </p:nvSpPr>
        <p:spPr>
          <a:xfrm>
            <a:off x="914400" y="30841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Note:</a:t>
            </a:r>
            <a:r>
              <a:rPr lang="en-US" sz="1350" dirty="0">
                <a:solidFill>
                  <a:srgbClr val="212529"/>
                </a:solidFill>
              </a:rPr>
              <a:t> A 90% divided tendon may still function normally on Day 1 but will rupture later.</a:t>
            </a:r>
            <a:endParaRPr lang="en-US" sz="1350" dirty="0"/>
          </a:p>
        </p:txBody>
      </p:sp>
      <p:sp>
        <p:nvSpPr>
          <p:cNvPr id="22" name="SK-18-text-21"/>
          <p:cNvSpPr/>
          <p:nvPr/>
        </p:nvSpPr>
        <p:spPr>
          <a:xfrm>
            <a:off x="1019175" y="4017615"/>
            <a:ext cx="685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"Rugby Finger" (Jersey Finger)</a:t>
            </a:r>
            <a:endParaRPr lang="en-US" sz="1500" dirty="0"/>
          </a:p>
        </p:txBody>
      </p:sp>
      <p:sp>
        <p:nvSpPr>
          <p:cNvPr id="23" name="SK-18-text-22"/>
          <p:cNvSpPr/>
          <p:nvPr/>
        </p:nvSpPr>
        <p:spPr>
          <a:xfrm>
            <a:off x="914400" y="44176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Mechanism:</a:t>
            </a:r>
            <a:r>
              <a:rPr lang="en-US" sz="1350" dirty="0">
                <a:solidFill>
                  <a:srgbClr val="212529"/>
                </a:solidFill>
              </a:rPr>
              <a:t> Sudden forced extension of a flexed digit (e.g., grabbing a jersey).</a:t>
            </a:r>
            <a:endParaRPr lang="en-US" sz="1350" dirty="0"/>
          </a:p>
        </p:txBody>
      </p:sp>
      <p:sp>
        <p:nvSpPr>
          <p:cNvPr id="24" name="SK-18-text-23"/>
          <p:cNvSpPr/>
          <p:nvPr/>
        </p:nvSpPr>
        <p:spPr>
          <a:xfrm>
            <a:off x="914400" y="50272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Presentation:</a:t>
            </a:r>
            <a:r>
              <a:rPr lang="en-US" sz="1350" dirty="0">
                <a:solidFill>
                  <a:srgbClr val="212529"/>
                </a:solidFill>
              </a:rPr>
              <a:t> Closed avulsion of FDP from distal phalanx (Ring finger 75%).</a:t>
            </a:r>
            <a:endParaRPr lang="en-US" sz="1350" dirty="0"/>
          </a:p>
        </p:txBody>
      </p:sp>
      <p:sp>
        <p:nvSpPr>
          <p:cNvPr id="25" name="SK-18-text-24"/>
          <p:cNvSpPr/>
          <p:nvPr/>
        </p:nvSpPr>
        <p:spPr>
          <a:xfrm>
            <a:off x="914400" y="56368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8C00"/>
                </a:solidFill>
              </a:rPr>
              <a:t>Pitfall:</a:t>
            </a:r>
            <a:r>
              <a:rPr lang="en-US" sz="1350" dirty="0">
                <a:solidFill>
                  <a:srgbClr val="212529"/>
                </a:solidFill>
              </a:rPr>
              <a:t> Often dismissed as a "strained finger" — check DIP flexion!</a:t>
            </a:r>
            <a:endParaRPr lang="en-US" sz="1350" dirty="0"/>
          </a:p>
        </p:txBody>
      </p:sp>
      <p:sp>
        <p:nvSpPr>
          <p:cNvPr id="26" name="SK-18-text-25"/>
          <p:cNvSpPr/>
          <p:nvPr/>
        </p:nvSpPr>
        <p:spPr>
          <a:xfrm>
            <a:off x="6657975" y="1464915"/>
            <a:ext cx="5410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Zone 2: "No Man's Land"</a:t>
            </a:r>
            <a:endParaRPr lang="en-US" sz="1500" dirty="0"/>
          </a:p>
        </p:txBody>
      </p:sp>
      <p:sp>
        <p:nvSpPr>
          <p:cNvPr id="27" name="SK-18-text-26"/>
          <p:cNvSpPr/>
          <p:nvPr/>
        </p:nvSpPr>
        <p:spPr>
          <a:xfrm>
            <a:off x="6553200" y="1864965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Extends from distal palmar crease to the FDS insertion.</a:t>
            </a:r>
            <a:endParaRPr lang="en-US" sz="1350" dirty="0"/>
          </a:p>
        </p:txBody>
      </p:sp>
      <p:sp>
        <p:nvSpPr>
          <p:cNvPr id="28" name="SK-18-text-27"/>
          <p:cNvSpPr/>
          <p:nvPr/>
        </p:nvSpPr>
        <p:spPr>
          <a:xfrm>
            <a:off x="6553200" y="221739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Tendon lies within a tight </a:t>
            </a:r>
            <a:r>
              <a:rPr lang="en-US" sz="1350" b="1" dirty="0">
                <a:solidFill>
                  <a:srgbClr val="FF8C00"/>
                </a:solidFill>
              </a:rPr>
              <a:t>fibrous flexor sheath</a:t>
            </a:r>
            <a:r>
              <a:rPr lang="en-US" sz="1350" dirty="0">
                <a:solidFill>
                  <a:srgbClr val="212529"/>
                </a:solidFill>
              </a:rPr>
              <a:t>; injuries here have high risk of scarring and poor outcomes.</a:t>
            </a:r>
            <a:endParaRPr lang="en-US" sz="1350" dirty="0"/>
          </a:p>
        </p:txBody>
      </p:sp>
      <p:sp>
        <p:nvSpPr>
          <p:cNvPr id="29" name="SK-18-text-28"/>
          <p:cNvSpPr/>
          <p:nvPr/>
        </p:nvSpPr>
        <p:spPr>
          <a:xfrm>
            <a:off x="6553200" y="282699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Modern consensus: </a:t>
            </a:r>
            <a:r>
              <a:rPr lang="en-US" sz="1350" b="1" dirty="0">
                <a:solidFill>
                  <a:srgbClr val="FF8C00"/>
                </a:solidFill>
              </a:rPr>
              <a:t>Refer all Zone 2 injuries</a:t>
            </a:r>
            <a:r>
              <a:rPr lang="en-US" sz="1350" dirty="0">
                <a:solidFill>
                  <a:srgbClr val="212529"/>
                </a:solidFill>
              </a:rPr>
              <a:t> for formal surgical repair within 12–24 hours.</a:t>
            </a:r>
            <a:endParaRPr lang="en-US" sz="1350" dirty="0"/>
          </a:p>
        </p:txBody>
      </p:sp>
      <p:sp>
        <p:nvSpPr>
          <p:cNvPr id="30" name="SK-18-text-29"/>
          <p:cNvSpPr/>
          <p:nvPr/>
        </p:nvSpPr>
        <p:spPr>
          <a:xfrm>
            <a:off x="6615113" y="4037112"/>
            <a:ext cx="51816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C27B0"/>
                </a:solidFill>
              </a:rPr>
              <a:t>AKT Focus: Zone 2</a:t>
            </a:r>
            <a:endParaRPr lang="en-US" sz="1350" dirty="0"/>
          </a:p>
        </p:txBody>
      </p:sp>
      <p:sp>
        <p:nvSpPr>
          <p:cNvPr id="31" name="SK-18-text-30"/>
          <p:cNvSpPr/>
          <p:nvPr/>
        </p:nvSpPr>
        <p:spPr>
          <a:xfrm>
            <a:off x="6324600" y="4351437"/>
            <a:ext cx="518160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Zone 2 flexor injuries are historically complex due to the fibrous sheath. AKT candidates must identify this zone as requiring </a:t>
            </a:r>
            <a:r>
              <a:rPr lang="en-US" sz="1200" b="1" dirty="0">
                <a:solidFill>
                  <a:srgbClr val="212529"/>
                </a:solidFill>
              </a:rPr>
              <a:t>urgent specialist referral</a:t>
            </a:r>
            <a:r>
              <a:rPr lang="en-US" sz="1200" dirty="0">
                <a:solidFill>
                  <a:srgbClr val="212529"/>
                </a:solidFill>
              </a:rPr>
              <a:t> rather than GP management.</a:t>
            </a:r>
            <a:endParaRPr lang="en-US" sz="1200" dirty="0"/>
          </a:p>
        </p:txBody>
      </p:sp>
      <p:sp>
        <p:nvSpPr>
          <p:cNvPr id="32" name="SK-18-text-31"/>
          <p:cNvSpPr/>
          <p:nvPr/>
        </p:nvSpPr>
        <p:spPr>
          <a:xfrm>
            <a:off x="6615113" y="5410349"/>
            <a:ext cx="51816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3545"/>
                </a:solidFill>
              </a:rPr>
              <a:t>RED FLAG: Urgent Referral</a:t>
            </a:r>
            <a:endParaRPr lang="en-US" sz="1350" dirty="0"/>
          </a:p>
        </p:txBody>
      </p:sp>
      <p:sp>
        <p:nvSpPr>
          <p:cNvPr id="33" name="SK-18-text-32"/>
          <p:cNvSpPr/>
          <p:nvPr/>
        </p:nvSpPr>
        <p:spPr>
          <a:xfrm>
            <a:off x="6324600" y="5724674"/>
            <a:ext cx="5181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Any </a:t>
            </a:r>
            <a:r>
              <a:rPr lang="en-US" sz="1200" b="1" dirty="0">
                <a:solidFill>
                  <a:srgbClr val="212529"/>
                </a:solidFill>
              </a:rPr>
              <a:t>inability to flex DIP or PIP joints in isolation</a:t>
            </a:r>
            <a:r>
              <a:rPr lang="en-US" sz="1200" dirty="0">
                <a:solidFill>
                  <a:srgbClr val="212529"/>
                </a:solidFill>
              </a:rPr>
              <a:t> after a laceration or trauma requires same-day A&amp;E/Plastics referral.</a:t>
            </a:r>
            <a:endParaRPr lang="en-US" sz="1200" dirty="0"/>
          </a:p>
        </p:txBody>
      </p:sp>
      <p:sp>
        <p:nvSpPr>
          <p:cNvPr id="34" name="SK-18-text-33"/>
          <p:cNvSpPr/>
          <p:nvPr/>
        </p:nvSpPr>
        <p:spPr>
          <a:xfrm>
            <a:off x="495300" y="6456015"/>
            <a:ext cx="111252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04800"/>
            <a:ext cx="11049000" cy="664815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864840"/>
            <a:ext cx="7886700" cy="9525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17265"/>
            <a:ext cx="5410200" cy="3284190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60140"/>
            <a:ext cx="238125" cy="190500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693515"/>
            <a:ext cx="214313" cy="176361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2024955"/>
            <a:ext cx="214313" cy="214313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630686"/>
            <a:ext cx="214313" cy="214313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625280"/>
            <a:ext cx="5410200" cy="670322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4833491"/>
            <a:ext cx="285750" cy="253901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1217265"/>
            <a:ext cx="5410200" cy="2388691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1360140"/>
            <a:ext cx="238125" cy="190500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1693515"/>
            <a:ext cx="214313" cy="230684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2299246"/>
            <a:ext cx="214313" cy="187523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4600" y="2904976"/>
            <a:ext cx="214313" cy="187523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0300" y="3729782"/>
            <a:ext cx="5410200" cy="1565821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600" y="3872657"/>
            <a:ext cx="238125" cy="19050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24600" y="4206032"/>
            <a:ext cx="214313" cy="176361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24600" y="4537472"/>
            <a:ext cx="214313" cy="176361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24600" y="4868912"/>
            <a:ext cx="214313" cy="176361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5476577"/>
            <a:ext cx="11049000" cy="670322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5800" y="5679877"/>
            <a:ext cx="285750" cy="263723"/>
          </a:xfrm>
          <a:prstGeom prst="rect">
            <a:avLst/>
          </a:prstGeom>
        </p:spPr>
      </p:pic>
      <p:sp>
        <p:nvSpPr>
          <p:cNvPr id="24" name="SK-19-text-23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Boxer’s Fracture: 5th Metacarpal Neck</a:t>
            </a:r>
            <a:endParaRPr lang="en-US" sz="2550" dirty="0"/>
          </a:p>
        </p:txBody>
      </p:sp>
      <p:sp>
        <p:nvSpPr>
          <p:cNvPr id="25" name="SK-19-text-24"/>
          <p:cNvSpPr/>
          <p:nvPr/>
        </p:nvSpPr>
        <p:spPr>
          <a:xfrm>
            <a:off x="762000" y="7695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6" name="SK-19-text-25"/>
          <p:cNvSpPr/>
          <p:nvPr/>
        </p:nvSpPr>
        <p:spPr>
          <a:xfrm>
            <a:off x="1019175" y="1312515"/>
            <a:ext cx="5181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Overview &amp; Mechanism</a:t>
            </a:r>
            <a:endParaRPr lang="en-US" sz="1500" dirty="0"/>
          </a:p>
        </p:txBody>
      </p:sp>
      <p:sp>
        <p:nvSpPr>
          <p:cNvPr id="27" name="SK-19-text-26"/>
          <p:cNvSpPr/>
          <p:nvPr/>
        </p:nvSpPr>
        <p:spPr>
          <a:xfrm>
            <a:off x="995363" y="1693515"/>
            <a:ext cx="898398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Fracture of the neck of the 5th metacarpal.</a:t>
            </a:r>
            <a:endParaRPr lang="en-US" sz="1350" dirty="0"/>
          </a:p>
        </p:txBody>
      </p:sp>
      <p:sp>
        <p:nvSpPr>
          <p:cNvPr id="28" name="SK-19-text-27"/>
          <p:cNvSpPr/>
          <p:nvPr/>
        </p:nvSpPr>
        <p:spPr>
          <a:xfrm>
            <a:off x="995363" y="2024955"/>
            <a:ext cx="5181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Mechanism: Impact with a clenched fist against a hard object (e.g., a wall or another person).</a:t>
            </a:r>
            <a:endParaRPr lang="en-US" sz="1350" dirty="0"/>
          </a:p>
        </p:txBody>
      </p:sp>
      <p:sp>
        <p:nvSpPr>
          <p:cNvPr id="29" name="SK-19-text-28"/>
          <p:cNvSpPr/>
          <p:nvPr/>
        </p:nvSpPr>
        <p:spPr>
          <a:xfrm>
            <a:off x="995363" y="2630686"/>
            <a:ext cx="5181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Presentation: Loss of the 5th MCPJ knuckle prominence, swelling, and localized tenderness.</a:t>
            </a:r>
            <a:endParaRPr lang="en-US" sz="1350" dirty="0"/>
          </a:p>
        </p:txBody>
      </p:sp>
      <p:sp>
        <p:nvSpPr>
          <p:cNvPr id="30" name="SK-19-text-29"/>
          <p:cNvSpPr/>
          <p:nvPr/>
        </p:nvSpPr>
        <p:spPr>
          <a:xfrm>
            <a:off x="1123950" y="4720530"/>
            <a:ext cx="47434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A148C"/>
                </a:solidFill>
              </a:rPr>
              <a:t>AKT PEARL: Accepted volar angulation is up to </a:t>
            </a:r>
            <a:r>
              <a:rPr lang="en-US" sz="1350" b="1" dirty="0">
                <a:solidFill>
                  <a:srgbClr val="FFFFFF"/>
                </a:solidFill>
                <a:highlight>
                  <a:srgbClr val="FF8C00"/>
                </a:highlight>
              </a:rPr>
              <a:t>40–50°</a:t>
            </a:r>
            <a:r>
              <a:rPr lang="en-US" sz="1350" b="1" dirty="0">
                <a:solidFill>
                  <a:srgbClr val="4A148C"/>
                </a:solidFill>
              </a:rPr>
              <a:t> without functional deficit.</a:t>
            </a:r>
            <a:endParaRPr lang="en-US" sz="1350" dirty="0"/>
          </a:p>
        </p:txBody>
      </p:sp>
      <p:sp>
        <p:nvSpPr>
          <p:cNvPr id="31" name="SK-19-text-30"/>
          <p:cNvSpPr/>
          <p:nvPr/>
        </p:nvSpPr>
        <p:spPr>
          <a:xfrm>
            <a:off x="6657975" y="1312515"/>
            <a:ext cx="5181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Management Strategy</a:t>
            </a:r>
            <a:endParaRPr lang="en-US" sz="1500" dirty="0"/>
          </a:p>
        </p:txBody>
      </p:sp>
      <p:sp>
        <p:nvSpPr>
          <p:cNvPr id="32" name="SK-19-text-31"/>
          <p:cNvSpPr/>
          <p:nvPr/>
        </p:nvSpPr>
        <p:spPr>
          <a:xfrm>
            <a:off x="6634163" y="1693515"/>
            <a:ext cx="5181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Conservative:</a:t>
            </a:r>
            <a:r>
              <a:rPr lang="en-US" sz="1350" dirty="0">
                <a:solidFill>
                  <a:srgbClr val="495057"/>
                </a:solidFill>
              </a:rPr>
              <a:t>Most cases do NOT require reduction or plaster immobilization.</a:t>
            </a:r>
            <a:endParaRPr lang="en-US" sz="1350" dirty="0"/>
          </a:p>
        </p:txBody>
      </p:sp>
      <p:sp>
        <p:nvSpPr>
          <p:cNvPr id="33" name="SK-19-text-32"/>
          <p:cNvSpPr/>
          <p:nvPr/>
        </p:nvSpPr>
        <p:spPr>
          <a:xfrm>
            <a:off x="6634163" y="2299246"/>
            <a:ext cx="5181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Neighbour Strapping:</a:t>
            </a:r>
            <a:r>
              <a:rPr lang="en-US" sz="1350" dirty="0">
                <a:solidFill>
                  <a:srgbClr val="495057"/>
                </a:solidFill>
              </a:rPr>
              <a:t>Buddy tape the 5th finger to the 4th (ring) finger.</a:t>
            </a:r>
            <a:endParaRPr lang="en-US" sz="1350" dirty="0"/>
          </a:p>
        </p:txBody>
      </p:sp>
      <p:sp>
        <p:nvSpPr>
          <p:cNvPr id="34" name="SK-19-text-33"/>
          <p:cNvSpPr/>
          <p:nvPr/>
        </p:nvSpPr>
        <p:spPr>
          <a:xfrm>
            <a:off x="6634163" y="2904976"/>
            <a:ext cx="51816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Mobilization:</a:t>
            </a:r>
            <a:r>
              <a:rPr lang="en-US" sz="1350" dirty="0">
                <a:solidFill>
                  <a:srgbClr val="495057"/>
                </a:solidFill>
              </a:rPr>
              <a:t>Encourage early active range of motion as pain permits.</a:t>
            </a:r>
            <a:endParaRPr lang="en-US" sz="1350" dirty="0"/>
          </a:p>
        </p:txBody>
      </p:sp>
      <p:sp>
        <p:nvSpPr>
          <p:cNvPr id="35" name="SK-19-text-34"/>
          <p:cNvSpPr/>
          <p:nvPr/>
        </p:nvSpPr>
        <p:spPr>
          <a:xfrm>
            <a:off x="6657975" y="3825032"/>
            <a:ext cx="5181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C3545"/>
                </a:solidFill>
              </a:rPr>
              <a:t>Referral Criteria</a:t>
            </a:r>
            <a:endParaRPr lang="en-US" sz="1500" dirty="0"/>
          </a:p>
        </p:txBody>
      </p:sp>
      <p:sp>
        <p:nvSpPr>
          <p:cNvPr id="36" name="SK-19-text-35"/>
          <p:cNvSpPr/>
          <p:nvPr/>
        </p:nvSpPr>
        <p:spPr>
          <a:xfrm>
            <a:off x="6634163" y="4206032"/>
            <a:ext cx="54178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Angulation exceeding 50°.</a:t>
            </a:r>
            <a:endParaRPr lang="en-US" sz="1350" dirty="0"/>
          </a:p>
        </p:txBody>
      </p:sp>
      <p:sp>
        <p:nvSpPr>
          <p:cNvPr id="37" name="SK-19-text-36"/>
          <p:cNvSpPr/>
          <p:nvPr/>
        </p:nvSpPr>
        <p:spPr>
          <a:xfrm>
            <a:off x="6634163" y="4537472"/>
            <a:ext cx="5557838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Rotational Deformity:</a:t>
            </a:r>
            <a:r>
              <a:rPr lang="en-US" sz="1350" dirty="0">
                <a:solidFill>
                  <a:srgbClr val="495057"/>
                </a:solidFill>
              </a:rPr>
              <a:t>Fingers cross when making a partial fist.</a:t>
            </a:r>
            <a:endParaRPr lang="en-US" sz="1350" dirty="0"/>
          </a:p>
        </p:txBody>
      </p:sp>
      <p:sp>
        <p:nvSpPr>
          <p:cNvPr id="38" name="SK-19-text-37"/>
          <p:cNvSpPr/>
          <p:nvPr/>
        </p:nvSpPr>
        <p:spPr>
          <a:xfrm>
            <a:off x="6634163" y="4868912"/>
            <a:ext cx="5557838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Associated multiple metacarpal fractures.</a:t>
            </a:r>
            <a:endParaRPr lang="en-US" sz="1350" dirty="0"/>
          </a:p>
        </p:txBody>
      </p:sp>
      <p:sp>
        <p:nvSpPr>
          <p:cNvPr id="39" name="SK-19-text-38"/>
          <p:cNvSpPr/>
          <p:nvPr/>
        </p:nvSpPr>
        <p:spPr>
          <a:xfrm>
            <a:off x="1123950" y="5571827"/>
            <a:ext cx="103822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795548"/>
                </a:solidFill>
              </a:rPr>
              <a:t>PITFALL: Do not over-immobilize. Prolonged casting of boxer's fractures leads to stiffness; functional strapping and early movement provide superior recovery.</a:t>
            </a:r>
            <a:endParaRPr lang="en-US" sz="1350" dirty="0"/>
          </a:p>
        </p:txBody>
      </p:sp>
      <p:sp>
        <p:nvSpPr>
          <p:cNvPr id="40" name="SK-19-text-39"/>
          <p:cNvSpPr/>
          <p:nvPr/>
        </p:nvSpPr>
        <p:spPr>
          <a:xfrm>
            <a:off x="10458450" y="63817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5410200" cy="4726335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579215"/>
            <a:ext cx="4953000" cy="447675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1639193"/>
            <a:ext cx="309563" cy="251520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2179290"/>
            <a:ext cx="214313" cy="214313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2842171"/>
            <a:ext cx="214313" cy="214313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3505051"/>
            <a:ext cx="214313" cy="190500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100" y="4206032"/>
            <a:ext cx="4953000" cy="1362075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0600" y="4531965"/>
            <a:ext cx="129332" cy="103436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300" y="1350615"/>
            <a:ext cx="5410200" cy="4726335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900" y="1579215"/>
            <a:ext cx="4953000" cy="447675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1639193"/>
            <a:ext cx="309563" cy="251520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38900" y="2956471"/>
            <a:ext cx="2400300" cy="857250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91600" y="2956471"/>
            <a:ext cx="2400300" cy="857250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8900" y="3966121"/>
            <a:ext cx="4953000" cy="857250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38900" y="5051971"/>
            <a:ext cx="4953000" cy="685800"/>
          </a:xfrm>
          <a:prstGeom prst="rect">
            <a:avLst/>
          </a:prstGeom>
        </p:spPr>
      </p:pic>
      <p:sp>
        <p:nvSpPr>
          <p:cNvPr id="21" name="SK-20-text-20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Phalangeal Fractures and the Safe Position</a:t>
            </a:r>
            <a:endParaRPr lang="en-US" sz="2550" dirty="0"/>
          </a:p>
        </p:txBody>
      </p:sp>
      <p:sp>
        <p:nvSpPr>
          <p:cNvPr id="22" name="SK-20-text-21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3" name="SK-20-text-22"/>
          <p:cNvSpPr/>
          <p:nvPr/>
        </p:nvSpPr>
        <p:spPr>
          <a:xfrm>
            <a:off x="1223963" y="1579215"/>
            <a:ext cx="636460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05EB8"/>
                </a:solidFill>
              </a:rPr>
              <a:t>Management Principles</a:t>
            </a:r>
            <a:endParaRPr lang="en-US" sz="1950" dirty="0"/>
          </a:p>
        </p:txBody>
      </p:sp>
      <p:sp>
        <p:nvSpPr>
          <p:cNvPr id="24" name="SK-20-text-23"/>
          <p:cNvSpPr/>
          <p:nvPr/>
        </p:nvSpPr>
        <p:spPr>
          <a:xfrm>
            <a:off x="1128713" y="2179290"/>
            <a:ext cx="46243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Stable Fractures:</a:t>
            </a:r>
            <a:r>
              <a:rPr lang="en-US" sz="1350" dirty="0">
                <a:solidFill>
                  <a:srgbClr val="212529"/>
                </a:solidFill>
              </a:rPr>
              <a:t> Manage with neighbour strapping (buddy taping) to the adjacent finger.</a:t>
            </a:r>
            <a:endParaRPr lang="en-US" sz="1350" dirty="0"/>
          </a:p>
        </p:txBody>
      </p:sp>
      <p:sp>
        <p:nvSpPr>
          <p:cNvPr id="25" name="SK-20-text-24"/>
          <p:cNvSpPr/>
          <p:nvPr/>
        </p:nvSpPr>
        <p:spPr>
          <a:xfrm>
            <a:off x="1128713" y="2842171"/>
            <a:ext cx="46243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Mobilization:</a:t>
            </a:r>
            <a:r>
              <a:rPr lang="en-US" sz="1350" dirty="0">
                <a:solidFill>
                  <a:srgbClr val="212529"/>
                </a:solidFill>
              </a:rPr>
              <a:t> Encourage early active range of movement to prevent stiffness.</a:t>
            </a:r>
            <a:endParaRPr lang="en-US" sz="1350" dirty="0"/>
          </a:p>
        </p:txBody>
      </p:sp>
      <p:sp>
        <p:nvSpPr>
          <p:cNvPr id="26" name="SK-20-text-25"/>
          <p:cNvSpPr/>
          <p:nvPr/>
        </p:nvSpPr>
        <p:spPr>
          <a:xfrm>
            <a:off x="1128713" y="3505051"/>
            <a:ext cx="4624388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Immobilization:</a:t>
            </a:r>
            <a:r>
              <a:rPr lang="en-US" sz="1350" dirty="0">
                <a:solidFill>
                  <a:srgbClr val="212529"/>
                </a:solidFill>
              </a:rPr>
              <a:t> Reserved for unstable, displaced, or intra-articular fractures (requires referral).</a:t>
            </a:r>
            <a:endParaRPr lang="en-US" sz="1350" dirty="0"/>
          </a:p>
        </p:txBody>
      </p:sp>
      <p:sp>
        <p:nvSpPr>
          <p:cNvPr id="27" name="SK-20-text-26"/>
          <p:cNvSpPr/>
          <p:nvPr/>
        </p:nvSpPr>
        <p:spPr>
          <a:xfrm>
            <a:off x="1272332" y="4396532"/>
            <a:ext cx="58464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Top Tip: Neighbour Strapping</a:t>
            </a:r>
            <a:endParaRPr lang="en-US" sz="1350" dirty="0"/>
          </a:p>
        </p:txBody>
      </p:sp>
      <p:sp>
        <p:nvSpPr>
          <p:cNvPr id="28" name="SK-20-text-27"/>
          <p:cNvSpPr/>
          <p:nvPr/>
        </p:nvSpPr>
        <p:spPr>
          <a:xfrm>
            <a:off x="1272332" y="4691807"/>
            <a:ext cx="429026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Ensure padding (gauze/cotton) is placed between fingers to prevent skin maceration. Straps should not be too tight to avoid digital ischaemia.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6862763" y="1579215"/>
            <a:ext cx="532923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212529"/>
                </a:solidFill>
              </a:rPr>
              <a:t>The "Safe Position"</a:t>
            </a:r>
            <a:endParaRPr lang="en-US" sz="1950" dirty="0"/>
          </a:p>
        </p:txBody>
      </p:sp>
      <p:sp>
        <p:nvSpPr>
          <p:cNvPr id="30" name="SK-20-text-29"/>
          <p:cNvSpPr/>
          <p:nvPr/>
        </p:nvSpPr>
        <p:spPr>
          <a:xfrm>
            <a:off x="6438900" y="2179290"/>
            <a:ext cx="49530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Also known as the </a:t>
            </a:r>
            <a:r>
              <a:rPr lang="en-US" sz="1350" b="1" dirty="0">
                <a:solidFill>
                  <a:srgbClr val="212529"/>
                </a:solidFill>
              </a:rPr>
              <a:t>Edinburgh Position</a:t>
            </a:r>
            <a:r>
              <a:rPr lang="en-US" sz="1350" dirty="0">
                <a:solidFill>
                  <a:srgbClr val="212529"/>
                </a:solidFill>
              </a:rPr>
              <a:t> or </a:t>
            </a:r>
            <a:r>
              <a:rPr lang="en-US" sz="1350" b="1" dirty="0">
                <a:solidFill>
                  <a:srgbClr val="212529"/>
                </a:solidFill>
              </a:rPr>
              <a:t>Intrinsic Plus</a:t>
            </a:r>
            <a:r>
              <a:rPr lang="en-US" sz="1350" dirty="0">
                <a:solidFill>
                  <a:srgbClr val="212529"/>
                </a:solidFill>
              </a:rPr>
              <a:t> position. Used when splinting is required.</a:t>
            </a:r>
            <a:endParaRPr lang="en-US" sz="1350" dirty="0"/>
          </a:p>
        </p:txBody>
      </p:sp>
      <p:sp>
        <p:nvSpPr>
          <p:cNvPr id="31" name="SK-20-text-30"/>
          <p:cNvSpPr/>
          <p:nvPr/>
        </p:nvSpPr>
        <p:spPr>
          <a:xfrm>
            <a:off x="6591300" y="3108871"/>
            <a:ext cx="2171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C757D"/>
                </a:solidFill>
              </a:rPr>
              <a:t>MCP JOINTS</a:t>
            </a:r>
            <a:endParaRPr lang="en-US" sz="1050" dirty="0"/>
          </a:p>
        </p:txBody>
      </p:sp>
      <p:sp>
        <p:nvSpPr>
          <p:cNvPr id="32" name="SK-20-text-31"/>
          <p:cNvSpPr/>
          <p:nvPr/>
        </p:nvSpPr>
        <p:spPr>
          <a:xfrm>
            <a:off x="6591300" y="3346996"/>
            <a:ext cx="32061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90° Flexion</a:t>
            </a:r>
            <a:endParaRPr lang="en-US" sz="1650" dirty="0"/>
          </a:p>
        </p:txBody>
      </p:sp>
      <p:sp>
        <p:nvSpPr>
          <p:cNvPr id="33" name="SK-20-text-32"/>
          <p:cNvSpPr/>
          <p:nvPr/>
        </p:nvSpPr>
        <p:spPr>
          <a:xfrm>
            <a:off x="9144000" y="3108871"/>
            <a:ext cx="2171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C757D"/>
                </a:solidFill>
              </a:rPr>
              <a:t>IP JOINTS</a:t>
            </a:r>
            <a:endParaRPr lang="en-US" sz="1050" dirty="0"/>
          </a:p>
        </p:txBody>
      </p:sp>
      <p:sp>
        <p:nvSpPr>
          <p:cNvPr id="34" name="SK-20-text-33"/>
          <p:cNvSpPr/>
          <p:nvPr/>
        </p:nvSpPr>
        <p:spPr>
          <a:xfrm>
            <a:off x="9144000" y="3346996"/>
            <a:ext cx="30480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0° Extension</a:t>
            </a:r>
            <a:endParaRPr lang="en-US" sz="1650" dirty="0"/>
          </a:p>
        </p:txBody>
      </p:sp>
      <p:sp>
        <p:nvSpPr>
          <p:cNvPr id="35" name="SK-20-text-34"/>
          <p:cNvSpPr/>
          <p:nvPr/>
        </p:nvSpPr>
        <p:spPr>
          <a:xfrm>
            <a:off x="6591300" y="4118521"/>
            <a:ext cx="4724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C757D"/>
                </a:solidFill>
              </a:rPr>
              <a:t>THUMB POSITION</a:t>
            </a:r>
            <a:endParaRPr lang="en-US" sz="1050" dirty="0"/>
          </a:p>
        </p:txBody>
      </p:sp>
      <p:sp>
        <p:nvSpPr>
          <p:cNvPr id="36" name="SK-20-text-35"/>
          <p:cNvSpPr/>
          <p:nvPr/>
        </p:nvSpPr>
        <p:spPr>
          <a:xfrm>
            <a:off x="6591300" y="4356646"/>
            <a:ext cx="475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Fully Abducted</a:t>
            </a:r>
            <a:endParaRPr lang="en-US" sz="1650" dirty="0"/>
          </a:p>
        </p:txBody>
      </p:sp>
      <p:sp>
        <p:nvSpPr>
          <p:cNvPr id="37" name="SK-20-text-36"/>
          <p:cNvSpPr/>
          <p:nvPr/>
        </p:nvSpPr>
        <p:spPr>
          <a:xfrm>
            <a:off x="6553200" y="5051971"/>
            <a:ext cx="48387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i="1" dirty="0">
                <a:solidFill>
                  <a:srgbClr val="495057"/>
                </a:solidFill>
              </a:rPr>
              <a:t>Rationale:</a:t>
            </a:r>
            <a:r>
              <a:rPr lang="en-US" sz="1200" i="1" dirty="0">
                <a:solidFill>
                  <a:srgbClr val="495057"/>
                </a:solidFill>
              </a:rPr>
              <a:t> MCPJ collateral ligaments are longest in flexion; IPJ volar plates are most prone to shortening in flexion. This position prevents permanent contractures and stiffness.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10458450" y="63055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5372100" cy="3368129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636365"/>
            <a:ext cx="285750" cy="228600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1350615"/>
            <a:ext cx="5372100" cy="3368129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1579215"/>
            <a:ext cx="2200275" cy="276225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1988790"/>
            <a:ext cx="285750" cy="22860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947345"/>
            <a:ext cx="11049000" cy="1129605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284738"/>
            <a:ext cx="196007" cy="156716"/>
          </a:xfrm>
          <a:prstGeom prst="rect">
            <a:avLst/>
          </a:prstGeom>
        </p:spPr>
      </p:pic>
      <p:sp>
        <p:nvSpPr>
          <p:cNvPr id="13" name="SK-21-text-12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Bennett’s Fracture</a:t>
            </a:r>
            <a:endParaRPr lang="en-US" sz="2550" dirty="0"/>
          </a:p>
        </p:txBody>
      </p:sp>
      <p:sp>
        <p:nvSpPr>
          <p:cNvPr id="14" name="SK-21-text-13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5" name="SK-21-text-14"/>
          <p:cNvSpPr/>
          <p:nvPr/>
        </p:nvSpPr>
        <p:spPr>
          <a:xfrm>
            <a:off x="1200150" y="1579215"/>
            <a:ext cx="52120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Clinical Definition</a:t>
            </a:r>
            <a:endParaRPr lang="en-US" sz="1800" dirty="0"/>
          </a:p>
        </p:txBody>
      </p:sp>
      <p:sp>
        <p:nvSpPr>
          <p:cNvPr id="16" name="SK-21-text-15"/>
          <p:cNvSpPr/>
          <p:nvPr/>
        </p:nvSpPr>
        <p:spPr>
          <a:xfrm>
            <a:off x="800100" y="2074515"/>
            <a:ext cx="49149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An </a:t>
            </a:r>
            <a:r>
              <a:rPr lang="en-US" sz="1350" b="1" dirty="0">
                <a:solidFill>
                  <a:srgbClr val="212529"/>
                </a:solidFill>
              </a:rPr>
              <a:t>intra-articular fracture-dislocation</a:t>
            </a:r>
            <a:r>
              <a:rPr lang="en-US" sz="1350" dirty="0">
                <a:solidFill>
                  <a:srgbClr val="212529"/>
                </a:solidFill>
              </a:rPr>
              <a:t> occurring at the base of the thumb (1st) metacarpal.</a:t>
            </a:r>
            <a:endParaRPr lang="en-US" sz="1350" dirty="0"/>
          </a:p>
        </p:txBody>
      </p:sp>
      <p:sp>
        <p:nvSpPr>
          <p:cNvPr id="17" name="SK-21-text-16"/>
          <p:cNvSpPr/>
          <p:nvPr/>
        </p:nvSpPr>
        <p:spPr>
          <a:xfrm>
            <a:off x="1066800" y="2737396"/>
            <a:ext cx="46482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Mechanism:</a:t>
            </a:r>
            <a:r>
              <a:rPr lang="en-US" sz="1350" dirty="0">
                <a:solidFill>
                  <a:srgbClr val="495057"/>
                </a:solidFill>
              </a:rPr>
              <a:t> Axial load on a partially flexed thumb (e.g., punch, fall).</a:t>
            </a:r>
            <a:endParaRPr lang="en-US" sz="1350" dirty="0"/>
          </a:p>
        </p:txBody>
      </p:sp>
      <p:sp>
        <p:nvSpPr>
          <p:cNvPr id="18" name="SK-21-text-17"/>
          <p:cNvSpPr/>
          <p:nvPr/>
        </p:nvSpPr>
        <p:spPr>
          <a:xfrm>
            <a:off x="1066800" y="3366046"/>
            <a:ext cx="46482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Anatomy:</a:t>
            </a:r>
            <a:r>
              <a:rPr lang="en-US" sz="1350" dirty="0">
                <a:solidFill>
                  <a:srgbClr val="495057"/>
                </a:solidFill>
              </a:rPr>
              <a:t> Fracture involves the volar-ulnar aspect of the metacarpal base.</a:t>
            </a:r>
            <a:endParaRPr lang="en-US" sz="1350" dirty="0"/>
          </a:p>
        </p:txBody>
      </p:sp>
      <p:sp>
        <p:nvSpPr>
          <p:cNvPr id="19" name="SK-21-text-18"/>
          <p:cNvSpPr/>
          <p:nvPr/>
        </p:nvSpPr>
        <p:spPr>
          <a:xfrm>
            <a:off x="1066800" y="3994696"/>
            <a:ext cx="11125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Dislocation:</a:t>
            </a:r>
            <a:r>
              <a:rPr lang="en-US" sz="1350" dirty="0">
                <a:solidFill>
                  <a:srgbClr val="495057"/>
                </a:solidFill>
              </a:rPr>
              <a:t> Subluxation of the CMC joint due to muscle pull.</a:t>
            </a:r>
            <a:endParaRPr lang="en-US" sz="1350" dirty="0"/>
          </a:p>
        </p:txBody>
      </p:sp>
      <p:sp>
        <p:nvSpPr>
          <p:cNvPr id="20" name="SK-21-text-19"/>
          <p:cNvSpPr/>
          <p:nvPr/>
        </p:nvSpPr>
        <p:spPr>
          <a:xfrm>
            <a:off x="6591300" y="1579215"/>
            <a:ext cx="3661064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HIGH RISK OF DISPLACEMENT</a:t>
            </a:r>
            <a:endParaRPr lang="en-US" sz="1050" dirty="0"/>
          </a:p>
        </p:txBody>
      </p:sp>
      <p:sp>
        <p:nvSpPr>
          <p:cNvPr id="21" name="SK-21-text-20"/>
          <p:cNvSpPr/>
          <p:nvPr/>
        </p:nvSpPr>
        <p:spPr>
          <a:xfrm>
            <a:off x="6877050" y="1931640"/>
            <a:ext cx="52120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Why is it Unstable?</a:t>
            </a:r>
            <a:endParaRPr lang="en-US" sz="1800" dirty="0"/>
          </a:p>
        </p:txBody>
      </p:sp>
      <p:sp>
        <p:nvSpPr>
          <p:cNvPr id="22" name="SK-21-text-21"/>
          <p:cNvSpPr/>
          <p:nvPr/>
        </p:nvSpPr>
        <p:spPr>
          <a:xfrm>
            <a:off x="6477000" y="2426940"/>
            <a:ext cx="49149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The small volar fragment remains attached to the trapezium, but the metacarpal shaft is pulled </a:t>
            </a:r>
            <a:r>
              <a:rPr lang="en-US" sz="1350" b="1" dirty="0">
                <a:solidFill>
                  <a:srgbClr val="212529"/>
                </a:solidFill>
              </a:rPr>
              <a:t>proximally and radially</a:t>
            </a:r>
            <a:r>
              <a:rPr lang="en-US" sz="1350" dirty="0">
                <a:solidFill>
                  <a:srgbClr val="212529"/>
                </a:solidFill>
              </a:rPr>
              <a:t> by the Abductor Pollicis Longus (APL) tendon.</a:t>
            </a:r>
            <a:endParaRPr lang="en-US" sz="1350" dirty="0"/>
          </a:p>
        </p:txBody>
      </p:sp>
      <p:sp>
        <p:nvSpPr>
          <p:cNvPr id="23" name="SK-21-text-22"/>
          <p:cNvSpPr/>
          <p:nvPr/>
        </p:nvSpPr>
        <p:spPr>
          <a:xfrm>
            <a:off x="6743700" y="3364111"/>
            <a:ext cx="54483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Will </a:t>
            </a:r>
            <a:r>
              <a:rPr lang="en-US" sz="1350" b="1" dirty="0">
                <a:solidFill>
                  <a:srgbClr val="495057"/>
                </a:solidFill>
              </a:rPr>
              <a:t>not</a:t>
            </a:r>
            <a:r>
              <a:rPr lang="en-US" sz="1350" dirty="0">
                <a:solidFill>
                  <a:srgbClr val="495057"/>
                </a:solidFill>
              </a:rPr>
              <a:t> remain reduced with simple casting.</a:t>
            </a:r>
            <a:endParaRPr lang="en-US" sz="1350" dirty="0"/>
          </a:p>
        </p:txBody>
      </p:sp>
      <p:sp>
        <p:nvSpPr>
          <p:cNvPr id="24" name="SK-21-text-23"/>
          <p:cNvSpPr/>
          <p:nvPr/>
        </p:nvSpPr>
        <p:spPr>
          <a:xfrm>
            <a:off x="6743700" y="3735586"/>
            <a:ext cx="46482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Management:</a:t>
            </a:r>
            <a:r>
              <a:rPr lang="en-US" sz="1350" dirty="0">
                <a:solidFill>
                  <a:srgbClr val="495057"/>
                </a:solidFill>
              </a:rPr>
              <a:t> Urgent orthopaedic referral for surgical fixation (ORIF or K-wires).</a:t>
            </a:r>
            <a:endParaRPr lang="en-US" sz="1350" dirty="0"/>
          </a:p>
        </p:txBody>
      </p:sp>
      <p:sp>
        <p:nvSpPr>
          <p:cNvPr id="25" name="SK-21-text-24"/>
          <p:cNvSpPr/>
          <p:nvPr/>
        </p:nvSpPr>
        <p:spPr>
          <a:xfrm>
            <a:off x="1110407" y="5137845"/>
            <a:ext cx="1040531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AKT FOCUS: EXAM PEARL</a:t>
            </a:r>
            <a:endParaRPr lang="en-US" sz="1350" dirty="0"/>
          </a:p>
        </p:txBody>
      </p:sp>
      <p:sp>
        <p:nvSpPr>
          <p:cNvPr id="26" name="SK-21-text-25"/>
          <p:cNvSpPr/>
          <p:nvPr/>
        </p:nvSpPr>
        <p:spPr>
          <a:xfrm>
            <a:off x="1110407" y="5433120"/>
            <a:ext cx="1031959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Recognize Bennett's as a </a:t>
            </a:r>
            <a:r>
              <a:rPr lang="en-US" sz="1275" b="1" dirty="0">
                <a:solidFill>
                  <a:srgbClr val="212529"/>
                </a:solidFill>
              </a:rPr>
              <a:t>surgical emergency</a:t>
            </a:r>
            <a:r>
              <a:rPr lang="en-US" sz="1275" dirty="0">
                <a:solidFill>
                  <a:srgbClr val="212529"/>
                </a:solidFill>
              </a:rPr>
              <a:t> in hand trauma. Even if it looks "stable" on initial X-ray, the pull of the APL muscle ensures progressive displacement. Never manage conservatively in Primary Care.</a:t>
            </a:r>
            <a:endParaRPr lang="en-US" sz="1275" dirty="0"/>
          </a:p>
        </p:txBody>
      </p:sp>
      <p:sp>
        <p:nvSpPr>
          <p:cNvPr id="27" name="SK-21-text-26"/>
          <p:cNvSpPr/>
          <p:nvPr/>
        </p:nvSpPr>
        <p:spPr>
          <a:xfrm>
            <a:off x="10458450" y="63055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274415"/>
            <a:ext cx="5600700" cy="3768179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1493490"/>
            <a:ext cx="190500" cy="152400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1826865"/>
            <a:ext cx="214313" cy="176361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179290"/>
            <a:ext cx="214313" cy="176361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531715"/>
            <a:ext cx="214313" cy="176361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2950815"/>
            <a:ext cx="5295900" cy="552450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3091458"/>
            <a:ext cx="190500" cy="152400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274415"/>
            <a:ext cx="5600700" cy="3768179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2700" y="1493490"/>
            <a:ext cx="190500" cy="152400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700" y="1826865"/>
            <a:ext cx="214313" cy="176361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700" y="2188815"/>
            <a:ext cx="214313" cy="176361"/>
          </a:xfrm>
          <a:prstGeom prst="rect">
            <a:avLst/>
          </a:prstGeom>
        </p:spPr>
      </p:pic>
      <p:pic>
        <p:nvPicPr>
          <p:cNvPr id="17" name="SK-22-img-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700" y="2541240"/>
            <a:ext cx="214313" cy="176361"/>
          </a:xfrm>
          <a:prstGeom prst="rect">
            <a:avLst/>
          </a:prstGeom>
        </p:spPr>
      </p:pic>
      <p:pic>
        <p:nvPicPr>
          <p:cNvPr id="18" name="SK-22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700" y="2893665"/>
            <a:ext cx="214313" cy="176361"/>
          </a:xfrm>
          <a:prstGeom prst="rect">
            <a:avLst/>
          </a:prstGeom>
        </p:spPr>
      </p:pic>
      <p:pic>
        <p:nvPicPr>
          <p:cNvPr id="19" name="SK-22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5233095"/>
            <a:ext cx="11430000" cy="1053405"/>
          </a:xfrm>
          <a:prstGeom prst="rect">
            <a:avLst/>
          </a:prstGeom>
        </p:spPr>
      </p:pic>
      <p:pic>
        <p:nvPicPr>
          <p:cNvPr id="20" name="SK-22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3400" y="5496520"/>
            <a:ext cx="285750" cy="228600"/>
          </a:xfrm>
          <a:prstGeom prst="rect">
            <a:avLst/>
          </a:prstGeom>
        </p:spPr>
      </p:pic>
      <p:sp>
        <p:nvSpPr>
          <p:cNvPr id="21" name="SK-22-text-20"/>
          <p:cNvSpPr/>
          <p:nvPr/>
        </p:nvSpPr>
        <p:spPr>
          <a:xfrm>
            <a:off x="571500" y="3810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Scaphoid Fracture Assessment</a:t>
            </a:r>
            <a:endParaRPr lang="en-US" sz="2550" dirty="0"/>
          </a:p>
        </p:txBody>
      </p:sp>
      <p:sp>
        <p:nvSpPr>
          <p:cNvPr id="22" name="SK-22-text-21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3" name="SK-22-text-22"/>
          <p:cNvSpPr/>
          <p:nvPr/>
        </p:nvSpPr>
        <p:spPr>
          <a:xfrm>
            <a:off x="819150" y="1426815"/>
            <a:ext cx="4895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Clinical Presentation</a:t>
            </a:r>
            <a:endParaRPr lang="en-US" sz="1500" dirty="0"/>
          </a:p>
        </p:txBody>
      </p:sp>
      <p:sp>
        <p:nvSpPr>
          <p:cNvPr id="24" name="SK-22-text-23"/>
          <p:cNvSpPr/>
          <p:nvPr/>
        </p:nvSpPr>
        <p:spPr>
          <a:xfrm>
            <a:off x="823913" y="1826865"/>
            <a:ext cx="92583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Mechanism:</a:t>
            </a:r>
            <a:r>
              <a:rPr lang="en-US" sz="1350" dirty="0">
                <a:solidFill>
                  <a:srgbClr val="212529"/>
                </a:solidFill>
              </a:rPr>
              <a:t> Fall on Outstretched Hand (FOOSH).</a:t>
            </a:r>
            <a:endParaRPr lang="en-US" sz="1350" dirty="0"/>
          </a:p>
        </p:txBody>
      </p:sp>
      <p:sp>
        <p:nvSpPr>
          <p:cNvPr id="25" name="SK-22-text-24"/>
          <p:cNvSpPr/>
          <p:nvPr/>
        </p:nvSpPr>
        <p:spPr>
          <a:xfrm>
            <a:off x="823913" y="2179290"/>
            <a:ext cx="100812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Key Sign:</a:t>
            </a:r>
            <a:r>
              <a:rPr lang="en-US" sz="1350" dirty="0">
                <a:solidFill>
                  <a:srgbClr val="212529"/>
                </a:solidFill>
              </a:rPr>
              <a:t> Tenderness in the anatomical snuff box.</a:t>
            </a:r>
            <a:endParaRPr lang="en-US" sz="1350" dirty="0"/>
          </a:p>
        </p:txBody>
      </p:sp>
      <p:sp>
        <p:nvSpPr>
          <p:cNvPr id="26" name="SK-22-text-25"/>
          <p:cNvSpPr/>
          <p:nvPr/>
        </p:nvSpPr>
        <p:spPr>
          <a:xfrm>
            <a:off x="823913" y="2531715"/>
            <a:ext cx="113680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Pain on axial loading of the thumb or resisted supination.</a:t>
            </a:r>
            <a:endParaRPr lang="en-US" sz="1350" dirty="0"/>
          </a:p>
        </p:txBody>
      </p:sp>
      <p:sp>
        <p:nvSpPr>
          <p:cNvPr id="27" name="SK-22-text-26"/>
          <p:cNvSpPr/>
          <p:nvPr/>
        </p:nvSpPr>
        <p:spPr>
          <a:xfrm>
            <a:off x="723900" y="2950815"/>
            <a:ext cx="52959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C3545"/>
                </a:solidFill>
              </a:rPr>
              <a:t> AVN Risk: Blood supply enters distally; proximal pole is at high risk of necrosis if fracture is missed.</a:t>
            </a:r>
            <a:endParaRPr lang="en-US" sz="1200" dirty="0"/>
          </a:p>
        </p:txBody>
      </p:sp>
      <p:sp>
        <p:nvSpPr>
          <p:cNvPr id="28" name="SK-22-text-27"/>
          <p:cNvSpPr/>
          <p:nvPr/>
        </p:nvSpPr>
        <p:spPr>
          <a:xfrm>
            <a:off x="6648450" y="1426815"/>
            <a:ext cx="4210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Diagnostic Dilemma</a:t>
            </a:r>
            <a:endParaRPr lang="en-US" sz="1500" dirty="0"/>
          </a:p>
        </p:txBody>
      </p:sp>
      <p:sp>
        <p:nvSpPr>
          <p:cNvPr id="29" name="SK-22-text-28"/>
          <p:cNvSpPr/>
          <p:nvPr/>
        </p:nvSpPr>
        <p:spPr>
          <a:xfrm>
            <a:off x="6729413" y="1826865"/>
            <a:ext cx="46482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40% OCCULT</a:t>
            </a:r>
            <a:r>
              <a:rPr lang="en-US" sz="1350" dirty="0">
                <a:solidFill>
                  <a:srgbClr val="212529"/>
                </a:solidFill>
              </a:rPr>
              <a:t> fractures are radiologically negative on Day 1.</a:t>
            </a:r>
            <a:endParaRPr lang="en-US" sz="1350" dirty="0"/>
          </a:p>
        </p:txBody>
      </p:sp>
      <p:sp>
        <p:nvSpPr>
          <p:cNvPr id="30" name="SK-22-text-29"/>
          <p:cNvSpPr/>
          <p:nvPr/>
        </p:nvSpPr>
        <p:spPr>
          <a:xfrm>
            <a:off x="6653213" y="2188815"/>
            <a:ext cx="55387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Protocol:</a:t>
            </a:r>
            <a:r>
              <a:rPr lang="en-US" sz="1350" dirty="0">
                <a:solidFill>
                  <a:srgbClr val="212529"/>
                </a:solidFill>
              </a:rPr>
              <a:t> Clinical suspicion = Treat as fracture.</a:t>
            </a:r>
            <a:endParaRPr lang="en-US" sz="1350" dirty="0"/>
          </a:p>
        </p:txBody>
      </p:sp>
      <p:sp>
        <p:nvSpPr>
          <p:cNvPr id="31" name="SK-22-text-30"/>
          <p:cNvSpPr/>
          <p:nvPr/>
        </p:nvSpPr>
        <p:spPr>
          <a:xfrm>
            <a:off x="6653213" y="2541240"/>
            <a:ext cx="55387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Action:</a:t>
            </a:r>
            <a:r>
              <a:rPr lang="en-US" sz="1350" dirty="0">
                <a:solidFill>
                  <a:srgbClr val="212529"/>
                </a:solidFill>
              </a:rPr>
              <a:t> Thumb spica cast + repeat X-ray at 10–14 days.</a:t>
            </a:r>
            <a:endParaRPr lang="en-US" sz="1350" dirty="0"/>
          </a:p>
        </p:txBody>
      </p:sp>
      <p:sp>
        <p:nvSpPr>
          <p:cNvPr id="32" name="SK-22-text-31"/>
          <p:cNvSpPr/>
          <p:nvPr/>
        </p:nvSpPr>
        <p:spPr>
          <a:xfrm>
            <a:off x="6653213" y="2893665"/>
            <a:ext cx="55387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Gold Standard:</a:t>
            </a:r>
            <a:r>
              <a:rPr lang="en-US" sz="1350" dirty="0">
                <a:solidFill>
                  <a:srgbClr val="212529"/>
                </a:solidFill>
              </a:rPr>
              <a:t> Early MRI or CT if diagnosis remains uncertain.</a:t>
            </a:r>
            <a:endParaRPr lang="en-US" sz="1350" dirty="0"/>
          </a:p>
        </p:txBody>
      </p:sp>
      <p:sp>
        <p:nvSpPr>
          <p:cNvPr id="33" name="SK-22-text-32"/>
          <p:cNvSpPr/>
          <p:nvPr/>
        </p:nvSpPr>
        <p:spPr>
          <a:xfrm>
            <a:off x="971550" y="5385495"/>
            <a:ext cx="107727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A1B9A"/>
                </a:solidFill>
              </a:rPr>
              <a:t>AKT EXAM PEARL</a:t>
            </a:r>
            <a:endParaRPr lang="en-US" sz="1350" dirty="0"/>
          </a:p>
        </p:txBody>
      </p:sp>
      <p:sp>
        <p:nvSpPr>
          <p:cNvPr id="34" name="SK-22-text-33"/>
          <p:cNvSpPr/>
          <p:nvPr/>
        </p:nvSpPr>
        <p:spPr>
          <a:xfrm>
            <a:off x="971550" y="5680770"/>
            <a:ext cx="106870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X-ray negative does </a:t>
            </a:r>
            <a:r>
              <a:rPr lang="en-US" sz="1275" b="1" dirty="0">
                <a:solidFill>
                  <a:srgbClr val="212529"/>
                </a:solidFill>
              </a:rPr>
              <a:t>NOT</a:t>
            </a:r>
            <a:r>
              <a:rPr lang="en-US" sz="1275" dirty="0">
                <a:solidFill>
                  <a:srgbClr val="212529"/>
                </a:solidFill>
              </a:rPr>
              <a:t> mean fracture negative. If there is snuff box tenderness following trauma, the patient </a:t>
            </a:r>
            <a:r>
              <a:rPr lang="en-US" sz="1275" b="1" dirty="0">
                <a:solidFill>
                  <a:srgbClr val="212529"/>
                </a:solidFill>
              </a:rPr>
              <a:t>must</a:t>
            </a:r>
            <a:r>
              <a:rPr lang="en-US" sz="1275" dirty="0">
                <a:solidFill>
                  <a:srgbClr val="212529"/>
                </a:solidFill>
              </a:rPr>
              <a:t> be immobilised in a thumb spica and followed up with repeat imaging or MRI. Missing this leads to non-union and permanent disability.</a:t>
            </a:r>
            <a:endParaRPr lang="en-US" sz="1275" dirty="0"/>
          </a:p>
        </p:txBody>
      </p:sp>
      <p:sp>
        <p:nvSpPr>
          <p:cNvPr id="35" name="SK-22-text-34"/>
          <p:cNvSpPr/>
          <p:nvPr/>
        </p:nvSpPr>
        <p:spPr>
          <a:xfrm>
            <a:off x="10648950" y="64960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7225" y="941040"/>
            <a:ext cx="7343775" cy="9525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600700" cy="3633043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464915"/>
            <a:ext cx="5372100" cy="323850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520130"/>
            <a:ext cx="214313" cy="175320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5136059"/>
            <a:ext cx="5600700" cy="940891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5288459"/>
            <a:ext cx="190500" cy="15240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350615"/>
            <a:ext cx="5600700" cy="3419773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464915"/>
            <a:ext cx="5372100" cy="323850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520130"/>
            <a:ext cx="214313" cy="175320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4922788"/>
            <a:ext cx="5600700" cy="1154162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5075188"/>
            <a:ext cx="190500" cy="152400"/>
          </a:xfrm>
          <a:prstGeom prst="rect">
            <a:avLst/>
          </a:prstGeom>
        </p:spPr>
      </p:pic>
      <p:sp>
        <p:nvSpPr>
          <p:cNvPr id="16" name="SK-23-text-15"/>
          <p:cNvSpPr/>
          <p:nvPr/>
        </p:nvSpPr>
        <p:spPr>
          <a:xfrm>
            <a:off x="571500" y="3810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Gamekeeper’s and Skier’s Thumb</a:t>
            </a:r>
            <a:endParaRPr lang="en-US" sz="2550" dirty="0"/>
          </a:p>
        </p:txBody>
      </p:sp>
      <p:sp>
        <p:nvSpPr>
          <p:cNvPr id="17" name="SK-23-text-16"/>
          <p:cNvSpPr/>
          <p:nvPr/>
        </p:nvSpPr>
        <p:spPr>
          <a:xfrm>
            <a:off x="571500" y="845790"/>
            <a:ext cx="67970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ULNAR COLLATERAL LIGAMENT (UCL) ASSESSMENT</a:t>
            </a:r>
            <a:endParaRPr lang="en-US" sz="1050" dirty="0"/>
          </a:p>
        </p:txBody>
      </p:sp>
      <p:sp>
        <p:nvSpPr>
          <p:cNvPr id="18" name="SK-23-text-17"/>
          <p:cNvSpPr/>
          <p:nvPr/>
        </p:nvSpPr>
        <p:spPr>
          <a:xfrm>
            <a:off x="804863" y="1464915"/>
            <a:ext cx="5581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Mechanism &amp; Presentation</a:t>
            </a:r>
            <a:endParaRPr lang="en-US" sz="1500" dirty="0"/>
          </a:p>
        </p:txBody>
      </p:sp>
      <p:sp>
        <p:nvSpPr>
          <p:cNvPr id="19" name="SK-23-text-18"/>
          <p:cNvSpPr/>
          <p:nvPr/>
        </p:nvSpPr>
        <p:spPr>
          <a:xfrm>
            <a:off x="495300" y="186496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Mechanism:</a:t>
            </a:r>
            <a:r>
              <a:rPr lang="en-US" sz="1350" dirty="0">
                <a:solidFill>
                  <a:srgbClr val="495057"/>
                </a:solidFill>
              </a:rPr>
              <a:t> Forced radial deviation/abduction (e.g., ski pole catching, fall on outstretched thumb).</a:t>
            </a:r>
            <a:endParaRPr lang="en-US" sz="1350" dirty="0"/>
          </a:p>
        </p:txBody>
      </p:sp>
      <p:sp>
        <p:nvSpPr>
          <p:cNvPr id="20" name="SK-23-text-19"/>
          <p:cNvSpPr/>
          <p:nvPr/>
        </p:nvSpPr>
        <p:spPr>
          <a:xfrm>
            <a:off x="495300" y="2455515"/>
            <a:ext cx="104927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Anatomy:</a:t>
            </a:r>
            <a:r>
              <a:rPr lang="en-US" sz="1350" dirty="0">
                <a:solidFill>
                  <a:srgbClr val="495057"/>
                </a:solidFill>
              </a:rPr>
              <a:t> Rupture of the UCL at the thumb MCP joint.</a:t>
            </a:r>
            <a:endParaRPr lang="en-US" sz="1350" dirty="0"/>
          </a:p>
        </p:txBody>
      </p:sp>
      <p:sp>
        <p:nvSpPr>
          <p:cNvPr id="21" name="SK-23-text-20"/>
          <p:cNvSpPr/>
          <p:nvPr/>
        </p:nvSpPr>
        <p:spPr>
          <a:xfrm>
            <a:off x="495300" y="2788890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Symptoms:</a:t>
            </a:r>
            <a:r>
              <a:rPr lang="en-US" sz="1350" dirty="0">
                <a:solidFill>
                  <a:srgbClr val="495057"/>
                </a:solidFill>
              </a:rPr>
              <a:t> Pain, swelling, and tenderness specifically on the </a:t>
            </a:r>
            <a:r>
              <a:rPr lang="en-US" sz="1350" b="1" dirty="0">
                <a:solidFill>
                  <a:srgbClr val="212529"/>
                </a:solidFill>
              </a:rPr>
              <a:t>ulnar aspect</a:t>
            </a:r>
            <a:r>
              <a:rPr lang="en-US" sz="1350" dirty="0">
                <a:solidFill>
                  <a:srgbClr val="495057"/>
                </a:solidFill>
              </a:rPr>
              <a:t> of the thumb MCPJ.</a:t>
            </a:r>
            <a:endParaRPr lang="en-US" sz="1350" dirty="0"/>
          </a:p>
        </p:txBody>
      </p:sp>
      <p:sp>
        <p:nvSpPr>
          <p:cNvPr id="22" name="SK-23-text-21"/>
          <p:cNvSpPr/>
          <p:nvPr/>
        </p:nvSpPr>
        <p:spPr>
          <a:xfrm>
            <a:off x="495300" y="3379440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Chronic form:</a:t>
            </a:r>
            <a:r>
              <a:rPr lang="en-US" sz="1350" dirty="0">
                <a:solidFill>
                  <a:srgbClr val="495057"/>
                </a:solidFill>
              </a:rPr>
              <a:t> "Gamekeeper's" refers to repetitive stress; "Skier's" is the acute injury.</a:t>
            </a:r>
            <a:endParaRPr lang="en-US" sz="1350" dirty="0"/>
          </a:p>
        </p:txBody>
      </p:sp>
      <p:sp>
        <p:nvSpPr>
          <p:cNvPr id="23" name="SK-23-text-22"/>
          <p:cNvSpPr/>
          <p:nvPr/>
        </p:nvSpPr>
        <p:spPr>
          <a:xfrm>
            <a:off x="762000" y="5250359"/>
            <a:ext cx="5372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TOP TIP: CLINICAL TESTING</a:t>
            </a:r>
            <a:endParaRPr lang="en-US" sz="1200" dirty="0"/>
          </a:p>
        </p:txBody>
      </p:sp>
      <p:sp>
        <p:nvSpPr>
          <p:cNvPr id="24" name="SK-23-text-23"/>
          <p:cNvSpPr/>
          <p:nvPr/>
        </p:nvSpPr>
        <p:spPr>
          <a:xfrm>
            <a:off x="495300" y="5536109"/>
            <a:ext cx="53721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Test for instability using </a:t>
            </a:r>
            <a:r>
              <a:rPr lang="en-US" sz="1200" b="1" dirty="0">
                <a:solidFill>
                  <a:srgbClr val="212529"/>
                </a:solidFill>
              </a:rPr>
              <a:t>valgus stress</a:t>
            </a:r>
            <a:r>
              <a:rPr lang="en-US" sz="1200" dirty="0">
                <a:solidFill>
                  <a:srgbClr val="212529"/>
                </a:solidFill>
              </a:rPr>
              <a:t> at the MCPJ in both full extension and 30° flexion. Always compare with the uninjured side to establish baseline laxity.</a:t>
            </a:r>
            <a:endParaRPr lang="en-US" sz="1200" dirty="0"/>
          </a:p>
        </p:txBody>
      </p:sp>
      <p:sp>
        <p:nvSpPr>
          <p:cNvPr id="25" name="SK-23-text-24"/>
          <p:cNvSpPr/>
          <p:nvPr/>
        </p:nvSpPr>
        <p:spPr>
          <a:xfrm>
            <a:off x="6634163" y="1464915"/>
            <a:ext cx="4438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Management Pathways</a:t>
            </a:r>
            <a:endParaRPr lang="en-US" sz="1500" dirty="0"/>
          </a:p>
        </p:txBody>
      </p:sp>
      <p:sp>
        <p:nvSpPr>
          <p:cNvPr id="26" name="SK-23-text-25"/>
          <p:cNvSpPr/>
          <p:nvPr/>
        </p:nvSpPr>
        <p:spPr>
          <a:xfrm>
            <a:off x="6324600" y="186496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Partial Tear:</a:t>
            </a:r>
            <a:r>
              <a:rPr lang="en-US" sz="1350" dirty="0">
                <a:solidFill>
                  <a:srgbClr val="495057"/>
                </a:solidFill>
              </a:rPr>
              <a:t> Stable on stress testing. Manage with </a:t>
            </a:r>
            <a:r>
              <a:rPr lang="en-US" sz="1350" b="1" dirty="0">
                <a:solidFill>
                  <a:srgbClr val="212529"/>
                </a:solidFill>
              </a:rPr>
              <a:t>thumb spica cast</a:t>
            </a:r>
            <a:r>
              <a:rPr lang="en-US" sz="1350" dirty="0">
                <a:solidFill>
                  <a:srgbClr val="495057"/>
                </a:solidFill>
              </a:rPr>
              <a:t> or rigid splint for 4–6 weeks.</a:t>
            </a:r>
            <a:endParaRPr lang="en-US" sz="1350" dirty="0"/>
          </a:p>
        </p:txBody>
      </p:sp>
      <p:sp>
        <p:nvSpPr>
          <p:cNvPr id="27" name="SK-23-text-26"/>
          <p:cNvSpPr/>
          <p:nvPr/>
        </p:nvSpPr>
        <p:spPr>
          <a:xfrm>
            <a:off x="6324600" y="245551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Complete Tear:</a:t>
            </a:r>
            <a:r>
              <a:rPr lang="en-US" sz="1350" dirty="0">
                <a:solidFill>
                  <a:srgbClr val="495057"/>
                </a:solidFill>
              </a:rPr>
              <a:t> Significant laxity. Often requires </a:t>
            </a:r>
            <a:r>
              <a:rPr lang="en-US" sz="1350" b="1" dirty="0">
                <a:solidFill>
                  <a:srgbClr val="212529"/>
                </a:solidFill>
              </a:rPr>
              <a:t>surgical repair</a:t>
            </a:r>
            <a:r>
              <a:rPr lang="en-US" sz="1350" dirty="0">
                <a:solidFill>
                  <a:srgbClr val="495057"/>
                </a:solidFill>
              </a:rPr>
              <a:t> to restore pinch grip strength.</a:t>
            </a:r>
            <a:endParaRPr lang="en-US" sz="1350" dirty="0"/>
          </a:p>
        </p:txBody>
      </p:sp>
      <p:sp>
        <p:nvSpPr>
          <p:cNvPr id="28" name="SK-23-text-27"/>
          <p:cNvSpPr/>
          <p:nvPr/>
        </p:nvSpPr>
        <p:spPr>
          <a:xfrm>
            <a:off x="6324600" y="304606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Stener Lesion:</a:t>
            </a:r>
            <a:r>
              <a:rPr lang="en-US" sz="1350" dirty="0">
                <a:solidFill>
                  <a:srgbClr val="495057"/>
                </a:solidFill>
              </a:rPr>
              <a:t> Adductor aponeurosis prevents ligament healing. </a:t>
            </a:r>
            <a:r>
              <a:rPr lang="en-US" sz="1350" b="1" dirty="0">
                <a:solidFill>
                  <a:srgbClr val="212529"/>
                </a:solidFill>
              </a:rPr>
              <a:t>Absolute indication for surgery.</a:t>
            </a:r>
            <a:endParaRPr lang="en-US" sz="1350" dirty="0"/>
          </a:p>
        </p:txBody>
      </p:sp>
      <p:sp>
        <p:nvSpPr>
          <p:cNvPr id="29" name="SK-23-text-28"/>
          <p:cNvSpPr/>
          <p:nvPr/>
        </p:nvSpPr>
        <p:spPr>
          <a:xfrm>
            <a:off x="6324600" y="363661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X-ray:</a:t>
            </a:r>
            <a:r>
              <a:rPr lang="en-US" sz="1350" dirty="0">
                <a:solidFill>
                  <a:srgbClr val="495057"/>
                </a:solidFill>
              </a:rPr>
              <a:t> Essential to exclude associated avulsion fractures (bony mallet of the thumb).</a:t>
            </a:r>
            <a:endParaRPr lang="en-US" sz="1350" dirty="0"/>
          </a:p>
        </p:txBody>
      </p:sp>
      <p:sp>
        <p:nvSpPr>
          <p:cNvPr id="30" name="SK-23-text-29"/>
          <p:cNvSpPr/>
          <p:nvPr/>
        </p:nvSpPr>
        <p:spPr>
          <a:xfrm>
            <a:off x="6591300" y="5037088"/>
            <a:ext cx="5372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A1B9A"/>
                </a:solidFill>
              </a:rPr>
              <a:t>EXAM PEARL: AKT RECALL</a:t>
            </a:r>
            <a:endParaRPr lang="en-US" sz="1200" dirty="0"/>
          </a:p>
        </p:txBody>
      </p:sp>
      <p:sp>
        <p:nvSpPr>
          <p:cNvPr id="31" name="SK-23-text-30"/>
          <p:cNvSpPr/>
          <p:nvPr/>
        </p:nvSpPr>
        <p:spPr>
          <a:xfrm>
            <a:off x="6324600" y="5322838"/>
            <a:ext cx="537210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Instability Criteria:</a:t>
            </a:r>
            <a:r>
              <a:rPr lang="en-US" sz="1200" dirty="0">
                <a:solidFill>
                  <a:srgbClr val="212529"/>
                </a:solidFill>
              </a:rPr>
              <a:t> Refer to orthopaedics if laxity is </a:t>
            </a:r>
            <a:r>
              <a:rPr lang="en-US" sz="1200" b="1" dirty="0">
                <a:solidFill>
                  <a:srgbClr val="212529"/>
                </a:solidFill>
              </a:rPr>
              <a:t>&gt; 30°</a:t>
            </a:r>
            <a:r>
              <a:rPr lang="en-US" sz="1200" dirty="0">
                <a:solidFill>
                  <a:srgbClr val="212529"/>
                </a:solidFill>
              </a:rPr>
              <a:t> compared to the other side or if there is no clear endpoint on valgus stress. A missed Stener lesion leads to permanent weakness.</a:t>
            </a:r>
            <a:endParaRPr lang="en-US" sz="1200" dirty="0"/>
          </a:p>
        </p:txBody>
      </p:sp>
      <p:sp>
        <p:nvSpPr>
          <p:cNvPr id="32" name="SK-23-text-31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600700" cy="4764435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464915"/>
            <a:ext cx="5372100" cy="419100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522065"/>
            <a:ext cx="285750" cy="228600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350615"/>
            <a:ext cx="5600700" cy="4764435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464915"/>
            <a:ext cx="5372100" cy="419100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522065"/>
            <a:ext cx="285750" cy="228600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4802237"/>
            <a:ext cx="5372100" cy="655141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5044380"/>
            <a:ext cx="126057" cy="100757"/>
          </a:xfrm>
          <a:prstGeom prst="rect">
            <a:avLst/>
          </a:prstGeom>
        </p:spPr>
      </p:pic>
      <p:sp>
        <p:nvSpPr>
          <p:cNvPr id="14" name="SK-24-text-13"/>
          <p:cNvSpPr/>
          <p:nvPr/>
        </p:nvSpPr>
        <p:spPr>
          <a:xfrm>
            <a:off x="571500" y="3810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PIP Joint Dislocation &amp; Boutonnière Deformity</a:t>
            </a:r>
            <a:endParaRPr lang="en-US" sz="2550" dirty="0"/>
          </a:p>
        </p:txBody>
      </p:sp>
      <p:sp>
        <p:nvSpPr>
          <p:cNvPr id="15" name="SK-24-text-14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6" name="SK-24-text-15"/>
          <p:cNvSpPr/>
          <p:nvPr/>
        </p:nvSpPr>
        <p:spPr>
          <a:xfrm>
            <a:off x="876300" y="1464915"/>
            <a:ext cx="576072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PIP Joint Dislocation</a:t>
            </a:r>
            <a:endParaRPr lang="en-US" sz="1800" dirty="0"/>
          </a:p>
        </p:txBody>
      </p:sp>
      <p:sp>
        <p:nvSpPr>
          <p:cNvPr id="17" name="SK-24-text-16"/>
          <p:cNvSpPr/>
          <p:nvPr/>
        </p:nvSpPr>
        <p:spPr>
          <a:xfrm>
            <a:off x="723900" y="1998315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Mandatory X-rays:</a:t>
            </a:r>
            <a:r>
              <a:rPr lang="en-US" sz="1350" dirty="0">
                <a:solidFill>
                  <a:srgbClr val="495057"/>
                </a:solidFill>
              </a:rPr>
              <a:t> Always obtain views </a:t>
            </a:r>
            <a:r>
              <a:rPr lang="en-US" sz="1350" b="1" dirty="0">
                <a:solidFill>
                  <a:srgbClr val="495057"/>
                </a:solidFill>
              </a:rPr>
              <a:t>before and after</a:t>
            </a:r>
            <a:r>
              <a:rPr lang="en-US" sz="1350" dirty="0">
                <a:solidFill>
                  <a:srgbClr val="495057"/>
                </a:solidFill>
              </a:rPr>
              <a:t> reduction to confirm position and check for fractures.</a:t>
            </a:r>
            <a:endParaRPr lang="en-US" sz="1350" dirty="0"/>
          </a:p>
        </p:txBody>
      </p:sp>
      <p:sp>
        <p:nvSpPr>
          <p:cNvPr id="18" name="SK-24-text-17"/>
          <p:cNvSpPr/>
          <p:nvPr/>
        </p:nvSpPr>
        <p:spPr>
          <a:xfrm>
            <a:off x="723900" y="2661196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Referral Trigger:</a:t>
            </a:r>
            <a:r>
              <a:rPr lang="en-US" sz="1350" dirty="0">
                <a:solidFill>
                  <a:srgbClr val="495057"/>
                </a:solidFill>
              </a:rPr>
              <a:t> Fracture-dislocation with a bony fragment </a:t>
            </a:r>
            <a:r>
              <a:rPr lang="en-US" sz="1050" b="1" dirty="0">
                <a:solidFill>
                  <a:srgbClr val="495057"/>
                </a:solidFill>
              </a:rPr>
              <a:t>&gt; 30%</a:t>
            </a:r>
            <a:r>
              <a:rPr lang="en-US" sz="1350" dirty="0">
                <a:solidFill>
                  <a:srgbClr val="495057"/>
                </a:solidFill>
              </a:rPr>
              <a:t> of the joint surface requires surgical review.</a:t>
            </a:r>
            <a:endParaRPr lang="en-US" sz="1350" dirty="0"/>
          </a:p>
        </p:txBody>
      </p:sp>
      <p:sp>
        <p:nvSpPr>
          <p:cNvPr id="19" name="SK-24-text-18"/>
          <p:cNvSpPr/>
          <p:nvPr/>
        </p:nvSpPr>
        <p:spPr>
          <a:xfrm>
            <a:off x="723900" y="3324076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Simple Reduction:</a:t>
            </a:r>
            <a:r>
              <a:rPr lang="en-US" sz="1350" dirty="0">
                <a:solidFill>
                  <a:srgbClr val="495057"/>
                </a:solidFill>
              </a:rPr>
              <a:t> Manage with neighbour strapping (buddy taping) and early mobilization to prevent stiffness.</a:t>
            </a:r>
            <a:endParaRPr lang="en-US" sz="1350" dirty="0"/>
          </a:p>
        </p:txBody>
      </p:sp>
      <p:sp>
        <p:nvSpPr>
          <p:cNvPr id="20" name="SK-24-text-19"/>
          <p:cNvSpPr/>
          <p:nvPr/>
        </p:nvSpPr>
        <p:spPr>
          <a:xfrm>
            <a:off x="723900" y="3986957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"Spindled Finger":</a:t>
            </a:r>
            <a:r>
              <a:rPr lang="en-US" sz="1350" dirty="0">
                <a:solidFill>
                  <a:srgbClr val="495057"/>
                </a:solidFill>
              </a:rPr>
              <a:t> Swelling can persist for months; an </a:t>
            </a:r>
            <a:r>
              <a:rPr lang="en-US" sz="1350" b="1" dirty="0">
                <a:solidFill>
                  <a:srgbClr val="495057"/>
                </a:solidFill>
              </a:rPr>
              <a:t>extension night splint</a:t>
            </a:r>
            <a:r>
              <a:rPr lang="en-US" sz="1350" dirty="0">
                <a:solidFill>
                  <a:srgbClr val="495057"/>
                </a:solidFill>
              </a:rPr>
              <a:t> is helpful if ROM is limited.</a:t>
            </a:r>
            <a:endParaRPr lang="en-US" sz="1350" dirty="0"/>
          </a:p>
        </p:txBody>
      </p:sp>
      <p:sp>
        <p:nvSpPr>
          <p:cNvPr id="21" name="SK-24-text-20"/>
          <p:cNvSpPr/>
          <p:nvPr/>
        </p:nvSpPr>
        <p:spPr>
          <a:xfrm>
            <a:off x="6705600" y="1464915"/>
            <a:ext cx="548640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EB8"/>
                </a:solidFill>
              </a:rPr>
              <a:t>Boutonnière Deformity</a:t>
            </a:r>
            <a:endParaRPr lang="en-US" sz="1800" dirty="0"/>
          </a:p>
        </p:txBody>
      </p:sp>
      <p:sp>
        <p:nvSpPr>
          <p:cNvPr id="22" name="SK-24-text-21"/>
          <p:cNvSpPr/>
          <p:nvPr/>
        </p:nvSpPr>
        <p:spPr>
          <a:xfrm>
            <a:off x="6553200" y="1998315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The Mechanism:</a:t>
            </a:r>
            <a:r>
              <a:rPr lang="en-US" sz="1350" dirty="0">
                <a:solidFill>
                  <a:srgbClr val="495057"/>
                </a:solidFill>
              </a:rPr>
              <a:t> Central slip injury causes lateral bands to slip </a:t>
            </a:r>
            <a:r>
              <a:rPr lang="en-US" sz="1350" b="1" dirty="0">
                <a:solidFill>
                  <a:srgbClr val="495057"/>
                </a:solidFill>
              </a:rPr>
              <a:t>volar</a:t>
            </a:r>
            <a:r>
              <a:rPr lang="en-US" sz="1350" dirty="0">
                <a:solidFill>
                  <a:srgbClr val="495057"/>
                </a:solidFill>
              </a:rPr>
              <a:t>, resulting in PIP flexion and DIP hyperextension.</a:t>
            </a:r>
            <a:endParaRPr lang="en-US" sz="1350" dirty="0"/>
          </a:p>
        </p:txBody>
      </p:sp>
      <p:sp>
        <p:nvSpPr>
          <p:cNvPr id="23" name="SK-24-text-22"/>
          <p:cNvSpPr/>
          <p:nvPr/>
        </p:nvSpPr>
        <p:spPr>
          <a:xfrm>
            <a:off x="6553200" y="2661196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Early Detection:</a:t>
            </a:r>
            <a:r>
              <a:rPr lang="en-US" sz="1350" dirty="0">
                <a:solidFill>
                  <a:srgbClr val="495057"/>
                </a:solidFill>
              </a:rPr>
              <a:t> Difficult to see initially. High index of suspicion for all hyperextension/jammed finger injuries.</a:t>
            </a:r>
            <a:endParaRPr lang="en-US" sz="1350" dirty="0"/>
          </a:p>
        </p:txBody>
      </p:sp>
      <p:sp>
        <p:nvSpPr>
          <p:cNvPr id="24" name="SK-24-text-23"/>
          <p:cNvSpPr/>
          <p:nvPr/>
        </p:nvSpPr>
        <p:spPr>
          <a:xfrm>
            <a:off x="6553200" y="3324076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Prevention:</a:t>
            </a:r>
            <a:r>
              <a:rPr lang="en-US" sz="1350" dirty="0">
                <a:solidFill>
                  <a:srgbClr val="495057"/>
                </a:solidFill>
              </a:rPr>
              <a:t> Treat all suspected central slip injuries with immediate </a:t>
            </a:r>
            <a:r>
              <a:rPr lang="en-US" sz="1350" b="1" dirty="0">
                <a:solidFill>
                  <a:srgbClr val="495057"/>
                </a:solidFill>
              </a:rPr>
              <a:t>4–6 weeks</a:t>
            </a:r>
            <a:r>
              <a:rPr lang="en-US" sz="1350" dirty="0">
                <a:solidFill>
                  <a:srgbClr val="495057"/>
                </a:solidFill>
              </a:rPr>
              <a:t> of PIP extension splinting.</a:t>
            </a:r>
            <a:endParaRPr lang="en-US" sz="1350" dirty="0"/>
          </a:p>
        </p:txBody>
      </p:sp>
      <p:sp>
        <p:nvSpPr>
          <p:cNvPr id="25" name="SK-24-text-24"/>
          <p:cNvSpPr/>
          <p:nvPr/>
        </p:nvSpPr>
        <p:spPr>
          <a:xfrm>
            <a:off x="6553200" y="3986957"/>
            <a:ext cx="51435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Chronic Deformity:</a:t>
            </a:r>
            <a:r>
              <a:rPr lang="en-US" sz="1350" dirty="0">
                <a:solidFill>
                  <a:srgbClr val="495057"/>
                </a:solidFill>
              </a:rPr>
              <a:t> Extremely difficult to manage once established; primary care prevention is vital.</a:t>
            </a:r>
            <a:endParaRPr lang="en-US" sz="1350" dirty="0"/>
          </a:p>
        </p:txBody>
      </p:sp>
      <p:sp>
        <p:nvSpPr>
          <p:cNvPr id="26" name="SK-24-text-25"/>
          <p:cNvSpPr/>
          <p:nvPr/>
        </p:nvSpPr>
        <p:spPr>
          <a:xfrm>
            <a:off x="6679257" y="4916537"/>
            <a:ext cx="490314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Top Tip: If the patient cannot actively extend the PIP joint after a "jammed finger" injury, assume a central slip injury and splint immediately.</a:t>
            </a:r>
            <a:endParaRPr lang="en-US" sz="1200" dirty="0"/>
          </a:p>
        </p:txBody>
      </p:sp>
      <p:sp>
        <p:nvSpPr>
          <p:cNvPr id="27" name="SK-24-text-26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64815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64840"/>
            <a:ext cx="7886700" cy="9525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150590"/>
            <a:ext cx="3714750" cy="4897785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2625" y="2650034"/>
            <a:ext cx="952500" cy="762000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7250" y="1219200"/>
            <a:ext cx="6953250" cy="139065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7250" y="2790825"/>
            <a:ext cx="2241500" cy="533400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3050" y="2790825"/>
            <a:ext cx="2241500" cy="533400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8851" y="2790825"/>
            <a:ext cx="2241500" cy="53340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7250" y="3419475"/>
            <a:ext cx="2241500" cy="533400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3050" y="3419475"/>
            <a:ext cx="4597301" cy="533400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7250" y="4191000"/>
            <a:ext cx="2190750" cy="647700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81550" y="4430167"/>
            <a:ext cx="190500" cy="169218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48500" y="4191000"/>
            <a:ext cx="2190750" cy="647700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2800" y="4419600"/>
            <a:ext cx="190500" cy="190500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29750" y="4191000"/>
            <a:ext cx="2190750" cy="647700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44050" y="4438650"/>
            <a:ext cx="190500" cy="152400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7250" y="5019675"/>
            <a:ext cx="6953250" cy="959941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57750" y="5172075"/>
            <a:ext cx="285750" cy="285750"/>
          </a:xfrm>
          <a:prstGeom prst="rect">
            <a:avLst/>
          </a:prstGeom>
        </p:spPr>
      </p:pic>
      <p:sp>
        <p:nvSpPr>
          <p:cNvPr id="22" name="SK-25-text-21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Compartment Syndrome of the Hand</a:t>
            </a:r>
            <a:endParaRPr lang="en-US" sz="2550" dirty="0"/>
          </a:p>
        </p:txBody>
      </p:sp>
      <p:sp>
        <p:nvSpPr>
          <p:cNvPr id="23" name="SK-25-text-22"/>
          <p:cNvSpPr/>
          <p:nvPr/>
        </p:nvSpPr>
        <p:spPr>
          <a:xfrm>
            <a:off x="762000" y="7695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4" name="SK-25-text-23"/>
          <p:cNvSpPr/>
          <p:nvPr/>
        </p:nvSpPr>
        <p:spPr>
          <a:xfrm>
            <a:off x="952500" y="3782318"/>
            <a:ext cx="2952750" cy="1005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FFFFF"/>
                </a:solidFill>
              </a:rPr>
              <a:t>SURGICAL</a:t>
            </a:r>
            <a:endParaRPr lang="en-US" sz="3600" dirty="0"/>
          </a:p>
          <a:p>
            <a:pPr marL="0" indent="0" algn="ctr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FFFFF"/>
                </a:solidFill>
              </a:rPr>
              <a:t>EMERGENCY</a:t>
            </a:r>
            <a:endParaRPr lang="en-US" sz="3600" dirty="0"/>
          </a:p>
        </p:txBody>
      </p:sp>
      <p:sp>
        <p:nvSpPr>
          <p:cNvPr id="25" name="SK-25-text-24"/>
          <p:cNvSpPr/>
          <p:nvPr/>
        </p:nvSpPr>
        <p:spPr>
          <a:xfrm>
            <a:off x="4895850" y="1400175"/>
            <a:ext cx="65722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C3545"/>
                </a:solidFill>
              </a:rPr>
              <a:t>PRIMARY DIAGNOSTIC CRITERIA</a:t>
            </a:r>
            <a:endParaRPr lang="en-US" sz="1050" dirty="0"/>
          </a:p>
        </p:txBody>
      </p:sp>
      <p:sp>
        <p:nvSpPr>
          <p:cNvPr id="26" name="SK-25-text-25"/>
          <p:cNvSpPr/>
          <p:nvPr/>
        </p:nvSpPr>
        <p:spPr>
          <a:xfrm>
            <a:off x="4895850" y="1628775"/>
            <a:ext cx="72961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212529"/>
                </a:solidFill>
              </a:rPr>
              <a:t>Pain Out of Proportion</a:t>
            </a:r>
            <a:endParaRPr lang="en-US" sz="2400" dirty="0"/>
          </a:p>
        </p:txBody>
      </p:sp>
      <p:sp>
        <p:nvSpPr>
          <p:cNvPr id="27" name="SK-25-text-26"/>
          <p:cNvSpPr/>
          <p:nvPr/>
        </p:nvSpPr>
        <p:spPr>
          <a:xfrm>
            <a:off x="4895850" y="2143125"/>
            <a:ext cx="72961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495057"/>
                </a:solidFill>
              </a:rPr>
              <a:t>Earliest sign: </a:t>
            </a:r>
            <a:r>
              <a:rPr lang="en-US" sz="1500" b="1" dirty="0">
                <a:solidFill>
                  <a:srgbClr val="DC3545"/>
                </a:solidFill>
              </a:rPr>
              <a:t>Pain on passive stretch</a:t>
            </a:r>
            <a:r>
              <a:rPr lang="en-US" sz="1500" b="1" dirty="0">
                <a:solidFill>
                  <a:srgbClr val="495057"/>
                </a:solidFill>
              </a:rPr>
              <a:t> of fingers.</a:t>
            </a:r>
            <a:endParaRPr lang="en-US" sz="1500" dirty="0"/>
          </a:p>
        </p:txBody>
      </p:sp>
      <p:sp>
        <p:nvSpPr>
          <p:cNvPr id="28" name="SK-25-text-27"/>
          <p:cNvSpPr/>
          <p:nvPr/>
        </p:nvSpPr>
        <p:spPr>
          <a:xfrm>
            <a:off x="4781550" y="2886075"/>
            <a:ext cx="388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P</a:t>
            </a:r>
            <a:endParaRPr lang="en-US" sz="1800" dirty="0"/>
          </a:p>
        </p:txBody>
      </p:sp>
      <p:sp>
        <p:nvSpPr>
          <p:cNvPr id="29" name="SK-25-text-28"/>
          <p:cNvSpPr/>
          <p:nvPr/>
        </p:nvSpPr>
        <p:spPr>
          <a:xfrm>
            <a:off x="5063430" y="2928938"/>
            <a:ext cx="9086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Pain</a:t>
            </a:r>
            <a:endParaRPr lang="en-US" sz="1350" dirty="0"/>
          </a:p>
        </p:txBody>
      </p:sp>
      <p:sp>
        <p:nvSpPr>
          <p:cNvPr id="30" name="SK-25-text-29"/>
          <p:cNvSpPr/>
          <p:nvPr/>
        </p:nvSpPr>
        <p:spPr>
          <a:xfrm>
            <a:off x="7137350" y="2886075"/>
            <a:ext cx="388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P</a:t>
            </a:r>
            <a:endParaRPr lang="en-US" sz="1800" dirty="0"/>
          </a:p>
        </p:txBody>
      </p:sp>
      <p:sp>
        <p:nvSpPr>
          <p:cNvPr id="31" name="SK-25-text-30"/>
          <p:cNvSpPr/>
          <p:nvPr/>
        </p:nvSpPr>
        <p:spPr>
          <a:xfrm>
            <a:off x="7419231" y="2928938"/>
            <a:ext cx="1463576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Pressure </a:t>
            </a:r>
            <a:r>
              <a:rPr lang="en-US" sz="1050" b="1" i="1" dirty="0">
                <a:solidFill>
                  <a:srgbClr val="6C757D"/>
                </a:solidFill>
              </a:rPr>
              <a:t>(Tense)</a:t>
            </a:r>
            <a:endParaRPr lang="en-US" sz="1350" dirty="0"/>
          </a:p>
        </p:txBody>
      </p:sp>
      <p:sp>
        <p:nvSpPr>
          <p:cNvPr id="32" name="SK-25-text-31"/>
          <p:cNvSpPr/>
          <p:nvPr/>
        </p:nvSpPr>
        <p:spPr>
          <a:xfrm>
            <a:off x="9493151" y="2886075"/>
            <a:ext cx="388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P</a:t>
            </a:r>
            <a:endParaRPr lang="en-US" sz="1800" dirty="0"/>
          </a:p>
        </p:txBody>
      </p:sp>
      <p:sp>
        <p:nvSpPr>
          <p:cNvPr id="33" name="SK-25-text-32"/>
          <p:cNvSpPr/>
          <p:nvPr/>
        </p:nvSpPr>
        <p:spPr>
          <a:xfrm>
            <a:off x="9775031" y="2928938"/>
            <a:ext cx="241696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Paraesthesia</a:t>
            </a:r>
            <a:endParaRPr lang="en-US" sz="1350" dirty="0"/>
          </a:p>
        </p:txBody>
      </p:sp>
      <p:sp>
        <p:nvSpPr>
          <p:cNvPr id="34" name="SK-25-text-33"/>
          <p:cNvSpPr/>
          <p:nvPr/>
        </p:nvSpPr>
        <p:spPr>
          <a:xfrm>
            <a:off x="4781550" y="3514725"/>
            <a:ext cx="388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P</a:t>
            </a:r>
            <a:endParaRPr lang="en-US" sz="1800" dirty="0"/>
          </a:p>
        </p:txBody>
      </p:sp>
      <p:sp>
        <p:nvSpPr>
          <p:cNvPr id="35" name="SK-25-text-34"/>
          <p:cNvSpPr/>
          <p:nvPr/>
        </p:nvSpPr>
        <p:spPr>
          <a:xfrm>
            <a:off x="5063430" y="3557588"/>
            <a:ext cx="13201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Pallor</a:t>
            </a:r>
            <a:endParaRPr lang="en-US" sz="1350" dirty="0"/>
          </a:p>
        </p:txBody>
      </p:sp>
      <p:sp>
        <p:nvSpPr>
          <p:cNvPr id="36" name="SK-25-text-35"/>
          <p:cNvSpPr/>
          <p:nvPr/>
        </p:nvSpPr>
        <p:spPr>
          <a:xfrm>
            <a:off x="7137350" y="3514725"/>
            <a:ext cx="3886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C3545"/>
                </a:solidFill>
              </a:rPr>
              <a:t>P</a:t>
            </a:r>
            <a:endParaRPr lang="en-US" sz="1800" dirty="0"/>
          </a:p>
        </p:txBody>
      </p:sp>
      <p:sp>
        <p:nvSpPr>
          <p:cNvPr id="37" name="SK-25-text-36"/>
          <p:cNvSpPr/>
          <p:nvPr/>
        </p:nvSpPr>
        <p:spPr>
          <a:xfrm>
            <a:off x="7419231" y="3557588"/>
            <a:ext cx="195307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Paralysis </a:t>
            </a:r>
            <a:r>
              <a:rPr lang="en-US" sz="1050" b="1" i="1" dirty="0">
                <a:solidFill>
                  <a:srgbClr val="6C757D"/>
                </a:solidFill>
              </a:rPr>
              <a:t>(Late finding)</a:t>
            </a:r>
            <a:endParaRPr lang="en-US" sz="1350" dirty="0"/>
          </a:p>
        </p:txBody>
      </p:sp>
      <p:sp>
        <p:nvSpPr>
          <p:cNvPr id="38" name="SK-25-text-37"/>
          <p:cNvSpPr/>
          <p:nvPr/>
        </p:nvSpPr>
        <p:spPr>
          <a:xfrm>
            <a:off x="5067300" y="4286250"/>
            <a:ext cx="1676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Immediate A&amp;E Referral</a:t>
            </a:r>
            <a:endParaRPr lang="en-US" sz="1200" dirty="0"/>
          </a:p>
        </p:txBody>
      </p:sp>
      <p:sp>
        <p:nvSpPr>
          <p:cNvPr id="39" name="SK-25-text-38"/>
          <p:cNvSpPr/>
          <p:nvPr/>
        </p:nvSpPr>
        <p:spPr>
          <a:xfrm>
            <a:off x="7448550" y="4286250"/>
            <a:ext cx="1676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Remove all rings/bandages</a:t>
            </a:r>
            <a:endParaRPr lang="en-US" sz="1200" dirty="0"/>
          </a:p>
        </p:txBody>
      </p:sp>
      <p:sp>
        <p:nvSpPr>
          <p:cNvPr id="40" name="SK-25-text-39"/>
          <p:cNvSpPr/>
          <p:nvPr/>
        </p:nvSpPr>
        <p:spPr>
          <a:xfrm>
            <a:off x="9829800" y="4400550"/>
            <a:ext cx="2362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Urgent Fasciotomy</a:t>
            </a:r>
            <a:endParaRPr lang="en-US" sz="1200" dirty="0"/>
          </a:p>
        </p:txBody>
      </p:sp>
      <p:sp>
        <p:nvSpPr>
          <p:cNvPr id="41" name="SK-25-text-40"/>
          <p:cNvSpPr/>
          <p:nvPr/>
        </p:nvSpPr>
        <p:spPr>
          <a:xfrm>
            <a:off x="5295900" y="5143500"/>
            <a:ext cx="6219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3545"/>
                </a:solidFill>
              </a:rPr>
              <a:t>HIGH-RISK MECHANISMS</a:t>
            </a:r>
            <a:endParaRPr lang="en-US" sz="1350" dirty="0"/>
          </a:p>
        </p:txBody>
      </p:sp>
      <p:sp>
        <p:nvSpPr>
          <p:cNvPr id="42" name="SK-25-text-41"/>
          <p:cNvSpPr/>
          <p:nvPr/>
        </p:nvSpPr>
        <p:spPr>
          <a:xfrm>
            <a:off x="5295900" y="5429250"/>
            <a:ext cx="61341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Crush injuries and high-energy trauma are at highest risk. Do not wait for late signs like pallor or pulselessness to refer.</a:t>
            </a:r>
            <a:endParaRPr lang="en-US" sz="1200" dirty="0"/>
          </a:p>
        </p:txBody>
      </p:sp>
      <p:sp>
        <p:nvSpPr>
          <p:cNvPr id="43" name="SK-25-text-42"/>
          <p:cNvSpPr/>
          <p:nvPr/>
        </p:nvSpPr>
        <p:spPr>
          <a:xfrm>
            <a:off x="10458450" y="63817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11049000" cy="929580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508796"/>
            <a:ext cx="5429250" cy="2486025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508796"/>
            <a:ext cx="5429250" cy="514350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254573"/>
            <a:ext cx="214313" cy="175320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2508796"/>
            <a:ext cx="5429250" cy="2486025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2508796"/>
            <a:ext cx="5429250" cy="514350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3254573"/>
            <a:ext cx="214313" cy="175320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5318671"/>
            <a:ext cx="11049000" cy="1114425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" y="5471071"/>
            <a:ext cx="285750" cy="294084"/>
          </a:xfrm>
          <a:prstGeom prst="rect">
            <a:avLst/>
          </a:prstGeom>
        </p:spPr>
      </p:pic>
      <p:sp>
        <p:nvSpPr>
          <p:cNvPr id="15" name="SK-26-text-14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The Jump Phenomenon in Nerve Injuries</a:t>
            </a:r>
            <a:endParaRPr lang="en-US" sz="2550" dirty="0"/>
          </a:p>
        </p:txBody>
      </p:sp>
      <p:sp>
        <p:nvSpPr>
          <p:cNvPr id="16" name="SK-26-text-15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7" name="SK-26-text-16"/>
          <p:cNvSpPr/>
          <p:nvPr/>
        </p:nvSpPr>
        <p:spPr>
          <a:xfrm>
            <a:off x="762000" y="1541115"/>
            <a:ext cx="106680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 critical clinical trap in acute hand assessment: initial sensory testing can be misleadingly normal even in the presence of a completely divided nerve. This physiological delay in deficit is known as the </a:t>
            </a:r>
            <a:r>
              <a:rPr lang="en-US" sz="1350" b="1" dirty="0">
                <a:solidFill>
                  <a:srgbClr val="495057"/>
                </a:solidFill>
              </a:rPr>
              <a:t>"Jump Phenomenon"</a:t>
            </a:r>
            <a:r>
              <a:rPr lang="en-US" sz="1350" dirty="0">
                <a:solidFill>
                  <a:srgbClr val="495057"/>
                </a:solidFill>
              </a:rPr>
              <a:t>.</a:t>
            </a:r>
            <a:endParaRPr lang="en-US" sz="1350" dirty="0"/>
          </a:p>
        </p:txBody>
      </p:sp>
      <p:sp>
        <p:nvSpPr>
          <p:cNvPr id="18" name="SK-26-text-17"/>
          <p:cNvSpPr/>
          <p:nvPr/>
        </p:nvSpPr>
        <p:spPr>
          <a:xfrm>
            <a:off x="523875" y="2508796"/>
            <a:ext cx="52959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Day 1 (Acute Injury)</a:t>
            </a:r>
            <a:endParaRPr lang="en-US" sz="1500" dirty="0"/>
          </a:p>
        </p:txBody>
      </p:sp>
      <p:sp>
        <p:nvSpPr>
          <p:cNvPr id="19" name="SK-26-text-18"/>
          <p:cNvSpPr/>
          <p:nvPr/>
        </p:nvSpPr>
        <p:spPr>
          <a:xfrm>
            <a:off x="1071563" y="3213646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0000"/>
                </a:solidFill>
              </a:rPr>
              <a:t>Sensation Present</a:t>
            </a:r>
            <a:endParaRPr lang="en-US" sz="1350" dirty="0"/>
          </a:p>
        </p:txBody>
      </p:sp>
      <p:sp>
        <p:nvSpPr>
          <p:cNvPr id="20" name="SK-26-text-19"/>
          <p:cNvSpPr/>
          <p:nvPr/>
        </p:nvSpPr>
        <p:spPr>
          <a:xfrm>
            <a:off x="952500" y="3585121"/>
            <a:ext cx="1081091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Nerve ends remain in direct contact immediately after injury.</a:t>
            </a:r>
            <a:endParaRPr lang="en-US" sz="1200" dirty="0"/>
          </a:p>
        </p:txBody>
      </p:sp>
      <p:sp>
        <p:nvSpPr>
          <p:cNvPr id="21" name="SK-26-text-20"/>
          <p:cNvSpPr/>
          <p:nvPr/>
        </p:nvSpPr>
        <p:spPr>
          <a:xfrm>
            <a:off x="952500" y="3889921"/>
            <a:ext cx="11239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Divided ends are bathed in physiological fluid (electrolyte-rich).</a:t>
            </a:r>
            <a:endParaRPr lang="en-US" sz="1200" dirty="0"/>
          </a:p>
        </p:txBody>
      </p:sp>
      <p:sp>
        <p:nvSpPr>
          <p:cNvPr id="22" name="SK-26-text-21"/>
          <p:cNvSpPr/>
          <p:nvPr/>
        </p:nvSpPr>
        <p:spPr>
          <a:xfrm>
            <a:off x="952500" y="4194721"/>
            <a:ext cx="11239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The fluid/contact allows continued conduction of electrical impulses.</a:t>
            </a:r>
            <a:endParaRPr lang="en-US" sz="1200" dirty="0"/>
          </a:p>
        </p:txBody>
      </p:sp>
      <p:sp>
        <p:nvSpPr>
          <p:cNvPr id="23" name="SK-26-text-22"/>
          <p:cNvSpPr/>
          <p:nvPr/>
        </p:nvSpPr>
        <p:spPr>
          <a:xfrm>
            <a:off x="952500" y="4499521"/>
            <a:ext cx="905112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Patient may report normal or near-normal sensation.</a:t>
            </a:r>
            <a:endParaRPr lang="en-US" sz="1200" dirty="0"/>
          </a:p>
        </p:txBody>
      </p:sp>
      <p:sp>
        <p:nvSpPr>
          <p:cNvPr id="24" name="SK-26-text-23"/>
          <p:cNvSpPr/>
          <p:nvPr/>
        </p:nvSpPr>
        <p:spPr>
          <a:xfrm>
            <a:off x="6143625" y="2508796"/>
            <a:ext cx="52959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Day 2 – 3 (Follow-up)</a:t>
            </a:r>
            <a:endParaRPr lang="en-US" sz="1500" dirty="0"/>
          </a:p>
        </p:txBody>
      </p:sp>
      <p:sp>
        <p:nvSpPr>
          <p:cNvPr id="25" name="SK-26-text-24"/>
          <p:cNvSpPr/>
          <p:nvPr/>
        </p:nvSpPr>
        <p:spPr>
          <a:xfrm>
            <a:off x="6691313" y="3213646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0000"/>
                </a:solidFill>
              </a:rPr>
              <a:t>Sensation Absent</a:t>
            </a:r>
            <a:endParaRPr lang="en-US" sz="1350" dirty="0"/>
          </a:p>
        </p:txBody>
      </p:sp>
      <p:sp>
        <p:nvSpPr>
          <p:cNvPr id="26" name="SK-26-text-25"/>
          <p:cNvSpPr/>
          <p:nvPr/>
        </p:nvSpPr>
        <p:spPr>
          <a:xfrm>
            <a:off x="6572250" y="3585121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Inflammatory response causes nerve ends to retract and separate.</a:t>
            </a:r>
            <a:endParaRPr lang="en-US" sz="1200" dirty="0"/>
          </a:p>
        </p:txBody>
      </p:sp>
      <p:sp>
        <p:nvSpPr>
          <p:cNvPr id="27" name="SK-26-text-26"/>
          <p:cNvSpPr/>
          <p:nvPr/>
        </p:nvSpPr>
        <p:spPr>
          <a:xfrm>
            <a:off x="6572250" y="3889921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Physiological fluid bridge is lost or disrupted.</a:t>
            </a:r>
            <a:endParaRPr lang="en-US" sz="1200" dirty="0"/>
          </a:p>
        </p:txBody>
      </p:sp>
      <p:sp>
        <p:nvSpPr>
          <p:cNvPr id="28" name="SK-26-text-27"/>
          <p:cNvSpPr/>
          <p:nvPr/>
        </p:nvSpPr>
        <p:spPr>
          <a:xfrm>
            <a:off x="6572250" y="4194721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Axonal conduction ceases across the gap.</a:t>
            </a:r>
            <a:endParaRPr lang="en-US" sz="1200" dirty="0"/>
          </a:p>
        </p:txBody>
      </p:sp>
      <p:sp>
        <p:nvSpPr>
          <p:cNvPr id="29" name="SK-26-text-28"/>
          <p:cNvSpPr/>
          <p:nvPr/>
        </p:nvSpPr>
        <p:spPr>
          <a:xfrm>
            <a:off x="6572250" y="4499521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Sensory deficit becomes clinically obvious (dry skin, numbness).</a:t>
            </a:r>
            <a:endParaRPr lang="en-US" sz="1200" dirty="0"/>
          </a:p>
        </p:txBody>
      </p:sp>
      <p:sp>
        <p:nvSpPr>
          <p:cNvPr id="30" name="SK-26-text-29"/>
          <p:cNvSpPr/>
          <p:nvPr/>
        </p:nvSpPr>
        <p:spPr>
          <a:xfrm>
            <a:off x="1162050" y="5471071"/>
            <a:ext cx="103917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A1B9A"/>
                </a:solidFill>
              </a:rPr>
              <a:t>EXAM PEARL: AKT FOCUS</a:t>
            </a:r>
            <a:endParaRPr lang="en-US" sz="1350" dirty="0"/>
          </a:p>
        </p:txBody>
      </p:sp>
      <p:sp>
        <p:nvSpPr>
          <p:cNvPr id="31" name="SK-26-text-30"/>
          <p:cNvSpPr/>
          <p:nvPr/>
        </p:nvSpPr>
        <p:spPr>
          <a:xfrm>
            <a:off x="1162050" y="5766346"/>
            <a:ext cx="103060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Never</a:t>
            </a:r>
            <a:r>
              <a:rPr lang="en-US" sz="1350" dirty="0">
                <a:solidFill>
                  <a:srgbClr val="212529"/>
                </a:solidFill>
              </a:rPr>
              <a:t> discharge a patient with a suspected nerve injury based on normal Day 1 sensation. Re-assess sensation at </a:t>
            </a:r>
            <a:r>
              <a:rPr lang="en-US" sz="1350" b="1" dirty="0">
                <a:solidFill>
                  <a:srgbClr val="212529"/>
                </a:solidFill>
              </a:rPr>
              <a:t>48–72 hours</a:t>
            </a:r>
            <a:r>
              <a:rPr lang="en-US" sz="1350" dirty="0">
                <a:solidFill>
                  <a:srgbClr val="212529"/>
                </a:solidFill>
              </a:rPr>
              <a:t>. Document "normal sensation on Day 1" as a baseline, but warn of potential delayed deficit.</a:t>
            </a:r>
            <a:endParaRPr lang="en-US" sz="1350" dirty="0"/>
          </a:p>
        </p:txBody>
      </p:sp>
      <p:sp>
        <p:nvSpPr>
          <p:cNvPr id="32" name="SK-26-text-31"/>
          <p:cNvSpPr/>
          <p:nvPr/>
        </p:nvSpPr>
        <p:spPr>
          <a:xfrm>
            <a:off x="10458450" y="6623596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50615"/>
            <a:ext cx="11049000" cy="161925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50615"/>
            <a:ext cx="952500" cy="1619250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200" y="1564928"/>
            <a:ext cx="238125" cy="190500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375" y="1541115"/>
            <a:ext cx="876300" cy="238125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160365"/>
            <a:ext cx="11049000" cy="1619250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160365"/>
            <a:ext cx="952500" cy="1619250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1200" y="3374678"/>
            <a:ext cx="238125" cy="190500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3525" y="3350865"/>
            <a:ext cx="904875" cy="238125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970115"/>
            <a:ext cx="11049000" cy="1619250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970115"/>
            <a:ext cx="952500" cy="1619250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81200" y="5184428"/>
            <a:ext cx="238125" cy="190500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19725" y="5160615"/>
            <a:ext cx="1190625" cy="238125"/>
          </a:xfrm>
          <a:prstGeom prst="rect">
            <a:avLst/>
          </a:prstGeom>
        </p:spPr>
      </p:pic>
      <p:sp>
        <p:nvSpPr>
          <p:cNvPr id="17" name="SK-27-text-16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Referral Criteria and Urgency</a:t>
            </a:r>
            <a:endParaRPr lang="en-US" sz="2550" dirty="0"/>
          </a:p>
        </p:txBody>
      </p:sp>
      <p:sp>
        <p:nvSpPr>
          <p:cNvPr id="18" name="SK-27-text-17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9" name="SK-27-text-18"/>
          <p:cNvSpPr/>
          <p:nvPr/>
        </p:nvSpPr>
        <p:spPr>
          <a:xfrm>
            <a:off x="733425" y="1769715"/>
            <a:ext cx="2571750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FF8C00"/>
                </a:solidFill>
              </a:rPr>
              <a:t>01</a:t>
            </a:r>
            <a:endParaRPr lang="en-US" sz="4500" dirty="0"/>
          </a:p>
        </p:txBody>
      </p:sp>
      <p:sp>
        <p:nvSpPr>
          <p:cNvPr id="20" name="SK-27-text-19"/>
          <p:cNvSpPr/>
          <p:nvPr/>
        </p:nvSpPr>
        <p:spPr>
          <a:xfrm>
            <a:off x="738188" y="2379315"/>
            <a:ext cx="13106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</a:rPr>
              <a:t>IMMEDIATE</a:t>
            </a:r>
            <a:endParaRPr lang="en-US" sz="900" dirty="0"/>
          </a:p>
        </p:txBody>
      </p:sp>
      <p:sp>
        <p:nvSpPr>
          <p:cNvPr id="21" name="SK-27-text-20"/>
          <p:cNvSpPr/>
          <p:nvPr/>
        </p:nvSpPr>
        <p:spPr>
          <a:xfrm>
            <a:off x="2333625" y="1503015"/>
            <a:ext cx="58883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Same-Day Referral / A&amp;E</a:t>
            </a:r>
            <a:endParaRPr lang="en-US" sz="1650" dirty="0"/>
          </a:p>
        </p:txBody>
      </p:sp>
      <p:sp>
        <p:nvSpPr>
          <p:cNvPr id="22" name="SK-27-text-21"/>
          <p:cNvSpPr/>
          <p:nvPr/>
        </p:nvSpPr>
        <p:spPr>
          <a:xfrm>
            <a:off x="5000625" y="1541115"/>
            <a:ext cx="1203297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C3545"/>
                </a:solidFill>
              </a:rPr>
              <a:t>Emergency</a:t>
            </a:r>
            <a:endParaRPr lang="en-US" sz="1050" dirty="0"/>
          </a:p>
        </p:txBody>
      </p:sp>
      <p:sp>
        <p:nvSpPr>
          <p:cNvPr id="23" name="SK-27-text-22"/>
          <p:cNvSpPr/>
          <p:nvPr/>
        </p:nvSpPr>
        <p:spPr>
          <a:xfrm>
            <a:off x="2171700" y="1893540"/>
            <a:ext cx="757672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Vascular injury (pale/ischaemic digit)</a:t>
            </a:r>
            <a:endParaRPr lang="en-US" sz="1350" dirty="0"/>
          </a:p>
        </p:txBody>
      </p:sp>
      <p:sp>
        <p:nvSpPr>
          <p:cNvPr id="24" name="SK-27-text-23"/>
          <p:cNvSpPr/>
          <p:nvPr/>
        </p:nvSpPr>
        <p:spPr>
          <a:xfrm>
            <a:off x="7029450" y="189354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Suspected tendon or nerve injury</a:t>
            </a:r>
            <a:endParaRPr lang="en-US" sz="1350" dirty="0"/>
          </a:p>
        </p:txBody>
      </p:sp>
      <p:sp>
        <p:nvSpPr>
          <p:cNvPr id="25" name="SK-27-text-24"/>
          <p:cNvSpPr/>
          <p:nvPr/>
        </p:nvSpPr>
        <p:spPr>
          <a:xfrm>
            <a:off x="2171700" y="2226915"/>
            <a:ext cx="6985332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Open fractures or joint penetration</a:t>
            </a:r>
            <a:endParaRPr lang="en-US" sz="1350" dirty="0"/>
          </a:p>
        </p:txBody>
      </p:sp>
      <p:sp>
        <p:nvSpPr>
          <p:cNvPr id="26" name="SK-27-text-25"/>
          <p:cNvSpPr/>
          <p:nvPr/>
        </p:nvSpPr>
        <p:spPr>
          <a:xfrm>
            <a:off x="7029450" y="2226915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Compartment syndrome (crush mechanism)</a:t>
            </a:r>
            <a:endParaRPr lang="en-US" sz="1350" dirty="0"/>
          </a:p>
        </p:txBody>
      </p:sp>
      <p:sp>
        <p:nvSpPr>
          <p:cNvPr id="27" name="SK-27-text-26"/>
          <p:cNvSpPr/>
          <p:nvPr/>
        </p:nvSpPr>
        <p:spPr>
          <a:xfrm>
            <a:off x="2171700" y="2560290"/>
            <a:ext cx="599967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"Fight bite" entering the MCPJ</a:t>
            </a:r>
            <a:endParaRPr lang="en-US" sz="1350" dirty="0"/>
          </a:p>
        </p:txBody>
      </p:sp>
      <p:sp>
        <p:nvSpPr>
          <p:cNvPr id="28" name="SK-27-text-27"/>
          <p:cNvSpPr/>
          <p:nvPr/>
        </p:nvSpPr>
        <p:spPr>
          <a:xfrm>
            <a:off x="7029450" y="256029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Amputated digits (reimplantation risk)</a:t>
            </a:r>
            <a:endParaRPr lang="en-US" sz="1350" dirty="0"/>
          </a:p>
        </p:txBody>
      </p:sp>
      <p:sp>
        <p:nvSpPr>
          <p:cNvPr id="29" name="SK-27-text-28"/>
          <p:cNvSpPr/>
          <p:nvPr/>
        </p:nvSpPr>
        <p:spPr>
          <a:xfrm>
            <a:off x="733425" y="3579465"/>
            <a:ext cx="2571750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FF8C00"/>
                </a:solidFill>
              </a:rPr>
              <a:t>02</a:t>
            </a:r>
            <a:endParaRPr lang="en-US" sz="4500" dirty="0"/>
          </a:p>
        </p:txBody>
      </p:sp>
      <p:sp>
        <p:nvSpPr>
          <p:cNvPr id="30" name="SK-27-text-29"/>
          <p:cNvSpPr/>
          <p:nvPr/>
        </p:nvSpPr>
        <p:spPr>
          <a:xfrm>
            <a:off x="804863" y="4189065"/>
            <a:ext cx="8991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</a:rPr>
              <a:t>URGENT</a:t>
            </a:r>
            <a:endParaRPr lang="en-US" sz="900" dirty="0"/>
          </a:p>
        </p:txBody>
      </p:sp>
      <p:sp>
        <p:nvSpPr>
          <p:cNvPr id="31" name="SK-27-text-30"/>
          <p:cNvSpPr/>
          <p:nvPr/>
        </p:nvSpPr>
        <p:spPr>
          <a:xfrm>
            <a:off x="2333625" y="3312765"/>
            <a:ext cx="76485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Urgent Orthopaedics / Plastics</a:t>
            </a:r>
            <a:endParaRPr lang="en-US" sz="1650" dirty="0"/>
          </a:p>
        </p:txBody>
      </p:sp>
      <p:sp>
        <p:nvSpPr>
          <p:cNvPr id="32" name="SK-27-text-31"/>
          <p:cNvSpPr/>
          <p:nvPr/>
        </p:nvSpPr>
        <p:spPr>
          <a:xfrm>
            <a:off x="5438775" y="3350865"/>
            <a:ext cx="1465847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8C00"/>
                </a:solidFill>
              </a:rPr>
              <a:t>Within Days</a:t>
            </a:r>
            <a:endParaRPr lang="en-US" sz="1050" dirty="0"/>
          </a:p>
        </p:txBody>
      </p:sp>
      <p:sp>
        <p:nvSpPr>
          <p:cNvPr id="33" name="SK-27-text-32"/>
          <p:cNvSpPr/>
          <p:nvPr/>
        </p:nvSpPr>
        <p:spPr>
          <a:xfrm>
            <a:off x="2171700" y="3703290"/>
            <a:ext cx="757672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Bennett’s fracture (unstable CMC base)</a:t>
            </a:r>
            <a:endParaRPr lang="en-US" sz="1350" dirty="0"/>
          </a:p>
        </p:txBody>
      </p:sp>
      <p:sp>
        <p:nvSpPr>
          <p:cNvPr id="34" name="SK-27-text-33"/>
          <p:cNvSpPr/>
          <p:nvPr/>
        </p:nvSpPr>
        <p:spPr>
          <a:xfrm>
            <a:off x="7029450" y="370329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Complete UCL rupture (Stener lesion)</a:t>
            </a:r>
            <a:endParaRPr lang="en-US" sz="1350" dirty="0"/>
          </a:p>
        </p:txBody>
      </p:sp>
      <p:sp>
        <p:nvSpPr>
          <p:cNvPr id="35" name="SK-27-text-34"/>
          <p:cNvSpPr/>
          <p:nvPr/>
        </p:nvSpPr>
        <p:spPr>
          <a:xfrm>
            <a:off x="2171700" y="4036665"/>
            <a:ext cx="777385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Unstable/displaced phalangeal fractures</a:t>
            </a:r>
            <a:endParaRPr lang="en-US" sz="1350" dirty="0"/>
          </a:p>
        </p:txBody>
      </p:sp>
      <p:sp>
        <p:nvSpPr>
          <p:cNvPr id="36" name="SK-27-text-35"/>
          <p:cNvSpPr/>
          <p:nvPr/>
        </p:nvSpPr>
        <p:spPr>
          <a:xfrm>
            <a:off x="7029450" y="4036665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Fracture-dislocations of PIP joints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2171700" y="4370040"/>
            <a:ext cx="737959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Significant nail bed/pulp tissue loss</a:t>
            </a:r>
            <a:endParaRPr lang="en-US" sz="1350" dirty="0"/>
          </a:p>
        </p:txBody>
      </p:sp>
      <p:sp>
        <p:nvSpPr>
          <p:cNvPr id="38" name="SK-27-text-37"/>
          <p:cNvSpPr/>
          <p:nvPr/>
        </p:nvSpPr>
        <p:spPr>
          <a:xfrm>
            <a:off x="7029450" y="437004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Zone 2 Flexor tendon injuries</a:t>
            </a:r>
            <a:endParaRPr lang="en-US" sz="1350" dirty="0"/>
          </a:p>
        </p:txBody>
      </p:sp>
      <p:sp>
        <p:nvSpPr>
          <p:cNvPr id="39" name="SK-27-text-38"/>
          <p:cNvSpPr/>
          <p:nvPr/>
        </p:nvSpPr>
        <p:spPr>
          <a:xfrm>
            <a:off x="733425" y="5389215"/>
            <a:ext cx="2571750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FF8C00"/>
                </a:solidFill>
              </a:rPr>
              <a:t>03</a:t>
            </a:r>
            <a:endParaRPr lang="en-US" sz="4500" dirty="0"/>
          </a:p>
        </p:txBody>
      </p:sp>
      <p:sp>
        <p:nvSpPr>
          <p:cNvPr id="40" name="SK-27-text-39"/>
          <p:cNvSpPr/>
          <p:nvPr/>
        </p:nvSpPr>
        <p:spPr>
          <a:xfrm>
            <a:off x="719138" y="5998815"/>
            <a:ext cx="14478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</a:rPr>
              <a:t>SPECIALIST</a:t>
            </a:r>
            <a:endParaRPr lang="en-US" sz="900" dirty="0"/>
          </a:p>
        </p:txBody>
      </p:sp>
      <p:sp>
        <p:nvSpPr>
          <p:cNvPr id="41" name="SK-27-text-40"/>
          <p:cNvSpPr/>
          <p:nvPr/>
        </p:nvSpPr>
        <p:spPr>
          <a:xfrm>
            <a:off x="2333625" y="5122515"/>
            <a:ext cx="79000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Hand Clinic / Specialist Review</a:t>
            </a:r>
            <a:endParaRPr lang="en-US" sz="1650" dirty="0"/>
          </a:p>
        </p:txBody>
      </p:sp>
      <p:sp>
        <p:nvSpPr>
          <p:cNvPr id="42" name="SK-27-text-41"/>
          <p:cNvSpPr/>
          <p:nvPr/>
        </p:nvSpPr>
        <p:spPr>
          <a:xfrm>
            <a:off x="5514975" y="5160615"/>
            <a:ext cx="2092452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EB8"/>
                </a:solidFill>
              </a:rPr>
              <a:t>Standard Urgent</a:t>
            </a:r>
            <a:endParaRPr lang="en-US" sz="1050" dirty="0"/>
          </a:p>
        </p:txBody>
      </p:sp>
      <p:sp>
        <p:nvSpPr>
          <p:cNvPr id="43" name="SK-27-text-42"/>
          <p:cNvSpPr/>
          <p:nvPr/>
        </p:nvSpPr>
        <p:spPr>
          <a:xfrm>
            <a:off x="2171700" y="5513040"/>
            <a:ext cx="757672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Clinically suspected Scaphoid fracture</a:t>
            </a:r>
            <a:endParaRPr lang="en-US" sz="1350" dirty="0"/>
          </a:p>
        </p:txBody>
      </p:sp>
      <p:sp>
        <p:nvSpPr>
          <p:cNvPr id="44" name="SK-27-text-43"/>
          <p:cNvSpPr/>
          <p:nvPr/>
        </p:nvSpPr>
        <p:spPr>
          <a:xfrm>
            <a:off x="7029450" y="551304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Boutonnière deformity (missed slip)</a:t>
            </a:r>
            <a:endParaRPr lang="en-US" sz="1350" dirty="0"/>
          </a:p>
        </p:txBody>
      </p:sp>
      <p:sp>
        <p:nvSpPr>
          <p:cNvPr id="45" name="SK-27-text-44"/>
          <p:cNvSpPr/>
          <p:nvPr/>
        </p:nvSpPr>
        <p:spPr>
          <a:xfrm>
            <a:off x="2171700" y="5846415"/>
            <a:ext cx="777385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Persistent "spindled" finger/PIP sprain</a:t>
            </a:r>
            <a:endParaRPr lang="en-US" sz="1350" dirty="0"/>
          </a:p>
        </p:txBody>
      </p:sp>
      <p:sp>
        <p:nvSpPr>
          <p:cNvPr id="46" name="SK-27-text-45"/>
          <p:cNvSpPr/>
          <p:nvPr/>
        </p:nvSpPr>
        <p:spPr>
          <a:xfrm>
            <a:off x="7029450" y="5846415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Suspected nerve division (Day 2-3 review)</a:t>
            </a:r>
            <a:endParaRPr lang="en-US" sz="1350" dirty="0"/>
          </a:p>
        </p:txBody>
      </p:sp>
      <p:sp>
        <p:nvSpPr>
          <p:cNvPr id="47" name="SK-27-text-46"/>
          <p:cNvSpPr/>
          <p:nvPr/>
        </p:nvSpPr>
        <p:spPr>
          <a:xfrm>
            <a:off x="2171700" y="6179790"/>
            <a:ext cx="8168122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Complex mallet finger (bony/volar sublux)</a:t>
            </a:r>
            <a:endParaRPr lang="en-US" sz="1350" dirty="0"/>
          </a:p>
        </p:txBody>
      </p:sp>
      <p:sp>
        <p:nvSpPr>
          <p:cNvPr id="48" name="SK-27-text-47"/>
          <p:cNvSpPr/>
          <p:nvPr/>
        </p:nvSpPr>
        <p:spPr>
          <a:xfrm>
            <a:off x="7029450" y="6179790"/>
            <a:ext cx="5162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Foreign body removal (deep/organic)</a:t>
            </a:r>
            <a:endParaRPr lang="en-US" sz="1350" dirty="0"/>
          </a:p>
        </p:txBody>
      </p:sp>
      <p:sp>
        <p:nvSpPr>
          <p:cNvPr id="49" name="SK-27-text-48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274415"/>
            <a:ext cx="5429250" cy="949077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534269"/>
            <a:ext cx="161627" cy="131564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37792"/>
            <a:ext cx="5429250" cy="949077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2591842"/>
            <a:ext cx="175766" cy="143173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401169"/>
            <a:ext cx="5429250" cy="949077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900" y="3653582"/>
            <a:ext cx="179784" cy="146447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464546"/>
            <a:ext cx="5429250" cy="949077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3900" y="4723061"/>
            <a:ext cx="164604" cy="134094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527923"/>
            <a:ext cx="5429250" cy="949077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" y="5788968"/>
            <a:ext cx="158651" cy="129183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1274415"/>
            <a:ext cx="5429250" cy="949077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43650" y="1536055"/>
            <a:ext cx="157163" cy="127992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0" y="2337792"/>
            <a:ext cx="5429250" cy="949077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43650" y="2595711"/>
            <a:ext cx="166241" cy="135434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3401169"/>
            <a:ext cx="5429250" cy="949077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43650" y="3662214"/>
            <a:ext cx="158502" cy="129034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4464546"/>
            <a:ext cx="5429250" cy="949077"/>
          </a:xfrm>
          <a:prstGeom prst="rect">
            <a:avLst/>
          </a:prstGeom>
        </p:spPr>
      </p:pic>
      <p:pic>
        <p:nvPicPr>
          <p:cNvPr id="23" name="SK-28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43650" y="4724251"/>
            <a:ext cx="161925" cy="131862"/>
          </a:xfrm>
          <a:prstGeom prst="rect">
            <a:avLst/>
          </a:prstGeom>
        </p:spPr>
      </p:pic>
      <p:pic>
        <p:nvPicPr>
          <p:cNvPr id="24" name="SK-28-img-2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0" y="5527923"/>
            <a:ext cx="5429250" cy="949077"/>
          </a:xfrm>
          <a:prstGeom prst="rect">
            <a:avLst/>
          </a:prstGeom>
        </p:spPr>
      </p:pic>
      <p:pic>
        <p:nvPicPr>
          <p:cNvPr id="25" name="SK-28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43650" y="5779740"/>
            <a:ext cx="181124" cy="147489"/>
          </a:xfrm>
          <a:prstGeom prst="rect">
            <a:avLst/>
          </a:prstGeom>
        </p:spPr>
      </p:pic>
      <p:sp>
        <p:nvSpPr>
          <p:cNvPr id="26" name="SK-28-text-25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Top Tips for GPs</a:t>
            </a:r>
            <a:endParaRPr lang="en-US" sz="2550" dirty="0"/>
          </a:p>
        </p:txBody>
      </p:sp>
      <p:sp>
        <p:nvSpPr>
          <p:cNvPr id="27" name="SK-28-text-26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8" name="SK-28-text-27"/>
          <p:cNvSpPr/>
          <p:nvPr/>
        </p:nvSpPr>
        <p:spPr>
          <a:xfrm>
            <a:off x="1037927" y="1388715"/>
            <a:ext cx="4896148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Reassurance First</a:t>
            </a:r>
            <a:endParaRPr lang="en-US" sz="1350" dirty="0"/>
          </a:p>
        </p:txBody>
      </p:sp>
      <p:sp>
        <p:nvSpPr>
          <p:cNvPr id="29" name="SK-28-text-28"/>
          <p:cNvSpPr/>
          <p:nvPr/>
        </p:nvSpPr>
        <p:spPr>
          <a:xfrm>
            <a:off x="1037927" y="1632496"/>
            <a:ext cx="481042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Anxious patients are poor historians. Calm them before assessing to ensure an accurate mechanism of injury.</a:t>
            </a:r>
            <a:endParaRPr lang="en-US" sz="1125" dirty="0"/>
          </a:p>
        </p:txBody>
      </p:sp>
      <p:sp>
        <p:nvSpPr>
          <p:cNvPr id="30" name="SK-28-text-29"/>
          <p:cNvSpPr/>
          <p:nvPr/>
        </p:nvSpPr>
        <p:spPr>
          <a:xfrm>
            <a:off x="1052066" y="2452092"/>
            <a:ext cx="4882009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The Glass Rule</a:t>
            </a:r>
            <a:endParaRPr lang="en-US" sz="1350" dirty="0"/>
          </a:p>
        </p:txBody>
      </p:sp>
      <p:sp>
        <p:nvSpPr>
          <p:cNvPr id="31" name="SK-28-text-30"/>
          <p:cNvSpPr/>
          <p:nvPr/>
        </p:nvSpPr>
        <p:spPr>
          <a:xfrm>
            <a:off x="1052066" y="2695873"/>
            <a:ext cx="479628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Assume glass has cut everything in its path until stopped by bone. X-ray all glass-related lacerations.</a:t>
            </a:r>
            <a:endParaRPr lang="en-US" sz="1125" dirty="0"/>
          </a:p>
        </p:txBody>
      </p:sp>
      <p:sp>
        <p:nvSpPr>
          <p:cNvPr id="32" name="SK-28-text-31"/>
          <p:cNvSpPr/>
          <p:nvPr/>
        </p:nvSpPr>
        <p:spPr>
          <a:xfrm>
            <a:off x="1056084" y="3515469"/>
            <a:ext cx="5023485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Mallet Finger Continuity</a:t>
            </a:r>
            <a:endParaRPr lang="en-US" sz="1350" dirty="0"/>
          </a:p>
        </p:txBody>
      </p:sp>
      <p:sp>
        <p:nvSpPr>
          <p:cNvPr id="33" name="SK-28-text-32"/>
          <p:cNvSpPr/>
          <p:nvPr/>
        </p:nvSpPr>
        <p:spPr>
          <a:xfrm>
            <a:off x="1056084" y="3759250"/>
            <a:ext cx="479226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DIP extension must be 6 weeks </a:t>
            </a:r>
            <a:r>
              <a:rPr lang="en-US" sz="1125" b="1" dirty="0">
                <a:solidFill>
                  <a:srgbClr val="495057"/>
                </a:solidFill>
              </a:rPr>
              <a:t>continuous</a:t>
            </a:r>
            <a:r>
              <a:rPr lang="en-US" sz="1125" dirty="0">
                <a:solidFill>
                  <a:srgbClr val="495057"/>
                </a:solidFill>
              </a:rPr>
              <a:t>. If the joint flexes even once, the timer restarts at zero.</a:t>
            </a:r>
            <a:endParaRPr lang="en-US" sz="1125" dirty="0"/>
          </a:p>
        </p:txBody>
      </p:sp>
      <p:sp>
        <p:nvSpPr>
          <p:cNvPr id="34" name="SK-28-text-33"/>
          <p:cNvSpPr/>
          <p:nvPr/>
        </p:nvSpPr>
        <p:spPr>
          <a:xfrm>
            <a:off x="1040904" y="4578846"/>
            <a:ext cx="4893171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The "Fight Bite" Alert</a:t>
            </a:r>
            <a:endParaRPr lang="en-US" sz="1350" dirty="0"/>
          </a:p>
        </p:txBody>
      </p:sp>
      <p:sp>
        <p:nvSpPr>
          <p:cNvPr id="35" name="SK-28-text-34"/>
          <p:cNvSpPr/>
          <p:nvPr/>
        </p:nvSpPr>
        <p:spPr>
          <a:xfrm>
            <a:off x="1040904" y="4822627"/>
            <a:ext cx="480744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Any MCPJ laceration from a punch is a human bite. Never close primarily; provide Co-amoxiclav and X-ray.</a:t>
            </a:r>
            <a:endParaRPr lang="en-US" sz="1125" dirty="0"/>
          </a:p>
        </p:txBody>
      </p:sp>
      <p:sp>
        <p:nvSpPr>
          <p:cNvPr id="36" name="SK-28-text-35"/>
          <p:cNvSpPr/>
          <p:nvPr/>
        </p:nvSpPr>
        <p:spPr>
          <a:xfrm>
            <a:off x="1034951" y="5642223"/>
            <a:ext cx="4899124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Document Tendon Tests</a:t>
            </a:r>
            <a:endParaRPr lang="en-US" sz="1350" dirty="0"/>
          </a:p>
        </p:txBody>
      </p:sp>
      <p:sp>
        <p:nvSpPr>
          <p:cNvPr id="37" name="SK-28-text-36"/>
          <p:cNvSpPr/>
          <p:nvPr/>
        </p:nvSpPr>
        <p:spPr>
          <a:xfrm>
            <a:off x="1034951" y="5886004"/>
            <a:ext cx="481339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 90% divided tendon may function initially but will rupture later. Documenting normal initial function protects you.</a:t>
            </a:r>
            <a:endParaRPr lang="en-US" sz="1125" dirty="0"/>
          </a:p>
        </p:txBody>
      </p:sp>
      <p:sp>
        <p:nvSpPr>
          <p:cNvPr id="38" name="SK-28-text-37"/>
          <p:cNvSpPr/>
          <p:nvPr/>
        </p:nvSpPr>
        <p:spPr>
          <a:xfrm>
            <a:off x="6653213" y="1388715"/>
            <a:ext cx="5538788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Scaphoid Clinical Diagnosis</a:t>
            </a:r>
            <a:endParaRPr lang="en-US" sz="1350" dirty="0"/>
          </a:p>
        </p:txBody>
      </p:sp>
      <p:sp>
        <p:nvSpPr>
          <p:cNvPr id="39" name="SK-28-text-38"/>
          <p:cNvSpPr/>
          <p:nvPr/>
        </p:nvSpPr>
        <p:spPr>
          <a:xfrm>
            <a:off x="6653213" y="1632496"/>
            <a:ext cx="48148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Negative X-ray does not exclude fracture. Snuffbox tenderness = clinical fracture; immobilise and repeat imaging.</a:t>
            </a:r>
            <a:endParaRPr lang="en-US" sz="1125" dirty="0"/>
          </a:p>
        </p:txBody>
      </p:sp>
      <p:sp>
        <p:nvSpPr>
          <p:cNvPr id="40" name="SK-28-text-39"/>
          <p:cNvSpPr/>
          <p:nvPr/>
        </p:nvSpPr>
        <p:spPr>
          <a:xfrm>
            <a:off x="6662291" y="2452092"/>
            <a:ext cx="4891534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The "Safe Position"</a:t>
            </a:r>
            <a:endParaRPr lang="en-US" sz="1350" dirty="0"/>
          </a:p>
        </p:txBody>
      </p:sp>
      <p:sp>
        <p:nvSpPr>
          <p:cNvPr id="41" name="SK-28-text-40"/>
          <p:cNvSpPr/>
          <p:nvPr/>
        </p:nvSpPr>
        <p:spPr>
          <a:xfrm>
            <a:off x="6662291" y="2695873"/>
            <a:ext cx="480580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Immobilise MCP joints in 90° flexion and IP joints in full extension to prevent collateral ligament contracture.</a:t>
            </a:r>
            <a:endParaRPr lang="en-US" sz="1125" dirty="0"/>
          </a:p>
        </p:txBody>
      </p:sp>
      <p:sp>
        <p:nvSpPr>
          <p:cNvPr id="42" name="SK-28-text-41"/>
          <p:cNvSpPr/>
          <p:nvPr/>
        </p:nvSpPr>
        <p:spPr>
          <a:xfrm>
            <a:off x="6654552" y="3515469"/>
            <a:ext cx="5537448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Stable Phalangeal Fractures</a:t>
            </a:r>
            <a:endParaRPr lang="en-US" sz="1350" dirty="0"/>
          </a:p>
        </p:txBody>
      </p:sp>
      <p:sp>
        <p:nvSpPr>
          <p:cNvPr id="43" name="SK-28-text-42"/>
          <p:cNvSpPr/>
          <p:nvPr/>
        </p:nvSpPr>
        <p:spPr>
          <a:xfrm>
            <a:off x="6654552" y="3759250"/>
            <a:ext cx="481354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Most stable fractures require only neighbour strapping (buddy taping) and early mobilization, avoiding rigid casts.</a:t>
            </a:r>
            <a:endParaRPr lang="en-US" sz="1125" dirty="0"/>
          </a:p>
        </p:txBody>
      </p:sp>
      <p:sp>
        <p:nvSpPr>
          <p:cNvPr id="44" name="SK-28-text-43"/>
          <p:cNvSpPr/>
          <p:nvPr/>
        </p:nvSpPr>
        <p:spPr>
          <a:xfrm>
            <a:off x="6657975" y="4578846"/>
            <a:ext cx="5434965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Spindled Finger Management</a:t>
            </a:r>
            <a:endParaRPr lang="en-US" sz="1350" dirty="0"/>
          </a:p>
        </p:txBody>
      </p:sp>
      <p:sp>
        <p:nvSpPr>
          <p:cNvPr id="45" name="SK-28-text-44"/>
          <p:cNvSpPr/>
          <p:nvPr/>
        </p:nvSpPr>
        <p:spPr>
          <a:xfrm>
            <a:off x="6657975" y="4822627"/>
            <a:ext cx="4810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Persistent PIP swelling after sprain can last months. Use extension night splinting to maintain range of motion.</a:t>
            </a:r>
            <a:endParaRPr lang="en-US" sz="1125" dirty="0"/>
          </a:p>
        </p:txBody>
      </p:sp>
      <p:sp>
        <p:nvSpPr>
          <p:cNvPr id="46" name="SK-28-text-45"/>
          <p:cNvSpPr/>
          <p:nvPr/>
        </p:nvSpPr>
        <p:spPr>
          <a:xfrm>
            <a:off x="6677174" y="5642223"/>
            <a:ext cx="4876651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Deep Foreign Bodies</a:t>
            </a:r>
            <a:endParaRPr lang="en-US" sz="1350" dirty="0"/>
          </a:p>
        </p:txBody>
      </p:sp>
      <p:sp>
        <p:nvSpPr>
          <p:cNvPr id="47" name="SK-28-text-46"/>
          <p:cNvSpPr/>
          <p:nvPr/>
        </p:nvSpPr>
        <p:spPr>
          <a:xfrm>
            <a:off x="6677174" y="5886004"/>
            <a:ext cx="479092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If you cannot feel it, refer. Probing for deep objects in a GP setting is risky and often unsuccessful.</a:t>
            </a:r>
            <a:endParaRPr lang="en-US" sz="1125" dirty="0"/>
          </a:p>
        </p:txBody>
      </p:sp>
      <p:sp>
        <p:nvSpPr>
          <p:cNvPr id="48" name="SK-28-text-47"/>
          <p:cNvSpPr/>
          <p:nvPr/>
        </p:nvSpPr>
        <p:spPr>
          <a:xfrm>
            <a:off x="10458450" y="6496050"/>
            <a:ext cx="1733550" cy="133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084933"/>
            <a:ext cx="3530650" cy="365760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342108"/>
            <a:ext cx="285750" cy="228600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085183"/>
            <a:ext cx="3073450" cy="91440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0750" y="2084933"/>
            <a:ext cx="3530650" cy="3657600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9350" y="2342108"/>
            <a:ext cx="285750" cy="228600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9350" y="4085183"/>
            <a:ext cx="3073450" cy="914400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9999" y="2084933"/>
            <a:ext cx="3530650" cy="365760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599" y="2342108"/>
            <a:ext cx="285750" cy="228600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18599" y="4599533"/>
            <a:ext cx="3073450" cy="914400"/>
          </a:xfrm>
          <a:prstGeom prst="rect">
            <a:avLst/>
          </a:prstGeom>
        </p:spPr>
      </p:pic>
      <p:sp>
        <p:nvSpPr>
          <p:cNvPr id="15" name="SK-29-text-14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Exam Pearls: AKT Focus (Part 1)</a:t>
            </a:r>
            <a:endParaRPr lang="en-US" sz="2550" dirty="0"/>
          </a:p>
        </p:txBody>
      </p:sp>
      <p:sp>
        <p:nvSpPr>
          <p:cNvPr id="16" name="SK-29-text-15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7" name="SK-29-text-16"/>
          <p:cNvSpPr/>
          <p:nvPr/>
        </p:nvSpPr>
        <p:spPr>
          <a:xfrm>
            <a:off x="1200150" y="2313533"/>
            <a:ext cx="3067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6F42C1"/>
                </a:solidFill>
              </a:rPr>
              <a:t>MALLET FINGER</a:t>
            </a:r>
            <a:endParaRPr lang="en-US" sz="1500" dirty="0"/>
          </a:p>
        </p:txBody>
      </p:sp>
      <p:sp>
        <p:nvSpPr>
          <p:cNvPr id="18" name="SK-29-text-17"/>
          <p:cNvSpPr/>
          <p:nvPr/>
        </p:nvSpPr>
        <p:spPr>
          <a:xfrm>
            <a:off x="800100" y="2751683"/>
            <a:ext cx="28448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Soft-tissue mallet:</a:t>
            </a:r>
            <a:r>
              <a:rPr lang="en-US" sz="1350" dirty="0">
                <a:solidFill>
                  <a:srgbClr val="212529"/>
                </a:solidFill>
              </a:rPr>
              <a:t> 6 weeks continuous extension splinting.</a:t>
            </a:r>
            <a:endParaRPr lang="en-US" sz="1350" dirty="0"/>
          </a:p>
        </p:txBody>
      </p:sp>
      <p:sp>
        <p:nvSpPr>
          <p:cNvPr id="19" name="SK-29-text-18"/>
          <p:cNvSpPr/>
          <p:nvPr/>
        </p:nvSpPr>
        <p:spPr>
          <a:xfrm>
            <a:off x="800100" y="3380333"/>
            <a:ext cx="28448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Bony mallet:</a:t>
            </a:r>
            <a:r>
              <a:rPr lang="en-US" sz="1350" dirty="0">
                <a:solidFill>
                  <a:srgbClr val="212529"/>
                </a:solidFill>
              </a:rPr>
              <a:t> 4 weeks continuous extension splinting.</a:t>
            </a:r>
            <a:endParaRPr lang="en-US" sz="1350" dirty="0"/>
          </a:p>
        </p:txBody>
      </p:sp>
      <p:sp>
        <p:nvSpPr>
          <p:cNvPr id="20" name="SK-29-text-19"/>
          <p:cNvSpPr/>
          <p:nvPr/>
        </p:nvSpPr>
        <p:spPr>
          <a:xfrm>
            <a:off x="914400" y="4085183"/>
            <a:ext cx="284485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</a:rPr>
              <a:t>If the joint flexes even once during the treatment period, the timer MUST be restarted from zero.</a:t>
            </a:r>
            <a:endParaRPr lang="en-US" sz="1200" dirty="0"/>
          </a:p>
        </p:txBody>
      </p:sp>
      <p:sp>
        <p:nvSpPr>
          <p:cNvPr id="21" name="SK-29-text-20"/>
          <p:cNvSpPr/>
          <p:nvPr/>
        </p:nvSpPr>
        <p:spPr>
          <a:xfrm>
            <a:off x="4959400" y="2313533"/>
            <a:ext cx="3524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6F42C1"/>
                </a:solidFill>
              </a:rPr>
              <a:t>BITE MANAGEMENT</a:t>
            </a:r>
            <a:endParaRPr lang="en-US" sz="1500" dirty="0"/>
          </a:p>
        </p:txBody>
      </p:sp>
      <p:sp>
        <p:nvSpPr>
          <p:cNvPr id="22" name="SK-29-text-21"/>
          <p:cNvSpPr/>
          <p:nvPr/>
        </p:nvSpPr>
        <p:spPr>
          <a:xfrm>
            <a:off x="4559350" y="2751683"/>
            <a:ext cx="28448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First-line (BNF):</a:t>
            </a:r>
            <a:r>
              <a:rPr lang="en-US" sz="1350" dirty="0">
                <a:solidFill>
                  <a:srgbClr val="212529"/>
                </a:solidFill>
              </a:rPr>
              <a:t> Co-amoxiclav 625mg TDS for 5–7 days (Human/Animal).</a:t>
            </a:r>
            <a:endParaRPr lang="en-US" sz="1350" dirty="0"/>
          </a:p>
        </p:txBody>
      </p:sp>
      <p:sp>
        <p:nvSpPr>
          <p:cNvPr id="23" name="SK-29-text-22"/>
          <p:cNvSpPr/>
          <p:nvPr/>
        </p:nvSpPr>
        <p:spPr>
          <a:xfrm>
            <a:off x="4559350" y="3380333"/>
            <a:ext cx="28448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Penicillin Allergy:</a:t>
            </a:r>
            <a:r>
              <a:rPr lang="en-US" sz="1350" dirty="0">
                <a:solidFill>
                  <a:srgbClr val="212529"/>
                </a:solidFill>
              </a:rPr>
              <a:t> Metronidazole 400mg TDS + Doxycycline 100mg BD.</a:t>
            </a:r>
            <a:endParaRPr lang="en-US" sz="1350" dirty="0"/>
          </a:p>
        </p:txBody>
      </p:sp>
      <p:sp>
        <p:nvSpPr>
          <p:cNvPr id="24" name="SK-29-text-23"/>
          <p:cNvSpPr/>
          <p:nvPr/>
        </p:nvSpPr>
        <p:spPr>
          <a:xfrm>
            <a:off x="4673650" y="4085183"/>
            <a:ext cx="284485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</a:rPr>
              <a:t>"Fight bites" (human bite over MCPJ) require X-ray for tooth fragments and must NEVER be closed primarily.</a:t>
            </a:r>
            <a:endParaRPr lang="en-US" sz="1200" dirty="0"/>
          </a:p>
        </p:txBody>
      </p:sp>
      <p:sp>
        <p:nvSpPr>
          <p:cNvPr id="25" name="SK-29-text-24"/>
          <p:cNvSpPr/>
          <p:nvPr/>
        </p:nvSpPr>
        <p:spPr>
          <a:xfrm>
            <a:off x="8718649" y="2313533"/>
            <a:ext cx="347335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6F42C1"/>
                </a:solidFill>
              </a:rPr>
              <a:t>SCAPHOID FRACTURE</a:t>
            </a:r>
            <a:endParaRPr lang="en-US" sz="1500" dirty="0"/>
          </a:p>
        </p:txBody>
      </p:sp>
      <p:sp>
        <p:nvSpPr>
          <p:cNvPr id="26" name="SK-29-text-25"/>
          <p:cNvSpPr/>
          <p:nvPr/>
        </p:nvSpPr>
        <p:spPr>
          <a:xfrm>
            <a:off x="8318599" y="2751683"/>
            <a:ext cx="284485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Initial X-rays are </a:t>
            </a:r>
            <a:r>
              <a:rPr lang="en-US" sz="1350" b="1" dirty="0">
                <a:solidFill>
                  <a:srgbClr val="6F42C1"/>
                </a:solidFill>
              </a:rPr>
              <a:t>negative in 40%</a:t>
            </a:r>
            <a:r>
              <a:rPr lang="en-US" sz="1350" dirty="0">
                <a:solidFill>
                  <a:srgbClr val="212529"/>
                </a:solidFill>
              </a:rPr>
              <a:t> of clinical fractures (radiologically occult).</a:t>
            </a:r>
            <a:endParaRPr lang="en-US" sz="1350" dirty="0"/>
          </a:p>
        </p:txBody>
      </p:sp>
      <p:sp>
        <p:nvSpPr>
          <p:cNvPr id="27" name="SK-29-text-26"/>
          <p:cNvSpPr/>
          <p:nvPr/>
        </p:nvSpPr>
        <p:spPr>
          <a:xfrm>
            <a:off x="8318599" y="3637508"/>
            <a:ext cx="284485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F42C1"/>
                </a:solidFill>
              </a:rPr>
              <a:t>Clinical diagnosis:</a:t>
            </a:r>
            <a:r>
              <a:rPr lang="en-US" sz="1350" dirty="0">
                <a:solidFill>
                  <a:srgbClr val="212529"/>
                </a:solidFill>
              </a:rPr>
              <a:t> Tenderness in anatomical snuff box = treat as fracture.</a:t>
            </a:r>
            <a:endParaRPr lang="en-US" sz="1350" dirty="0"/>
          </a:p>
        </p:txBody>
      </p:sp>
      <p:sp>
        <p:nvSpPr>
          <p:cNvPr id="28" name="SK-29-text-27"/>
          <p:cNvSpPr/>
          <p:nvPr/>
        </p:nvSpPr>
        <p:spPr>
          <a:xfrm>
            <a:off x="8432899" y="4599533"/>
            <a:ext cx="284485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</a:rPr>
              <a:t>Management: Thumb spica cast + repeat X-ray at 10–14 days OR immediate MRI/CT if available.</a:t>
            </a:r>
            <a:endParaRPr lang="en-US" sz="1200" dirty="0"/>
          </a:p>
        </p:txBody>
      </p:sp>
      <p:sp>
        <p:nvSpPr>
          <p:cNvPr id="29" name="SK-29-text-28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57200"/>
            <a:ext cx="11049000" cy="664815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1017240"/>
            <a:ext cx="7886700" cy="9525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426815"/>
            <a:ext cx="3530650" cy="4592985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728341"/>
            <a:ext cx="285750" cy="228600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0750" y="1426815"/>
            <a:ext cx="3530650" cy="4592985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9350" y="1728341"/>
            <a:ext cx="285750" cy="228600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9999" y="1426815"/>
            <a:ext cx="3530650" cy="4592985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599" y="1728341"/>
            <a:ext cx="285750" cy="228600"/>
          </a:xfrm>
          <a:prstGeom prst="rect">
            <a:avLst/>
          </a:prstGeom>
        </p:spPr>
      </p:pic>
      <p:sp>
        <p:nvSpPr>
          <p:cNvPr id="12" name="SK-30-text-11"/>
          <p:cNvSpPr/>
          <p:nvPr/>
        </p:nvSpPr>
        <p:spPr>
          <a:xfrm>
            <a:off x="762000" y="4572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Exam Pearls: AKT Focus (Part 2)</a:t>
            </a:r>
            <a:endParaRPr lang="en-US" sz="2550" dirty="0"/>
          </a:p>
        </p:txBody>
      </p:sp>
      <p:sp>
        <p:nvSpPr>
          <p:cNvPr id="13" name="SK-30-text-12"/>
          <p:cNvSpPr/>
          <p:nvPr/>
        </p:nvSpPr>
        <p:spPr>
          <a:xfrm>
            <a:off x="7620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4" name="SK-30-text-13"/>
          <p:cNvSpPr/>
          <p:nvPr/>
        </p:nvSpPr>
        <p:spPr>
          <a:xfrm>
            <a:off x="1200150" y="1701105"/>
            <a:ext cx="4631055" cy="2513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6F42C1"/>
                </a:solidFill>
              </a:rPr>
              <a:t>Bennett's Fracture</a:t>
            </a:r>
            <a:endParaRPr lang="en-US" sz="1650" dirty="0"/>
          </a:p>
        </p:txBody>
      </p:sp>
      <p:sp>
        <p:nvSpPr>
          <p:cNvPr id="15" name="SK-30-text-14"/>
          <p:cNvSpPr/>
          <p:nvPr/>
        </p:nvSpPr>
        <p:spPr>
          <a:xfrm>
            <a:off x="1028700" y="2265015"/>
            <a:ext cx="28448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Definition:</a:t>
            </a:r>
            <a:r>
              <a:rPr lang="en-US" sz="1275" dirty="0">
                <a:solidFill>
                  <a:srgbClr val="212529"/>
                </a:solidFill>
              </a:rPr>
              <a:t> Intra-articular fracture-dislocation at the base of the thumb metacarpal.</a:t>
            </a:r>
            <a:endParaRPr lang="en-US" sz="1275" dirty="0"/>
          </a:p>
        </p:txBody>
      </p:sp>
      <p:sp>
        <p:nvSpPr>
          <p:cNvPr id="16" name="SK-30-text-15"/>
          <p:cNvSpPr/>
          <p:nvPr/>
        </p:nvSpPr>
        <p:spPr>
          <a:xfrm>
            <a:off x="1028700" y="3088928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Instability:</a:t>
            </a:r>
            <a:r>
              <a:rPr lang="en-US" sz="1275" dirty="0">
                <a:solidFill>
                  <a:srgbClr val="212529"/>
                </a:solidFill>
              </a:rPr>
              <a:t> Highly unstable injury; will displace if not fixed surgically.</a:t>
            </a:r>
            <a:endParaRPr lang="en-US" sz="1275" dirty="0"/>
          </a:p>
        </p:txBody>
      </p:sp>
      <p:sp>
        <p:nvSpPr>
          <p:cNvPr id="17" name="SK-30-text-16"/>
          <p:cNvSpPr/>
          <p:nvPr/>
        </p:nvSpPr>
        <p:spPr>
          <a:xfrm>
            <a:off x="1028700" y="3669953"/>
            <a:ext cx="28448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Management:</a:t>
            </a:r>
            <a:r>
              <a:rPr lang="en-US" sz="1275" dirty="0">
                <a:solidFill>
                  <a:srgbClr val="212529"/>
                </a:solidFill>
              </a:rPr>
              <a:t> Requires urgent orthopaedic referral for ORIF or K-wiring.</a:t>
            </a:r>
            <a:endParaRPr lang="en-US" sz="1275" dirty="0"/>
          </a:p>
        </p:txBody>
      </p:sp>
      <p:sp>
        <p:nvSpPr>
          <p:cNvPr id="18" name="SK-30-text-17"/>
          <p:cNvSpPr/>
          <p:nvPr/>
        </p:nvSpPr>
        <p:spPr>
          <a:xfrm>
            <a:off x="4959400" y="1701105"/>
            <a:ext cx="3373755" cy="2513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6F42C1"/>
                </a:solidFill>
              </a:rPr>
              <a:t>Safe Position</a:t>
            </a:r>
            <a:endParaRPr lang="en-US" sz="1650" dirty="0"/>
          </a:p>
        </p:txBody>
      </p:sp>
      <p:sp>
        <p:nvSpPr>
          <p:cNvPr id="19" name="SK-30-text-18"/>
          <p:cNvSpPr/>
          <p:nvPr/>
        </p:nvSpPr>
        <p:spPr>
          <a:xfrm>
            <a:off x="4787950" y="2265015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MCP Joints:</a:t>
            </a:r>
            <a:r>
              <a:rPr lang="en-US" sz="1275" dirty="0">
                <a:solidFill>
                  <a:srgbClr val="212529"/>
                </a:solidFill>
              </a:rPr>
              <a:t> 90° flexion (keeps collateral ligaments at maximal length).</a:t>
            </a:r>
            <a:endParaRPr lang="en-US" sz="1275" dirty="0"/>
          </a:p>
        </p:txBody>
      </p:sp>
      <p:sp>
        <p:nvSpPr>
          <p:cNvPr id="20" name="SK-30-text-19"/>
          <p:cNvSpPr/>
          <p:nvPr/>
        </p:nvSpPr>
        <p:spPr>
          <a:xfrm>
            <a:off x="4787950" y="2846040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IP Joints:</a:t>
            </a:r>
            <a:r>
              <a:rPr lang="en-US" sz="1275" dirty="0">
                <a:solidFill>
                  <a:srgbClr val="212529"/>
                </a:solidFill>
              </a:rPr>
              <a:t> Full extension (prevents volar plate contractures).</a:t>
            </a:r>
            <a:endParaRPr lang="en-US" sz="1275" dirty="0"/>
          </a:p>
        </p:txBody>
      </p:sp>
      <p:sp>
        <p:nvSpPr>
          <p:cNvPr id="21" name="SK-30-text-20"/>
          <p:cNvSpPr/>
          <p:nvPr/>
        </p:nvSpPr>
        <p:spPr>
          <a:xfrm>
            <a:off x="4787950" y="3427065"/>
            <a:ext cx="28448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Rationale:</a:t>
            </a:r>
            <a:r>
              <a:rPr lang="en-US" sz="1275" dirty="0">
                <a:solidFill>
                  <a:srgbClr val="212529"/>
                </a:solidFill>
              </a:rPr>
              <a:t> This position prevents stiffness in the most functionally limiting postures.</a:t>
            </a:r>
            <a:endParaRPr lang="en-US" sz="1275" dirty="0"/>
          </a:p>
        </p:txBody>
      </p:sp>
      <p:sp>
        <p:nvSpPr>
          <p:cNvPr id="22" name="SK-30-text-21"/>
          <p:cNvSpPr/>
          <p:nvPr/>
        </p:nvSpPr>
        <p:spPr>
          <a:xfrm>
            <a:off x="8718649" y="1701105"/>
            <a:ext cx="3473351" cy="2513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6F42C1"/>
                </a:solidFill>
              </a:rPr>
              <a:t>Jump Phenomenon</a:t>
            </a:r>
            <a:endParaRPr lang="en-US" sz="1650" dirty="0"/>
          </a:p>
        </p:txBody>
      </p:sp>
      <p:sp>
        <p:nvSpPr>
          <p:cNvPr id="23" name="SK-30-text-22"/>
          <p:cNvSpPr/>
          <p:nvPr/>
        </p:nvSpPr>
        <p:spPr>
          <a:xfrm>
            <a:off x="8547199" y="2265015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Day 1:</a:t>
            </a:r>
            <a:r>
              <a:rPr lang="en-US" sz="1275" dirty="0">
                <a:solidFill>
                  <a:srgbClr val="212529"/>
                </a:solidFill>
              </a:rPr>
              <a:t> Sensation may remain present despite complete nerve division.</a:t>
            </a:r>
            <a:endParaRPr lang="en-US" sz="1275" dirty="0"/>
          </a:p>
        </p:txBody>
      </p:sp>
      <p:sp>
        <p:nvSpPr>
          <p:cNvPr id="24" name="SK-30-text-23"/>
          <p:cNvSpPr/>
          <p:nvPr/>
        </p:nvSpPr>
        <p:spPr>
          <a:xfrm>
            <a:off x="8547199" y="2846040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Mechanism:</a:t>
            </a:r>
            <a:r>
              <a:rPr lang="en-US" sz="1275" dirty="0">
                <a:solidFill>
                  <a:srgbClr val="212529"/>
                </a:solidFill>
              </a:rPr>
              <a:t> Nerve ends remain in contact and conduct initially.</a:t>
            </a:r>
            <a:endParaRPr lang="en-US" sz="1275" dirty="0"/>
          </a:p>
        </p:txBody>
      </p:sp>
      <p:sp>
        <p:nvSpPr>
          <p:cNvPr id="25" name="SK-30-text-24"/>
          <p:cNvSpPr/>
          <p:nvPr/>
        </p:nvSpPr>
        <p:spPr>
          <a:xfrm>
            <a:off x="8547199" y="3427065"/>
            <a:ext cx="28448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Clinical Rule:</a:t>
            </a:r>
            <a:r>
              <a:rPr lang="en-US" sz="1275" dirty="0">
                <a:solidFill>
                  <a:srgbClr val="212529"/>
                </a:solidFill>
              </a:rPr>
              <a:t> Re-check sensation at </a:t>
            </a:r>
            <a:r>
              <a:rPr lang="en-US" sz="1275" b="1" dirty="0">
                <a:solidFill>
                  <a:srgbClr val="212529"/>
                </a:solidFill>
              </a:rPr>
              <a:t>48–72 hours</a:t>
            </a:r>
            <a:r>
              <a:rPr lang="en-US" sz="1275" dirty="0">
                <a:solidFill>
                  <a:srgbClr val="212529"/>
                </a:solidFill>
              </a:rPr>
              <a:t> as ends separate.</a:t>
            </a:r>
            <a:endParaRPr lang="en-US" sz="1275" dirty="0"/>
          </a:p>
        </p:txBody>
      </p:sp>
      <p:sp>
        <p:nvSpPr>
          <p:cNvPr id="26" name="SK-30-text-25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5600700" cy="2438400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83978"/>
            <a:ext cx="285750" cy="228600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979515"/>
            <a:ext cx="5600700" cy="2135535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212878"/>
            <a:ext cx="285750" cy="228600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932015"/>
            <a:ext cx="5219700" cy="957263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350615"/>
            <a:ext cx="5600700" cy="4764435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1583978"/>
            <a:ext cx="285750" cy="228600"/>
          </a:xfrm>
          <a:prstGeom prst="rect">
            <a:avLst/>
          </a:prstGeom>
        </p:spPr>
      </p:pic>
      <p:sp>
        <p:nvSpPr>
          <p:cNvPr id="13" name="SK-31-text-12"/>
          <p:cNvSpPr/>
          <p:nvPr/>
        </p:nvSpPr>
        <p:spPr>
          <a:xfrm>
            <a:off x="571500" y="3810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Exam Pearls: SCA Focus</a:t>
            </a:r>
            <a:endParaRPr lang="en-US" sz="2550" dirty="0"/>
          </a:p>
        </p:txBody>
      </p:sp>
      <p:sp>
        <p:nvSpPr>
          <p:cNvPr id="14" name="SK-31-text-13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5" name="SK-31-text-14"/>
          <p:cNvSpPr/>
          <p:nvPr/>
        </p:nvSpPr>
        <p:spPr>
          <a:xfrm>
            <a:off x="971550" y="1541115"/>
            <a:ext cx="68941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4A148C"/>
                </a:solidFill>
              </a:rPr>
              <a:t>Addressing Anxiety with ICE</a:t>
            </a:r>
            <a:endParaRPr lang="en-US" sz="1650" dirty="0"/>
          </a:p>
        </p:txBody>
      </p:sp>
      <p:sp>
        <p:nvSpPr>
          <p:cNvPr id="16" name="SK-31-text-15"/>
          <p:cNvSpPr/>
          <p:nvPr/>
        </p:nvSpPr>
        <p:spPr>
          <a:xfrm>
            <a:off x="838200" y="1969740"/>
            <a:ext cx="1132320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Ideas:</a:t>
            </a:r>
            <a:r>
              <a:rPr lang="en-US" sz="1350" dirty="0">
                <a:solidFill>
                  <a:srgbClr val="212529"/>
                </a:solidFill>
              </a:rPr>
              <a:t> "What's worrying you most about this injury today?"</a:t>
            </a:r>
            <a:endParaRPr lang="en-US" sz="1350" dirty="0"/>
          </a:p>
        </p:txBody>
      </p:sp>
      <p:sp>
        <p:nvSpPr>
          <p:cNvPr id="17" name="SK-31-text-16"/>
          <p:cNvSpPr/>
          <p:nvPr/>
        </p:nvSpPr>
        <p:spPr>
          <a:xfrm>
            <a:off x="838200" y="234121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Concerns:</a:t>
            </a:r>
            <a:r>
              <a:rPr lang="en-US" sz="1350" dirty="0">
                <a:solidFill>
                  <a:srgbClr val="212529"/>
                </a:solidFill>
              </a:rPr>
              <a:t> "Many people worry about long-term movement — that's very understandable."</a:t>
            </a:r>
            <a:endParaRPr lang="en-US" sz="1350" dirty="0"/>
          </a:p>
        </p:txBody>
      </p:sp>
      <p:sp>
        <p:nvSpPr>
          <p:cNvPr id="18" name="SK-31-text-17"/>
          <p:cNvSpPr/>
          <p:nvPr/>
        </p:nvSpPr>
        <p:spPr>
          <a:xfrm>
            <a:off x="838200" y="2969865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Expectations:</a:t>
            </a:r>
            <a:r>
              <a:rPr lang="en-US" sz="1350" dirty="0">
                <a:solidFill>
                  <a:srgbClr val="212529"/>
                </a:solidFill>
              </a:rPr>
              <a:t> "What do you think needs to happen today for you to feel reassured?"</a:t>
            </a:r>
            <a:endParaRPr lang="en-US" sz="1350" dirty="0"/>
          </a:p>
        </p:txBody>
      </p:sp>
      <p:sp>
        <p:nvSpPr>
          <p:cNvPr id="19" name="SK-31-text-18"/>
          <p:cNvSpPr/>
          <p:nvPr/>
        </p:nvSpPr>
        <p:spPr>
          <a:xfrm>
            <a:off x="971550" y="4170015"/>
            <a:ext cx="71456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4A148C"/>
                </a:solidFill>
              </a:rPr>
              <a:t>Shared Decision-Making (SDM)</a:t>
            </a:r>
            <a:endParaRPr lang="en-US" sz="1650" dirty="0"/>
          </a:p>
        </p:txBody>
      </p:sp>
      <p:sp>
        <p:nvSpPr>
          <p:cNvPr id="20" name="SK-31-text-19"/>
          <p:cNvSpPr/>
          <p:nvPr/>
        </p:nvSpPr>
        <p:spPr>
          <a:xfrm>
            <a:off x="571500" y="4598640"/>
            <a:ext cx="76981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For minor sprains or stable injuries:</a:t>
            </a:r>
            <a:endParaRPr lang="en-US" sz="1350" dirty="0"/>
          </a:p>
        </p:txBody>
      </p:sp>
      <p:sp>
        <p:nvSpPr>
          <p:cNvPr id="21" name="SK-31-text-20"/>
          <p:cNvSpPr/>
          <p:nvPr/>
        </p:nvSpPr>
        <p:spPr>
          <a:xfrm>
            <a:off x="685800" y="4932015"/>
            <a:ext cx="4991100" cy="9572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000000"/>
                </a:solidFill>
              </a:rPr>
              <a:t>"Most finger sprains settle with time and buddy strapping. I suggest we wait a week to see if it improves, but I want to review you then to be certain. Does that sound like a plan you're happy with?"</a:t>
            </a:r>
            <a:endParaRPr lang="en-US" sz="1275" dirty="0"/>
          </a:p>
        </p:txBody>
      </p:sp>
      <p:sp>
        <p:nvSpPr>
          <p:cNvPr id="22" name="SK-31-text-21"/>
          <p:cNvSpPr/>
          <p:nvPr/>
        </p:nvSpPr>
        <p:spPr>
          <a:xfrm>
            <a:off x="6800850" y="1541115"/>
            <a:ext cx="53911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4A148C"/>
                </a:solidFill>
              </a:rPr>
              <a:t>SCA Safety-Netting Protocol</a:t>
            </a:r>
            <a:endParaRPr lang="en-US" sz="1650" dirty="0"/>
          </a:p>
        </p:txBody>
      </p:sp>
      <p:sp>
        <p:nvSpPr>
          <p:cNvPr id="23" name="SK-31-text-22"/>
          <p:cNvSpPr/>
          <p:nvPr/>
        </p:nvSpPr>
        <p:spPr>
          <a:xfrm>
            <a:off x="6667500" y="196974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Infection:</a:t>
            </a:r>
            <a:r>
              <a:rPr lang="en-US" sz="1350" dirty="0">
                <a:solidFill>
                  <a:srgbClr val="212529"/>
                </a:solidFill>
              </a:rPr>
              <a:t> "If you develop increasing pain, redness, or a fever in the next 48 hours, go straight to A&amp;E."</a:t>
            </a:r>
            <a:endParaRPr lang="en-US" sz="1350" dirty="0"/>
          </a:p>
        </p:txBody>
      </p:sp>
      <p:sp>
        <p:nvSpPr>
          <p:cNvPr id="24" name="SK-31-text-23"/>
          <p:cNvSpPr/>
          <p:nvPr/>
        </p:nvSpPr>
        <p:spPr>
          <a:xfrm>
            <a:off x="6667500" y="2626965"/>
            <a:ext cx="193738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Vascular:</a:t>
            </a:r>
            <a:endParaRPr lang="en-US" sz="1350" dirty="0"/>
          </a:p>
        </p:txBody>
      </p:sp>
      <p:sp>
        <p:nvSpPr>
          <p:cNvPr id="25" name="SK-31-text-24"/>
          <p:cNvSpPr/>
          <p:nvPr/>
        </p:nvSpPr>
        <p:spPr>
          <a:xfrm>
            <a:off x="7419975" y="2626965"/>
            <a:ext cx="4276725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"If your finger turns blue, cold, or pale, call 999 immediately."</a:t>
            </a:r>
            <a:endParaRPr lang="en-US" sz="1350" dirty="0"/>
          </a:p>
        </p:txBody>
      </p:sp>
      <p:sp>
        <p:nvSpPr>
          <p:cNvPr id="26" name="SK-31-text-25"/>
          <p:cNvSpPr/>
          <p:nvPr/>
        </p:nvSpPr>
        <p:spPr>
          <a:xfrm>
            <a:off x="6667500" y="322704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Nerve/Sensation:</a:t>
            </a:r>
            <a:r>
              <a:rPr lang="en-US" sz="1350" dirty="0">
                <a:solidFill>
                  <a:srgbClr val="212529"/>
                </a:solidFill>
              </a:rPr>
              <a:t> "Come back in 48-72 hours so we can re-check the feeling in your finger (Jump Phenomenon)."</a:t>
            </a:r>
            <a:endParaRPr lang="en-US" sz="1350" dirty="0"/>
          </a:p>
        </p:txBody>
      </p:sp>
      <p:sp>
        <p:nvSpPr>
          <p:cNvPr id="27" name="SK-31-text-26"/>
          <p:cNvSpPr/>
          <p:nvPr/>
        </p:nvSpPr>
        <p:spPr>
          <a:xfrm>
            <a:off x="6667500" y="385569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Functional Review:</a:t>
            </a:r>
            <a:r>
              <a:rPr lang="en-US" sz="1350" dirty="0">
                <a:solidFill>
                  <a:srgbClr val="212529"/>
                </a:solidFill>
              </a:rPr>
              <a:t> "If your movement isn't gradually improving over the next 2 weeks, please book an earlier follow-up."</a:t>
            </a:r>
            <a:endParaRPr lang="en-US" sz="1350" dirty="0"/>
          </a:p>
        </p:txBody>
      </p:sp>
      <p:sp>
        <p:nvSpPr>
          <p:cNvPr id="28" name="SK-31-text-27"/>
          <p:cNvSpPr/>
          <p:nvPr/>
        </p:nvSpPr>
        <p:spPr>
          <a:xfrm>
            <a:off x="6667500" y="4484340"/>
            <a:ext cx="4953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Mallet Splints:</a:t>
            </a:r>
            <a:r>
              <a:rPr lang="en-US" sz="1350" dirty="0">
                <a:solidFill>
                  <a:srgbClr val="212529"/>
                </a:solidFill>
              </a:rPr>
              <a:t> "Remember, if the splint comes off or the finger bends even once, the 6-week clock must restart."</a:t>
            </a:r>
            <a:endParaRPr lang="en-US" sz="1350" dirty="0"/>
          </a:p>
        </p:txBody>
      </p:sp>
      <p:sp>
        <p:nvSpPr>
          <p:cNvPr id="29" name="SK-31-text-28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11430000" cy="664815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3300" y="941040"/>
            <a:ext cx="8267700" cy="9525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50615"/>
            <a:ext cx="11430000" cy="4726335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1350615"/>
            <a:ext cx="5715000" cy="4726335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1682948"/>
            <a:ext cx="285750" cy="228600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2224980"/>
            <a:ext cx="190500" cy="152400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2845891"/>
            <a:ext cx="190500" cy="152400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3466802"/>
            <a:ext cx="190500" cy="152400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4087713"/>
            <a:ext cx="190500" cy="152400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0" y="1350615"/>
            <a:ext cx="5715000" cy="4726335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1682948"/>
            <a:ext cx="285750" cy="228600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2224980"/>
            <a:ext cx="190500" cy="152400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24650" y="2186880"/>
            <a:ext cx="895350" cy="209550"/>
          </a:xfrm>
          <a:prstGeom prst="rect">
            <a:avLst/>
          </a:prstGeom>
        </p:spPr>
      </p:pic>
      <p:pic>
        <p:nvPicPr>
          <p:cNvPr id="17" name="SK-3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3093541"/>
            <a:ext cx="190500" cy="152400"/>
          </a:xfrm>
          <a:prstGeom prst="rect">
            <a:avLst/>
          </a:prstGeom>
        </p:spPr>
      </p:pic>
      <p:pic>
        <p:nvPicPr>
          <p:cNvPr id="18" name="SK-3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4650" y="3055441"/>
            <a:ext cx="895350" cy="209550"/>
          </a:xfrm>
          <a:prstGeom prst="rect">
            <a:avLst/>
          </a:prstGeom>
        </p:spPr>
      </p:pic>
      <p:pic>
        <p:nvPicPr>
          <p:cNvPr id="19" name="SK-32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3962102"/>
            <a:ext cx="190500" cy="152400"/>
          </a:xfrm>
          <a:prstGeom prst="rect">
            <a:avLst/>
          </a:prstGeom>
        </p:spPr>
      </p:pic>
      <p:pic>
        <p:nvPicPr>
          <p:cNvPr id="20" name="SK-32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4583013"/>
            <a:ext cx="190500" cy="152400"/>
          </a:xfrm>
          <a:prstGeom prst="rect">
            <a:avLst/>
          </a:prstGeom>
        </p:spPr>
      </p:pic>
      <p:sp>
        <p:nvSpPr>
          <p:cNvPr id="21" name="SK-32-text-20"/>
          <p:cNvSpPr/>
          <p:nvPr/>
        </p:nvSpPr>
        <p:spPr>
          <a:xfrm>
            <a:off x="571500" y="3810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Red Flags in Hand Injuries</a:t>
            </a:r>
            <a:endParaRPr lang="en-US" sz="2550" dirty="0"/>
          </a:p>
        </p:txBody>
      </p:sp>
      <p:sp>
        <p:nvSpPr>
          <p:cNvPr id="22" name="SK-32-text-21"/>
          <p:cNvSpPr/>
          <p:nvPr/>
        </p:nvSpPr>
        <p:spPr>
          <a:xfrm>
            <a:off x="5715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3" name="SK-32-text-22"/>
          <p:cNvSpPr/>
          <p:nvPr/>
        </p:nvSpPr>
        <p:spPr>
          <a:xfrm>
            <a:off x="1066800" y="1636365"/>
            <a:ext cx="5770245" cy="3219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28A745"/>
                </a:solidFill>
              </a:rPr>
              <a:t>Normal / Reassuring</a:t>
            </a:r>
            <a:endParaRPr lang="en-US" sz="1950" dirty="0"/>
          </a:p>
        </p:txBody>
      </p:sp>
      <p:sp>
        <p:nvSpPr>
          <p:cNvPr id="24" name="SK-32-text-23"/>
          <p:cNvSpPr/>
          <p:nvPr/>
        </p:nvSpPr>
        <p:spPr>
          <a:xfrm>
            <a:off x="1009650" y="2186880"/>
            <a:ext cx="52292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Normal Cascade of Flexion</a:t>
            </a:r>
            <a:endParaRPr lang="en-US" sz="1350" dirty="0"/>
          </a:p>
        </p:txBody>
      </p:sp>
      <p:sp>
        <p:nvSpPr>
          <p:cNvPr id="25" name="SK-32-text-24"/>
          <p:cNvSpPr/>
          <p:nvPr/>
        </p:nvSpPr>
        <p:spPr>
          <a:xfrm>
            <a:off x="1009650" y="2426791"/>
            <a:ext cx="11182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Fingers rest in increasing flexion from index to little finger.</a:t>
            </a:r>
            <a:endParaRPr lang="en-US" sz="1200" dirty="0"/>
          </a:p>
        </p:txBody>
      </p:sp>
      <p:sp>
        <p:nvSpPr>
          <p:cNvPr id="26" name="SK-32-text-25"/>
          <p:cNvSpPr/>
          <p:nvPr/>
        </p:nvSpPr>
        <p:spPr>
          <a:xfrm>
            <a:off x="1009650" y="2807791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Bilateral Perfusion</a:t>
            </a:r>
            <a:endParaRPr lang="en-US" sz="1350" dirty="0"/>
          </a:p>
        </p:txBody>
      </p:sp>
      <p:sp>
        <p:nvSpPr>
          <p:cNvPr id="27" name="SK-32-text-26"/>
          <p:cNvSpPr/>
          <p:nvPr/>
        </p:nvSpPr>
        <p:spPr>
          <a:xfrm>
            <a:off x="1009650" y="3047702"/>
            <a:ext cx="10256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Capillary refill &lt; 2 seconds; digits are pink and warm.</a:t>
            </a:r>
            <a:endParaRPr lang="en-US" sz="1200" dirty="0"/>
          </a:p>
        </p:txBody>
      </p:sp>
      <p:sp>
        <p:nvSpPr>
          <p:cNvPr id="28" name="SK-32-text-27"/>
          <p:cNvSpPr/>
          <p:nvPr/>
        </p:nvSpPr>
        <p:spPr>
          <a:xfrm>
            <a:off x="1009650" y="3428702"/>
            <a:ext cx="502348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Improving Localized Pain</a:t>
            </a:r>
            <a:endParaRPr lang="en-US" sz="1350" dirty="0"/>
          </a:p>
        </p:txBody>
      </p:sp>
      <p:sp>
        <p:nvSpPr>
          <p:cNvPr id="29" name="SK-32-text-28"/>
          <p:cNvSpPr/>
          <p:nvPr/>
        </p:nvSpPr>
        <p:spPr>
          <a:xfrm>
            <a:off x="1009650" y="3668613"/>
            <a:ext cx="11182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Pain is well-controlled with standard primary care analgesia.</a:t>
            </a:r>
            <a:endParaRPr lang="en-US" sz="1200" dirty="0"/>
          </a:p>
        </p:txBody>
      </p:sp>
      <p:sp>
        <p:nvSpPr>
          <p:cNvPr id="30" name="SK-32-text-29"/>
          <p:cNvSpPr/>
          <p:nvPr/>
        </p:nvSpPr>
        <p:spPr>
          <a:xfrm>
            <a:off x="1009650" y="4049613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Intact Active Movement</a:t>
            </a:r>
            <a:endParaRPr lang="en-US" sz="1350" dirty="0"/>
          </a:p>
        </p:txBody>
      </p:sp>
      <p:sp>
        <p:nvSpPr>
          <p:cNvPr id="31" name="SK-32-text-30"/>
          <p:cNvSpPr/>
          <p:nvPr/>
        </p:nvSpPr>
        <p:spPr>
          <a:xfrm>
            <a:off x="1009650" y="4289524"/>
            <a:ext cx="11182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Patient can make a full fist and extend all joints against resistance.</a:t>
            </a:r>
            <a:endParaRPr lang="en-US" sz="1200" dirty="0"/>
          </a:p>
        </p:txBody>
      </p:sp>
      <p:sp>
        <p:nvSpPr>
          <p:cNvPr id="32" name="SK-32-text-31"/>
          <p:cNvSpPr/>
          <p:nvPr/>
        </p:nvSpPr>
        <p:spPr>
          <a:xfrm>
            <a:off x="6781800" y="1636365"/>
            <a:ext cx="5410200" cy="3219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DC3545"/>
                </a:solidFill>
              </a:rPr>
              <a:t>Red Flags: Urgent Action</a:t>
            </a:r>
            <a:endParaRPr lang="en-US" sz="1950" dirty="0"/>
          </a:p>
        </p:txBody>
      </p:sp>
      <p:sp>
        <p:nvSpPr>
          <p:cNvPr id="33" name="SK-32-text-32"/>
          <p:cNvSpPr/>
          <p:nvPr/>
        </p:nvSpPr>
        <p:spPr>
          <a:xfrm>
            <a:off x="6800850" y="2186880"/>
            <a:ext cx="1100523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EMERGENCY</a:t>
            </a:r>
            <a:endParaRPr lang="en-US" sz="900" dirty="0"/>
          </a:p>
        </p:txBody>
      </p:sp>
      <p:sp>
        <p:nvSpPr>
          <p:cNvPr id="34" name="SK-32-text-33"/>
          <p:cNvSpPr/>
          <p:nvPr/>
        </p:nvSpPr>
        <p:spPr>
          <a:xfrm>
            <a:off x="6724650" y="2434530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Vascular Compromise</a:t>
            </a:r>
            <a:endParaRPr lang="en-US" sz="1350" dirty="0"/>
          </a:p>
        </p:txBody>
      </p:sp>
      <p:sp>
        <p:nvSpPr>
          <p:cNvPr id="35" name="SK-32-text-34"/>
          <p:cNvSpPr/>
          <p:nvPr/>
        </p:nvSpPr>
        <p:spPr>
          <a:xfrm>
            <a:off x="6724650" y="2674441"/>
            <a:ext cx="5467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Pale, dusky, or cold digit; pulsatile bleeding.</a:t>
            </a:r>
            <a:endParaRPr lang="en-US" sz="1200" dirty="0"/>
          </a:p>
        </p:txBody>
      </p:sp>
      <p:sp>
        <p:nvSpPr>
          <p:cNvPr id="36" name="SK-32-text-35"/>
          <p:cNvSpPr/>
          <p:nvPr/>
        </p:nvSpPr>
        <p:spPr>
          <a:xfrm>
            <a:off x="6800850" y="3055441"/>
            <a:ext cx="1100523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EMERGENCY</a:t>
            </a:r>
            <a:endParaRPr lang="en-US" sz="900" dirty="0"/>
          </a:p>
        </p:txBody>
      </p:sp>
      <p:sp>
        <p:nvSpPr>
          <p:cNvPr id="37" name="SK-32-text-36"/>
          <p:cNvSpPr/>
          <p:nvPr/>
        </p:nvSpPr>
        <p:spPr>
          <a:xfrm>
            <a:off x="6724650" y="3303091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Compartment Syndrome</a:t>
            </a:r>
            <a:endParaRPr lang="en-US" sz="1350" dirty="0"/>
          </a:p>
        </p:txBody>
      </p:sp>
      <p:sp>
        <p:nvSpPr>
          <p:cNvPr id="38" name="SK-32-text-37"/>
          <p:cNvSpPr/>
          <p:nvPr/>
        </p:nvSpPr>
        <p:spPr>
          <a:xfrm>
            <a:off x="6724650" y="3543002"/>
            <a:ext cx="5467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Pain out of proportion; pain on passive stretch of fingers.</a:t>
            </a:r>
            <a:endParaRPr lang="en-US" sz="1200" dirty="0"/>
          </a:p>
        </p:txBody>
      </p:sp>
      <p:sp>
        <p:nvSpPr>
          <p:cNvPr id="39" name="SK-32-text-38"/>
          <p:cNvSpPr/>
          <p:nvPr/>
        </p:nvSpPr>
        <p:spPr>
          <a:xfrm>
            <a:off x="6724650" y="3924002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Infection &amp; Sepsis</a:t>
            </a:r>
            <a:endParaRPr lang="en-US" sz="1350" dirty="0"/>
          </a:p>
        </p:txBody>
      </p:sp>
      <p:sp>
        <p:nvSpPr>
          <p:cNvPr id="40" name="SK-32-text-39"/>
          <p:cNvSpPr/>
          <p:nvPr/>
        </p:nvSpPr>
        <p:spPr>
          <a:xfrm>
            <a:off x="6724650" y="4163913"/>
            <a:ext cx="5467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Fever + swollen red digit (Septic Arthritis or Tenosynovitis).</a:t>
            </a:r>
            <a:endParaRPr lang="en-US" sz="1200" dirty="0"/>
          </a:p>
        </p:txBody>
      </p:sp>
      <p:sp>
        <p:nvSpPr>
          <p:cNvPr id="41" name="SK-32-text-40"/>
          <p:cNvSpPr/>
          <p:nvPr/>
        </p:nvSpPr>
        <p:spPr>
          <a:xfrm>
            <a:off x="6724650" y="4544913"/>
            <a:ext cx="48863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Structural Loss</a:t>
            </a:r>
            <a:endParaRPr lang="en-US" sz="1350" dirty="0"/>
          </a:p>
        </p:txBody>
      </p:sp>
      <p:sp>
        <p:nvSpPr>
          <p:cNvPr id="42" name="SK-32-text-41"/>
          <p:cNvSpPr/>
          <p:nvPr/>
        </p:nvSpPr>
        <p:spPr>
          <a:xfrm>
            <a:off x="6724650" y="4784824"/>
            <a:ext cx="4800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Complete loss of active movement (tendon rupture) or progressive numbness.</a:t>
            </a:r>
            <a:endParaRPr lang="en-US" sz="1200" dirty="0"/>
          </a:p>
        </p:txBody>
      </p:sp>
      <p:sp>
        <p:nvSpPr>
          <p:cNvPr id="43" name="SK-32-text-42"/>
          <p:cNvSpPr/>
          <p:nvPr/>
        </p:nvSpPr>
        <p:spPr>
          <a:xfrm>
            <a:off x="10648950" y="6305550"/>
            <a:ext cx="15430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57200"/>
            <a:ext cx="11049000" cy="664815"/>
          </a:xfrm>
          <a:prstGeom prst="rect">
            <a:avLst/>
          </a:prstGeom>
        </p:spPr>
      </p:pic>
      <p:pic>
        <p:nvPicPr>
          <p:cNvPr id="5" name="SK-3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1017240"/>
            <a:ext cx="7886700" cy="9525"/>
          </a:xfrm>
          <a:prstGeom prst="rect">
            <a:avLst/>
          </a:prstGeom>
        </p:spPr>
      </p:pic>
      <p:pic>
        <p:nvPicPr>
          <p:cNvPr id="6" name="SK-3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426815"/>
            <a:ext cx="5448300" cy="1205508"/>
          </a:xfrm>
          <a:prstGeom prst="rect">
            <a:avLst/>
          </a:prstGeom>
        </p:spPr>
      </p:pic>
      <p:pic>
        <p:nvPicPr>
          <p:cNvPr id="7" name="SK-3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690241"/>
            <a:ext cx="285750" cy="228600"/>
          </a:xfrm>
          <a:prstGeom prst="rect">
            <a:avLst/>
          </a:prstGeom>
        </p:spPr>
      </p:pic>
      <p:pic>
        <p:nvPicPr>
          <p:cNvPr id="8" name="SK-3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784723"/>
            <a:ext cx="5448300" cy="992237"/>
          </a:xfrm>
          <a:prstGeom prst="rect">
            <a:avLst/>
          </a:prstGeom>
        </p:spPr>
      </p:pic>
      <p:pic>
        <p:nvPicPr>
          <p:cNvPr id="9" name="SK-3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048149"/>
            <a:ext cx="285750" cy="228600"/>
          </a:xfrm>
          <a:prstGeom prst="rect">
            <a:avLst/>
          </a:prstGeom>
        </p:spPr>
      </p:pic>
      <p:pic>
        <p:nvPicPr>
          <p:cNvPr id="10" name="SK-3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929360"/>
            <a:ext cx="5448300" cy="992237"/>
          </a:xfrm>
          <a:prstGeom prst="rect">
            <a:avLst/>
          </a:prstGeom>
        </p:spPr>
      </p:pic>
      <p:pic>
        <p:nvPicPr>
          <p:cNvPr id="11" name="SK-3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4192786"/>
            <a:ext cx="285750" cy="228600"/>
          </a:xfrm>
          <a:prstGeom prst="rect">
            <a:avLst/>
          </a:prstGeom>
        </p:spPr>
      </p:pic>
      <p:pic>
        <p:nvPicPr>
          <p:cNvPr id="12" name="SK-33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1426815"/>
            <a:ext cx="5448300" cy="1205508"/>
          </a:xfrm>
          <a:prstGeom prst="rect">
            <a:avLst/>
          </a:prstGeom>
        </p:spPr>
      </p:pic>
      <p:pic>
        <p:nvPicPr>
          <p:cNvPr id="13" name="SK-33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700" y="1690241"/>
            <a:ext cx="285750" cy="228600"/>
          </a:xfrm>
          <a:prstGeom prst="rect">
            <a:avLst/>
          </a:prstGeom>
        </p:spPr>
      </p:pic>
      <p:pic>
        <p:nvPicPr>
          <p:cNvPr id="14" name="SK-33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200" y="2784723"/>
            <a:ext cx="5448300" cy="1205508"/>
          </a:xfrm>
          <a:prstGeom prst="rect">
            <a:avLst/>
          </a:prstGeom>
        </p:spPr>
      </p:pic>
      <p:pic>
        <p:nvPicPr>
          <p:cNvPr id="15" name="SK-33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2700" y="3048149"/>
            <a:ext cx="285750" cy="228600"/>
          </a:xfrm>
          <a:prstGeom prst="rect">
            <a:avLst/>
          </a:prstGeom>
        </p:spPr>
      </p:pic>
      <p:pic>
        <p:nvPicPr>
          <p:cNvPr id="16" name="SK-33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142631"/>
            <a:ext cx="5448300" cy="992237"/>
          </a:xfrm>
          <a:prstGeom prst="rect">
            <a:avLst/>
          </a:prstGeom>
        </p:spPr>
      </p:pic>
      <p:pic>
        <p:nvPicPr>
          <p:cNvPr id="17" name="SK-33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2700" y="4406057"/>
            <a:ext cx="285750" cy="228600"/>
          </a:xfrm>
          <a:prstGeom prst="rect">
            <a:avLst/>
          </a:prstGeom>
        </p:spPr>
      </p:pic>
      <p:sp>
        <p:nvSpPr>
          <p:cNvPr id="18" name="SK-33-text-17"/>
          <p:cNvSpPr/>
          <p:nvPr/>
        </p:nvSpPr>
        <p:spPr>
          <a:xfrm>
            <a:off x="762000" y="4572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Common Pitfalls to Avoid</a:t>
            </a:r>
            <a:endParaRPr lang="en-US" sz="2550" dirty="0"/>
          </a:p>
        </p:txBody>
      </p:sp>
      <p:sp>
        <p:nvSpPr>
          <p:cNvPr id="19" name="SK-33-text-18"/>
          <p:cNvSpPr/>
          <p:nvPr/>
        </p:nvSpPr>
        <p:spPr>
          <a:xfrm>
            <a:off x="762000" y="9219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0" name="SK-33-text-19"/>
          <p:cNvSpPr/>
          <p:nvPr/>
        </p:nvSpPr>
        <p:spPr>
          <a:xfrm>
            <a:off x="1200150" y="1579215"/>
            <a:ext cx="471487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Closing a Human Bite</a:t>
            </a:r>
            <a:endParaRPr lang="en-US" sz="1350" dirty="0"/>
          </a:p>
        </p:txBody>
      </p:sp>
      <p:sp>
        <p:nvSpPr>
          <p:cNvPr id="21" name="SK-33-text-20"/>
          <p:cNvSpPr/>
          <p:nvPr/>
        </p:nvSpPr>
        <p:spPr>
          <a:xfrm>
            <a:off x="1200150" y="1840111"/>
            <a:ext cx="46291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"Fight bites" should NEVER be closed primarily. Closure traps anaerobic organisms, leading to severe deep space infection or septic arthritis.</a:t>
            </a:r>
            <a:endParaRPr lang="en-US" sz="1200" dirty="0"/>
          </a:p>
        </p:txBody>
      </p:sp>
      <p:sp>
        <p:nvSpPr>
          <p:cNvPr id="22" name="SK-33-text-21"/>
          <p:cNvSpPr/>
          <p:nvPr/>
        </p:nvSpPr>
        <p:spPr>
          <a:xfrm>
            <a:off x="1200150" y="2937123"/>
            <a:ext cx="471487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Missing Mallet Finger</a:t>
            </a:r>
            <a:endParaRPr lang="en-US" sz="1350" dirty="0"/>
          </a:p>
        </p:txBody>
      </p:sp>
      <p:sp>
        <p:nvSpPr>
          <p:cNvPr id="23" name="SK-33-text-22"/>
          <p:cNvSpPr/>
          <p:nvPr/>
        </p:nvSpPr>
        <p:spPr>
          <a:xfrm>
            <a:off x="1200150" y="3198019"/>
            <a:ext cx="46291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Always test active DIP extension. A "jammed finger" story requires formal exclusion of extensor mechanism disruption before discharge.</a:t>
            </a:r>
            <a:endParaRPr lang="en-US" sz="1200" dirty="0"/>
          </a:p>
        </p:txBody>
      </p:sp>
      <p:sp>
        <p:nvSpPr>
          <p:cNvPr id="24" name="SK-33-text-23"/>
          <p:cNvSpPr/>
          <p:nvPr/>
        </p:nvSpPr>
        <p:spPr>
          <a:xfrm>
            <a:off x="1200150" y="4081760"/>
            <a:ext cx="502348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Premature Splint Removal</a:t>
            </a:r>
            <a:endParaRPr lang="en-US" sz="1350" dirty="0"/>
          </a:p>
        </p:txBody>
      </p:sp>
      <p:sp>
        <p:nvSpPr>
          <p:cNvPr id="25" name="SK-33-text-24"/>
          <p:cNvSpPr/>
          <p:nvPr/>
        </p:nvSpPr>
        <p:spPr>
          <a:xfrm>
            <a:off x="1200150" y="4342656"/>
            <a:ext cx="46291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Mallet treatment requires 6 weeks of continuous extension. If the joint flexes even once, the timer must be restarted from zero.</a:t>
            </a:r>
            <a:endParaRPr lang="en-US" sz="1200" dirty="0"/>
          </a:p>
        </p:txBody>
      </p:sp>
      <p:sp>
        <p:nvSpPr>
          <p:cNvPr id="26" name="SK-33-text-25"/>
          <p:cNvSpPr/>
          <p:nvPr/>
        </p:nvSpPr>
        <p:spPr>
          <a:xfrm>
            <a:off x="6800850" y="1579215"/>
            <a:ext cx="53911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Intact Function vs. Intact Tendon</a:t>
            </a:r>
            <a:endParaRPr lang="en-US" sz="1350" dirty="0"/>
          </a:p>
        </p:txBody>
      </p:sp>
      <p:sp>
        <p:nvSpPr>
          <p:cNvPr id="27" name="SK-33-text-26"/>
          <p:cNvSpPr/>
          <p:nvPr/>
        </p:nvSpPr>
        <p:spPr>
          <a:xfrm>
            <a:off x="6800850" y="1840111"/>
            <a:ext cx="46291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 90% divided tendon can still function fully during assessment. It will rupture later if not identified. Always explore lacerations over tendons.</a:t>
            </a:r>
            <a:endParaRPr lang="en-US" sz="1200" dirty="0"/>
          </a:p>
        </p:txBody>
      </p:sp>
      <p:sp>
        <p:nvSpPr>
          <p:cNvPr id="28" name="SK-33-text-27"/>
          <p:cNvSpPr/>
          <p:nvPr/>
        </p:nvSpPr>
        <p:spPr>
          <a:xfrm>
            <a:off x="6800850" y="2937123"/>
            <a:ext cx="53911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Relying on Initial Scaphoid X-ray</a:t>
            </a:r>
            <a:endParaRPr lang="en-US" sz="1350" dirty="0"/>
          </a:p>
        </p:txBody>
      </p:sp>
      <p:sp>
        <p:nvSpPr>
          <p:cNvPr id="29" name="SK-33-text-28"/>
          <p:cNvSpPr/>
          <p:nvPr/>
        </p:nvSpPr>
        <p:spPr>
          <a:xfrm>
            <a:off x="6800850" y="3198019"/>
            <a:ext cx="46291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40% of scaphoid fractures are radiologically occult on Day 1. Snuff box tenderness is a clinical diagnosis; immobilize regardless of X-ray.</a:t>
            </a:r>
            <a:endParaRPr lang="en-US" sz="1200" dirty="0"/>
          </a:p>
        </p:txBody>
      </p:sp>
      <p:sp>
        <p:nvSpPr>
          <p:cNvPr id="30" name="SK-33-text-29"/>
          <p:cNvSpPr/>
          <p:nvPr/>
        </p:nvSpPr>
        <p:spPr>
          <a:xfrm>
            <a:off x="6800850" y="4295031"/>
            <a:ext cx="53911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856404"/>
                </a:solidFill>
              </a:rPr>
              <a:t>Failure to Re-check Sensation</a:t>
            </a:r>
            <a:endParaRPr lang="en-US" sz="1350" dirty="0"/>
          </a:p>
        </p:txBody>
      </p:sp>
      <p:sp>
        <p:nvSpPr>
          <p:cNvPr id="31" name="SK-33-text-30"/>
          <p:cNvSpPr/>
          <p:nvPr/>
        </p:nvSpPr>
        <p:spPr>
          <a:xfrm>
            <a:off x="6800850" y="4555927"/>
            <a:ext cx="46291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"Jump Phenomenon": Day 1 sensation may be normal due to nerve contact. Always re-assess at 48-72 hours if nerve injury is suspected.</a:t>
            </a:r>
            <a:endParaRPr lang="en-US" sz="1200" dirty="0"/>
          </a:p>
        </p:txBody>
      </p:sp>
      <p:sp>
        <p:nvSpPr>
          <p:cNvPr id="32" name="SK-33-text-31"/>
          <p:cNvSpPr/>
          <p:nvPr/>
        </p:nvSpPr>
        <p:spPr>
          <a:xfrm>
            <a:off x="10458450" y="64579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1950"/>
            <a:ext cx="10972800" cy="664815"/>
          </a:xfrm>
          <a:prstGeom prst="rect">
            <a:avLst/>
          </a:prstGeom>
        </p:spPr>
      </p:pic>
      <p:pic>
        <p:nvPicPr>
          <p:cNvPr id="5" name="SK-3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900" y="921990"/>
            <a:ext cx="7810500" cy="9525"/>
          </a:xfrm>
          <a:prstGeom prst="rect">
            <a:avLst/>
          </a:prstGeom>
        </p:spPr>
      </p:pic>
      <p:pic>
        <p:nvPicPr>
          <p:cNvPr id="6" name="SK-3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331565"/>
            <a:ext cx="10972800" cy="409575"/>
          </a:xfrm>
          <a:prstGeom prst="rect">
            <a:avLst/>
          </a:prstGeom>
        </p:spPr>
      </p:pic>
      <p:pic>
        <p:nvPicPr>
          <p:cNvPr id="7" name="SK-3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848892"/>
            <a:ext cx="10972800" cy="762000"/>
          </a:xfrm>
          <a:prstGeom prst="rect">
            <a:avLst/>
          </a:prstGeom>
        </p:spPr>
      </p:pic>
      <p:pic>
        <p:nvPicPr>
          <p:cNvPr id="8" name="SK-3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2134642"/>
            <a:ext cx="228600" cy="190500"/>
          </a:xfrm>
          <a:prstGeom prst="rect">
            <a:avLst/>
          </a:prstGeom>
        </p:spPr>
      </p:pic>
      <p:pic>
        <p:nvPicPr>
          <p:cNvPr id="9" name="SK-34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623393"/>
            <a:ext cx="10972800" cy="762000"/>
          </a:xfrm>
          <a:prstGeom prst="rect">
            <a:avLst/>
          </a:prstGeom>
        </p:spPr>
      </p:pic>
      <p:pic>
        <p:nvPicPr>
          <p:cNvPr id="10" name="SK-3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2909143"/>
            <a:ext cx="228600" cy="190500"/>
          </a:xfrm>
          <a:prstGeom prst="rect">
            <a:avLst/>
          </a:prstGeom>
        </p:spPr>
      </p:pic>
      <p:pic>
        <p:nvPicPr>
          <p:cNvPr id="11" name="SK-34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397895"/>
            <a:ext cx="10972800" cy="762000"/>
          </a:xfrm>
          <a:prstGeom prst="rect">
            <a:avLst/>
          </a:prstGeom>
        </p:spPr>
      </p:pic>
      <p:pic>
        <p:nvPicPr>
          <p:cNvPr id="12" name="SK-3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" y="3683645"/>
            <a:ext cx="228600" cy="190500"/>
          </a:xfrm>
          <a:prstGeom prst="rect">
            <a:avLst/>
          </a:prstGeom>
        </p:spPr>
      </p:pic>
      <p:pic>
        <p:nvPicPr>
          <p:cNvPr id="13" name="SK-3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172396"/>
            <a:ext cx="10972800" cy="762000"/>
          </a:xfrm>
          <a:prstGeom prst="rect">
            <a:avLst/>
          </a:prstGeom>
        </p:spPr>
      </p:pic>
      <p:pic>
        <p:nvPicPr>
          <p:cNvPr id="14" name="SK-3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900" y="4458146"/>
            <a:ext cx="228600" cy="190500"/>
          </a:xfrm>
          <a:prstGeom prst="rect">
            <a:avLst/>
          </a:prstGeom>
        </p:spPr>
      </p:pic>
      <p:pic>
        <p:nvPicPr>
          <p:cNvPr id="15" name="SK-3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4946898"/>
            <a:ext cx="10972800" cy="762000"/>
          </a:xfrm>
          <a:prstGeom prst="rect">
            <a:avLst/>
          </a:prstGeom>
        </p:spPr>
      </p:pic>
      <p:pic>
        <p:nvPicPr>
          <p:cNvPr id="16" name="SK-3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" y="5232648"/>
            <a:ext cx="228600" cy="190500"/>
          </a:xfrm>
          <a:prstGeom prst="rect">
            <a:avLst/>
          </a:prstGeom>
        </p:spPr>
      </p:pic>
      <p:pic>
        <p:nvPicPr>
          <p:cNvPr id="17" name="SK-3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3900" y="6007150"/>
            <a:ext cx="228600" cy="190500"/>
          </a:xfrm>
          <a:prstGeom prst="rect">
            <a:avLst/>
          </a:prstGeom>
        </p:spPr>
      </p:pic>
      <p:sp>
        <p:nvSpPr>
          <p:cNvPr id="18" name="SK-34-text-17"/>
          <p:cNvSpPr/>
          <p:nvPr/>
        </p:nvSpPr>
        <p:spPr>
          <a:xfrm>
            <a:off x="800100" y="361950"/>
            <a:ext cx="109442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Quick Recall Summary</a:t>
            </a:r>
            <a:endParaRPr lang="en-US" sz="2550" dirty="0"/>
          </a:p>
        </p:txBody>
      </p:sp>
      <p:sp>
        <p:nvSpPr>
          <p:cNvPr id="19" name="SK-34-text-18"/>
          <p:cNvSpPr/>
          <p:nvPr/>
        </p:nvSpPr>
        <p:spPr>
          <a:xfrm>
            <a:off x="800100" y="82674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20" name="SK-34-text-19"/>
          <p:cNvSpPr/>
          <p:nvPr/>
        </p:nvSpPr>
        <p:spPr>
          <a:xfrm>
            <a:off x="723900" y="1331565"/>
            <a:ext cx="53625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8C00"/>
                </a:solidFill>
              </a:rPr>
              <a:t>INJURY TYPE</a:t>
            </a:r>
            <a:endParaRPr lang="en-US" sz="1650" dirty="0"/>
          </a:p>
        </p:txBody>
      </p:sp>
      <p:sp>
        <p:nvSpPr>
          <p:cNvPr id="21" name="SK-34-text-20"/>
          <p:cNvSpPr/>
          <p:nvPr/>
        </p:nvSpPr>
        <p:spPr>
          <a:xfrm>
            <a:off x="6210300" y="1331565"/>
            <a:ext cx="53625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8C00"/>
                </a:solidFill>
              </a:rPr>
              <a:t>KEY MANAGEMENT RULE</a:t>
            </a:r>
            <a:endParaRPr lang="en-US" sz="1650" dirty="0"/>
          </a:p>
        </p:txBody>
      </p:sp>
      <p:sp>
        <p:nvSpPr>
          <p:cNvPr id="22" name="SK-34-text-21"/>
          <p:cNvSpPr/>
          <p:nvPr/>
        </p:nvSpPr>
        <p:spPr>
          <a:xfrm>
            <a:off x="1104900" y="2087017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Mallet Finger</a:t>
            </a:r>
            <a:endParaRPr lang="en-US" sz="1500" dirty="0"/>
          </a:p>
        </p:txBody>
      </p:sp>
      <p:sp>
        <p:nvSpPr>
          <p:cNvPr id="23" name="SK-34-text-22"/>
          <p:cNvSpPr/>
          <p:nvPr/>
        </p:nvSpPr>
        <p:spPr>
          <a:xfrm>
            <a:off x="6096000" y="1972717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6 weeks continuous</a:t>
            </a:r>
            <a:r>
              <a:rPr lang="en-US" sz="1350" dirty="0">
                <a:solidFill>
                  <a:srgbClr val="495057"/>
                </a:solidFill>
              </a:rPr>
              <a:t> extension splinting (4 weeks for bony). Restart timer if joint flexes.</a:t>
            </a:r>
            <a:endParaRPr lang="en-US" sz="1350" dirty="0"/>
          </a:p>
        </p:txBody>
      </p:sp>
      <p:sp>
        <p:nvSpPr>
          <p:cNvPr id="24" name="SK-34-text-23"/>
          <p:cNvSpPr/>
          <p:nvPr/>
        </p:nvSpPr>
        <p:spPr>
          <a:xfrm>
            <a:off x="1104900" y="2861518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"Fight Bite" (Human)</a:t>
            </a:r>
            <a:endParaRPr lang="en-US" sz="1500" dirty="0"/>
          </a:p>
        </p:txBody>
      </p:sp>
      <p:sp>
        <p:nvSpPr>
          <p:cNvPr id="25" name="SK-34-text-24"/>
          <p:cNvSpPr/>
          <p:nvPr/>
        </p:nvSpPr>
        <p:spPr>
          <a:xfrm>
            <a:off x="6096000" y="2747218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NO primary closure</a:t>
            </a:r>
            <a:r>
              <a:rPr lang="en-US" sz="1350" dirty="0">
                <a:solidFill>
                  <a:srgbClr val="495057"/>
                </a:solidFill>
              </a:rPr>
              <a:t>. Co-amoxiclav 625mg TDS. X-ray for tooth fragments. Refer if joint entered.</a:t>
            </a:r>
            <a:endParaRPr lang="en-US" sz="1350" dirty="0"/>
          </a:p>
        </p:txBody>
      </p:sp>
      <p:sp>
        <p:nvSpPr>
          <p:cNvPr id="26" name="SK-34-text-25"/>
          <p:cNvSpPr/>
          <p:nvPr/>
        </p:nvSpPr>
        <p:spPr>
          <a:xfrm>
            <a:off x="1104900" y="3636020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Scaphoid Suspicion</a:t>
            </a:r>
            <a:endParaRPr lang="en-US" sz="1500" dirty="0"/>
          </a:p>
        </p:txBody>
      </p:sp>
      <p:sp>
        <p:nvSpPr>
          <p:cNvPr id="27" name="SK-34-text-26"/>
          <p:cNvSpPr/>
          <p:nvPr/>
        </p:nvSpPr>
        <p:spPr>
          <a:xfrm>
            <a:off x="6096000" y="3521720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Snuff box tenderness = </a:t>
            </a:r>
            <a:r>
              <a:rPr lang="en-US" sz="1350" b="1" dirty="0">
                <a:solidFill>
                  <a:srgbClr val="005EB8"/>
                </a:solidFill>
              </a:rPr>
              <a:t>Clinical Fracture</a:t>
            </a:r>
            <a:r>
              <a:rPr lang="en-US" sz="1350" dirty="0">
                <a:solidFill>
                  <a:srgbClr val="495057"/>
                </a:solidFill>
              </a:rPr>
              <a:t>. Immobilise and re-image even if initial X-ray is negative.</a:t>
            </a:r>
            <a:endParaRPr lang="en-US" sz="1350" dirty="0"/>
          </a:p>
        </p:txBody>
      </p:sp>
      <p:sp>
        <p:nvSpPr>
          <p:cNvPr id="28" name="SK-34-text-27"/>
          <p:cNvSpPr/>
          <p:nvPr/>
        </p:nvSpPr>
        <p:spPr>
          <a:xfrm>
            <a:off x="1104900" y="4410521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Safe Position</a:t>
            </a:r>
            <a:endParaRPr lang="en-US" sz="1500" dirty="0"/>
          </a:p>
        </p:txBody>
      </p:sp>
      <p:sp>
        <p:nvSpPr>
          <p:cNvPr id="29" name="SK-34-text-28"/>
          <p:cNvSpPr/>
          <p:nvPr/>
        </p:nvSpPr>
        <p:spPr>
          <a:xfrm>
            <a:off x="6096000" y="4296221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Immobilise with </a:t>
            </a:r>
            <a:r>
              <a:rPr lang="en-US" sz="1350" b="1" dirty="0">
                <a:solidFill>
                  <a:srgbClr val="005EB8"/>
                </a:solidFill>
              </a:rPr>
              <a:t>MCP joints at 90° flexion</a:t>
            </a:r>
            <a:r>
              <a:rPr lang="en-US" sz="1350" dirty="0">
                <a:solidFill>
                  <a:srgbClr val="495057"/>
                </a:solidFill>
              </a:rPr>
              <a:t> and IP joints in full extension to prevent contracture.</a:t>
            </a:r>
            <a:endParaRPr lang="en-US" sz="1350" dirty="0"/>
          </a:p>
        </p:txBody>
      </p:sp>
      <p:sp>
        <p:nvSpPr>
          <p:cNvPr id="30" name="SK-34-text-29"/>
          <p:cNvSpPr/>
          <p:nvPr/>
        </p:nvSpPr>
        <p:spPr>
          <a:xfrm>
            <a:off x="1104900" y="5185023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Zone 2 Flexor Injury</a:t>
            </a:r>
            <a:endParaRPr lang="en-US" sz="1500" dirty="0"/>
          </a:p>
        </p:txBody>
      </p:sp>
      <p:sp>
        <p:nvSpPr>
          <p:cNvPr id="31" name="SK-34-text-30"/>
          <p:cNvSpPr/>
          <p:nvPr/>
        </p:nvSpPr>
        <p:spPr>
          <a:xfrm>
            <a:off x="6096000" y="5070723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High risk of poor outcome. </a:t>
            </a:r>
            <a:r>
              <a:rPr lang="en-US" sz="1350" b="1" dirty="0">
                <a:solidFill>
                  <a:srgbClr val="495057"/>
                </a:solidFill>
              </a:rPr>
              <a:t>Refer same-day</a:t>
            </a:r>
            <a:r>
              <a:rPr lang="en-US" sz="1350" dirty="0">
                <a:solidFill>
                  <a:srgbClr val="495057"/>
                </a:solidFill>
              </a:rPr>
              <a:t> to Plastics/Ortho for formal surgical repair.</a:t>
            </a:r>
            <a:endParaRPr lang="en-US" sz="1350" dirty="0"/>
          </a:p>
        </p:txBody>
      </p:sp>
      <p:sp>
        <p:nvSpPr>
          <p:cNvPr id="32" name="SK-34-text-31"/>
          <p:cNvSpPr/>
          <p:nvPr/>
        </p:nvSpPr>
        <p:spPr>
          <a:xfrm>
            <a:off x="1104900" y="5959525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Nerve Sensation</a:t>
            </a:r>
            <a:endParaRPr lang="en-US" sz="1500" dirty="0"/>
          </a:p>
        </p:txBody>
      </p:sp>
      <p:sp>
        <p:nvSpPr>
          <p:cNvPr id="33" name="SK-34-text-32"/>
          <p:cNvSpPr/>
          <p:nvPr/>
        </p:nvSpPr>
        <p:spPr>
          <a:xfrm>
            <a:off x="6096000" y="5845225"/>
            <a:ext cx="5372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Beware "Jump Phenomenon". Sensation can be normal on Day 1. </a:t>
            </a:r>
            <a:r>
              <a:rPr lang="en-US" sz="1350" b="1" dirty="0">
                <a:solidFill>
                  <a:srgbClr val="005EB8"/>
                </a:solidFill>
              </a:rPr>
              <a:t>Re-check at 48-72 hours</a:t>
            </a:r>
            <a:r>
              <a:rPr lang="en-US" sz="1350" dirty="0">
                <a:solidFill>
                  <a:srgbClr val="495057"/>
                </a:solidFill>
              </a:rPr>
              <a:t> to confirm.</a:t>
            </a:r>
            <a:endParaRPr lang="en-US" sz="1350" dirty="0"/>
          </a:p>
        </p:txBody>
      </p:sp>
      <p:sp>
        <p:nvSpPr>
          <p:cNvPr id="34" name="SK-34-text-33"/>
          <p:cNvSpPr/>
          <p:nvPr/>
        </p:nvSpPr>
        <p:spPr>
          <a:xfrm>
            <a:off x="10572750" y="6457950"/>
            <a:ext cx="16192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64815"/>
          </a:xfrm>
          <a:prstGeom prst="rect">
            <a:avLst/>
          </a:prstGeom>
        </p:spPr>
      </p:pic>
      <p:pic>
        <p:nvPicPr>
          <p:cNvPr id="5" name="SK-3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941040"/>
            <a:ext cx="7886700" cy="9525"/>
          </a:xfrm>
          <a:prstGeom prst="rect">
            <a:avLst/>
          </a:prstGeom>
        </p:spPr>
      </p:pic>
      <p:pic>
        <p:nvPicPr>
          <p:cNvPr id="6" name="SK-3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03015"/>
            <a:ext cx="11049000" cy="3143101"/>
          </a:xfrm>
          <a:prstGeom prst="rect">
            <a:avLst/>
          </a:prstGeom>
        </p:spPr>
      </p:pic>
      <p:pic>
        <p:nvPicPr>
          <p:cNvPr id="7" name="SK-3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1845915"/>
            <a:ext cx="333375" cy="266700"/>
          </a:xfrm>
          <a:prstGeom prst="rect">
            <a:avLst/>
          </a:prstGeom>
        </p:spPr>
      </p:pic>
      <p:pic>
        <p:nvPicPr>
          <p:cNvPr id="8" name="SK-3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950916"/>
            <a:ext cx="11049000" cy="1095375"/>
          </a:xfrm>
          <a:prstGeom prst="rect">
            <a:avLst/>
          </a:prstGeom>
        </p:spPr>
      </p:pic>
      <p:pic>
        <p:nvPicPr>
          <p:cNvPr id="9" name="SK-3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300" y="5231904"/>
            <a:ext cx="533400" cy="533400"/>
          </a:xfrm>
          <a:prstGeom prst="rect">
            <a:avLst/>
          </a:prstGeom>
        </p:spPr>
      </p:pic>
      <p:pic>
        <p:nvPicPr>
          <p:cNvPr id="10" name="SK-3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125" y="5384304"/>
            <a:ext cx="285750" cy="228600"/>
          </a:xfrm>
          <a:prstGeom prst="rect">
            <a:avLst/>
          </a:prstGeom>
        </p:spPr>
      </p:pic>
      <p:sp>
        <p:nvSpPr>
          <p:cNvPr id="11" name="SK-35-text-10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Final Disclaimer and Resources</a:t>
            </a:r>
            <a:endParaRPr lang="en-US" sz="2550" dirty="0"/>
          </a:p>
        </p:txBody>
      </p:sp>
      <p:sp>
        <p:nvSpPr>
          <p:cNvPr id="12" name="SK-35-text-11"/>
          <p:cNvSpPr/>
          <p:nvPr/>
        </p:nvSpPr>
        <p:spPr>
          <a:xfrm>
            <a:off x="762000" y="845790"/>
            <a:ext cx="5356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8C00"/>
                </a:solidFill>
              </a:rPr>
              <a:t>HAND INJURIES IN GENERAL PRACTICE</a:t>
            </a:r>
            <a:endParaRPr lang="en-US" sz="1050" dirty="0"/>
          </a:p>
        </p:txBody>
      </p:sp>
      <p:sp>
        <p:nvSpPr>
          <p:cNvPr id="13" name="SK-35-text-12"/>
          <p:cNvSpPr/>
          <p:nvPr/>
        </p:nvSpPr>
        <p:spPr>
          <a:xfrm>
            <a:off x="1362075" y="1807815"/>
            <a:ext cx="61493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Educational Disclaimer</a:t>
            </a:r>
            <a:endParaRPr lang="en-US" sz="1800" dirty="0"/>
          </a:p>
        </p:txBody>
      </p:sp>
      <p:sp>
        <p:nvSpPr>
          <p:cNvPr id="14" name="SK-35-text-13"/>
          <p:cNvSpPr/>
          <p:nvPr/>
        </p:nvSpPr>
        <p:spPr>
          <a:xfrm>
            <a:off x="876300" y="2341215"/>
            <a:ext cx="10439400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This teaching deck is designed for educational use by GP trainees (ST1-ST3) and International Medical Graduates (IMGs) within the Bradford VTS framework. While every effort has been made to ensure clinical accuracy, this material does not replace professional clinical judgment.</a:t>
            </a:r>
            <a:endParaRPr lang="en-US" sz="1350" dirty="0"/>
          </a:p>
        </p:txBody>
      </p:sp>
      <p:sp>
        <p:nvSpPr>
          <p:cNvPr id="15" name="SK-35-text-14"/>
          <p:cNvSpPr/>
          <p:nvPr/>
        </p:nvSpPr>
        <p:spPr>
          <a:xfrm>
            <a:off x="876300" y="3354586"/>
            <a:ext cx="10439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Mandatory Protocol:</a:t>
            </a:r>
            <a:r>
              <a:rPr lang="en-US" sz="1350" dirty="0">
                <a:solidFill>
                  <a:srgbClr val="495057"/>
                </a:solidFill>
              </a:rPr>
              <a:t> Clinical decisions must always follow your local Trust or Practice protocols and the most recent national standards, specifically </a:t>
            </a:r>
            <a:r>
              <a:rPr lang="en-US" sz="1350" b="1" dirty="0">
                <a:solidFill>
                  <a:srgbClr val="495057"/>
                </a:solidFill>
              </a:rPr>
              <a:t>NICE NG38 (2016; 2025 reviewed)</a:t>
            </a:r>
            <a:r>
              <a:rPr lang="en-US" sz="1350" dirty="0">
                <a:solidFill>
                  <a:srgbClr val="495057"/>
                </a:solidFill>
              </a:rPr>
              <a:t> and the </a:t>
            </a:r>
            <a:r>
              <a:rPr lang="en-US" sz="1350" b="1" dirty="0">
                <a:solidFill>
                  <a:srgbClr val="495057"/>
                </a:solidFill>
              </a:rPr>
              <a:t>current BNF</a:t>
            </a:r>
            <a:r>
              <a:rPr lang="en-US" sz="1350" dirty="0">
                <a:solidFill>
                  <a:srgbClr val="495057"/>
                </a:solidFill>
              </a:rPr>
              <a:t>.</a:t>
            </a:r>
            <a:endParaRPr lang="en-US" sz="1350" dirty="0"/>
          </a:p>
        </p:txBody>
      </p:sp>
      <p:sp>
        <p:nvSpPr>
          <p:cNvPr id="16" name="SK-35-text-15"/>
          <p:cNvSpPr/>
          <p:nvPr/>
        </p:nvSpPr>
        <p:spPr>
          <a:xfrm>
            <a:off x="876300" y="4169866"/>
            <a:ext cx="105156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i="1" dirty="0">
                <a:solidFill>
                  <a:srgbClr val="6C757D"/>
                </a:solidFill>
              </a:rPr>
              <a:t>Clinical content verified against June 2026 standards.</a:t>
            </a:r>
            <a:endParaRPr lang="en-US" sz="900" dirty="0"/>
          </a:p>
        </p:txBody>
      </p:sp>
      <p:sp>
        <p:nvSpPr>
          <p:cNvPr id="17" name="SK-35-text-16"/>
          <p:cNvSpPr/>
          <p:nvPr/>
        </p:nvSpPr>
        <p:spPr>
          <a:xfrm>
            <a:off x="1638300" y="5179516"/>
            <a:ext cx="105537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For more teaching decks and clinical resources:</a:t>
            </a:r>
            <a:endParaRPr lang="en-US" sz="1500" dirty="0"/>
          </a:p>
        </p:txBody>
      </p:sp>
      <p:sp>
        <p:nvSpPr>
          <p:cNvPr id="18" name="SK-35-text-17"/>
          <p:cNvSpPr/>
          <p:nvPr/>
        </p:nvSpPr>
        <p:spPr>
          <a:xfrm>
            <a:off x="1638300" y="5503366"/>
            <a:ext cx="53854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www.bradfordvts.co.uk</a:t>
            </a:r>
            <a:endParaRPr lang="en-US" sz="1650" dirty="0"/>
          </a:p>
        </p:txBody>
      </p:sp>
      <p:sp>
        <p:nvSpPr>
          <p:cNvPr id="19" name="SK-35-text-18"/>
          <p:cNvSpPr/>
          <p:nvPr/>
        </p:nvSpPr>
        <p:spPr>
          <a:xfrm>
            <a:off x="571500" y="6162675"/>
            <a:ext cx="80238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6C757D"/>
                </a:solidFill>
              </a:rPr>
              <a:t>Created: June 2026 | Bradford VTS Teaching Deck</a:t>
            </a:r>
            <a:endParaRPr lang="en-US" sz="1050" dirty="0"/>
          </a:p>
        </p:txBody>
      </p:sp>
      <p:sp>
        <p:nvSpPr>
          <p:cNvPr id="20" name="SK-35-text-19"/>
          <p:cNvSpPr/>
          <p:nvPr/>
        </p:nvSpPr>
        <p:spPr>
          <a:xfrm>
            <a:off x="10458450" y="6191250"/>
            <a:ext cx="1733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C757D"/>
                </a:solidFill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5911</Words>
  <Application>Microsoft Office PowerPoint</Application>
  <PresentationFormat>Widescreen</PresentationFormat>
  <Paragraphs>654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2026-06-26T18:17:54Z</dcterms:created>
  <dcterms:modified xsi:type="dcterms:W3CDTF">2026-06-28T20:27:08Z</dcterms:modified>
</cp:coreProperties>
</file>