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977640" cy="6858000"/>
          </a:xfrm>
          <a:prstGeom prst="rect">
            <a:avLst/>
          </a:prstGeom>
          <a:solidFill>
            <a:srgbClr val="1C2B35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4572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TEACHING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11480" y="868680"/>
            <a:ext cx="3474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Meralgia</a:t>
            </a:r>
            <a:endParaRPr lang="en-US" sz="30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Paraesthetica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11480" y="224028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Entrapment of the lateral femoral cutaneous nerve (LFCN)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11480" y="3154680"/>
            <a:ext cx="3154680" cy="1371600"/>
          </a:xfrm>
          <a:prstGeom prst="roundRect">
            <a:avLst>
              <a:gd name="adj" fmla="val 5333"/>
            </a:avLst>
          </a:prstGeom>
          <a:solidFill>
            <a:srgbClr val="273A47"/>
          </a:solidFill>
          <a:ln/>
        </p:spPr>
      </p:sp>
      <p:sp>
        <p:nvSpPr>
          <p:cNvPr id="7" name="Shape 5"/>
          <p:cNvSpPr/>
          <p:nvPr/>
        </p:nvSpPr>
        <p:spPr>
          <a:xfrm>
            <a:off x="566928" y="3310128"/>
            <a:ext cx="457200" cy="457200"/>
          </a:xfrm>
          <a:prstGeom prst="ellipse">
            <a:avLst/>
          </a:prstGeom>
          <a:solidFill>
            <a:srgbClr val="16323D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3419856"/>
            <a:ext cx="237744" cy="23774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43000" y="33101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Purely sensory mononeuropathy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66928" y="3822192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6C6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Roots L2–L3. No motor weakness and no reflex changes — sensory symptoms only.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411480" y="64008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E92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Bradford VTS  ·  GP Training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297680" y="502920"/>
            <a:ext cx="745236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526280" y="713232"/>
            <a:ext cx="457200" cy="457200"/>
          </a:xfrm>
          <a:prstGeom prst="ellipse">
            <a:avLst/>
          </a:prstGeom>
          <a:solidFill>
            <a:srgbClr val="E7F6F4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008" y="822960"/>
            <a:ext cx="237744" cy="23774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166360" y="731520"/>
            <a:ext cx="6355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2B3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The nerve &amp; where it is trapped</a:t>
            </a:r>
            <a:endParaRPr lang="en-US" sz="1700" dirty="0"/>
          </a:p>
        </p:txBody>
      </p:sp>
      <p:sp>
        <p:nvSpPr>
          <p:cNvPr id="16" name="Text 12"/>
          <p:cNvSpPr/>
          <p:nvPr/>
        </p:nvSpPr>
        <p:spPr>
          <a:xfrm>
            <a:off x="4572000" y="1207008"/>
            <a:ext cx="6903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LFCN is a sensory branch of L2–L3 supplying the antero-lateral thigh.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Compression usually occurs as it passes under (or through) the inguinal ligament near the ASIS, or where it pierces the fascia lata.</a:t>
            </a:r>
            <a:endParaRPr lang="en-US" sz="1250" dirty="0"/>
          </a:p>
        </p:txBody>
      </p:sp>
      <p:sp>
        <p:nvSpPr>
          <p:cNvPr id="17" name="Shape 13"/>
          <p:cNvSpPr/>
          <p:nvPr/>
        </p:nvSpPr>
        <p:spPr>
          <a:xfrm>
            <a:off x="4297680" y="2468880"/>
            <a:ext cx="745236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4526280" y="2679192"/>
            <a:ext cx="457200" cy="457200"/>
          </a:xfrm>
          <a:prstGeom prst="ellipse">
            <a:avLst/>
          </a:prstGeom>
          <a:solidFill>
            <a:srgbClr val="E7F6F4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008" y="2788920"/>
            <a:ext cx="237744" cy="23774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5166360" y="2697480"/>
            <a:ext cx="6355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2B3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Typical symptoms</a:t>
            </a:r>
            <a:endParaRPr lang="en-US" sz="1700" dirty="0"/>
          </a:p>
        </p:txBody>
      </p:sp>
      <p:sp>
        <p:nvSpPr>
          <p:cNvPr id="21" name="Text 16"/>
          <p:cNvSpPr/>
          <p:nvPr/>
        </p:nvSpPr>
        <p:spPr>
          <a:xfrm>
            <a:off x="4572000" y="3172968"/>
            <a:ext cx="6903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Burning, tingling, numbness or altered sensation over the outer thigh; sometimes itch. No motor signs.</a:t>
            </a:r>
            <a:endParaRPr lang="en-US" sz="12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Worse on standing, walking and hip extension; eased by sitting or lying with the hip flexed.</a:t>
            </a:r>
            <a:endParaRPr lang="en-US" sz="12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Usually unilateral; bilateral in roughly 1 in 5.</a:t>
            </a:r>
            <a:endParaRPr lang="en-US" sz="1250" dirty="0"/>
          </a:p>
        </p:txBody>
      </p:sp>
      <p:sp>
        <p:nvSpPr>
          <p:cNvPr id="22" name="Shape 17"/>
          <p:cNvSpPr/>
          <p:nvPr/>
        </p:nvSpPr>
        <p:spPr>
          <a:xfrm>
            <a:off x="4297680" y="4434840"/>
            <a:ext cx="745236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4526280" y="4645152"/>
            <a:ext cx="457200" cy="457200"/>
          </a:xfrm>
          <a:prstGeom prst="ellipse">
            <a:avLst/>
          </a:prstGeom>
          <a:solidFill>
            <a:srgbClr val="E7F6F4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6008" y="4754880"/>
            <a:ext cx="237744" cy="23774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5166360" y="4663440"/>
            <a:ext cx="6355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2B3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Common risk factors</a:t>
            </a:r>
            <a:endParaRPr lang="en-US" sz="1700" dirty="0"/>
          </a:p>
        </p:txBody>
      </p:sp>
      <p:sp>
        <p:nvSpPr>
          <p:cNvPr id="26" name="Text 20"/>
          <p:cNvSpPr/>
          <p:nvPr/>
        </p:nvSpPr>
        <p:spPr>
          <a:xfrm>
            <a:off x="4572000" y="5138928"/>
            <a:ext cx="6903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Obesity  ·  pregnancy  ·  diabetes  ·  increasing age  ·  male sex</a:t>
            </a:r>
            <a:endParaRPr lang="en-US" sz="12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Tight belts/trousers, tool belts, constrictive clothing.</a:t>
            </a:r>
            <a:endParaRPr lang="en-US" sz="12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Recent pelvic, spinal, hernia or bariatric surgery; tense ascites; local trauma.</a:t>
            </a:r>
            <a:endParaRPr lang="en-US" sz="1250" dirty="0"/>
          </a:p>
        </p:txBody>
      </p:sp>
      <p:sp>
        <p:nvSpPr>
          <p:cNvPr id="27" name="Text 21"/>
          <p:cNvSpPr/>
          <p:nvPr/>
        </p:nvSpPr>
        <p:spPr>
          <a:xfrm>
            <a:off x="4297680" y="6355080"/>
            <a:ext cx="7452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dedicated NICE CKS topic. Sources: Patient.info Professional Reference (Meralgia paraesthetica); BJA Education 2025 (Bromley &amp; Kanakarajan); DermNet; Faculty of Pain Medicine.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Meralgia Paraesthetica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676656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C2B3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Diagnosis &amp; management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600200"/>
            <a:ext cx="5212080" cy="4526280"/>
          </a:xfrm>
          <a:prstGeom prst="roundRect">
            <a:avLst>
              <a:gd name="adj" fmla="val 1616"/>
            </a:avLst>
          </a:prstGeom>
          <a:solidFill>
            <a:srgbClr val="F4F7F8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874520"/>
            <a:ext cx="457200" cy="457200"/>
          </a:xfrm>
          <a:prstGeom prst="ellipse">
            <a:avLst/>
          </a:prstGeom>
          <a:solidFill>
            <a:srgbClr val="14B8A6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" y="1984248"/>
            <a:ext cx="237744" cy="23774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71600" y="189280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C2B3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Diagnosis — clinical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777240" y="2468880"/>
            <a:ext cx="45720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Diagnosis is essentially clinical, from the history and characteristic sensory distribution.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Reproduce / confirm: Tinel's sign or pelvic compression test over the inguinal ligament; symptoms provoked by hip extension.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 for altered sensation in the LFCN territory with intact power and reflexes.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Investigations are not needed to confirm MP — use them only to exclude alternatives:</a:t>
            </a:r>
            <a:endParaRPr lang="en-US" sz="125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ultrasound or nerve conduction studies; imaging if lumbar radiculopathy or a pelvic/retroperitoneal mass is suspected.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flags suggesting an alternative diagnosis — motor weakness, reflex loss, or pain extending beyond the LFCN territory.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943600" y="1600200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C2B3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Management — stepwise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5943600" y="2103120"/>
            <a:ext cx="5760720" cy="1024128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144768" y="2377440"/>
            <a:ext cx="475488" cy="475488"/>
          </a:xfrm>
          <a:prstGeom prst="ellipse">
            <a:avLst/>
          </a:prstGeom>
          <a:solidFill>
            <a:srgbClr val="14B8A6"/>
          </a:solidFill>
          <a:ln/>
        </p:spPr>
      </p:sp>
      <p:sp>
        <p:nvSpPr>
          <p:cNvPr id="12" name="Text 9"/>
          <p:cNvSpPr/>
          <p:nvPr/>
        </p:nvSpPr>
        <p:spPr>
          <a:xfrm>
            <a:off x="6144768" y="23774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1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6812280" y="2212848"/>
            <a:ext cx="4709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Conservative — first line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6812280" y="2487168"/>
            <a:ext cx="4709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 the compressing factor: weight loss, avoid tight clothing/belts, modify provoking postures. Most cases settle, often within months.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5943600" y="3236976"/>
            <a:ext cx="5760720" cy="1024128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44768" y="3511296"/>
            <a:ext cx="475488" cy="475488"/>
          </a:xfrm>
          <a:prstGeom prst="ellipse">
            <a:avLst/>
          </a:prstGeom>
          <a:solidFill>
            <a:srgbClr val="14B8A6"/>
          </a:solidFill>
          <a:ln/>
        </p:spPr>
      </p:sp>
      <p:sp>
        <p:nvSpPr>
          <p:cNvPr id="17" name="Text 14"/>
          <p:cNvSpPr/>
          <p:nvPr/>
        </p:nvSpPr>
        <p:spPr>
          <a:xfrm>
            <a:off x="6144768" y="351129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6812280" y="3346704"/>
            <a:ext cx="4709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6812280" y="3621024"/>
            <a:ext cx="4709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/ neuropathic analgesia. Neuropathic agents (e.g. amitriptyline, gabapentin or pregabalin) per NICE NG173 principles. NSAIDs may give limited benefit.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5943600" y="4370832"/>
            <a:ext cx="5760720" cy="1024128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6144768" y="4645152"/>
            <a:ext cx="475488" cy="475488"/>
          </a:xfrm>
          <a:prstGeom prst="ellipse">
            <a:avLst/>
          </a:prstGeom>
          <a:solidFill>
            <a:srgbClr val="14B8A6"/>
          </a:solidFill>
          <a:ln/>
        </p:spPr>
      </p:sp>
      <p:sp>
        <p:nvSpPr>
          <p:cNvPr id="22" name="Text 19"/>
          <p:cNvSpPr/>
          <p:nvPr/>
        </p:nvSpPr>
        <p:spPr>
          <a:xfrm>
            <a:off x="6144768" y="46451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3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6812280" y="4480560"/>
            <a:ext cx="4709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Injection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6812280" y="4754880"/>
            <a:ext cx="4709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Ultrasound-guided LFCN block with local anaesthetic ± corticosteroid as an adjunct when conservative measures fail.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5943600" y="5504688"/>
            <a:ext cx="5760720" cy="1024128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6144768" y="5779008"/>
            <a:ext cx="475488" cy="475488"/>
          </a:xfrm>
          <a:prstGeom prst="ellipse">
            <a:avLst/>
          </a:prstGeom>
          <a:solidFill>
            <a:srgbClr val="14B8A6"/>
          </a:solidFill>
          <a:ln/>
        </p:spPr>
      </p:sp>
      <p:sp>
        <p:nvSpPr>
          <p:cNvPr id="27" name="Text 24"/>
          <p:cNvSpPr/>
          <p:nvPr/>
        </p:nvSpPr>
        <p:spPr>
          <a:xfrm>
            <a:off x="6144768" y="577900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4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6812280" y="5614416"/>
            <a:ext cx="4709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Refractory / specialist</a:t>
            </a:r>
            <a:endParaRPr lang="en-US" sz="1350" dirty="0"/>
          </a:p>
        </p:txBody>
      </p:sp>
      <p:sp>
        <p:nvSpPr>
          <p:cNvPr id="29" name="Text 26"/>
          <p:cNvSpPr/>
          <p:nvPr/>
        </p:nvSpPr>
        <p:spPr>
          <a:xfrm>
            <a:off x="6812280" y="5888736"/>
            <a:ext cx="4709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Persistent disabling symptoms: pain-clinic referral — pulsed radiofrequency, neuromodulation, or surgical decompression / neurectomy.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 is not covered by NICE CKS. Sources: Patient.info Professional Reference; BJA Education 2025; Faculty of Pain Medicine. Neuropathic-pain pharmacology per NICE NG173 (Neuropathic pain in adults).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C2B3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Differentiating lateral hip &amp; thigh pain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Meralgia paraesthetica vs greater trochanteric pain syndrome, trochanteric bursitis &amp; hip osteoarthritis</a:t>
            </a:r>
            <a:endParaRPr lang="en-US" sz="13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11247120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2414016"/>
                <a:gridCol w="2414016"/>
                <a:gridCol w="2404872"/>
                <a:gridCol w="2414016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Meralgia paraesthetica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GTPS (gluteal tendinopathy)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Trochanteric bursitis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Hip osteoarthritis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5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C2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Site of pain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Antero-lateral (outer) thigh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Lateral hip over greater trochanter; may radiate down lateral thigh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Focal, directly over greater trochanter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Groin / anterior hip; may radiate to thigh, knee or buttock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C2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Pain character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Burning, tingling, numbness (neuropathic)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Deep aching / burning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Localised aching tenderness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Deep mechanical ache ± stiffness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C2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Aggravated by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Standing, walking, hip extension; eased by sitting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Lying on that side at night, stairs, weight-bearing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 pressure, lying on the side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Weight-bearing, walking, stairs; 'gelling' stiffness after rest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3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C2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Key exam finding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Altered sensation in LFCN area; Tinel's / pelvic compression positive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Tenderness over greater trochanter; pain on resisted abduction; positive single-leg stance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Focal tenderness over the trochanter / bursa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Painful, restricted internal rotation with hip flexed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C2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Sensory change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 — the hallmark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C2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Hip joint ROM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 / full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B4530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Reduced &amp; painful (esp. internal rotation)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C2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First-line management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Remove compression, weight loss; neuropathic analgesia; LFCN injection if refractory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Activity / load modification, physiotherapy (gluteal strengthening), analgesia ± corticosteroid injection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 GTPS — conservative, NSAIDs, injection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Therapeutic exercise, weight management, analgesia; refer for joint replacement if QoL affected &amp; non-surgical care fails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6053328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 </a:t>
            </a:r>
            <a:pPr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‘Trochanteric bursitis’ is now regarded as one (less common) cause within the GTPS spectrum rather than a separate diagnosis — most GTPS is gluteal tendinopathy.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457200" y="63550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NICE CKS Greater trochanteric pain syndrome (2023) · NICE NG226 / CKS Osteoarthritis · MP — Patient.info Professional Reference &amp; BJA Education 2025; neuropathic pain per NICE NG173.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Meralgia Paraesthetica</dc:title>
  <dc:subject>PptxGenJS Presentation</dc:subject>
  <dc:creator>Bradford VTS</dc:creator>
  <cp:lastModifiedBy>Bradford VTS</cp:lastModifiedBy>
  <cp:revision>1</cp:revision>
  <dcterms:created xsi:type="dcterms:W3CDTF">2026-06-28T15:04:43Z</dcterms:created>
  <dcterms:modified xsi:type="dcterms:W3CDTF">2026-06-28T15:04:43Z</dcterms:modified>
</cp:coreProperties>
</file>