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17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12192000" cy="6858000"/>
  <p:notesSz cx="6858000" cy="12192000"/>
  <p:embeddedFontLst>
    <p:embeddedFont>
      <p:font typeface="Inter" panose="020B0604020202020204" charset="0"/>
      <p:regular r:id="rId18"/>
      <p:bold r:id="rId19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 varScale="1">
        <p:scale>
          <a:sx n="88" d="100"/>
          <a:sy n="88" d="100"/>
        </p:scale>
        <p:origin x="228" y="5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1.fntdata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062849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13" Type="http://schemas.openxmlformats.org/officeDocument/2006/relationships/image" Target="../media/image15.png"/><Relationship Id="rId18" Type="http://schemas.openxmlformats.org/officeDocument/2006/relationships/image" Target="../media/image20.png"/><Relationship Id="rId3" Type="http://schemas.openxmlformats.org/officeDocument/2006/relationships/image" Target="../media/image6.png"/><Relationship Id="rId21" Type="http://schemas.openxmlformats.org/officeDocument/2006/relationships/image" Target="../media/image23.png"/><Relationship Id="rId7" Type="http://schemas.openxmlformats.org/officeDocument/2006/relationships/image" Target="../media/image9.png"/><Relationship Id="rId12" Type="http://schemas.openxmlformats.org/officeDocument/2006/relationships/image" Target="../media/image14.png"/><Relationship Id="rId17" Type="http://schemas.openxmlformats.org/officeDocument/2006/relationships/image" Target="../media/image19.png"/><Relationship Id="rId25" Type="http://schemas.openxmlformats.org/officeDocument/2006/relationships/image" Target="../media/image27.pn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18.png"/><Relationship Id="rId20" Type="http://schemas.openxmlformats.org/officeDocument/2006/relationships/image" Target="../media/image2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11" Type="http://schemas.openxmlformats.org/officeDocument/2006/relationships/image" Target="../media/image13.png"/><Relationship Id="rId24" Type="http://schemas.openxmlformats.org/officeDocument/2006/relationships/image" Target="../media/image26.png"/><Relationship Id="rId5" Type="http://schemas.openxmlformats.org/officeDocument/2006/relationships/image" Target="../media/image7.png"/><Relationship Id="rId15" Type="http://schemas.openxmlformats.org/officeDocument/2006/relationships/image" Target="../media/image17.png"/><Relationship Id="rId23" Type="http://schemas.openxmlformats.org/officeDocument/2006/relationships/image" Target="../media/image25.png"/><Relationship Id="rId10" Type="http://schemas.openxmlformats.org/officeDocument/2006/relationships/image" Target="../media/image12.png"/><Relationship Id="rId19" Type="http://schemas.openxmlformats.org/officeDocument/2006/relationships/image" Target="../media/image21.png"/><Relationship Id="rId4" Type="http://schemas.openxmlformats.org/officeDocument/2006/relationships/image" Target="../media/image2.png"/><Relationship Id="rId9" Type="http://schemas.openxmlformats.org/officeDocument/2006/relationships/image" Target="../media/image11.png"/><Relationship Id="rId14" Type="http://schemas.openxmlformats.org/officeDocument/2006/relationships/image" Target="../media/image16.png"/><Relationship Id="rId22" Type="http://schemas.openxmlformats.org/officeDocument/2006/relationships/image" Target="../media/image24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13" Type="http://schemas.openxmlformats.org/officeDocument/2006/relationships/image" Target="../media/image36.png"/><Relationship Id="rId3" Type="http://schemas.openxmlformats.org/officeDocument/2006/relationships/image" Target="../media/image28.png"/><Relationship Id="rId7" Type="http://schemas.openxmlformats.org/officeDocument/2006/relationships/image" Target="../media/image30.png"/><Relationship Id="rId12" Type="http://schemas.openxmlformats.org/officeDocument/2006/relationships/image" Target="../media/image3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9.png"/><Relationship Id="rId11" Type="http://schemas.openxmlformats.org/officeDocument/2006/relationships/image" Target="../media/image34.png"/><Relationship Id="rId5" Type="http://schemas.openxmlformats.org/officeDocument/2006/relationships/image" Target="../media/image7.png"/><Relationship Id="rId15" Type="http://schemas.openxmlformats.org/officeDocument/2006/relationships/image" Target="../media/image38.png"/><Relationship Id="rId10" Type="http://schemas.openxmlformats.org/officeDocument/2006/relationships/image" Target="../media/image33.png"/><Relationship Id="rId4" Type="http://schemas.openxmlformats.org/officeDocument/2006/relationships/image" Target="../media/image2.png"/><Relationship Id="rId9" Type="http://schemas.openxmlformats.org/officeDocument/2006/relationships/image" Target="../media/image32.png"/><Relationship Id="rId14" Type="http://schemas.openxmlformats.org/officeDocument/2006/relationships/image" Target="../media/image37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13" Type="http://schemas.openxmlformats.org/officeDocument/2006/relationships/image" Target="../media/image46.png"/><Relationship Id="rId3" Type="http://schemas.openxmlformats.org/officeDocument/2006/relationships/image" Target="../media/image28.png"/><Relationship Id="rId7" Type="http://schemas.openxmlformats.org/officeDocument/2006/relationships/image" Target="../media/image40.png"/><Relationship Id="rId12" Type="http://schemas.openxmlformats.org/officeDocument/2006/relationships/image" Target="../media/image4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9.png"/><Relationship Id="rId11" Type="http://schemas.openxmlformats.org/officeDocument/2006/relationships/image" Target="../media/image44.png"/><Relationship Id="rId5" Type="http://schemas.openxmlformats.org/officeDocument/2006/relationships/image" Target="../media/image7.png"/><Relationship Id="rId15" Type="http://schemas.openxmlformats.org/officeDocument/2006/relationships/image" Target="../media/image48.png"/><Relationship Id="rId10" Type="http://schemas.openxmlformats.org/officeDocument/2006/relationships/image" Target="../media/image43.png"/><Relationship Id="rId4" Type="http://schemas.openxmlformats.org/officeDocument/2006/relationships/image" Target="../media/image2.png"/><Relationship Id="rId9" Type="http://schemas.openxmlformats.org/officeDocument/2006/relationships/image" Target="../media/image42.png"/><Relationship Id="rId14" Type="http://schemas.openxmlformats.org/officeDocument/2006/relationships/image" Target="../media/image47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13" Type="http://schemas.openxmlformats.org/officeDocument/2006/relationships/image" Target="../media/image55.png"/><Relationship Id="rId18" Type="http://schemas.openxmlformats.org/officeDocument/2006/relationships/image" Target="../media/image60.png"/><Relationship Id="rId26" Type="http://schemas.openxmlformats.org/officeDocument/2006/relationships/image" Target="../media/image68.png"/><Relationship Id="rId3" Type="http://schemas.openxmlformats.org/officeDocument/2006/relationships/image" Target="../media/image28.png"/><Relationship Id="rId21" Type="http://schemas.openxmlformats.org/officeDocument/2006/relationships/image" Target="../media/image63.png"/><Relationship Id="rId7" Type="http://schemas.openxmlformats.org/officeDocument/2006/relationships/image" Target="../media/image49.png"/><Relationship Id="rId12" Type="http://schemas.openxmlformats.org/officeDocument/2006/relationships/image" Target="../media/image54.png"/><Relationship Id="rId17" Type="http://schemas.openxmlformats.org/officeDocument/2006/relationships/image" Target="../media/image59.png"/><Relationship Id="rId25" Type="http://schemas.openxmlformats.org/officeDocument/2006/relationships/image" Target="../media/image67.png"/><Relationship Id="rId2" Type="http://schemas.openxmlformats.org/officeDocument/2006/relationships/notesSlide" Target="../notesSlides/notesSlide5.xml"/><Relationship Id="rId16" Type="http://schemas.openxmlformats.org/officeDocument/2006/relationships/image" Target="../media/image58.png"/><Relationship Id="rId20" Type="http://schemas.openxmlformats.org/officeDocument/2006/relationships/image" Target="../media/image6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9.png"/><Relationship Id="rId11" Type="http://schemas.openxmlformats.org/officeDocument/2006/relationships/image" Target="../media/image53.png"/><Relationship Id="rId24" Type="http://schemas.openxmlformats.org/officeDocument/2006/relationships/image" Target="../media/image66.png"/><Relationship Id="rId5" Type="http://schemas.openxmlformats.org/officeDocument/2006/relationships/image" Target="../media/image7.png"/><Relationship Id="rId15" Type="http://schemas.openxmlformats.org/officeDocument/2006/relationships/image" Target="../media/image57.png"/><Relationship Id="rId23" Type="http://schemas.openxmlformats.org/officeDocument/2006/relationships/image" Target="../media/image65.png"/><Relationship Id="rId10" Type="http://schemas.openxmlformats.org/officeDocument/2006/relationships/image" Target="../media/image52.png"/><Relationship Id="rId19" Type="http://schemas.openxmlformats.org/officeDocument/2006/relationships/image" Target="../media/image61.png"/><Relationship Id="rId4" Type="http://schemas.openxmlformats.org/officeDocument/2006/relationships/image" Target="../media/image2.png"/><Relationship Id="rId9" Type="http://schemas.openxmlformats.org/officeDocument/2006/relationships/image" Target="../media/image51.png"/><Relationship Id="rId14" Type="http://schemas.openxmlformats.org/officeDocument/2006/relationships/image" Target="../media/image56.png"/><Relationship Id="rId22" Type="http://schemas.openxmlformats.org/officeDocument/2006/relationships/image" Target="../media/image64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9.png"/><Relationship Id="rId13" Type="http://schemas.openxmlformats.org/officeDocument/2006/relationships/image" Target="../media/image74.png"/><Relationship Id="rId18" Type="http://schemas.openxmlformats.org/officeDocument/2006/relationships/image" Target="../media/image79.png"/><Relationship Id="rId3" Type="http://schemas.openxmlformats.org/officeDocument/2006/relationships/image" Target="../media/image1.png"/><Relationship Id="rId7" Type="http://schemas.openxmlformats.org/officeDocument/2006/relationships/image" Target="../media/image68.png"/><Relationship Id="rId12" Type="http://schemas.openxmlformats.org/officeDocument/2006/relationships/image" Target="../media/image73.png"/><Relationship Id="rId17" Type="http://schemas.openxmlformats.org/officeDocument/2006/relationships/image" Target="../media/image78.png"/><Relationship Id="rId2" Type="http://schemas.openxmlformats.org/officeDocument/2006/relationships/notesSlide" Target="../notesSlides/notesSlide6.xml"/><Relationship Id="rId16" Type="http://schemas.openxmlformats.org/officeDocument/2006/relationships/image" Target="../media/image7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9.png"/><Relationship Id="rId11" Type="http://schemas.openxmlformats.org/officeDocument/2006/relationships/image" Target="../media/image72.png"/><Relationship Id="rId5" Type="http://schemas.openxmlformats.org/officeDocument/2006/relationships/image" Target="../media/image7.png"/><Relationship Id="rId15" Type="http://schemas.openxmlformats.org/officeDocument/2006/relationships/image" Target="../media/image76.png"/><Relationship Id="rId10" Type="http://schemas.openxmlformats.org/officeDocument/2006/relationships/image" Target="../media/image71.png"/><Relationship Id="rId19" Type="http://schemas.openxmlformats.org/officeDocument/2006/relationships/image" Target="../media/image80.png"/><Relationship Id="rId4" Type="http://schemas.openxmlformats.org/officeDocument/2006/relationships/image" Target="../media/image2.png"/><Relationship Id="rId9" Type="http://schemas.openxmlformats.org/officeDocument/2006/relationships/image" Target="../media/image70.png"/><Relationship Id="rId14" Type="http://schemas.openxmlformats.org/officeDocument/2006/relationships/image" Target="../media/image75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2.png"/><Relationship Id="rId13" Type="http://schemas.openxmlformats.org/officeDocument/2006/relationships/image" Target="../media/image87.png"/><Relationship Id="rId3" Type="http://schemas.openxmlformats.org/officeDocument/2006/relationships/image" Target="../media/image28.png"/><Relationship Id="rId7" Type="http://schemas.openxmlformats.org/officeDocument/2006/relationships/image" Target="../media/image81.png"/><Relationship Id="rId12" Type="http://schemas.openxmlformats.org/officeDocument/2006/relationships/image" Target="../media/image86.png"/><Relationship Id="rId17" Type="http://schemas.openxmlformats.org/officeDocument/2006/relationships/image" Target="../media/image91.png"/><Relationship Id="rId2" Type="http://schemas.openxmlformats.org/officeDocument/2006/relationships/notesSlide" Target="../notesSlides/notesSlide7.xml"/><Relationship Id="rId16" Type="http://schemas.openxmlformats.org/officeDocument/2006/relationships/image" Target="../media/image9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9.png"/><Relationship Id="rId11" Type="http://schemas.openxmlformats.org/officeDocument/2006/relationships/image" Target="../media/image85.png"/><Relationship Id="rId5" Type="http://schemas.openxmlformats.org/officeDocument/2006/relationships/image" Target="../media/image7.png"/><Relationship Id="rId15" Type="http://schemas.openxmlformats.org/officeDocument/2006/relationships/image" Target="../media/image89.png"/><Relationship Id="rId10" Type="http://schemas.openxmlformats.org/officeDocument/2006/relationships/image" Target="../media/image84.png"/><Relationship Id="rId4" Type="http://schemas.openxmlformats.org/officeDocument/2006/relationships/image" Target="../media/image2.png"/><Relationship Id="rId9" Type="http://schemas.openxmlformats.org/officeDocument/2006/relationships/image" Target="../media/image83.png"/><Relationship Id="rId14" Type="http://schemas.openxmlformats.org/officeDocument/2006/relationships/image" Target="../media/image88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94.png"/><Relationship Id="rId13" Type="http://schemas.openxmlformats.org/officeDocument/2006/relationships/image" Target="../media/image99.png"/><Relationship Id="rId18" Type="http://schemas.openxmlformats.org/officeDocument/2006/relationships/image" Target="../media/image104.png"/><Relationship Id="rId3" Type="http://schemas.openxmlformats.org/officeDocument/2006/relationships/image" Target="../media/image92.png"/><Relationship Id="rId7" Type="http://schemas.openxmlformats.org/officeDocument/2006/relationships/image" Target="../media/image93.png"/><Relationship Id="rId12" Type="http://schemas.openxmlformats.org/officeDocument/2006/relationships/image" Target="../media/image98.png"/><Relationship Id="rId17" Type="http://schemas.openxmlformats.org/officeDocument/2006/relationships/image" Target="../media/image103.png"/><Relationship Id="rId2" Type="http://schemas.openxmlformats.org/officeDocument/2006/relationships/notesSlide" Target="../notesSlides/notesSlide8.xml"/><Relationship Id="rId16" Type="http://schemas.openxmlformats.org/officeDocument/2006/relationships/image" Target="../media/image10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11" Type="http://schemas.openxmlformats.org/officeDocument/2006/relationships/image" Target="../media/image97.png"/><Relationship Id="rId5" Type="http://schemas.openxmlformats.org/officeDocument/2006/relationships/image" Target="../media/image7.png"/><Relationship Id="rId15" Type="http://schemas.openxmlformats.org/officeDocument/2006/relationships/image" Target="../media/image101.png"/><Relationship Id="rId10" Type="http://schemas.openxmlformats.org/officeDocument/2006/relationships/image" Target="../media/image96.png"/><Relationship Id="rId4" Type="http://schemas.openxmlformats.org/officeDocument/2006/relationships/image" Target="../media/image2.png"/><Relationship Id="rId9" Type="http://schemas.openxmlformats.org/officeDocument/2006/relationships/image" Target="../media/image95.png"/><Relationship Id="rId14" Type="http://schemas.openxmlformats.org/officeDocument/2006/relationships/image" Target="../media/image100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6.png"/><Relationship Id="rId13" Type="http://schemas.openxmlformats.org/officeDocument/2006/relationships/image" Target="../media/image111.png"/><Relationship Id="rId3" Type="http://schemas.openxmlformats.org/officeDocument/2006/relationships/image" Target="../media/image92.png"/><Relationship Id="rId7" Type="http://schemas.openxmlformats.org/officeDocument/2006/relationships/image" Target="../media/image105.png"/><Relationship Id="rId12" Type="http://schemas.openxmlformats.org/officeDocument/2006/relationships/image" Target="../media/image11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9.png"/><Relationship Id="rId11" Type="http://schemas.openxmlformats.org/officeDocument/2006/relationships/image" Target="../media/image109.png"/><Relationship Id="rId5" Type="http://schemas.openxmlformats.org/officeDocument/2006/relationships/image" Target="../media/image7.png"/><Relationship Id="rId15" Type="http://schemas.openxmlformats.org/officeDocument/2006/relationships/image" Target="../media/image113.png"/><Relationship Id="rId10" Type="http://schemas.openxmlformats.org/officeDocument/2006/relationships/image" Target="../media/image108.png"/><Relationship Id="rId4" Type="http://schemas.openxmlformats.org/officeDocument/2006/relationships/image" Target="../media/image2.png"/><Relationship Id="rId9" Type="http://schemas.openxmlformats.org/officeDocument/2006/relationships/image" Target="../media/image107.png"/><Relationship Id="rId14" Type="http://schemas.openxmlformats.org/officeDocument/2006/relationships/image" Target="../media/image112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5.png"/><Relationship Id="rId13" Type="http://schemas.openxmlformats.org/officeDocument/2006/relationships/image" Target="../media/image120.png"/><Relationship Id="rId18" Type="http://schemas.openxmlformats.org/officeDocument/2006/relationships/image" Target="../media/image125.png"/><Relationship Id="rId26" Type="http://schemas.openxmlformats.org/officeDocument/2006/relationships/image" Target="../media/image133.png"/><Relationship Id="rId3" Type="http://schemas.openxmlformats.org/officeDocument/2006/relationships/image" Target="../media/image28.png"/><Relationship Id="rId21" Type="http://schemas.openxmlformats.org/officeDocument/2006/relationships/image" Target="../media/image128.png"/><Relationship Id="rId7" Type="http://schemas.openxmlformats.org/officeDocument/2006/relationships/image" Target="../media/image114.png"/><Relationship Id="rId12" Type="http://schemas.openxmlformats.org/officeDocument/2006/relationships/image" Target="../media/image119.png"/><Relationship Id="rId17" Type="http://schemas.openxmlformats.org/officeDocument/2006/relationships/image" Target="../media/image124.png"/><Relationship Id="rId25" Type="http://schemas.openxmlformats.org/officeDocument/2006/relationships/image" Target="../media/image132.png"/><Relationship Id="rId2" Type="http://schemas.openxmlformats.org/officeDocument/2006/relationships/notesSlide" Target="../notesSlides/notesSlide10.xml"/><Relationship Id="rId16" Type="http://schemas.openxmlformats.org/officeDocument/2006/relationships/image" Target="../media/image123.png"/><Relationship Id="rId20" Type="http://schemas.openxmlformats.org/officeDocument/2006/relationships/image" Target="../media/image12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11" Type="http://schemas.openxmlformats.org/officeDocument/2006/relationships/image" Target="../media/image118.png"/><Relationship Id="rId24" Type="http://schemas.openxmlformats.org/officeDocument/2006/relationships/image" Target="../media/image131.png"/><Relationship Id="rId5" Type="http://schemas.openxmlformats.org/officeDocument/2006/relationships/image" Target="../media/image7.png"/><Relationship Id="rId15" Type="http://schemas.openxmlformats.org/officeDocument/2006/relationships/image" Target="../media/image122.png"/><Relationship Id="rId23" Type="http://schemas.openxmlformats.org/officeDocument/2006/relationships/image" Target="../media/image130.png"/><Relationship Id="rId28" Type="http://schemas.openxmlformats.org/officeDocument/2006/relationships/image" Target="../media/image135.png"/><Relationship Id="rId10" Type="http://schemas.openxmlformats.org/officeDocument/2006/relationships/image" Target="../media/image117.png"/><Relationship Id="rId19" Type="http://schemas.openxmlformats.org/officeDocument/2006/relationships/image" Target="../media/image126.png"/><Relationship Id="rId4" Type="http://schemas.openxmlformats.org/officeDocument/2006/relationships/image" Target="../media/image2.png"/><Relationship Id="rId9" Type="http://schemas.openxmlformats.org/officeDocument/2006/relationships/image" Target="../media/image116.png"/><Relationship Id="rId14" Type="http://schemas.openxmlformats.org/officeDocument/2006/relationships/image" Target="../media/image121.png"/><Relationship Id="rId22" Type="http://schemas.openxmlformats.org/officeDocument/2006/relationships/image" Target="../media/image129.png"/><Relationship Id="rId27" Type="http://schemas.openxmlformats.org/officeDocument/2006/relationships/image" Target="../media/image134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8.png"/><Relationship Id="rId13" Type="http://schemas.openxmlformats.org/officeDocument/2006/relationships/image" Target="../media/image143.png"/><Relationship Id="rId18" Type="http://schemas.openxmlformats.org/officeDocument/2006/relationships/image" Target="../media/image148.png"/><Relationship Id="rId3" Type="http://schemas.openxmlformats.org/officeDocument/2006/relationships/image" Target="../media/image136.png"/><Relationship Id="rId21" Type="http://schemas.openxmlformats.org/officeDocument/2006/relationships/image" Target="../media/image151.png"/><Relationship Id="rId7" Type="http://schemas.openxmlformats.org/officeDocument/2006/relationships/image" Target="../media/image137.png"/><Relationship Id="rId12" Type="http://schemas.openxmlformats.org/officeDocument/2006/relationships/image" Target="../media/image142.png"/><Relationship Id="rId17" Type="http://schemas.openxmlformats.org/officeDocument/2006/relationships/image" Target="../media/image147.png"/><Relationship Id="rId2" Type="http://schemas.openxmlformats.org/officeDocument/2006/relationships/notesSlide" Target="../notesSlides/notesSlide11.xml"/><Relationship Id="rId16" Type="http://schemas.openxmlformats.org/officeDocument/2006/relationships/image" Target="../media/image146.png"/><Relationship Id="rId20" Type="http://schemas.openxmlformats.org/officeDocument/2006/relationships/image" Target="../media/image15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11" Type="http://schemas.openxmlformats.org/officeDocument/2006/relationships/image" Target="../media/image141.png"/><Relationship Id="rId5" Type="http://schemas.openxmlformats.org/officeDocument/2006/relationships/image" Target="../media/image7.png"/><Relationship Id="rId15" Type="http://schemas.openxmlformats.org/officeDocument/2006/relationships/image" Target="../media/image145.png"/><Relationship Id="rId23" Type="http://schemas.openxmlformats.org/officeDocument/2006/relationships/image" Target="../media/image153.png"/><Relationship Id="rId10" Type="http://schemas.openxmlformats.org/officeDocument/2006/relationships/image" Target="../media/image140.png"/><Relationship Id="rId19" Type="http://schemas.openxmlformats.org/officeDocument/2006/relationships/image" Target="../media/image149.png"/><Relationship Id="rId4" Type="http://schemas.openxmlformats.org/officeDocument/2006/relationships/image" Target="../media/image2.png"/><Relationship Id="rId9" Type="http://schemas.openxmlformats.org/officeDocument/2006/relationships/image" Target="../media/image139.png"/><Relationship Id="rId14" Type="http://schemas.openxmlformats.org/officeDocument/2006/relationships/image" Target="../media/image144.png"/><Relationship Id="rId22" Type="http://schemas.openxmlformats.org/officeDocument/2006/relationships/image" Target="../media/image152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5.png"/><Relationship Id="rId13" Type="http://schemas.openxmlformats.org/officeDocument/2006/relationships/image" Target="../media/image160.png"/><Relationship Id="rId18" Type="http://schemas.openxmlformats.org/officeDocument/2006/relationships/image" Target="../media/image165.png"/><Relationship Id="rId3" Type="http://schemas.openxmlformats.org/officeDocument/2006/relationships/image" Target="../media/image28.png"/><Relationship Id="rId21" Type="http://schemas.openxmlformats.org/officeDocument/2006/relationships/image" Target="../media/image168.png"/><Relationship Id="rId7" Type="http://schemas.openxmlformats.org/officeDocument/2006/relationships/image" Target="../media/image154.png"/><Relationship Id="rId12" Type="http://schemas.openxmlformats.org/officeDocument/2006/relationships/image" Target="../media/image159.png"/><Relationship Id="rId17" Type="http://schemas.openxmlformats.org/officeDocument/2006/relationships/image" Target="../media/image164.png"/><Relationship Id="rId2" Type="http://schemas.openxmlformats.org/officeDocument/2006/relationships/notesSlide" Target="../notesSlides/notesSlide12.xml"/><Relationship Id="rId16" Type="http://schemas.openxmlformats.org/officeDocument/2006/relationships/image" Target="../media/image163.png"/><Relationship Id="rId20" Type="http://schemas.openxmlformats.org/officeDocument/2006/relationships/image" Target="../media/image16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9.png"/><Relationship Id="rId11" Type="http://schemas.openxmlformats.org/officeDocument/2006/relationships/image" Target="../media/image158.png"/><Relationship Id="rId5" Type="http://schemas.openxmlformats.org/officeDocument/2006/relationships/image" Target="../media/image7.png"/><Relationship Id="rId15" Type="http://schemas.openxmlformats.org/officeDocument/2006/relationships/image" Target="../media/image162.png"/><Relationship Id="rId10" Type="http://schemas.openxmlformats.org/officeDocument/2006/relationships/image" Target="../media/image157.png"/><Relationship Id="rId19" Type="http://schemas.openxmlformats.org/officeDocument/2006/relationships/image" Target="../media/image166.png"/><Relationship Id="rId4" Type="http://schemas.openxmlformats.org/officeDocument/2006/relationships/image" Target="../media/image2.png"/><Relationship Id="rId9" Type="http://schemas.openxmlformats.org/officeDocument/2006/relationships/image" Target="../media/image156.png"/><Relationship Id="rId14" Type="http://schemas.openxmlformats.org/officeDocument/2006/relationships/image" Target="../media/image161.png"/><Relationship Id="rId22" Type="http://schemas.openxmlformats.org/officeDocument/2006/relationships/image" Target="../media/image169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1.png"/><Relationship Id="rId13" Type="http://schemas.openxmlformats.org/officeDocument/2006/relationships/image" Target="../media/image176.png"/><Relationship Id="rId3" Type="http://schemas.openxmlformats.org/officeDocument/2006/relationships/image" Target="../media/image28.png"/><Relationship Id="rId7" Type="http://schemas.openxmlformats.org/officeDocument/2006/relationships/image" Target="../media/image170.png"/><Relationship Id="rId12" Type="http://schemas.openxmlformats.org/officeDocument/2006/relationships/image" Target="../media/image175.png"/><Relationship Id="rId17" Type="http://schemas.openxmlformats.org/officeDocument/2006/relationships/image" Target="../media/image180.png"/><Relationship Id="rId2" Type="http://schemas.openxmlformats.org/officeDocument/2006/relationships/notesSlide" Target="../notesSlides/notesSlide13.xml"/><Relationship Id="rId16" Type="http://schemas.openxmlformats.org/officeDocument/2006/relationships/image" Target="../media/image17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9.png"/><Relationship Id="rId11" Type="http://schemas.openxmlformats.org/officeDocument/2006/relationships/image" Target="../media/image174.png"/><Relationship Id="rId5" Type="http://schemas.openxmlformats.org/officeDocument/2006/relationships/image" Target="../media/image7.png"/><Relationship Id="rId15" Type="http://schemas.openxmlformats.org/officeDocument/2006/relationships/image" Target="../media/image178.png"/><Relationship Id="rId10" Type="http://schemas.openxmlformats.org/officeDocument/2006/relationships/image" Target="../media/image173.png"/><Relationship Id="rId4" Type="http://schemas.openxmlformats.org/officeDocument/2006/relationships/image" Target="../media/image2.png"/><Relationship Id="rId9" Type="http://schemas.openxmlformats.org/officeDocument/2006/relationships/image" Target="../media/image172.png"/><Relationship Id="rId14" Type="http://schemas.openxmlformats.org/officeDocument/2006/relationships/image" Target="../media/image177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4.png"/><Relationship Id="rId13" Type="http://schemas.openxmlformats.org/officeDocument/2006/relationships/image" Target="../media/image189.png"/><Relationship Id="rId18" Type="http://schemas.openxmlformats.org/officeDocument/2006/relationships/image" Target="../media/image194.png"/><Relationship Id="rId26" Type="http://schemas.openxmlformats.org/officeDocument/2006/relationships/image" Target="../media/image202.png"/><Relationship Id="rId3" Type="http://schemas.openxmlformats.org/officeDocument/2006/relationships/image" Target="../media/image181.png"/><Relationship Id="rId21" Type="http://schemas.openxmlformats.org/officeDocument/2006/relationships/image" Target="../media/image197.png"/><Relationship Id="rId7" Type="http://schemas.openxmlformats.org/officeDocument/2006/relationships/image" Target="../media/image183.png"/><Relationship Id="rId12" Type="http://schemas.openxmlformats.org/officeDocument/2006/relationships/image" Target="../media/image188.png"/><Relationship Id="rId17" Type="http://schemas.openxmlformats.org/officeDocument/2006/relationships/image" Target="../media/image193.png"/><Relationship Id="rId25" Type="http://schemas.openxmlformats.org/officeDocument/2006/relationships/image" Target="../media/image201.png"/><Relationship Id="rId2" Type="http://schemas.openxmlformats.org/officeDocument/2006/relationships/notesSlide" Target="../notesSlides/notesSlide14.xml"/><Relationship Id="rId16" Type="http://schemas.openxmlformats.org/officeDocument/2006/relationships/image" Target="../media/image192.png"/><Relationship Id="rId20" Type="http://schemas.openxmlformats.org/officeDocument/2006/relationships/image" Target="../media/image196.png"/><Relationship Id="rId29" Type="http://schemas.openxmlformats.org/officeDocument/2006/relationships/image" Target="../media/image20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2.png"/><Relationship Id="rId11" Type="http://schemas.openxmlformats.org/officeDocument/2006/relationships/image" Target="../media/image187.png"/><Relationship Id="rId24" Type="http://schemas.openxmlformats.org/officeDocument/2006/relationships/image" Target="../media/image200.png"/><Relationship Id="rId5" Type="http://schemas.openxmlformats.org/officeDocument/2006/relationships/image" Target="../media/image7.png"/><Relationship Id="rId15" Type="http://schemas.openxmlformats.org/officeDocument/2006/relationships/image" Target="../media/image191.png"/><Relationship Id="rId23" Type="http://schemas.openxmlformats.org/officeDocument/2006/relationships/image" Target="../media/image199.png"/><Relationship Id="rId28" Type="http://schemas.openxmlformats.org/officeDocument/2006/relationships/image" Target="../media/image204.png"/><Relationship Id="rId10" Type="http://schemas.openxmlformats.org/officeDocument/2006/relationships/image" Target="../media/image186.png"/><Relationship Id="rId19" Type="http://schemas.openxmlformats.org/officeDocument/2006/relationships/image" Target="../media/image195.png"/><Relationship Id="rId4" Type="http://schemas.openxmlformats.org/officeDocument/2006/relationships/image" Target="../media/image2.png"/><Relationship Id="rId9" Type="http://schemas.openxmlformats.org/officeDocument/2006/relationships/image" Target="../media/image185.png"/><Relationship Id="rId14" Type="http://schemas.openxmlformats.org/officeDocument/2006/relationships/image" Target="../media/image190.png"/><Relationship Id="rId22" Type="http://schemas.openxmlformats.org/officeDocument/2006/relationships/image" Target="../media/image198.png"/><Relationship Id="rId27" Type="http://schemas.openxmlformats.org/officeDocument/2006/relationships/image" Target="../media/image203.png"/><Relationship Id="rId30" Type="http://schemas.openxmlformats.org/officeDocument/2006/relationships/image" Target="../media/image206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8.png"/><Relationship Id="rId13" Type="http://schemas.openxmlformats.org/officeDocument/2006/relationships/image" Target="../media/image213.png"/><Relationship Id="rId18" Type="http://schemas.openxmlformats.org/officeDocument/2006/relationships/image" Target="../media/image218.png"/><Relationship Id="rId3" Type="http://schemas.openxmlformats.org/officeDocument/2006/relationships/image" Target="../media/image6.png"/><Relationship Id="rId21" Type="http://schemas.openxmlformats.org/officeDocument/2006/relationships/image" Target="../media/image221.png"/><Relationship Id="rId7" Type="http://schemas.openxmlformats.org/officeDocument/2006/relationships/image" Target="../media/image207.png"/><Relationship Id="rId12" Type="http://schemas.openxmlformats.org/officeDocument/2006/relationships/image" Target="../media/image212.png"/><Relationship Id="rId17" Type="http://schemas.openxmlformats.org/officeDocument/2006/relationships/image" Target="../media/image217.png"/><Relationship Id="rId2" Type="http://schemas.openxmlformats.org/officeDocument/2006/relationships/notesSlide" Target="../notesSlides/notesSlide15.xml"/><Relationship Id="rId16" Type="http://schemas.openxmlformats.org/officeDocument/2006/relationships/image" Target="../media/image216.png"/><Relationship Id="rId20" Type="http://schemas.openxmlformats.org/officeDocument/2006/relationships/image" Target="../media/image22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9.png"/><Relationship Id="rId11" Type="http://schemas.openxmlformats.org/officeDocument/2006/relationships/image" Target="../media/image211.png"/><Relationship Id="rId5" Type="http://schemas.openxmlformats.org/officeDocument/2006/relationships/image" Target="../media/image7.png"/><Relationship Id="rId15" Type="http://schemas.openxmlformats.org/officeDocument/2006/relationships/image" Target="../media/image215.png"/><Relationship Id="rId23" Type="http://schemas.openxmlformats.org/officeDocument/2006/relationships/image" Target="../media/image113.png"/><Relationship Id="rId10" Type="http://schemas.openxmlformats.org/officeDocument/2006/relationships/image" Target="../media/image210.png"/><Relationship Id="rId19" Type="http://schemas.openxmlformats.org/officeDocument/2006/relationships/image" Target="../media/image219.png"/><Relationship Id="rId4" Type="http://schemas.openxmlformats.org/officeDocument/2006/relationships/image" Target="../media/image2.png"/><Relationship Id="rId9" Type="http://schemas.openxmlformats.org/officeDocument/2006/relationships/image" Target="../media/image209.png"/><Relationship Id="rId14" Type="http://schemas.openxmlformats.org/officeDocument/2006/relationships/image" Target="../media/image214.png"/><Relationship Id="rId22" Type="http://schemas.openxmlformats.org/officeDocument/2006/relationships/image" Target="../media/image22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1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1-img-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SK-1-img-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1500" y="609600"/>
            <a:ext cx="3609975" cy="447675"/>
          </a:xfrm>
          <a:prstGeom prst="rect">
            <a:avLst/>
          </a:prstGeom>
        </p:spPr>
      </p:pic>
      <p:pic>
        <p:nvPicPr>
          <p:cNvPr id="5" name="SK-1-img-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1500" y="6051947"/>
            <a:ext cx="6172200" cy="704850"/>
          </a:xfrm>
          <a:prstGeom prst="rect">
            <a:avLst/>
          </a:prstGeom>
        </p:spPr>
      </p:pic>
      <p:pic>
        <p:nvPicPr>
          <p:cNvPr id="6" name="SK-1-img-5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315200" y="0"/>
            <a:ext cx="4876800" cy="6858000"/>
          </a:xfrm>
          <a:prstGeom prst="rect">
            <a:avLst/>
          </a:prstGeom>
        </p:spPr>
      </p:pic>
      <p:sp>
        <p:nvSpPr>
          <p:cNvPr id="7" name="SK-1-text-6"/>
          <p:cNvSpPr/>
          <p:nvPr/>
        </p:nvSpPr>
        <p:spPr>
          <a:xfrm>
            <a:off x="800100" y="609600"/>
            <a:ext cx="4757489" cy="4476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025"/>
              </a:lnSpc>
              <a:buNone/>
            </a:pPr>
            <a:r>
              <a:rPr lang="en-US" sz="1350" b="1" kern="0" spc="9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BRADFORD VTS TEACHING DECK</a:t>
            </a:r>
            <a:endParaRPr lang="en-US" sz="1350" dirty="0"/>
          </a:p>
        </p:txBody>
      </p:sp>
      <p:sp>
        <p:nvSpPr>
          <p:cNvPr id="8" name="SK-1-text-7"/>
          <p:cNvSpPr/>
          <p:nvPr/>
        </p:nvSpPr>
        <p:spPr>
          <a:xfrm>
            <a:off x="571500" y="1419225"/>
            <a:ext cx="6172200" cy="2346722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4620"/>
              </a:lnSpc>
              <a:buNone/>
            </a:pPr>
            <a:r>
              <a:rPr lang="en-US" sz="4200" b="1" dirty="0">
                <a:solidFill>
                  <a:srgbClr val="1A1C1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Polymyalgia Rheumatica (PMR) and Giant Cell Arteritis (GCA) for GPs</a:t>
            </a:r>
            <a:endParaRPr lang="en-US" sz="4200" dirty="0"/>
          </a:p>
        </p:txBody>
      </p:sp>
      <p:sp>
        <p:nvSpPr>
          <p:cNvPr id="9" name="SK-1-text-8"/>
          <p:cNvSpPr/>
          <p:nvPr/>
        </p:nvSpPr>
        <p:spPr>
          <a:xfrm>
            <a:off x="571500" y="3994547"/>
            <a:ext cx="11620500" cy="2571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45474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High-Yield Clinical Guide for GP Trainees (AKT &amp; SCA Focus)</a:t>
            </a:r>
            <a:endParaRPr lang="en-US" sz="1350" dirty="0"/>
          </a:p>
        </p:txBody>
      </p:sp>
      <p:sp>
        <p:nvSpPr>
          <p:cNvPr id="10" name="SK-1-text-9"/>
          <p:cNvSpPr/>
          <p:nvPr/>
        </p:nvSpPr>
        <p:spPr>
          <a:xfrm>
            <a:off x="571500" y="4556522"/>
            <a:ext cx="6257925" cy="2571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025"/>
              </a:lnSpc>
              <a:buNone/>
            </a:pPr>
            <a:r>
              <a:rPr lang="en-US" sz="1350" dirty="0">
                <a:solidFill>
                  <a:srgbClr val="45474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Created June 2026</a:t>
            </a:r>
            <a:endParaRPr lang="en-US" sz="1350" dirty="0"/>
          </a:p>
        </p:txBody>
      </p:sp>
      <p:sp>
        <p:nvSpPr>
          <p:cNvPr id="11" name="SK-1-text-10"/>
          <p:cNvSpPr/>
          <p:nvPr/>
        </p:nvSpPr>
        <p:spPr>
          <a:xfrm>
            <a:off x="571500" y="4870847"/>
            <a:ext cx="9686925" cy="2571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025"/>
              </a:lnSpc>
              <a:buNone/>
            </a:pPr>
            <a:r>
              <a:rPr lang="en-US" sz="1350" dirty="0">
                <a:solidFill>
                  <a:srgbClr val="45474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Updated to NICE CKS PMR (May 2026) standards</a:t>
            </a:r>
            <a:endParaRPr lang="en-US" sz="1350" dirty="0"/>
          </a:p>
        </p:txBody>
      </p:sp>
      <p:sp>
        <p:nvSpPr>
          <p:cNvPr id="12" name="SK-1-text-11"/>
          <p:cNvSpPr/>
          <p:nvPr/>
        </p:nvSpPr>
        <p:spPr>
          <a:xfrm>
            <a:off x="571500" y="5366147"/>
            <a:ext cx="6248400" cy="2286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200" dirty="0">
                <a:solidFill>
                  <a:srgbClr val="FF6B00"/>
                </a:solidFill>
              </a:rPr>
              <a:t>www.bradfordvts.co.uk</a:t>
            </a:r>
            <a:endParaRPr lang="en-US" sz="1200" dirty="0"/>
          </a:p>
        </p:txBody>
      </p:sp>
      <p:sp>
        <p:nvSpPr>
          <p:cNvPr id="13" name="SK-1-text-12"/>
          <p:cNvSpPr/>
          <p:nvPr/>
        </p:nvSpPr>
        <p:spPr>
          <a:xfrm>
            <a:off x="762000" y="6204347"/>
            <a:ext cx="5791200" cy="4000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050" i="1" dirty="0">
                <a:solidFill>
                  <a:srgbClr val="45474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⚠ </a:t>
            </a:r>
            <a:r>
              <a:rPr lang="en-US" sz="1050" b="1" i="1" dirty="0">
                <a:solidFill>
                  <a:srgbClr val="45474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Disclaimer:</a:t>
            </a:r>
            <a:r>
              <a:rPr lang="en-US" sz="1050" i="1" dirty="0">
                <a:solidFill>
                  <a:srgbClr val="45474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Always double check this advice and drug doses with the latest NICE/BNF guidance. This document is for educational purposes only.</a:t>
            </a:r>
            <a:endParaRPr lang="en-US" sz="10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2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2-img-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SK-2-img-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1000" y="247650"/>
            <a:ext cx="2819400" cy="352425"/>
          </a:xfrm>
          <a:prstGeom prst="rect">
            <a:avLst/>
          </a:prstGeom>
        </p:spPr>
      </p:pic>
      <p:pic>
        <p:nvPicPr>
          <p:cNvPr id="5" name="SK-2-img-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1000" y="752475"/>
            <a:ext cx="11430000" cy="655290"/>
          </a:xfrm>
          <a:prstGeom prst="rect">
            <a:avLst/>
          </a:prstGeom>
        </p:spPr>
      </p:pic>
      <p:pic>
        <p:nvPicPr>
          <p:cNvPr id="6" name="SK-2-img-5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81000" y="1550640"/>
            <a:ext cx="4480620" cy="4669185"/>
          </a:xfrm>
          <a:prstGeom prst="rect">
            <a:avLst/>
          </a:prstGeom>
        </p:spPr>
      </p:pic>
      <p:pic>
        <p:nvPicPr>
          <p:cNvPr id="7" name="SK-2-img-6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71500" y="1703040"/>
            <a:ext cx="4099620" cy="381000"/>
          </a:xfrm>
          <a:prstGeom prst="rect">
            <a:avLst/>
          </a:prstGeom>
        </p:spPr>
      </p:pic>
      <p:pic>
        <p:nvPicPr>
          <p:cNvPr id="8" name="SK-2-img-7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71500" y="1750665"/>
            <a:ext cx="238125" cy="190500"/>
          </a:xfrm>
          <a:prstGeom prst="rect">
            <a:avLst/>
          </a:prstGeom>
        </p:spPr>
      </p:pic>
      <p:pic>
        <p:nvPicPr>
          <p:cNvPr id="9" name="SK-2-img-8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71500" y="3855690"/>
            <a:ext cx="4099620" cy="619125"/>
          </a:xfrm>
          <a:prstGeom prst="rect">
            <a:avLst/>
          </a:prstGeom>
        </p:spPr>
      </p:pic>
      <p:pic>
        <p:nvPicPr>
          <p:cNvPr id="10" name="SK-2-img-9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85800" y="3990380"/>
            <a:ext cx="178594" cy="148828"/>
          </a:xfrm>
          <a:prstGeom prst="rect">
            <a:avLst/>
          </a:prstGeom>
        </p:spPr>
      </p:pic>
      <p:pic>
        <p:nvPicPr>
          <p:cNvPr id="11" name="SK-2-img-10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71500" y="4919663"/>
            <a:ext cx="4099620" cy="1147763"/>
          </a:xfrm>
          <a:prstGeom prst="rect">
            <a:avLst/>
          </a:prstGeom>
        </p:spPr>
      </p:pic>
      <p:pic>
        <p:nvPicPr>
          <p:cNvPr id="12" name="SK-2-img-11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23900" y="5074890"/>
            <a:ext cx="166688" cy="137220"/>
          </a:xfrm>
          <a:prstGeom prst="rect">
            <a:avLst/>
          </a:prstGeom>
        </p:spPr>
      </p:pic>
      <p:pic>
        <p:nvPicPr>
          <p:cNvPr id="13" name="SK-2-img-12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5090220" y="1550640"/>
            <a:ext cx="6720780" cy="2295525"/>
          </a:xfrm>
          <a:prstGeom prst="rect">
            <a:avLst/>
          </a:prstGeom>
        </p:spPr>
      </p:pic>
      <p:pic>
        <p:nvPicPr>
          <p:cNvPr id="14" name="SK-2-img-13" descr="preencoded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5280720" y="1703040"/>
            <a:ext cx="6339780" cy="381000"/>
          </a:xfrm>
          <a:prstGeom prst="rect">
            <a:avLst/>
          </a:prstGeom>
        </p:spPr>
      </p:pic>
      <p:pic>
        <p:nvPicPr>
          <p:cNvPr id="15" name="SK-2-img-14" descr="preencoded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5280720" y="1750665"/>
            <a:ext cx="238125" cy="190500"/>
          </a:xfrm>
          <a:prstGeom prst="rect">
            <a:avLst/>
          </a:prstGeom>
        </p:spPr>
      </p:pic>
      <p:pic>
        <p:nvPicPr>
          <p:cNvPr id="16" name="SK-2-img-15" descr="preencoded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5280720" y="2207865"/>
            <a:ext cx="3093690" cy="695325"/>
          </a:xfrm>
          <a:prstGeom prst="rect">
            <a:avLst/>
          </a:prstGeom>
        </p:spPr>
      </p:pic>
      <p:pic>
        <p:nvPicPr>
          <p:cNvPr id="17" name="SK-2-img-16" descr="preencoded.pn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8526810" y="2207865"/>
            <a:ext cx="3093690" cy="695325"/>
          </a:xfrm>
          <a:prstGeom prst="rect">
            <a:avLst/>
          </a:prstGeom>
        </p:spPr>
      </p:pic>
      <p:pic>
        <p:nvPicPr>
          <p:cNvPr id="18" name="SK-2-img-17" descr="preencoded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5280720" y="2998440"/>
            <a:ext cx="3093690" cy="695325"/>
          </a:xfrm>
          <a:prstGeom prst="rect">
            <a:avLst/>
          </a:prstGeom>
        </p:spPr>
      </p:pic>
      <p:pic>
        <p:nvPicPr>
          <p:cNvPr id="19" name="SK-2-img-18" descr="preencoded.pn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8526810" y="2998440"/>
            <a:ext cx="3093690" cy="695325"/>
          </a:xfrm>
          <a:prstGeom prst="rect">
            <a:avLst/>
          </a:prstGeom>
        </p:spPr>
      </p:pic>
      <p:pic>
        <p:nvPicPr>
          <p:cNvPr id="20" name="SK-2-img-19" descr="preencoded.png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5090220" y="3969990"/>
            <a:ext cx="6720780" cy="2249835"/>
          </a:xfrm>
          <a:prstGeom prst="rect">
            <a:avLst/>
          </a:prstGeom>
        </p:spPr>
      </p:pic>
      <p:pic>
        <p:nvPicPr>
          <p:cNvPr id="21" name="SK-2-img-20" descr="preencoded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5280720" y="4122390"/>
            <a:ext cx="6339780" cy="381000"/>
          </a:xfrm>
          <a:prstGeom prst="rect">
            <a:avLst/>
          </a:prstGeom>
        </p:spPr>
      </p:pic>
      <p:pic>
        <p:nvPicPr>
          <p:cNvPr id="22" name="SK-2-img-21" descr="preencoded.png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5280720" y="4170015"/>
            <a:ext cx="238125" cy="190500"/>
          </a:xfrm>
          <a:prstGeom prst="rect">
            <a:avLst/>
          </a:prstGeom>
        </p:spPr>
      </p:pic>
      <p:pic>
        <p:nvPicPr>
          <p:cNvPr id="23" name="SK-2-img-22" descr="preencoded.png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5280720" y="4673203"/>
            <a:ext cx="202406" cy="163711"/>
          </a:xfrm>
          <a:prstGeom prst="rect">
            <a:avLst/>
          </a:prstGeom>
        </p:spPr>
      </p:pic>
      <p:pic>
        <p:nvPicPr>
          <p:cNvPr id="24" name="SK-2-img-23" descr="preencoded.png"/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5280720" y="5011341"/>
            <a:ext cx="202406" cy="163711"/>
          </a:xfrm>
          <a:prstGeom prst="rect">
            <a:avLst/>
          </a:prstGeom>
        </p:spPr>
      </p:pic>
      <p:pic>
        <p:nvPicPr>
          <p:cNvPr id="25" name="SK-2-img-24" descr="preencoded.png"/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5280720" y="5360640"/>
            <a:ext cx="6339780" cy="609600"/>
          </a:xfrm>
          <a:prstGeom prst="rect">
            <a:avLst/>
          </a:prstGeom>
        </p:spPr>
      </p:pic>
      <p:pic>
        <p:nvPicPr>
          <p:cNvPr id="26" name="SK-2-img-25" descr="preencoded.png"/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5471220" y="5551140"/>
            <a:ext cx="285750" cy="228600"/>
          </a:xfrm>
          <a:prstGeom prst="rect">
            <a:avLst/>
          </a:prstGeom>
        </p:spPr>
      </p:pic>
      <p:pic>
        <p:nvPicPr>
          <p:cNvPr id="27" name="SK-2-img-26" descr="preencoded.png"/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381000" y="6343650"/>
            <a:ext cx="11430000" cy="266700"/>
          </a:xfrm>
          <a:prstGeom prst="rect">
            <a:avLst/>
          </a:prstGeom>
        </p:spPr>
      </p:pic>
      <p:sp>
        <p:nvSpPr>
          <p:cNvPr id="28" name="SK-2-text-27"/>
          <p:cNvSpPr/>
          <p:nvPr/>
        </p:nvSpPr>
        <p:spPr>
          <a:xfrm>
            <a:off x="609600" y="247650"/>
            <a:ext cx="3562041" cy="3524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050" b="1" kern="0" spc="6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BRADFORD VTS TEACHING DECK</a:t>
            </a:r>
            <a:endParaRPr lang="en-US" sz="1050" dirty="0"/>
          </a:p>
        </p:txBody>
      </p:sp>
      <p:sp>
        <p:nvSpPr>
          <p:cNvPr id="29" name="SK-2-text-28"/>
          <p:cNvSpPr/>
          <p:nvPr/>
        </p:nvSpPr>
        <p:spPr>
          <a:xfrm>
            <a:off x="571500" y="752475"/>
            <a:ext cx="11620500" cy="38859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3060"/>
              </a:lnSpc>
              <a:buNone/>
            </a:pPr>
            <a:r>
              <a:rPr lang="en-US" sz="2550" b="1" dirty="0">
                <a:solidFill>
                  <a:srgbClr val="1A1C1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Overview: The PMR and GCA Spectrum</a:t>
            </a:r>
            <a:endParaRPr lang="en-US" sz="2550" dirty="0"/>
          </a:p>
        </p:txBody>
      </p:sp>
      <p:sp>
        <p:nvSpPr>
          <p:cNvPr id="30" name="SK-2-text-29"/>
          <p:cNvSpPr/>
          <p:nvPr/>
        </p:nvSpPr>
        <p:spPr>
          <a:xfrm>
            <a:off x="571500" y="1179165"/>
            <a:ext cx="11315700" cy="2286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200" dirty="0">
                <a:solidFill>
                  <a:srgbClr val="45474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NICE Guideline Update &amp; Exam Focus</a:t>
            </a:r>
            <a:endParaRPr lang="en-US" sz="1200" dirty="0"/>
          </a:p>
        </p:txBody>
      </p:sp>
      <p:sp>
        <p:nvSpPr>
          <p:cNvPr id="31" name="SK-2-text-30"/>
          <p:cNvSpPr/>
          <p:nvPr/>
        </p:nvSpPr>
        <p:spPr>
          <a:xfrm>
            <a:off x="923925" y="1703040"/>
            <a:ext cx="3752850" cy="2857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250"/>
              </a:lnSpc>
              <a:buNone/>
            </a:pPr>
            <a:r>
              <a:rPr lang="en-US" sz="1500" b="1" dirty="0">
                <a:solidFill>
                  <a:srgbClr val="1A1C1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Disease Spectrum</a:t>
            </a:r>
            <a:endParaRPr lang="en-US" sz="1500" dirty="0"/>
          </a:p>
        </p:txBody>
      </p:sp>
      <p:sp>
        <p:nvSpPr>
          <p:cNvPr id="32" name="SK-2-text-31"/>
          <p:cNvSpPr/>
          <p:nvPr/>
        </p:nvSpPr>
        <p:spPr>
          <a:xfrm>
            <a:off x="571500" y="2207865"/>
            <a:ext cx="4099620" cy="728663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913"/>
              </a:lnSpc>
              <a:buNone/>
            </a:pPr>
            <a:r>
              <a:rPr lang="en-US" sz="1275" b="1" dirty="0">
                <a:solidFill>
                  <a:srgbClr val="1A1C1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Polymyalgia Rheumatica (PMR)</a:t>
            </a:r>
            <a:endParaRPr lang="en-US" sz="1275" dirty="0"/>
          </a:p>
          <a:p>
            <a:pPr marL="0" indent="0">
              <a:lnSpc>
                <a:spcPts val="1913"/>
              </a:lnSpc>
              <a:buNone/>
            </a:pPr>
            <a:r>
              <a:rPr lang="en-US" sz="1275" dirty="0">
                <a:solidFill>
                  <a:srgbClr val="45474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Inflammation of soft tissues and bursae around shoulder and hip girdles. </a:t>
            </a:r>
            <a:r>
              <a:rPr lang="en-US" sz="1275" b="1" dirty="0">
                <a:solidFill>
                  <a:srgbClr val="E74C3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NO vessel involvement.</a:t>
            </a:r>
            <a:endParaRPr lang="en-US" sz="1275" dirty="0"/>
          </a:p>
        </p:txBody>
      </p:sp>
      <p:sp>
        <p:nvSpPr>
          <p:cNvPr id="33" name="SK-2-text-32"/>
          <p:cNvSpPr/>
          <p:nvPr/>
        </p:nvSpPr>
        <p:spPr>
          <a:xfrm>
            <a:off x="571500" y="3031778"/>
            <a:ext cx="4099620" cy="728663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913"/>
              </a:lnSpc>
              <a:buNone/>
            </a:pPr>
            <a:r>
              <a:rPr lang="en-US" sz="1275" b="1" dirty="0">
                <a:solidFill>
                  <a:srgbClr val="1A1C1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Giant Cell Arteritis (GCA)</a:t>
            </a:r>
            <a:endParaRPr lang="en-US" sz="1275" dirty="0"/>
          </a:p>
          <a:p>
            <a:pPr marL="0" indent="0">
              <a:lnSpc>
                <a:spcPts val="1913"/>
              </a:lnSpc>
              <a:buNone/>
            </a:pPr>
            <a:r>
              <a:rPr lang="en-US" sz="1275" dirty="0">
                <a:solidFill>
                  <a:srgbClr val="45474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Medium/large vessel vasculitis affecting the temporal artery and other cranial vessels.</a:t>
            </a:r>
            <a:endParaRPr lang="en-US" sz="1275" dirty="0"/>
          </a:p>
        </p:txBody>
      </p:sp>
      <p:sp>
        <p:nvSpPr>
          <p:cNvPr id="34" name="SK-2-text-33"/>
          <p:cNvSpPr/>
          <p:nvPr/>
        </p:nvSpPr>
        <p:spPr>
          <a:xfrm>
            <a:off x="940594" y="3950940"/>
            <a:ext cx="3871020" cy="4286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688"/>
              </a:lnSpc>
              <a:buNone/>
            </a:pPr>
            <a:r>
              <a:rPr lang="en-US" sz="1125" dirty="0">
                <a:solidFill>
                  <a:srgbClr val="45474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Closely linked inflammatory conditions existing on a single clinical spectrum.</a:t>
            </a:r>
            <a:endParaRPr lang="en-US" sz="1125" dirty="0"/>
          </a:p>
        </p:txBody>
      </p:sp>
      <p:sp>
        <p:nvSpPr>
          <p:cNvPr id="35" name="SK-2-text-34"/>
          <p:cNvSpPr/>
          <p:nvPr/>
        </p:nvSpPr>
        <p:spPr>
          <a:xfrm>
            <a:off x="966788" y="5043488"/>
            <a:ext cx="3794820" cy="2000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050" b="1" dirty="0">
                <a:solidFill>
                  <a:srgbClr val="8E44A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AKT EXAM PEARL</a:t>
            </a:r>
            <a:endParaRPr lang="en-US" sz="1050" dirty="0"/>
          </a:p>
        </p:txBody>
      </p:sp>
      <p:sp>
        <p:nvSpPr>
          <p:cNvPr id="36" name="SK-2-text-35"/>
          <p:cNvSpPr/>
          <p:nvPr/>
        </p:nvSpPr>
        <p:spPr>
          <a:xfrm>
            <a:off x="723900" y="5300663"/>
            <a:ext cx="3794820" cy="642938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688"/>
              </a:lnSpc>
              <a:buNone/>
            </a:pPr>
            <a:r>
              <a:rPr lang="en-US" sz="1125" dirty="0">
                <a:solidFill>
                  <a:srgbClr val="45474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PMR prevalence ~0.75%; GCA ~0.2% in over-50s. F:M ratio 2:1. Both occur exclusively in patients aged &gt;50.</a:t>
            </a:r>
            <a:endParaRPr lang="en-US" sz="1125" dirty="0"/>
          </a:p>
        </p:txBody>
      </p:sp>
      <p:sp>
        <p:nvSpPr>
          <p:cNvPr id="37" name="SK-2-text-36"/>
          <p:cNvSpPr/>
          <p:nvPr/>
        </p:nvSpPr>
        <p:spPr>
          <a:xfrm>
            <a:off x="5633145" y="1703040"/>
            <a:ext cx="6267450" cy="2857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250"/>
              </a:lnSpc>
              <a:buNone/>
            </a:pPr>
            <a:r>
              <a:rPr lang="en-US" sz="1500" b="1" dirty="0">
                <a:solidFill>
                  <a:srgbClr val="1A1C1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Epidemiology &amp; Demographics</a:t>
            </a:r>
            <a:endParaRPr lang="en-US" sz="1500" dirty="0"/>
          </a:p>
        </p:txBody>
      </p:sp>
      <p:sp>
        <p:nvSpPr>
          <p:cNvPr id="38" name="SK-2-text-37"/>
          <p:cNvSpPr/>
          <p:nvPr/>
        </p:nvSpPr>
        <p:spPr>
          <a:xfrm>
            <a:off x="5395020" y="2284065"/>
            <a:ext cx="3040380" cy="3429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700"/>
              </a:lnSpc>
              <a:buNone/>
            </a:pPr>
            <a:r>
              <a:rPr lang="en-US" sz="1800" b="1" dirty="0">
                <a:solidFill>
                  <a:srgbClr val="FF6B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1 in 133</a:t>
            </a:r>
            <a:endParaRPr lang="en-US" sz="1800" dirty="0"/>
          </a:p>
        </p:txBody>
      </p:sp>
      <p:sp>
        <p:nvSpPr>
          <p:cNvPr id="39" name="SK-2-text-38"/>
          <p:cNvSpPr/>
          <p:nvPr/>
        </p:nvSpPr>
        <p:spPr>
          <a:xfrm>
            <a:off x="5395020" y="2626965"/>
            <a:ext cx="4130040" cy="2000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050" kern="0" spc="30" dirty="0">
                <a:solidFill>
                  <a:srgbClr val="75777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PMR PREVALENCE (UK &gt;50S)</a:t>
            </a:r>
            <a:endParaRPr lang="en-US" sz="1050" dirty="0"/>
          </a:p>
        </p:txBody>
      </p:sp>
      <p:sp>
        <p:nvSpPr>
          <p:cNvPr id="40" name="SK-2-text-39"/>
          <p:cNvSpPr/>
          <p:nvPr/>
        </p:nvSpPr>
        <p:spPr>
          <a:xfrm>
            <a:off x="8641110" y="2284065"/>
            <a:ext cx="3040380" cy="3429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700"/>
              </a:lnSpc>
              <a:buNone/>
            </a:pPr>
            <a:r>
              <a:rPr lang="en-US" sz="1800" b="1" dirty="0">
                <a:solidFill>
                  <a:srgbClr val="FF6B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1 in 500</a:t>
            </a:r>
            <a:endParaRPr lang="en-US" sz="1800" dirty="0"/>
          </a:p>
        </p:txBody>
      </p:sp>
      <p:sp>
        <p:nvSpPr>
          <p:cNvPr id="41" name="SK-2-text-40"/>
          <p:cNvSpPr/>
          <p:nvPr/>
        </p:nvSpPr>
        <p:spPr>
          <a:xfrm>
            <a:off x="8641110" y="2626965"/>
            <a:ext cx="3550890" cy="2000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050" kern="0" spc="30" dirty="0">
                <a:solidFill>
                  <a:srgbClr val="75777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GCA PREVALENCE (UK &gt;50S)</a:t>
            </a:r>
            <a:endParaRPr lang="en-US" sz="1050" dirty="0"/>
          </a:p>
        </p:txBody>
      </p:sp>
      <p:sp>
        <p:nvSpPr>
          <p:cNvPr id="42" name="SK-2-text-41"/>
          <p:cNvSpPr/>
          <p:nvPr/>
        </p:nvSpPr>
        <p:spPr>
          <a:xfrm>
            <a:off x="5395020" y="3074640"/>
            <a:ext cx="3314700" cy="3429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700"/>
              </a:lnSpc>
              <a:buNone/>
            </a:pPr>
            <a:r>
              <a:rPr lang="en-US" sz="1800" b="1" dirty="0">
                <a:solidFill>
                  <a:srgbClr val="FF6B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70–80 yrs</a:t>
            </a:r>
            <a:endParaRPr lang="en-US" sz="1800" dirty="0"/>
          </a:p>
        </p:txBody>
      </p:sp>
      <p:sp>
        <p:nvSpPr>
          <p:cNvPr id="43" name="SK-2-text-42"/>
          <p:cNvSpPr/>
          <p:nvPr/>
        </p:nvSpPr>
        <p:spPr>
          <a:xfrm>
            <a:off x="5395020" y="3417540"/>
            <a:ext cx="2941290" cy="2000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050" kern="0" spc="30" dirty="0">
                <a:solidFill>
                  <a:srgbClr val="75777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PEAK AGE OF ONSET</a:t>
            </a:r>
            <a:endParaRPr lang="en-US" sz="1050" dirty="0"/>
          </a:p>
        </p:txBody>
      </p:sp>
      <p:sp>
        <p:nvSpPr>
          <p:cNvPr id="44" name="SK-2-text-43"/>
          <p:cNvSpPr/>
          <p:nvPr/>
        </p:nvSpPr>
        <p:spPr>
          <a:xfrm>
            <a:off x="8641110" y="3074640"/>
            <a:ext cx="2979390" cy="3429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700"/>
              </a:lnSpc>
              <a:buNone/>
            </a:pPr>
            <a:r>
              <a:rPr lang="en-US" sz="1800" b="1" dirty="0">
                <a:solidFill>
                  <a:srgbClr val="FF6B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3:1</a:t>
            </a:r>
            <a:endParaRPr lang="en-US" sz="1800" dirty="0"/>
          </a:p>
        </p:txBody>
      </p:sp>
      <p:sp>
        <p:nvSpPr>
          <p:cNvPr id="45" name="SK-2-text-44"/>
          <p:cNvSpPr/>
          <p:nvPr/>
        </p:nvSpPr>
        <p:spPr>
          <a:xfrm>
            <a:off x="8641110" y="3417540"/>
            <a:ext cx="3116580" cy="2000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050" kern="0" spc="30" dirty="0">
                <a:solidFill>
                  <a:srgbClr val="75777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FEMALE PREDOMINANCE</a:t>
            </a:r>
            <a:endParaRPr lang="en-US" sz="1050" dirty="0"/>
          </a:p>
        </p:txBody>
      </p:sp>
      <p:sp>
        <p:nvSpPr>
          <p:cNvPr id="46" name="SK-2-text-45"/>
          <p:cNvSpPr/>
          <p:nvPr/>
        </p:nvSpPr>
        <p:spPr>
          <a:xfrm>
            <a:off x="5633145" y="4122390"/>
            <a:ext cx="4667250" cy="2857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250"/>
              </a:lnSpc>
              <a:buNone/>
            </a:pPr>
            <a:r>
              <a:rPr lang="en-US" sz="1500" b="1" dirty="0">
                <a:solidFill>
                  <a:srgbClr val="1A1C1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The Clinical Overlap</a:t>
            </a:r>
            <a:endParaRPr lang="en-US" sz="1500" dirty="0"/>
          </a:p>
        </p:txBody>
      </p:sp>
      <p:sp>
        <p:nvSpPr>
          <p:cNvPr id="47" name="SK-2-text-46"/>
          <p:cNvSpPr/>
          <p:nvPr/>
        </p:nvSpPr>
        <p:spPr>
          <a:xfrm>
            <a:off x="5578376" y="4627215"/>
            <a:ext cx="6613624" cy="242888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913"/>
              </a:lnSpc>
              <a:buNone/>
            </a:pPr>
            <a:r>
              <a:rPr lang="en-US" sz="1275" dirty="0">
                <a:solidFill>
                  <a:srgbClr val="45474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Up to </a:t>
            </a:r>
            <a:r>
              <a:rPr lang="en-US" sz="1275" b="1" dirty="0">
                <a:solidFill>
                  <a:srgbClr val="1A1C1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20%</a:t>
            </a:r>
            <a:r>
              <a:rPr lang="en-US" sz="1275" dirty="0">
                <a:solidFill>
                  <a:srgbClr val="45474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of PMR patients develop GCA symptoms.</a:t>
            </a:r>
            <a:endParaRPr lang="en-US" sz="1275" dirty="0"/>
          </a:p>
        </p:txBody>
      </p:sp>
      <p:sp>
        <p:nvSpPr>
          <p:cNvPr id="48" name="SK-2-text-47"/>
          <p:cNvSpPr/>
          <p:nvPr/>
        </p:nvSpPr>
        <p:spPr>
          <a:xfrm>
            <a:off x="5578376" y="4965353"/>
            <a:ext cx="6613624" cy="242888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913"/>
              </a:lnSpc>
              <a:buNone/>
            </a:pPr>
            <a:r>
              <a:rPr lang="en-US" sz="1275" dirty="0">
                <a:solidFill>
                  <a:srgbClr val="45474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Up to </a:t>
            </a:r>
            <a:r>
              <a:rPr lang="en-US" sz="1275" b="1" dirty="0">
                <a:solidFill>
                  <a:srgbClr val="1A1C1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50%</a:t>
            </a:r>
            <a:r>
              <a:rPr lang="en-US" sz="1275" dirty="0">
                <a:solidFill>
                  <a:srgbClr val="45474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of GCA patients have concurrent PMR features.</a:t>
            </a:r>
            <a:endParaRPr lang="en-US" sz="1275" dirty="0"/>
          </a:p>
        </p:txBody>
      </p:sp>
      <p:sp>
        <p:nvSpPr>
          <p:cNvPr id="49" name="SK-2-text-48"/>
          <p:cNvSpPr/>
          <p:nvPr/>
        </p:nvSpPr>
        <p:spPr>
          <a:xfrm>
            <a:off x="5909370" y="5436840"/>
            <a:ext cx="3552825" cy="4572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200" b="1" dirty="0">
                <a:solidFill>
                  <a:srgbClr val="E74C3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CRITICAL: GCA can cause irreversible blindness.</a:t>
            </a:r>
            <a:endParaRPr lang="en-US" sz="1200" dirty="0"/>
          </a:p>
          <a:p>
            <a:pPr marL="0" indent="0">
              <a:lnSpc>
                <a:spcPts val="1800"/>
              </a:lnSpc>
              <a:buNone/>
            </a:pPr>
            <a:r>
              <a:rPr lang="en-US" sz="1200" b="1" dirty="0">
                <a:solidFill>
                  <a:srgbClr val="E74C3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This is a medical emergency.</a:t>
            </a:r>
            <a:endParaRPr lang="en-US" sz="1200" dirty="0"/>
          </a:p>
        </p:txBody>
      </p:sp>
      <p:sp>
        <p:nvSpPr>
          <p:cNvPr id="50" name="SK-2-text-49"/>
          <p:cNvSpPr/>
          <p:nvPr/>
        </p:nvSpPr>
        <p:spPr>
          <a:xfrm>
            <a:off x="381000" y="6438900"/>
            <a:ext cx="4008120" cy="1714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350"/>
              </a:lnSpc>
              <a:buNone/>
            </a:pPr>
            <a:r>
              <a:rPr lang="en-US" sz="900" dirty="0">
                <a:solidFill>
                  <a:srgbClr val="75777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Updated May 2026 / NICE TA</a:t>
            </a:r>
            <a:endParaRPr lang="en-US" sz="900" dirty="0"/>
          </a:p>
        </p:txBody>
      </p:sp>
      <p:sp>
        <p:nvSpPr>
          <p:cNvPr id="51" name="SK-2-text-50"/>
          <p:cNvSpPr/>
          <p:nvPr/>
        </p:nvSpPr>
        <p:spPr>
          <a:xfrm>
            <a:off x="6053138" y="6448425"/>
            <a:ext cx="2956560" cy="1428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350"/>
              </a:lnSpc>
              <a:buNone/>
            </a:pPr>
            <a:r>
              <a:rPr lang="en-US" sz="900" dirty="0">
                <a:solidFill>
                  <a:srgbClr val="75777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www.bradfordvts.co.uk</a:t>
            </a:r>
            <a:endParaRPr lang="en-US" sz="900" dirty="0"/>
          </a:p>
        </p:txBody>
      </p:sp>
      <p:sp>
        <p:nvSpPr>
          <p:cNvPr id="52" name="SK-2-text-51"/>
          <p:cNvSpPr/>
          <p:nvPr/>
        </p:nvSpPr>
        <p:spPr>
          <a:xfrm>
            <a:off x="11439525" y="6438900"/>
            <a:ext cx="752475" cy="1714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350"/>
              </a:lnSpc>
              <a:buNone/>
            </a:pPr>
            <a:r>
              <a:rPr lang="en-US" sz="900" dirty="0">
                <a:solidFill>
                  <a:srgbClr val="75777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Page 2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3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3-img-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SK-3-img-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1500" y="381000"/>
            <a:ext cx="2819400" cy="352425"/>
          </a:xfrm>
          <a:prstGeom prst="rect">
            <a:avLst/>
          </a:prstGeom>
        </p:spPr>
      </p:pic>
      <p:pic>
        <p:nvPicPr>
          <p:cNvPr id="5" name="SK-3-img-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1500" y="885825"/>
            <a:ext cx="11049000" cy="655290"/>
          </a:xfrm>
          <a:prstGeom prst="rect">
            <a:avLst/>
          </a:prstGeom>
        </p:spPr>
      </p:pic>
      <p:pic>
        <p:nvPicPr>
          <p:cNvPr id="6" name="SK-3-img-5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71500" y="1845915"/>
            <a:ext cx="6446490" cy="4104829"/>
          </a:xfrm>
          <a:prstGeom prst="rect">
            <a:avLst/>
          </a:prstGeom>
        </p:spPr>
      </p:pic>
      <p:pic>
        <p:nvPicPr>
          <p:cNvPr id="7" name="SK-3-img-6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00100" y="2074515"/>
            <a:ext cx="5989290" cy="428625"/>
          </a:xfrm>
          <a:prstGeom prst="rect">
            <a:avLst/>
          </a:prstGeom>
        </p:spPr>
      </p:pic>
      <p:pic>
        <p:nvPicPr>
          <p:cNvPr id="8" name="SK-3-img-7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00100" y="2117378"/>
            <a:ext cx="285750" cy="228600"/>
          </a:xfrm>
          <a:prstGeom prst="rect">
            <a:avLst/>
          </a:prstGeom>
        </p:spPr>
      </p:pic>
      <p:pic>
        <p:nvPicPr>
          <p:cNvPr id="9" name="SK-3-img-8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00100" y="2693640"/>
            <a:ext cx="5989290" cy="447675"/>
          </a:xfrm>
          <a:prstGeom prst="rect">
            <a:avLst/>
          </a:prstGeom>
        </p:spPr>
      </p:pic>
      <p:pic>
        <p:nvPicPr>
          <p:cNvPr id="10" name="SK-3-img-9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00100" y="2807940"/>
            <a:ext cx="228600" cy="228600"/>
          </a:xfrm>
          <a:prstGeom prst="rect">
            <a:avLst/>
          </a:prstGeom>
        </p:spPr>
      </p:pic>
      <p:pic>
        <p:nvPicPr>
          <p:cNvPr id="11" name="SK-3-img-10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00100" y="3141315"/>
            <a:ext cx="5989290" cy="447675"/>
          </a:xfrm>
          <a:prstGeom prst="rect">
            <a:avLst/>
          </a:prstGeom>
        </p:spPr>
      </p:pic>
      <p:pic>
        <p:nvPicPr>
          <p:cNvPr id="12" name="SK-3-img-11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00100" y="3255615"/>
            <a:ext cx="228600" cy="228600"/>
          </a:xfrm>
          <a:prstGeom prst="rect">
            <a:avLst/>
          </a:prstGeom>
        </p:spPr>
      </p:pic>
      <p:pic>
        <p:nvPicPr>
          <p:cNvPr id="13" name="SK-3-img-12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00100" y="3588990"/>
            <a:ext cx="5989290" cy="447675"/>
          </a:xfrm>
          <a:prstGeom prst="rect">
            <a:avLst/>
          </a:prstGeom>
        </p:spPr>
      </p:pic>
      <p:pic>
        <p:nvPicPr>
          <p:cNvPr id="14" name="SK-3-img-13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00100" y="3703290"/>
            <a:ext cx="228600" cy="228600"/>
          </a:xfrm>
          <a:prstGeom prst="rect">
            <a:avLst/>
          </a:prstGeom>
        </p:spPr>
      </p:pic>
      <p:pic>
        <p:nvPicPr>
          <p:cNvPr id="15" name="SK-3-img-14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00100" y="4036665"/>
            <a:ext cx="5989290" cy="447675"/>
          </a:xfrm>
          <a:prstGeom prst="rect">
            <a:avLst/>
          </a:prstGeom>
        </p:spPr>
      </p:pic>
      <p:pic>
        <p:nvPicPr>
          <p:cNvPr id="16" name="SK-3-img-15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00100" y="4150965"/>
            <a:ext cx="228600" cy="228600"/>
          </a:xfrm>
          <a:prstGeom prst="rect">
            <a:avLst/>
          </a:prstGeom>
        </p:spPr>
      </p:pic>
      <p:pic>
        <p:nvPicPr>
          <p:cNvPr id="17" name="SK-3-img-16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00100" y="4484340"/>
            <a:ext cx="5989290" cy="447675"/>
          </a:xfrm>
          <a:prstGeom prst="rect">
            <a:avLst/>
          </a:prstGeom>
        </p:spPr>
      </p:pic>
      <p:pic>
        <p:nvPicPr>
          <p:cNvPr id="18" name="SK-3-img-17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00100" y="4598640"/>
            <a:ext cx="228600" cy="228600"/>
          </a:xfrm>
          <a:prstGeom prst="rect">
            <a:avLst/>
          </a:prstGeom>
        </p:spPr>
      </p:pic>
      <p:pic>
        <p:nvPicPr>
          <p:cNvPr id="19" name="SK-3-img-18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00100" y="5046315"/>
            <a:ext cx="228600" cy="228600"/>
          </a:xfrm>
          <a:prstGeom prst="rect">
            <a:avLst/>
          </a:prstGeom>
        </p:spPr>
      </p:pic>
      <p:pic>
        <p:nvPicPr>
          <p:cNvPr id="20" name="SK-3-img-19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322790" y="1845915"/>
            <a:ext cx="4297710" cy="1249412"/>
          </a:xfrm>
          <a:prstGeom prst="rect">
            <a:avLst/>
          </a:prstGeom>
        </p:spPr>
      </p:pic>
      <p:pic>
        <p:nvPicPr>
          <p:cNvPr id="21" name="SK-3-img-20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322790" y="3285827"/>
            <a:ext cx="4297710" cy="1036141"/>
          </a:xfrm>
          <a:prstGeom prst="rect">
            <a:avLst/>
          </a:prstGeom>
        </p:spPr>
      </p:pic>
      <p:pic>
        <p:nvPicPr>
          <p:cNvPr id="22" name="SK-3-img-21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7322790" y="4512469"/>
            <a:ext cx="4297710" cy="1438275"/>
          </a:xfrm>
          <a:prstGeom prst="rect">
            <a:avLst/>
          </a:prstGeom>
        </p:spPr>
      </p:pic>
      <p:pic>
        <p:nvPicPr>
          <p:cNvPr id="23" name="SK-3-img-22" descr="preencoded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7475190" y="4696271"/>
            <a:ext cx="166688" cy="137220"/>
          </a:xfrm>
          <a:prstGeom prst="rect">
            <a:avLst/>
          </a:prstGeom>
        </p:spPr>
      </p:pic>
      <p:sp>
        <p:nvSpPr>
          <p:cNvPr id="24" name="SK-3-text-23"/>
          <p:cNvSpPr/>
          <p:nvPr/>
        </p:nvSpPr>
        <p:spPr>
          <a:xfrm>
            <a:off x="800100" y="381000"/>
            <a:ext cx="3562041" cy="3524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050" b="1" kern="0" spc="6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BRADFORD VTS TEACHING DECK</a:t>
            </a:r>
            <a:endParaRPr lang="en-US" sz="1050" dirty="0"/>
          </a:p>
        </p:txBody>
      </p:sp>
      <p:sp>
        <p:nvSpPr>
          <p:cNvPr id="25" name="SK-3-text-24"/>
          <p:cNvSpPr/>
          <p:nvPr/>
        </p:nvSpPr>
        <p:spPr>
          <a:xfrm>
            <a:off x="762000" y="885825"/>
            <a:ext cx="11430000" cy="38859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3060"/>
              </a:lnSpc>
              <a:buNone/>
            </a:pPr>
            <a:r>
              <a:rPr lang="en-US" sz="2550" b="1" dirty="0">
                <a:solidFill>
                  <a:srgbClr val="1A1C1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PMR: Clinical Features &amp; Diagnosis</a:t>
            </a:r>
            <a:endParaRPr lang="en-US" sz="2550" dirty="0"/>
          </a:p>
        </p:txBody>
      </p:sp>
      <p:sp>
        <p:nvSpPr>
          <p:cNvPr id="26" name="SK-3-text-25"/>
          <p:cNvSpPr/>
          <p:nvPr/>
        </p:nvSpPr>
        <p:spPr>
          <a:xfrm>
            <a:off x="762000" y="1312515"/>
            <a:ext cx="10934700" cy="2286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200" dirty="0">
                <a:solidFill>
                  <a:srgbClr val="45474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NICE CKS (May 2026) Diagnostic Criteria &amp; Exam Focus</a:t>
            </a:r>
            <a:endParaRPr lang="en-US" sz="1200" dirty="0"/>
          </a:p>
        </p:txBody>
      </p:sp>
      <p:sp>
        <p:nvSpPr>
          <p:cNvPr id="27" name="SK-3-text-26"/>
          <p:cNvSpPr/>
          <p:nvPr/>
        </p:nvSpPr>
        <p:spPr>
          <a:xfrm>
            <a:off x="1200150" y="2074515"/>
            <a:ext cx="10991850" cy="3143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475"/>
              </a:lnSpc>
              <a:buNone/>
            </a:pPr>
            <a:r>
              <a:rPr lang="en-US" sz="1650" b="1" dirty="0">
                <a:solidFill>
                  <a:srgbClr val="1A1C1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Core Diagnostic Criteria (ALL Must Be Present)</a:t>
            </a:r>
            <a:endParaRPr lang="en-US" sz="1650" dirty="0"/>
          </a:p>
        </p:txBody>
      </p:sp>
      <p:sp>
        <p:nvSpPr>
          <p:cNvPr id="28" name="SK-3-text-27"/>
          <p:cNvSpPr/>
          <p:nvPr/>
        </p:nvSpPr>
        <p:spPr>
          <a:xfrm>
            <a:off x="876300" y="2807940"/>
            <a:ext cx="342900" cy="2286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050" b="1" dirty="0">
                <a:solidFill>
                  <a:srgbClr val="FF6B00"/>
                </a:solidFill>
              </a:rPr>
              <a:t>1</a:t>
            </a:r>
            <a:endParaRPr lang="en-US" sz="1050" dirty="0"/>
          </a:p>
        </p:txBody>
      </p:sp>
      <p:sp>
        <p:nvSpPr>
          <p:cNvPr id="29" name="SK-3-text-28"/>
          <p:cNvSpPr/>
          <p:nvPr/>
        </p:nvSpPr>
        <p:spPr>
          <a:xfrm>
            <a:off x="1143000" y="2788890"/>
            <a:ext cx="3154680" cy="2571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2025"/>
              </a:lnSpc>
              <a:buNone/>
            </a:pPr>
            <a:r>
              <a:rPr lang="en-US" sz="1350" dirty="0">
                <a:solidFill>
                  <a:srgbClr val="1A1C1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Age </a:t>
            </a:r>
            <a:r>
              <a:rPr lang="en-US" sz="1350" b="1" dirty="0">
                <a:solidFill>
                  <a:srgbClr val="FF6B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≥ 50 years</a:t>
            </a:r>
            <a:endParaRPr lang="en-US" sz="1350" dirty="0"/>
          </a:p>
        </p:txBody>
      </p:sp>
      <p:sp>
        <p:nvSpPr>
          <p:cNvPr id="30" name="SK-3-text-29"/>
          <p:cNvSpPr/>
          <p:nvPr/>
        </p:nvSpPr>
        <p:spPr>
          <a:xfrm>
            <a:off x="876300" y="3255615"/>
            <a:ext cx="342900" cy="2286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050" b="1" dirty="0">
                <a:solidFill>
                  <a:srgbClr val="FF6B00"/>
                </a:solidFill>
              </a:rPr>
              <a:t>2</a:t>
            </a:r>
            <a:endParaRPr lang="en-US" sz="1050" dirty="0"/>
          </a:p>
        </p:txBody>
      </p:sp>
      <p:sp>
        <p:nvSpPr>
          <p:cNvPr id="31" name="SK-3-text-30"/>
          <p:cNvSpPr/>
          <p:nvPr/>
        </p:nvSpPr>
        <p:spPr>
          <a:xfrm>
            <a:off x="1143000" y="3236565"/>
            <a:ext cx="9464040" cy="2571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2025"/>
              </a:lnSpc>
              <a:buNone/>
            </a:pPr>
            <a:r>
              <a:rPr lang="en-US" sz="1350" dirty="0">
                <a:solidFill>
                  <a:srgbClr val="1A1C1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Bilateral </a:t>
            </a:r>
            <a:r>
              <a:rPr lang="en-US" sz="1350" b="1" dirty="0">
                <a:solidFill>
                  <a:srgbClr val="FF6B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shoulder and/or pelvic girdle</a:t>
            </a:r>
            <a:r>
              <a:rPr lang="en-US" sz="1350" dirty="0">
                <a:solidFill>
                  <a:srgbClr val="1A1C1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aching</a:t>
            </a:r>
            <a:endParaRPr lang="en-US" sz="1350" dirty="0"/>
          </a:p>
        </p:txBody>
      </p:sp>
      <p:sp>
        <p:nvSpPr>
          <p:cNvPr id="32" name="SK-3-text-31"/>
          <p:cNvSpPr/>
          <p:nvPr/>
        </p:nvSpPr>
        <p:spPr>
          <a:xfrm>
            <a:off x="876300" y="3703290"/>
            <a:ext cx="342900" cy="2286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050" b="1" dirty="0">
                <a:solidFill>
                  <a:srgbClr val="FF6B00"/>
                </a:solidFill>
              </a:rPr>
              <a:t>3</a:t>
            </a:r>
            <a:endParaRPr lang="en-US" sz="1050" dirty="0"/>
          </a:p>
        </p:txBody>
      </p:sp>
      <p:sp>
        <p:nvSpPr>
          <p:cNvPr id="33" name="SK-3-text-32"/>
          <p:cNvSpPr/>
          <p:nvPr/>
        </p:nvSpPr>
        <p:spPr>
          <a:xfrm>
            <a:off x="1143000" y="3684240"/>
            <a:ext cx="8092440" cy="2571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2025"/>
              </a:lnSpc>
              <a:buNone/>
            </a:pPr>
            <a:r>
              <a:rPr lang="en-US" sz="1350" dirty="0">
                <a:solidFill>
                  <a:srgbClr val="1A1C1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Morning stiffness lasting </a:t>
            </a:r>
            <a:r>
              <a:rPr lang="en-US" sz="1350" b="1" dirty="0">
                <a:solidFill>
                  <a:srgbClr val="FF6B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&gt; 45 minutes</a:t>
            </a:r>
            <a:endParaRPr lang="en-US" sz="1350" dirty="0"/>
          </a:p>
        </p:txBody>
      </p:sp>
      <p:sp>
        <p:nvSpPr>
          <p:cNvPr id="34" name="SK-3-text-33"/>
          <p:cNvSpPr/>
          <p:nvPr/>
        </p:nvSpPr>
        <p:spPr>
          <a:xfrm>
            <a:off x="876300" y="4150965"/>
            <a:ext cx="342900" cy="2286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050" b="1" dirty="0">
                <a:solidFill>
                  <a:srgbClr val="FF6B00"/>
                </a:solidFill>
              </a:rPr>
              <a:t>4</a:t>
            </a:r>
            <a:endParaRPr lang="en-US" sz="1050" dirty="0"/>
          </a:p>
        </p:txBody>
      </p:sp>
      <p:sp>
        <p:nvSpPr>
          <p:cNvPr id="35" name="SK-3-text-34"/>
          <p:cNvSpPr/>
          <p:nvPr/>
        </p:nvSpPr>
        <p:spPr>
          <a:xfrm>
            <a:off x="1143000" y="4131915"/>
            <a:ext cx="8229600" cy="2571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2025"/>
              </a:lnSpc>
              <a:buNone/>
            </a:pPr>
            <a:r>
              <a:rPr lang="en-US" sz="1350" dirty="0">
                <a:solidFill>
                  <a:srgbClr val="1A1C1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Raised inflammatory markers (</a:t>
            </a:r>
            <a:r>
              <a:rPr lang="en-US" sz="1350" b="1" dirty="0">
                <a:solidFill>
                  <a:srgbClr val="FF6B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ESR or CRP</a:t>
            </a:r>
            <a:r>
              <a:rPr lang="en-US" sz="1350" dirty="0">
                <a:solidFill>
                  <a:srgbClr val="1A1C1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)</a:t>
            </a:r>
            <a:endParaRPr lang="en-US" sz="1350" dirty="0"/>
          </a:p>
        </p:txBody>
      </p:sp>
      <p:sp>
        <p:nvSpPr>
          <p:cNvPr id="36" name="SK-3-text-35"/>
          <p:cNvSpPr/>
          <p:nvPr/>
        </p:nvSpPr>
        <p:spPr>
          <a:xfrm>
            <a:off x="876300" y="4598640"/>
            <a:ext cx="342900" cy="2286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050" b="1" dirty="0">
                <a:solidFill>
                  <a:srgbClr val="FF6B00"/>
                </a:solidFill>
              </a:rPr>
              <a:t>5</a:t>
            </a:r>
            <a:endParaRPr lang="en-US" sz="1050" dirty="0"/>
          </a:p>
        </p:txBody>
      </p:sp>
      <p:sp>
        <p:nvSpPr>
          <p:cNvPr id="37" name="SK-3-text-36"/>
          <p:cNvSpPr/>
          <p:nvPr/>
        </p:nvSpPr>
        <p:spPr>
          <a:xfrm>
            <a:off x="1143000" y="4579590"/>
            <a:ext cx="6309360" cy="2571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2025"/>
              </a:lnSpc>
              <a:buNone/>
            </a:pPr>
            <a:r>
              <a:rPr lang="en-US" sz="1350" dirty="0">
                <a:solidFill>
                  <a:srgbClr val="1A1C1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Duration of symptoms </a:t>
            </a:r>
            <a:r>
              <a:rPr lang="en-US" sz="1350" b="1" dirty="0">
                <a:solidFill>
                  <a:srgbClr val="FF6B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&gt; 2 weeks</a:t>
            </a:r>
            <a:endParaRPr lang="en-US" sz="1350" dirty="0"/>
          </a:p>
        </p:txBody>
      </p:sp>
      <p:sp>
        <p:nvSpPr>
          <p:cNvPr id="38" name="SK-3-text-37"/>
          <p:cNvSpPr/>
          <p:nvPr/>
        </p:nvSpPr>
        <p:spPr>
          <a:xfrm>
            <a:off x="876300" y="5046315"/>
            <a:ext cx="342900" cy="2286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050" b="1" dirty="0">
                <a:solidFill>
                  <a:srgbClr val="FF6B00"/>
                </a:solidFill>
              </a:rPr>
              <a:t>6</a:t>
            </a:r>
            <a:endParaRPr lang="en-US" sz="1050" dirty="0"/>
          </a:p>
        </p:txBody>
      </p:sp>
      <p:sp>
        <p:nvSpPr>
          <p:cNvPr id="39" name="SK-3-text-38"/>
          <p:cNvSpPr/>
          <p:nvPr/>
        </p:nvSpPr>
        <p:spPr>
          <a:xfrm>
            <a:off x="1143000" y="5027265"/>
            <a:ext cx="11049000" cy="2571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2025"/>
              </a:lnSpc>
              <a:buNone/>
            </a:pPr>
            <a:r>
              <a:rPr lang="en-US" sz="1350" dirty="0">
                <a:solidFill>
                  <a:srgbClr val="1A1C1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Rapid response to </a:t>
            </a:r>
            <a:r>
              <a:rPr lang="en-US" sz="1350" b="1" dirty="0">
                <a:solidFill>
                  <a:srgbClr val="FF6B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15mg prednisolone</a:t>
            </a:r>
            <a:r>
              <a:rPr lang="en-US" sz="1350" dirty="0">
                <a:solidFill>
                  <a:srgbClr val="1A1C1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(≥70% within 1 week)</a:t>
            </a:r>
            <a:endParaRPr lang="en-US" sz="1350" dirty="0"/>
          </a:p>
        </p:txBody>
      </p:sp>
      <p:sp>
        <p:nvSpPr>
          <p:cNvPr id="40" name="SK-3-text-39"/>
          <p:cNvSpPr/>
          <p:nvPr/>
        </p:nvSpPr>
        <p:spPr>
          <a:xfrm>
            <a:off x="7475190" y="1998315"/>
            <a:ext cx="4069110" cy="2286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200" b="1" kern="0" spc="30" dirty="0">
                <a:solidFill>
                  <a:srgbClr val="1A1C1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CLINICAL PRESENTATION</a:t>
            </a:r>
            <a:endParaRPr lang="en-US" sz="1200" dirty="0"/>
          </a:p>
        </p:txBody>
      </p:sp>
      <p:sp>
        <p:nvSpPr>
          <p:cNvPr id="41" name="SK-3-text-40"/>
          <p:cNvSpPr/>
          <p:nvPr/>
        </p:nvSpPr>
        <p:spPr>
          <a:xfrm>
            <a:off x="7475190" y="2303115"/>
            <a:ext cx="3992910" cy="639812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680"/>
              </a:lnSpc>
              <a:buNone/>
            </a:pPr>
            <a:r>
              <a:rPr lang="en-US" sz="1200" dirty="0">
                <a:solidFill>
                  <a:srgbClr val="45474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Typically </a:t>
            </a:r>
            <a:r>
              <a:rPr lang="en-US" sz="1200" b="1" dirty="0">
                <a:solidFill>
                  <a:srgbClr val="45474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rapid onset</a:t>
            </a:r>
            <a:r>
              <a:rPr lang="en-US" sz="1200" dirty="0">
                <a:solidFill>
                  <a:srgbClr val="45474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(days to weeks). Systemic features include fatigue, anorexia, weight loss, and low-grade fever.</a:t>
            </a:r>
            <a:endParaRPr lang="en-US" sz="1200" dirty="0"/>
          </a:p>
        </p:txBody>
      </p:sp>
      <p:sp>
        <p:nvSpPr>
          <p:cNvPr id="42" name="SK-3-text-41"/>
          <p:cNvSpPr/>
          <p:nvPr/>
        </p:nvSpPr>
        <p:spPr>
          <a:xfrm>
            <a:off x="7475190" y="3438227"/>
            <a:ext cx="4282440" cy="2286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200" b="1" kern="0" spc="30" dirty="0">
                <a:solidFill>
                  <a:srgbClr val="1A1C1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KEY EXAMINATION FINDING</a:t>
            </a:r>
            <a:endParaRPr lang="en-US" sz="1200" dirty="0"/>
          </a:p>
        </p:txBody>
      </p:sp>
      <p:sp>
        <p:nvSpPr>
          <p:cNvPr id="43" name="SK-3-text-42"/>
          <p:cNvSpPr/>
          <p:nvPr/>
        </p:nvSpPr>
        <p:spPr>
          <a:xfrm>
            <a:off x="7475190" y="3743027"/>
            <a:ext cx="3992910" cy="42654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680"/>
              </a:lnSpc>
              <a:buNone/>
            </a:pPr>
            <a:r>
              <a:rPr lang="en-US" sz="1200" dirty="0">
                <a:solidFill>
                  <a:srgbClr val="45474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Pain is in soft tissues/bursae, NOT joints. </a:t>
            </a:r>
            <a:r>
              <a:rPr lang="en-US" sz="1200" b="1" dirty="0">
                <a:solidFill>
                  <a:srgbClr val="FF6B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Full range of movement</a:t>
            </a:r>
            <a:r>
              <a:rPr lang="en-US" sz="1200" dirty="0">
                <a:solidFill>
                  <a:srgbClr val="45474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is typically preserved.</a:t>
            </a:r>
            <a:endParaRPr lang="en-US" sz="1200" dirty="0"/>
          </a:p>
        </p:txBody>
      </p:sp>
      <p:sp>
        <p:nvSpPr>
          <p:cNvPr id="44" name="SK-3-text-43"/>
          <p:cNvSpPr/>
          <p:nvPr/>
        </p:nvSpPr>
        <p:spPr>
          <a:xfrm>
            <a:off x="7718078" y="4664869"/>
            <a:ext cx="3992910" cy="2000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050" b="1" dirty="0">
                <a:solidFill>
                  <a:srgbClr val="856404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AKT / SCA CRITICAL FOCUS</a:t>
            </a:r>
            <a:endParaRPr lang="en-US" sz="1050" dirty="0"/>
          </a:p>
        </p:txBody>
      </p:sp>
      <p:sp>
        <p:nvSpPr>
          <p:cNvPr id="45" name="SK-3-text-44"/>
          <p:cNvSpPr/>
          <p:nvPr/>
        </p:nvSpPr>
        <p:spPr>
          <a:xfrm>
            <a:off x="7475190" y="4941094"/>
            <a:ext cx="3992910" cy="8572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688"/>
              </a:lnSpc>
              <a:buNone/>
            </a:pPr>
            <a:r>
              <a:rPr lang="en-US" sz="1125" b="1" dirty="0">
                <a:solidFill>
                  <a:srgbClr val="856404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Range of movement is PRESERVED in PMR.</a:t>
            </a:r>
            <a:r>
              <a:rPr lang="en-US" sz="1125" dirty="0">
                <a:solidFill>
                  <a:srgbClr val="856404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If movement is limited or joint swelling is present, consider RA or OA as the primary diagnosis. PMR pain is extra-articular (subacromial/trochanteric bursae).</a:t>
            </a:r>
            <a:endParaRPr lang="en-US" sz="1125" dirty="0"/>
          </a:p>
        </p:txBody>
      </p:sp>
      <p:sp>
        <p:nvSpPr>
          <p:cNvPr id="46" name="SK-3-text-45"/>
          <p:cNvSpPr/>
          <p:nvPr/>
        </p:nvSpPr>
        <p:spPr>
          <a:xfrm>
            <a:off x="571500" y="6369844"/>
            <a:ext cx="4008120" cy="1714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350"/>
              </a:lnSpc>
              <a:buNone/>
            </a:pPr>
            <a:r>
              <a:rPr lang="en-US" sz="900" dirty="0">
                <a:solidFill>
                  <a:srgbClr val="75777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Updated May 2026 / NICE TA</a:t>
            </a:r>
            <a:endParaRPr lang="en-US" sz="900" dirty="0"/>
          </a:p>
        </p:txBody>
      </p:sp>
      <p:sp>
        <p:nvSpPr>
          <p:cNvPr id="47" name="SK-3-text-46"/>
          <p:cNvSpPr/>
          <p:nvPr/>
        </p:nvSpPr>
        <p:spPr>
          <a:xfrm>
            <a:off x="6048375" y="6369844"/>
            <a:ext cx="2956560" cy="1714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350"/>
              </a:lnSpc>
              <a:buNone/>
            </a:pPr>
            <a:r>
              <a:rPr lang="en-US" sz="900" dirty="0">
                <a:solidFill>
                  <a:srgbClr val="75777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www.bradfordvts.co.uk</a:t>
            </a:r>
            <a:endParaRPr lang="en-US" sz="900" dirty="0"/>
          </a:p>
        </p:txBody>
      </p:sp>
      <p:sp>
        <p:nvSpPr>
          <p:cNvPr id="48" name="SK-3-text-47"/>
          <p:cNvSpPr/>
          <p:nvPr/>
        </p:nvSpPr>
        <p:spPr>
          <a:xfrm>
            <a:off x="11239500" y="6369844"/>
            <a:ext cx="952500" cy="1714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350"/>
              </a:lnSpc>
              <a:buNone/>
            </a:pPr>
            <a:r>
              <a:rPr lang="en-US" sz="900" dirty="0">
                <a:solidFill>
                  <a:srgbClr val="75777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Page 3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4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4-img-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SK-4-img-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600" y="457200"/>
            <a:ext cx="2819400" cy="352425"/>
          </a:xfrm>
          <a:prstGeom prst="rect">
            <a:avLst/>
          </a:prstGeom>
        </p:spPr>
      </p:pic>
      <p:pic>
        <p:nvPicPr>
          <p:cNvPr id="5" name="SK-4-img-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9600" y="962025"/>
            <a:ext cx="10972800" cy="655290"/>
          </a:xfrm>
          <a:prstGeom prst="rect">
            <a:avLst/>
          </a:prstGeom>
        </p:spPr>
      </p:pic>
      <p:pic>
        <p:nvPicPr>
          <p:cNvPr id="6" name="SK-4-img-5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9600" y="1922115"/>
            <a:ext cx="5334000" cy="2047429"/>
          </a:xfrm>
          <a:prstGeom prst="rect">
            <a:avLst/>
          </a:prstGeom>
        </p:spPr>
      </p:pic>
      <p:pic>
        <p:nvPicPr>
          <p:cNvPr id="7" name="SK-4-img-6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23900" y="2079278"/>
            <a:ext cx="214313" cy="171450"/>
          </a:xfrm>
          <a:prstGeom prst="rect">
            <a:avLst/>
          </a:prstGeom>
        </p:spPr>
      </p:pic>
      <p:pic>
        <p:nvPicPr>
          <p:cNvPr id="8" name="SK-4-img-7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09600" y="4160044"/>
            <a:ext cx="5334000" cy="1764506"/>
          </a:xfrm>
          <a:prstGeom prst="rect">
            <a:avLst/>
          </a:prstGeom>
        </p:spPr>
      </p:pic>
      <p:pic>
        <p:nvPicPr>
          <p:cNvPr id="9" name="SK-4-img-8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23900" y="4317206"/>
            <a:ext cx="214313" cy="171450"/>
          </a:xfrm>
          <a:prstGeom prst="rect">
            <a:avLst/>
          </a:prstGeom>
        </p:spPr>
      </p:pic>
      <p:pic>
        <p:nvPicPr>
          <p:cNvPr id="10" name="SK-4-img-9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248400" y="1922115"/>
            <a:ext cx="5334000" cy="2435572"/>
          </a:xfrm>
          <a:prstGeom prst="rect">
            <a:avLst/>
          </a:prstGeom>
        </p:spPr>
      </p:pic>
      <p:pic>
        <p:nvPicPr>
          <p:cNvPr id="11" name="SK-4-img-10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362700" y="2079278"/>
            <a:ext cx="214313" cy="171450"/>
          </a:xfrm>
          <a:prstGeom prst="rect">
            <a:avLst/>
          </a:prstGeom>
        </p:spPr>
      </p:pic>
      <p:pic>
        <p:nvPicPr>
          <p:cNvPr id="12" name="SK-4-img-11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248400" y="4548188"/>
            <a:ext cx="5334000" cy="1376363"/>
          </a:xfrm>
          <a:prstGeom prst="rect">
            <a:avLst/>
          </a:prstGeom>
        </p:spPr>
      </p:pic>
      <p:pic>
        <p:nvPicPr>
          <p:cNvPr id="13" name="SK-4-img-12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400800" y="4731990"/>
            <a:ext cx="166688" cy="137220"/>
          </a:xfrm>
          <a:prstGeom prst="rect">
            <a:avLst/>
          </a:prstGeom>
        </p:spPr>
      </p:pic>
      <p:pic>
        <p:nvPicPr>
          <p:cNvPr id="14" name="SK-4-img-13" descr="preencoded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09600" y="6229350"/>
            <a:ext cx="10972800" cy="323850"/>
          </a:xfrm>
          <a:prstGeom prst="rect">
            <a:avLst/>
          </a:prstGeom>
        </p:spPr>
      </p:pic>
      <p:sp>
        <p:nvSpPr>
          <p:cNvPr id="15" name="SK-4-text-14"/>
          <p:cNvSpPr/>
          <p:nvPr/>
        </p:nvSpPr>
        <p:spPr>
          <a:xfrm>
            <a:off x="838200" y="457200"/>
            <a:ext cx="3562041" cy="3524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050" b="1" kern="0" spc="6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BRADFORD VTS TEACHING DECK</a:t>
            </a:r>
            <a:endParaRPr lang="en-US" sz="1050" dirty="0"/>
          </a:p>
        </p:txBody>
      </p:sp>
      <p:sp>
        <p:nvSpPr>
          <p:cNvPr id="16" name="SK-4-text-15"/>
          <p:cNvSpPr/>
          <p:nvPr/>
        </p:nvSpPr>
        <p:spPr>
          <a:xfrm>
            <a:off x="800100" y="962025"/>
            <a:ext cx="11391900" cy="38859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3060"/>
              </a:lnSpc>
              <a:buNone/>
            </a:pPr>
            <a:r>
              <a:rPr lang="en-US" sz="2550" b="1" dirty="0">
                <a:solidFill>
                  <a:srgbClr val="1A1C1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PMR: Essential Investigations</a:t>
            </a:r>
            <a:endParaRPr lang="en-US" sz="2550" dirty="0"/>
          </a:p>
        </p:txBody>
      </p:sp>
      <p:sp>
        <p:nvSpPr>
          <p:cNvPr id="17" name="SK-4-text-16"/>
          <p:cNvSpPr/>
          <p:nvPr/>
        </p:nvSpPr>
        <p:spPr>
          <a:xfrm>
            <a:off x="800100" y="1388715"/>
            <a:ext cx="10858500" cy="2286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200" dirty="0">
                <a:solidFill>
                  <a:srgbClr val="45474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NICE Guideline Update &amp; Exam Focus</a:t>
            </a:r>
            <a:endParaRPr lang="en-US" sz="1200" dirty="0"/>
          </a:p>
        </p:txBody>
      </p:sp>
      <p:sp>
        <p:nvSpPr>
          <p:cNvPr id="18" name="SK-4-text-17"/>
          <p:cNvSpPr/>
          <p:nvPr/>
        </p:nvSpPr>
        <p:spPr>
          <a:xfrm>
            <a:off x="1033462" y="2036415"/>
            <a:ext cx="6172200" cy="2571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1A1C1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Acute Phase &amp; General Baseline</a:t>
            </a:r>
            <a:endParaRPr lang="en-US" sz="1350" dirty="0"/>
          </a:p>
        </p:txBody>
      </p:sp>
      <p:sp>
        <p:nvSpPr>
          <p:cNvPr id="19" name="SK-4-text-18"/>
          <p:cNvSpPr/>
          <p:nvPr/>
        </p:nvSpPr>
        <p:spPr>
          <a:xfrm>
            <a:off x="914400" y="2407890"/>
            <a:ext cx="10211255" cy="21327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b="1" dirty="0">
                <a:solidFill>
                  <a:srgbClr val="1A1C1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FBC, ESR, CRP:</a:t>
            </a:r>
            <a:r>
              <a:rPr lang="en-US" sz="1200" dirty="0">
                <a:solidFill>
                  <a:srgbClr val="45474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Essential markers; expect marked elevation.</a:t>
            </a:r>
            <a:endParaRPr lang="en-US" sz="1200" dirty="0"/>
          </a:p>
        </p:txBody>
      </p:sp>
      <p:sp>
        <p:nvSpPr>
          <p:cNvPr id="20" name="SK-4-text-19"/>
          <p:cNvSpPr/>
          <p:nvPr/>
        </p:nvSpPr>
        <p:spPr>
          <a:xfrm>
            <a:off x="914400" y="2697361"/>
            <a:ext cx="11277600" cy="21327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b="1" dirty="0">
                <a:solidFill>
                  <a:srgbClr val="1A1C1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U&amp;E, LFT:</a:t>
            </a:r>
            <a:r>
              <a:rPr lang="en-US" sz="1200" dirty="0">
                <a:solidFill>
                  <a:srgbClr val="45474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Pre-steroid baseline; check for GCA hepatic granulomas.</a:t>
            </a:r>
            <a:endParaRPr lang="en-US" sz="1200" dirty="0"/>
          </a:p>
        </p:txBody>
      </p:sp>
      <p:sp>
        <p:nvSpPr>
          <p:cNvPr id="21" name="SK-4-text-20"/>
          <p:cNvSpPr/>
          <p:nvPr/>
        </p:nvSpPr>
        <p:spPr>
          <a:xfrm>
            <a:off x="914400" y="2986832"/>
            <a:ext cx="9154918" cy="21327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b="1" dirty="0">
                <a:solidFill>
                  <a:srgbClr val="1A1C1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TFT:</a:t>
            </a:r>
            <a:r>
              <a:rPr lang="en-US" sz="1200" dirty="0">
                <a:solidFill>
                  <a:srgbClr val="45474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Exclude hypothyroidism (fatigue/myalgia mimic).</a:t>
            </a:r>
            <a:endParaRPr lang="en-US" sz="1200" dirty="0"/>
          </a:p>
        </p:txBody>
      </p:sp>
      <p:sp>
        <p:nvSpPr>
          <p:cNvPr id="22" name="SK-4-text-21"/>
          <p:cNvSpPr/>
          <p:nvPr/>
        </p:nvSpPr>
        <p:spPr>
          <a:xfrm>
            <a:off x="914400" y="3276302"/>
            <a:ext cx="8978862" cy="21327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b="1" dirty="0">
                <a:solidFill>
                  <a:srgbClr val="1A1C1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Bone Profile:</a:t>
            </a:r>
            <a:r>
              <a:rPr lang="en-US" sz="1200" dirty="0">
                <a:solidFill>
                  <a:srgbClr val="45474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Baseline Calcium, Phosphate, and ALP.</a:t>
            </a:r>
            <a:endParaRPr lang="en-US" sz="1200" dirty="0"/>
          </a:p>
        </p:txBody>
      </p:sp>
      <p:sp>
        <p:nvSpPr>
          <p:cNvPr id="23" name="SK-4-text-22"/>
          <p:cNvSpPr/>
          <p:nvPr/>
        </p:nvSpPr>
        <p:spPr>
          <a:xfrm>
            <a:off x="914400" y="3565773"/>
            <a:ext cx="8978862" cy="21327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b="1" dirty="0">
                <a:solidFill>
                  <a:srgbClr val="1A1C1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Urine Dipstick:</a:t>
            </a:r>
            <a:r>
              <a:rPr lang="en-US" sz="1200" dirty="0">
                <a:solidFill>
                  <a:srgbClr val="45474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Exclude vasculitis (blood/protein).</a:t>
            </a:r>
            <a:endParaRPr lang="en-US" sz="1200" dirty="0"/>
          </a:p>
        </p:txBody>
      </p:sp>
      <p:sp>
        <p:nvSpPr>
          <p:cNvPr id="24" name="SK-4-text-23"/>
          <p:cNvSpPr/>
          <p:nvPr/>
        </p:nvSpPr>
        <p:spPr>
          <a:xfrm>
            <a:off x="1033462" y="4274344"/>
            <a:ext cx="5105400" cy="2571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1A1C1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Pre-Treatment Screening</a:t>
            </a:r>
            <a:endParaRPr lang="en-US" sz="1350" dirty="0"/>
          </a:p>
        </p:txBody>
      </p:sp>
      <p:sp>
        <p:nvSpPr>
          <p:cNvPr id="25" name="SK-4-text-24"/>
          <p:cNvSpPr/>
          <p:nvPr/>
        </p:nvSpPr>
        <p:spPr>
          <a:xfrm>
            <a:off x="914400" y="4645819"/>
            <a:ext cx="9272289" cy="21327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b="1" dirty="0">
                <a:solidFill>
                  <a:srgbClr val="1A1C1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HbA1c / Glucose:</a:t>
            </a:r>
            <a:r>
              <a:rPr lang="en-US" sz="1200" dirty="0">
                <a:solidFill>
                  <a:srgbClr val="45474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Baseline before long-term steroids.</a:t>
            </a:r>
            <a:endParaRPr lang="en-US" sz="1200" dirty="0"/>
          </a:p>
        </p:txBody>
      </p:sp>
      <p:sp>
        <p:nvSpPr>
          <p:cNvPr id="26" name="SK-4-text-25"/>
          <p:cNvSpPr/>
          <p:nvPr/>
        </p:nvSpPr>
        <p:spPr>
          <a:xfrm>
            <a:off x="914400" y="4935289"/>
            <a:ext cx="9330974" cy="21327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b="1" dirty="0">
                <a:solidFill>
                  <a:srgbClr val="1A1C1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CXR:</a:t>
            </a:r>
            <a:r>
              <a:rPr lang="en-US" sz="1200" dirty="0">
                <a:solidFill>
                  <a:srgbClr val="45474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Consider to exclude malignancy (atypical cases).</a:t>
            </a:r>
            <a:endParaRPr lang="en-US" sz="1200" dirty="0"/>
          </a:p>
        </p:txBody>
      </p:sp>
      <p:sp>
        <p:nvSpPr>
          <p:cNvPr id="27" name="SK-4-text-26"/>
          <p:cNvSpPr/>
          <p:nvPr/>
        </p:nvSpPr>
        <p:spPr>
          <a:xfrm>
            <a:off x="6672263" y="2036415"/>
            <a:ext cx="5349240" cy="2571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1A1C1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Excluding Important Mimics</a:t>
            </a:r>
            <a:endParaRPr lang="en-US" sz="1350" dirty="0"/>
          </a:p>
        </p:txBody>
      </p:sp>
      <p:sp>
        <p:nvSpPr>
          <p:cNvPr id="28" name="SK-4-text-27"/>
          <p:cNvSpPr/>
          <p:nvPr/>
        </p:nvSpPr>
        <p:spPr>
          <a:xfrm>
            <a:off x="6553200" y="2407890"/>
            <a:ext cx="5638800" cy="21327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b="1" dirty="0">
                <a:solidFill>
                  <a:srgbClr val="1A1C1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ANA, RF, anti-CCP:</a:t>
            </a:r>
            <a:r>
              <a:rPr lang="en-US" sz="1200" dirty="0">
                <a:solidFill>
                  <a:srgbClr val="45474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Exclude Rheumatoid Arthritis (RA).</a:t>
            </a:r>
            <a:endParaRPr lang="en-US" sz="1200" dirty="0"/>
          </a:p>
        </p:txBody>
      </p:sp>
      <p:sp>
        <p:nvSpPr>
          <p:cNvPr id="29" name="SK-4-text-28"/>
          <p:cNvSpPr/>
          <p:nvPr/>
        </p:nvSpPr>
        <p:spPr>
          <a:xfrm>
            <a:off x="6553200" y="2697361"/>
            <a:ext cx="5638800" cy="21327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b="1" dirty="0">
                <a:solidFill>
                  <a:srgbClr val="1A1C1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Electrophoresis + Bence Jones:</a:t>
            </a:r>
            <a:r>
              <a:rPr lang="en-US" sz="1200" dirty="0">
                <a:solidFill>
                  <a:srgbClr val="45474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Exclude Myeloma.</a:t>
            </a:r>
            <a:endParaRPr lang="en-US" sz="1200" dirty="0"/>
          </a:p>
        </p:txBody>
      </p:sp>
      <p:sp>
        <p:nvSpPr>
          <p:cNvPr id="30" name="SK-4-text-29"/>
          <p:cNvSpPr/>
          <p:nvPr/>
        </p:nvSpPr>
        <p:spPr>
          <a:xfrm>
            <a:off x="6553200" y="2986832"/>
            <a:ext cx="5638800" cy="21327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b="1" dirty="0">
                <a:solidFill>
                  <a:srgbClr val="1A1C1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Creatine Kinase (CK):</a:t>
            </a:r>
            <a:r>
              <a:rPr lang="en-US" sz="1200" dirty="0">
                <a:solidFill>
                  <a:srgbClr val="45474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Exclude Polymyositis.</a:t>
            </a:r>
            <a:endParaRPr lang="en-US" sz="1200" dirty="0"/>
          </a:p>
        </p:txBody>
      </p:sp>
      <p:sp>
        <p:nvSpPr>
          <p:cNvPr id="31" name="SK-4-text-30"/>
          <p:cNvSpPr/>
          <p:nvPr/>
        </p:nvSpPr>
        <p:spPr>
          <a:xfrm>
            <a:off x="6643688" y="4700588"/>
            <a:ext cx="5029200" cy="2000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050" b="1" dirty="0">
                <a:solidFill>
                  <a:srgbClr val="7D52B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PURPLE AKT BOX: KEY PEARLS</a:t>
            </a:r>
            <a:endParaRPr lang="en-US" sz="1050" dirty="0"/>
          </a:p>
        </p:txBody>
      </p:sp>
      <p:sp>
        <p:nvSpPr>
          <p:cNvPr id="32" name="SK-4-text-31"/>
          <p:cNvSpPr/>
          <p:nvPr/>
        </p:nvSpPr>
        <p:spPr>
          <a:xfrm>
            <a:off x="6400800" y="4976813"/>
            <a:ext cx="5791200" cy="214313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688"/>
              </a:lnSpc>
              <a:buNone/>
            </a:pPr>
            <a:r>
              <a:rPr lang="en-US" sz="1125" b="1" dirty="0">
                <a:solidFill>
                  <a:srgbClr val="45474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CK = NORMAL</a:t>
            </a:r>
            <a:r>
              <a:rPr lang="en-US" sz="1125" dirty="0">
                <a:solidFill>
                  <a:srgbClr val="45474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in PMR (raised in polymyositis — key differential).</a:t>
            </a:r>
            <a:endParaRPr lang="en-US" sz="1125" dirty="0"/>
          </a:p>
        </p:txBody>
      </p:sp>
      <p:sp>
        <p:nvSpPr>
          <p:cNvPr id="33" name="SK-4-text-32"/>
          <p:cNvSpPr/>
          <p:nvPr/>
        </p:nvSpPr>
        <p:spPr>
          <a:xfrm>
            <a:off x="6400800" y="5267325"/>
            <a:ext cx="5791200" cy="214313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688"/>
              </a:lnSpc>
              <a:buNone/>
            </a:pPr>
            <a:r>
              <a:rPr lang="en-US" sz="1125" b="1" dirty="0">
                <a:solidFill>
                  <a:srgbClr val="45474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Range of Movement = PRESERVED</a:t>
            </a:r>
            <a:r>
              <a:rPr lang="en-US" sz="1125" dirty="0">
                <a:solidFill>
                  <a:srgbClr val="45474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in PMR. If limited, consider RA.</a:t>
            </a:r>
            <a:endParaRPr lang="en-US" sz="1125" dirty="0"/>
          </a:p>
        </p:txBody>
      </p:sp>
      <p:sp>
        <p:nvSpPr>
          <p:cNvPr id="34" name="SK-4-text-33"/>
          <p:cNvSpPr/>
          <p:nvPr/>
        </p:nvSpPr>
        <p:spPr>
          <a:xfrm>
            <a:off x="6400800" y="5557838"/>
            <a:ext cx="5791200" cy="214313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688"/>
              </a:lnSpc>
              <a:buNone/>
            </a:pPr>
            <a:r>
              <a:rPr lang="en-US" sz="1125" b="1" dirty="0">
                <a:solidFill>
                  <a:srgbClr val="45474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ESR and CRP:</a:t>
            </a:r>
            <a:r>
              <a:rPr lang="en-US" sz="1125" dirty="0">
                <a:solidFill>
                  <a:srgbClr val="45474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Typically markedly elevated (often ESR &gt;40mm/hr).</a:t>
            </a:r>
            <a:endParaRPr lang="en-US" sz="1125" dirty="0"/>
          </a:p>
        </p:txBody>
      </p:sp>
      <p:sp>
        <p:nvSpPr>
          <p:cNvPr id="35" name="SK-4-text-34"/>
          <p:cNvSpPr/>
          <p:nvPr/>
        </p:nvSpPr>
        <p:spPr>
          <a:xfrm>
            <a:off x="609600" y="6381750"/>
            <a:ext cx="4008120" cy="1714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350"/>
              </a:lnSpc>
              <a:buNone/>
            </a:pPr>
            <a:r>
              <a:rPr lang="en-US" sz="900" dirty="0">
                <a:solidFill>
                  <a:srgbClr val="75777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Updated May 2026 / NICE TA</a:t>
            </a:r>
            <a:endParaRPr lang="en-US" sz="900" dirty="0"/>
          </a:p>
        </p:txBody>
      </p:sp>
      <p:sp>
        <p:nvSpPr>
          <p:cNvPr id="36" name="SK-4-text-35"/>
          <p:cNvSpPr/>
          <p:nvPr/>
        </p:nvSpPr>
        <p:spPr>
          <a:xfrm>
            <a:off x="6053138" y="6381750"/>
            <a:ext cx="2956560" cy="1714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350"/>
              </a:lnSpc>
              <a:buNone/>
            </a:pPr>
            <a:r>
              <a:rPr lang="en-US" sz="900" dirty="0">
                <a:solidFill>
                  <a:srgbClr val="75777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www.bradfordvts.co.uk</a:t>
            </a:r>
            <a:endParaRPr lang="en-US" sz="900" dirty="0"/>
          </a:p>
        </p:txBody>
      </p:sp>
      <p:sp>
        <p:nvSpPr>
          <p:cNvPr id="37" name="SK-4-text-36"/>
          <p:cNvSpPr/>
          <p:nvPr/>
        </p:nvSpPr>
        <p:spPr>
          <a:xfrm>
            <a:off x="11210925" y="6381750"/>
            <a:ext cx="981075" cy="1714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350"/>
              </a:lnSpc>
              <a:buNone/>
            </a:pPr>
            <a:r>
              <a:rPr lang="en-US" sz="900" dirty="0">
                <a:solidFill>
                  <a:srgbClr val="75777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Slide 4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5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5-img-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SK-5-img-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1500" y="381000"/>
            <a:ext cx="2819400" cy="352425"/>
          </a:xfrm>
          <a:prstGeom prst="rect">
            <a:avLst/>
          </a:prstGeom>
        </p:spPr>
      </p:pic>
      <p:pic>
        <p:nvPicPr>
          <p:cNvPr id="5" name="SK-5-img-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1500" y="885825"/>
            <a:ext cx="11049000" cy="655290"/>
          </a:xfrm>
          <a:prstGeom prst="rect">
            <a:avLst/>
          </a:prstGeom>
        </p:spPr>
      </p:pic>
      <p:pic>
        <p:nvPicPr>
          <p:cNvPr id="6" name="SK-5-img-5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71500" y="1845915"/>
            <a:ext cx="5372100" cy="4116735"/>
          </a:xfrm>
          <a:prstGeom prst="rect">
            <a:avLst/>
          </a:prstGeom>
        </p:spPr>
      </p:pic>
      <p:pic>
        <p:nvPicPr>
          <p:cNvPr id="7" name="SK-5-img-6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00100" y="2155478"/>
            <a:ext cx="190500" cy="152400"/>
          </a:xfrm>
          <a:prstGeom prst="rect">
            <a:avLst/>
          </a:prstGeom>
        </p:spPr>
      </p:pic>
      <p:pic>
        <p:nvPicPr>
          <p:cNvPr id="8" name="SK-5-img-7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00100" y="2597795"/>
            <a:ext cx="214313" cy="175320"/>
          </a:xfrm>
          <a:prstGeom prst="rect">
            <a:avLst/>
          </a:prstGeom>
        </p:spPr>
      </p:pic>
      <p:pic>
        <p:nvPicPr>
          <p:cNvPr id="9" name="SK-5-img-8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00100" y="2986385"/>
            <a:ext cx="214313" cy="175320"/>
          </a:xfrm>
          <a:prstGeom prst="rect">
            <a:avLst/>
          </a:prstGeom>
        </p:spPr>
      </p:pic>
      <p:pic>
        <p:nvPicPr>
          <p:cNvPr id="10" name="SK-5-img-9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00100" y="3374975"/>
            <a:ext cx="214313" cy="175320"/>
          </a:xfrm>
          <a:prstGeom prst="rect">
            <a:avLst/>
          </a:prstGeom>
        </p:spPr>
      </p:pic>
      <p:pic>
        <p:nvPicPr>
          <p:cNvPr id="11" name="SK-5-img-10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800100" y="3821311"/>
            <a:ext cx="4914900" cy="1325761"/>
          </a:xfrm>
          <a:prstGeom prst="rect">
            <a:avLst/>
          </a:prstGeom>
        </p:spPr>
      </p:pic>
      <p:pic>
        <p:nvPicPr>
          <p:cNvPr id="12" name="SK-5-img-11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800100" y="5334000"/>
            <a:ext cx="4914900" cy="400050"/>
          </a:xfrm>
          <a:prstGeom prst="rect">
            <a:avLst/>
          </a:prstGeom>
        </p:spPr>
      </p:pic>
      <p:pic>
        <p:nvPicPr>
          <p:cNvPr id="13" name="SK-5-img-12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48400" y="1845915"/>
            <a:ext cx="5372100" cy="4116735"/>
          </a:xfrm>
          <a:prstGeom prst="rect">
            <a:avLst/>
          </a:prstGeom>
        </p:spPr>
      </p:pic>
      <p:pic>
        <p:nvPicPr>
          <p:cNvPr id="14" name="SK-5-img-13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477000" y="2155478"/>
            <a:ext cx="190500" cy="152400"/>
          </a:xfrm>
          <a:prstGeom prst="rect">
            <a:avLst/>
          </a:prstGeom>
        </p:spPr>
      </p:pic>
      <p:pic>
        <p:nvPicPr>
          <p:cNvPr id="15" name="SK-5-img-14" descr="preencoded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477000" y="2541240"/>
            <a:ext cx="2656582" cy="457200"/>
          </a:xfrm>
          <a:prstGeom prst="rect">
            <a:avLst/>
          </a:prstGeom>
        </p:spPr>
      </p:pic>
      <p:pic>
        <p:nvPicPr>
          <p:cNvPr id="16" name="SK-5-img-15" descr="preencoded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9133582" y="2541240"/>
            <a:ext cx="2258318" cy="457200"/>
          </a:xfrm>
          <a:prstGeom prst="rect">
            <a:avLst/>
          </a:prstGeom>
        </p:spPr>
      </p:pic>
      <p:pic>
        <p:nvPicPr>
          <p:cNvPr id="17" name="SK-5-img-16" descr="preencoded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6477000" y="2998440"/>
            <a:ext cx="2656582" cy="519559"/>
          </a:xfrm>
          <a:prstGeom prst="rect">
            <a:avLst/>
          </a:prstGeom>
        </p:spPr>
      </p:pic>
      <p:pic>
        <p:nvPicPr>
          <p:cNvPr id="18" name="SK-5-img-17" descr="preencoded.pn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9133582" y="2998440"/>
            <a:ext cx="2258318" cy="519559"/>
          </a:xfrm>
          <a:prstGeom prst="rect">
            <a:avLst/>
          </a:prstGeom>
        </p:spPr>
      </p:pic>
      <p:pic>
        <p:nvPicPr>
          <p:cNvPr id="19" name="SK-5-img-18" descr="preencoded.png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6477000" y="3517999"/>
            <a:ext cx="2656582" cy="519559"/>
          </a:xfrm>
          <a:prstGeom prst="rect">
            <a:avLst/>
          </a:prstGeom>
        </p:spPr>
      </p:pic>
      <p:pic>
        <p:nvPicPr>
          <p:cNvPr id="20" name="SK-5-img-19" descr="preencoded.png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9133582" y="3517999"/>
            <a:ext cx="2258318" cy="519559"/>
          </a:xfrm>
          <a:prstGeom prst="rect">
            <a:avLst/>
          </a:prstGeom>
        </p:spPr>
      </p:pic>
      <p:pic>
        <p:nvPicPr>
          <p:cNvPr id="21" name="SK-5-img-20" descr="preencoded.png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6477000" y="4037558"/>
            <a:ext cx="2656582" cy="519559"/>
          </a:xfrm>
          <a:prstGeom prst="rect">
            <a:avLst/>
          </a:prstGeom>
        </p:spPr>
      </p:pic>
      <p:pic>
        <p:nvPicPr>
          <p:cNvPr id="22" name="SK-5-img-21" descr="preencoded.png"/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9133582" y="4037558"/>
            <a:ext cx="2258318" cy="519559"/>
          </a:xfrm>
          <a:prstGeom prst="rect">
            <a:avLst/>
          </a:prstGeom>
        </p:spPr>
      </p:pic>
      <p:pic>
        <p:nvPicPr>
          <p:cNvPr id="23" name="SK-5-img-22" descr="preencoded.png"/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6477000" y="5268664"/>
            <a:ext cx="178594" cy="148828"/>
          </a:xfrm>
          <a:prstGeom prst="rect">
            <a:avLst/>
          </a:prstGeom>
        </p:spPr>
      </p:pic>
      <p:pic>
        <p:nvPicPr>
          <p:cNvPr id="24" name="SK-5-img-23" descr="preencoded.png"/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6477000" y="5559177"/>
            <a:ext cx="178594" cy="148828"/>
          </a:xfrm>
          <a:prstGeom prst="rect">
            <a:avLst/>
          </a:prstGeom>
        </p:spPr>
      </p:pic>
      <p:pic>
        <p:nvPicPr>
          <p:cNvPr id="25" name="SK-5-img-24" descr="preencoded.png"/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571500" y="6153150"/>
            <a:ext cx="11049000" cy="323850"/>
          </a:xfrm>
          <a:prstGeom prst="rect">
            <a:avLst/>
          </a:prstGeom>
        </p:spPr>
      </p:pic>
      <p:sp>
        <p:nvSpPr>
          <p:cNvPr id="26" name="SK-5-text-25"/>
          <p:cNvSpPr/>
          <p:nvPr/>
        </p:nvSpPr>
        <p:spPr>
          <a:xfrm>
            <a:off x="800100" y="381000"/>
            <a:ext cx="3562041" cy="3524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050" b="1" kern="0" spc="6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BRADFORD VTS TEACHING DECK</a:t>
            </a:r>
            <a:endParaRPr lang="en-US" sz="1050" dirty="0"/>
          </a:p>
        </p:txBody>
      </p:sp>
      <p:sp>
        <p:nvSpPr>
          <p:cNvPr id="27" name="SK-5-text-26"/>
          <p:cNvSpPr/>
          <p:nvPr/>
        </p:nvSpPr>
        <p:spPr>
          <a:xfrm>
            <a:off x="762000" y="885825"/>
            <a:ext cx="11430000" cy="38859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3060"/>
              </a:lnSpc>
              <a:buNone/>
            </a:pPr>
            <a:r>
              <a:rPr lang="en-US" sz="2550" b="1" dirty="0">
                <a:solidFill>
                  <a:srgbClr val="1A1C1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PMR: Starting Treatment and Tapering</a:t>
            </a:r>
            <a:endParaRPr lang="en-US" sz="2550" dirty="0"/>
          </a:p>
        </p:txBody>
      </p:sp>
      <p:sp>
        <p:nvSpPr>
          <p:cNvPr id="28" name="SK-5-text-27"/>
          <p:cNvSpPr/>
          <p:nvPr/>
        </p:nvSpPr>
        <p:spPr>
          <a:xfrm>
            <a:off x="762000" y="1312515"/>
            <a:ext cx="10934700" cy="2286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200" dirty="0">
                <a:solidFill>
                  <a:srgbClr val="45474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NICE Guideline Update &amp; Exam Focus</a:t>
            </a:r>
            <a:endParaRPr lang="en-US" sz="1200" dirty="0"/>
          </a:p>
        </p:txBody>
      </p:sp>
      <p:sp>
        <p:nvSpPr>
          <p:cNvPr id="29" name="SK-5-text-28"/>
          <p:cNvSpPr/>
          <p:nvPr/>
        </p:nvSpPr>
        <p:spPr>
          <a:xfrm>
            <a:off x="1104900" y="2074515"/>
            <a:ext cx="7397115" cy="3143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475"/>
              </a:lnSpc>
              <a:buNone/>
            </a:pPr>
            <a:r>
              <a:rPr lang="en-US" sz="1650" b="1" dirty="0">
                <a:solidFill>
                  <a:srgbClr val="1A1C1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Initial Prednisolone Strategy</a:t>
            </a:r>
            <a:endParaRPr lang="en-US" sz="1650" dirty="0"/>
          </a:p>
        </p:txBody>
      </p:sp>
      <p:sp>
        <p:nvSpPr>
          <p:cNvPr id="30" name="SK-5-text-29"/>
          <p:cNvSpPr/>
          <p:nvPr/>
        </p:nvSpPr>
        <p:spPr>
          <a:xfrm>
            <a:off x="1014413" y="2541240"/>
            <a:ext cx="8092440" cy="27429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2160"/>
              </a:lnSpc>
              <a:buNone/>
            </a:pPr>
            <a:r>
              <a:rPr lang="en-US" sz="1350" dirty="0">
                <a:solidFill>
                  <a:srgbClr val="45474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Starting Dose: </a:t>
            </a:r>
            <a:r>
              <a:rPr lang="en-US" sz="1350" b="1" dirty="0">
                <a:solidFill>
                  <a:srgbClr val="FF6B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15mg once daily (oral)</a:t>
            </a:r>
            <a:endParaRPr lang="en-US" sz="1350" dirty="0"/>
          </a:p>
        </p:txBody>
      </p:sp>
      <p:sp>
        <p:nvSpPr>
          <p:cNvPr id="31" name="SK-5-text-30"/>
          <p:cNvSpPr/>
          <p:nvPr/>
        </p:nvSpPr>
        <p:spPr>
          <a:xfrm>
            <a:off x="1014413" y="2929830"/>
            <a:ext cx="10355580" cy="27429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2160"/>
              </a:lnSpc>
              <a:buNone/>
            </a:pPr>
            <a:r>
              <a:rPr lang="en-US" sz="1350" dirty="0">
                <a:solidFill>
                  <a:srgbClr val="45474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Lab Goal: ESR/CRP normalization within 3–4 weeks</a:t>
            </a:r>
            <a:endParaRPr lang="en-US" sz="1350" dirty="0"/>
          </a:p>
        </p:txBody>
      </p:sp>
      <p:sp>
        <p:nvSpPr>
          <p:cNvPr id="32" name="SK-5-text-31"/>
          <p:cNvSpPr/>
          <p:nvPr/>
        </p:nvSpPr>
        <p:spPr>
          <a:xfrm>
            <a:off x="1014413" y="3318421"/>
            <a:ext cx="11177588" cy="27429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2160"/>
              </a:lnSpc>
              <a:buNone/>
            </a:pPr>
            <a:r>
              <a:rPr lang="en-US" sz="1350" dirty="0">
                <a:solidFill>
                  <a:srgbClr val="45474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IM Alternative: Depo-Medrone 120mg every 3–4 weeks</a:t>
            </a:r>
            <a:endParaRPr lang="en-US" sz="1350" dirty="0"/>
          </a:p>
        </p:txBody>
      </p:sp>
      <p:sp>
        <p:nvSpPr>
          <p:cNvPr id="33" name="SK-5-text-32"/>
          <p:cNvSpPr/>
          <p:nvPr/>
        </p:nvSpPr>
        <p:spPr>
          <a:xfrm>
            <a:off x="952500" y="3973711"/>
            <a:ext cx="5353050" cy="2857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250"/>
              </a:lnSpc>
              <a:buNone/>
            </a:pPr>
            <a:r>
              <a:rPr lang="en-US" sz="1500" b="1" dirty="0">
                <a:solidFill>
                  <a:srgbClr val="FF6B00"/>
                </a:solidFill>
              </a:rPr>
              <a:t>Critical Response Check</a:t>
            </a:r>
            <a:endParaRPr lang="en-US" sz="1500" dirty="0"/>
          </a:p>
        </p:txBody>
      </p:sp>
      <p:sp>
        <p:nvSpPr>
          <p:cNvPr id="34" name="SK-5-text-33"/>
          <p:cNvSpPr/>
          <p:nvPr/>
        </p:nvSpPr>
        <p:spPr>
          <a:xfrm>
            <a:off x="952500" y="4297561"/>
            <a:ext cx="10607040" cy="2286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200" dirty="0">
                <a:solidFill>
                  <a:srgbClr val="45474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Expect </a:t>
            </a:r>
            <a:r>
              <a:rPr lang="en-US" sz="1200" b="1" dirty="0">
                <a:solidFill>
                  <a:srgbClr val="FF6B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≥70% improvement</a:t>
            </a:r>
            <a:r>
              <a:rPr lang="en-US" sz="1200" dirty="0">
                <a:solidFill>
                  <a:srgbClr val="45474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in pain/stiffness within 1 week.</a:t>
            </a:r>
            <a:endParaRPr lang="en-US" sz="1200" dirty="0"/>
          </a:p>
        </p:txBody>
      </p:sp>
      <p:sp>
        <p:nvSpPr>
          <p:cNvPr id="35" name="SK-5-text-34"/>
          <p:cNvSpPr/>
          <p:nvPr/>
        </p:nvSpPr>
        <p:spPr>
          <a:xfrm>
            <a:off x="952500" y="4621411"/>
            <a:ext cx="4610100" cy="37326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470"/>
              </a:lnSpc>
              <a:buNone/>
            </a:pPr>
            <a:r>
              <a:rPr lang="en-US" sz="1050" dirty="0">
                <a:solidFill>
                  <a:srgbClr val="757779"/>
                </a:solidFill>
              </a:rPr>
              <a:t>• If &lt;70% at 1 week: Increase to 20mg daily.</a:t>
            </a:r>
            <a:endParaRPr lang="en-US" sz="1050" dirty="0"/>
          </a:p>
          <a:p>
            <a:pPr marL="0" indent="0">
              <a:lnSpc>
                <a:spcPts val="1470"/>
              </a:lnSpc>
              <a:buNone/>
            </a:pPr>
            <a:r>
              <a:rPr lang="en-US" sz="1050" dirty="0">
                <a:solidFill>
                  <a:srgbClr val="757779"/>
                </a:solidFill>
              </a:rPr>
              <a:t>• If still failing: </a:t>
            </a:r>
            <a:r>
              <a:rPr lang="en-US" sz="1050" b="1" dirty="0">
                <a:solidFill>
                  <a:srgbClr val="E74C3C"/>
                </a:solidFill>
              </a:rPr>
              <a:t>RECONSIDER DIAGNOSIS</a:t>
            </a:r>
            <a:r>
              <a:rPr lang="en-US" sz="1050" dirty="0">
                <a:solidFill>
                  <a:srgbClr val="757779"/>
                </a:solidFill>
              </a:rPr>
              <a:t>.</a:t>
            </a:r>
            <a:endParaRPr lang="en-US" sz="1050" dirty="0"/>
          </a:p>
        </p:txBody>
      </p:sp>
      <p:sp>
        <p:nvSpPr>
          <p:cNvPr id="36" name="SK-5-text-35"/>
          <p:cNvSpPr/>
          <p:nvPr/>
        </p:nvSpPr>
        <p:spPr>
          <a:xfrm>
            <a:off x="914400" y="5334000"/>
            <a:ext cx="4800600" cy="4000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050" dirty="0">
                <a:solidFill>
                  <a:srgbClr val="757779"/>
                </a:solidFill>
              </a:rPr>
              <a:t>AKT Note: The dramatic "melting away" of symptoms is highly diagnostic for PMR.</a:t>
            </a:r>
            <a:endParaRPr lang="en-US" sz="1050" dirty="0"/>
          </a:p>
        </p:txBody>
      </p:sp>
      <p:sp>
        <p:nvSpPr>
          <p:cNvPr id="37" name="SK-5-text-36"/>
          <p:cNvSpPr/>
          <p:nvPr/>
        </p:nvSpPr>
        <p:spPr>
          <a:xfrm>
            <a:off x="6781800" y="2074515"/>
            <a:ext cx="5410200" cy="3143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475"/>
              </a:lnSpc>
              <a:buNone/>
            </a:pPr>
            <a:r>
              <a:rPr lang="en-US" sz="1650" b="1" dirty="0">
                <a:solidFill>
                  <a:srgbClr val="1A1C1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Suggested Reduction Schedule</a:t>
            </a:r>
            <a:endParaRPr lang="en-US" sz="1650" dirty="0"/>
          </a:p>
        </p:txBody>
      </p:sp>
      <p:sp>
        <p:nvSpPr>
          <p:cNvPr id="38" name="SK-5-text-37"/>
          <p:cNvSpPr/>
          <p:nvPr/>
        </p:nvSpPr>
        <p:spPr>
          <a:xfrm>
            <a:off x="6591300" y="2541240"/>
            <a:ext cx="3251919" cy="4572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200" b="1" dirty="0">
                <a:solidFill>
                  <a:srgbClr val="1A1C1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Dose (Prednisolone)</a:t>
            </a:r>
            <a:endParaRPr lang="en-US" sz="1200" dirty="0"/>
          </a:p>
        </p:txBody>
      </p:sp>
      <p:sp>
        <p:nvSpPr>
          <p:cNvPr id="39" name="SK-5-text-38"/>
          <p:cNvSpPr/>
          <p:nvPr/>
        </p:nvSpPr>
        <p:spPr>
          <a:xfrm>
            <a:off x="9247882" y="2541240"/>
            <a:ext cx="2105918" cy="4572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200" b="1" dirty="0">
                <a:solidFill>
                  <a:srgbClr val="1A1C1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Duration</a:t>
            </a:r>
            <a:endParaRPr lang="en-US" sz="1200" dirty="0"/>
          </a:p>
        </p:txBody>
      </p:sp>
      <p:sp>
        <p:nvSpPr>
          <p:cNvPr id="40" name="SK-5-text-39"/>
          <p:cNvSpPr/>
          <p:nvPr/>
        </p:nvSpPr>
        <p:spPr>
          <a:xfrm>
            <a:off x="6591300" y="3162895"/>
            <a:ext cx="2148840" cy="1905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200" b="1" dirty="0">
                <a:solidFill>
                  <a:srgbClr val="45474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15mg / day</a:t>
            </a:r>
            <a:endParaRPr lang="en-US" sz="1200" dirty="0"/>
          </a:p>
        </p:txBody>
      </p:sp>
      <p:sp>
        <p:nvSpPr>
          <p:cNvPr id="41" name="SK-5-text-40"/>
          <p:cNvSpPr/>
          <p:nvPr/>
        </p:nvSpPr>
        <p:spPr>
          <a:xfrm>
            <a:off x="9247882" y="2998440"/>
            <a:ext cx="2105918" cy="519559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200" dirty="0">
                <a:solidFill>
                  <a:srgbClr val="45474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3 weeks</a:t>
            </a:r>
            <a:endParaRPr lang="en-US" sz="1200" dirty="0"/>
          </a:p>
        </p:txBody>
      </p:sp>
      <p:sp>
        <p:nvSpPr>
          <p:cNvPr id="42" name="SK-5-text-41"/>
          <p:cNvSpPr/>
          <p:nvPr/>
        </p:nvSpPr>
        <p:spPr>
          <a:xfrm>
            <a:off x="6591300" y="3682454"/>
            <a:ext cx="2636520" cy="1905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200" b="1" dirty="0">
                <a:solidFill>
                  <a:srgbClr val="45474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12.5mg / day</a:t>
            </a:r>
            <a:endParaRPr lang="en-US" sz="1200" dirty="0"/>
          </a:p>
        </p:txBody>
      </p:sp>
      <p:sp>
        <p:nvSpPr>
          <p:cNvPr id="43" name="SK-5-text-42"/>
          <p:cNvSpPr/>
          <p:nvPr/>
        </p:nvSpPr>
        <p:spPr>
          <a:xfrm>
            <a:off x="9247882" y="3517999"/>
            <a:ext cx="2105918" cy="519559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200" dirty="0">
                <a:solidFill>
                  <a:srgbClr val="45474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3 weeks</a:t>
            </a:r>
            <a:endParaRPr lang="en-US" sz="1200" dirty="0"/>
          </a:p>
        </p:txBody>
      </p:sp>
      <p:sp>
        <p:nvSpPr>
          <p:cNvPr id="44" name="SK-5-text-43"/>
          <p:cNvSpPr/>
          <p:nvPr/>
        </p:nvSpPr>
        <p:spPr>
          <a:xfrm>
            <a:off x="6591300" y="4202013"/>
            <a:ext cx="2148840" cy="1905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200" b="1" dirty="0">
                <a:solidFill>
                  <a:srgbClr val="45474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10mg / day</a:t>
            </a:r>
            <a:endParaRPr lang="en-US" sz="1200" dirty="0"/>
          </a:p>
        </p:txBody>
      </p:sp>
      <p:sp>
        <p:nvSpPr>
          <p:cNvPr id="45" name="SK-5-text-44"/>
          <p:cNvSpPr/>
          <p:nvPr/>
        </p:nvSpPr>
        <p:spPr>
          <a:xfrm>
            <a:off x="9247882" y="4037558"/>
            <a:ext cx="2105918" cy="519559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200" dirty="0">
                <a:solidFill>
                  <a:srgbClr val="45474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4–6 weeks</a:t>
            </a:r>
            <a:endParaRPr lang="en-US" sz="1200" dirty="0"/>
          </a:p>
        </p:txBody>
      </p:sp>
      <p:sp>
        <p:nvSpPr>
          <p:cNvPr id="46" name="SK-5-text-45"/>
          <p:cNvSpPr/>
          <p:nvPr/>
        </p:nvSpPr>
        <p:spPr>
          <a:xfrm>
            <a:off x="6591300" y="4721721"/>
            <a:ext cx="2575560" cy="1905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200" b="1" dirty="0">
                <a:solidFill>
                  <a:srgbClr val="45474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Reduce by 1mg</a:t>
            </a:r>
            <a:endParaRPr lang="en-US" sz="1200" dirty="0"/>
          </a:p>
        </p:txBody>
      </p:sp>
      <p:sp>
        <p:nvSpPr>
          <p:cNvPr id="47" name="SK-5-text-46"/>
          <p:cNvSpPr/>
          <p:nvPr/>
        </p:nvSpPr>
        <p:spPr>
          <a:xfrm>
            <a:off x="9247882" y="4557117"/>
            <a:ext cx="2760875" cy="519708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200" dirty="0">
                <a:solidFill>
                  <a:srgbClr val="45474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Every 4–8 weeks</a:t>
            </a:r>
            <a:endParaRPr lang="en-US" sz="1200" dirty="0"/>
          </a:p>
        </p:txBody>
      </p:sp>
      <p:sp>
        <p:nvSpPr>
          <p:cNvPr id="48" name="SK-5-text-47"/>
          <p:cNvSpPr/>
          <p:nvPr/>
        </p:nvSpPr>
        <p:spPr>
          <a:xfrm>
            <a:off x="6712744" y="5229225"/>
            <a:ext cx="5479256" cy="214313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688"/>
              </a:lnSpc>
              <a:buNone/>
            </a:pPr>
            <a:r>
              <a:rPr lang="en-US" sz="1125" dirty="0">
                <a:solidFill>
                  <a:srgbClr val="45474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Average treatment duration: </a:t>
            </a:r>
            <a:r>
              <a:rPr lang="en-US" sz="1125" b="1" dirty="0">
                <a:solidFill>
                  <a:srgbClr val="45474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12–24 months</a:t>
            </a:r>
            <a:r>
              <a:rPr lang="en-US" sz="1125" dirty="0">
                <a:solidFill>
                  <a:srgbClr val="45474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.</a:t>
            </a:r>
            <a:endParaRPr lang="en-US" sz="1125" dirty="0"/>
          </a:p>
        </p:txBody>
      </p:sp>
      <p:sp>
        <p:nvSpPr>
          <p:cNvPr id="49" name="SK-5-text-48"/>
          <p:cNvSpPr/>
          <p:nvPr/>
        </p:nvSpPr>
        <p:spPr>
          <a:xfrm>
            <a:off x="6712744" y="5519738"/>
            <a:ext cx="5479256" cy="214313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688"/>
              </a:lnSpc>
              <a:buNone/>
            </a:pPr>
            <a:r>
              <a:rPr lang="en-US" sz="1125" dirty="0">
                <a:solidFill>
                  <a:srgbClr val="45474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Common struggle: Reducing </a:t>
            </a:r>
            <a:r>
              <a:rPr lang="en-US" sz="1125" b="1" dirty="0">
                <a:solidFill>
                  <a:srgbClr val="45474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below 7.5mg/day</a:t>
            </a:r>
            <a:r>
              <a:rPr lang="en-US" sz="1125" dirty="0">
                <a:solidFill>
                  <a:srgbClr val="45474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(flare risk).</a:t>
            </a:r>
            <a:endParaRPr lang="en-US" sz="1125" dirty="0"/>
          </a:p>
        </p:txBody>
      </p:sp>
      <p:sp>
        <p:nvSpPr>
          <p:cNvPr id="52" name="SK-5-text-51"/>
          <p:cNvSpPr/>
          <p:nvPr/>
        </p:nvSpPr>
        <p:spPr>
          <a:xfrm>
            <a:off x="11249025" y="6305550"/>
            <a:ext cx="942975" cy="1714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350"/>
              </a:lnSpc>
              <a:buNone/>
            </a:pPr>
            <a:r>
              <a:rPr lang="en-US" sz="900" dirty="0">
                <a:solidFill>
                  <a:srgbClr val="75777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Page 5</a:t>
            </a:r>
            <a:endParaRPr lang="en-US" sz="900" dirty="0"/>
          </a:p>
        </p:txBody>
      </p:sp>
      <p:pic>
        <p:nvPicPr>
          <p:cNvPr id="53" name="SK-6-img-5">
            <a:extLst>
              <a:ext uri="{FF2B5EF4-FFF2-40B4-BE49-F238E27FC236}">
                <a16:creationId xmlns:a16="http://schemas.microsoft.com/office/drawing/2014/main" id="{526F79D8-717B-969A-903C-0F8A78A880FF}"/>
              </a:ext>
            </a:extLst>
          </p:cNvPr>
          <p:cNvPicPr>
            <a:picLocks noChangeAspect="1"/>
          </p:cNvPicPr>
          <p:nvPr/>
        </p:nvPicPr>
        <p:blipFill>
          <a:blip r:embed="rId26"/>
          <a:stretch>
            <a:fillRect/>
          </a:stretch>
        </p:blipFill>
        <p:spPr>
          <a:xfrm>
            <a:off x="3183731" y="6267450"/>
            <a:ext cx="261937" cy="213420"/>
          </a:xfrm>
          <a:prstGeom prst="rect">
            <a:avLst/>
          </a:prstGeom>
        </p:spPr>
      </p:pic>
      <p:sp>
        <p:nvSpPr>
          <p:cNvPr id="54" name="SK-6-text-24">
            <a:extLst>
              <a:ext uri="{FF2B5EF4-FFF2-40B4-BE49-F238E27FC236}">
                <a16:creationId xmlns:a16="http://schemas.microsoft.com/office/drawing/2014/main" id="{CD3F48B5-95CC-021F-A3CF-9422AF915519}"/>
              </a:ext>
            </a:extLst>
          </p:cNvPr>
          <p:cNvSpPr/>
          <p:nvPr/>
        </p:nvSpPr>
        <p:spPr>
          <a:xfrm>
            <a:off x="3573780" y="6194077"/>
            <a:ext cx="6035040" cy="3143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ts val="2475"/>
              </a:lnSpc>
              <a:buNone/>
            </a:pPr>
            <a:r>
              <a:rPr lang="en-US" sz="1650" b="1" dirty="0">
                <a:solidFill>
                  <a:srgbClr val="FF6B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DON’T FORGET: Bone Protection Strategy (see next slide)</a:t>
            </a:r>
            <a:endParaRPr lang="en-US" sz="16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6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6-img-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SK-6-img-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1500" y="304800"/>
            <a:ext cx="2819400" cy="352425"/>
          </a:xfrm>
          <a:prstGeom prst="rect">
            <a:avLst/>
          </a:prstGeom>
        </p:spPr>
      </p:pic>
      <p:pic>
        <p:nvPicPr>
          <p:cNvPr id="5" name="SK-6-img-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1500" y="809625"/>
            <a:ext cx="11049000" cy="655290"/>
          </a:xfrm>
          <a:prstGeom prst="rect">
            <a:avLst/>
          </a:prstGeom>
        </p:spPr>
      </p:pic>
      <p:pic>
        <p:nvPicPr>
          <p:cNvPr id="6" name="SK-6-img-5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71500" y="1763018"/>
            <a:ext cx="261937" cy="213420"/>
          </a:xfrm>
          <a:prstGeom prst="rect">
            <a:avLst/>
          </a:prstGeom>
        </p:spPr>
      </p:pic>
      <p:pic>
        <p:nvPicPr>
          <p:cNvPr id="7" name="SK-6-img-6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71500" y="2226915"/>
            <a:ext cx="5372100" cy="1984772"/>
          </a:xfrm>
          <a:prstGeom prst="rect">
            <a:avLst/>
          </a:prstGeom>
        </p:spPr>
      </p:pic>
      <p:pic>
        <p:nvPicPr>
          <p:cNvPr id="8" name="SK-6-img-7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71500" y="4335512"/>
            <a:ext cx="5372100" cy="1740991"/>
          </a:xfrm>
          <a:prstGeom prst="rect">
            <a:avLst/>
          </a:prstGeom>
        </p:spPr>
      </p:pic>
      <p:pic>
        <p:nvPicPr>
          <p:cNvPr id="9" name="SK-6-img-8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248400" y="1763018"/>
            <a:ext cx="261937" cy="213420"/>
          </a:xfrm>
          <a:prstGeom prst="rect">
            <a:avLst/>
          </a:prstGeom>
        </p:spPr>
      </p:pic>
      <p:pic>
        <p:nvPicPr>
          <p:cNvPr id="10" name="SK-6-img-9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248400" y="2255490"/>
            <a:ext cx="2609850" cy="1229469"/>
          </a:xfrm>
          <a:prstGeom prst="rect">
            <a:avLst/>
          </a:prstGeom>
        </p:spPr>
      </p:pic>
      <p:pic>
        <p:nvPicPr>
          <p:cNvPr id="11" name="SK-6-img-10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9010650" y="2255490"/>
            <a:ext cx="2609850" cy="1229469"/>
          </a:xfrm>
          <a:prstGeom prst="rect">
            <a:avLst/>
          </a:prstGeom>
        </p:spPr>
      </p:pic>
      <p:pic>
        <p:nvPicPr>
          <p:cNvPr id="12" name="SK-6-img-11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248400" y="3637359"/>
            <a:ext cx="2609850" cy="1029444"/>
          </a:xfrm>
          <a:prstGeom prst="rect">
            <a:avLst/>
          </a:prstGeom>
        </p:spPr>
      </p:pic>
      <p:pic>
        <p:nvPicPr>
          <p:cNvPr id="13" name="SK-6-img-12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9010650" y="3637359"/>
            <a:ext cx="2609850" cy="1029444"/>
          </a:xfrm>
          <a:prstGeom prst="rect">
            <a:avLst/>
          </a:prstGeom>
        </p:spPr>
      </p:pic>
      <p:pic>
        <p:nvPicPr>
          <p:cNvPr id="14" name="SK-6-img-13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248400" y="4895404"/>
            <a:ext cx="5372100" cy="1181100"/>
          </a:xfrm>
          <a:prstGeom prst="rect">
            <a:avLst/>
          </a:prstGeom>
        </p:spPr>
      </p:pic>
      <p:pic>
        <p:nvPicPr>
          <p:cNvPr id="15" name="SK-6-img-14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400800" y="5085904"/>
            <a:ext cx="190500" cy="152400"/>
          </a:xfrm>
          <a:prstGeom prst="rect">
            <a:avLst/>
          </a:prstGeom>
        </p:spPr>
      </p:pic>
      <p:pic>
        <p:nvPicPr>
          <p:cNvPr id="16" name="SK-6-img-15" descr="preencoded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400800" y="5352604"/>
            <a:ext cx="657225" cy="247650"/>
          </a:xfrm>
          <a:prstGeom prst="rect">
            <a:avLst/>
          </a:prstGeom>
        </p:spPr>
      </p:pic>
      <p:pic>
        <p:nvPicPr>
          <p:cNvPr id="17" name="SK-6-img-16" descr="preencoded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7134225" y="5352604"/>
            <a:ext cx="523875" cy="247650"/>
          </a:xfrm>
          <a:prstGeom prst="rect">
            <a:avLst/>
          </a:prstGeom>
        </p:spPr>
      </p:pic>
      <p:pic>
        <p:nvPicPr>
          <p:cNvPr id="18" name="SK-6-img-17" descr="preencoded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7734300" y="5352604"/>
            <a:ext cx="790575" cy="247650"/>
          </a:xfrm>
          <a:prstGeom prst="rect">
            <a:avLst/>
          </a:prstGeom>
        </p:spPr>
      </p:pic>
      <p:pic>
        <p:nvPicPr>
          <p:cNvPr id="19" name="SK-6-img-18" descr="preencoded.pn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8601075" y="5352604"/>
            <a:ext cx="923925" cy="247650"/>
          </a:xfrm>
          <a:prstGeom prst="rect">
            <a:avLst/>
          </a:prstGeom>
        </p:spPr>
      </p:pic>
      <p:pic>
        <p:nvPicPr>
          <p:cNvPr id="20" name="SK-6-img-19" descr="preencoded.png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9601200" y="5352604"/>
            <a:ext cx="1057275" cy="247650"/>
          </a:xfrm>
          <a:prstGeom prst="rect">
            <a:avLst/>
          </a:prstGeom>
        </p:spPr>
      </p:pic>
      <p:pic>
        <p:nvPicPr>
          <p:cNvPr id="21" name="SK-6-img-20" descr="preencoded.pn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6400800" y="5676454"/>
            <a:ext cx="923925" cy="247650"/>
          </a:xfrm>
          <a:prstGeom prst="rect">
            <a:avLst/>
          </a:prstGeom>
        </p:spPr>
      </p:pic>
      <p:sp>
        <p:nvSpPr>
          <p:cNvPr id="22" name="SK-6-text-21"/>
          <p:cNvSpPr/>
          <p:nvPr/>
        </p:nvSpPr>
        <p:spPr>
          <a:xfrm>
            <a:off x="800100" y="304800"/>
            <a:ext cx="3562041" cy="3524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050" b="1" kern="0" spc="6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BRADFORD VTS TEACHING DECK</a:t>
            </a:r>
            <a:endParaRPr lang="en-US" sz="1050" dirty="0"/>
          </a:p>
        </p:txBody>
      </p:sp>
      <p:sp>
        <p:nvSpPr>
          <p:cNvPr id="23" name="SK-6-text-22"/>
          <p:cNvSpPr/>
          <p:nvPr/>
        </p:nvSpPr>
        <p:spPr>
          <a:xfrm>
            <a:off x="762000" y="809625"/>
            <a:ext cx="11430000" cy="38859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3060"/>
              </a:lnSpc>
              <a:buNone/>
            </a:pPr>
            <a:r>
              <a:rPr lang="en-US" sz="2550" b="1" dirty="0">
                <a:solidFill>
                  <a:srgbClr val="1A1C1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Managing Steroid Complications</a:t>
            </a:r>
            <a:endParaRPr lang="en-US" sz="2550" dirty="0"/>
          </a:p>
        </p:txBody>
      </p:sp>
      <p:sp>
        <p:nvSpPr>
          <p:cNvPr id="24" name="SK-6-text-23"/>
          <p:cNvSpPr/>
          <p:nvPr/>
        </p:nvSpPr>
        <p:spPr>
          <a:xfrm>
            <a:off x="762000" y="1236315"/>
            <a:ext cx="10934700" cy="2286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200" dirty="0">
                <a:solidFill>
                  <a:srgbClr val="45474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NICE Guideline Update &amp; Exam Focus</a:t>
            </a:r>
            <a:endParaRPr lang="en-US" sz="1200" dirty="0"/>
          </a:p>
        </p:txBody>
      </p:sp>
      <p:sp>
        <p:nvSpPr>
          <p:cNvPr id="25" name="SK-6-text-24"/>
          <p:cNvSpPr/>
          <p:nvPr/>
        </p:nvSpPr>
        <p:spPr>
          <a:xfrm>
            <a:off x="947737" y="1712565"/>
            <a:ext cx="6035040" cy="3143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475"/>
              </a:lnSpc>
              <a:buNone/>
            </a:pPr>
            <a:r>
              <a:rPr lang="en-US" sz="1650" b="1" dirty="0">
                <a:solidFill>
                  <a:srgbClr val="FF6B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Bone Protection Strategy</a:t>
            </a:r>
            <a:endParaRPr lang="en-US" sz="1650" dirty="0"/>
          </a:p>
        </p:txBody>
      </p:sp>
      <p:sp>
        <p:nvSpPr>
          <p:cNvPr id="26" name="SK-6-text-25"/>
          <p:cNvSpPr/>
          <p:nvPr/>
        </p:nvSpPr>
        <p:spPr>
          <a:xfrm>
            <a:off x="723900" y="2350740"/>
            <a:ext cx="7560945" cy="2571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1A1C1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Age &gt;65 or Prev. Fragility Fracture</a:t>
            </a:r>
            <a:endParaRPr lang="en-US" sz="1350" dirty="0"/>
          </a:p>
        </p:txBody>
      </p:sp>
      <p:sp>
        <p:nvSpPr>
          <p:cNvPr id="27" name="SK-6-text-26"/>
          <p:cNvSpPr/>
          <p:nvPr/>
        </p:nvSpPr>
        <p:spPr>
          <a:xfrm>
            <a:off x="723900" y="2646015"/>
            <a:ext cx="5143500" cy="2000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050" dirty="0">
                <a:solidFill>
                  <a:srgbClr val="75777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Immediate intervention required</a:t>
            </a:r>
            <a:endParaRPr lang="en-US" sz="1050" dirty="0"/>
          </a:p>
        </p:txBody>
      </p:sp>
      <p:sp>
        <p:nvSpPr>
          <p:cNvPr id="28" name="SK-6-text-27"/>
          <p:cNvSpPr/>
          <p:nvPr/>
        </p:nvSpPr>
        <p:spPr>
          <a:xfrm>
            <a:off x="952500" y="2941290"/>
            <a:ext cx="4838700" cy="48756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920"/>
              </a:lnSpc>
              <a:buNone/>
            </a:pPr>
            <a:r>
              <a:rPr lang="en-US" sz="1200" dirty="0">
                <a:solidFill>
                  <a:srgbClr val="45474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Start </a:t>
            </a:r>
            <a:r>
              <a:rPr lang="en-US" sz="1200" b="1" dirty="0">
                <a:solidFill>
                  <a:srgbClr val="45474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Bisphosphonate</a:t>
            </a:r>
            <a:r>
              <a:rPr lang="en-US" sz="1200" dirty="0">
                <a:solidFill>
                  <a:srgbClr val="45474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immediately (e.g., Alendronate 70mg weekly)</a:t>
            </a:r>
            <a:endParaRPr lang="en-US" sz="1200" dirty="0"/>
          </a:p>
        </p:txBody>
      </p:sp>
      <p:sp>
        <p:nvSpPr>
          <p:cNvPr id="29" name="SK-6-text-28"/>
          <p:cNvSpPr/>
          <p:nvPr/>
        </p:nvSpPr>
        <p:spPr>
          <a:xfrm>
            <a:off x="952500" y="3486001"/>
            <a:ext cx="9098738" cy="24378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920"/>
              </a:lnSpc>
              <a:buNone/>
            </a:pPr>
            <a:r>
              <a:rPr lang="en-US" sz="1200" dirty="0">
                <a:solidFill>
                  <a:srgbClr val="45474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Add Calcium (1000mg) + Vitamin D (800 IU) daily</a:t>
            </a:r>
            <a:endParaRPr lang="en-US" sz="1200" dirty="0"/>
          </a:p>
        </p:txBody>
      </p:sp>
      <p:sp>
        <p:nvSpPr>
          <p:cNvPr id="30" name="SK-6-text-29"/>
          <p:cNvSpPr/>
          <p:nvPr/>
        </p:nvSpPr>
        <p:spPr>
          <a:xfrm>
            <a:off x="952500" y="3786932"/>
            <a:ext cx="6635931" cy="24378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920"/>
              </a:lnSpc>
              <a:buNone/>
            </a:pPr>
            <a:r>
              <a:rPr lang="en-US" sz="1200" dirty="0">
                <a:solidFill>
                  <a:srgbClr val="45474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DEXA scan </a:t>
            </a:r>
            <a:r>
              <a:rPr lang="en-US" sz="1200" b="1" dirty="0">
                <a:solidFill>
                  <a:srgbClr val="45474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not</a:t>
            </a:r>
            <a:r>
              <a:rPr lang="en-US" sz="1200" dirty="0">
                <a:solidFill>
                  <a:srgbClr val="45474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required before starting</a:t>
            </a:r>
            <a:endParaRPr lang="en-US" sz="1200" dirty="0"/>
          </a:p>
        </p:txBody>
      </p:sp>
      <p:sp>
        <p:nvSpPr>
          <p:cNvPr id="31" name="SK-6-text-30"/>
          <p:cNvSpPr/>
          <p:nvPr/>
        </p:nvSpPr>
        <p:spPr>
          <a:xfrm>
            <a:off x="723900" y="4459337"/>
            <a:ext cx="6737985" cy="2571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1A1C1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Age &lt; 65 &amp; No Previous Fracture</a:t>
            </a:r>
            <a:endParaRPr lang="en-US" sz="1350" dirty="0"/>
          </a:p>
        </p:txBody>
      </p:sp>
      <p:sp>
        <p:nvSpPr>
          <p:cNvPr id="32" name="SK-6-text-31"/>
          <p:cNvSpPr/>
          <p:nvPr/>
        </p:nvSpPr>
        <p:spPr>
          <a:xfrm>
            <a:off x="723900" y="4754612"/>
            <a:ext cx="5143500" cy="2000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050" dirty="0">
                <a:solidFill>
                  <a:srgbClr val="75777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Stratified assessment approach</a:t>
            </a:r>
            <a:endParaRPr lang="en-US" sz="1050" dirty="0"/>
          </a:p>
        </p:txBody>
      </p:sp>
      <p:sp>
        <p:nvSpPr>
          <p:cNvPr id="33" name="SK-6-text-32"/>
          <p:cNvSpPr/>
          <p:nvPr/>
        </p:nvSpPr>
        <p:spPr>
          <a:xfrm>
            <a:off x="952500" y="5049887"/>
            <a:ext cx="6886761" cy="24378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920"/>
              </a:lnSpc>
              <a:buNone/>
            </a:pPr>
            <a:r>
              <a:rPr lang="en-US" sz="1200" dirty="0">
                <a:solidFill>
                  <a:srgbClr val="45474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Start Calcium and Vitamin D immediately</a:t>
            </a:r>
            <a:endParaRPr lang="en-US" sz="1200" dirty="0"/>
          </a:p>
        </p:txBody>
      </p:sp>
      <p:sp>
        <p:nvSpPr>
          <p:cNvPr id="34" name="SK-6-text-33"/>
          <p:cNvSpPr/>
          <p:nvPr/>
        </p:nvSpPr>
        <p:spPr>
          <a:xfrm>
            <a:off x="952500" y="5350818"/>
            <a:ext cx="5413523" cy="24378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920"/>
              </a:lnSpc>
              <a:buNone/>
            </a:pPr>
            <a:r>
              <a:rPr lang="en-US" sz="1200" dirty="0">
                <a:solidFill>
                  <a:srgbClr val="45474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Arrange </a:t>
            </a:r>
            <a:r>
              <a:rPr lang="en-US" sz="1200" b="1" dirty="0">
                <a:solidFill>
                  <a:srgbClr val="45474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DEXA Scan</a:t>
            </a:r>
            <a:r>
              <a:rPr lang="en-US" sz="1200" dirty="0">
                <a:solidFill>
                  <a:srgbClr val="45474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to assess BMD</a:t>
            </a:r>
            <a:endParaRPr lang="en-US" sz="1200" dirty="0"/>
          </a:p>
        </p:txBody>
      </p:sp>
      <p:sp>
        <p:nvSpPr>
          <p:cNvPr id="35" name="SK-6-text-34"/>
          <p:cNvSpPr/>
          <p:nvPr/>
        </p:nvSpPr>
        <p:spPr>
          <a:xfrm>
            <a:off x="952500" y="5651748"/>
            <a:ext cx="7585280" cy="24378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920"/>
              </a:lnSpc>
              <a:buNone/>
            </a:pPr>
            <a:r>
              <a:rPr lang="en-US" sz="1200" dirty="0">
                <a:solidFill>
                  <a:srgbClr val="45474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Add Bisphosphonate if DEXA confirms low BMD</a:t>
            </a:r>
            <a:endParaRPr lang="en-US" sz="1200" dirty="0"/>
          </a:p>
        </p:txBody>
      </p:sp>
      <p:sp>
        <p:nvSpPr>
          <p:cNvPr id="36" name="SK-6-text-35"/>
          <p:cNvSpPr/>
          <p:nvPr/>
        </p:nvSpPr>
        <p:spPr>
          <a:xfrm>
            <a:off x="6624638" y="1712565"/>
            <a:ext cx="5372100" cy="3143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475"/>
              </a:lnSpc>
              <a:buNone/>
            </a:pPr>
            <a:r>
              <a:rPr lang="en-US" sz="1650" b="1" dirty="0">
                <a:solidFill>
                  <a:srgbClr val="FF6B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Systematic Monitoring</a:t>
            </a:r>
            <a:endParaRPr lang="en-US" sz="1650" dirty="0"/>
          </a:p>
        </p:txBody>
      </p:sp>
      <p:sp>
        <p:nvSpPr>
          <p:cNvPr id="37" name="SK-6-text-36"/>
          <p:cNvSpPr/>
          <p:nvPr/>
        </p:nvSpPr>
        <p:spPr>
          <a:xfrm>
            <a:off x="6362700" y="2369790"/>
            <a:ext cx="2457450" cy="214313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688"/>
              </a:lnSpc>
              <a:buNone/>
            </a:pPr>
            <a:r>
              <a:rPr lang="en-US" sz="1125" b="1" kern="0" spc="30" dirty="0">
                <a:solidFill>
                  <a:srgbClr val="2D343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METABOLIC</a:t>
            </a:r>
            <a:endParaRPr lang="en-US" sz="1125" dirty="0"/>
          </a:p>
        </p:txBody>
      </p:sp>
      <p:sp>
        <p:nvSpPr>
          <p:cNvPr id="38" name="SK-6-text-37"/>
          <p:cNvSpPr/>
          <p:nvPr/>
        </p:nvSpPr>
        <p:spPr>
          <a:xfrm>
            <a:off x="6362700" y="2660303"/>
            <a:ext cx="2381250" cy="6000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125" dirty="0">
                <a:solidFill>
                  <a:srgbClr val="45474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Blood Glucose: Baseline &amp; 4-weekly for first 3 months (Steroid Diabetes).</a:t>
            </a:r>
            <a:endParaRPr lang="en-US" sz="1125" dirty="0"/>
          </a:p>
        </p:txBody>
      </p:sp>
      <p:sp>
        <p:nvSpPr>
          <p:cNvPr id="39" name="SK-6-text-38"/>
          <p:cNvSpPr/>
          <p:nvPr/>
        </p:nvSpPr>
        <p:spPr>
          <a:xfrm>
            <a:off x="9124950" y="2369790"/>
            <a:ext cx="2476500" cy="214313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688"/>
              </a:lnSpc>
              <a:buNone/>
            </a:pPr>
            <a:r>
              <a:rPr lang="en-US" sz="1125" b="1" kern="0" spc="30" dirty="0">
                <a:solidFill>
                  <a:srgbClr val="2D343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CARDIOVASCULAR</a:t>
            </a:r>
            <a:endParaRPr lang="en-US" sz="1125" dirty="0"/>
          </a:p>
        </p:txBody>
      </p:sp>
      <p:sp>
        <p:nvSpPr>
          <p:cNvPr id="40" name="SK-6-text-39"/>
          <p:cNvSpPr/>
          <p:nvPr/>
        </p:nvSpPr>
        <p:spPr>
          <a:xfrm>
            <a:off x="9124950" y="2660303"/>
            <a:ext cx="2381250" cy="6000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125" dirty="0">
                <a:solidFill>
                  <a:srgbClr val="45474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Monitor Blood Pressure and Weight regularly (Steroid-induced HTN/Weight gain).</a:t>
            </a:r>
            <a:endParaRPr lang="en-US" sz="1125" dirty="0"/>
          </a:p>
        </p:txBody>
      </p:sp>
      <p:sp>
        <p:nvSpPr>
          <p:cNvPr id="41" name="SK-6-text-40"/>
          <p:cNvSpPr/>
          <p:nvPr/>
        </p:nvSpPr>
        <p:spPr>
          <a:xfrm>
            <a:off x="6362700" y="3751659"/>
            <a:ext cx="2457450" cy="214313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688"/>
              </a:lnSpc>
              <a:buNone/>
            </a:pPr>
            <a:r>
              <a:rPr lang="en-US" sz="1125" b="1" kern="0" spc="30" dirty="0">
                <a:solidFill>
                  <a:srgbClr val="2D343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OCULAR</a:t>
            </a:r>
            <a:endParaRPr lang="en-US" sz="1125" dirty="0"/>
          </a:p>
        </p:txBody>
      </p:sp>
      <p:sp>
        <p:nvSpPr>
          <p:cNvPr id="42" name="SK-6-text-41"/>
          <p:cNvSpPr/>
          <p:nvPr/>
        </p:nvSpPr>
        <p:spPr>
          <a:xfrm>
            <a:off x="6362700" y="4042172"/>
            <a:ext cx="2381250" cy="4000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125" dirty="0">
                <a:solidFill>
                  <a:srgbClr val="45474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Inform patient regarding Cataract risk; report visual deterioration.</a:t>
            </a:r>
            <a:endParaRPr lang="en-US" sz="1125" dirty="0"/>
          </a:p>
        </p:txBody>
      </p:sp>
      <p:sp>
        <p:nvSpPr>
          <p:cNvPr id="43" name="SK-6-text-42"/>
          <p:cNvSpPr/>
          <p:nvPr/>
        </p:nvSpPr>
        <p:spPr>
          <a:xfrm>
            <a:off x="9124950" y="3751659"/>
            <a:ext cx="2457450" cy="214313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688"/>
              </a:lnSpc>
              <a:buNone/>
            </a:pPr>
            <a:r>
              <a:rPr lang="en-US" sz="1125" b="1" kern="0" spc="30" dirty="0">
                <a:solidFill>
                  <a:srgbClr val="2D343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DERMAL</a:t>
            </a:r>
            <a:endParaRPr lang="en-US" sz="1125" dirty="0"/>
          </a:p>
        </p:txBody>
      </p:sp>
      <p:sp>
        <p:nvSpPr>
          <p:cNvPr id="44" name="SK-6-text-43"/>
          <p:cNvSpPr/>
          <p:nvPr/>
        </p:nvSpPr>
        <p:spPr>
          <a:xfrm>
            <a:off x="9124950" y="4042172"/>
            <a:ext cx="2381250" cy="4000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125" dirty="0">
                <a:solidFill>
                  <a:srgbClr val="45474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Monitor for skin thinning and easy bruising; advise on skin care.</a:t>
            </a:r>
            <a:endParaRPr lang="en-US" sz="1125" dirty="0"/>
          </a:p>
        </p:txBody>
      </p:sp>
      <p:sp>
        <p:nvSpPr>
          <p:cNvPr id="45" name="SK-6-text-44"/>
          <p:cNvSpPr/>
          <p:nvPr/>
        </p:nvSpPr>
        <p:spPr>
          <a:xfrm>
            <a:off x="6667500" y="5047804"/>
            <a:ext cx="5067300" cy="2286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Annual Review Checklist</a:t>
            </a:r>
            <a:endParaRPr lang="en-US" sz="1200" dirty="0"/>
          </a:p>
        </p:txBody>
      </p:sp>
      <p:sp>
        <p:nvSpPr>
          <p:cNvPr id="46" name="SK-6-text-45"/>
          <p:cNvSpPr/>
          <p:nvPr/>
        </p:nvSpPr>
        <p:spPr>
          <a:xfrm>
            <a:off x="6496050" y="5352604"/>
            <a:ext cx="758024" cy="2476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350"/>
              </a:lnSpc>
              <a:buNone/>
            </a:pPr>
            <a:r>
              <a:rPr lang="en-US" sz="900" dirty="0">
                <a:solidFill>
                  <a:srgbClr val="EEEEEE"/>
                </a:solidFill>
              </a:rPr>
              <a:t>ESR/CRP</a:t>
            </a:r>
            <a:endParaRPr lang="en-US" sz="900" dirty="0"/>
          </a:p>
        </p:txBody>
      </p:sp>
      <p:sp>
        <p:nvSpPr>
          <p:cNvPr id="47" name="SK-6-text-46"/>
          <p:cNvSpPr/>
          <p:nvPr/>
        </p:nvSpPr>
        <p:spPr>
          <a:xfrm>
            <a:off x="7229475" y="5352604"/>
            <a:ext cx="570807" cy="2476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350"/>
              </a:lnSpc>
              <a:buNone/>
            </a:pPr>
            <a:r>
              <a:rPr lang="en-US" sz="900" dirty="0">
                <a:solidFill>
                  <a:srgbClr val="EEEEEE"/>
                </a:solidFill>
              </a:rPr>
              <a:t>HbA1c</a:t>
            </a:r>
            <a:endParaRPr lang="en-US" sz="900" dirty="0"/>
          </a:p>
        </p:txBody>
      </p:sp>
      <p:sp>
        <p:nvSpPr>
          <p:cNvPr id="48" name="SK-6-text-47"/>
          <p:cNvSpPr/>
          <p:nvPr/>
        </p:nvSpPr>
        <p:spPr>
          <a:xfrm>
            <a:off x="7829550" y="5352604"/>
            <a:ext cx="1013185" cy="2476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350"/>
              </a:lnSpc>
              <a:buNone/>
            </a:pPr>
            <a:r>
              <a:rPr lang="en-US" sz="900" dirty="0">
                <a:solidFill>
                  <a:srgbClr val="EEEEEE"/>
                </a:solidFill>
              </a:rPr>
              <a:t>BP/Weight</a:t>
            </a:r>
            <a:endParaRPr lang="en-US" sz="900" dirty="0"/>
          </a:p>
        </p:txBody>
      </p:sp>
      <p:sp>
        <p:nvSpPr>
          <p:cNvPr id="49" name="SK-6-text-48"/>
          <p:cNvSpPr/>
          <p:nvPr/>
        </p:nvSpPr>
        <p:spPr>
          <a:xfrm>
            <a:off x="8696325" y="5352604"/>
            <a:ext cx="1273875" cy="2476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350"/>
              </a:lnSpc>
              <a:buNone/>
            </a:pPr>
            <a:r>
              <a:rPr lang="en-US" sz="900" dirty="0">
                <a:solidFill>
                  <a:srgbClr val="EEEEEE"/>
                </a:solidFill>
              </a:rPr>
              <a:t>Bone Health</a:t>
            </a:r>
            <a:endParaRPr lang="en-US" sz="900" dirty="0"/>
          </a:p>
        </p:txBody>
      </p:sp>
      <p:sp>
        <p:nvSpPr>
          <p:cNvPr id="50" name="SK-6-text-49"/>
          <p:cNvSpPr/>
          <p:nvPr/>
        </p:nvSpPr>
        <p:spPr>
          <a:xfrm>
            <a:off x="9696450" y="5352604"/>
            <a:ext cx="1538004" cy="2476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350"/>
              </a:lnSpc>
              <a:buNone/>
            </a:pPr>
            <a:r>
              <a:rPr lang="en-US" sz="900" dirty="0">
                <a:solidFill>
                  <a:srgbClr val="EEEEEE"/>
                </a:solidFill>
              </a:rPr>
              <a:t>Mental Health</a:t>
            </a:r>
            <a:endParaRPr lang="en-US" sz="900" dirty="0"/>
          </a:p>
        </p:txBody>
      </p:sp>
      <p:sp>
        <p:nvSpPr>
          <p:cNvPr id="51" name="SK-6-text-50"/>
          <p:cNvSpPr/>
          <p:nvPr/>
        </p:nvSpPr>
        <p:spPr>
          <a:xfrm>
            <a:off x="6496050" y="5676454"/>
            <a:ext cx="1419048" cy="2476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350"/>
              </a:lnSpc>
              <a:buNone/>
            </a:pPr>
            <a:r>
              <a:rPr lang="en-US" sz="900" dirty="0">
                <a:solidFill>
                  <a:srgbClr val="EEEEEE"/>
                </a:solidFill>
              </a:rPr>
              <a:t>DAS28 Equiv</a:t>
            </a:r>
            <a:endParaRPr lang="en-US" sz="900" dirty="0"/>
          </a:p>
        </p:txBody>
      </p:sp>
      <p:sp>
        <p:nvSpPr>
          <p:cNvPr id="52" name="SK-6-text-51"/>
          <p:cNvSpPr/>
          <p:nvPr/>
        </p:nvSpPr>
        <p:spPr>
          <a:xfrm>
            <a:off x="571500" y="6419404"/>
            <a:ext cx="4008120" cy="1714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350"/>
              </a:lnSpc>
              <a:buNone/>
            </a:pPr>
            <a:r>
              <a:rPr lang="en-US" sz="900" dirty="0">
                <a:solidFill>
                  <a:srgbClr val="75777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Updated May 2026 / NICE TA</a:t>
            </a:r>
            <a:endParaRPr lang="en-US" sz="900" dirty="0"/>
          </a:p>
        </p:txBody>
      </p:sp>
      <p:sp>
        <p:nvSpPr>
          <p:cNvPr id="53" name="SK-6-text-52"/>
          <p:cNvSpPr/>
          <p:nvPr/>
        </p:nvSpPr>
        <p:spPr>
          <a:xfrm>
            <a:off x="6048375" y="6419404"/>
            <a:ext cx="2956560" cy="1714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350"/>
              </a:lnSpc>
              <a:buNone/>
            </a:pPr>
            <a:r>
              <a:rPr lang="en-US" sz="900" dirty="0">
                <a:solidFill>
                  <a:srgbClr val="75777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www.bradfordvts.co.uk</a:t>
            </a:r>
            <a:endParaRPr lang="en-US" sz="900" dirty="0"/>
          </a:p>
        </p:txBody>
      </p:sp>
      <p:sp>
        <p:nvSpPr>
          <p:cNvPr id="54" name="SK-6-text-53"/>
          <p:cNvSpPr/>
          <p:nvPr/>
        </p:nvSpPr>
        <p:spPr>
          <a:xfrm>
            <a:off x="11239500" y="6419404"/>
            <a:ext cx="952500" cy="1714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350"/>
              </a:lnSpc>
              <a:buNone/>
            </a:pPr>
            <a:r>
              <a:rPr lang="en-US" sz="900" dirty="0">
                <a:solidFill>
                  <a:srgbClr val="75777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Page 6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7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7-img-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SK-7-img-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1500" y="180975"/>
            <a:ext cx="2819400" cy="352425"/>
          </a:xfrm>
          <a:prstGeom prst="rect">
            <a:avLst/>
          </a:prstGeom>
        </p:spPr>
      </p:pic>
      <p:pic>
        <p:nvPicPr>
          <p:cNvPr id="5" name="SK-7-img-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1500" y="685800"/>
            <a:ext cx="11049000" cy="655290"/>
          </a:xfrm>
          <a:prstGeom prst="rect">
            <a:avLst/>
          </a:prstGeom>
        </p:spPr>
      </p:pic>
      <p:pic>
        <p:nvPicPr>
          <p:cNvPr id="6" name="SK-7-img-5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71500" y="1483965"/>
            <a:ext cx="6492180" cy="4295775"/>
          </a:xfrm>
          <a:prstGeom prst="rect">
            <a:avLst/>
          </a:prstGeom>
        </p:spPr>
      </p:pic>
      <p:pic>
        <p:nvPicPr>
          <p:cNvPr id="7" name="SK-7-img-6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00100" y="1698278"/>
            <a:ext cx="190500" cy="152400"/>
          </a:xfrm>
          <a:prstGeom prst="rect">
            <a:avLst/>
          </a:prstGeom>
        </p:spPr>
      </p:pic>
      <p:pic>
        <p:nvPicPr>
          <p:cNvPr id="8" name="SK-7-img-7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00100" y="4160490"/>
            <a:ext cx="6034980" cy="347663"/>
          </a:xfrm>
          <a:prstGeom prst="rect">
            <a:avLst/>
          </a:prstGeom>
        </p:spPr>
      </p:pic>
      <p:pic>
        <p:nvPicPr>
          <p:cNvPr id="9" name="SK-7-img-8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14400" y="4259907"/>
            <a:ext cx="178594" cy="148828"/>
          </a:xfrm>
          <a:prstGeom prst="rect">
            <a:avLst/>
          </a:prstGeom>
        </p:spPr>
      </p:pic>
      <p:pic>
        <p:nvPicPr>
          <p:cNvPr id="10" name="SK-7-img-9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292280" y="1483965"/>
            <a:ext cx="4328220" cy="2362200"/>
          </a:xfrm>
          <a:prstGeom prst="rect">
            <a:avLst/>
          </a:prstGeom>
        </p:spPr>
      </p:pic>
      <p:pic>
        <p:nvPicPr>
          <p:cNvPr id="11" name="SK-7-img-10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520880" y="1669703"/>
            <a:ext cx="190500" cy="152400"/>
          </a:xfrm>
          <a:prstGeom prst="rect">
            <a:avLst/>
          </a:prstGeom>
        </p:spPr>
      </p:pic>
      <p:pic>
        <p:nvPicPr>
          <p:cNvPr id="12" name="SK-7-img-11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292280" y="3941415"/>
            <a:ext cx="4328220" cy="1838325"/>
          </a:xfrm>
          <a:prstGeom prst="rect">
            <a:avLst/>
          </a:prstGeom>
        </p:spPr>
      </p:pic>
      <p:pic>
        <p:nvPicPr>
          <p:cNvPr id="13" name="SK-7-img-12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7520880" y="4155728"/>
            <a:ext cx="190500" cy="152400"/>
          </a:xfrm>
          <a:prstGeom prst="rect">
            <a:avLst/>
          </a:prstGeom>
        </p:spPr>
      </p:pic>
      <p:pic>
        <p:nvPicPr>
          <p:cNvPr id="14" name="SK-7-img-13" descr="preencoded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571500" y="5884515"/>
            <a:ext cx="11049000" cy="578941"/>
          </a:xfrm>
          <a:prstGeom prst="rect">
            <a:avLst/>
          </a:prstGeom>
        </p:spPr>
      </p:pic>
      <p:pic>
        <p:nvPicPr>
          <p:cNvPr id="15" name="SK-7-img-14" descr="preencoded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800100" y="6054923"/>
            <a:ext cx="914400" cy="238125"/>
          </a:xfrm>
          <a:prstGeom prst="rect">
            <a:avLst/>
          </a:prstGeom>
        </p:spPr>
      </p:pic>
      <p:pic>
        <p:nvPicPr>
          <p:cNvPr id="16" name="SK-7-img-15" descr="preencoded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571500" y="6463457"/>
            <a:ext cx="11049000" cy="247650"/>
          </a:xfrm>
          <a:prstGeom prst="rect">
            <a:avLst/>
          </a:prstGeom>
        </p:spPr>
      </p:pic>
      <p:sp>
        <p:nvSpPr>
          <p:cNvPr id="17" name="SK-7-text-16"/>
          <p:cNvSpPr/>
          <p:nvPr/>
        </p:nvSpPr>
        <p:spPr>
          <a:xfrm>
            <a:off x="800100" y="180975"/>
            <a:ext cx="3562041" cy="3524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050" b="1" kern="0" spc="6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BRADFORD VTS TEACHING DECK</a:t>
            </a:r>
            <a:endParaRPr lang="en-US" sz="1050" dirty="0"/>
          </a:p>
        </p:txBody>
      </p:sp>
      <p:sp>
        <p:nvSpPr>
          <p:cNvPr id="18" name="SK-7-text-17"/>
          <p:cNvSpPr/>
          <p:nvPr/>
        </p:nvSpPr>
        <p:spPr>
          <a:xfrm>
            <a:off x="762000" y="685800"/>
            <a:ext cx="11430000" cy="38859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3060"/>
              </a:lnSpc>
              <a:buNone/>
            </a:pPr>
            <a:r>
              <a:rPr lang="en-US" sz="2550" b="1" dirty="0">
                <a:solidFill>
                  <a:srgbClr val="1A1C1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Giant Cell Arteritis: Clinical Features</a:t>
            </a:r>
            <a:endParaRPr lang="en-US" sz="2550" dirty="0"/>
          </a:p>
        </p:txBody>
      </p:sp>
      <p:sp>
        <p:nvSpPr>
          <p:cNvPr id="19" name="SK-7-text-18"/>
          <p:cNvSpPr/>
          <p:nvPr/>
        </p:nvSpPr>
        <p:spPr>
          <a:xfrm>
            <a:off x="762000" y="1112490"/>
            <a:ext cx="10934700" cy="2286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200" dirty="0">
                <a:solidFill>
                  <a:srgbClr val="45474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NICE Guideline Update &amp; Exam Focus</a:t>
            </a:r>
            <a:endParaRPr lang="en-US" sz="1200" dirty="0"/>
          </a:p>
        </p:txBody>
      </p:sp>
      <p:sp>
        <p:nvSpPr>
          <p:cNvPr id="20" name="SK-7-text-19"/>
          <p:cNvSpPr/>
          <p:nvPr/>
        </p:nvSpPr>
        <p:spPr>
          <a:xfrm>
            <a:off x="1104900" y="1617315"/>
            <a:ext cx="4128135" cy="3143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475"/>
              </a:lnSpc>
              <a:buNone/>
            </a:pPr>
            <a:r>
              <a:rPr lang="en-US" sz="1650" b="1" dirty="0">
                <a:solidFill>
                  <a:srgbClr val="1A1C1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Cranial Symptoms</a:t>
            </a:r>
            <a:endParaRPr lang="en-US" sz="1650" dirty="0"/>
          </a:p>
        </p:txBody>
      </p:sp>
      <p:sp>
        <p:nvSpPr>
          <p:cNvPr id="21" name="SK-7-text-20"/>
          <p:cNvSpPr/>
          <p:nvPr/>
        </p:nvSpPr>
        <p:spPr>
          <a:xfrm>
            <a:off x="1028700" y="2026890"/>
            <a:ext cx="11163300" cy="2571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1A1C1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Severe Headache:</a:t>
            </a:r>
            <a:r>
              <a:rPr lang="en-US" sz="1350" dirty="0">
                <a:solidFill>
                  <a:srgbClr val="45474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Abrupt onset, typically temporal and throbbing.</a:t>
            </a:r>
            <a:endParaRPr lang="en-US" sz="1350" dirty="0"/>
          </a:p>
        </p:txBody>
      </p:sp>
      <p:sp>
        <p:nvSpPr>
          <p:cNvPr id="22" name="SK-7-text-21"/>
          <p:cNvSpPr/>
          <p:nvPr/>
        </p:nvSpPr>
        <p:spPr>
          <a:xfrm>
            <a:off x="1028700" y="2350740"/>
            <a:ext cx="11163300" cy="2571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1A1C1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Scalp Tenderness:</a:t>
            </a:r>
            <a:r>
              <a:rPr lang="en-US" sz="1350" dirty="0">
                <a:solidFill>
                  <a:srgbClr val="45474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Pain when combing hair or lying on a pillow.</a:t>
            </a:r>
            <a:endParaRPr lang="en-US" sz="1350" dirty="0"/>
          </a:p>
        </p:txBody>
      </p:sp>
      <p:sp>
        <p:nvSpPr>
          <p:cNvPr id="23" name="SK-7-text-22"/>
          <p:cNvSpPr/>
          <p:nvPr/>
        </p:nvSpPr>
        <p:spPr>
          <a:xfrm>
            <a:off x="1028700" y="2674590"/>
            <a:ext cx="5806380" cy="5143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1A1C1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Artery Changes:</a:t>
            </a:r>
            <a:r>
              <a:rPr lang="en-US" sz="1350" dirty="0">
                <a:solidFill>
                  <a:srgbClr val="45474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Temporal artery may be tender, thickened, nodular, or non-pulsatile.</a:t>
            </a:r>
            <a:endParaRPr lang="en-US" sz="1350" dirty="0"/>
          </a:p>
        </p:txBody>
      </p:sp>
      <p:sp>
        <p:nvSpPr>
          <p:cNvPr id="24" name="SK-7-text-23"/>
          <p:cNvSpPr/>
          <p:nvPr/>
        </p:nvSpPr>
        <p:spPr>
          <a:xfrm>
            <a:off x="1028700" y="3255615"/>
            <a:ext cx="5806380" cy="5143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1A1C1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Jaw Claudication:</a:t>
            </a:r>
            <a:r>
              <a:rPr lang="en-US" sz="1350" dirty="0">
                <a:solidFill>
                  <a:srgbClr val="45474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Pain in jaw muscles on chewing; resolves on resting.</a:t>
            </a:r>
            <a:endParaRPr lang="en-US" sz="1350" dirty="0"/>
          </a:p>
        </p:txBody>
      </p:sp>
      <p:sp>
        <p:nvSpPr>
          <p:cNvPr id="25" name="SK-7-text-24"/>
          <p:cNvSpPr/>
          <p:nvPr/>
        </p:nvSpPr>
        <p:spPr>
          <a:xfrm>
            <a:off x="1028700" y="3836640"/>
            <a:ext cx="11163300" cy="2571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1A1C1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Ischaemic Pain:</a:t>
            </a:r>
            <a:r>
              <a:rPr lang="en-US" sz="1350" dirty="0">
                <a:solidFill>
                  <a:srgbClr val="45474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Can rarely affect the face, tongue, or throat.</a:t>
            </a:r>
            <a:endParaRPr lang="en-US" sz="1350" dirty="0"/>
          </a:p>
        </p:txBody>
      </p:sp>
      <p:sp>
        <p:nvSpPr>
          <p:cNvPr id="26" name="SK-7-text-25"/>
          <p:cNvSpPr/>
          <p:nvPr/>
        </p:nvSpPr>
        <p:spPr>
          <a:xfrm>
            <a:off x="1188244" y="4160490"/>
            <a:ext cx="9732381" cy="347663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688"/>
              </a:lnSpc>
              <a:buNone/>
            </a:pPr>
            <a:r>
              <a:rPr lang="en-US" sz="1125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Never rely on a normal temporal artery exam to exclude GCA.</a:t>
            </a:r>
            <a:endParaRPr lang="en-US" sz="1125" dirty="0"/>
          </a:p>
        </p:txBody>
      </p:sp>
      <p:sp>
        <p:nvSpPr>
          <p:cNvPr id="27" name="SK-7-text-26"/>
          <p:cNvSpPr/>
          <p:nvPr/>
        </p:nvSpPr>
        <p:spPr>
          <a:xfrm>
            <a:off x="7825680" y="1588740"/>
            <a:ext cx="4366320" cy="3143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475"/>
              </a:lnSpc>
              <a:buNone/>
            </a:pPr>
            <a:r>
              <a:rPr lang="en-US" sz="1650" b="1" dirty="0">
                <a:solidFill>
                  <a:srgbClr val="E74C3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Visual Emergencies</a:t>
            </a:r>
            <a:endParaRPr lang="en-US" sz="1650" dirty="0"/>
          </a:p>
        </p:txBody>
      </p:sp>
      <p:sp>
        <p:nvSpPr>
          <p:cNvPr id="28" name="SK-7-text-27"/>
          <p:cNvSpPr/>
          <p:nvPr/>
        </p:nvSpPr>
        <p:spPr>
          <a:xfrm>
            <a:off x="7749480" y="1998315"/>
            <a:ext cx="3642420" cy="5143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1A1C1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Amaurosis Fugax:</a:t>
            </a:r>
            <a:r>
              <a:rPr lang="en-US" sz="1350" dirty="0">
                <a:solidFill>
                  <a:srgbClr val="45474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Transient monocular vision loss (warning sign).</a:t>
            </a:r>
            <a:endParaRPr lang="en-US" sz="1350" dirty="0"/>
          </a:p>
        </p:txBody>
      </p:sp>
      <p:sp>
        <p:nvSpPr>
          <p:cNvPr id="29" name="SK-7-text-28"/>
          <p:cNvSpPr/>
          <p:nvPr/>
        </p:nvSpPr>
        <p:spPr>
          <a:xfrm>
            <a:off x="7749480" y="2579340"/>
            <a:ext cx="3642420" cy="5143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1A1C1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Diplopia:</a:t>
            </a:r>
            <a:r>
              <a:rPr lang="en-US" sz="1350" dirty="0">
                <a:solidFill>
                  <a:srgbClr val="45474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Double vision due to cranial nerve ischaemia.</a:t>
            </a:r>
            <a:endParaRPr lang="en-US" sz="1350" dirty="0"/>
          </a:p>
        </p:txBody>
      </p:sp>
      <p:sp>
        <p:nvSpPr>
          <p:cNvPr id="30" name="SK-7-text-29"/>
          <p:cNvSpPr/>
          <p:nvPr/>
        </p:nvSpPr>
        <p:spPr>
          <a:xfrm>
            <a:off x="7749480" y="3160365"/>
            <a:ext cx="3642420" cy="5143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1A1C1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Permanent Loss:</a:t>
            </a:r>
            <a:r>
              <a:rPr lang="en-US" sz="1350" dirty="0">
                <a:solidFill>
                  <a:srgbClr val="45474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Sudden, painless loss of vision.</a:t>
            </a:r>
            <a:endParaRPr lang="en-US" sz="1350" dirty="0"/>
          </a:p>
        </p:txBody>
      </p:sp>
      <p:sp>
        <p:nvSpPr>
          <p:cNvPr id="31" name="SK-7-text-30"/>
          <p:cNvSpPr/>
          <p:nvPr/>
        </p:nvSpPr>
        <p:spPr>
          <a:xfrm>
            <a:off x="7825680" y="4074765"/>
            <a:ext cx="4366320" cy="3143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475"/>
              </a:lnSpc>
              <a:buNone/>
            </a:pPr>
            <a:r>
              <a:rPr lang="en-US" sz="1650" b="1" dirty="0">
                <a:solidFill>
                  <a:srgbClr val="1A1C1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Systemic &amp; Overlap</a:t>
            </a:r>
            <a:endParaRPr lang="en-US" sz="1650" dirty="0"/>
          </a:p>
        </p:txBody>
      </p:sp>
      <p:sp>
        <p:nvSpPr>
          <p:cNvPr id="32" name="SK-7-text-31"/>
          <p:cNvSpPr/>
          <p:nvPr/>
        </p:nvSpPr>
        <p:spPr>
          <a:xfrm>
            <a:off x="7749480" y="4484340"/>
            <a:ext cx="3642420" cy="5143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1A1C1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Constitutional:</a:t>
            </a:r>
            <a:r>
              <a:rPr lang="en-US" sz="1350" dirty="0">
                <a:solidFill>
                  <a:srgbClr val="45474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Fever, malaise, anorexia, weight loss.</a:t>
            </a:r>
            <a:endParaRPr lang="en-US" sz="1350" dirty="0"/>
          </a:p>
        </p:txBody>
      </p:sp>
      <p:sp>
        <p:nvSpPr>
          <p:cNvPr id="33" name="SK-7-text-32"/>
          <p:cNvSpPr/>
          <p:nvPr/>
        </p:nvSpPr>
        <p:spPr>
          <a:xfrm>
            <a:off x="7749480" y="5065365"/>
            <a:ext cx="3642420" cy="5143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1A1C1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PMR Overlap:</a:t>
            </a:r>
            <a:r>
              <a:rPr lang="en-US" sz="1350" dirty="0">
                <a:solidFill>
                  <a:srgbClr val="45474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40–50% of GCA patients have proximal girdle aching.</a:t>
            </a:r>
            <a:endParaRPr lang="en-US" sz="1350" dirty="0"/>
          </a:p>
        </p:txBody>
      </p:sp>
      <p:sp>
        <p:nvSpPr>
          <p:cNvPr id="34" name="SK-7-text-33"/>
          <p:cNvSpPr/>
          <p:nvPr/>
        </p:nvSpPr>
        <p:spPr>
          <a:xfrm>
            <a:off x="914400" y="6054923"/>
            <a:ext cx="1156335" cy="2381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050" b="1" dirty="0">
                <a:solidFill>
                  <a:srgbClr val="FFFFFF"/>
                </a:solidFill>
              </a:rPr>
              <a:t>AKT PEARL</a:t>
            </a:r>
            <a:endParaRPr lang="en-US" sz="1050" dirty="0"/>
          </a:p>
        </p:txBody>
      </p:sp>
      <p:sp>
        <p:nvSpPr>
          <p:cNvPr id="35" name="SK-7-text-34"/>
          <p:cNvSpPr/>
          <p:nvPr/>
        </p:nvSpPr>
        <p:spPr>
          <a:xfrm>
            <a:off x="1905000" y="5960715"/>
            <a:ext cx="9486900" cy="42654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68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Jaw claudication</a:t>
            </a:r>
            <a:r>
              <a:rPr lang="en-US" sz="120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is the most specific symptom of GCA (LR 4.2). </a:t>
            </a:r>
            <a:r>
              <a:rPr lang="en-US" sz="120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Amaurosis fugax</a:t>
            </a:r>
            <a:r>
              <a:rPr lang="en-US" sz="120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is a critical warning sign of impending permanent blindness. Start high-dose steroids </a:t>
            </a:r>
            <a:r>
              <a:rPr lang="en-US" sz="120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immediately</a:t>
            </a:r>
            <a:r>
              <a:rPr lang="en-US" sz="120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if suspected; do not delay for tests.</a:t>
            </a:r>
            <a:endParaRPr lang="en-US" sz="1200" dirty="0"/>
          </a:p>
        </p:txBody>
      </p:sp>
      <p:sp>
        <p:nvSpPr>
          <p:cNvPr id="36" name="SK-7-text-35"/>
          <p:cNvSpPr/>
          <p:nvPr/>
        </p:nvSpPr>
        <p:spPr>
          <a:xfrm>
            <a:off x="571500" y="6539657"/>
            <a:ext cx="4008120" cy="1714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350"/>
              </a:lnSpc>
              <a:buNone/>
            </a:pPr>
            <a:r>
              <a:rPr lang="en-US" sz="900" dirty="0">
                <a:solidFill>
                  <a:srgbClr val="75777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Updated May 2026 / NICE TA</a:t>
            </a:r>
            <a:endParaRPr lang="en-US" sz="900" dirty="0"/>
          </a:p>
        </p:txBody>
      </p:sp>
      <p:sp>
        <p:nvSpPr>
          <p:cNvPr id="37" name="SK-7-text-36"/>
          <p:cNvSpPr/>
          <p:nvPr/>
        </p:nvSpPr>
        <p:spPr>
          <a:xfrm>
            <a:off x="6053138" y="6539657"/>
            <a:ext cx="2956560" cy="1714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350"/>
              </a:lnSpc>
              <a:buNone/>
            </a:pPr>
            <a:r>
              <a:rPr lang="en-US" sz="900" dirty="0">
                <a:solidFill>
                  <a:srgbClr val="75777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www.bradfordvts.co.uk</a:t>
            </a:r>
            <a:endParaRPr lang="en-US" sz="900" dirty="0"/>
          </a:p>
        </p:txBody>
      </p:sp>
      <p:sp>
        <p:nvSpPr>
          <p:cNvPr id="38" name="SK-7-text-37"/>
          <p:cNvSpPr/>
          <p:nvPr/>
        </p:nvSpPr>
        <p:spPr>
          <a:xfrm>
            <a:off x="11249025" y="6539657"/>
            <a:ext cx="942975" cy="1714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350"/>
              </a:lnSpc>
              <a:buNone/>
            </a:pPr>
            <a:r>
              <a:rPr lang="en-US" sz="900" dirty="0">
                <a:solidFill>
                  <a:srgbClr val="75777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Page 7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8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8-img-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SK-8-img-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1000" y="304800"/>
            <a:ext cx="2819400" cy="352425"/>
          </a:xfrm>
          <a:prstGeom prst="rect">
            <a:avLst/>
          </a:prstGeom>
        </p:spPr>
      </p:pic>
      <p:pic>
        <p:nvPicPr>
          <p:cNvPr id="5" name="SK-8-img-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1000" y="809625"/>
            <a:ext cx="11430000" cy="655290"/>
          </a:xfrm>
          <a:prstGeom prst="rect">
            <a:avLst/>
          </a:prstGeom>
        </p:spPr>
      </p:pic>
      <p:pic>
        <p:nvPicPr>
          <p:cNvPr id="6" name="SK-8-img-5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81000" y="1712565"/>
            <a:ext cx="5600700" cy="3328988"/>
          </a:xfrm>
          <a:prstGeom prst="rect">
            <a:avLst/>
          </a:prstGeom>
        </p:spPr>
      </p:pic>
      <p:pic>
        <p:nvPicPr>
          <p:cNvPr id="7" name="SK-8-img-6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71500" y="1922115"/>
            <a:ext cx="285750" cy="228600"/>
          </a:xfrm>
          <a:prstGeom prst="rect">
            <a:avLst/>
          </a:prstGeom>
        </p:spPr>
      </p:pic>
      <p:pic>
        <p:nvPicPr>
          <p:cNvPr id="8" name="SK-8-img-7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71500" y="2331690"/>
            <a:ext cx="202406" cy="166688"/>
          </a:xfrm>
          <a:prstGeom prst="rect">
            <a:avLst/>
          </a:prstGeom>
        </p:spPr>
      </p:pic>
      <p:pic>
        <p:nvPicPr>
          <p:cNvPr id="9" name="SK-8-img-8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71500" y="3088928"/>
            <a:ext cx="202406" cy="166688"/>
          </a:xfrm>
          <a:prstGeom prst="rect">
            <a:avLst/>
          </a:prstGeom>
        </p:spPr>
      </p:pic>
      <p:pic>
        <p:nvPicPr>
          <p:cNvPr id="10" name="SK-8-img-9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71500" y="3846165"/>
            <a:ext cx="202406" cy="166688"/>
          </a:xfrm>
          <a:prstGeom prst="rect">
            <a:avLst/>
          </a:prstGeom>
        </p:spPr>
      </p:pic>
      <p:pic>
        <p:nvPicPr>
          <p:cNvPr id="11" name="SK-8-img-10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10300" y="1712565"/>
            <a:ext cx="5600700" cy="3328988"/>
          </a:xfrm>
          <a:prstGeom prst="rect">
            <a:avLst/>
          </a:prstGeom>
        </p:spPr>
      </p:pic>
      <p:pic>
        <p:nvPicPr>
          <p:cNvPr id="12" name="SK-8-img-11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400800" y="1864965"/>
            <a:ext cx="5219700" cy="228600"/>
          </a:xfrm>
          <a:prstGeom prst="rect">
            <a:avLst/>
          </a:prstGeom>
        </p:spPr>
      </p:pic>
      <p:pic>
        <p:nvPicPr>
          <p:cNvPr id="13" name="SK-8-img-12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400800" y="2207865"/>
            <a:ext cx="285750" cy="228600"/>
          </a:xfrm>
          <a:prstGeom prst="rect">
            <a:avLst/>
          </a:prstGeom>
        </p:spPr>
      </p:pic>
      <p:pic>
        <p:nvPicPr>
          <p:cNvPr id="14" name="SK-8-img-13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400800" y="2617440"/>
            <a:ext cx="202406" cy="202406"/>
          </a:xfrm>
          <a:prstGeom prst="rect">
            <a:avLst/>
          </a:prstGeom>
        </p:spPr>
      </p:pic>
      <p:pic>
        <p:nvPicPr>
          <p:cNvPr id="15" name="SK-8-img-14" descr="preencoded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400800" y="3374678"/>
            <a:ext cx="202406" cy="202406"/>
          </a:xfrm>
          <a:prstGeom prst="rect">
            <a:avLst/>
          </a:prstGeom>
        </p:spPr>
      </p:pic>
      <p:pic>
        <p:nvPicPr>
          <p:cNvPr id="16" name="SK-8-img-15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400800" y="4131915"/>
            <a:ext cx="202406" cy="166688"/>
          </a:xfrm>
          <a:prstGeom prst="rect">
            <a:avLst/>
          </a:prstGeom>
        </p:spPr>
      </p:pic>
      <p:pic>
        <p:nvPicPr>
          <p:cNvPr id="17" name="SK-8-img-16" descr="preencoded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381000" y="5222528"/>
            <a:ext cx="11430000" cy="1013222"/>
          </a:xfrm>
          <a:prstGeom prst="rect">
            <a:avLst/>
          </a:prstGeom>
        </p:spPr>
      </p:pic>
      <p:pic>
        <p:nvPicPr>
          <p:cNvPr id="18" name="SK-8-img-17" descr="preencoded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609600" y="5500539"/>
            <a:ext cx="457200" cy="457200"/>
          </a:xfrm>
          <a:prstGeom prst="rect">
            <a:avLst/>
          </a:prstGeom>
        </p:spPr>
      </p:pic>
      <p:pic>
        <p:nvPicPr>
          <p:cNvPr id="19" name="SK-8-img-18" descr="preencoded.pn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695325" y="5614839"/>
            <a:ext cx="285750" cy="228600"/>
          </a:xfrm>
          <a:prstGeom prst="rect">
            <a:avLst/>
          </a:prstGeom>
        </p:spPr>
      </p:pic>
      <p:sp>
        <p:nvSpPr>
          <p:cNvPr id="20" name="SK-8-text-19"/>
          <p:cNvSpPr/>
          <p:nvPr/>
        </p:nvSpPr>
        <p:spPr>
          <a:xfrm>
            <a:off x="609600" y="304800"/>
            <a:ext cx="3562041" cy="3524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050" b="1" kern="0" spc="6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BRADFORD VTS TEACHING DECK</a:t>
            </a:r>
            <a:endParaRPr lang="en-US" sz="1050" dirty="0"/>
          </a:p>
        </p:txBody>
      </p:sp>
      <p:sp>
        <p:nvSpPr>
          <p:cNvPr id="21" name="SK-8-text-20"/>
          <p:cNvSpPr/>
          <p:nvPr/>
        </p:nvSpPr>
        <p:spPr>
          <a:xfrm>
            <a:off x="571500" y="809625"/>
            <a:ext cx="11620500" cy="38859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3060"/>
              </a:lnSpc>
              <a:buNone/>
            </a:pPr>
            <a:r>
              <a:rPr lang="en-US" sz="2550" b="1" dirty="0">
                <a:solidFill>
                  <a:srgbClr val="1A1C1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GCA: Investigations and Diagnosis</a:t>
            </a:r>
            <a:endParaRPr lang="en-US" sz="2550" dirty="0"/>
          </a:p>
        </p:txBody>
      </p:sp>
      <p:sp>
        <p:nvSpPr>
          <p:cNvPr id="22" name="SK-8-text-21"/>
          <p:cNvSpPr/>
          <p:nvPr/>
        </p:nvSpPr>
        <p:spPr>
          <a:xfrm>
            <a:off x="571500" y="1236315"/>
            <a:ext cx="11315700" cy="2286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200" dirty="0">
                <a:solidFill>
                  <a:srgbClr val="45474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NICE Guideline Update &amp; Exam Focus</a:t>
            </a:r>
            <a:endParaRPr lang="en-US" sz="1200" dirty="0"/>
          </a:p>
        </p:txBody>
      </p:sp>
      <p:sp>
        <p:nvSpPr>
          <p:cNvPr id="23" name="SK-8-text-22"/>
          <p:cNvSpPr/>
          <p:nvPr/>
        </p:nvSpPr>
        <p:spPr>
          <a:xfrm>
            <a:off x="971550" y="1864965"/>
            <a:ext cx="5219700" cy="3429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700"/>
              </a:lnSpc>
              <a:buNone/>
            </a:pPr>
            <a:r>
              <a:rPr lang="en-US" sz="1800" b="1" dirty="0">
                <a:solidFill>
                  <a:srgbClr val="FF6B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Laboratory Markers</a:t>
            </a:r>
            <a:endParaRPr lang="en-US" sz="1800" dirty="0"/>
          </a:p>
        </p:txBody>
      </p:sp>
      <p:sp>
        <p:nvSpPr>
          <p:cNvPr id="24" name="SK-8-text-23"/>
          <p:cNvSpPr/>
          <p:nvPr/>
        </p:nvSpPr>
        <p:spPr>
          <a:xfrm>
            <a:off x="869156" y="2331690"/>
            <a:ext cx="4922044" cy="661988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913"/>
              </a:lnSpc>
              <a:buNone/>
            </a:pPr>
            <a:r>
              <a:rPr lang="en-US" sz="1275" b="1" dirty="0">
                <a:solidFill>
                  <a:srgbClr val="1A1C1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ESR &amp; CRP:</a:t>
            </a:r>
            <a:r>
              <a:rPr lang="en-US" sz="1275" dirty="0">
                <a:solidFill>
                  <a:srgbClr val="1A1C1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Markedly elevated</a:t>
            </a:r>
            <a:r>
              <a:rPr lang="en-US" sz="1050" dirty="0">
                <a:solidFill>
                  <a:srgbClr val="75777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ESR typically &gt;50mm/hr, often &gt;100mm/hr. CRP is more sensitive for monitoring.</a:t>
            </a:r>
            <a:endParaRPr lang="en-US" sz="1275" dirty="0"/>
          </a:p>
        </p:txBody>
      </p:sp>
      <p:sp>
        <p:nvSpPr>
          <p:cNvPr id="25" name="SK-8-text-24"/>
          <p:cNvSpPr/>
          <p:nvPr/>
        </p:nvSpPr>
        <p:spPr>
          <a:xfrm>
            <a:off x="869156" y="3107978"/>
            <a:ext cx="4550092" cy="1905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913"/>
              </a:lnSpc>
              <a:buNone/>
            </a:pPr>
            <a:r>
              <a:rPr lang="en-US" sz="1275" b="1" dirty="0">
                <a:solidFill>
                  <a:srgbClr val="1A1C1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Full Blood Count (FBC):</a:t>
            </a:r>
            <a:endParaRPr lang="en-US" sz="1275" dirty="0"/>
          </a:p>
        </p:txBody>
      </p:sp>
      <p:sp>
        <p:nvSpPr>
          <p:cNvPr id="26" name="SK-8-text-25"/>
          <p:cNvSpPr/>
          <p:nvPr/>
        </p:nvSpPr>
        <p:spPr>
          <a:xfrm>
            <a:off x="869156" y="3350865"/>
            <a:ext cx="4922044" cy="4000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050" dirty="0">
                <a:solidFill>
                  <a:srgbClr val="75777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Normocytic anaemia and reactive thrombocytosis (high platelets) are common.</a:t>
            </a:r>
            <a:endParaRPr lang="en-US" sz="1050" dirty="0"/>
          </a:p>
        </p:txBody>
      </p:sp>
      <p:sp>
        <p:nvSpPr>
          <p:cNvPr id="27" name="SK-8-text-26"/>
          <p:cNvSpPr/>
          <p:nvPr/>
        </p:nvSpPr>
        <p:spPr>
          <a:xfrm>
            <a:off x="869156" y="3865215"/>
            <a:ext cx="4355782" cy="1905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913"/>
              </a:lnSpc>
              <a:buNone/>
            </a:pPr>
            <a:r>
              <a:rPr lang="en-US" sz="1275" b="1" dirty="0">
                <a:solidFill>
                  <a:srgbClr val="1A1C1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Liver Function (LFTs):</a:t>
            </a:r>
            <a:endParaRPr lang="en-US" sz="1275" dirty="0"/>
          </a:p>
        </p:txBody>
      </p:sp>
      <p:sp>
        <p:nvSpPr>
          <p:cNvPr id="28" name="SK-8-text-27"/>
          <p:cNvSpPr/>
          <p:nvPr/>
        </p:nvSpPr>
        <p:spPr>
          <a:xfrm>
            <a:off x="869156" y="4108103"/>
            <a:ext cx="9250680" cy="2000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050" dirty="0">
                <a:solidFill>
                  <a:srgbClr val="75777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Mild elevation of ALP and Bilirubin in ~30% of patients.</a:t>
            </a:r>
            <a:endParaRPr lang="en-US" sz="1050" dirty="0"/>
          </a:p>
        </p:txBody>
      </p:sp>
      <p:sp>
        <p:nvSpPr>
          <p:cNvPr id="29" name="SK-8-text-28"/>
          <p:cNvSpPr/>
          <p:nvPr/>
        </p:nvSpPr>
        <p:spPr>
          <a:xfrm>
            <a:off x="6496050" y="1864965"/>
            <a:ext cx="5105400" cy="2286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35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AKT PEARL</a:t>
            </a:r>
            <a:endParaRPr lang="en-US" sz="900" dirty="0"/>
          </a:p>
        </p:txBody>
      </p:sp>
      <p:sp>
        <p:nvSpPr>
          <p:cNvPr id="30" name="SK-8-text-29"/>
          <p:cNvSpPr/>
          <p:nvPr/>
        </p:nvSpPr>
        <p:spPr>
          <a:xfrm>
            <a:off x="6800850" y="2150715"/>
            <a:ext cx="5391150" cy="3429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700"/>
              </a:lnSpc>
              <a:buNone/>
            </a:pPr>
            <a:r>
              <a:rPr lang="en-US" sz="1800" b="1" dirty="0">
                <a:solidFill>
                  <a:srgbClr val="FF6B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Gold Standard &amp; Imaging</a:t>
            </a:r>
            <a:endParaRPr lang="en-US" sz="1800" dirty="0"/>
          </a:p>
        </p:txBody>
      </p:sp>
      <p:sp>
        <p:nvSpPr>
          <p:cNvPr id="31" name="SK-8-text-30"/>
          <p:cNvSpPr/>
          <p:nvPr/>
        </p:nvSpPr>
        <p:spPr>
          <a:xfrm>
            <a:off x="6698456" y="2617440"/>
            <a:ext cx="4922044" cy="661988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913"/>
              </a:lnSpc>
              <a:buNone/>
            </a:pPr>
            <a:r>
              <a:rPr lang="en-US" sz="1275" b="1" dirty="0">
                <a:solidFill>
                  <a:srgbClr val="1A1C1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Temporal Artery Biopsy (TAB):</a:t>
            </a:r>
            <a:r>
              <a:rPr lang="en-US" sz="1275" dirty="0">
                <a:solidFill>
                  <a:srgbClr val="1A1C1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Gold standard</a:t>
            </a:r>
            <a:r>
              <a:rPr lang="en-US" sz="1050" dirty="0">
                <a:solidFill>
                  <a:srgbClr val="75777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Sensitivity 50-70%. Negative biopsy doesn't exclude GCA due to "skip lesions". Biopsy within 7-10 days.</a:t>
            </a:r>
            <a:endParaRPr lang="en-US" sz="1275" dirty="0"/>
          </a:p>
        </p:txBody>
      </p:sp>
      <p:sp>
        <p:nvSpPr>
          <p:cNvPr id="32" name="SK-8-text-31"/>
          <p:cNvSpPr/>
          <p:nvPr/>
        </p:nvSpPr>
        <p:spPr>
          <a:xfrm>
            <a:off x="6698456" y="3393728"/>
            <a:ext cx="5493544" cy="1905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913"/>
              </a:lnSpc>
              <a:buNone/>
            </a:pPr>
            <a:r>
              <a:rPr lang="en-US" sz="1275" b="1" dirty="0">
                <a:solidFill>
                  <a:srgbClr val="1A1C1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Temporal Artery Ultrasound (TAUS):</a:t>
            </a:r>
            <a:endParaRPr lang="en-US" sz="1275" dirty="0"/>
          </a:p>
        </p:txBody>
      </p:sp>
      <p:sp>
        <p:nvSpPr>
          <p:cNvPr id="33" name="SK-8-text-32"/>
          <p:cNvSpPr/>
          <p:nvPr/>
        </p:nvSpPr>
        <p:spPr>
          <a:xfrm>
            <a:off x="6698456" y="3636615"/>
            <a:ext cx="4922044" cy="4000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050" dirty="0">
                <a:solidFill>
                  <a:srgbClr val="75777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Looking for the </a:t>
            </a:r>
            <a:r>
              <a:rPr lang="en-US" sz="1050" b="1" dirty="0">
                <a:solidFill>
                  <a:srgbClr val="1A1C1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"Halo Sign"</a:t>
            </a:r>
            <a:r>
              <a:rPr lang="en-US" sz="1050" dirty="0">
                <a:solidFill>
                  <a:srgbClr val="75777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(mural oedema). Non-invasive and increasingly used in specialist centers.</a:t>
            </a:r>
            <a:endParaRPr lang="en-US" sz="1050" dirty="0"/>
          </a:p>
        </p:txBody>
      </p:sp>
      <p:sp>
        <p:nvSpPr>
          <p:cNvPr id="34" name="SK-8-text-33"/>
          <p:cNvSpPr/>
          <p:nvPr/>
        </p:nvSpPr>
        <p:spPr>
          <a:xfrm>
            <a:off x="6698456" y="4150965"/>
            <a:ext cx="5493544" cy="1905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913"/>
              </a:lnSpc>
              <a:buNone/>
            </a:pPr>
            <a:r>
              <a:rPr lang="en-US" sz="1275" b="1" dirty="0">
                <a:solidFill>
                  <a:srgbClr val="1A1C1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Specialist Imaging (MRI/PET):</a:t>
            </a:r>
            <a:endParaRPr lang="en-US" sz="1275" dirty="0"/>
          </a:p>
        </p:txBody>
      </p:sp>
      <p:sp>
        <p:nvSpPr>
          <p:cNvPr id="35" name="SK-8-text-34"/>
          <p:cNvSpPr/>
          <p:nvPr/>
        </p:nvSpPr>
        <p:spPr>
          <a:xfrm>
            <a:off x="6698456" y="4393853"/>
            <a:ext cx="4922044" cy="4000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050" dirty="0">
                <a:solidFill>
                  <a:srgbClr val="75777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MRI for mural inflammation or PET/CT for suspected Large Vessel GCA (Aorta).</a:t>
            </a:r>
            <a:endParaRPr lang="en-US" sz="1050" dirty="0"/>
          </a:p>
        </p:txBody>
      </p:sp>
      <p:sp>
        <p:nvSpPr>
          <p:cNvPr id="36" name="SK-8-text-35"/>
          <p:cNvSpPr/>
          <p:nvPr/>
        </p:nvSpPr>
        <p:spPr>
          <a:xfrm>
            <a:off x="1257300" y="5346353"/>
            <a:ext cx="10410825" cy="2571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E74C3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CRITICAL CLINICAL MANDATE</a:t>
            </a:r>
            <a:endParaRPr lang="en-US" sz="1350" dirty="0"/>
          </a:p>
        </p:txBody>
      </p:sp>
      <p:sp>
        <p:nvSpPr>
          <p:cNvPr id="37" name="SK-8-text-36"/>
          <p:cNvSpPr/>
          <p:nvPr/>
        </p:nvSpPr>
        <p:spPr>
          <a:xfrm>
            <a:off x="1257300" y="5632103"/>
            <a:ext cx="10325100" cy="479822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890"/>
              </a:lnSpc>
              <a:buNone/>
            </a:pPr>
            <a:r>
              <a:rPr lang="en-US" sz="1350" b="1" dirty="0">
                <a:solidFill>
                  <a:srgbClr val="1A1C1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DO NOT DELAY STEROIDS while waiting for biopsy or ultrasound results.</a:t>
            </a:r>
            <a:endParaRPr lang="en-US" sz="1350" dirty="0"/>
          </a:p>
          <a:p>
            <a:pPr marL="0" indent="0">
              <a:lnSpc>
                <a:spcPts val="1890"/>
              </a:lnSpc>
              <a:buNone/>
            </a:pPr>
            <a:r>
              <a:rPr lang="en-US" sz="1350" b="1" dirty="0">
                <a:solidFill>
                  <a:srgbClr val="1A1C1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Inflammatory changes persist in the artery for 7–10 days after starting treatment.</a:t>
            </a:r>
            <a:endParaRPr lang="en-US" sz="1350" dirty="0"/>
          </a:p>
        </p:txBody>
      </p:sp>
      <p:sp>
        <p:nvSpPr>
          <p:cNvPr id="38" name="SK-8-text-37"/>
          <p:cNvSpPr/>
          <p:nvPr/>
        </p:nvSpPr>
        <p:spPr>
          <a:xfrm>
            <a:off x="381000" y="6511975"/>
            <a:ext cx="4008120" cy="1714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350"/>
              </a:lnSpc>
              <a:buNone/>
            </a:pPr>
            <a:r>
              <a:rPr lang="en-US" sz="900" dirty="0">
                <a:solidFill>
                  <a:srgbClr val="75777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Updated May 2026 / NICE TA</a:t>
            </a:r>
            <a:endParaRPr lang="en-US" sz="900" dirty="0"/>
          </a:p>
        </p:txBody>
      </p:sp>
      <p:sp>
        <p:nvSpPr>
          <p:cNvPr id="39" name="SK-8-text-38"/>
          <p:cNvSpPr/>
          <p:nvPr/>
        </p:nvSpPr>
        <p:spPr>
          <a:xfrm>
            <a:off x="6010275" y="6511975"/>
            <a:ext cx="1371600" cy="1714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ctr">
              <a:lnSpc>
                <a:spcPts val="1350"/>
              </a:lnSpc>
              <a:buNone/>
            </a:pPr>
            <a:r>
              <a:rPr lang="en-US" sz="900" dirty="0">
                <a:solidFill>
                  <a:srgbClr val="75777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www.bradfordvts.co.uk</a:t>
            </a:r>
            <a:endParaRPr lang="en-US" sz="900" dirty="0"/>
          </a:p>
        </p:txBody>
      </p:sp>
      <p:sp>
        <p:nvSpPr>
          <p:cNvPr id="40" name="SK-8-text-39"/>
          <p:cNvSpPr/>
          <p:nvPr/>
        </p:nvSpPr>
        <p:spPr>
          <a:xfrm>
            <a:off x="11353800" y="6511975"/>
            <a:ext cx="457200" cy="1714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r">
              <a:lnSpc>
                <a:spcPts val="1350"/>
              </a:lnSpc>
              <a:buNone/>
            </a:pPr>
            <a:r>
              <a:rPr lang="en-US" sz="900" dirty="0">
                <a:solidFill>
                  <a:srgbClr val="75777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Page 8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9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9-img-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SK-9-img-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1500" y="304800"/>
            <a:ext cx="2819400" cy="352425"/>
          </a:xfrm>
          <a:prstGeom prst="rect">
            <a:avLst/>
          </a:prstGeom>
        </p:spPr>
      </p:pic>
      <p:pic>
        <p:nvPicPr>
          <p:cNvPr id="5" name="SK-9-img-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1500" y="809625"/>
            <a:ext cx="11049000" cy="655290"/>
          </a:xfrm>
          <a:prstGeom prst="rect">
            <a:avLst/>
          </a:prstGeom>
        </p:spPr>
      </p:pic>
      <p:pic>
        <p:nvPicPr>
          <p:cNvPr id="6" name="SK-9-img-5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71500" y="1712565"/>
            <a:ext cx="5410200" cy="3695700"/>
          </a:xfrm>
          <a:prstGeom prst="rect">
            <a:avLst/>
          </a:prstGeom>
        </p:spPr>
      </p:pic>
      <p:pic>
        <p:nvPicPr>
          <p:cNvPr id="7" name="SK-9-img-6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85800" y="1807815"/>
            <a:ext cx="5181600" cy="504825"/>
          </a:xfrm>
          <a:prstGeom prst="rect">
            <a:avLst/>
          </a:prstGeom>
        </p:spPr>
      </p:pic>
      <p:pic>
        <p:nvPicPr>
          <p:cNvPr id="8" name="SK-9-img-7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00100" y="1964978"/>
            <a:ext cx="238125" cy="190500"/>
          </a:xfrm>
          <a:prstGeom prst="rect">
            <a:avLst/>
          </a:prstGeom>
        </p:spPr>
      </p:pic>
      <p:pic>
        <p:nvPicPr>
          <p:cNvPr id="9" name="SK-9-img-8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85800" y="2436465"/>
            <a:ext cx="5181600" cy="647700"/>
          </a:xfrm>
          <a:prstGeom prst="rect">
            <a:avLst/>
          </a:prstGeom>
        </p:spPr>
      </p:pic>
      <p:pic>
        <p:nvPicPr>
          <p:cNvPr id="10" name="SK-9-img-9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85800" y="3179415"/>
            <a:ext cx="5181600" cy="647700"/>
          </a:xfrm>
          <a:prstGeom prst="rect">
            <a:avLst/>
          </a:prstGeom>
        </p:spPr>
      </p:pic>
      <p:pic>
        <p:nvPicPr>
          <p:cNvPr id="11" name="SK-9-img-10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85800" y="3922365"/>
            <a:ext cx="5181600" cy="647700"/>
          </a:xfrm>
          <a:prstGeom prst="rect">
            <a:avLst/>
          </a:prstGeom>
        </p:spPr>
      </p:pic>
      <p:pic>
        <p:nvPicPr>
          <p:cNvPr id="12" name="SK-9-img-11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85800" y="4665315"/>
            <a:ext cx="5181600" cy="647700"/>
          </a:xfrm>
          <a:prstGeom prst="rect">
            <a:avLst/>
          </a:prstGeom>
        </p:spPr>
      </p:pic>
      <p:pic>
        <p:nvPicPr>
          <p:cNvPr id="13" name="SK-9-img-12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10300" y="1712565"/>
            <a:ext cx="5410200" cy="3695700"/>
          </a:xfrm>
          <a:prstGeom prst="rect">
            <a:avLst/>
          </a:prstGeom>
        </p:spPr>
      </p:pic>
      <p:pic>
        <p:nvPicPr>
          <p:cNvPr id="14" name="SK-9-img-13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324600" y="1807815"/>
            <a:ext cx="5181600" cy="504825"/>
          </a:xfrm>
          <a:prstGeom prst="rect">
            <a:avLst/>
          </a:prstGeom>
        </p:spPr>
      </p:pic>
      <p:pic>
        <p:nvPicPr>
          <p:cNvPr id="15" name="SK-9-img-14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438900" y="1964978"/>
            <a:ext cx="238125" cy="190500"/>
          </a:xfrm>
          <a:prstGeom prst="rect">
            <a:avLst/>
          </a:prstGeom>
        </p:spPr>
      </p:pic>
      <p:pic>
        <p:nvPicPr>
          <p:cNvPr id="16" name="SK-9-img-15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324600" y="2436465"/>
            <a:ext cx="5181600" cy="647700"/>
          </a:xfrm>
          <a:prstGeom prst="rect">
            <a:avLst/>
          </a:prstGeom>
        </p:spPr>
      </p:pic>
      <p:pic>
        <p:nvPicPr>
          <p:cNvPr id="17" name="SK-9-img-16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324600" y="3179415"/>
            <a:ext cx="5181600" cy="647700"/>
          </a:xfrm>
          <a:prstGeom prst="rect">
            <a:avLst/>
          </a:prstGeom>
        </p:spPr>
      </p:pic>
      <p:pic>
        <p:nvPicPr>
          <p:cNvPr id="18" name="SK-9-img-17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324600" y="3922365"/>
            <a:ext cx="5181600" cy="647700"/>
          </a:xfrm>
          <a:prstGeom prst="rect">
            <a:avLst/>
          </a:prstGeom>
        </p:spPr>
      </p:pic>
      <p:pic>
        <p:nvPicPr>
          <p:cNvPr id="19" name="SK-9-img-18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324600" y="4665315"/>
            <a:ext cx="5181600" cy="647700"/>
          </a:xfrm>
          <a:prstGeom prst="rect">
            <a:avLst/>
          </a:prstGeom>
        </p:spPr>
      </p:pic>
      <p:pic>
        <p:nvPicPr>
          <p:cNvPr id="20" name="SK-9-img-19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71500" y="5589240"/>
            <a:ext cx="11049000" cy="733425"/>
          </a:xfrm>
          <a:prstGeom prst="rect">
            <a:avLst/>
          </a:prstGeom>
        </p:spPr>
      </p:pic>
      <p:pic>
        <p:nvPicPr>
          <p:cNvPr id="21" name="SK-9-img-20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800100" y="5841653"/>
            <a:ext cx="285750" cy="228600"/>
          </a:xfrm>
          <a:prstGeom prst="rect">
            <a:avLst/>
          </a:prstGeom>
        </p:spPr>
      </p:pic>
      <p:pic>
        <p:nvPicPr>
          <p:cNvPr id="22" name="SK-9-img-21" descr="preencoded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571500" y="6322665"/>
            <a:ext cx="11049000" cy="266700"/>
          </a:xfrm>
          <a:prstGeom prst="rect">
            <a:avLst/>
          </a:prstGeom>
        </p:spPr>
      </p:pic>
      <p:sp>
        <p:nvSpPr>
          <p:cNvPr id="23" name="SK-9-text-22"/>
          <p:cNvSpPr/>
          <p:nvPr/>
        </p:nvSpPr>
        <p:spPr>
          <a:xfrm>
            <a:off x="800100" y="304800"/>
            <a:ext cx="3562041" cy="3524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050" b="1" kern="0" spc="6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BRADFORD VTS TEACHING DECK</a:t>
            </a:r>
            <a:endParaRPr lang="en-US" sz="1050" dirty="0"/>
          </a:p>
        </p:txBody>
      </p:sp>
      <p:sp>
        <p:nvSpPr>
          <p:cNvPr id="24" name="SK-9-text-23"/>
          <p:cNvSpPr/>
          <p:nvPr/>
        </p:nvSpPr>
        <p:spPr>
          <a:xfrm>
            <a:off x="762000" y="809625"/>
            <a:ext cx="11020425" cy="38859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3060"/>
              </a:lnSpc>
              <a:buNone/>
            </a:pPr>
            <a:r>
              <a:rPr lang="en-US" sz="2550" b="1" dirty="0">
                <a:solidFill>
                  <a:srgbClr val="1A1C1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GCA: Immediate Management</a:t>
            </a:r>
            <a:endParaRPr lang="en-US" sz="2550" dirty="0"/>
          </a:p>
        </p:txBody>
      </p:sp>
      <p:sp>
        <p:nvSpPr>
          <p:cNvPr id="25" name="SK-9-text-24"/>
          <p:cNvSpPr/>
          <p:nvPr/>
        </p:nvSpPr>
        <p:spPr>
          <a:xfrm>
            <a:off x="762000" y="1236315"/>
            <a:ext cx="10934700" cy="2286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200" dirty="0">
                <a:solidFill>
                  <a:srgbClr val="45474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NICE Guideline Update &amp; Exam Focus</a:t>
            </a:r>
            <a:endParaRPr lang="en-US" sz="1200" dirty="0"/>
          </a:p>
        </p:txBody>
      </p:sp>
      <p:sp>
        <p:nvSpPr>
          <p:cNvPr id="26" name="SK-9-text-25"/>
          <p:cNvSpPr/>
          <p:nvPr/>
        </p:nvSpPr>
        <p:spPr>
          <a:xfrm>
            <a:off x="1152525" y="1903065"/>
            <a:ext cx="5888355" cy="3143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475"/>
              </a:lnSpc>
              <a:buNone/>
            </a:pPr>
            <a:r>
              <a:rPr lang="en-US" sz="165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VISUAL SYMPTOMS PRESENT</a:t>
            </a:r>
            <a:endParaRPr lang="en-US" sz="1650" dirty="0"/>
          </a:p>
        </p:txBody>
      </p:sp>
      <p:sp>
        <p:nvSpPr>
          <p:cNvPr id="27" name="SK-9-text-26"/>
          <p:cNvSpPr/>
          <p:nvPr/>
        </p:nvSpPr>
        <p:spPr>
          <a:xfrm>
            <a:off x="800100" y="2531715"/>
            <a:ext cx="5029200" cy="2286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200" b="1" dirty="0">
                <a:solidFill>
                  <a:srgbClr val="1A1C1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RED FLAGS</a:t>
            </a:r>
            <a:endParaRPr lang="en-US" sz="1200" dirty="0"/>
          </a:p>
        </p:txBody>
      </p:sp>
      <p:sp>
        <p:nvSpPr>
          <p:cNvPr id="28" name="SK-9-text-27"/>
          <p:cNvSpPr/>
          <p:nvPr/>
        </p:nvSpPr>
        <p:spPr>
          <a:xfrm>
            <a:off x="800100" y="2788890"/>
            <a:ext cx="8477250" cy="2000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125" dirty="0">
                <a:solidFill>
                  <a:srgbClr val="45474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Amaurosis fugax, sudden vision loss, or diplopia.</a:t>
            </a:r>
            <a:endParaRPr lang="en-US" sz="1125" dirty="0"/>
          </a:p>
        </p:txBody>
      </p:sp>
      <p:sp>
        <p:nvSpPr>
          <p:cNvPr id="29" name="SK-9-text-28"/>
          <p:cNvSpPr/>
          <p:nvPr/>
        </p:nvSpPr>
        <p:spPr>
          <a:xfrm>
            <a:off x="800100" y="3274665"/>
            <a:ext cx="5029200" cy="2286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200" b="1" dirty="0">
                <a:solidFill>
                  <a:srgbClr val="1A1C1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IMMEDIATE ACTION</a:t>
            </a:r>
            <a:endParaRPr lang="en-US" sz="1200" dirty="0"/>
          </a:p>
        </p:txBody>
      </p:sp>
      <p:sp>
        <p:nvSpPr>
          <p:cNvPr id="30" name="SK-9-text-29"/>
          <p:cNvSpPr/>
          <p:nvPr/>
        </p:nvSpPr>
        <p:spPr>
          <a:xfrm>
            <a:off x="800100" y="3531840"/>
            <a:ext cx="10191750" cy="2000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125" dirty="0">
                <a:solidFill>
                  <a:srgbClr val="45474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Same-day hospital admission (Ophthalmology + Rheumatology).</a:t>
            </a:r>
            <a:endParaRPr lang="en-US" sz="1125" dirty="0"/>
          </a:p>
        </p:txBody>
      </p:sp>
      <p:sp>
        <p:nvSpPr>
          <p:cNvPr id="31" name="SK-9-text-30"/>
          <p:cNvSpPr/>
          <p:nvPr/>
        </p:nvSpPr>
        <p:spPr>
          <a:xfrm>
            <a:off x="800100" y="4017615"/>
            <a:ext cx="5029200" cy="2286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200" b="1" dirty="0">
                <a:solidFill>
                  <a:srgbClr val="1A1C1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HOSPITAL TREATMENT</a:t>
            </a:r>
            <a:endParaRPr lang="en-US" sz="1200" dirty="0"/>
          </a:p>
        </p:txBody>
      </p:sp>
      <p:sp>
        <p:nvSpPr>
          <p:cNvPr id="32" name="SK-9-text-31"/>
          <p:cNvSpPr/>
          <p:nvPr/>
        </p:nvSpPr>
        <p:spPr>
          <a:xfrm>
            <a:off x="800100" y="4274790"/>
            <a:ext cx="8877300" cy="2000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125" dirty="0">
                <a:solidFill>
                  <a:srgbClr val="45474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IV Methylprednisolone 500mg–1g daily for 3 days.</a:t>
            </a:r>
            <a:endParaRPr lang="en-US" sz="1125" dirty="0"/>
          </a:p>
        </p:txBody>
      </p:sp>
      <p:sp>
        <p:nvSpPr>
          <p:cNvPr id="33" name="SK-9-text-32"/>
          <p:cNvSpPr/>
          <p:nvPr/>
        </p:nvSpPr>
        <p:spPr>
          <a:xfrm>
            <a:off x="800100" y="4760565"/>
            <a:ext cx="5029200" cy="2286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200" b="1" dirty="0">
                <a:solidFill>
                  <a:srgbClr val="1A1C1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ORAL STEP-DOWN</a:t>
            </a:r>
            <a:endParaRPr lang="en-US" sz="1200" dirty="0"/>
          </a:p>
        </p:txBody>
      </p:sp>
      <p:sp>
        <p:nvSpPr>
          <p:cNvPr id="34" name="SK-9-text-33"/>
          <p:cNvSpPr/>
          <p:nvPr/>
        </p:nvSpPr>
        <p:spPr>
          <a:xfrm>
            <a:off x="800100" y="5017740"/>
            <a:ext cx="11106150" cy="2000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125" dirty="0">
                <a:solidFill>
                  <a:srgbClr val="45474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Transition to High-dose Prednisolone (60mg/day) after IV pulse.</a:t>
            </a:r>
            <a:endParaRPr lang="en-US" sz="1125" dirty="0"/>
          </a:p>
        </p:txBody>
      </p:sp>
      <p:sp>
        <p:nvSpPr>
          <p:cNvPr id="35" name="SK-9-text-34"/>
          <p:cNvSpPr/>
          <p:nvPr/>
        </p:nvSpPr>
        <p:spPr>
          <a:xfrm>
            <a:off x="6791325" y="1903065"/>
            <a:ext cx="4631055" cy="3143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475"/>
              </a:lnSpc>
              <a:buNone/>
            </a:pPr>
            <a:r>
              <a:rPr lang="en-US" sz="165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NO VISUAL SYMPTOMS</a:t>
            </a:r>
            <a:endParaRPr lang="en-US" sz="1650" dirty="0"/>
          </a:p>
        </p:txBody>
      </p:sp>
      <p:sp>
        <p:nvSpPr>
          <p:cNvPr id="36" name="SK-9-text-35"/>
          <p:cNvSpPr/>
          <p:nvPr/>
        </p:nvSpPr>
        <p:spPr>
          <a:xfrm>
            <a:off x="6438900" y="2531715"/>
            <a:ext cx="5029200" cy="2286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200" b="1" dirty="0">
                <a:solidFill>
                  <a:srgbClr val="1A1C1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STEROID THERAPY</a:t>
            </a:r>
            <a:endParaRPr lang="en-US" sz="1200" dirty="0"/>
          </a:p>
        </p:txBody>
      </p:sp>
      <p:sp>
        <p:nvSpPr>
          <p:cNvPr id="37" name="SK-9-text-36"/>
          <p:cNvSpPr/>
          <p:nvPr/>
        </p:nvSpPr>
        <p:spPr>
          <a:xfrm>
            <a:off x="6438900" y="2788890"/>
            <a:ext cx="5753100" cy="2000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125" dirty="0">
                <a:solidFill>
                  <a:srgbClr val="45474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Start Prednisolone 40–60mg daily (min 0.7mg/kg/day) immediately.</a:t>
            </a:r>
            <a:endParaRPr lang="en-US" sz="1125" dirty="0"/>
          </a:p>
        </p:txBody>
      </p:sp>
      <p:sp>
        <p:nvSpPr>
          <p:cNvPr id="38" name="SK-9-text-37"/>
          <p:cNvSpPr/>
          <p:nvPr/>
        </p:nvSpPr>
        <p:spPr>
          <a:xfrm>
            <a:off x="6438900" y="3274665"/>
            <a:ext cx="5029200" cy="2286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200" b="1" dirty="0">
                <a:solidFill>
                  <a:srgbClr val="1A1C1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ISCHAEMIC PROTECTION</a:t>
            </a:r>
            <a:endParaRPr lang="en-US" sz="1200" dirty="0"/>
          </a:p>
        </p:txBody>
      </p:sp>
      <p:sp>
        <p:nvSpPr>
          <p:cNvPr id="39" name="SK-9-text-38"/>
          <p:cNvSpPr/>
          <p:nvPr/>
        </p:nvSpPr>
        <p:spPr>
          <a:xfrm>
            <a:off x="6438900" y="3531840"/>
            <a:ext cx="5753100" cy="2000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125" dirty="0">
                <a:solidFill>
                  <a:srgbClr val="45474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Aspirin 75mg daily + PPI gastroprotection.</a:t>
            </a:r>
            <a:endParaRPr lang="en-US" sz="1125" dirty="0"/>
          </a:p>
        </p:txBody>
      </p:sp>
      <p:sp>
        <p:nvSpPr>
          <p:cNvPr id="40" name="SK-9-text-39"/>
          <p:cNvSpPr/>
          <p:nvPr/>
        </p:nvSpPr>
        <p:spPr>
          <a:xfrm>
            <a:off x="6438900" y="4017615"/>
            <a:ext cx="5029200" cy="2286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200" b="1" dirty="0">
                <a:solidFill>
                  <a:srgbClr val="1A1C1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URGENT REFERRAL</a:t>
            </a:r>
            <a:endParaRPr lang="en-US" sz="1200" dirty="0"/>
          </a:p>
        </p:txBody>
      </p:sp>
      <p:sp>
        <p:nvSpPr>
          <p:cNvPr id="41" name="SK-9-text-40"/>
          <p:cNvSpPr/>
          <p:nvPr/>
        </p:nvSpPr>
        <p:spPr>
          <a:xfrm>
            <a:off x="6438900" y="4274790"/>
            <a:ext cx="5753100" cy="2000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125" dirty="0">
                <a:solidFill>
                  <a:srgbClr val="45474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Urgent Rheumatology assessment (same/next day).</a:t>
            </a:r>
            <a:endParaRPr lang="en-US" sz="1125" dirty="0"/>
          </a:p>
        </p:txBody>
      </p:sp>
      <p:sp>
        <p:nvSpPr>
          <p:cNvPr id="42" name="SK-9-text-41"/>
          <p:cNvSpPr/>
          <p:nvPr/>
        </p:nvSpPr>
        <p:spPr>
          <a:xfrm>
            <a:off x="6438900" y="4760565"/>
            <a:ext cx="5029200" cy="2286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200" b="1" dirty="0">
                <a:solidFill>
                  <a:srgbClr val="1A1C1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DIAGNOSTIC TEST</a:t>
            </a:r>
            <a:endParaRPr lang="en-US" sz="1200" dirty="0"/>
          </a:p>
        </p:txBody>
      </p:sp>
      <p:sp>
        <p:nvSpPr>
          <p:cNvPr id="43" name="SK-9-text-42"/>
          <p:cNvSpPr/>
          <p:nvPr/>
        </p:nvSpPr>
        <p:spPr>
          <a:xfrm>
            <a:off x="6438900" y="5017740"/>
            <a:ext cx="5753100" cy="2000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125" dirty="0">
                <a:solidFill>
                  <a:srgbClr val="45474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Temporal Artery Biopsy within 7–10 days; </a:t>
            </a:r>
            <a:r>
              <a:rPr lang="en-US" sz="1125" b="1" dirty="0">
                <a:solidFill>
                  <a:srgbClr val="45474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do not delay steroids.</a:t>
            </a:r>
            <a:endParaRPr lang="en-US" sz="1125" dirty="0"/>
          </a:p>
        </p:txBody>
      </p:sp>
      <p:sp>
        <p:nvSpPr>
          <p:cNvPr id="44" name="SK-9-text-43"/>
          <p:cNvSpPr/>
          <p:nvPr/>
        </p:nvSpPr>
        <p:spPr>
          <a:xfrm>
            <a:off x="1276350" y="5713065"/>
            <a:ext cx="5210175" cy="2571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1A1C1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CRITICAL SAFETY-NETTING</a:t>
            </a:r>
            <a:endParaRPr lang="en-US" sz="1350" dirty="0"/>
          </a:p>
        </p:txBody>
      </p:sp>
      <p:sp>
        <p:nvSpPr>
          <p:cNvPr id="45" name="SK-9-text-44"/>
          <p:cNvSpPr/>
          <p:nvPr/>
        </p:nvSpPr>
        <p:spPr>
          <a:xfrm>
            <a:off x="1276350" y="5970240"/>
            <a:ext cx="10915650" cy="2286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200" i="1" dirty="0">
                <a:solidFill>
                  <a:srgbClr val="45474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"If your vision changes at all — even briefly — go to A&amp;E immediately."</a:t>
            </a:r>
            <a:endParaRPr lang="en-US" sz="1200" dirty="0"/>
          </a:p>
        </p:txBody>
      </p:sp>
      <p:sp>
        <p:nvSpPr>
          <p:cNvPr id="46" name="SK-9-text-45"/>
          <p:cNvSpPr/>
          <p:nvPr/>
        </p:nvSpPr>
        <p:spPr>
          <a:xfrm>
            <a:off x="571500" y="6417915"/>
            <a:ext cx="4008120" cy="1714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350"/>
              </a:lnSpc>
              <a:buNone/>
            </a:pPr>
            <a:r>
              <a:rPr lang="en-US" sz="900" dirty="0">
                <a:solidFill>
                  <a:srgbClr val="75777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Updated May 2026 / NICE TA</a:t>
            </a:r>
            <a:endParaRPr lang="en-US" sz="900" dirty="0"/>
          </a:p>
        </p:txBody>
      </p:sp>
      <p:sp>
        <p:nvSpPr>
          <p:cNvPr id="47" name="SK-9-text-46"/>
          <p:cNvSpPr/>
          <p:nvPr/>
        </p:nvSpPr>
        <p:spPr>
          <a:xfrm>
            <a:off x="6048375" y="6417915"/>
            <a:ext cx="2956560" cy="1714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350"/>
              </a:lnSpc>
              <a:buNone/>
            </a:pPr>
            <a:r>
              <a:rPr lang="en-US" sz="900" dirty="0">
                <a:solidFill>
                  <a:srgbClr val="75777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www.bradfordvts.co.uk</a:t>
            </a:r>
            <a:endParaRPr lang="en-US" sz="900" dirty="0"/>
          </a:p>
        </p:txBody>
      </p:sp>
      <p:sp>
        <p:nvSpPr>
          <p:cNvPr id="48" name="SK-9-text-47"/>
          <p:cNvSpPr/>
          <p:nvPr/>
        </p:nvSpPr>
        <p:spPr>
          <a:xfrm>
            <a:off x="11239500" y="6417915"/>
            <a:ext cx="952500" cy="1714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350"/>
              </a:lnSpc>
              <a:buNone/>
            </a:pPr>
            <a:r>
              <a:rPr lang="en-US" sz="900" dirty="0">
                <a:solidFill>
                  <a:srgbClr val="75777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Page 9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10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10-img-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SK-10-img-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1000" y="304800"/>
            <a:ext cx="2819400" cy="352425"/>
          </a:xfrm>
          <a:prstGeom prst="rect">
            <a:avLst/>
          </a:prstGeom>
        </p:spPr>
      </p:pic>
      <p:pic>
        <p:nvPicPr>
          <p:cNvPr id="5" name="SK-10-img-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1000" y="809625"/>
            <a:ext cx="11430000" cy="655290"/>
          </a:xfrm>
          <a:prstGeom prst="rect">
            <a:avLst/>
          </a:prstGeom>
        </p:spPr>
      </p:pic>
      <p:pic>
        <p:nvPicPr>
          <p:cNvPr id="6" name="SK-10-img-5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81000" y="1712565"/>
            <a:ext cx="5091559" cy="4591050"/>
          </a:xfrm>
          <a:prstGeom prst="rect">
            <a:avLst/>
          </a:prstGeom>
        </p:spPr>
      </p:pic>
      <p:pic>
        <p:nvPicPr>
          <p:cNvPr id="7" name="SK-10-img-6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71500" y="1903065"/>
            <a:ext cx="4710559" cy="361950"/>
          </a:xfrm>
          <a:prstGeom prst="rect">
            <a:avLst/>
          </a:prstGeom>
        </p:spPr>
      </p:pic>
      <p:pic>
        <p:nvPicPr>
          <p:cNvPr id="8" name="SK-10-img-7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71500" y="1950690"/>
            <a:ext cx="238125" cy="190500"/>
          </a:xfrm>
          <a:prstGeom prst="rect">
            <a:avLst/>
          </a:prstGeom>
        </p:spPr>
      </p:pic>
      <p:pic>
        <p:nvPicPr>
          <p:cNvPr id="9" name="SK-10-img-8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71500" y="5046315"/>
            <a:ext cx="4710559" cy="1066800"/>
          </a:xfrm>
          <a:prstGeom prst="rect">
            <a:avLst/>
          </a:prstGeom>
        </p:spPr>
      </p:pic>
      <p:pic>
        <p:nvPicPr>
          <p:cNvPr id="10" name="SK-10-img-9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701159" y="1712565"/>
            <a:ext cx="6109841" cy="4591050"/>
          </a:xfrm>
          <a:prstGeom prst="rect">
            <a:avLst/>
          </a:prstGeom>
        </p:spPr>
      </p:pic>
      <p:pic>
        <p:nvPicPr>
          <p:cNvPr id="11" name="SK-10-img-10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891659" y="1903065"/>
            <a:ext cx="5728841" cy="361950"/>
          </a:xfrm>
          <a:prstGeom prst="rect">
            <a:avLst/>
          </a:prstGeom>
        </p:spPr>
      </p:pic>
      <p:pic>
        <p:nvPicPr>
          <p:cNvPr id="12" name="SK-10-img-11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891659" y="1950690"/>
            <a:ext cx="238125" cy="190500"/>
          </a:xfrm>
          <a:prstGeom prst="rect">
            <a:avLst/>
          </a:prstGeom>
        </p:spPr>
      </p:pic>
      <p:pic>
        <p:nvPicPr>
          <p:cNvPr id="13" name="SK-10-img-12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5891659" y="2941290"/>
            <a:ext cx="5728841" cy="2724150"/>
          </a:xfrm>
          <a:prstGeom prst="rect">
            <a:avLst/>
          </a:prstGeom>
        </p:spPr>
      </p:pic>
      <p:pic>
        <p:nvPicPr>
          <p:cNvPr id="14" name="SK-10-img-13" descr="preencoded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5891659" y="2941290"/>
            <a:ext cx="5728841" cy="419100"/>
          </a:xfrm>
          <a:prstGeom prst="rect">
            <a:avLst/>
          </a:prstGeom>
        </p:spPr>
      </p:pic>
      <p:pic>
        <p:nvPicPr>
          <p:cNvPr id="15" name="SK-10-img-14" descr="preencoded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5891659" y="2941290"/>
            <a:ext cx="1527572" cy="419100"/>
          </a:xfrm>
          <a:prstGeom prst="rect">
            <a:avLst/>
          </a:prstGeom>
        </p:spPr>
      </p:pic>
      <p:pic>
        <p:nvPicPr>
          <p:cNvPr id="16" name="SK-10-img-15" descr="preencoded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7419231" y="2941290"/>
            <a:ext cx="2464891" cy="419100"/>
          </a:xfrm>
          <a:prstGeom prst="rect">
            <a:avLst/>
          </a:prstGeom>
        </p:spPr>
      </p:pic>
      <p:pic>
        <p:nvPicPr>
          <p:cNvPr id="17" name="SK-10-img-16" descr="preencoded.pn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9884122" y="2941290"/>
            <a:ext cx="1736378" cy="419100"/>
          </a:xfrm>
          <a:prstGeom prst="rect">
            <a:avLst/>
          </a:prstGeom>
        </p:spPr>
      </p:pic>
      <p:pic>
        <p:nvPicPr>
          <p:cNvPr id="18" name="SK-10-img-17" descr="preencoded.png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5891659" y="3360390"/>
            <a:ext cx="1527572" cy="586234"/>
          </a:xfrm>
          <a:prstGeom prst="rect">
            <a:avLst/>
          </a:prstGeom>
        </p:spPr>
      </p:pic>
      <p:pic>
        <p:nvPicPr>
          <p:cNvPr id="19" name="SK-10-img-18" descr="preencoded.png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7419231" y="3360390"/>
            <a:ext cx="2464891" cy="586234"/>
          </a:xfrm>
          <a:prstGeom prst="rect">
            <a:avLst/>
          </a:prstGeom>
        </p:spPr>
      </p:pic>
      <p:pic>
        <p:nvPicPr>
          <p:cNvPr id="20" name="SK-10-img-19" descr="preencoded.png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9884122" y="3360390"/>
            <a:ext cx="1736378" cy="586234"/>
          </a:xfrm>
          <a:prstGeom prst="rect">
            <a:avLst/>
          </a:prstGeom>
        </p:spPr>
      </p:pic>
      <p:pic>
        <p:nvPicPr>
          <p:cNvPr id="21" name="SK-10-img-20" descr="preencoded.png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5891659" y="3946624"/>
            <a:ext cx="1527572" cy="586234"/>
          </a:xfrm>
          <a:prstGeom prst="rect">
            <a:avLst/>
          </a:prstGeom>
        </p:spPr>
      </p:pic>
      <p:pic>
        <p:nvPicPr>
          <p:cNvPr id="22" name="SK-10-img-21" descr="preencoded.png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7419231" y="3946624"/>
            <a:ext cx="2464891" cy="586234"/>
          </a:xfrm>
          <a:prstGeom prst="rect">
            <a:avLst/>
          </a:prstGeom>
        </p:spPr>
      </p:pic>
      <p:pic>
        <p:nvPicPr>
          <p:cNvPr id="23" name="SK-10-img-22" descr="preencoded.png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9884122" y="3946624"/>
            <a:ext cx="1736378" cy="586234"/>
          </a:xfrm>
          <a:prstGeom prst="rect">
            <a:avLst/>
          </a:prstGeom>
        </p:spPr>
      </p:pic>
      <p:pic>
        <p:nvPicPr>
          <p:cNvPr id="24" name="SK-10-img-23" descr="preencoded.png"/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5891659" y="4532858"/>
            <a:ext cx="1527572" cy="586234"/>
          </a:xfrm>
          <a:prstGeom prst="rect">
            <a:avLst/>
          </a:prstGeom>
        </p:spPr>
      </p:pic>
      <p:pic>
        <p:nvPicPr>
          <p:cNvPr id="25" name="SK-10-img-24" descr="preencoded.png"/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7419231" y="4532858"/>
            <a:ext cx="2464891" cy="586234"/>
          </a:xfrm>
          <a:prstGeom prst="rect">
            <a:avLst/>
          </a:prstGeom>
        </p:spPr>
      </p:pic>
      <p:pic>
        <p:nvPicPr>
          <p:cNvPr id="26" name="SK-10-img-25" descr="preencoded.png"/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9884122" y="4532858"/>
            <a:ext cx="1736378" cy="586234"/>
          </a:xfrm>
          <a:prstGeom prst="rect">
            <a:avLst/>
          </a:prstGeom>
        </p:spPr>
      </p:pic>
      <p:pic>
        <p:nvPicPr>
          <p:cNvPr id="27" name="SK-10-img-26" descr="preencoded.png"/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5891659" y="5119092"/>
            <a:ext cx="5728841" cy="546348"/>
          </a:xfrm>
          <a:prstGeom prst="rect">
            <a:avLst/>
          </a:prstGeom>
        </p:spPr>
      </p:pic>
      <p:pic>
        <p:nvPicPr>
          <p:cNvPr id="28" name="SK-10-img-27" descr="preencoded.png"/>
          <p:cNvPicPr>
            <a:picLocks noChangeAspect="1"/>
          </p:cNvPicPr>
          <p:nvPr/>
        </p:nvPicPr>
        <p:blipFill>
          <a:blip r:embed="rId26"/>
          <a:stretch>
            <a:fillRect/>
          </a:stretch>
        </p:blipFill>
        <p:spPr>
          <a:xfrm>
            <a:off x="5891659" y="5760690"/>
            <a:ext cx="5728841" cy="352425"/>
          </a:xfrm>
          <a:prstGeom prst="rect">
            <a:avLst/>
          </a:prstGeom>
        </p:spPr>
      </p:pic>
      <p:pic>
        <p:nvPicPr>
          <p:cNvPr id="29" name="SK-10-img-28" descr="preencoded.png"/>
          <p:cNvPicPr>
            <a:picLocks noChangeAspect="1"/>
          </p:cNvPicPr>
          <p:nvPr/>
        </p:nvPicPr>
        <p:blipFill>
          <a:blip r:embed="rId27"/>
          <a:stretch>
            <a:fillRect/>
          </a:stretch>
        </p:blipFill>
        <p:spPr>
          <a:xfrm>
            <a:off x="6044059" y="5849243"/>
            <a:ext cx="214313" cy="175320"/>
          </a:xfrm>
          <a:prstGeom prst="rect">
            <a:avLst/>
          </a:prstGeom>
        </p:spPr>
      </p:pic>
      <p:pic>
        <p:nvPicPr>
          <p:cNvPr id="30" name="SK-10-img-29" descr="preencoded.png"/>
          <p:cNvPicPr>
            <a:picLocks noChangeAspect="1"/>
          </p:cNvPicPr>
          <p:nvPr/>
        </p:nvPicPr>
        <p:blipFill>
          <a:blip r:embed="rId28"/>
          <a:stretch>
            <a:fillRect/>
          </a:stretch>
        </p:blipFill>
        <p:spPr>
          <a:xfrm>
            <a:off x="381000" y="6484590"/>
            <a:ext cx="11430000" cy="295275"/>
          </a:xfrm>
          <a:prstGeom prst="rect">
            <a:avLst/>
          </a:prstGeom>
        </p:spPr>
      </p:pic>
      <p:sp>
        <p:nvSpPr>
          <p:cNvPr id="31" name="SK-10-text-30"/>
          <p:cNvSpPr/>
          <p:nvPr/>
        </p:nvSpPr>
        <p:spPr>
          <a:xfrm>
            <a:off x="609600" y="304800"/>
            <a:ext cx="3562041" cy="3524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050" b="1" kern="0" spc="6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BRADFORD VTS TEACHING DECK</a:t>
            </a:r>
            <a:endParaRPr lang="en-US" sz="1050" dirty="0"/>
          </a:p>
        </p:txBody>
      </p:sp>
      <p:sp>
        <p:nvSpPr>
          <p:cNvPr id="32" name="SK-10-text-31"/>
          <p:cNvSpPr/>
          <p:nvPr/>
        </p:nvSpPr>
        <p:spPr>
          <a:xfrm>
            <a:off x="571500" y="809625"/>
            <a:ext cx="11620500" cy="38859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3060"/>
              </a:lnSpc>
              <a:buNone/>
            </a:pPr>
            <a:r>
              <a:rPr lang="en-US" sz="2550" b="1" dirty="0">
                <a:solidFill>
                  <a:srgbClr val="1A1C1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GCA: Tocilizumab and Steroid Reduction</a:t>
            </a:r>
            <a:endParaRPr lang="en-US" sz="2550" dirty="0"/>
          </a:p>
        </p:txBody>
      </p:sp>
      <p:sp>
        <p:nvSpPr>
          <p:cNvPr id="33" name="SK-10-text-32"/>
          <p:cNvSpPr/>
          <p:nvPr/>
        </p:nvSpPr>
        <p:spPr>
          <a:xfrm>
            <a:off x="571500" y="1236315"/>
            <a:ext cx="11315700" cy="2286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200" dirty="0">
                <a:solidFill>
                  <a:srgbClr val="45474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NICE Guideline Update &amp; Exam Focus</a:t>
            </a:r>
            <a:endParaRPr lang="en-US" sz="1200" dirty="0"/>
          </a:p>
        </p:txBody>
      </p:sp>
      <p:sp>
        <p:nvSpPr>
          <p:cNvPr id="34" name="SK-10-text-33"/>
          <p:cNvSpPr/>
          <p:nvPr/>
        </p:nvSpPr>
        <p:spPr>
          <a:xfrm>
            <a:off x="923925" y="1903065"/>
            <a:ext cx="4895850" cy="2857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250"/>
              </a:lnSpc>
              <a:buNone/>
            </a:pPr>
            <a:r>
              <a:rPr lang="en-US" sz="1500" b="1" dirty="0">
                <a:solidFill>
                  <a:srgbClr val="2D343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Tocilizumab (Actemra)</a:t>
            </a:r>
            <a:endParaRPr lang="en-US" sz="1500" dirty="0"/>
          </a:p>
        </p:txBody>
      </p:sp>
      <p:sp>
        <p:nvSpPr>
          <p:cNvPr id="35" name="SK-10-text-34"/>
          <p:cNvSpPr/>
          <p:nvPr/>
        </p:nvSpPr>
        <p:spPr>
          <a:xfrm>
            <a:off x="571500" y="2436465"/>
            <a:ext cx="3307080" cy="1905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200" b="1" dirty="0">
                <a:solidFill>
                  <a:srgbClr val="1A1C1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NICE TA (2020):</a:t>
            </a:r>
            <a:endParaRPr lang="en-US" sz="1200" dirty="0"/>
          </a:p>
        </p:txBody>
      </p:sp>
      <p:sp>
        <p:nvSpPr>
          <p:cNvPr id="36" name="SK-10-text-35"/>
          <p:cNvSpPr/>
          <p:nvPr/>
        </p:nvSpPr>
        <p:spPr>
          <a:xfrm>
            <a:off x="1790700" y="2436465"/>
            <a:ext cx="4371975" cy="4191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200" dirty="0">
                <a:solidFill>
                  <a:srgbClr val="45474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Approved for newly diagnosed or relapsing GCA.</a:t>
            </a:r>
            <a:endParaRPr lang="en-US" sz="1200" dirty="0"/>
          </a:p>
        </p:txBody>
      </p:sp>
      <p:sp>
        <p:nvSpPr>
          <p:cNvPr id="37" name="SK-10-text-36"/>
          <p:cNvSpPr/>
          <p:nvPr/>
        </p:nvSpPr>
        <p:spPr>
          <a:xfrm>
            <a:off x="571500" y="3007965"/>
            <a:ext cx="1905000" cy="1905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200" b="1" dirty="0">
                <a:solidFill>
                  <a:srgbClr val="1A1C1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Mechanism:</a:t>
            </a:r>
            <a:endParaRPr lang="en-US" sz="1200" dirty="0"/>
          </a:p>
        </p:txBody>
      </p:sp>
      <p:sp>
        <p:nvSpPr>
          <p:cNvPr id="38" name="SK-10-text-37"/>
          <p:cNvSpPr/>
          <p:nvPr/>
        </p:nvSpPr>
        <p:spPr>
          <a:xfrm>
            <a:off x="1504950" y="3007965"/>
            <a:ext cx="4067175" cy="4191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200" dirty="0">
                <a:solidFill>
                  <a:srgbClr val="45474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IL-6 receptor antagonist; reduces systemic inflammation.</a:t>
            </a:r>
            <a:endParaRPr lang="en-US" sz="1200" dirty="0"/>
          </a:p>
        </p:txBody>
      </p:sp>
      <p:sp>
        <p:nvSpPr>
          <p:cNvPr id="39" name="SK-10-text-38"/>
          <p:cNvSpPr/>
          <p:nvPr/>
        </p:nvSpPr>
        <p:spPr>
          <a:xfrm>
            <a:off x="571500" y="3579465"/>
            <a:ext cx="2270760" cy="1905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200" b="1" dirty="0">
                <a:solidFill>
                  <a:srgbClr val="1A1C1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Key Benefit:</a:t>
            </a:r>
            <a:endParaRPr lang="en-US" sz="1200" dirty="0"/>
          </a:p>
        </p:txBody>
      </p:sp>
      <p:sp>
        <p:nvSpPr>
          <p:cNvPr id="40" name="SK-10-text-39"/>
          <p:cNvSpPr/>
          <p:nvPr/>
        </p:nvSpPr>
        <p:spPr>
          <a:xfrm>
            <a:off x="1476375" y="3579465"/>
            <a:ext cx="4343400" cy="4191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200" dirty="0">
                <a:solidFill>
                  <a:srgbClr val="45474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Achieves sustained remission and significantly reduces total cumulative steroid dose.</a:t>
            </a:r>
            <a:endParaRPr lang="en-US" sz="1200" dirty="0"/>
          </a:p>
        </p:txBody>
      </p:sp>
      <p:sp>
        <p:nvSpPr>
          <p:cNvPr id="41" name="SK-10-text-40"/>
          <p:cNvSpPr/>
          <p:nvPr/>
        </p:nvSpPr>
        <p:spPr>
          <a:xfrm>
            <a:off x="571500" y="4150965"/>
            <a:ext cx="2819400" cy="1905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200" b="1" dirty="0">
                <a:solidFill>
                  <a:srgbClr val="1A1C1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Administration:</a:t>
            </a:r>
            <a:endParaRPr lang="en-US" sz="1200" dirty="0"/>
          </a:p>
        </p:txBody>
      </p:sp>
      <p:sp>
        <p:nvSpPr>
          <p:cNvPr id="42" name="SK-10-text-41"/>
          <p:cNvSpPr/>
          <p:nvPr/>
        </p:nvSpPr>
        <p:spPr>
          <a:xfrm>
            <a:off x="1743075" y="4150965"/>
            <a:ext cx="4010025" cy="4191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200" dirty="0">
                <a:solidFill>
                  <a:srgbClr val="45474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162mg subcutaneous weekly injection; specialist-initiated.</a:t>
            </a:r>
            <a:endParaRPr lang="en-US" sz="1200" dirty="0"/>
          </a:p>
        </p:txBody>
      </p:sp>
      <p:sp>
        <p:nvSpPr>
          <p:cNvPr id="43" name="SK-10-text-42"/>
          <p:cNvSpPr/>
          <p:nvPr/>
        </p:nvSpPr>
        <p:spPr>
          <a:xfrm>
            <a:off x="571500" y="4722465"/>
            <a:ext cx="1539240" cy="1905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200" b="1" dirty="0">
                <a:solidFill>
                  <a:srgbClr val="1A1C1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GP Role:</a:t>
            </a:r>
            <a:endParaRPr lang="en-US" sz="1200" dirty="0"/>
          </a:p>
        </p:txBody>
      </p:sp>
      <p:sp>
        <p:nvSpPr>
          <p:cNvPr id="44" name="SK-10-text-43"/>
          <p:cNvSpPr/>
          <p:nvPr/>
        </p:nvSpPr>
        <p:spPr>
          <a:xfrm>
            <a:off x="1219200" y="4722465"/>
            <a:ext cx="8854440" cy="1905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200" dirty="0">
                <a:solidFill>
                  <a:srgbClr val="45474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Monitoring FBC, lipids, and LFTs in shared care.</a:t>
            </a:r>
            <a:endParaRPr lang="en-US" sz="1200" dirty="0"/>
          </a:p>
        </p:txBody>
      </p:sp>
      <p:sp>
        <p:nvSpPr>
          <p:cNvPr id="45" name="SK-10-text-44"/>
          <p:cNvSpPr/>
          <p:nvPr/>
        </p:nvSpPr>
        <p:spPr>
          <a:xfrm>
            <a:off x="723900" y="5160615"/>
            <a:ext cx="4481959" cy="2000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050" b="1" kern="0" spc="30" dirty="0">
                <a:solidFill>
                  <a:srgbClr val="7B1FA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AKT PEARL</a:t>
            </a:r>
            <a:endParaRPr lang="en-US" sz="1050" dirty="0"/>
          </a:p>
        </p:txBody>
      </p:sp>
      <p:sp>
        <p:nvSpPr>
          <p:cNvPr id="46" name="SK-10-text-45"/>
          <p:cNvSpPr/>
          <p:nvPr/>
        </p:nvSpPr>
        <p:spPr>
          <a:xfrm>
            <a:off x="723900" y="5398740"/>
            <a:ext cx="4405759" cy="6000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125" dirty="0">
                <a:solidFill>
                  <a:srgbClr val="1A1C1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Tocilizumab is a steroid-sparing agent that reduces relapse rates compared to steroids alone. Always check for IL-6 inhibitor in GCA drug history.</a:t>
            </a:r>
            <a:endParaRPr lang="en-US" sz="1125" dirty="0"/>
          </a:p>
        </p:txBody>
      </p:sp>
      <p:sp>
        <p:nvSpPr>
          <p:cNvPr id="47" name="SK-10-text-46"/>
          <p:cNvSpPr/>
          <p:nvPr/>
        </p:nvSpPr>
        <p:spPr>
          <a:xfrm>
            <a:off x="6244084" y="1903065"/>
            <a:ext cx="5947916" cy="2857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250"/>
              </a:lnSpc>
              <a:buNone/>
            </a:pPr>
            <a:r>
              <a:rPr lang="en-US" sz="1500" b="1" dirty="0">
                <a:solidFill>
                  <a:srgbClr val="2D343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Steroid Reduction Schedule</a:t>
            </a:r>
            <a:endParaRPr lang="en-US" sz="1500" dirty="0"/>
          </a:p>
        </p:txBody>
      </p:sp>
      <p:sp>
        <p:nvSpPr>
          <p:cNvPr id="48" name="SK-10-text-47"/>
          <p:cNvSpPr/>
          <p:nvPr/>
        </p:nvSpPr>
        <p:spPr>
          <a:xfrm>
            <a:off x="5891659" y="2417415"/>
            <a:ext cx="5728841" cy="4286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688"/>
              </a:lnSpc>
              <a:buNone/>
            </a:pPr>
            <a:r>
              <a:rPr lang="en-US" sz="1125" dirty="0">
                <a:solidFill>
                  <a:srgbClr val="45474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Start tapering after 4 weeks at initial dose (40–60mg) once ESR/CRP have normalised.</a:t>
            </a:r>
            <a:endParaRPr lang="en-US" sz="1125" dirty="0"/>
          </a:p>
        </p:txBody>
      </p:sp>
      <p:sp>
        <p:nvSpPr>
          <p:cNvPr id="49" name="SK-10-text-48"/>
          <p:cNvSpPr/>
          <p:nvPr/>
        </p:nvSpPr>
        <p:spPr>
          <a:xfrm>
            <a:off x="6044059" y="2941290"/>
            <a:ext cx="1298972" cy="4191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200" b="1" dirty="0">
                <a:solidFill>
                  <a:srgbClr val="45474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Phase</a:t>
            </a:r>
            <a:endParaRPr lang="en-US" sz="1200" dirty="0"/>
          </a:p>
        </p:txBody>
      </p:sp>
      <p:sp>
        <p:nvSpPr>
          <p:cNvPr id="50" name="SK-10-text-49"/>
          <p:cNvSpPr/>
          <p:nvPr/>
        </p:nvSpPr>
        <p:spPr>
          <a:xfrm>
            <a:off x="7571631" y="2941290"/>
            <a:ext cx="2319920" cy="4191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200" b="1" dirty="0">
                <a:solidFill>
                  <a:srgbClr val="45474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Reduction Step</a:t>
            </a:r>
            <a:endParaRPr lang="en-US" sz="1200" dirty="0"/>
          </a:p>
        </p:txBody>
      </p:sp>
      <p:sp>
        <p:nvSpPr>
          <p:cNvPr id="51" name="SK-10-text-50"/>
          <p:cNvSpPr/>
          <p:nvPr/>
        </p:nvSpPr>
        <p:spPr>
          <a:xfrm>
            <a:off x="10036522" y="2941290"/>
            <a:ext cx="1734754" cy="4191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200" b="1" dirty="0">
                <a:solidFill>
                  <a:srgbClr val="45474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Target Dose</a:t>
            </a:r>
            <a:endParaRPr lang="en-US" sz="1200" dirty="0"/>
          </a:p>
        </p:txBody>
      </p:sp>
      <p:sp>
        <p:nvSpPr>
          <p:cNvPr id="52" name="SK-10-text-51"/>
          <p:cNvSpPr/>
          <p:nvPr/>
        </p:nvSpPr>
        <p:spPr>
          <a:xfrm>
            <a:off x="6044059" y="3360390"/>
            <a:ext cx="1979264" cy="586234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200" dirty="0">
                <a:solidFill>
                  <a:srgbClr val="45474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Initial Phase</a:t>
            </a:r>
            <a:endParaRPr lang="en-US" sz="1200" dirty="0"/>
          </a:p>
        </p:txBody>
      </p:sp>
      <p:sp>
        <p:nvSpPr>
          <p:cNvPr id="53" name="SK-10-text-52"/>
          <p:cNvSpPr/>
          <p:nvPr/>
        </p:nvSpPr>
        <p:spPr>
          <a:xfrm>
            <a:off x="7571631" y="3360390"/>
            <a:ext cx="3281514" cy="586234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200" dirty="0">
                <a:solidFill>
                  <a:srgbClr val="45474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10mg every 2 weeks</a:t>
            </a:r>
            <a:endParaRPr lang="en-US" sz="1200" dirty="0"/>
          </a:p>
        </p:txBody>
      </p:sp>
      <p:sp>
        <p:nvSpPr>
          <p:cNvPr id="54" name="SK-10-text-53"/>
          <p:cNvSpPr/>
          <p:nvPr/>
        </p:nvSpPr>
        <p:spPr>
          <a:xfrm>
            <a:off x="10036522" y="3360390"/>
            <a:ext cx="2155478" cy="586234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200" dirty="0">
                <a:solidFill>
                  <a:srgbClr val="45474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Until 20mg/day</a:t>
            </a:r>
            <a:endParaRPr lang="en-US" sz="1200" dirty="0"/>
          </a:p>
        </p:txBody>
      </p:sp>
      <p:sp>
        <p:nvSpPr>
          <p:cNvPr id="55" name="SK-10-text-54"/>
          <p:cNvSpPr/>
          <p:nvPr/>
        </p:nvSpPr>
        <p:spPr>
          <a:xfrm>
            <a:off x="6044059" y="3946624"/>
            <a:ext cx="1393706" cy="586234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200" dirty="0">
                <a:solidFill>
                  <a:srgbClr val="45474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Mid Phase</a:t>
            </a:r>
            <a:endParaRPr lang="en-US" sz="1200" dirty="0"/>
          </a:p>
        </p:txBody>
      </p:sp>
      <p:sp>
        <p:nvSpPr>
          <p:cNvPr id="56" name="SK-10-text-55"/>
          <p:cNvSpPr/>
          <p:nvPr/>
        </p:nvSpPr>
        <p:spPr>
          <a:xfrm>
            <a:off x="7571631" y="3946624"/>
            <a:ext cx="3869155" cy="586234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200" dirty="0">
                <a:solidFill>
                  <a:srgbClr val="45474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2.5mg every 2–4 weeks</a:t>
            </a:r>
            <a:endParaRPr lang="en-US" sz="1200" dirty="0"/>
          </a:p>
        </p:txBody>
      </p:sp>
      <p:sp>
        <p:nvSpPr>
          <p:cNvPr id="57" name="SK-10-text-56"/>
          <p:cNvSpPr/>
          <p:nvPr/>
        </p:nvSpPr>
        <p:spPr>
          <a:xfrm>
            <a:off x="10036522" y="3946624"/>
            <a:ext cx="2155478" cy="586234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200" dirty="0">
                <a:solidFill>
                  <a:srgbClr val="45474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Until 10mg/day</a:t>
            </a:r>
            <a:endParaRPr lang="en-US" sz="1200" dirty="0"/>
          </a:p>
        </p:txBody>
      </p:sp>
      <p:sp>
        <p:nvSpPr>
          <p:cNvPr id="58" name="SK-10-text-57"/>
          <p:cNvSpPr/>
          <p:nvPr/>
        </p:nvSpPr>
        <p:spPr>
          <a:xfrm>
            <a:off x="6044059" y="4532858"/>
            <a:ext cx="1686485" cy="586234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200" dirty="0">
                <a:solidFill>
                  <a:srgbClr val="45474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Maintenance</a:t>
            </a:r>
            <a:endParaRPr lang="en-US" sz="1200" dirty="0"/>
          </a:p>
        </p:txBody>
      </p:sp>
      <p:sp>
        <p:nvSpPr>
          <p:cNvPr id="59" name="SK-10-text-58"/>
          <p:cNvSpPr/>
          <p:nvPr/>
        </p:nvSpPr>
        <p:spPr>
          <a:xfrm>
            <a:off x="7571631" y="4532858"/>
            <a:ext cx="3602045" cy="586234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200" dirty="0">
                <a:solidFill>
                  <a:srgbClr val="45474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1mg every 1–2 months</a:t>
            </a:r>
            <a:endParaRPr lang="en-US" sz="1200" dirty="0"/>
          </a:p>
        </p:txBody>
      </p:sp>
      <p:sp>
        <p:nvSpPr>
          <p:cNvPr id="60" name="SK-10-text-59"/>
          <p:cNvSpPr/>
          <p:nvPr/>
        </p:nvSpPr>
        <p:spPr>
          <a:xfrm>
            <a:off x="10036522" y="4532858"/>
            <a:ext cx="2036309" cy="586234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200" dirty="0">
                <a:solidFill>
                  <a:srgbClr val="45474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Until stopped</a:t>
            </a:r>
            <a:endParaRPr lang="en-US" sz="1200" dirty="0"/>
          </a:p>
        </p:txBody>
      </p:sp>
      <p:sp>
        <p:nvSpPr>
          <p:cNvPr id="61" name="SK-10-text-60"/>
          <p:cNvSpPr/>
          <p:nvPr/>
        </p:nvSpPr>
        <p:spPr>
          <a:xfrm>
            <a:off x="6044059" y="5119092"/>
            <a:ext cx="6147941" cy="546348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050" b="1" dirty="0">
                <a:solidFill>
                  <a:srgbClr val="1A1C1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Relapse:</a:t>
            </a:r>
            <a:r>
              <a:rPr lang="en-US" sz="1050" dirty="0">
                <a:solidFill>
                  <a:srgbClr val="1A1C1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Increase back to last effective dose. Do not restart schedule from beginning.</a:t>
            </a:r>
            <a:endParaRPr lang="en-US" sz="1050" dirty="0"/>
          </a:p>
        </p:txBody>
      </p:sp>
      <p:sp>
        <p:nvSpPr>
          <p:cNvPr id="62" name="SK-10-text-61"/>
          <p:cNvSpPr/>
          <p:nvPr/>
        </p:nvSpPr>
        <p:spPr>
          <a:xfrm>
            <a:off x="6372671" y="5836890"/>
            <a:ext cx="5819329" cy="2000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050" b="1" dirty="0">
                <a:solidFill>
                  <a:srgbClr val="E651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Visual symptoms at ANY stage: Same-day A&amp;E admission.</a:t>
            </a:r>
            <a:endParaRPr lang="en-US" sz="1050" dirty="0"/>
          </a:p>
        </p:txBody>
      </p:sp>
      <p:sp>
        <p:nvSpPr>
          <p:cNvPr id="63" name="SK-10-text-62"/>
          <p:cNvSpPr/>
          <p:nvPr/>
        </p:nvSpPr>
        <p:spPr>
          <a:xfrm>
            <a:off x="381000" y="6608415"/>
            <a:ext cx="4008120" cy="1714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350"/>
              </a:lnSpc>
              <a:buNone/>
            </a:pPr>
            <a:r>
              <a:rPr lang="en-US" sz="900" dirty="0">
                <a:solidFill>
                  <a:srgbClr val="75777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Updated May 2026 / NICE TA</a:t>
            </a:r>
            <a:endParaRPr lang="en-US" sz="900" dirty="0"/>
          </a:p>
        </p:txBody>
      </p:sp>
      <p:sp>
        <p:nvSpPr>
          <p:cNvPr id="64" name="SK-10-text-63"/>
          <p:cNvSpPr/>
          <p:nvPr/>
        </p:nvSpPr>
        <p:spPr>
          <a:xfrm>
            <a:off x="6024563" y="6608415"/>
            <a:ext cx="2956560" cy="1714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350"/>
              </a:lnSpc>
              <a:buNone/>
            </a:pPr>
            <a:r>
              <a:rPr lang="en-US" sz="900" dirty="0">
                <a:solidFill>
                  <a:srgbClr val="75777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www.bradfordvts.co.uk</a:t>
            </a:r>
            <a:endParaRPr lang="en-US" sz="900" dirty="0"/>
          </a:p>
        </p:txBody>
      </p:sp>
      <p:sp>
        <p:nvSpPr>
          <p:cNvPr id="65" name="SK-10-text-64"/>
          <p:cNvSpPr/>
          <p:nvPr/>
        </p:nvSpPr>
        <p:spPr>
          <a:xfrm>
            <a:off x="11382375" y="6608415"/>
            <a:ext cx="809625" cy="1714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350"/>
              </a:lnSpc>
              <a:buNone/>
            </a:pPr>
            <a:r>
              <a:rPr lang="en-US" sz="900" dirty="0">
                <a:solidFill>
                  <a:srgbClr val="75777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Page 10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11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11-img-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SK-11-img-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1000" y="304800"/>
            <a:ext cx="2819400" cy="352425"/>
          </a:xfrm>
          <a:prstGeom prst="rect">
            <a:avLst/>
          </a:prstGeom>
        </p:spPr>
      </p:pic>
      <p:pic>
        <p:nvPicPr>
          <p:cNvPr id="5" name="SK-11-img-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1000" y="809625"/>
            <a:ext cx="11430000" cy="655290"/>
          </a:xfrm>
          <a:prstGeom prst="rect">
            <a:avLst/>
          </a:prstGeom>
        </p:spPr>
      </p:pic>
      <p:pic>
        <p:nvPicPr>
          <p:cNvPr id="6" name="SK-11-img-5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81000" y="1645890"/>
            <a:ext cx="6068318" cy="3923407"/>
          </a:xfrm>
          <a:prstGeom prst="rect">
            <a:avLst/>
          </a:prstGeom>
        </p:spPr>
      </p:pic>
      <p:pic>
        <p:nvPicPr>
          <p:cNvPr id="7" name="SK-11-img-6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81000" y="1645890"/>
            <a:ext cx="1517005" cy="457200"/>
          </a:xfrm>
          <a:prstGeom prst="rect">
            <a:avLst/>
          </a:prstGeom>
        </p:spPr>
      </p:pic>
      <p:pic>
        <p:nvPicPr>
          <p:cNvPr id="8" name="SK-11-img-7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898005" y="1645890"/>
            <a:ext cx="2299543" cy="457200"/>
          </a:xfrm>
          <a:prstGeom prst="rect">
            <a:avLst/>
          </a:prstGeom>
        </p:spPr>
      </p:pic>
      <p:pic>
        <p:nvPicPr>
          <p:cNvPr id="9" name="SK-11-img-8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197548" y="1645890"/>
            <a:ext cx="2251770" cy="457200"/>
          </a:xfrm>
          <a:prstGeom prst="rect">
            <a:avLst/>
          </a:prstGeom>
        </p:spPr>
      </p:pic>
      <p:pic>
        <p:nvPicPr>
          <p:cNvPr id="10" name="SK-11-img-9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81000" y="2103090"/>
            <a:ext cx="1517005" cy="617041"/>
          </a:xfrm>
          <a:prstGeom prst="rect">
            <a:avLst/>
          </a:prstGeom>
        </p:spPr>
      </p:pic>
      <p:pic>
        <p:nvPicPr>
          <p:cNvPr id="11" name="SK-11-img-10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898005" y="2103090"/>
            <a:ext cx="2299543" cy="617041"/>
          </a:xfrm>
          <a:prstGeom prst="rect">
            <a:avLst/>
          </a:prstGeom>
        </p:spPr>
      </p:pic>
      <p:pic>
        <p:nvPicPr>
          <p:cNvPr id="12" name="SK-11-img-11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197548" y="2103090"/>
            <a:ext cx="2251770" cy="617041"/>
          </a:xfrm>
          <a:prstGeom prst="rect">
            <a:avLst/>
          </a:prstGeom>
        </p:spPr>
      </p:pic>
      <p:pic>
        <p:nvPicPr>
          <p:cNvPr id="13" name="SK-11-img-12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381000" y="2720132"/>
            <a:ext cx="1517005" cy="617041"/>
          </a:xfrm>
          <a:prstGeom prst="rect">
            <a:avLst/>
          </a:prstGeom>
        </p:spPr>
      </p:pic>
      <p:pic>
        <p:nvPicPr>
          <p:cNvPr id="14" name="SK-11-img-13" descr="preencoded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1898005" y="2720132"/>
            <a:ext cx="2299543" cy="617041"/>
          </a:xfrm>
          <a:prstGeom prst="rect">
            <a:avLst/>
          </a:prstGeom>
        </p:spPr>
      </p:pic>
      <p:pic>
        <p:nvPicPr>
          <p:cNvPr id="15" name="SK-11-img-14" descr="preencoded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4197548" y="2720132"/>
            <a:ext cx="2251770" cy="617041"/>
          </a:xfrm>
          <a:prstGeom prst="rect">
            <a:avLst/>
          </a:prstGeom>
        </p:spPr>
      </p:pic>
      <p:pic>
        <p:nvPicPr>
          <p:cNvPr id="16" name="SK-11-img-15" descr="preencoded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381000" y="3337173"/>
            <a:ext cx="1517005" cy="403771"/>
          </a:xfrm>
          <a:prstGeom prst="rect">
            <a:avLst/>
          </a:prstGeom>
        </p:spPr>
      </p:pic>
      <p:pic>
        <p:nvPicPr>
          <p:cNvPr id="17" name="SK-11-img-16" descr="preencoded.pn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1898005" y="3337173"/>
            <a:ext cx="2299543" cy="403771"/>
          </a:xfrm>
          <a:prstGeom prst="rect">
            <a:avLst/>
          </a:prstGeom>
        </p:spPr>
      </p:pic>
      <p:pic>
        <p:nvPicPr>
          <p:cNvPr id="18" name="SK-11-img-17" descr="preencoded.png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4197548" y="3337173"/>
            <a:ext cx="2251770" cy="403771"/>
          </a:xfrm>
          <a:prstGeom prst="rect">
            <a:avLst/>
          </a:prstGeom>
        </p:spPr>
      </p:pic>
      <p:pic>
        <p:nvPicPr>
          <p:cNvPr id="19" name="SK-11-img-18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81000" y="3740944"/>
            <a:ext cx="1517005" cy="617041"/>
          </a:xfrm>
          <a:prstGeom prst="rect">
            <a:avLst/>
          </a:prstGeom>
        </p:spPr>
      </p:pic>
      <p:pic>
        <p:nvPicPr>
          <p:cNvPr id="20" name="SK-11-img-19" descr="preencoded.png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1898005" y="3740944"/>
            <a:ext cx="2299543" cy="617041"/>
          </a:xfrm>
          <a:prstGeom prst="rect">
            <a:avLst/>
          </a:prstGeom>
        </p:spPr>
      </p:pic>
      <p:pic>
        <p:nvPicPr>
          <p:cNvPr id="21" name="SK-11-img-20" descr="preencoded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4197548" y="3740944"/>
            <a:ext cx="2251770" cy="617041"/>
          </a:xfrm>
          <a:prstGeom prst="rect">
            <a:avLst/>
          </a:prstGeom>
        </p:spPr>
      </p:pic>
      <p:pic>
        <p:nvPicPr>
          <p:cNvPr id="22" name="SK-11-img-21" descr="preencoded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381000" y="4357985"/>
            <a:ext cx="1517005" cy="403771"/>
          </a:xfrm>
          <a:prstGeom prst="rect">
            <a:avLst/>
          </a:prstGeom>
        </p:spPr>
      </p:pic>
      <p:pic>
        <p:nvPicPr>
          <p:cNvPr id="23" name="SK-11-img-22" descr="preencoded.pn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1898005" y="4357985"/>
            <a:ext cx="2299543" cy="403771"/>
          </a:xfrm>
          <a:prstGeom prst="rect">
            <a:avLst/>
          </a:prstGeom>
        </p:spPr>
      </p:pic>
      <p:pic>
        <p:nvPicPr>
          <p:cNvPr id="24" name="SK-11-img-23" descr="preencoded.png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4197548" y="4357985"/>
            <a:ext cx="2251770" cy="403771"/>
          </a:xfrm>
          <a:prstGeom prst="rect">
            <a:avLst/>
          </a:prstGeom>
        </p:spPr>
      </p:pic>
      <p:pic>
        <p:nvPicPr>
          <p:cNvPr id="25" name="SK-11-img-24" descr="preencoded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381000" y="4761756"/>
            <a:ext cx="1517005" cy="403771"/>
          </a:xfrm>
          <a:prstGeom prst="rect">
            <a:avLst/>
          </a:prstGeom>
        </p:spPr>
      </p:pic>
      <p:pic>
        <p:nvPicPr>
          <p:cNvPr id="26" name="SK-11-img-25" descr="preencoded.pn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1898005" y="4761756"/>
            <a:ext cx="2299543" cy="403771"/>
          </a:xfrm>
          <a:prstGeom prst="rect">
            <a:avLst/>
          </a:prstGeom>
        </p:spPr>
      </p:pic>
      <p:pic>
        <p:nvPicPr>
          <p:cNvPr id="27" name="SK-11-img-26" descr="preencoded.png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4197548" y="4761756"/>
            <a:ext cx="2251770" cy="403771"/>
          </a:xfrm>
          <a:prstGeom prst="rect">
            <a:avLst/>
          </a:prstGeom>
        </p:spPr>
      </p:pic>
      <p:pic>
        <p:nvPicPr>
          <p:cNvPr id="28" name="SK-11-img-27" descr="preencoded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381000" y="5165527"/>
            <a:ext cx="1517005" cy="403771"/>
          </a:xfrm>
          <a:prstGeom prst="rect">
            <a:avLst/>
          </a:prstGeom>
        </p:spPr>
      </p:pic>
      <p:pic>
        <p:nvPicPr>
          <p:cNvPr id="29" name="SK-11-img-28" descr="preencoded.png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381000" y="5645497"/>
            <a:ext cx="6068318" cy="601861"/>
          </a:xfrm>
          <a:prstGeom prst="rect">
            <a:avLst/>
          </a:prstGeom>
        </p:spPr>
      </p:pic>
      <p:pic>
        <p:nvPicPr>
          <p:cNvPr id="30" name="SK-11-img-29" descr="preencoded.png"/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6754118" y="1693515"/>
            <a:ext cx="238125" cy="190500"/>
          </a:xfrm>
          <a:prstGeom prst="rect">
            <a:avLst/>
          </a:prstGeom>
        </p:spPr>
      </p:pic>
      <p:pic>
        <p:nvPicPr>
          <p:cNvPr id="31" name="SK-11-img-30" descr="preencoded.png"/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6754118" y="3741390"/>
            <a:ext cx="238125" cy="190500"/>
          </a:xfrm>
          <a:prstGeom prst="rect">
            <a:avLst/>
          </a:prstGeom>
        </p:spPr>
      </p:pic>
      <p:sp>
        <p:nvSpPr>
          <p:cNvPr id="32" name="SK-11-text-31"/>
          <p:cNvSpPr/>
          <p:nvPr/>
        </p:nvSpPr>
        <p:spPr>
          <a:xfrm>
            <a:off x="609600" y="304800"/>
            <a:ext cx="3562041" cy="3524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050" b="1" kern="0" spc="6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BRADFORD VTS TEACHING DECK</a:t>
            </a:r>
            <a:endParaRPr lang="en-US" sz="1050" dirty="0"/>
          </a:p>
        </p:txBody>
      </p:sp>
      <p:sp>
        <p:nvSpPr>
          <p:cNvPr id="33" name="SK-11-text-32"/>
          <p:cNvSpPr/>
          <p:nvPr/>
        </p:nvSpPr>
        <p:spPr>
          <a:xfrm>
            <a:off x="571500" y="809625"/>
            <a:ext cx="11620500" cy="38859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3060"/>
              </a:lnSpc>
              <a:buNone/>
            </a:pPr>
            <a:r>
              <a:rPr lang="en-US" sz="2550" b="1" dirty="0">
                <a:solidFill>
                  <a:srgbClr val="1A1C1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PMR vs GCA and Referral Criteria</a:t>
            </a:r>
            <a:endParaRPr lang="en-US" sz="2550" dirty="0"/>
          </a:p>
        </p:txBody>
      </p:sp>
      <p:sp>
        <p:nvSpPr>
          <p:cNvPr id="34" name="SK-11-text-33"/>
          <p:cNvSpPr/>
          <p:nvPr/>
        </p:nvSpPr>
        <p:spPr>
          <a:xfrm>
            <a:off x="571500" y="1236315"/>
            <a:ext cx="11315700" cy="2286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200" dirty="0">
                <a:solidFill>
                  <a:srgbClr val="45474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NICE Guideline Update &amp; Exam Focus</a:t>
            </a:r>
            <a:endParaRPr lang="en-US" sz="1200" dirty="0"/>
          </a:p>
        </p:txBody>
      </p:sp>
      <p:sp>
        <p:nvSpPr>
          <p:cNvPr id="35" name="SK-11-text-34"/>
          <p:cNvSpPr/>
          <p:nvPr/>
        </p:nvSpPr>
        <p:spPr>
          <a:xfrm>
            <a:off x="533400" y="1645890"/>
            <a:ext cx="1288405" cy="4572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200" b="1" dirty="0">
                <a:solidFill>
                  <a:srgbClr val="1A1C1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Feature</a:t>
            </a:r>
            <a:endParaRPr lang="en-US" sz="1200" dirty="0"/>
          </a:p>
        </p:txBody>
      </p:sp>
      <p:sp>
        <p:nvSpPr>
          <p:cNvPr id="36" name="SK-11-text-35"/>
          <p:cNvSpPr/>
          <p:nvPr/>
        </p:nvSpPr>
        <p:spPr>
          <a:xfrm>
            <a:off x="2050405" y="1645890"/>
            <a:ext cx="2070943" cy="4572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200" b="1" dirty="0">
                <a:solidFill>
                  <a:srgbClr val="1A1C1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PMR</a:t>
            </a:r>
            <a:endParaRPr lang="en-US" sz="1200" dirty="0"/>
          </a:p>
        </p:txBody>
      </p:sp>
      <p:sp>
        <p:nvSpPr>
          <p:cNvPr id="37" name="SK-11-text-36"/>
          <p:cNvSpPr/>
          <p:nvPr/>
        </p:nvSpPr>
        <p:spPr>
          <a:xfrm>
            <a:off x="4349948" y="1645890"/>
            <a:ext cx="2023170" cy="4572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200" b="1" dirty="0">
                <a:solidFill>
                  <a:srgbClr val="1A1C1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GCA</a:t>
            </a:r>
            <a:endParaRPr lang="en-US" sz="1200" dirty="0"/>
          </a:p>
        </p:txBody>
      </p:sp>
      <p:sp>
        <p:nvSpPr>
          <p:cNvPr id="38" name="SK-11-text-37"/>
          <p:cNvSpPr/>
          <p:nvPr/>
        </p:nvSpPr>
        <p:spPr>
          <a:xfrm>
            <a:off x="533400" y="2103090"/>
            <a:ext cx="1288405" cy="61704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680"/>
              </a:lnSpc>
              <a:buNone/>
            </a:pPr>
            <a:r>
              <a:rPr lang="en-US" sz="1200" b="1" dirty="0">
                <a:solidFill>
                  <a:srgbClr val="45474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Vessels</a:t>
            </a:r>
            <a:endParaRPr lang="en-US" sz="1200" dirty="0"/>
          </a:p>
        </p:txBody>
      </p:sp>
      <p:sp>
        <p:nvSpPr>
          <p:cNvPr id="39" name="SK-11-text-38"/>
          <p:cNvSpPr/>
          <p:nvPr/>
        </p:nvSpPr>
        <p:spPr>
          <a:xfrm>
            <a:off x="2050405" y="2103090"/>
            <a:ext cx="2297155" cy="61704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680"/>
              </a:lnSpc>
              <a:buNone/>
            </a:pPr>
            <a:r>
              <a:rPr lang="en-US" sz="1200" dirty="0">
                <a:solidFill>
                  <a:srgbClr val="45474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No involvement</a:t>
            </a:r>
            <a:endParaRPr lang="en-US" sz="1200" dirty="0"/>
          </a:p>
        </p:txBody>
      </p:sp>
      <p:sp>
        <p:nvSpPr>
          <p:cNvPr id="40" name="SK-11-text-39"/>
          <p:cNvSpPr/>
          <p:nvPr/>
        </p:nvSpPr>
        <p:spPr>
          <a:xfrm>
            <a:off x="4349948" y="2103090"/>
            <a:ext cx="1946970" cy="61704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680"/>
              </a:lnSpc>
              <a:buNone/>
            </a:pPr>
            <a:r>
              <a:rPr lang="en-US" sz="1200" dirty="0">
                <a:solidFill>
                  <a:srgbClr val="45474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Temporal + Cranial arteries</a:t>
            </a:r>
            <a:endParaRPr lang="en-US" sz="1200" dirty="0"/>
          </a:p>
        </p:txBody>
      </p:sp>
      <p:sp>
        <p:nvSpPr>
          <p:cNvPr id="41" name="SK-11-text-40"/>
          <p:cNvSpPr/>
          <p:nvPr/>
        </p:nvSpPr>
        <p:spPr>
          <a:xfrm>
            <a:off x="533400" y="2720132"/>
            <a:ext cx="1683689" cy="61704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680"/>
              </a:lnSpc>
              <a:buNone/>
            </a:pPr>
            <a:r>
              <a:rPr lang="en-US" sz="1200" b="1" dirty="0">
                <a:solidFill>
                  <a:srgbClr val="45474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Vision Loss</a:t>
            </a:r>
            <a:endParaRPr lang="en-US" sz="1200" dirty="0"/>
          </a:p>
        </p:txBody>
      </p:sp>
      <p:sp>
        <p:nvSpPr>
          <p:cNvPr id="42" name="SK-11-text-41"/>
          <p:cNvSpPr/>
          <p:nvPr/>
        </p:nvSpPr>
        <p:spPr>
          <a:xfrm>
            <a:off x="2050405" y="2720132"/>
            <a:ext cx="1994743" cy="61704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680"/>
              </a:lnSpc>
              <a:buNone/>
            </a:pPr>
            <a:r>
              <a:rPr lang="en-US" sz="1200" dirty="0">
                <a:solidFill>
                  <a:srgbClr val="45474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Rare (only if GCA develops)</a:t>
            </a:r>
            <a:endParaRPr lang="en-US" sz="1200" dirty="0"/>
          </a:p>
        </p:txBody>
      </p:sp>
      <p:sp>
        <p:nvSpPr>
          <p:cNvPr id="43" name="SK-11-text-42"/>
          <p:cNvSpPr/>
          <p:nvPr/>
        </p:nvSpPr>
        <p:spPr>
          <a:xfrm>
            <a:off x="4349948" y="2720132"/>
            <a:ext cx="3607666" cy="61704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680"/>
              </a:lnSpc>
              <a:buNone/>
            </a:pPr>
            <a:r>
              <a:rPr lang="en-US" sz="1200" dirty="0">
                <a:solidFill>
                  <a:srgbClr val="45474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High Risk (up to 20%)</a:t>
            </a:r>
            <a:endParaRPr lang="en-US" sz="1200" dirty="0"/>
          </a:p>
        </p:txBody>
      </p:sp>
      <p:sp>
        <p:nvSpPr>
          <p:cNvPr id="44" name="SK-11-text-43"/>
          <p:cNvSpPr/>
          <p:nvPr/>
        </p:nvSpPr>
        <p:spPr>
          <a:xfrm>
            <a:off x="533400" y="3337173"/>
            <a:ext cx="1288405" cy="40377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680"/>
              </a:lnSpc>
              <a:buNone/>
            </a:pPr>
            <a:r>
              <a:rPr lang="en-US" sz="1200" b="1" dirty="0">
                <a:solidFill>
                  <a:srgbClr val="45474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Headache</a:t>
            </a:r>
            <a:endParaRPr lang="en-US" sz="1200" dirty="0"/>
          </a:p>
        </p:txBody>
      </p:sp>
      <p:sp>
        <p:nvSpPr>
          <p:cNvPr id="45" name="SK-11-text-44"/>
          <p:cNvSpPr/>
          <p:nvPr/>
        </p:nvSpPr>
        <p:spPr>
          <a:xfrm>
            <a:off x="2050405" y="3337173"/>
            <a:ext cx="2070943" cy="40377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680"/>
              </a:lnSpc>
              <a:buNone/>
            </a:pPr>
            <a:r>
              <a:rPr lang="en-US" sz="1200" dirty="0">
                <a:solidFill>
                  <a:srgbClr val="45474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Unusual</a:t>
            </a:r>
            <a:endParaRPr lang="en-US" sz="1200" dirty="0"/>
          </a:p>
        </p:txBody>
      </p:sp>
      <p:sp>
        <p:nvSpPr>
          <p:cNvPr id="46" name="SK-11-text-45"/>
          <p:cNvSpPr/>
          <p:nvPr/>
        </p:nvSpPr>
        <p:spPr>
          <a:xfrm>
            <a:off x="4349948" y="3337173"/>
            <a:ext cx="3554957" cy="40377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680"/>
              </a:lnSpc>
              <a:buNone/>
            </a:pPr>
            <a:r>
              <a:rPr lang="en-US" sz="1200" dirty="0">
                <a:solidFill>
                  <a:srgbClr val="45474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Key Feature (Temporal)</a:t>
            </a:r>
            <a:endParaRPr lang="en-US" sz="1200" dirty="0"/>
          </a:p>
        </p:txBody>
      </p:sp>
      <p:sp>
        <p:nvSpPr>
          <p:cNvPr id="47" name="SK-11-text-46"/>
          <p:cNvSpPr/>
          <p:nvPr/>
        </p:nvSpPr>
        <p:spPr>
          <a:xfrm>
            <a:off x="533400" y="3740944"/>
            <a:ext cx="1212205" cy="61704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680"/>
              </a:lnSpc>
              <a:buNone/>
            </a:pPr>
            <a:r>
              <a:rPr lang="en-US" sz="1200" b="1" dirty="0">
                <a:solidFill>
                  <a:srgbClr val="45474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Jaw Claudication</a:t>
            </a:r>
            <a:endParaRPr lang="en-US" sz="1200" dirty="0"/>
          </a:p>
        </p:txBody>
      </p:sp>
      <p:sp>
        <p:nvSpPr>
          <p:cNvPr id="48" name="SK-11-text-47"/>
          <p:cNvSpPr/>
          <p:nvPr/>
        </p:nvSpPr>
        <p:spPr>
          <a:xfrm>
            <a:off x="2050405" y="3740944"/>
            <a:ext cx="2070943" cy="61704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680"/>
              </a:lnSpc>
              <a:buNone/>
            </a:pPr>
            <a:r>
              <a:rPr lang="en-US" sz="1200" dirty="0">
                <a:solidFill>
                  <a:srgbClr val="45474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No</a:t>
            </a:r>
            <a:endParaRPr lang="en-US" sz="1200" dirty="0"/>
          </a:p>
        </p:txBody>
      </p:sp>
      <p:sp>
        <p:nvSpPr>
          <p:cNvPr id="49" name="SK-11-text-48"/>
          <p:cNvSpPr/>
          <p:nvPr/>
        </p:nvSpPr>
        <p:spPr>
          <a:xfrm>
            <a:off x="4349948" y="3740944"/>
            <a:ext cx="2448080" cy="61704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680"/>
              </a:lnSpc>
              <a:buNone/>
            </a:pPr>
            <a:r>
              <a:rPr lang="en-US" sz="1200" dirty="0">
                <a:solidFill>
                  <a:srgbClr val="45474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Highly Specific</a:t>
            </a:r>
            <a:endParaRPr lang="en-US" sz="1200" dirty="0"/>
          </a:p>
        </p:txBody>
      </p:sp>
      <p:sp>
        <p:nvSpPr>
          <p:cNvPr id="50" name="SK-11-text-49"/>
          <p:cNvSpPr/>
          <p:nvPr/>
        </p:nvSpPr>
        <p:spPr>
          <a:xfrm>
            <a:off x="533400" y="4357985"/>
            <a:ext cx="1975960" cy="40377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680"/>
              </a:lnSpc>
              <a:buNone/>
            </a:pPr>
            <a:r>
              <a:rPr lang="en-US" sz="1200" b="1" dirty="0">
                <a:solidFill>
                  <a:srgbClr val="45474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Initial Pred.</a:t>
            </a:r>
            <a:endParaRPr lang="en-US" sz="1200" dirty="0"/>
          </a:p>
        </p:txBody>
      </p:sp>
      <p:sp>
        <p:nvSpPr>
          <p:cNvPr id="51" name="SK-11-text-50"/>
          <p:cNvSpPr/>
          <p:nvPr/>
        </p:nvSpPr>
        <p:spPr>
          <a:xfrm>
            <a:off x="2050405" y="4357985"/>
            <a:ext cx="2070943" cy="40377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680"/>
              </a:lnSpc>
              <a:buNone/>
            </a:pPr>
            <a:r>
              <a:rPr lang="en-US" sz="1200" dirty="0">
                <a:solidFill>
                  <a:srgbClr val="45474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15mg Daily</a:t>
            </a:r>
            <a:endParaRPr lang="en-US" sz="1200" dirty="0"/>
          </a:p>
        </p:txBody>
      </p:sp>
      <p:sp>
        <p:nvSpPr>
          <p:cNvPr id="52" name="SK-11-text-51"/>
          <p:cNvSpPr/>
          <p:nvPr/>
        </p:nvSpPr>
        <p:spPr>
          <a:xfrm>
            <a:off x="4349948" y="4357985"/>
            <a:ext cx="2553497" cy="40377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680"/>
              </a:lnSpc>
              <a:buNone/>
            </a:pPr>
            <a:r>
              <a:rPr lang="en-US" sz="1200" dirty="0">
                <a:solidFill>
                  <a:srgbClr val="45474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40–60mg Daily</a:t>
            </a:r>
            <a:endParaRPr lang="en-US" sz="1200" dirty="0"/>
          </a:p>
        </p:txBody>
      </p:sp>
      <p:sp>
        <p:nvSpPr>
          <p:cNvPr id="53" name="SK-11-text-52"/>
          <p:cNvSpPr/>
          <p:nvPr/>
        </p:nvSpPr>
        <p:spPr>
          <a:xfrm>
            <a:off x="533400" y="4761756"/>
            <a:ext cx="1391418" cy="40377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680"/>
              </a:lnSpc>
              <a:buNone/>
            </a:pPr>
            <a:r>
              <a:rPr lang="en-US" sz="1200" b="1" dirty="0">
                <a:solidFill>
                  <a:srgbClr val="45474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Emergency</a:t>
            </a:r>
            <a:endParaRPr lang="en-US" sz="1200" dirty="0"/>
          </a:p>
        </p:txBody>
      </p:sp>
      <p:sp>
        <p:nvSpPr>
          <p:cNvPr id="54" name="SK-11-text-53"/>
          <p:cNvSpPr/>
          <p:nvPr/>
        </p:nvSpPr>
        <p:spPr>
          <a:xfrm>
            <a:off x="2050405" y="4761756"/>
            <a:ext cx="2070943" cy="40377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680"/>
              </a:lnSpc>
              <a:buNone/>
            </a:pPr>
            <a:r>
              <a:rPr lang="en-US" sz="1200" dirty="0">
                <a:solidFill>
                  <a:srgbClr val="45474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No</a:t>
            </a:r>
            <a:endParaRPr lang="en-US" sz="1200" dirty="0"/>
          </a:p>
        </p:txBody>
      </p:sp>
      <p:sp>
        <p:nvSpPr>
          <p:cNvPr id="55" name="SK-11-text-54"/>
          <p:cNvSpPr/>
          <p:nvPr/>
        </p:nvSpPr>
        <p:spPr>
          <a:xfrm>
            <a:off x="4349948" y="4761756"/>
            <a:ext cx="3713082" cy="40377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680"/>
              </a:lnSpc>
              <a:buNone/>
            </a:pPr>
            <a:r>
              <a:rPr lang="en-US" sz="1200" b="1" dirty="0">
                <a:solidFill>
                  <a:srgbClr val="45474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YES - Medical Emergency</a:t>
            </a:r>
            <a:endParaRPr lang="en-US" sz="1200" dirty="0"/>
          </a:p>
        </p:txBody>
      </p:sp>
      <p:sp>
        <p:nvSpPr>
          <p:cNvPr id="56" name="SK-11-text-55"/>
          <p:cNvSpPr/>
          <p:nvPr/>
        </p:nvSpPr>
        <p:spPr>
          <a:xfrm>
            <a:off x="533400" y="5165527"/>
            <a:ext cx="1683689" cy="40377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680"/>
              </a:lnSpc>
              <a:buNone/>
            </a:pPr>
            <a:r>
              <a:rPr lang="en-US" sz="1200" b="1" dirty="0">
                <a:solidFill>
                  <a:srgbClr val="45474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Tocilizumab</a:t>
            </a:r>
            <a:endParaRPr lang="en-US" sz="1200" dirty="0"/>
          </a:p>
        </p:txBody>
      </p:sp>
      <p:sp>
        <p:nvSpPr>
          <p:cNvPr id="57" name="SK-11-text-56"/>
          <p:cNvSpPr/>
          <p:nvPr/>
        </p:nvSpPr>
        <p:spPr>
          <a:xfrm>
            <a:off x="2050405" y="5165527"/>
            <a:ext cx="2138515" cy="40377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680"/>
              </a:lnSpc>
              <a:buNone/>
            </a:pPr>
            <a:r>
              <a:rPr lang="en-US" sz="1200" dirty="0">
                <a:solidFill>
                  <a:srgbClr val="45474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Not routinely</a:t>
            </a:r>
            <a:endParaRPr lang="en-US" sz="1200" dirty="0"/>
          </a:p>
        </p:txBody>
      </p:sp>
      <p:sp>
        <p:nvSpPr>
          <p:cNvPr id="58" name="SK-11-text-57"/>
          <p:cNvSpPr/>
          <p:nvPr/>
        </p:nvSpPr>
        <p:spPr>
          <a:xfrm>
            <a:off x="4349948" y="5165527"/>
            <a:ext cx="3660374" cy="40377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680"/>
              </a:lnSpc>
              <a:buNone/>
            </a:pPr>
            <a:r>
              <a:rPr lang="en-US" sz="1200" dirty="0">
                <a:solidFill>
                  <a:srgbClr val="45474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NICE Approved (2020)</a:t>
            </a:r>
            <a:endParaRPr lang="en-US" sz="1200" dirty="0"/>
          </a:p>
        </p:txBody>
      </p:sp>
      <p:sp>
        <p:nvSpPr>
          <p:cNvPr id="59" name="SK-11-text-58"/>
          <p:cNvSpPr/>
          <p:nvPr/>
        </p:nvSpPr>
        <p:spPr>
          <a:xfrm>
            <a:off x="495300" y="5759797"/>
            <a:ext cx="5839718" cy="37326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470"/>
              </a:lnSpc>
              <a:buNone/>
            </a:pPr>
            <a:r>
              <a:rPr lang="en-US" sz="1050" b="1" dirty="0">
                <a:solidFill>
                  <a:srgbClr val="D354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AMBER BOX:</a:t>
            </a:r>
            <a:r>
              <a:rPr lang="en-US" sz="1050" dirty="0">
                <a:solidFill>
                  <a:srgbClr val="1A1C1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Low-dose steroids (15mg) for PMR may </a:t>
            </a:r>
            <a:r>
              <a:rPr lang="en-US" sz="1050" b="1" dirty="0">
                <a:solidFill>
                  <a:srgbClr val="1A1C1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mask</a:t>
            </a:r>
            <a:r>
              <a:rPr lang="en-US" sz="1050" dirty="0">
                <a:solidFill>
                  <a:srgbClr val="1A1C1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developing GCA. Always screen for headache and visual changes at  review.</a:t>
            </a:r>
            <a:endParaRPr lang="en-US" sz="1050" dirty="0"/>
          </a:p>
        </p:txBody>
      </p:sp>
      <p:sp>
        <p:nvSpPr>
          <p:cNvPr id="60" name="SK-11-text-59"/>
          <p:cNvSpPr/>
          <p:nvPr/>
        </p:nvSpPr>
        <p:spPr>
          <a:xfrm>
            <a:off x="7068443" y="1645890"/>
            <a:ext cx="5056882" cy="2857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250"/>
              </a:lnSpc>
              <a:buNone/>
            </a:pPr>
            <a:r>
              <a:rPr lang="en-US" sz="1500" b="1" dirty="0">
                <a:solidFill>
                  <a:srgbClr val="FF6B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When to Refer PMR</a:t>
            </a:r>
            <a:endParaRPr lang="en-US" sz="1500" dirty="0"/>
          </a:p>
        </p:txBody>
      </p:sp>
      <p:sp>
        <p:nvSpPr>
          <p:cNvPr id="61" name="SK-11-text-60"/>
          <p:cNvSpPr/>
          <p:nvPr/>
        </p:nvSpPr>
        <p:spPr>
          <a:xfrm>
            <a:off x="6944618" y="2026890"/>
            <a:ext cx="5247382" cy="2000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125" dirty="0">
                <a:solidFill>
                  <a:srgbClr val="45474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Age &lt; 60 years or atypical onset (&gt; 2 months)</a:t>
            </a:r>
            <a:endParaRPr lang="en-US" sz="1125" dirty="0"/>
          </a:p>
        </p:txBody>
      </p:sp>
      <p:sp>
        <p:nvSpPr>
          <p:cNvPr id="62" name="SK-11-text-61"/>
          <p:cNvSpPr/>
          <p:nvPr/>
        </p:nvSpPr>
        <p:spPr>
          <a:xfrm>
            <a:off x="6944618" y="2284065"/>
            <a:ext cx="5247382" cy="2000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125" dirty="0">
                <a:solidFill>
                  <a:srgbClr val="45474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No shoulder girdle involvement or stiffness</a:t>
            </a:r>
            <a:endParaRPr lang="en-US" sz="1125" dirty="0"/>
          </a:p>
        </p:txBody>
      </p:sp>
      <p:sp>
        <p:nvSpPr>
          <p:cNvPr id="63" name="SK-11-text-62"/>
          <p:cNvSpPr/>
          <p:nvPr/>
        </p:nvSpPr>
        <p:spPr>
          <a:xfrm>
            <a:off x="6944618" y="2541240"/>
            <a:ext cx="5247382" cy="2000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125" dirty="0">
                <a:solidFill>
                  <a:srgbClr val="45474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Normal or extreme inflammatory markers</a:t>
            </a:r>
            <a:endParaRPr lang="en-US" sz="1125" dirty="0"/>
          </a:p>
        </p:txBody>
      </p:sp>
      <p:sp>
        <p:nvSpPr>
          <p:cNvPr id="64" name="SK-11-text-63"/>
          <p:cNvSpPr/>
          <p:nvPr/>
        </p:nvSpPr>
        <p:spPr>
          <a:xfrm>
            <a:off x="6944618" y="2798415"/>
            <a:ext cx="5247382" cy="2000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125" dirty="0">
                <a:solidFill>
                  <a:srgbClr val="45474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Incomplete response (&lt; 70% improvement at 20mg)</a:t>
            </a:r>
            <a:endParaRPr lang="en-US" sz="1125" dirty="0"/>
          </a:p>
        </p:txBody>
      </p:sp>
      <p:sp>
        <p:nvSpPr>
          <p:cNvPr id="65" name="SK-11-text-64"/>
          <p:cNvSpPr/>
          <p:nvPr/>
        </p:nvSpPr>
        <p:spPr>
          <a:xfrm>
            <a:off x="6944618" y="3055590"/>
            <a:ext cx="5247382" cy="2000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125" dirty="0">
                <a:solidFill>
                  <a:srgbClr val="45474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Multiple relapses or on steroids &gt; 2 years</a:t>
            </a:r>
            <a:endParaRPr lang="en-US" sz="1125" dirty="0"/>
          </a:p>
        </p:txBody>
      </p:sp>
      <p:sp>
        <p:nvSpPr>
          <p:cNvPr id="66" name="SK-11-text-65"/>
          <p:cNvSpPr/>
          <p:nvPr/>
        </p:nvSpPr>
        <p:spPr>
          <a:xfrm>
            <a:off x="6944618" y="3312765"/>
            <a:ext cx="5247382" cy="2000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125" dirty="0">
                <a:solidFill>
                  <a:srgbClr val="45474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Steroids contraindicated or not tolerated</a:t>
            </a:r>
            <a:endParaRPr lang="en-US" sz="1125" dirty="0"/>
          </a:p>
        </p:txBody>
      </p:sp>
      <p:sp>
        <p:nvSpPr>
          <p:cNvPr id="67" name="SK-11-text-66"/>
          <p:cNvSpPr/>
          <p:nvPr/>
        </p:nvSpPr>
        <p:spPr>
          <a:xfrm>
            <a:off x="7068443" y="3693765"/>
            <a:ext cx="5056882" cy="2857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250"/>
              </a:lnSpc>
              <a:buNone/>
            </a:pPr>
            <a:r>
              <a:rPr lang="en-US" sz="1500" b="1" dirty="0">
                <a:solidFill>
                  <a:srgbClr val="FF6B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When to Refer GCA</a:t>
            </a:r>
            <a:endParaRPr lang="en-US" sz="1500" dirty="0"/>
          </a:p>
        </p:txBody>
      </p:sp>
      <p:sp>
        <p:nvSpPr>
          <p:cNvPr id="68" name="SK-11-text-67"/>
          <p:cNvSpPr/>
          <p:nvPr/>
        </p:nvSpPr>
        <p:spPr>
          <a:xfrm>
            <a:off x="6944618" y="4074765"/>
            <a:ext cx="5247382" cy="2000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125" b="1" dirty="0">
                <a:solidFill>
                  <a:srgbClr val="45474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ALL</a:t>
            </a:r>
            <a:r>
              <a:rPr lang="en-US" sz="1125" dirty="0">
                <a:solidFill>
                  <a:srgbClr val="45474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suspected cases require specialist referral</a:t>
            </a:r>
            <a:endParaRPr lang="en-US" sz="1125" dirty="0"/>
          </a:p>
        </p:txBody>
      </p:sp>
      <p:sp>
        <p:nvSpPr>
          <p:cNvPr id="69" name="SK-11-text-68"/>
          <p:cNvSpPr/>
          <p:nvPr/>
        </p:nvSpPr>
        <p:spPr>
          <a:xfrm>
            <a:off x="6944618" y="4331940"/>
            <a:ext cx="5247382" cy="2000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125" b="1" dirty="0">
                <a:solidFill>
                  <a:srgbClr val="45474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Visual symptoms:</a:t>
            </a:r>
            <a:r>
              <a:rPr lang="en-US" sz="1125" dirty="0">
                <a:solidFill>
                  <a:srgbClr val="45474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Same-day admission (A&amp;E)</a:t>
            </a:r>
            <a:endParaRPr lang="en-US" sz="1125" dirty="0"/>
          </a:p>
        </p:txBody>
      </p:sp>
      <p:sp>
        <p:nvSpPr>
          <p:cNvPr id="70" name="SK-11-text-69"/>
          <p:cNvSpPr/>
          <p:nvPr/>
        </p:nvSpPr>
        <p:spPr>
          <a:xfrm>
            <a:off x="6944618" y="4589115"/>
            <a:ext cx="5247382" cy="2000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125" b="1" dirty="0">
                <a:solidFill>
                  <a:srgbClr val="45474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No visual symptoms:</a:t>
            </a:r>
            <a:r>
              <a:rPr lang="en-US" sz="1125" dirty="0">
                <a:solidFill>
                  <a:srgbClr val="45474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Urgent outpatient (within days)</a:t>
            </a:r>
            <a:endParaRPr lang="en-US" sz="1125" dirty="0"/>
          </a:p>
        </p:txBody>
      </p:sp>
      <p:sp>
        <p:nvSpPr>
          <p:cNvPr id="71" name="SK-11-text-70"/>
          <p:cNvSpPr/>
          <p:nvPr/>
        </p:nvSpPr>
        <p:spPr>
          <a:xfrm>
            <a:off x="6944618" y="4846290"/>
            <a:ext cx="5247382" cy="2000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125" dirty="0">
                <a:solidFill>
                  <a:srgbClr val="45474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Refer for Temporal Artery Biopsy / Ultrasound (7–10d)</a:t>
            </a:r>
            <a:endParaRPr lang="en-US" sz="1125" dirty="0"/>
          </a:p>
        </p:txBody>
      </p:sp>
      <p:sp>
        <p:nvSpPr>
          <p:cNvPr id="72" name="SK-11-text-71"/>
          <p:cNvSpPr/>
          <p:nvPr/>
        </p:nvSpPr>
        <p:spPr>
          <a:xfrm>
            <a:off x="6944618" y="5103465"/>
            <a:ext cx="5247382" cy="2000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125" dirty="0">
                <a:solidFill>
                  <a:srgbClr val="45474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Consideration of IL-6 inhibitors (Tocilizumab)</a:t>
            </a:r>
            <a:endParaRPr lang="en-US" sz="1125" dirty="0"/>
          </a:p>
        </p:txBody>
      </p:sp>
      <p:sp>
        <p:nvSpPr>
          <p:cNvPr id="73" name="SK-11-text-72"/>
          <p:cNvSpPr/>
          <p:nvPr/>
        </p:nvSpPr>
        <p:spPr>
          <a:xfrm>
            <a:off x="381000" y="6495008"/>
            <a:ext cx="4008120" cy="1714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350"/>
              </a:lnSpc>
              <a:buNone/>
            </a:pPr>
            <a:r>
              <a:rPr lang="en-US" sz="900" dirty="0">
                <a:solidFill>
                  <a:srgbClr val="75777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Updated May 2026 / NICE TA</a:t>
            </a:r>
            <a:endParaRPr lang="en-US" sz="900" dirty="0"/>
          </a:p>
        </p:txBody>
      </p:sp>
      <p:sp>
        <p:nvSpPr>
          <p:cNvPr id="74" name="SK-11-text-73"/>
          <p:cNvSpPr/>
          <p:nvPr/>
        </p:nvSpPr>
        <p:spPr>
          <a:xfrm>
            <a:off x="6038850" y="6495008"/>
            <a:ext cx="2956560" cy="1714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350"/>
              </a:lnSpc>
              <a:buNone/>
            </a:pPr>
            <a:r>
              <a:rPr lang="en-US" sz="900" dirty="0">
                <a:solidFill>
                  <a:srgbClr val="75777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www.bradfordvts.co.uk</a:t>
            </a:r>
            <a:endParaRPr lang="en-US" sz="900" dirty="0"/>
          </a:p>
        </p:txBody>
      </p:sp>
      <p:sp>
        <p:nvSpPr>
          <p:cNvPr id="75" name="SK-11-text-74"/>
          <p:cNvSpPr/>
          <p:nvPr/>
        </p:nvSpPr>
        <p:spPr>
          <a:xfrm>
            <a:off x="11410950" y="6495008"/>
            <a:ext cx="781050" cy="1714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350"/>
              </a:lnSpc>
              <a:buNone/>
            </a:pPr>
            <a:r>
              <a:rPr lang="en-US" sz="900" dirty="0">
                <a:solidFill>
                  <a:srgbClr val="75777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Page 11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12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12-img-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SK-12-img-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1500" y="104775"/>
            <a:ext cx="2819400" cy="352425"/>
          </a:xfrm>
          <a:prstGeom prst="rect">
            <a:avLst/>
          </a:prstGeom>
        </p:spPr>
      </p:pic>
      <p:pic>
        <p:nvPicPr>
          <p:cNvPr id="5" name="SK-12-img-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1500" y="609600"/>
            <a:ext cx="11049000" cy="655290"/>
          </a:xfrm>
          <a:prstGeom prst="rect">
            <a:avLst/>
          </a:prstGeom>
        </p:spPr>
      </p:pic>
      <p:pic>
        <p:nvPicPr>
          <p:cNvPr id="6" name="SK-12-img-5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638300" y="1362075"/>
            <a:ext cx="9982200" cy="1203722"/>
          </a:xfrm>
          <a:prstGeom prst="rect">
            <a:avLst/>
          </a:prstGeom>
        </p:spPr>
      </p:pic>
      <p:pic>
        <p:nvPicPr>
          <p:cNvPr id="7" name="SK-12-img-6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866900" y="1468338"/>
            <a:ext cx="250031" cy="201811"/>
          </a:xfrm>
          <a:prstGeom prst="rect">
            <a:avLst/>
          </a:prstGeom>
        </p:spPr>
      </p:pic>
      <p:pic>
        <p:nvPicPr>
          <p:cNvPr id="8" name="SK-12-img-7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866900" y="2284809"/>
            <a:ext cx="1933575" cy="223838"/>
          </a:xfrm>
          <a:prstGeom prst="rect">
            <a:avLst/>
          </a:prstGeom>
        </p:spPr>
      </p:pic>
      <p:pic>
        <p:nvPicPr>
          <p:cNvPr id="9" name="SK-12-img-8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876675" y="2284809"/>
            <a:ext cx="1057275" cy="223838"/>
          </a:xfrm>
          <a:prstGeom prst="rect">
            <a:avLst/>
          </a:prstGeom>
        </p:spPr>
      </p:pic>
      <p:pic>
        <p:nvPicPr>
          <p:cNvPr id="10" name="SK-12-img-9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638300" y="2646015"/>
            <a:ext cx="9982200" cy="1203722"/>
          </a:xfrm>
          <a:prstGeom prst="rect">
            <a:avLst/>
          </a:prstGeom>
        </p:spPr>
      </p:pic>
      <p:pic>
        <p:nvPicPr>
          <p:cNvPr id="11" name="SK-12-img-10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866900" y="2752279"/>
            <a:ext cx="250031" cy="201811"/>
          </a:xfrm>
          <a:prstGeom prst="rect">
            <a:avLst/>
          </a:prstGeom>
        </p:spPr>
      </p:pic>
      <p:pic>
        <p:nvPicPr>
          <p:cNvPr id="12" name="SK-12-img-11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866900" y="3568750"/>
            <a:ext cx="1809750" cy="223838"/>
          </a:xfrm>
          <a:prstGeom prst="rect">
            <a:avLst/>
          </a:prstGeom>
        </p:spPr>
      </p:pic>
      <p:pic>
        <p:nvPicPr>
          <p:cNvPr id="13" name="SK-12-img-12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3752850" y="3568750"/>
            <a:ext cx="1762125" cy="223838"/>
          </a:xfrm>
          <a:prstGeom prst="rect">
            <a:avLst/>
          </a:prstGeom>
        </p:spPr>
      </p:pic>
      <p:pic>
        <p:nvPicPr>
          <p:cNvPr id="14" name="SK-12-img-13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638300" y="3929955"/>
            <a:ext cx="9982200" cy="1203722"/>
          </a:xfrm>
          <a:prstGeom prst="rect">
            <a:avLst/>
          </a:prstGeom>
        </p:spPr>
      </p:pic>
      <p:pic>
        <p:nvPicPr>
          <p:cNvPr id="15" name="SK-12-img-14" descr="preencoded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1866900" y="4036219"/>
            <a:ext cx="250031" cy="201811"/>
          </a:xfrm>
          <a:prstGeom prst="rect">
            <a:avLst/>
          </a:prstGeom>
        </p:spPr>
      </p:pic>
      <p:pic>
        <p:nvPicPr>
          <p:cNvPr id="16" name="SK-12-img-15" descr="preencoded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1866900" y="4852690"/>
            <a:ext cx="1409700" cy="223838"/>
          </a:xfrm>
          <a:prstGeom prst="rect">
            <a:avLst/>
          </a:prstGeom>
        </p:spPr>
      </p:pic>
      <p:pic>
        <p:nvPicPr>
          <p:cNvPr id="17" name="SK-12-img-16" descr="preencoded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3352800" y="4852690"/>
            <a:ext cx="1362075" cy="223838"/>
          </a:xfrm>
          <a:prstGeom prst="rect">
            <a:avLst/>
          </a:prstGeom>
        </p:spPr>
      </p:pic>
      <p:pic>
        <p:nvPicPr>
          <p:cNvPr id="18" name="SK-12-img-17" descr="preencoded.pn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1638300" y="5213896"/>
            <a:ext cx="9982200" cy="1203722"/>
          </a:xfrm>
          <a:prstGeom prst="rect">
            <a:avLst/>
          </a:prstGeom>
        </p:spPr>
      </p:pic>
      <p:pic>
        <p:nvPicPr>
          <p:cNvPr id="19" name="SK-12-img-18" descr="preencoded.png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1866900" y="5320159"/>
            <a:ext cx="250031" cy="201811"/>
          </a:xfrm>
          <a:prstGeom prst="rect">
            <a:avLst/>
          </a:prstGeom>
        </p:spPr>
      </p:pic>
      <p:pic>
        <p:nvPicPr>
          <p:cNvPr id="20" name="SK-12-img-19" descr="preencoded.png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1866900" y="6136630"/>
            <a:ext cx="1524000" cy="223838"/>
          </a:xfrm>
          <a:prstGeom prst="rect">
            <a:avLst/>
          </a:prstGeom>
        </p:spPr>
      </p:pic>
      <p:pic>
        <p:nvPicPr>
          <p:cNvPr id="21" name="SK-12-img-20" descr="preencoded.png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3467100" y="6136630"/>
            <a:ext cx="1971675" cy="223838"/>
          </a:xfrm>
          <a:prstGeom prst="rect">
            <a:avLst/>
          </a:prstGeom>
        </p:spPr>
      </p:pic>
      <p:pic>
        <p:nvPicPr>
          <p:cNvPr id="22" name="SK-12-img-21" descr="preencoded.png"/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571500" y="6534150"/>
            <a:ext cx="11049000" cy="219075"/>
          </a:xfrm>
          <a:prstGeom prst="rect">
            <a:avLst/>
          </a:prstGeom>
        </p:spPr>
      </p:pic>
      <p:sp>
        <p:nvSpPr>
          <p:cNvPr id="23" name="SK-12-text-22"/>
          <p:cNvSpPr/>
          <p:nvPr/>
        </p:nvSpPr>
        <p:spPr>
          <a:xfrm>
            <a:off x="800100" y="104775"/>
            <a:ext cx="3562041" cy="3524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050" b="1" kern="0" spc="6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BRADFORD VTS TEACHING DECK</a:t>
            </a:r>
            <a:endParaRPr lang="en-US" sz="1050" dirty="0"/>
          </a:p>
        </p:txBody>
      </p:sp>
      <p:sp>
        <p:nvSpPr>
          <p:cNvPr id="24" name="SK-12-text-23"/>
          <p:cNvSpPr/>
          <p:nvPr/>
        </p:nvSpPr>
        <p:spPr>
          <a:xfrm>
            <a:off x="762000" y="609600"/>
            <a:ext cx="11020425" cy="38859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3060"/>
              </a:lnSpc>
              <a:buNone/>
            </a:pPr>
            <a:r>
              <a:rPr lang="en-US" sz="2550" b="1" dirty="0">
                <a:solidFill>
                  <a:srgbClr val="1A1C1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AKT Exam Pearls</a:t>
            </a:r>
            <a:endParaRPr lang="en-US" sz="2550" dirty="0"/>
          </a:p>
        </p:txBody>
      </p:sp>
      <p:sp>
        <p:nvSpPr>
          <p:cNvPr id="25" name="SK-12-text-24"/>
          <p:cNvSpPr/>
          <p:nvPr/>
        </p:nvSpPr>
        <p:spPr>
          <a:xfrm>
            <a:off x="762000" y="1036290"/>
            <a:ext cx="10934700" cy="2286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200" dirty="0">
                <a:solidFill>
                  <a:srgbClr val="45474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NICE Guideline Update &amp; Exam Focus</a:t>
            </a:r>
            <a:endParaRPr lang="en-US" sz="1200" dirty="0"/>
          </a:p>
        </p:txBody>
      </p:sp>
      <p:sp>
        <p:nvSpPr>
          <p:cNvPr id="26" name="SK-12-text-25"/>
          <p:cNvSpPr/>
          <p:nvPr/>
        </p:nvSpPr>
        <p:spPr>
          <a:xfrm>
            <a:off x="747713" y="1621036"/>
            <a:ext cx="1714500" cy="6858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5400"/>
              </a:lnSpc>
              <a:buNone/>
            </a:pPr>
            <a:r>
              <a:rPr lang="en-US" sz="5400" b="1" dirty="0">
                <a:solidFill>
                  <a:srgbClr val="FF6B00">
                    <a:alpha val="90000"/>
                  </a:srgbClr>
                </a:solidFill>
              </a:rPr>
              <a:t>1</a:t>
            </a:r>
            <a:endParaRPr lang="en-US" sz="5400" dirty="0"/>
          </a:p>
        </p:txBody>
      </p:sp>
      <p:sp>
        <p:nvSpPr>
          <p:cNvPr id="27" name="SK-12-text-26"/>
          <p:cNvSpPr/>
          <p:nvPr/>
        </p:nvSpPr>
        <p:spPr>
          <a:xfrm>
            <a:off x="2231231" y="1419225"/>
            <a:ext cx="9525000" cy="300038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363"/>
              </a:lnSpc>
              <a:buNone/>
            </a:pPr>
            <a:r>
              <a:rPr lang="en-US" sz="1575" b="1" dirty="0">
                <a:solidFill>
                  <a:srgbClr val="FF6B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PMR Diagnostic Trio</a:t>
            </a:r>
            <a:endParaRPr lang="en-US" sz="1575" dirty="0"/>
          </a:p>
        </p:txBody>
      </p:sp>
      <p:sp>
        <p:nvSpPr>
          <p:cNvPr id="28" name="SK-12-text-27"/>
          <p:cNvSpPr/>
          <p:nvPr/>
        </p:nvSpPr>
        <p:spPr>
          <a:xfrm>
            <a:off x="1866900" y="1738313"/>
            <a:ext cx="9525000" cy="517922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040"/>
              </a:lnSpc>
              <a:buNone/>
            </a:pPr>
            <a:r>
              <a:rPr lang="en-US" sz="1275" dirty="0">
                <a:solidFill>
                  <a:srgbClr val="45474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Diagnosis requires: </a:t>
            </a:r>
            <a:r>
              <a:rPr lang="en-US" sz="1275" b="1" dirty="0">
                <a:solidFill>
                  <a:srgbClr val="1A1C1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Age ≥50</a:t>
            </a:r>
            <a:r>
              <a:rPr lang="en-US" sz="1275" dirty="0">
                <a:solidFill>
                  <a:srgbClr val="45474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, bilateral shoulder/pelvic girdle pain, and morning stiffness </a:t>
            </a:r>
            <a:r>
              <a:rPr lang="en-US" sz="1275" b="1" dirty="0">
                <a:solidFill>
                  <a:srgbClr val="1A1C1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&gt;45 minutes</a:t>
            </a:r>
            <a:r>
              <a:rPr lang="en-US" sz="1275" dirty="0">
                <a:solidFill>
                  <a:srgbClr val="45474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. Expect a dramatic </a:t>
            </a:r>
            <a:r>
              <a:rPr lang="en-US" sz="1275" b="1" dirty="0">
                <a:solidFill>
                  <a:srgbClr val="1A1C1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≥70% response</a:t>
            </a:r>
            <a:r>
              <a:rPr lang="en-US" sz="1275" dirty="0">
                <a:solidFill>
                  <a:srgbClr val="45474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to 15mg Prednisolone within 1 week.</a:t>
            </a:r>
            <a:endParaRPr lang="en-US" sz="1275" dirty="0"/>
          </a:p>
        </p:txBody>
      </p:sp>
      <p:sp>
        <p:nvSpPr>
          <p:cNvPr id="29" name="SK-12-text-28"/>
          <p:cNvSpPr/>
          <p:nvPr/>
        </p:nvSpPr>
        <p:spPr>
          <a:xfrm>
            <a:off x="1981200" y="2284809"/>
            <a:ext cx="3788510" cy="223838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463"/>
              </a:lnSpc>
              <a:buNone/>
            </a:pPr>
            <a:r>
              <a:rPr lang="en-US" sz="975" b="1" dirty="0">
                <a:solidFill>
                  <a:srgbClr val="45474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70% response = Key Criteria</a:t>
            </a:r>
            <a:endParaRPr lang="en-US" sz="975" dirty="0"/>
          </a:p>
        </p:txBody>
      </p:sp>
      <p:sp>
        <p:nvSpPr>
          <p:cNvPr id="30" name="SK-12-text-29"/>
          <p:cNvSpPr/>
          <p:nvPr/>
        </p:nvSpPr>
        <p:spPr>
          <a:xfrm>
            <a:off x="3990975" y="2284809"/>
            <a:ext cx="1629032" cy="223838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463"/>
              </a:lnSpc>
              <a:buNone/>
            </a:pPr>
            <a:r>
              <a:rPr lang="en-US" sz="975" b="1" dirty="0">
                <a:solidFill>
                  <a:srgbClr val="45474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Pred 15mg OD</a:t>
            </a:r>
            <a:endParaRPr lang="en-US" sz="975" dirty="0"/>
          </a:p>
        </p:txBody>
      </p:sp>
      <p:sp>
        <p:nvSpPr>
          <p:cNvPr id="31" name="SK-12-text-30"/>
          <p:cNvSpPr/>
          <p:nvPr/>
        </p:nvSpPr>
        <p:spPr>
          <a:xfrm>
            <a:off x="747713" y="2904976"/>
            <a:ext cx="1714500" cy="6858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5400"/>
              </a:lnSpc>
              <a:buNone/>
            </a:pPr>
            <a:r>
              <a:rPr lang="en-US" sz="5400" b="1" dirty="0">
                <a:solidFill>
                  <a:srgbClr val="FF6B00">
                    <a:alpha val="90000"/>
                  </a:srgbClr>
                </a:solidFill>
              </a:rPr>
              <a:t>2</a:t>
            </a:r>
            <a:endParaRPr lang="en-US" sz="5400" dirty="0"/>
          </a:p>
        </p:txBody>
      </p:sp>
      <p:sp>
        <p:nvSpPr>
          <p:cNvPr id="32" name="SK-12-text-31"/>
          <p:cNvSpPr/>
          <p:nvPr/>
        </p:nvSpPr>
        <p:spPr>
          <a:xfrm>
            <a:off x="2231231" y="2703165"/>
            <a:ext cx="9525000" cy="300038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363"/>
              </a:lnSpc>
              <a:buNone/>
            </a:pPr>
            <a:r>
              <a:rPr lang="en-US" sz="1575" b="1" dirty="0">
                <a:solidFill>
                  <a:srgbClr val="FF6B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GCA Emergency Markers</a:t>
            </a:r>
            <a:endParaRPr lang="en-US" sz="1575" dirty="0"/>
          </a:p>
        </p:txBody>
      </p:sp>
      <p:sp>
        <p:nvSpPr>
          <p:cNvPr id="33" name="SK-12-text-32"/>
          <p:cNvSpPr/>
          <p:nvPr/>
        </p:nvSpPr>
        <p:spPr>
          <a:xfrm>
            <a:off x="1866900" y="3022253"/>
            <a:ext cx="9525000" cy="517922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040"/>
              </a:lnSpc>
              <a:buNone/>
            </a:pPr>
            <a:r>
              <a:rPr lang="en-US" sz="1275" b="1" dirty="0">
                <a:solidFill>
                  <a:srgbClr val="1A1C1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Jaw claudication</a:t>
            </a:r>
            <a:r>
              <a:rPr lang="en-US" sz="1275" dirty="0">
                <a:solidFill>
                  <a:srgbClr val="45474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is the most specific symptom. If visual loss is present, escalate to </a:t>
            </a:r>
            <a:r>
              <a:rPr lang="en-US" sz="1275" b="1" dirty="0">
                <a:solidFill>
                  <a:srgbClr val="1A1C1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IV Methylprednisolone</a:t>
            </a:r>
            <a:r>
              <a:rPr lang="en-US" sz="1275" dirty="0">
                <a:solidFill>
                  <a:srgbClr val="45474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immediately. No visual symptoms start </a:t>
            </a:r>
            <a:r>
              <a:rPr lang="en-US" sz="1275" b="1" dirty="0">
                <a:solidFill>
                  <a:srgbClr val="1A1C1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Oral Prednisolone 40–60mg</a:t>
            </a:r>
            <a:r>
              <a:rPr lang="en-US" sz="1275" dirty="0">
                <a:solidFill>
                  <a:srgbClr val="45474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.</a:t>
            </a:r>
            <a:endParaRPr lang="en-US" sz="1275" dirty="0"/>
          </a:p>
        </p:txBody>
      </p:sp>
      <p:sp>
        <p:nvSpPr>
          <p:cNvPr id="34" name="SK-12-text-33"/>
          <p:cNvSpPr/>
          <p:nvPr/>
        </p:nvSpPr>
        <p:spPr>
          <a:xfrm>
            <a:off x="1981200" y="3568750"/>
            <a:ext cx="3581360" cy="223838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463"/>
              </a:lnSpc>
              <a:buNone/>
            </a:pPr>
            <a:r>
              <a:rPr lang="en-US" sz="975" b="1" dirty="0">
                <a:solidFill>
                  <a:srgbClr val="45474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Jaw Pain = High Specificity</a:t>
            </a:r>
            <a:endParaRPr lang="en-US" sz="975" dirty="0"/>
          </a:p>
        </p:txBody>
      </p:sp>
      <p:sp>
        <p:nvSpPr>
          <p:cNvPr id="35" name="SK-12-text-34"/>
          <p:cNvSpPr/>
          <p:nvPr/>
        </p:nvSpPr>
        <p:spPr>
          <a:xfrm>
            <a:off x="3867150" y="3568750"/>
            <a:ext cx="3567663" cy="223838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463"/>
              </a:lnSpc>
              <a:buNone/>
            </a:pPr>
            <a:r>
              <a:rPr lang="en-US" sz="975" b="1" dirty="0">
                <a:solidFill>
                  <a:srgbClr val="45474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IV Pulsed if Blindness Risk</a:t>
            </a:r>
            <a:endParaRPr lang="en-US" sz="975" dirty="0"/>
          </a:p>
        </p:txBody>
      </p:sp>
      <p:sp>
        <p:nvSpPr>
          <p:cNvPr id="36" name="SK-12-text-35"/>
          <p:cNvSpPr/>
          <p:nvPr/>
        </p:nvSpPr>
        <p:spPr>
          <a:xfrm>
            <a:off x="747713" y="4188916"/>
            <a:ext cx="1714500" cy="6858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5400"/>
              </a:lnSpc>
              <a:buNone/>
            </a:pPr>
            <a:r>
              <a:rPr lang="en-US" sz="5400" b="1" dirty="0">
                <a:solidFill>
                  <a:srgbClr val="FF6B00">
                    <a:alpha val="90000"/>
                  </a:srgbClr>
                </a:solidFill>
              </a:rPr>
              <a:t>3</a:t>
            </a:r>
            <a:endParaRPr lang="en-US" sz="5400" dirty="0"/>
          </a:p>
        </p:txBody>
      </p:sp>
      <p:sp>
        <p:nvSpPr>
          <p:cNvPr id="37" name="SK-12-text-36"/>
          <p:cNvSpPr/>
          <p:nvPr/>
        </p:nvSpPr>
        <p:spPr>
          <a:xfrm>
            <a:off x="2231231" y="3987105"/>
            <a:ext cx="9525000" cy="300038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363"/>
              </a:lnSpc>
              <a:buNone/>
            </a:pPr>
            <a:r>
              <a:rPr lang="en-US" sz="1575" b="1" dirty="0">
                <a:solidFill>
                  <a:srgbClr val="FF6B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Essential Lab Differentials</a:t>
            </a:r>
            <a:endParaRPr lang="en-US" sz="1575" dirty="0"/>
          </a:p>
        </p:txBody>
      </p:sp>
      <p:sp>
        <p:nvSpPr>
          <p:cNvPr id="38" name="SK-12-text-37"/>
          <p:cNvSpPr/>
          <p:nvPr/>
        </p:nvSpPr>
        <p:spPr>
          <a:xfrm>
            <a:off x="1866900" y="4306193"/>
            <a:ext cx="9525000" cy="517922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040"/>
              </a:lnSpc>
              <a:buNone/>
            </a:pPr>
            <a:r>
              <a:rPr lang="en-US" sz="1275" b="1" dirty="0">
                <a:solidFill>
                  <a:srgbClr val="1A1C1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Creatine Kinase (CK)</a:t>
            </a:r>
            <a:r>
              <a:rPr lang="en-US" sz="1275" dirty="0">
                <a:solidFill>
                  <a:srgbClr val="45474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is </a:t>
            </a:r>
            <a:r>
              <a:rPr lang="en-US" sz="1275" b="1" dirty="0">
                <a:solidFill>
                  <a:srgbClr val="1A1C1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NORMAL</a:t>
            </a:r>
            <a:r>
              <a:rPr lang="en-US" sz="1275" dirty="0">
                <a:solidFill>
                  <a:srgbClr val="45474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in PMR; raised CK suggests Polymyositis. For GCA, do not delay steroids for biopsy results; </a:t>
            </a:r>
            <a:r>
              <a:rPr lang="en-US" sz="1275" b="1" dirty="0">
                <a:solidFill>
                  <a:srgbClr val="1A1C1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negative TAB</a:t>
            </a:r>
            <a:r>
              <a:rPr lang="en-US" sz="1275" dirty="0">
                <a:solidFill>
                  <a:srgbClr val="45474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does not exclude GCA due to skip lesions.</a:t>
            </a:r>
            <a:endParaRPr lang="en-US" sz="1275" dirty="0"/>
          </a:p>
        </p:txBody>
      </p:sp>
      <p:sp>
        <p:nvSpPr>
          <p:cNvPr id="39" name="SK-12-text-38"/>
          <p:cNvSpPr/>
          <p:nvPr/>
        </p:nvSpPr>
        <p:spPr>
          <a:xfrm>
            <a:off x="1981200" y="4852690"/>
            <a:ext cx="2317098" cy="223838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463"/>
              </a:lnSpc>
              <a:buNone/>
            </a:pPr>
            <a:r>
              <a:rPr lang="en-US" sz="975" b="1" dirty="0">
                <a:solidFill>
                  <a:srgbClr val="45474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CK = Normal in PMR</a:t>
            </a:r>
            <a:endParaRPr lang="en-US" sz="975" dirty="0"/>
          </a:p>
        </p:txBody>
      </p:sp>
      <p:sp>
        <p:nvSpPr>
          <p:cNvPr id="40" name="SK-12-text-39"/>
          <p:cNvSpPr/>
          <p:nvPr/>
        </p:nvSpPr>
        <p:spPr>
          <a:xfrm>
            <a:off x="3467100" y="4852690"/>
            <a:ext cx="2425585" cy="223838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463"/>
              </a:lnSpc>
              <a:buNone/>
            </a:pPr>
            <a:r>
              <a:rPr lang="en-US" sz="975" b="1" dirty="0">
                <a:solidFill>
                  <a:srgbClr val="45474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Skip Lesions in TAB</a:t>
            </a:r>
            <a:endParaRPr lang="en-US" sz="975" dirty="0"/>
          </a:p>
        </p:txBody>
      </p:sp>
      <p:sp>
        <p:nvSpPr>
          <p:cNvPr id="41" name="SK-12-text-40"/>
          <p:cNvSpPr/>
          <p:nvPr/>
        </p:nvSpPr>
        <p:spPr>
          <a:xfrm>
            <a:off x="747713" y="5472857"/>
            <a:ext cx="1714500" cy="6858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5400"/>
              </a:lnSpc>
              <a:buNone/>
            </a:pPr>
            <a:r>
              <a:rPr lang="en-US" sz="5400" b="1" dirty="0">
                <a:solidFill>
                  <a:srgbClr val="FF6B00">
                    <a:alpha val="90000"/>
                  </a:srgbClr>
                </a:solidFill>
              </a:rPr>
              <a:t>4</a:t>
            </a:r>
            <a:endParaRPr lang="en-US" sz="5400" dirty="0"/>
          </a:p>
        </p:txBody>
      </p:sp>
      <p:sp>
        <p:nvSpPr>
          <p:cNvPr id="42" name="SK-12-text-41"/>
          <p:cNvSpPr/>
          <p:nvPr/>
        </p:nvSpPr>
        <p:spPr>
          <a:xfrm>
            <a:off x="2231231" y="5271046"/>
            <a:ext cx="9525000" cy="300038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363"/>
              </a:lnSpc>
              <a:buNone/>
            </a:pPr>
            <a:r>
              <a:rPr lang="en-US" sz="1575" b="1" dirty="0">
                <a:solidFill>
                  <a:srgbClr val="FF6B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Long-term Management</a:t>
            </a:r>
            <a:endParaRPr lang="en-US" sz="1575" dirty="0"/>
          </a:p>
        </p:txBody>
      </p:sp>
      <p:sp>
        <p:nvSpPr>
          <p:cNvPr id="43" name="SK-12-text-42"/>
          <p:cNvSpPr/>
          <p:nvPr/>
        </p:nvSpPr>
        <p:spPr>
          <a:xfrm>
            <a:off x="1866900" y="5590133"/>
            <a:ext cx="9525000" cy="517922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040"/>
              </a:lnSpc>
              <a:buNone/>
            </a:pPr>
            <a:r>
              <a:rPr lang="en-US" sz="1275" dirty="0">
                <a:solidFill>
                  <a:srgbClr val="45474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All patients on steroids </a:t>
            </a:r>
            <a:r>
              <a:rPr lang="en-US" sz="1275" b="1" dirty="0">
                <a:solidFill>
                  <a:srgbClr val="1A1C1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≥3 months</a:t>
            </a:r>
            <a:r>
              <a:rPr lang="en-US" sz="1275" dirty="0">
                <a:solidFill>
                  <a:srgbClr val="45474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must start </a:t>
            </a:r>
            <a:r>
              <a:rPr lang="en-US" sz="1275" b="1" dirty="0">
                <a:solidFill>
                  <a:srgbClr val="1A1C1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Bone Protection</a:t>
            </a:r>
            <a:r>
              <a:rPr lang="en-US" sz="1275" dirty="0">
                <a:solidFill>
                  <a:srgbClr val="45474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(Bisphosphonate + Ca + Vit D). 20% of PMR patients develop GCA; always screen for new headaches or jaw pain.</a:t>
            </a:r>
            <a:endParaRPr lang="en-US" sz="1275" dirty="0"/>
          </a:p>
        </p:txBody>
      </p:sp>
      <p:sp>
        <p:nvSpPr>
          <p:cNvPr id="44" name="SK-12-text-43"/>
          <p:cNvSpPr/>
          <p:nvPr/>
        </p:nvSpPr>
        <p:spPr>
          <a:xfrm>
            <a:off x="1981200" y="6136630"/>
            <a:ext cx="2812732" cy="223838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463"/>
              </a:lnSpc>
              <a:buNone/>
            </a:pPr>
            <a:r>
              <a:rPr lang="en-US" sz="975" b="1" dirty="0">
                <a:solidFill>
                  <a:srgbClr val="45474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Bone Protection Day 1</a:t>
            </a:r>
            <a:endParaRPr lang="en-US" sz="975" dirty="0"/>
          </a:p>
        </p:txBody>
      </p:sp>
      <p:sp>
        <p:nvSpPr>
          <p:cNvPr id="45" name="SK-12-text-44"/>
          <p:cNvSpPr/>
          <p:nvPr/>
        </p:nvSpPr>
        <p:spPr>
          <a:xfrm>
            <a:off x="3581400" y="6136630"/>
            <a:ext cx="3885703" cy="223838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463"/>
              </a:lnSpc>
              <a:buNone/>
            </a:pPr>
            <a:r>
              <a:rPr lang="en-US" sz="975" b="1" dirty="0">
                <a:solidFill>
                  <a:srgbClr val="45474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Tocilizumab = Steroid Sparing</a:t>
            </a:r>
            <a:endParaRPr lang="en-US" sz="975" dirty="0"/>
          </a:p>
        </p:txBody>
      </p:sp>
      <p:sp>
        <p:nvSpPr>
          <p:cNvPr id="46" name="SK-12-text-45"/>
          <p:cNvSpPr/>
          <p:nvPr/>
        </p:nvSpPr>
        <p:spPr>
          <a:xfrm>
            <a:off x="571500" y="6581775"/>
            <a:ext cx="4008120" cy="1714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350"/>
              </a:lnSpc>
              <a:buNone/>
            </a:pPr>
            <a:r>
              <a:rPr lang="en-US" sz="900" dirty="0">
                <a:solidFill>
                  <a:srgbClr val="75777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Updated May 2026 / NICE TA</a:t>
            </a:r>
            <a:endParaRPr lang="en-US" sz="900" dirty="0"/>
          </a:p>
        </p:txBody>
      </p:sp>
      <p:sp>
        <p:nvSpPr>
          <p:cNvPr id="47" name="SK-12-text-46"/>
          <p:cNvSpPr/>
          <p:nvPr/>
        </p:nvSpPr>
        <p:spPr>
          <a:xfrm>
            <a:off x="4216450" y="6581775"/>
            <a:ext cx="3759250" cy="1714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ctr">
              <a:lnSpc>
                <a:spcPts val="1350"/>
              </a:lnSpc>
              <a:buNone/>
            </a:pPr>
            <a:r>
              <a:rPr lang="en-US" sz="900" dirty="0">
                <a:solidFill>
                  <a:srgbClr val="75777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www.bradfordvts.co.uk</a:t>
            </a:r>
            <a:endParaRPr lang="en-US" sz="900" dirty="0"/>
          </a:p>
        </p:txBody>
      </p:sp>
      <p:sp>
        <p:nvSpPr>
          <p:cNvPr id="48" name="SK-12-text-47"/>
          <p:cNvSpPr/>
          <p:nvPr/>
        </p:nvSpPr>
        <p:spPr>
          <a:xfrm>
            <a:off x="7861399" y="6581775"/>
            <a:ext cx="3759250" cy="1714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r">
              <a:lnSpc>
                <a:spcPts val="1350"/>
              </a:lnSpc>
              <a:buNone/>
            </a:pPr>
            <a:r>
              <a:rPr lang="en-US" sz="900" dirty="0">
                <a:solidFill>
                  <a:srgbClr val="75777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Page 12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13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13-img-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SK-13-img-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1500" y="304800"/>
            <a:ext cx="2819400" cy="352425"/>
          </a:xfrm>
          <a:prstGeom prst="rect">
            <a:avLst/>
          </a:prstGeom>
        </p:spPr>
      </p:pic>
      <p:pic>
        <p:nvPicPr>
          <p:cNvPr id="5" name="SK-13-img-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1500" y="809625"/>
            <a:ext cx="11049000" cy="655290"/>
          </a:xfrm>
          <a:prstGeom prst="rect">
            <a:avLst/>
          </a:prstGeom>
        </p:spPr>
      </p:pic>
      <p:pic>
        <p:nvPicPr>
          <p:cNvPr id="6" name="SK-13-img-5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71500" y="1717328"/>
            <a:ext cx="285750" cy="228600"/>
          </a:xfrm>
          <a:prstGeom prst="rect">
            <a:avLst/>
          </a:prstGeom>
        </p:spPr>
      </p:pic>
      <p:pic>
        <p:nvPicPr>
          <p:cNvPr id="7" name="SK-13-img-6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71500" y="2484090"/>
            <a:ext cx="5067300" cy="704850"/>
          </a:xfrm>
          <a:prstGeom prst="rect">
            <a:avLst/>
          </a:prstGeom>
        </p:spPr>
      </p:pic>
      <p:pic>
        <p:nvPicPr>
          <p:cNvPr id="8" name="SK-13-img-7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71500" y="3627090"/>
            <a:ext cx="5067300" cy="962025"/>
          </a:xfrm>
          <a:prstGeom prst="rect">
            <a:avLst/>
          </a:prstGeom>
        </p:spPr>
      </p:pic>
      <p:pic>
        <p:nvPicPr>
          <p:cNvPr id="9" name="SK-13-img-8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71500" y="5027265"/>
            <a:ext cx="5067300" cy="962025"/>
          </a:xfrm>
          <a:prstGeom prst="rect">
            <a:avLst/>
          </a:prstGeom>
        </p:spPr>
      </p:pic>
      <p:pic>
        <p:nvPicPr>
          <p:cNvPr id="10" name="SK-13-img-9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096000" y="1645890"/>
            <a:ext cx="5524500" cy="4495800"/>
          </a:xfrm>
          <a:prstGeom prst="rect">
            <a:avLst/>
          </a:prstGeom>
        </p:spPr>
      </p:pic>
      <p:pic>
        <p:nvPicPr>
          <p:cNvPr id="11" name="SK-13-img-10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553200" y="1868835"/>
            <a:ext cx="285750" cy="228600"/>
          </a:xfrm>
          <a:prstGeom prst="rect">
            <a:avLst/>
          </a:prstGeom>
        </p:spPr>
      </p:pic>
      <p:pic>
        <p:nvPicPr>
          <p:cNvPr id="12" name="SK-13-img-11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553200" y="2349847"/>
            <a:ext cx="5067300" cy="1413421"/>
          </a:xfrm>
          <a:prstGeom prst="rect">
            <a:avLst/>
          </a:prstGeom>
        </p:spPr>
      </p:pic>
      <p:pic>
        <p:nvPicPr>
          <p:cNvPr id="13" name="SK-13-img-12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743700" y="2540347"/>
            <a:ext cx="190500" cy="152400"/>
          </a:xfrm>
          <a:prstGeom prst="rect">
            <a:avLst/>
          </a:prstGeom>
        </p:spPr>
      </p:pic>
      <p:pic>
        <p:nvPicPr>
          <p:cNvPr id="14" name="SK-13-img-13" descr="preencoded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553200" y="4201418"/>
            <a:ext cx="5067300" cy="704850"/>
          </a:xfrm>
          <a:prstGeom prst="rect">
            <a:avLst/>
          </a:prstGeom>
        </p:spPr>
      </p:pic>
      <p:pic>
        <p:nvPicPr>
          <p:cNvPr id="15" name="SK-13-img-14" descr="preencoded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6553200" y="5087243"/>
            <a:ext cx="5067300" cy="902791"/>
          </a:xfrm>
          <a:prstGeom prst="rect">
            <a:avLst/>
          </a:prstGeom>
        </p:spPr>
      </p:pic>
      <p:pic>
        <p:nvPicPr>
          <p:cNvPr id="16" name="SK-13-img-15" descr="preencoded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571500" y="6389340"/>
            <a:ext cx="11049000" cy="295275"/>
          </a:xfrm>
          <a:prstGeom prst="rect">
            <a:avLst/>
          </a:prstGeom>
        </p:spPr>
      </p:pic>
      <p:sp>
        <p:nvSpPr>
          <p:cNvPr id="17" name="SK-13-text-16"/>
          <p:cNvSpPr/>
          <p:nvPr/>
        </p:nvSpPr>
        <p:spPr>
          <a:xfrm>
            <a:off x="800100" y="304800"/>
            <a:ext cx="3562041" cy="3524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050" b="1" kern="0" spc="6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BRADFORD VTS TEACHING DECK</a:t>
            </a:r>
            <a:endParaRPr lang="en-US" sz="1050" dirty="0"/>
          </a:p>
        </p:txBody>
      </p:sp>
      <p:sp>
        <p:nvSpPr>
          <p:cNvPr id="18" name="SK-13-text-17"/>
          <p:cNvSpPr/>
          <p:nvPr/>
        </p:nvSpPr>
        <p:spPr>
          <a:xfrm>
            <a:off x="762000" y="809625"/>
            <a:ext cx="11430000" cy="38859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3060"/>
              </a:lnSpc>
              <a:buNone/>
            </a:pPr>
            <a:r>
              <a:rPr lang="en-US" sz="2550" b="1" dirty="0">
                <a:solidFill>
                  <a:srgbClr val="1A1C1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SCA Exam Pearls: Communication and Safety</a:t>
            </a:r>
            <a:endParaRPr lang="en-US" sz="2550" dirty="0"/>
          </a:p>
        </p:txBody>
      </p:sp>
      <p:sp>
        <p:nvSpPr>
          <p:cNvPr id="19" name="SK-13-text-18"/>
          <p:cNvSpPr/>
          <p:nvPr/>
        </p:nvSpPr>
        <p:spPr>
          <a:xfrm>
            <a:off x="762000" y="1236315"/>
            <a:ext cx="10934700" cy="2286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200" dirty="0">
                <a:solidFill>
                  <a:srgbClr val="45474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NICE Guideline Update &amp; Exam Focus</a:t>
            </a:r>
            <a:endParaRPr lang="en-US" sz="1200" dirty="0"/>
          </a:p>
        </p:txBody>
      </p:sp>
      <p:sp>
        <p:nvSpPr>
          <p:cNvPr id="20" name="SK-13-text-19"/>
          <p:cNvSpPr/>
          <p:nvPr/>
        </p:nvSpPr>
        <p:spPr>
          <a:xfrm>
            <a:off x="971550" y="1645890"/>
            <a:ext cx="6661785" cy="3714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925"/>
              </a:lnSpc>
              <a:buNone/>
            </a:pPr>
            <a:r>
              <a:rPr lang="en-US" sz="1950" b="1" dirty="0">
                <a:solidFill>
                  <a:srgbClr val="1A1C1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Communication Strategy</a:t>
            </a:r>
            <a:endParaRPr lang="en-US" sz="1950" dirty="0"/>
          </a:p>
        </p:txBody>
      </p:sp>
      <p:sp>
        <p:nvSpPr>
          <p:cNvPr id="21" name="SK-13-text-20"/>
          <p:cNvSpPr/>
          <p:nvPr/>
        </p:nvSpPr>
        <p:spPr>
          <a:xfrm>
            <a:off x="571500" y="2198340"/>
            <a:ext cx="6477000" cy="2286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200" b="1" kern="0" spc="30" dirty="0">
                <a:solidFill>
                  <a:srgbClr val="1A1C1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ICE (IDEAS, CONCERNS, EXPECTATIONS)</a:t>
            </a:r>
            <a:endParaRPr lang="en-US" sz="1200" dirty="0"/>
          </a:p>
        </p:txBody>
      </p:sp>
      <p:sp>
        <p:nvSpPr>
          <p:cNvPr id="22" name="SK-13-text-21"/>
          <p:cNvSpPr/>
          <p:nvPr/>
        </p:nvSpPr>
        <p:spPr>
          <a:xfrm>
            <a:off x="723900" y="2484090"/>
            <a:ext cx="4762500" cy="7048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025"/>
              </a:lnSpc>
              <a:buNone/>
            </a:pPr>
            <a:r>
              <a:rPr lang="en-US" sz="1350" i="1" dirty="0">
                <a:solidFill>
                  <a:srgbClr val="45474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"You mentioned you've been getting headaches — can you tell me more about those? Any pain when chewing?"</a:t>
            </a:r>
            <a:endParaRPr lang="en-US" sz="1350" dirty="0"/>
          </a:p>
        </p:txBody>
      </p:sp>
      <p:sp>
        <p:nvSpPr>
          <p:cNvPr id="23" name="SK-13-text-22"/>
          <p:cNvSpPr/>
          <p:nvPr/>
        </p:nvSpPr>
        <p:spPr>
          <a:xfrm>
            <a:off x="571500" y="3341340"/>
            <a:ext cx="5143500" cy="2286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200" b="1" kern="0" spc="30" dirty="0">
                <a:solidFill>
                  <a:srgbClr val="1A1C1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EXPLAINING THE DIAGNOSIS</a:t>
            </a:r>
            <a:endParaRPr lang="en-US" sz="1200" dirty="0"/>
          </a:p>
        </p:txBody>
      </p:sp>
      <p:sp>
        <p:nvSpPr>
          <p:cNvPr id="24" name="SK-13-text-23"/>
          <p:cNvSpPr/>
          <p:nvPr/>
        </p:nvSpPr>
        <p:spPr>
          <a:xfrm>
            <a:off x="723900" y="3627090"/>
            <a:ext cx="4762500" cy="9620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025"/>
              </a:lnSpc>
              <a:buNone/>
            </a:pPr>
            <a:r>
              <a:rPr lang="en-US" sz="1350" i="1" dirty="0">
                <a:solidFill>
                  <a:srgbClr val="45474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"This is a condition called polymyalgia rheumatica — it causes inflammation around the shoulder and hip muscles. It's very treatable with steroids."</a:t>
            </a:r>
            <a:endParaRPr lang="en-US" sz="1350" dirty="0"/>
          </a:p>
        </p:txBody>
      </p:sp>
      <p:sp>
        <p:nvSpPr>
          <p:cNvPr id="25" name="SK-13-text-24"/>
          <p:cNvSpPr/>
          <p:nvPr/>
        </p:nvSpPr>
        <p:spPr>
          <a:xfrm>
            <a:off x="571500" y="4741515"/>
            <a:ext cx="5143500" cy="2286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200" b="1" kern="0" spc="30" dirty="0">
                <a:solidFill>
                  <a:srgbClr val="1A1C1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STEROID COUNSELING</a:t>
            </a:r>
            <a:endParaRPr lang="en-US" sz="1200" dirty="0"/>
          </a:p>
        </p:txBody>
      </p:sp>
      <p:sp>
        <p:nvSpPr>
          <p:cNvPr id="26" name="SK-13-text-25"/>
          <p:cNvSpPr/>
          <p:nvPr/>
        </p:nvSpPr>
        <p:spPr>
          <a:xfrm>
            <a:off x="723900" y="5027265"/>
            <a:ext cx="4762500" cy="9620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025"/>
              </a:lnSpc>
              <a:buNone/>
            </a:pPr>
            <a:r>
              <a:rPr lang="en-US" sz="1350" i="1" dirty="0">
                <a:solidFill>
                  <a:srgbClr val="45474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"Steroids are very effective, but I want to explain some side effects to watch for — raised blood sugar, blood pressure, and bone thinning. We'll monitor all of these."</a:t>
            </a:r>
            <a:endParaRPr lang="en-US" sz="1350" dirty="0"/>
          </a:p>
        </p:txBody>
      </p:sp>
      <p:sp>
        <p:nvSpPr>
          <p:cNvPr id="27" name="SK-13-text-26"/>
          <p:cNvSpPr/>
          <p:nvPr/>
        </p:nvSpPr>
        <p:spPr>
          <a:xfrm>
            <a:off x="6953250" y="1797397"/>
            <a:ext cx="5238750" cy="3714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925"/>
              </a:lnSpc>
              <a:buNone/>
            </a:pPr>
            <a:r>
              <a:rPr lang="en-US" sz="1950" b="1" dirty="0">
                <a:solidFill>
                  <a:srgbClr val="1A1C1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Safety-Netting Actions</a:t>
            </a:r>
            <a:endParaRPr lang="en-US" sz="1950" dirty="0"/>
          </a:p>
        </p:txBody>
      </p:sp>
      <p:sp>
        <p:nvSpPr>
          <p:cNvPr id="28" name="SK-13-text-27"/>
          <p:cNvSpPr/>
          <p:nvPr/>
        </p:nvSpPr>
        <p:spPr>
          <a:xfrm>
            <a:off x="7010400" y="2502247"/>
            <a:ext cx="4686300" cy="2286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200" b="1" dirty="0">
                <a:solidFill>
                  <a:srgbClr val="1A1C1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CRITICAL SAFETY-NET</a:t>
            </a:r>
            <a:endParaRPr lang="en-US" sz="1200" dirty="0"/>
          </a:p>
        </p:txBody>
      </p:sp>
      <p:sp>
        <p:nvSpPr>
          <p:cNvPr id="29" name="SK-13-text-28"/>
          <p:cNvSpPr/>
          <p:nvPr/>
        </p:nvSpPr>
        <p:spPr>
          <a:xfrm>
            <a:off x="6743700" y="2787997"/>
            <a:ext cx="4686300" cy="82287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160"/>
              </a:lnSpc>
              <a:buNone/>
            </a:pPr>
            <a:r>
              <a:rPr lang="en-US" sz="1350" b="1" dirty="0">
                <a:solidFill>
                  <a:srgbClr val="1A1C1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"Most importantly — if you ever get a sudden headache, jaw pain when eating, or any change in your vision, even briefly, please go straight to A&amp;E immediately."</a:t>
            </a:r>
            <a:endParaRPr lang="en-US" sz="1350" dirty="0"/>
          </a:p>
        </p:txBody>
      </p:sp>
      <p:sp>
        <p:nvSpPr>
          <p:cNvPr id="30" name="SK-13-text-29"/>
          <p:cNvSpPr/>
          <p:nvPr/>
        </p:nvSpPr>
        <p:spPr>
          <a:xfrm>
            <a:off x="6553200" y="3915668"/>
            <a:ext cx="5143500" cy="2286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200" b="1" kern="0" spc="30" dirty="0">
                <a:solidFill>
                  <a:srgbClr val="1A1C1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BONE PROTECTION EXPLANATION</a:t>
            </a:r>
            <a:endParaRPr lang="en-US" sz="1200" dirty="0"/>
          </a:p>
        </p:txBody>
      </p:sp>
      <p:sp>
        <p:nvSpPr>
          <p:cNvPr id="31" name="SK-13-text-30"/>
          <p:cNvSpPr/>
          <p:nvPr/>
        </p:nvSpPr>
        <p:spPr>
          <a:xfrm>
            <a:off x="6705600" y="4201418"/>
            <a:ext cx="4762500" cy="7048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025"/>
              </a:lnSpc>
              <a:buNone/>
            </a:pPr>
            <a:r>
              <a:rPr lang="en-US" sz="1350" i="1" dirty="0">
                <a:solidFill>
                  <a:srgbClr val="45474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"I'm also going to start you on a tablet to protect your bones, and calcium and vitamin D tablets."</a:t>
            </a:r>
            <a:endParaRPr lang="en-US" sz="1350" dirty="0"/>
          </a:p>
        </p:txBody>
      </p:sp>
      <p:sp>
        <p:nvSpPr>
          <p:cNvPr id="32" name="SK-13-text-31"/>
          <p:cNvSpPr/>
          <p:nvPr/>
        </p:nvSpPr>
        <p:spPr>
          <a:xfrm>
            <a:off x="6705600" y="5211068"/>
            <a:ext cx="4838700" cy="2000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050" b="1" dirty="0">
                <a:solidFill>
                  <a:srgbClr val="00808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SCA EXAM PITFALL</a:t>
            </a:r>
            <a:endParaRPr lang="en-US" sz="1050" dirty="0"/>
          </a:p>
        </p:txBody>
      </p:sp>
      <p:sp>
        <p:nvSpPr>
          <p:cNvPr id="33" name="SK-13-text-32"/>
          <p:cNvSpPr/>
          <p:nvPr/>
        </p:nvSpPr>
        <p:spPr>
          <a:xfrm>
            <a:off x="6705600" y="5439668"/>
            <a:ext cx="4762500" cy="42654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680"/>
              </a:lnSpc>
              <a:buNone/>
            </a:pPr>
            <a:r>
              <a:rPr lang="en-US" sz="1200" dirty="0">
                <a:solidFill>
                  <a:srgbClr val="45474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Failing to screen for GCA symptoms (headache, jaw claudication, visual loss) in a patient presenting with classic PMR symptoms.</a:t>
            </a:r>
            <a:endParaRPr lang="en-US" sz="1200" dirty="0"/>
          </a:p>
        </p:txBody>
      </p:sp>
      <p:sp>
        <p:nvSpPr>
          <p:cNvPr id="34" name="SK-13-text-33"/>
          <p:cNvSpPr/>
          <p:nvPr/>
        </p:nvSpPr>
        <p:spPr>
          <a:xfrm>
            <a:off x="571500" y="6513165"/>
            <a:ext cx="4008120" cy="1714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350"/>
              </a:lnSpc>
              <a:buNone/>
            </a:pPr>
            <a:r>
              <a:rPr lang="en-US" sz="900" dirty="0">
                <a:solidFill>
                  <a:srgbClr val="75777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Updated May 2026 / NICE TA</a:t>
            </a:r>
            <a:endParaRPr lang="en-US" sz="900" dirty="0"/>
          </a:p>
        </p:txBody>
      </p:sp>
      <p:sp>
        <p:nvSpPr>
          <p:cNvPr id="35" name="SK-13-text-34"/>
          <p:cNvSpPr/>
          <p:nvPr/>
        </p:nvSpPr>
        <p:spPr>
          <a:xfrm>
            <a:off x="6024563" y="6513165"/>
            <a:ext cx="2956560" cy="1714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350"/>
              </a:lnSpc>
              <a:buNone/>
            </a:pPr>
            <a:r>
              <a:rPr lang="en-US" sz="900" b="1" dirty="0">
                <a:solidFill>
                  <a:srgbClr val="75777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www.bradfordvts.co.uk</a:t>
            </a:r>
            <a:endParaRPr lang="en-US" sz="900" dirty="0"/>
          </a:p>
        </p:txBody>
      </p:sp>
      <p:sp>
        <p:nvSpPr>
          <p:cNvPr id="36" name="SK-13-text-35"/>
          <p:cNvSpPr/>
          <p:nvPr/>
        </p:nvSpPr>
        <p:spPr>
          <a:xfrm>
            <a:off x="11191875" y="6513165"/>
            <a:ext cx="1000125" cy="1714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350"/>
              </a:lnSpc>
              <a:buNone/>
            </a:pPr>
            <a:r>
              <a:rPr lang="en-US" sz="900" dirty="0">
                <a:solidFill>
                  <a:srgbClr val="75777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Page 13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14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14-img-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SK-14-img-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2900" y="171450"/>
            <a:ext cx="2819400" cy="352425"/>
          </a:xfrm>
          <a:prstGeom prst="rect">
            <a:avLst/>
          </a:prstGeom>
        </p:spPr>
      </p:pic>
      <p:pic>
        <p:nvPicPr>
          <p:cNvPr id="5" name="SK-14-img-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42900" y="676275"/>
            <a:ext cx="11506200" cy="655290"/>
          </a:xfrm>
          <a:prstGeom prst="rect">
            <a:avLst/>
          </a:prstGeom>
        </p:spPr>
      </p:pic>
      <p:pic>
        <p:nvPicPr>
          <p:cNvPr id="6" name="SK-14-img-5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42900" y="1436340"/>
            <a:ext cx="1905000" cy="5088285"/>
          </a:xfrm>
          <a:prstGeom prst="rect">
            <a:avLst/>
          </a:prstGeom>
        </p:spPr>
      </p:pic>
      <p:pic>
        <p:nvPicPr>
          <p:cNvPr id="7" name="SK-14-img-6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41747" y="5434235"/>
            <a:ext cx="130969" cy="107752"/>
          </a:xfrm>
          <a:prstGeom prst="rect">
            <a:avLst/>
          </a:prstGeom>
        </p:spPr>
      </p:pic>
      <p:pic>
        <p:nvPicPr>
          <p:cNvPr id="8" name="SK-14-img-7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41747" y="5686647"/>
            <a:ext cx="130969" cy="107752"/>
          </a:xfrm>
          <a:prstGeom prst="rect">
            <a:avLst/>
          </a:prstGeom>
        </p:spPr>
      </p:pic>
      <p:pic>
        <p:nvPicPr>
          <p:cNvPr id="9" name="SK-14-img-8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41747" y="5948213"/>
            <a:ext cx="130969" cy="107752"/>
          </a:xfrm>
          <a:prstGeom prst="rect">
            <a:avLst/>
          </a:prstGeom>
        </p:spPr>
      </p:pic>
      <p:pic>
        <p:nvPicPr>
          <p:cNvPr id="10" name="SK-14-img-9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514600" y="1436340"/>
            <a:ext cx="266700" cy="266700"/>
          </a:xfrm>
          <a:prstGeom prst="rect">
            <a:avLst/>
          </a:prstGeom>
        </p:spPr>
      </p:pic>
      <p:pic>
        <p:nvPicPr>
          <p:cNvPr id="11" name="SK-14-img-10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570559" y="1506736"/>
            <a:ext cx="154781" cy="125760"/>
          </a:xfrm>
          <a:prstGeom prst="rect">
            <a:avLst/>
          </a:prstGeom>
        </p:spPr>
      </p:pic>
      <p:pic>
        <p:nvPicPr>
          <p:cNvPr id="12" name="SK-14-img-11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2514600" y="1760190"/>
            <a:ext cx="4433888" cy="454223"/>
          </a:xfrm>
          <a:prstGeom prst="rect">
            <a:avLst/>
          </a:prstGeom>
        </p:spPr>
      </p:pic>
      <p:pic>
        <p:nvPicPr>
          <p:cNvPr id="13" name="SK-14-img-12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2609850" y="1826865"/>
            <a:ext cx="130969" cy="110728"/>
          </a:xfrm>
          <a:prstGeom prst="rect">
            <a:avLst/>
          </a:prstGeom>
        </p:spPr>
      </p:pic>
      <p:pic>
        <p:nvPicPr>
          <p:cNvPr id="14" name="SK-14-img-13" descr="preencoded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2514600" y="2262039"/>
            <a:ext cx="4433888" cy="454223"/>
          </a:xfrm>
          <a:prstGeom prst="rect">
            <a:avLst/>
          </a:prstGeom>
        </p:spPr>
      </p:pic>
      <p:pic>
        <p:nvPicPr>
          <p:cNvPr id="15" name="SK-14-img-14" descr="preencoded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2609850" y="2328714"/>
            <a:ext cx="130969" cy="110728"/>
          </a:xfrm>
          <a:prstGeom prst="rect">
            <a:avLst/>
          </a:prstGeom>
        </p:spPr>
      </p:pic>
      <p:pic>
        <p:nvPicPr>
          <p:cNvPr id="16" name="SK-14-img-15" descr="preencoded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2514600" y="2763887"/>
            <a:ext cx="4433888" cy="454223"/>
          </a:xfrm>
          <a:prstGeom prst="rect">
            <a:avLst/>
          </a:prstGeom>
        </p:spPr>
      </p:pic>
      <p:pic>
        <p:nvPicPr>
          <p:cNvPr id="17" name="SK-14-img-16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2609850" y="2830562"/>
            <a:ext cx="130969" cy="110728"/>
          </a:xfrm>
          <a:prstGeom prst="rect">
            <a:avLst/>
          </a:prstGeom>
        </p:spPr>
      </p:pic>
      <p:pic>
        <p:nvPicPr>
          <p:cNvPr id="18" name="SK-14-img-17" descr="preencoded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2514600" y="3265736"/>
            <a:ext cx="4433888" cy="454223"/>
          </a:xfrm>
          <a:prstGeom prst="rect">
            <a:avLst/>
          </a:prstGeom>
        </p:spPr>
      </p:pic>
      <p:pic>
        <p:nvPicPr>
          <p:cNvPr id="19" name="SK-14-img-18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2609850" y="3332411"/>
            <a:ext cx="130969" cy="110728"/>
          </a:xfrm>
          <a:prstGeom prst="rect">
            <a:avLst/>
          </a:prstGeom>
        </p:spPr>
      </p:pic>
      <p:pic>
        <p:nvPicPr>
          <p:cNvPr id="20" name="SK-14-img-19" descr="preencoded.pn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2514600" y="3767584"/>
            <a:ext cx="4433888" cy="454223"/>
          </a:xfrm>
          <a:prstGeom prst="rect">
            <a:avLst/>
          </a:prstGeom>
        </p:spPr>
      </p:pic>
      <p:pic>
        <p:nvPicPr>
          <p:cNvPr id="21" name="SK-14-img-20" descr="preencoded.png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2609850" y="3834259"/>
            <a:ext cx="130969" cy="110728"/>
          </a:xfrm>
          <a:prstGeom prst="rect">
            <a:avLst/>
          </a:prstGeom>
        </p:spPr>
      </p:pic>
      <p:pic>
        <p:nvPicPr>
          <p:cNvPr id="22" name="SK-14-img-21" descr="preencoded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2514600" y="4269432"/>
            <a:ext cx="4433888" cy="454223"/>
          </a:xfrm>
          <a:prstGeom prst="rect">
            <a:avLst/>
          </a:prstGeom>
        </p:spPr>
      </p:pic>
      <p:pic>
        <p:nvPicPr>
          <p:cNvPr id="23" name="SK-14-img-22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2609850" y="4336107"/>
            <a:ext cx="130969" cy="110728"/>
          </a:xfrm>
          <a:prstGeom prst="rect">
            <a:avLst/>
          </a:prstGeom>
        </p:spPr>
      </p:pic>
      <p:pic>
        <p:nvPicPr>
          <p:cNvPr id="24" name="SK-14-img-23" descr="preencoded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2514600" y="4771281"/>
            <a:ext cx="4433888" cy="454223"/>
          </a:xfrm>
          <a:prstGeom prst="rect">
            <a:avLst/>
          </a:prstGeom>
        </p:spPr>
      </p:pic>
      <p:pic>
        <p:nvPicPr>
          <p:cNvPr id="25" name="SK-14-img-24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2609850" y="4837956"/>
            <a:ext cx="130969" cy="110728"/>
          </a:xfrm>
          <a:prstGeom prst="rect">
            <a:avLst/>
          </a:prstGeom>
        </p:spPr>
      </p:pic>
      <p:pic>
        <p:nvPicPr>
          <p:cNvPr id="26" name="SK-14-img-25" descr="preencoded.png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7177088" y="1436340"/>
            <a:ext cx="9525" cy="5088285"/>
          </a:xfrm>
          <a:prstGeom prst="rect">
            <a:avLst/>
          </a:prstGeom>
        </p:spPr>
      </p:pic>
      <p:pic>
        <p:nvPicPr>
          <p:cNvPr id="27" name="SK-14-img-26" descr="preencoded.png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7415213" y="1436340"/>
            <a:ext cx="266700" cy="266700"/>
          </a:xfrm>
          <a:prstGeom prst="rect">
            <a:avLst/>
          </a:prstGeom>
        </p:spPr>
      </p:pic>
      <p:pic>
        <p:nvPicPr>
          <p:cNvPr id="28" name="SK-14-img-27" descr="preencoded.png"/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7471172" y="1506736"/>
            <a:ext cx="154781" cy="125760"/>
          </a:xfrm>
          <a:prstGeom prst="rect">
            <a:avLst/>
          </a:prstGeom>
        </p:spPr>
      </p:pic>
      <p:pic>
        <p:nvPicPr>
          <p:cNvPr id="29" name="SK-14-img-28" descr="preencoded.png"/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7415213" y="1760190"/>
            <a:ext cx="4433888" cy="454223"/>
          </a:xfrm>
          <a:prstGeom prst="rect">
            <a:avLst/>
          </a:prstGeom>
        </p:spPr>
      </p:pic>
      <p:pic>
        <p:nvPicPr>
          <p:cNvPr id="30" name="SK-14-img-29" descr="preencoded.png"/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7510462" y="1826865"/>
            <a:ext cx="130969" cy="110728"/>
          </a:xfrm>
          <a:prstGeom prst="rect">
            <a:avLst/>
          </a:prstGeom>
        </p:spPr>
      </p:pic>
      <p:pic>
        <p:nvPicPr>
          <p:cNvPr id="31" name="SK-14-img-30" descr="preencoded.png"/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7415213" y="2262039"/>
            <a:ext cx="4433888" cy="454223"/>
          </a:xfrm>
          <a:prstGeom prst="rect">
            <a:avLst/>
          </a:prstGeom>
        </p:spPr>
      </p:pic>
      <p:pic>
        <p:nvPicPr>
          <p:cNvPr id="32" name="SK-14-img-31" descr="preencoded.png"/>
          <p:cNvPicPr>
            <a:picLocks noChangeAspect="1"/>
          </p:cNvPicPr>
          <p:nvPr/>
        </p:nvPicPr>
        <p:blipFill>
          <a:blip r:embed="rId26"/>
          <a:stretch>
            <a:fillRect/>
          </a:stretch>
        </p:blipFill>
        <p:spPr>
          <a:xfrm>
            <a:off x="7510462" y="2328714"/>
            <a:ext cx="130969" cy="110728"/>
          </a:xfrm>
          <a:prstGeom prst="rect">
            <a:avLst/>
          </a:prstGeom>
        </p:spPr>
      </p:pic>
      <p:pic>
        <p:nvPicPr>
          <p:cNvPr id="33" name="SK-14-img-32" descr="preencoded.png"/>
          <p:cNvPicPr>
            <a:picLocks noChangeAspect="1"/>
          </p:cNvPicPr>
          <p:nvPr/>
        </p:nvPicPr>
        <p:blipFill>
          <a:blip r:embed="rId27"/>
          <a:stretch>
            <a:fillRect/>
          </a:stretch>
        </p:blipFill>
        <p:spPr>
          <a:xfrm>
            <a:off x="7415213" y="2763887"/>
            <a:ext cx="4433888" cy="454223"/>
          </a:xfrm>
          <a:prstGeom prst="rect">
            <a:avLst/>
          </a:prstGeom>
        </p:spPr>
      </p:pic>
      <p:pic>
        <p:nvPicPr>
          <p:cNvPr id="34" name="SK-14-img-33" descr="preencoded.png"/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7510462" y="2830562"/>
            <a:ext cx="130969" cy="110728"/>
          </a:xfrm>
          <a:prstGeom prst="rect">
            <a:avLst/>
          </a:prstGeom>
        </p:spPr>
      </p:pic>
      <p:pic>
        <p:nvPicPr>
          <p:cNvPr id="35" name="SK-14-img-34" descr="preencoded.png"/>
          <p:cNvPicPr>
            <a:picLocks noChangeAspect="1"/>
          </p:cNvPicPr>
          <p:nvPr/>
        </p:nvPicPr>
        <p:blipFill>
          <a:blip r:embed="rId27"/>
          <a:stretch>
            <a:fillRect/>
          </a:stretch>
        </p:blipFill>
        <p:spPr>
          <a:xfrm>
            <a:off x="7415213" y="3265736"/>
            <a:ext cx="4433888" cy="454223"/>
          </a:xfrm>
          <a:prstGeom prst="rect">
            <a:avLst/>
          </a:prstGeom>
        </p:spPr>
      </p:pic>
      <p:pic>
        <p:nvPicPr>
          <p:cNvPr id="36" name="SK-14-img-35" descr="preencoded.png"/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7510462" y="3332411"/>
            <a:ext cx="130969" cy="110728"/>
          </a:xfrm>
          <a:prstGeom prst="rect">
            <a:avLst/>
          </a:prstGeom>
        </p:spPr>
      </p:pic>
      <p:pic>
        <p:nvPicPr>
          <p:cNvPr id="37" name="SK-14-img-36" descr="preencoded.png"/>
          <p:cNvPicPr>
            <a:picLocks noChangeAspect="1"/>
          </p:cNvPicPr>
          <p:nvPr/>
        </p:nvPicPr>
        <p:blipFill>
          <a:blip r:embed="rId28"/>
          <a:stretch>
            <a:fillRect/>
          </a:stretch>
        </p:blipFill>
        <p:spPr>
          <a:xfrm>
            <a:off x="7415213" y="3767584"/>
            <a:ext cx="4433888" cy="454223"/>
          </a:xfrm>
          <a:prstGeom prst="rect">
            <a:avLst/>
          </a:prstGeom>
        </p:spPr>
      </p:pic>
      <p:pic>
        <p:nvPicPr>
          <p:cNvPr id="38" name="SK-14-img-37" descr="preencoded.png"/>
          <p:cNvPicPr>
            <a:picLocks noChangeAspect="1"/>
          </p:cNvPicPr>
          <p:nvPr/>
        </p:nvPicPr>
        <p:blipFill>
          <a:blip r:embed="rId29"/>
          <a:stretch>
            <a:fillRect/>
          </a:stretch>
        </p:blipFill>
        <p:spPr>
          <a:xfrm>
            <a:off x="7510462" y="3834259"/>
            <a:ext cx="130969" cy="110728"/>
          </a:xfrm>
          <a:prstGeom prst="rect">
            <a:avLst/>
          </a:prstGeom>
        </p:spPr>
      </p:pic>
      <p:pic>
        <p:nvPicPr>
          <p:cNvPr id="39" name="SK-14-img-38" descr="preencoded.png"/>
          <p:cNvPicPr>
            <a:picLocks noChangeAspect="1"/>
          </p:cNvPicPr>
          <p:nvPr/>
        </p:nvPicPr>
        <p:blipFill>
          <a:blip r:embed="rId27"/>
          <a:stretch>
            <a:fillRect/>
          </a:stretch>
        </p:blipFill>
        <p:spPr>
          <a:xfrm>
            <a:off x="7415213" y="4269432"/>
            <a:ext cx="4433888" cy="454223"/>
          </a:xfrm>
          <a:prstGeom prst="rect">
            <a:avLst/>
          </a:prstGeom>
        </p:spPr>
      </p:pic>
      <p:pic>
        <p:nvPicPr>
          <p:cNvPr id="40" name="SK-14-img-39" descr="preencoded.png"/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7510462" y="4336107"/>
            <a:ext cx="130969" cy="110728"/>
          </a:xfrm>
          <a:prstGeom prst="rect">
            <a:avLst/>
          </a:prstGeom>
        </p:spPr>
      </p:pic>
      <p:pic>
        <p:nvPicPr>
          <p:cNvPr id="41" name="SK-14-img-40" descr="preencoded.png"/>
          <p:cNvPicPr>
            <a:picLocks noChangeAspect="1"/>
          </p:cNvPicPr>
          <p:nvPr/>
        </p:nvPicPr>
        <p:blipFill>
          <a:blip r:embed="rId27"/>
          <a:stretch>
            <a:fillRect/>
          </a:stretch>
        </p:blipFill>
        <p:spPr>
          <a:xfrm>
            <a:off x="7415213" y="4771281"/>
            <a:ext cx="4433888" cy="454223"/>
          </a:xfrm>
          <a:prstGeom prst="rect">
            <a:avLst/>
          </a:prstGeom>
        </p:spPr>
      </p:pic>
      <p:pic>
        <p:nvPicPr>
          <p:cNvPr id="42" name="SK-14-img-41" descr="preencoded.png"/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7510462" y="4837956"/>
            <a:ext cx="130969" cy="110728"/>
          </a:xfrm>
          <a:prstGeom prst="rect">
            <a:avLst/>
          </a:prstGeom>
        </p:spPr>
      </p:pic>
      <p:pic>
        <p:nvPicPr>
          <p:cNvPr id="43" name="SK-14-img-42" descr="preencoded.png"/>
          <p:cNvPicPr>
            <a:picLocks noChangeAspect="1"/>
          </p:cNvPicPr>
          <p:nvPr/>
        </p:nvPicPr>
        <p:blipFill>
          <a:blip r:embed="rId28"/>
          <a:stretch>
            <a:fillRect/>
          </a:stretch>
        </p:blipFill>
        <p:spPr>
          <a:xfrm>
            <a:off x="7415213" y="5273129"/>
            <a:ext cx="4433888" cy="454223"/>
          </a:xfrm>
          <a:prstGeom prst="rect">
            <a:avLst/>
          </a:prstGeom>
        </p:spPr>
      </p:pic>
      <p:pic>
        <p:nvPicPr>
          <p:cNvPr id="44" name="SK-14-img-43" descr="preencoded.png"/>
          <p:cNvPicPr>
            <a:picLocks noChangeAspect="1"/>
          </p:cNvPicPr>
          <p:nvPr/>
        </p:nvPicPr>
        <p:blipFill>
          <a:blip r:embed="rId29"/>
          <a:stretch>
            <a:fillRect/>
          </a:stretch>
        </p:blipFill>
        <p:spPr>
          <a:xfrm>
            <a:off x="7510462" y="5339804"/>
            <a:ext cx="130969" cy="110728"/>
          </a:xfrm>
          <a:prstGeom prst="rect">
            <a:avLst/>
          </a:prstGeom>
        </p:spPr>
      </p:pic>
      <p:pic>
        <p:nvPicPr>
          <p:cNvPr id="45" name="SK-14-img-44" descr="preencoded.png"/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7415213" y="5774978"/>
            <a:ext cx="4433888" cy="454223"/>
          </a:xfrm>
          <a:prstGeom prst="rect">
            <a:avLst/>
          </a:prstGeom>
        </p:spPr>
      </p:pic>
      <p:pic>
        <p:nvPicPr>
          <p:cNvPr id="46" name="SK-14-img-45" descr="preencoded.png"/>
          <p:cNvPicPr>
            <a:picLocks noChangeAspect="1"/>
          </p:cNvPicPr>
          <p:nvPr/>
        </p:nvPicPr>
        <p:blipFill>
          <a:blip r:embed="rId26"/>
          <a:stretch>
            <a:fillRect/>
          </a:stretch>
        </p:blipFill>
        <p:spPr>
          <a:xfrm>
            <a:off x="7510462" y="5841653"/>
            <a:ext cx="130969" cy="110728"/>
          </a:xfrm>
          <a:prstGeom prst="rect">
            <a:avLst/>
          </a:prstGeom>
        </p:spPr>
      </p:pic>
      <p:pic>
        <p:nvPicPr>
          <p:cNvPr id="47" name="SK-14-img-46" descr="preencoded.png"/>
          <p:cNvPicPr>
            <a:picLocks noChangeAspect="1"/>
          </p:cNvPicPr>
          <p:nvPr/>
        </p:nvPicPr>
        <p:blipFill>
          <a:blip r:embed="rId30"/>
          <a:stretch>
            <a:fillRect/>
          </a:stretch>
        </p:blipFill>
        <p:spPr>
          <a:xfrm>
            <a:off x="342900" y="6581775"/>
            <a:ext cx="11506200" cy="276225"/>
          </a:xfrm>
          <a:prstGeom prst="rect">
            <a:avLst/>
          </a:prstGeom>
        </p:spPr>
      </p:pic>
      <p:sp>
        <p:nvSpPr>
          <p:cNvPr id="48" name="SK-14-text-47"/>
          <p:cNvSpPr/>
          <p:nvPr/>
        </p:nvSpPr>
        <p:spPr>
          <a:xfrm>
            <a:off x="571500" y="171450"/>
            <a:ext cx="3562041" cy="3524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050" b="1" kern="0" spc="6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BRADFORD VTS TEACHING DECK</a:t>
            </a:r>
            <a:endParaRPr lang="en-US" sz="1050" dirty="0"/>
          </a:p>
        </p:txBody>
      </p:sp>
      <p:sp>
        <p:nvSpPr>
          <p:cNvPr id="49" name="SK-14-text-48"/>
          <p:cNvSpPr/>
          <p:nvPr/>
        </p:nvSpPr>
        <p:spPr>
          <a:xfrm>
            <a:off x="533400" y="676275"/>
            <a:ext cx="11477625" cy="38859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3060"/>
              </a:lnSpc>
              <a:buNone/>
            </a:pPr>
            <a:r>
              <a:rPr lang="en-US" sz="2550" b="1" dirty="0">
                <a:solidFill>
                  <a:srgbClr val="1A1C1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Red Flags &amp; Common Pitfalls</a:t>
            </a:r>
            <a:endParaRPr lang="en-US" sz="2550" dirty="0"/>
          </a:p>
        </p:txBody>
      </p:sp>
      <p:sp>
        <p:nvSpPr>
          <p:cNvPr id="50" name="SK-14-text-49"/>
          <p:cNvSpPr/>
          <p:nvPr/>
        </p:nvSpPr>
        <p:spPr>
          <a:xfrm>
            <a:off x="533400" y="1102965"/>
            <a:ext cx="11391900" cy="2286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200" dirty="0">
                <a:solidFill>
                  <a:srgbClr val="45474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NICE Guideline Update &amp; Exam Focus</a:t>
            </a:r>
            <a:endParaRPr lang="en-US" sz="1200" dirty="0"/>
          </a:p>
        </p:txBody>
      </p:sp>
      <p:sp>
        <p:nvSpPr>
          <p:cNvPr id="51" name="SK-14-text-50"/>
          <p:cNvSpPr/>
          <p:nvPr/>
        </p:nvSpPr>
        <p:spPr>
          <a:xfrm rot="10800000">
            <a:off x="801559" y="1551236"/>
            <a:ext cx="617190" cy="3562350"/>
          </a:xfrm>
          <a:prstGeom prst="rect">
            <a:avLst/>
          </a:prstGeom>
          <a:noFill/>
          <a:ln/>
        </p:spPr>
        <p:txBody>
          <a:bodyPr vert="vert" wrap="square" lIns="0" tIns="0" rIns="0" bIns="0" rtlCol="0" anchor="ctr"/>
          <a:lstStyle/>
          <a:p>
            <a:pPr marL="0" indent="0">
              <a:lnSpc>
                <a:spcPts val="4860"/>
              </a:lnSpc>
              <a:buNone/>
            </a:pPr>
            <a:r>
              <a:rPr lang="en-US" sz="5400" b="1" kern="0" spc="-120" dirty="0">
                <a:solidFill>
                  <a:srgbClr val="E74C3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RED FLAGS</a:t>
            </a:r>
            <a:endParaRPr lang="en-US" sz="5400" dirty="0"/>
          </a:p>
        </p:txBody>
      </p:sp>
      <p:sp>
        <p:nvSpPr>
          <p:cNvPr id="52" name="SK-14-text-51"/>
          <p:cNvSpPr/>
          <p:nvPr/>
        </p:nvSpPr>
        <p:spPr>
          <a:xfrm>
            <a:off x="829866" y="5409529"/>
            <a:ext cx="830580" cy="157163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238"/>
              </a:lnSpc>
              <a:buNone/>
            </a:pPr>
            <a:r>
              <a:rPr lang="en-US" sz="825" kern="0" spc="30" dirty="0">
                <a:solidFill>
                  <a:srgbClr val="E74C3C"/>
                </a:solidFill>
              </a:rPr>
              <a:t>VISION</a:t>
            </a:r>
            <a:endParaRPr lang="en-US" sz="825" dirty="0"/>
          </a:p>
        </p:txBody>
      </p:sp>
      <p:sp>
        <p:nvSpPr>
          <p:cNvPr id="53" name="SK-14-text-52"/>
          <p:cNvSpPr/>
          <p:nvPr/>
        </p:nvSpPr>
        <p:spPr>
          <a:xfrm>
            <a:off x="829866" y="5661942"/>
            <a:ext cx="830580" cy="157163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238"/>
              </a:lnSpc>
              <a:buNone/>
            </a:pPr>
            <a:r>
              <a:rPr lang="en-US" sz="825" kern="0" spc="30" dirty="0">
                <a:solidFill>
                  <a:srgbClr val="E74C3C"/>
                </a:solidFill>
              </a:rPr>
              <a:t>URGENT</a:t>
            </a:r>
            <a:endParaRPr lang="en-US" sz="825" dirty="0"/>
          </a:p>
        </p:txBody>
      </p:sp>
      <p:sp>
        <p:nvSpPr>
          <p:cNvPr id="54" name="SK-14-text-53"/>
          <p:cNvSpPr/>
          <p:nvPr/>
        </p:nvSpPr>
        <p:spPr>
          <a:xfrm>
            <a:off x="829866" y="5914354"/>
            <a:ext cx="1082040" cy="157163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238"/>
              </a:lnSpc>
              <a:buNone/>
            </a:pPr>
            <a:r>
              <a:rPr lang="en-US" sz="825" kern="0" spc="30" dirty="0">
                <a:solidFill>
                  <a:srgbClr val="E74C3C"/>
                </a:solidFill>
              </a:rPr>
              <a:t>SAME DAY</a:t>
            </a:r>
            <a:endParaRPr lang="en-US" sz="825" dirty="0"/>
          </a:p>
        </p:txBody>
      </p:sp>
      <p:sp>
        <p:nvSpPr>
          <p:cNvPr id="55" name="SK-14-text-54"/>
          <p:cNvSpPr/>
          <p:nvPr/>
        </p:nvSpPr>
        <p:spPr>
          <a:xfrm>
            <a:off x="2857500" y="1441103"/>
            <a:ext cx="1937385" cy="2571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025"/>
              </a:lnSpc>
              <a:buNone/>
            </a:pPr>
            <a:r>
              <a:rPr lang="en-US" sz="1350" b="1" kern="0" spc="30" dirty="0">
                <a:solidFill>
                  <a:srgbClr val="E74C3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RED FLAGS</a:t>
            </a:r>
            <a:endParaRPr lang="en-US" sz="1350" dirty="0"/>
          </a:p>
        </p:txBody>
      </p:sp>
      <p:sp>
        <p:nvSpPr>
          <p:cNvPr id="56" name="SK-14-text-55"/>
          <p:cNvSpPr/>
          <p:nvPr/>
        </p:nvSpPr>
        <p:spPr>
          <a:xfrm>
            <a:off x="2817019" y="1807815"/>
            <a:ext cx="4036219" cy="358973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414"/>
              </a:lnSpc>
              <a:buNone/>
            </a:pPr>
            <a:r>
              <a:rPr lang="en-US" sz="975" b="1" dirty="0">
                <a:solidFill>
                  <a:srgbClr val="E74C3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Any visual symptoms</a:t>
            </a:r>
            <a:r>
              <a:rPr lang="en-US" sz="975" dirty="0">
                <a:solidFill>
                  <a:srgbClr val="1A1C1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in PMR/GCA → same-day A&amp;E — risk of permanent blindness</a:t>
            </a:r>
            <a:endParaRPr lang="en-US" sz="975" dirty="0"/>
          </a:p>
        </p:txBody>
      </p:sp>
      <p:sp>
        <p:nvSpPr>
          <p:cNvPr id="57" name="SK-14-text-56"/>
          <p:cNvSpPr/>
          <p:nvPr/>
        </p:nvSpPr>
        <p:spPr>
          <a:xfrm>
            <a:off x="2817019" y="2309664"/>
            <a:ext cx="4036219" cy="358973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414"/>
              </a:lnSpc>
              <a:buNone/>
            </a:pPr>
            <a:r>
              <a:rPr lang="en-US" sz="975" b="1" dirty="0">
                <a:solidFill>
                  <a:srgbClr val="E74C3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Jaw claudication</a:t>
            </a:r>
            <a:r>
              <a:rPr lang="en-US" sz="975" dirty="0">
                <a:solidFill>
                  <a:srgbClr val="1A1C1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→ strongly suggests GCA → start steroids immediately</a:t>
            </a:r>
            <a:endParaRPr lang="en-US" sz="975" dirty="0"/>
          </a:p>
        </p:txBody>
      </p:sp>
      <p:sp>
        <p:nvSpPr>
          <p:cNvPr id="58" name="SK-14-text-57"/>
          <p:cNvSpPr/>
          <p:nvPr/>
        </p:nvSpPr>
        <p:spPr>
          <a:xfrm>
            <a:off x="2817019" y="2811512"/>
            <a:ext cx="4036219" cy="358973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414"/>
              </a:lnSpc>
              <a:buNone/>
            </a:pPr>
            <a:r>
              <a:rPr lang="en-US" sz="975" b="1" dirty="0">
                <a:solidFill>
                  <a:srgbClr val="E74C3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Age &lt;50</a:t>
            </a:r>
            <a:r>
              <a:rPr lang="en-US" sz="975" dirty="0">
                <a:solidFill>
                  <a:srgbClr val="1A1C1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with PMR-like symptoms → not PMR — investigate aggressively (malignancy, myositis)</a:t>
            </a:r>
            <a:endParaRPr lang="en-US" sz="975" dirty="0"/>
          </a:p>
        </p:txBody>
      </p:sp>
      <p:sp>
        <p:nvSpPr>
          <p:cNvPr id="59" name="SK-14-text-58"/>
          <p:cNvSpPr/>
          <p:nvPr/>
        </p:nvSpPr>
        <p:spPr>
          <a:xfrm>
            <a:off x="2817019" y="3313361"/>
            <a:ext cx="4036219" cy="358973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414"/>
              </a:lnSpc>
              <a:buNone/>
            </a:pPr>
            <a:r>
              <a:rPr lang="en-US" sz="975" b="1" dirty="0">
                <a:solidFill>
                  <a:srgbClr val="E74C3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CK raised</a:t>
            </a:r>
            <a:r>
              <a:rPr lang="en-US" sz="975" dirty="0">
                <a:solidFill>
                  <a:srgbClr val="1A1C1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→ not PMR → investigate for polymyositis/dermatomyositis</a:t>
            </a:r>
            <a:endParaRPr lang="en-US" sz="975" dirty="0"/>
          </a:p>
        </p:txBody>
      </p:sp>
      <p:sp>
        <p:nvSpPr>
          <p:cNvPr id="60" name="SK-14-text-59"/>
          <p:cNvSpPr/>
          <p:nvPr/>
        </p:nvSpPr>
        <p:spPr>
          <a:xfrm>
            <a:off x="2817019" y="3815209"/>
            <a:ext cx="4036219" cy="358973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414"/>
              </a:lnSpc>
              <a:buNone/>
            </a:pPr>
            <a:r>
              <a:rPr lang="en-US" sz="975" b="1" dirty="0">
                <a:solidFill>
                  <a:srgbClr val="E74C3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No response to 20mg prednisolone</a:t>
            </a:r>
            <a:r>
              <a:rPr lang="en-US" sz="975" dirty="0">
                <a:solidFill>
                  <a:srgbClr val="1A1C1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→ reconsider diagnosis urgently — malignancy, infection, other</a:t>
            </a:r>
            <a:endParaRPr lang="en-US" sz="975" dirty="0"/>
          </a:p>
        </p:txBody>
      </p:sp>
      <p:sp>
        <p:nvSpPr>
          <p:cNvPr id="61" name="SK-14-text-60"/>
          <p:cNvSpPr/>
          <p:nvPr/>
        </p:nvSpPr>
        <p:spPr>
          <a:xfrm>
            <a:off x="2817019" y="4317057"/>
            <a:ext cx="4036219" cy="358973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414"/>
              </a:lnSpc>
              <a:buNone/>
            </a:pPr>
            <a:r>
              <a:rPr lang="en-US" sz="975" b="1" dirty="0">
                <a:solidFill>
                  <a:srgbClr val="E74C3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Fever + raised CRP in PMR</a:t>
            </a:r>
            <a:r>
              <a:rPr lang="en-US" sz="975" dirty="0">
                <a:solidFill>
                  <a:srgbClr val="1A1C1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→ exclude infection before assuming flare (steroids can mask infection)</a:t>
            </a:r>
            <a:endParaRPr lang="en-US" sz="975" dirty="0"/>
          </a:p>
        </p:txBody>
      </p:sp>
      <p:sp>
        <p:nvSpPr>
          <p:cNvPr id="62" name="SK-14-text-61"/>
          <p:cNvSpPr/>
          <p:nvPr/>
        </p:nvSpPr>
        <p:spPr>
          <a:xfrm>
            <a:off x="2817019" y="4818906"/>
            <a:ext cx="4036219" cy="358973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414"/>
              </a:lnSpc>
              <a:buNone/>
            </a:pPr>
            <a:r>
              <a:rPr lang="en-US" sz="975" b="1" dirty="0">
                <a:solidFill>
                  <a:srgbClr val="E74C3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New headache + scalp tenderness</a:t>
            </a:r>
            <a:r>
              <a:rPr lang="en-US" sz="975" dirty="0">
                <a:solidFill>
                  <a:srgbClr val="1A1C1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in established PMR → suspect developing GCA → increase steroids + refer urgently</a:t>
            </a:r>
            <a:endParaRPr lang="en-US" sz="975" dirty="0"/>
          </a:p>
        </p:txBody>
      </p:sp>
      <p:sp>
        <p:nvSpPr>
          <p:cNvPr id="63" name="SK-14-text-62"/>
          <p:cNvSpPr/>
          <p:nvPr/>
        </p:nvSpPr>
        <p:spPr>
          <a:xfrm>
            <a:off x="7758113" y="1441103"/>
            <a:ext cx="3171825" cy="2571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025"/>
              </a:lnSpc>
              <a:buNone/>
            </a:pPr>
            <a:r>
              <a:rPr lang="en-US" sz="1350" b="1" kern="0" spc="30" dirty="0">
                <a:solidFill>
                  <a:srgbClr val="FF6B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COMMON PITFALLS</a:t>
            </a:r>
            <a:endParaRPr lang="en-US" sz="1350" dirty="0"/>
          </a:p>
        </p:txBody>
      </p:sp>
      <p:sp>
        <p:nvSpPr>
          <p:cNvPr id="64" name="SK-14-text-63"/>
          <p:cNvSpPr/>
          <p:nvPr/>
        </p:nvSpPr>
        <p:spPr>
          <a:xfrm>
            <a:off x="7717631" y="1807815"/>
            <a:ext cx="4036219" cy="358973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414"/>
              </a:lnSpc>
              <a:buNone/>
            </a:pPr>
            <a:r>
              <a:rPr lang="en-US" sz="975" b="1" dirty="0">
                <a:solidFill>
                  <a:srgbClr val="FF6B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Starting prednisolone 15mg for GCA</a:t>
            </a:r>
            <a:r>
              <a:rPr lang="en-US" sz="975" dirty="0">
                <a:solidFill>
                  <a:srgbClr val="1A1C1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— dose is TOO LOW; GCA needs 40–60mg</a:t>
            </a:r>
            <a:endParaRPr lang="en-US" sz="975" dirty="0"/>
          </a:p>
        </p:txBody>
      </p:sp>
      <p:sp>
        <p:nvSpPr>
          <p:cNvPr id="65" name="SK-14-text-64"/>
          <p:cNvSpPr/>
          <p:nvPr/>
        </p:nvSpPr>
        <p:spPr>
          <a:xfrm>
            <a:off x="7717631" y="2309664"/>
            <a:ext cx="4036219" cy="358973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414"/>
              </a:lnSpc>
              <a:buNone/>
            </a:pPr>
            <a:r>
              <a:rPr lang="en-US" sz="975" b="1" dirty="0">
                <a:solidFill>
                  <a:srgbClr val="FF6B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Delaying steroids in GCA</a:t>
            </a:r>
            <a:r>
              <a:rPr lang="en-US" sz="975" dirty="0">
                <a:solidFill>
                  <a:srgbClr val="1A1C1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while waiting for biopsy result — blindness can occur in hours</a:t>
            </a:r>
            <a:endParaRPr lang="en-US" sz="975" dirty="0"/>
          </a:p>
        </p:txBody>
      </p:sp>
      <p:sp>
        <p:nvSpPr>
          <p:cNvPr id="66" name="SK-14-text-65"/>
          <p:cNvSpPr/>
          <p:nvPr/>
        </p:nvSpPr>
        <p:spPr>
          <a:xfrm>
            <a:off x="7717631" y="2811512"/>
            <a:ext cx="4036219" cy="358973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414"/>
              </a:lnSpc>
              <a:buNone/>
            </a:pPr>
            <a:r>
              <a:rPr lang="en-US" sz="975" b="1" dirty="0">
                <a:solidFill>
                  <a:srgbClr val="FF6B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Normal temporal artery exam</a:t>
            </a:r>
            <a:r>
              <a:rPr lang="en-US" sz="975" dirty="0">
                <a:solidFill>
                  <a:srgbClr val="1A1C1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does NOT exclude GCA — clinical picture overrides</a:t>
            </a:r>
            <a:endParaRPr lang="en-US" sz="975" dirty="0"/>
          </a:p>
        </p:txBody>
      </p:sp>
      <p:sp>
        <p:nvSpPr>
          <p:cNvPr id="67" name="SK-14-text-66"/>
          <p:cNvSpPr/>
          <p:nvPr/>
        </p:nvSpPr>
        <p:spPr>
          <a:xfrm>
            <a:off x="7717631" y="3313361"/>
            <a:ext cx="4036219" cy="358973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414"/>
              </a:lnSpc>
              <a:buNone/>
            </a:pPr>
            <a:r>
              <a:rPr lang="en-US" sz="975" b="1" dirty="0">
                <a:solidFill>
                  <a:srgbClr val="FF6B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Negative temporal artery biopsy</a:t>
            </a:r>
            <a:r>
              <a:rPr lang="en-US" sz="975" dirty="0">
                <a:solidFill>
                  <a:srgbClr val="1A1C1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does NOT exclude GCA (skip lesions; sensitivity ~50–70%)</a:t>
            </a:r>
            <a:endParaRPr lang="en-US" sz="975" dirty="0"/>
          </a:p>
        </p:txBody>
      </p:sp>
      <p:sp>
        <p:nvSpPr>
          <p:cNvPr id="68" name="SK-14-text-67"/>
          <p:cNvSpPr/>
          <p:nvPr/>
        </p:nvSpPr>
        <p:spPr>
          <a:xfrm>
            <a:off x="7717631" y="3815209"/>
            <a:ext cx="4036219" cy="358973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414"/>
              </a:lnSpc>
              <a:buNone/>
            </a:pPr>
            <a:r>
              <a:rPr lang="en-US" sz="975" b="1" dirty="0">
                <a:solidFill>
                  <a:srgbClr val="FF6B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Not asking about GCA symptoms</a:t>
            </a:r>
            <a:r>
              <a:rPr lang="en-US" sz="975" dirty="0">
                <a:solidFill>
                  <a:srgbClr val="1A1C1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at every PMR review — headache, jaw pain, vision changes</a:t>
            </a:r>
            <a:endParaRPr lang="en-US" sz="975" dirty="0"/>
          </a:p>
        </p:txBody>
      </p:sp>
      <p:sp>
        <p:nvSpPr>
          <p:cNvPr id="69" name="SK-14-text-68"/>
          <p:cNvSpPr/>
          <p:nvPr/>
        </p:nvSpPr>
        <p:spPr>
          <a:xfrm>
            <a:off x="7717631" y="4317057"/>
            <a:ext cx="4036219" cy="358973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414"/>
              </a:lnSpc>
              <a:buNone/>
            </a:pPr>
            <a:r>
              <a:rPr lang="en-US" sz="975" b="1" dirty="0">
                <a:solidFill>
                  <a:srgbClr val="FF6B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Forgetting bone protection</a:t>
            </a:r>
            <a:r>
              <a:rPr lang="en-US" sz="975" dirty="0">
                <a:solidFill>
                  <a:srgbClr val="1A1C1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— bisphosphonate + Ca + Vit D from day one in all patients</a:t>
            </a:r>
            <a:endParaRPr lang="en-US" sz="975" dirty="0"/>
          </a:p>
        </p:txBody>
      </p:sp>
      <p:sp>
        <p:nvSpPr>
          <p:cNvPr id="70" name="SK-14-text-69"/>
          <p:cNvSpPr/>
          <p:nvPr/>
        </p:nvSpPr>
        <p:spPr>
          <a:xfrm>
            <a:off x="7717631" y="4818906"/>
            <a:ext cx="4036219" cy="358973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414"/>
              </a:lnSpc>
              <a:buNone/>
            </a:pPr>
            <a:r>
              <a:rPr lang="en-US" sz="975" b="1" dirty="0">
                <a:solidFill>
                  <a:srgbClr val="FF6B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Not checking blood glucose/BP</a:t>
            </a:r>
            <a:r>
              <a:rPr lang="en-US" sz="975" dirty="0">
                <a:solidFill>
                  <a:srgbClr val="1A1C1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regularly while on long-term steroids</a:t>
            </a:r>
            <a:endParaRPr lang="en-US" sz="975" dirty="0"/>
          </a:p>
        </p:txBody>
      </p:sp>
      <p:sp>
        <p:nvSpPr>
          <p:cNvPr id="71" name="SK-14-text-70"/>
          <p:cNvSpPr/>
          <p:nvPr/>
        </p:nvSpPr>
        <p:spPr>
          <a:xfrm>
            <a:off x="7717631" y="5320754"/>
            <a:ext cx="4036219" cy="358973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414"/>
              </a:lnSpc>
              <a:buNone/>
            </a:pPr>
            <a:r>
              <a:rPr lang="en-US" sz="975" b="1" dirty="0">
                <a:solidFill>
                  <a:srgbClr val="FF6B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Accepting incomplete response (&lt;70%)</a:t>
            </a:r>
            <a:r>
              <a:rPr lang="en-US" sz="975" dirty="0">
                <a:solidFill>
                  <a:srgbClr val="1A1C1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without re-evaluating the diagnosis — refer</a:t>
            </a:r>
            <a:endParaRPr lang="en-US" sz="975" dirty="0"/>
          </a:p>
        </p:txBody>
      </p:sp>
      <p:sp>
        <p:nvSpPr>
          <p:cNvPr id="72" name="SK-14-text-71"/>
          <p:cNvSpPr/>
          <p:nvPr/>
        </p:nvSpPr>
        <p:spPr>
          <a:xfrm>
            <a:off x="7717631" y="5822603"/>
            <a:ext cx="4036219" cy="358973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414"/>
              </a:lnSpc>
              <a:buNone/>
            </a:pPr>
            <a:r>
              <a:rPr lang="en-US" sz="975" b="1" dirty="0">
                <a:solidFill>
                  <a:srgbClr val="FF6B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Not knowing about tocilizumab</a:t>
            </a:r>
            <a:r>
              <a:rPr lang="en-US" sz="975" dirty="0">
                <a:solidFill>
                  <a:srgbClr val="1A1C1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for GCA — NICE-approved 2020, examinable for AKT</a:t>
            </a:r>
            <a:endParaRPr lang="en-US" sz="975" dirty="0"/>
          </a:p>
        </p:txBody>
      </p:sp>
      <p:sp>
        <p:nvSpPr>
          <p:cNvPr id="73" name="SK-14-text-72"/>
          <p:cNvSpPr/>
          <p:nvPr/>
        </p:nvSpPr>
        <p:spPr>
          <a:xfrm>
            <a:off x="342900" y="6629400"/>
            <a:ext cx="4008120" cy="1714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350"/>
              </a:lnSpc>
              <a:buNone/>
            </a:pPr>
            <a:r>
              <a:rPr lang="en-US" sz="900" dirty="0">
                <a:solidFill>
                  <a:srgbClr val="75777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Updated May 2026 / NICE TA</a:t>
            </a:r>
            <a:endParaRPr lang="en-US" sz="900" dirty="0"/>
          </a:p>
        </p:txBody>
      </p:sp>
      <p:sp>
        <p:nvSpPr>
          <p:cNvPr id="74" name="SK-14-text-73"/>
          <p:cNvSpPr/>
          <p:nvPr/>
        </p:nvSpPr>
        <p:spPr>
          <a:xfrm>
            <a:off x="6024563" y="6629400"/>
            <a:ext cx="2956560" cy="1714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350"/>
              </a:lnSpc>
              <a:buNone/>
            </a:pPr>
            <a:r>
              <a:rPr lang="en-US" sz="900" dirty="0">
                <a:solidFill>
                  <a:srgbClr val="75777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www.bradfordvts.co.uk</a:t>
            </a:r>
            <a:endParaRPr lang="en-US" sz="900" dirty="0"/>
          </a:p>
        </p:txBody>
      </p:sp>
      <p:sp>
        <p:nvSpPr>
          <p:cNvPr id="75" name="SK-14-text-74"/>
          <p:cNvSpPr/>
          <p:nvPr/>
        </p:nvSpPr>
        <p:spPr>
          <a:xfrm>
            <a:off x="11420475" y="6629400"/>
            <a:ext cx="771525" cy="1714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350"/>
              </a:lnSpc>
              <a:buNone/>
            </a:pPr>
            <a:r>
              <a:rPr lang="en-US" sz="900" dirty="0">
                <a:solidFill>
                  <a:srgbClr val="75777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Page 14</a:t>
            </a: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15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15-img-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SK-15-img-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1500" y="304800"/>
            <a:ext cx="2819400" cy="352425"/>
          </a:xfrm>
          <a:prstGeom prst="rect">
            <a:avLst/>
          </a:prstGeom>
        </p:spPr>
      </p:pic>
      <p:pic>
        <p:nvPicPr>
          <p:cNvPr id="5" name="SK-15-img-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1500" y="809625"/>
            <a:ext cx="11049000" cy="655290"/>
          </a:xfrm>
          <a:prstGeom prst="rect">
            <a:avLst/>
          </a:prstGeom>
        </p:spPr>
      </p:pic>
      <p:pic>
        <p:nvPicPr>
          <p:cNvPr id="6" name="SK-15-img-5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71500" y="1645890"/>
            <a:ext cx="5467350" cy="617041"/>
          </a:xfrm>
          <a:prstGeom prst="rect">
            <a:avLst/>
          </a:prstGeom>
        </p:spPr>
      </p:pic>
      <p:pic>
        <p:nvPicPr>
          <p:cNvPr id="7" name="SK-15-img-6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85800" y="1769715"/>
            <a:ext cx="214313" cy="175320"/>
          </a:xfrm>
          <a:prstGeom prst="rect">
            <a:avLst/>
          </a:prstGeom>
        </p:spPr>
      </p:pic>
      <p:pic>
        <p:nvPicPr>
          <p:cNvPr id="8" name="SK-15-img-7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53150" y="1645890"/>
            <a:ext cx="5467350" cy="617041"/>
          </a:xfrm>
          <a:prstGeom prst="rect">
            <a:avLst/>
          </a:prstGeom>
        </p:spPr>
      </p:pic>
      <p:pic>
        <p:nvPicPr>
          <p:cNvPr id="9" name="SK-15-img-8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267450" y="1769715"/>
            <a:ext cx="214313" cy="175320"/>
          </a:xfrm>
          <a:prstGeom prst="rect">
            <a:avLst/>
          </a:prstGeom>
        </p:spPr>
      </p:pic>
      <p:pic>
        <p:nvPicPr>
          <p:cNvPr id="10" name="SK-15-img-9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71500" y="2358182"/>
            <a:ext cx="5467350" cy="617041"/>
          </a:xfrm>
          <a:prstGeom prst="rect">
            <a:avLst/>
          </a:prstGeom>
        </p:spPr>
      </p:pic>
      <p:pic>
        <p:nvPicPr>
          <p:cNvPr id="11" name="SK-15-img-10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85800" y="2482007"/>
            <a:ext cx="214313" cy="175320"/>
          </a:xfrm>
          <a:prstGeom prst="rect">
            <a:avLst/>
          </a:prstGeom>
        </p:spPr>
      </p:pic>
      <p:pic>
        <p:nvPicPr>
          <p:cNvPr id="12" name="SK-15-img-11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153150" y="2358182"/>
            <a:ext cx="5467350" cy="617041"/>
          </a:xfrm>
          <a:prstGeom prst="rect">
            <a:avLst/>
          </a:prstGeom>
        </p:spPr>
      </p:pic>
      <p:pic>
        <p:nvPicPr>
          <p:cNvPr id="13" name="SK-15-img-12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267450" y="2482007"/>
            <a:ext cx="214313" cy="175320"/>
          </a:xfrm>
          <a:prstGeom prst="rect">
            <a:avLst/>
          </a:prstGeom>
        </p:spPr>
      </p:pic>
      <p:pic>
        <p:nvPicPr>
          <p:cNvPr id="14" name="SK-15-img-13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71500" y="3070473"/>
            <a:ext cx="5467350" cy="617041"/>
          </a:xfrm>
          <a:prstGeom prst="rect">
            <a:avLst/>
          </a:prstGeom>
        </p:spPr>
      </p:pic>
      <p:pic>
        <p:nvPicPr>
          <p:cNvPr id="15" name="SK-15-img-14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85800" y="3194298"/>
            <a:ext cx="214313" cy="175320"/>
          </a:xfrm>
          <a:prstGeom prst="rect">
            <a:avLst/>
          </a:prstGeom>
        </p:spPr>
      </p:pic>
      <p:pic>
        <p:nvPicPr>
          <p:cNvPr id="16" name="SK-15-img-15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153150" y="3070473"/>
            <a:ext cx="5467350" cy="617041"/>
          </a:xfrm>
          <a:prstGeom prst="rect">
            <a:avLst/>
          </a:prstGeom>
        </p:spPr>
      </p:pic>
      <p:pic>
        <p:nvPicPr>
          <p:cNvPr id="17" name="SK-15-img-16" descr="preencoded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267450" y="3194298"/>
            <a:ext cx="214313" cy="175320"/>
          </a:xfrm>
          <a:prstGeom prst="rect">
            <a:avLst/>
          </a:prstGeom>
        </p:spPr>
      </p:pic>
      <p:pic>
        <p:nvPicPr>
          <p:cNvPr id="18" name="SK-15-img-17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71500" y="3782764"/>
            <a:ext cx="5467350" cy="617041"/>
          </a:xfrm>
          <a:prstGeom prst="rect">
            <a:avLst/>
          </a:prstGeom>
        </p:spPr>
      </p:pic>
      <p:pic>
        <p:nvPicPr>
          <p:cNvPr id="19" name="SK-15-img-18" descr="preencoded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685800" y="3906589"/>
            <a:ext cx="214313" cy="175320"/>
          </a:xfrm>
          <a:prstGeom prst="rect">
            <a:avLst/>
          </a:prstGeom>
        </p:spPr>
      </p:pic>
      <p:pic>
        <p:nvPicPr>
          <p:cNvPr id="20" name="SK-15-img-19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53150" y="3782764"/>
            <a:ext cx="5467350" cy="617041"/>
          </a:xfrm>
          <a:prstGeom prst="rect">
            <a:avLst/>
          </a:prstGeom>
        </p:spPr>
      </p:pic>
      <p:pic>
        <p:nvPicPr>
          <p:cNvPr id="21" name="SK-15-img-20" descr="preencoded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6267450" y="3906589"/>
            <a:ext cx="214313" cy="175320"/>
          </a:xfrm>
          <a:prstGeom prst="rect">
            <a:avLst/>
          </a:prstGeom>
        </p:spPr>
      </p:pic>
      <p:pic>
        <p:nvPicPr>
          <p:cNvPr id="22" name="SK-15-img-21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71500" y="4495056"/>
            <a:ext cx="5467350" cy="617041"/>
          </a:xfrm>
          <a:prstGeom prst="rect">
            <a:avLst/>
          </a:prstGeom>
        </p:spPr>
      </p:pic>
      <p:pic>
        <p:nvPicPr>
          <p:cNvPr id="23" name="SK-15-img-22" descr="preencoded.pn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685800" y="4618881"/>
            <a:ext cx="214313" cy="175320"/>
          </a:xfrm>
          <a:prstGeom prst="rect">
            <a:avLst/>
          </a:prstGeom>
        </p:spPr>
      </p:pic>
      <p:pic>
        <p:nvPicPr>
          <p:cNvPr id="24" name="SK-15-img-23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53150" y="4495056"/>
            <a:ext cx="5467350" cy="617041"/>
          </a:xfrm>
          <a:prstGeom prst="rect">
            <a:avLst/>
          </a:prstGeom>
        </p:spPr>
      </p:pic>
      <p:pic>
        <p:nvPicPr>
          <p:cNvPr id="25" name="SK-15-img-24" descr="preencoded.png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6267450" y="4618881"/>
            <a:ext cx="214313" cy="175320"/>
          </a:xfrm>
          <a:prstGeom prst="rect">
            <a:avLst/>
          </a:prstGeom>
        </p:spPr>
      </p:pic>
      <p:pic>
        <p:nvPicPr>
          <p:cNvPr id="26" name="SK-15-img-25" descr="preencoded.png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571500" y="5321647"/>
            <a:ext cx="11049000" cy="704850"/>
          </a:xfrm>
          <a:prstGeom prst="rect">
            <a:avLst/>
          </a:prstGeom>
        </p:spPr>
      </p:pic>
      <p:pic>
        <p:nvPicPr>
          <p:cNvPr id="27" name="SK-15-img-26" descr="preencoded.png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800100" y="5445472"/>
            <a:ext cx="457200" cy="457200"/>
          </a:xfrm>
          <a:prstGeom prst="rect">
            <a:avLst/>
          </a:prstGeom>
        </p:spPr>
      </p:pic>
      <p:pic>
        <p:nvPicPr>
          <p:cNvPr id="28" name="SK-15-img-27" descr="preencoded.png"/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885825" y="5559772"/>
            <a:ext cx="285750" cy="228600"/>
          </a:xfrm>
          <a:prstGeom prst="rect">
            <a:avLst/>
          </a:prstGeom>
        </p:spPr>
      </p:pic>
      <p:pic>
        <p:nvPicPr>
          <p:cNvPr id="29" name="SK-15-img-28" descr="preencoded.png"/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571500" y="6286500"/>
            <a:ext cx="11049000" cy="266700"/>
          </a:xfrm>
          <a:prstGeom prst="rect">
            <a:avLst/>
          </a:prstGeom>
        </p:spPr>
      </p:pic>
      <p:sp>
        <p:nvSpPr>
          <p:cNvPr id="30" name="SK-15-text-29"/>
          <p:cNvSpPr/>
          <p:nvPr/>
        </p:nvSpPr>
        <p:spPr>
          <a:xfrm>
            <a:off x="800100" y="304800"/>
            <a:ext cx="3562041" cy="3524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050" b="1" kern="0" spc="6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BRADFORD VTS TEACHING DECK</a:t>
            </a:r>
            <a:endParaRPr lang="en-US" sz="1050" dirty="0"/>
          </a:p>
        </p:txBody>
      </p:sp>
      <p:sp>
        <p:nvSpPr>
          <p:cNvPr id="31" name="SK-15-text-30"/>
          <p:cNvSpPr/>
          <p:nvPr/>
        </p:nvSpPr>
        <p:spPr>
          <a:xfrm>
            <a:off x="762000" y="809625"/>
            <a:ext cx="11430000" cy="38859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3060"/>
              </a:lnSpc>
              <a:buNone/>
            </a:pPr>
            <a:r>
              <a:rPr lang="en-US" sz="2550" b="1" dirty="0">
                <a:solidFill>
                  <a:srgbClr val="1A1C1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Top Tips and Final Disclaimer</a:t>
            </a:r>
            <a:endParaRPr lang="en-US" sz="2550" dirty="0"/>
          </a:p>
        </p:txBody>
      </p:sp>
      <p:sp>
        <p:nvSpPr>
          <p:cNvPr id="32" name="SK-15-text-31"/>
          <p:cNvSpPr/>
          <p:nvPr/>
        </p:nvSpPr>
        <p:spPr>
          <a:xfrm>
            <a:off x="762000" y="1236315"/>
            <a:ext cx="10934700" cy="2286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200" dirty="0">
                <a:solidFill>
                  <a:srgbClr val="45474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NICE Guideline Update &amp; Exam Focus</a:t>
            </a:r>
            <a:endParaRPr lang="en-US" sz="1200" dirty="0"/>
          </a:p>
        </p:txBody>
      </p:sp>
      <p:sp>
        <p:nvSpPr>
          <p:cNvPr id="33" name="SK-15-text-32"/>
          <p:cNvSpPr/>
          <p:nvPr/>
        </p:nvSpPr>
        <p:spPr>
          <a:xfrm>
            <a:off x="1014413" y="1741140"/>
            <a:ext cx="4910138" cy="42654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680"/>
              </a:lnSpc>
              <a:buNone/>
            </a:pPr>
            <a:r>
              <a:rPr lang="en-US" sz="1200" b="1" dirty="0">
                <a:solidFill>
                  <a:srgbClr val="FF6B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PMR Triad:</a:t>
            </a:r>
            <a:r>
              <a:rPr lang="en-US" sz="1200" dirty="0">
                <a:solidFill>
                  <a:srgbClr val="1A1C1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Bilateral shoulder/hip girdle pain + morning stiffness &gt;45 min + raised ESR/CRP in patients &gt;50.</a:t>
            </a:r>
            <a:endParaRPr lang="en-US" sz="1200" dirty="0"/>
          </a:p>
        </p:txBody>
      </p:sp>
      <p:sp>
        <p:nvSpPr>
          <p:cNvPr id="34" name="SK-15-text-33"/>
          <p:cNvSpPr/>
          <p:nvPr/>
        </p:nvSpPr>
        <p:spPr>
          <a:xfrm>
            <a:off x="6596063" y="1741140"/>
            <a:ext cx="4910138" cy="42654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680"/>
              </a:lnSpc>
              <a:buNone/>
            </a:pPr>
            <a:r>
              <a:rPr lang="en-US" sz="1200" b="1" dirty="0">
                <a:solidFill>
                  <a:srgbClr val="FF6B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Diagnostic Response:</a:t>
            </a:r>
            <a:r>
              <a:rPr lang="en-US" sz="1200" dirty="0">
                <a:solidFill>
                  <a:srgbClr val="1A1C1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Expect at least 70% improvement in symptoms within 1 week of starting 15mg prednisolone.</a:t>
            </a:r>
            <a:endParaRPr lang="en-US" sz="1200" dirty="0"/>
          </a:p>
        </p:txBody>
      </p:sp>
      <p:sp>
        <p:nvSpPr>
          <p:cNvPr id="35" name="SK-15-text-34"/>
          <p:cNvSpPr/>
          <p:nvPr/>
        </p:nvSpPr>
        <p:spPr>
          <a:xfrm>
            <a:off x="1014413" y="2453432"/>
            <a:ext cx="4910138" cy="42654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680"/>
              </a:lnSpc>
              <a:buNone/>
            </a:pPr>
            <a:r>
              <a:rPr lang="en-US" sz="1200" b="1" dirty="0">
                <a:solidFill>
                  <a:srgbClr val="FF6B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Preserved ROM:</a:t>
            </a:r>
            <a:r>
              <a:rPr lang="en-US" sz="1200" dirty="0">
                <a:solidFill>
                  <a:srgbClr val="1A1C1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Range of movement is typically </a:t>
            </a:r>
            <a:r>
              <a:rPr lang="en-US" sz="1200" b="1" dirty="0">
                <a:solidFill>
                  <a:srgbClr val="FF6B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preserved</a:t>
            </a:r>
            <a:r>
              <a:rPr lang="en-US" sz="1200" dirty="0">
                <a:solidFill>
                  <a:srgbClr val="1A1C1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in PMR; limited movement suggests RA or OA.</a:t>
            </a:r>
            <a:endParaRPr lang="en-US" sz="1200" dirty="0"/>
          </a:p>
        </p:txBody>
      </p:sp>
      <p:sp>
        <p:nvSpPr>
          <p:cNvPr id="36" name="SK-15-text-35"/>
          <p:cNvSpPr/>
          <p:nvPr/>
        </p:nvSpPr>
        <p:spPr>
          <a:xfrm>
            <a:off x="6596063" y="2453432"/>
            <a:ext cx="4910138" cy="42654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680"/>
              </a:lnSpc>
              <a:buNone/>
            </a:pPr>
            <a:r>
              <a:rPr lang="en-US" sz="1200" b="1" dirty="0">
                <a:solidFill>
                  <a:srgbClr val="FF6B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GCA Vigilance:</a:t>
            </a:r>
            <a:r>
              <a:rPr lang="en-US" sz="1200" dirty="0">
                <a:solidFill>
                  <a:srgbClr val="1A1C1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Always screen for headache, jaw claudication, and visual changes at </a:t>
            </a:r>
            <a:r>
              <a:rPr lang="en-US" sz="1200" b="1" dirty="0">
                <a:solidFill>
                  <a:srgbClr val="FF6B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every</a:t>
            </a:r>
            <a:r>
              <a:rPr lang="en-US" sz="1200" dirty="0">
                <a:solidFill>
                  <a:srgbClr val="1A1C1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PMR review.</a:t>
            </a:r>
            <a:endParaRPr lang="en-US" sz="1200" dirty="0"/>
          </a:p>
        </p:txBody>
      </p:sp>
      <p:sp>
        <p:nvSpPr>
          <p:cNvPr id="37" name="SK-15-text-36"/>
          <p:cNvSpPr/>
          <p:nvPr/>
        </p:nvSpPr>
        <p:spPr>
          <a:xfrm>
            <a:off x="1014413" y="3165723"/>
            <a:ext cx="4910138" cy="42654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680"/>
              </a:lnSpc>
              <a:buNone/>
            </a:pPr>
            <a:r>
              <a:rPr lang="en-US" sz="1200" b="1" dirty="0">
                <a:solidFill>
                  <a:srgbClr val="FF6B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Visual Emergency:</a:t>
            </a:r>
            <a:r>
              <a:rPr lang="en-US" sz="1200" dirty="0">
                <a:solidFill>
                  <a:srgbClr val="1A1C1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Any new visual symptoms require </a:t>
            </a:r>
            <a:r>
              <a:rPr lang="en-US" sz="1200" b="1" dirty="0">
                <a:solidFill>
                  <a:srgbClr val="FF6B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same-day hospital admission</a:t>
            </a:r>
            <a:r>
              <a:rPr lang="en-US" sz="1200" dirty="0">
                <a:solidFill>
                  <a:srgbClr val="1A1C1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to prevent blindness.</a:t>
            </a:r>
            <a:endParaRPr lang="en-US" sz="1200" dirty="0"/>
          </a:p>
        </p:txBody>
      </p:sp>
      <p:sp>
        <p:nvSpPr>
          <p:cNvPr id="38" name="SK-15-text-37"/>
          <p:cNvSpPr/>
          <p:nvPr/>
        </p:nvSpPr>
        <p:spPr>
          <a:xfrm>
            <a:off x="6596063" y="3165723"/>
            <a:ext cx="4910138" cy="42654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680"/>
              </a:lnSpc>
              <a:buNone/>
            </a:pPr>
            <a:r>
              <a:rPr lang="en-US" sz="1200" b="1" dirty="0">
                <a:solidFill>
                  <a:srgbClr val="FF6B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Don't Delay:</a:t>
            </a:r>
            <a:r>
              <a:rPr lang="en-US" sz="1200" dirty="0">
                <a:solidFill>
                  <a:srgbClr val="1A1C1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Start high-dose steroids immediately in suspected GCA; biopsy can be done within 7–10 days.</a:t>
            </a:r>
            <a:endParaRPr lang="en-US" sz="1200" dirty="0"/>
          </a:p>
        </p:txBody>
      </p:sp>
      <p:sp>
        <p:nvSpPr>
          <p:cNvPr id="39" name="SK-15-text-38"/>
          <p:cNvSpPr/>
          <p:nvPr/>
        </p:nvSpPr>
        <p:spPr>
          <a:xfrm>
            <a:off x="1014413" y="3878014"/>
            <a:ext cx="4910138" cy="42654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680"/>
              </a:lnSpc>
              <a:buNone/>
            </a:pPr>
            <a:r>
              <a:rPr lang="en-US" sz="1200" b="1" dirty="0">
                <a:solidFill>
                  <a:srgbClr val="FF6B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Bone Protection:</a:t>
            </a:r>
            <a:r>
              <a:rPr lang="en-US" sz="1200" dirty="0">
                <a:solidFill>
                  <a:srgbClr val="1A1C1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Start bisphosphonates + Ca/Vit D from </a:t>
            </a:r>
            <a:r>
              <a:rPr lang="en-US" sz="1200" b="1" dirty="0">
                <a:solidFill>
                  <a:srgbClr val="FF6B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day one</a:t>
            </a:r>
            <a:r>
              <a:rPr lang="en-US" sz="1200" dirty="0">
                <a:solidFill>
                  <a:srgbClr val="1A1C1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for any patient on long-term steroids.</a:t>
            </a:r>
            <a:endParaRPr lang="en-US" sz="1200" dirty="0"/>
          </a:p>
        </p:txBody>
      </p:sp>
      <p:sp>
        <p:nvSpPr>
          <p:cNvPr id="40" name="SK-15-text-39"/>
          <p:cNvSpPr/>
          <p:nvPr/>
        </p:nvSpPr>
        <p:spPr>
          <a:xfrm>
            <a:off x="6596063" y="3878014"/>
            <a:ext cx="4910138" cy="42654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680"/>
              </a:lnSpc>
              <a:buNone/>
            </a:pPr>
            <a:r>
              <a:rPr lang="en-US" sz="1200" b="1" dirty="0">
                <a:solidFill>
                  <a:srgbClr val="FF6B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Steroid Monitoring:</a:t>
            </a:r>
            <a:r>
              <a:rPr lang="en-US" sz="1200" dirty="0">
                <a:solidFill>
                  <a:srgbClr val="1A1C1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Check blood glucose at baseline and monitor regularly for steroid-induced diabetes.</a:t>
            </a:r>
            <a:endParaRPr lang="en-US" sz="1200" dirty="0"/>
          </a:p>
        </p:txBody>
      </p:sp>
      <p:sp>
        <p:nvSpPr>
          <p:cNvPr id="41" name="SK-15-text-40"/>
          <p:cNvSpPr/>
          <p:nvPr/>
        </p:nvSpPr>
        <p:spPr>
          <a:xfrm>
            <a:off x="1014413" y="4590306"/>
            <a:ext cx="4910138" cy="42654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680"/>
              </a:lnSpc>
              <a:buNone/>
            </a:pPr>
            <a:r>
              <a:rPr lang="en-US" sz="1200" b="1" dirty="0">
                <a:solidFill>
                  <a:srgbClr val="FF6B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Tocilizumab (NICE 2020):</a:t>
            </a:r>
            <a:r>
              <a:rPr lang="en-US" sz="1200" dirty="0">
                <a:solidFill>
                  <a:srgbClr val="1A1C1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Now approved for GCA to reduce steroid load and relapse rates; specialist-initiated.</a:t>
            </a:r>
            <a:endParaRPr lang="en-US" sz="1200" dirty="0"/>
          </a:p>
        </p:txBody>
      </p:sp>
      <p:sp>
        <p:nvSpPr>
          <p:cNvPr id="42" name="SK-15-text-41"/>
          <p:cNvSpPr/>
          <p:nvPr/>
        </p:nvSpPr>
        <p:spPr>
          <a:xfrm>
            <a:off x="6596063" y="4590306"/>
            <a:ext cx="4910138" cy="42654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680"/>
              </a:lnSpc>
              <a:buNone/>
            </a:pPr>
            <a:r>
              <a:rPr lang="en-US" sz="1200" b="1" dirty="0">
                <a:solidFill>
                  <a:srgbClr val="FF6B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Referral:</a:t>
            </a:r>
            <a:r>
              <a:rPr lang="en-US" sz="1200" dirty="0">
                <a:solidFill>
                  <a:srgbClr val="1A1C1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Refer PMR if age &lt;60, atypical features, incomplete response, or still on steroids after 2 years.</a:t>
            </a:r>
            <a:endParaRPr lang="en-US" sz="1200" dirty="0"/>
          </a:p>
        </p:txBody>
      </p:sp>
      <p:sp>
        <p:nvSpPr>
          <p:cNvPr id="43" name="SK-15-text-42"/>
          <p:cNvSpPr/>
          <p:nvPr/>
        </p:nvSpPr>
        <p:spPr>
          <a:xfrm>
            <a:off x="1447800" y="5459760"/>
            <a:ext cx="9944100" cy="4286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688"/>
              </a:lnSpc>
              <a:buNone/>
            </a:pPr>
            <a:r>
              <a:rPr lang="en-US" sz="1125" b="1" i="1" dirty="0">
                <a:solidFill>
                  <a:srgbClr val="45474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⚠ Disclaimer:</a:t>
            </a:r>
            <a:r>
              <a:rPr lang="en-US" sz="1125" i="1" dirty="0">
                <a:solidFill>
                  <a:srgbClr val="45474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Always double check this advice and drug doses with the latest NICE/BNF guidance. This document is for educational purposes only and should be used in conjunction with clinical judgment and local protocols.</a:t>
            </a:r>
            <a:endParaRPr lang="en-US" sz="1125" dirty="0"/>
          </a:p>
        </p:txBody>
      </p:sp>
      <p:sp>
        <p:nvSpPr>
          <p:cNvPr id="44" name="SK-15-text-43"/>
          <p:cNvSpPr/>
          <p:nvPr/>
        </p:nvSpPr>
        <p:spPr>
          <a:xfrm>
            <a:off x="571500" y="6381750"/>
            <a:ext cx="4008120" cy="1714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350"/>
              </a:lnSpc>
              <a:buNone/>
            </a:pPr>
            <a:r>
              <a:rPr lang="en-US" sz="900" dirty="0">
                <a:solidFill>
                  <a:srgbClr val="75777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Updated May 2026 / NICE TA</a:t>
            </a:r>
            <a:endParaRPr lang="en-US" sz="900" dirty="0"/>
          </a:p>
        </p:txBody>
      </p:sp>
      <p:sp>
        <p:nvSpPr>
          <p:cNvPr id="45" name="SK-15-text-44"/>
          <p:cNvSpPr/>
          <p:nvPr/>
        </p:nvSpPr>
        <p:spPr>
          <a:xfrm>
            <a:off x="5991225" y="6381750"/>
            <a:ext cx="1371600" cy="1714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ctr">
              <a:lnSpc>
                <a:spcPts val="1350"/>
              </a:lnSpc>
              <a:buNone/>
            </a:pPr>
            <a:r>
              <a:rPr lang="en-US" sz="900" b="1" dirty="0">
                <a:solidFill>
                  <a:srgbClr val="75777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www.bradfordvts.co.uk</a:t>
            </a:r>
            <a:endParaRPr lang="en-US" sz="900" dirty="0"/>
          </a:p>
        </p:txBody>
      </p:sp>
      <p:sp>
        <p:nvSpPr>
          <p:cNvPr id="46" name="SK-15-text-45"/>
          <p:cNvSpPr/>
          <p:nvPr/>
        </p:nvSpPr>
        <p:spPr>
          <a:xfrm>
            <a:off x="11125200" y="6381750"/>
            <a:ext cx="495300" cy="1714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r">
              <a:lnSpc>
                <a:spcPts val="1350"/>
              </a:lnSpc>
              <a:buNone/>
            </a:pPr>
            <a:r>
              <a:rPr lang="en-US" sz="900" dirty="0">
                <a:solidFill>
                  <a:srgbClr val="75777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Page 15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2950</Words>
  <Application>Microsoft Office PowerPoint</Application>
  <PresentationFormat>Widescreen</PresentationFormat>
  <Paragraphs>398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Inter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Ramesh Mehay</cp:lastModifiedBy>
  <cp:revision>2</cp:revision>
  <dcterms:created xsi:type="dcterms:W3CDTF">2026-06-17T17:13:18Z</dcterms:created>
  <dcterms:modified xsi:type="dcterms:W3CDTF">2026-06-18T15:53:01Z</dcterms:modified>
</cp:coreProperties>
</file>