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12192000"/>
  <p:embeddedFontLst>
    <p:embeddedFont>
      <p:font typeface="Inter" panose="020B0604020202020204" charset="0"/>
      <p:regular r:id="rId34"/>
      <p:bold r:id="rId35"/>
    </p:embeddedFont>
    <p:embeddedFont>
      <p:font typeface="Montserrat" panose="00000500000000000000" pitchFamily="2" charset="0"/>
      <p:regular r:id="rId36"/>
      <p:bold r:id="rId37"/>
      <p:italic r:id="rId38"/>
      <p:boldItalic r:id="rId39"/>
    </p:embeddedFont>
    <p:embeddedFont>
      <p:font typeface="Roboto" panose="02000000000000000000" pitchFamily="2" charset="0"/>
      <p:regular r:id="rId40"/>
      <p:bold r:id="rId41"/>
      <p:italic r:id="rId42"/>
      <p:boldItalic r:id="rId4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571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1.png"/><Relationship Id="rId21" Type="http://schemas.openxmlformats.org/officeDocument/2006/relationships/image" Target="../media/image51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1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5" Type="http://schemas.openxmlformats.org/officeDocument/2006/relationships/image" Target="../media/image9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3" Type="http://schemas.openxmlformats.org/officeDocument/2006/relationships/image" Target="../media/image1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0" Type="http://schemas.openxmlformats.org/officeDocument/2006/relationships/image" Target="../media/image121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.png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image" Target="../media/image124.png"/><Relationship Id="rId10" Type="http://schemas.openxmlformats.org/officeDocument/2006/relationships/image" Target="../media/image129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3" Type="http://schemas.openxmlformats.org/officeDocument/2006/relationships/image" Target="../media/image1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17" Type="http://schemas.openxmlformats.org/officeDocument/2006/relationships/image" Target="../media/image145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5" Type="http://schemas.openxmlformats.org/officeDocument/2006/relationships/image" Target="../media/image14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.png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1.png"/><Relationship Id="rId7" Type="http://schemas.openxmlformats.org/officeDocument/2006/relationships/image" Target="../media/image1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18" Type="http://schemas.openxmlformats.org/officeDocument/2006/relationships/image" Target="../media/image174.png"/><Relationship Id="rId3" Type="http://schemas.openxmlformats.org/officeDocument/2006/relationships/image" Target="../media/image1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17" Type="http://schemas.openxmlformats.org/officeDocument/2006/relationships/image" Target="../media/image17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72.png"/><Relationship Id="rId20" Type="http://schemas.openxmlformats.org/officeDocument/2006/relationships/image" Target="../media/image1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61.png"/><Relationship Id="rId15" Type="http://schemas.openxmlformats.org/officeDocument/2006/relationships/image" Target="../media/image171.png"/><Relationship Id="rId10" Type="http://schemas.openxmlformats.org/officeDocument/2006/relationships/image" Target="../media/image166.png"/><Relationship Id="rId19" Type="http://schemas.openxmlformats.org/officeDocument/2006/relationships/image" Target="../media/image175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Relationship Id="rId14" Type="http://schemas.openxmlformats.org/officeDocument/2006/relationships/image" Target="../media/image17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13" Type="http://schemas.openxmlformats.org/officeDocument/2006/relationships/image" Target="../media/image186.png"/><Relationship Id="rId3" Type="http://schemas.openxmlformats.org/officeDocument/2006/relationships/image" Target="../media/image1.png"/><Relationship Id="rId7" Type="http://schemas.openxmlformats.org/officeDocument/2006/relationships/image" Target="../media/image180.png"/><Relationship Id="rId12" Type="http://schemas.openxmlformats.org/officeDocument/2006/relationships/image" Target="../media/image18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0" Type="http://schemas.openxmlformats.org/officeDocument/2006/relationships/image" Target="../media/image183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Relationship Id="rId14" Type="http://schemas.openxmlformats.org/officeDocument/2006/relationships/image" Target="../media/image18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image" Target="../media/image197.png"/><Relationship Id="rId3" Type="http://schemas.openxmlformats.org/officeDocument/2006/relationships/image" Target="../media/image1.png"/><Relationship Id="rId7" Type="http://schemas.openxmlformats.org/officeDocument/2006/relationships/image" Target="../media/image191.png"/><Relationship Id="rId12" Type="http://schemas.openxmlformats.org/officeDocument/2006/relationships/image" Target="../media/image19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0.png"/><Relationship Id="rId11" Type="http://schemas.openxmlformats.org/officeDocument/2006/relationships/image" Target="../media/image195.png"/><Relationship Id="rId5" Type="http://schemas.openxmlformats.org/officeDocument/2006/relationships/image" Target="../media/image189.png"/><Relationship Id="rId10" Type="http://schemas.openxmlformats.org/officeDocument/2006/relationships/image" Target="../media/image194.png"/><Relationship Id="rId4" Type="http://schemas.openxmlformats.org/officeDocument/2006/relationships/image" Target="../media/image188.png"/><Relationship Id="rId9" Type="http://schemas.openxmlformats.org/officeDocument/2006/relationships/image" Target="../media/image19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png"/><Relationship Id="rId18" Type="http://schemas.openxmlformats.org/officeDocument/2006/relationships/image" Target="../media/image212.png"/><Relationship Id="rId26" Type="http://schemas.openxmlformats.org/officeDocument/2006/relationships/image" Target="../media/image220.png"/><Relationship Id="rId3" Type="http://schemas.openxmlformats.org/officeDocument/2006/relationships/image" Target="../media/image1.png"/><Relationship Id="rId21" Type="http://schemas.openxmlformats.org/officeDocument/2006/relationships/image" Target="../media/image215.png"/><Relationship Id="rId7" Type="http://schemas.openxmlformats.org/officeDocument/2006/relationships/image" Target="../media/image201.png"/><Relationship Id="rId12" Type="http://schemas.openxmlformats.org/officeDocument/2006/relationships/image" Target="../media/image206.png"/><Relationship Id="rId17" Type="http://schemas.openxmlformats.org/officeDocument/2006/relationships/image" Target="../media/image211.png"/><Relationship Id="rId25" Type="http://schemas.openxmlformats.org/officeDocument/2006/relationships/image" Target="../media/image219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10.png"/><Relationship Id="rId20" Type="http://schemas.openxmlformats.org/officeDocument/2006/relationships/image" Target="../media/image2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24" Type="http://schemas.openxmlformats.org/officeDocument/2006/relationships/image" Target="../media/image218.png"/><Relationship Id="rId5" Type="http://schemas.openxmlformats.org/officeDocument/2006/relationships/image" Target="../media/image199.png"/><Relationship Id="rId15" Type="http://schemas.openxmlformats.org/officeDocument/2006/relationships/image" Target="../media/image209.png"/><Relationship Id="rId23" Type="http://schemas.openxmlformats.org/officeDocument/2006/relationships/image" Target="../media/image217.png"/><Relationship Id="rId10" Type="http://schemas.openxmlformats.org/officeDocument/2006/relationships/image" Target="../media/image204.png"/><Relationship Id="rId19" Type="http://schemas.openxmlformats.org/officeDocument/2006/relationships/image" Target="../media/image213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Relationship Id="rId14" Type="http://schemas.openxmlformats.org/officeDocument/2006/relationships/image" Target="../media/image208.png"/><Relationship Id="rId22" Type="http://schemas.openxmlformats.org/officeDocument/2006/relationships/image" Target="../media/image2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13" Type="http://schemas.openxmlformats.org/officeDocument/2006/relationships/image" Target="../media/image230.png"/><Relationship Id="rId3" Type="http://schemas.openxmlformats.org/officeDocument/2006/relationships/image" Target="../media/image1.png"/><Relationship Id="rId7" Type="http://schemas.openxmlformats.org/officeDocument/2006/relationships/image" Target="../media/image224.png"/><Relationship Id="rId12" Type="http://schemas.openxmlformats.org/officeDocument/2006/relationships/image" Target="../media/image229.png"/><Relationship Id="rId17" Type="http://schemas.openxmlformats.org/officeDocument/2006/relationships/image" Target="../media/image234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3.png"/><Relationship Id="rId11" Type="http://schemas.openxmlformats.org/officeDocument/2006/relationships/image" Target="../media/image228.png"/><Relationship Id="rId5" Type="http://schemas.openxmlformats.org/officeDocument/2006/relationships/image" Target="../media/image222.png"/><Relationship Id="rId15" Type="http://schemas.openxmlformats.org/officeDocument/2006/relationships/image" Target="../media/image232.png"/><Relationship Id="rId10" Type="http://schemas.openxmlformats.org/officeDocument/2006/relationships/image" Target="../media/image227.png"/><Relationship Id="rId4" Type="http://schemas.openxmlformats.org/officeDocument/2006/relationships/image" Target="../media/image221.png"/><Relationship Id="rId9" Type="http://schemas.openxmlformats.org/officeDocument/2006/relationships/image" Target="../media/image226.png"/><Relationship Id="rId14" Type="http://schemas.openxmlformats.org/officeDocument/2006/relationships/image" Target="../media/image2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235.png"/><Relationship Id="rId7" Type="http://schemas.openxmlformats.org/officeDocument/2006/relationships/image" Target="../media/image2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8.png"/><Relationship Id="rId5" Type="http://schemas.openxmlformats.org/officeDocument/2006/relationships/image" Target="../media/image237.png"/><Relationship Id="rId4" Type="http://schemas.openxmlformats.org/officeDocument/2006/relationships/image" Target="../media/image2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3" Type="http://schemas.openxmlformats.org/officeDocument/2006/relationships/image" Target="../media/image1.png"/><Relationship Id="rId7" Type="http://schemas.openxmlformats.org/officeDocument/2006/relationships/image" Target="../media/image2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3.png"/><Relationship Id="rId5" Type="http://schemas.openxmlformats.org/officeDocument/2006/relationships/image" Target="../media/image242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13" Type="http://schemas.openxmlformats.org/officeDocument/2006/relationships/image" Target="../media/image256.png"/><Relationship Id="rId18" Type="http://schemas.openxmlformats.org/officeDocument/2006/relationships/image" Target="../media/image261.png"/><Relationship Id="rId3" Type="http://schemas.openxmlformats.org/officeDocument/2006/relationships/image" Target="../media/image1.png"/><Relationship Id="rId7" Type="http://schemas.openxmlformats.org/officeDocument/2006/relationships/image" Target="../media/image250.png"/><Relationship Id="rId12" Type="http://schemas.openxmlformats.org/officeDocument/2006/relationships/image" Target="../media/image255.png"/><Relationship Id="rId17" Type="http://schemas.openxmlformats.org/officeDocument/2006/relationships/image" Target="../media/image260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2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9.png"/><Relationship Id="rId11" Type="http://schemas.openxmlformats.org/officeDocument/2006/relationships/image" Target="../media/image254.png"/><Relationship Id="rId5" Type="http://schemas.openxmlformats.org/officeDocument/2006/relationships/image" Target="../media/image248.png"/><Relationship Id="rId15" Type="http://schemas.openxmlformats.org/officeDocument/2006/relationships/image" Target="../media/image258.png"/><Relationship Id="rId10" Type="http://schemas.openxmlformats.org/officeDocument/2006/relationships/image" Target="../media/image253.png"/><Relationship Id="rId4" Type="http://schemas.openxmlformats.org/officeDocument/2006/relationships/image" Target="../media/image247.png"/><Relationship Id="rId9" Type="http://schemas.openxmlformats.org/officeDocument/2006/relationships/image" Target="../media/image252.png"/><Relationship Id="rId14" Type="http://schemas.openxmlformats.org/officeDocument/2006/relationships/image" Target="../media/image2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6.png"/><Relationship Id="rId3" Type="http://schemas.openxmlformats.org/officeDocument/2006/relationships/image" Target="../media/image1.png"/><Relationship Id="rId7" Type="http://schemas.openxmlformats.org/officeDocument/2006/relationships/image" Target="../media/image265.png"/><Relationship Id="rId12" Type="http://schemas.openxmlformats.org/officeDocument/2006/relationships/image" Target="../media/image2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4.png"/><Relationship Id="rId11" Type="http://schemas.openxmlformats.org/officeDocument/2006/relationships/image" Target="../media/image269.png"/><Relationship Id="rId5" Type="http://schemas.openxmlformats.org/officeDocument/2006/relationships/image" Target="../media/image263.png"/><Relationship Id="rId10" Type="http://schemas.openxmlformats.org/officeDocument/2006/relationships/image" Target="../media/image268.png"/><Relationship Id="rId4" Type="http://schemas.openxmlformats.org/officeDocument/2006/relationships/image" Target="../media/image262.png"/><Relationship Id="rId9" Type="http://schemas.openxmlformats.org/officeDocument/2006/relationships/image" Target="../media/image26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png"/><Relationship Id="rId13" Type="http://schemas.openxmlformats.org/officeDocument/2006/relationships/image" Target="../media/image280.png"/><Relationship Id="rId3" Type="http://schemas.openxmlformats.org/officeDocument/2006/relationships/image" Target="../media/image1.png"/><Relationship Id="rId7" Type="http://schemas.openxmlformats.org/officeDocument/2006/relationships/image" Target="../media/image274.png"/><Relationship Id="rId12" Type="http://schemas.openxmlformats.org/officeDocument/2006/relationships/image" Target="../media/image27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3.png"/><Relationship Id="rId11" Type="http://schemas.openxmlformats.org/officeDocument/2006/relationships/image" Target="../media/image278.png"/><Relationship Id="rId5" Type="http://schemas.openxmlformats.org/officeDocument/2006/relationships/image" Target="../media/image272.png"/><Relationship Id="rId10" Type="http://schemas.openxmlformats.org/officeDocument/2006/relationships/image" Target="../media/image277.png"/><Relationship Id="rId4" Type="http://schemas.openxmlformats.org/officeDocument/2006/relationships/image" Target="../media/image271.png"/><Relationship Id="rId9" Type="http://schemas.openxmlformats.org/officeDocument/2006/relationships/image" Target="../media/image276.png"/><Relationship Id="rId14" Type="http://schemas.openxmlformats.org/officeDocument/2006/relationships/image" Target="../media/image28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13" Type="http://schemas.openxmlformats.org/officeDocument/2006/relationships/image" Target="../media/image291.png"/><Relationship Id="rId18" Type="http://schemas.openxmlformats.org/officeDocument/2006/relationships/image" Target="../media/image296.png"/><Relationship Id="rId26" Type="http://schemas.openxmlformats.org/officeDocument/2006/relationships/image" Target="../media/image304.png"/><Relationship Id="rId3" Type="http://schemas.openxmlformats.org/officeDocument/2006/relationships/image" Target="../media/image1.png"/><Relationship Id="rId21" Type="http://schemas.openxmlformats.org/officeDocument/2006/relationships/image" Target="../media/image299.png"/><Relationship Id="rId7" Type="http://schemas.openxmlformats.org/officeDocument/2006/relationships/image" Target="../media/image285.png"/><Relationship Id="rId12" Type="http://schemas.openxmlformats.org/officeDocument/2006/relationships/image" Target="../media/image290.png"/><Relationship Id="rId17" Type="http://schemas.openxmlformats.org/officeDocument/2006/relationships/image" Target="../media/image295.png"/><Relationship Id="rId25" Type="http://schemas.openxmlformats.org/officeDocument/2006/relationships/image" Target="../media/image303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294.png"/><Relationship Id="rId20" Type="http://schemas.openxmlformats.org/officeDocument/2006/relationships/image" Target="../media/image2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4.png"/><Relationship Id="rId11" Type="http://schemas.openxmlformats.org/officeDocument/2006/relationships/image" Target="../media/image289.png"/><Relationship Id="rId24" Type="http://schemas.openxmlformats.org/officeDocument/2006/relationships/image" Target="../media/image302.png"/><Relationship Id="rId5" Type="http://schemas.openxmlformats.org/officeDocument/2006/relationships/image" Target="../media/image283.png"/><Relationship Id="rId15" Type="http://schemas.openxmlformats.org/officeDocument/2006/relationships/image" Target="../media/image293.png"/><Relationship Id="rId23" Type="http://schemas.openxmlformats.org/officeDocument/2006/relationships/image" Target="../media/image301.png"/><Relationship Id="rId28" Type="http://schemas.openxmlformats.org/officeDocument/2006/relationships/image" Target="../media/image306.png"/><Relationship Id="rId10" Type="http://schemas.openxmlformats.org/officeDocument/2006/relationships/image" Target="../media/image288.png"/><Relationship Id="rId19" Type="http://schemas.openxmlformats.org/officeDocument/2006/relationships/image" Target="../media/image297.png"/><Relationship Id="rId4" Type="http://schemas.openxmlformats.org/officeDocument/2006/relationships/image" Target="../media/image282.png"/><Relationship Id="rId9" Type="http://schemas.openxmlformats.org/officeDocument/2006/relationships/image" Target="../media/image287.png"/><Relationship Id="rId14" Type="http://schemas.openxmlformats.org/officeDocument/2006/relationships/image" Target="../media/image292.png"/><Relationship Id="rId22" Type="http://schemas.openxmlformats.org/officeDocument/2006/relationships/image" Target="../media/image300.png"/><Relationship Id="rId27" Type="http://schemas.openxmlformats.org/officeDocument/2006/relationships/image" Target="../media/image30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png"/><Relationship Id="rId13" Type="http://schemas.openxmlformats.org/officeDocument/2006/relationships/image" Target="../media/image316.png"/><Relationship Id="rId18" Type="http://schemas.openxmlformats.org/officeDocument/2006/relationships/image" Target="../media/image321.png"/><Relationship Id="rId3" Type="http://schemas.openxmlformats.org/officeDocument/2006/relationships/image" Target="../media/image1.png"/><Relationship Id="rId7" Type="http://schemas.openxmlformats.org/officeDocument/2006/relationships/image" Target="../media/image310.png"/><Relationship Id="rId12" Type="http://schemas.openxmlformats.org/officeDocument/2006/relationships/image" Target="../media/image315.png"/><Relationship Id="rId17" Type="http://schemas.openxmlformats.org/officeDocument/2006/relationships/image" Target="../media/image320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3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9.png"/><Relationship Id="rId11" Type="http://schemas.openxmlformats.org/officeDocument/2006/relationships/image" Target="../media/image314.png"/><Relationship Id="rId5" Type="http://schemas.openxmlformats.org/officeDocument/2006/relationships/image" Target="../media/image308.png"/><Relationship Id="rId15" Type="http://schemas.openxmlformats.org/officeDocument/2006/relationships/image" Target="../media/image318.png"/><Relationship Id="rId10" Type="http://schemas.openxmlformats.org/officeDocument/2006/relationships/image" Target="../media/image313.png"/><Relationship Id="rId19" Type="http://schemas.openxmlformats.org/officeDocument/2006/relationships/image" Target="../media/image322.png"/><Relationship Id="rId4" Type="http://schemas.openxmlformats.org/officeDocument/2006/relationships/image" Target="../media/image307.png"/><Relationship Id="rId9" Type="http://schemas.openxmlformats.org/officeDocument/2006/relationships/image" Target="../media/image312.png"/><Relationship Id="rId14" Type="http://schemas.openxmlformats.org/officeDocument/2006/relationships/image" Target="../media/image31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7.png"/><Relationship Id="rId13" Type="http://schemas.openxmlformats.org/officeDocument/2006/relationships/image" Target="../media/image332.png"/><Relationship Id="rId3" Type="http://schemas.openxmlformats.org/officeDocument/2006/relationships/image" Target="../media/image1.png"/><Relationship Id="rId7" Type="http://schemas.openxmlformats.org/officeDocument/2006/relationships/image" Target="../media/image326.png"/><Relationship Id="rId12" Type="http://schemas.openxmlformats.org/officeDocument/2006/relationships/image" Target="../media/image331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5.png"/><Relationship Id="rId11" Type="http://schemas.openxmlformats.org/officeDocument/2006/relationships/image" Target="../media/image330.png"/><Relationship Id="rId5" Type="http://schemas.openxmlformats.org/officeDocument/2006/relationships/image" Target="../media/image324.png"/><Relationship Id="rId15" Type="http://schemas.openxmlformats.org/officeDocument/2006/relationships/image" Target="../media/image334.png"/><Relationship Id="rId10" Type="http://schemas.openxmlformats.org/officeDocument/2006/relationships/image" Target="../media/image329.png"/><Relationship Id="rId4" Type="http://schemas.openxmlformats.org/officeDocument/2006/relationships/image" Target="../media/image323.png"/><Relationship Id="rId9" Type="http://schemas.openxmlformats.org/officeDocument/2006/relationships/image" Target="../media/image328.png"/><Relationship Id="rId14" Type="http://schemas.openxmlformats.org/officeDocument/2006/relationships/image" Target="../media/image3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13" Type="http://schemas.openxmlformats.org/officeDocument/2006/relationships/image" Target="../media/image345.png"/><Relationship Id="rId18" Type="http://schemas.openxmlformats.org/officeDocument/2006/relationships/image" Target="../media/image350.png"/><Relationship Id="rId3" Type="http://schemas.openxmlformats.org/officeDocument/2006/relationships/image" Target="../media/image1.png"/><Relationship Id="rId7" Type="http://schemas.openxmlformats.org/officeDocument/2006/relationships/image" Target="../media/image339.png"/><Relationship Id="rId12" Type="http://schemas.openxmlformats.org/officeDocument/2006/relationships/image" Target="../media/image344.png"/><Relationship Id="rId17" Type="http://schemas.openxmlformats.org/officeDocument/2006/relationships/image" Target="../media/image349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3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8.png"/><Relationship Id="rId11" Type="http://schemas.openxmlformats.org/officeDocument/2006/relationships/image" Target="../media/image343.png"/><Relationship Id="rId5" Type="http://schemas.openxmlformats.org/officeDocument/2006/relationships/image" Target="../media/image337.png"/><Relationship Id="rId15" Type="http://schemas.openxmlformats.org/officeDocument/2006/relationships/image" Target="../media/image347.png"/><Relationship Id="rId10" Type="http://schemas.openxmlformats.org/officeDocument/2006/relationships/image" Target="../media/image342.png"/><Relationship Id="rId4" Type="http://schemas.openxmlformats.org/officeDocument/2006/relationships/image" Target="../media/image336.png"/><Relationship Id="rId9" Type="http://schemas.openxmlformats.org/officeDocument/2006/relationships/image" Target="../media/image341.png"/><Relationship Id="rId14" Type="http://schemas.openxmlformats.org/officeDocument/2006/relationships/image" Target="../media/image34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5.png"/><Relationship Id="rId3" Type="http://schemas.openxmlformats.org/officeDocument/2006/relationships/image" Target="../media/image1.png"/><Relationship Id="rId7" Type="http://schemas.openxmlformats.org/officeDocument/2006/relationships/image" Target="../media/image35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3.png"/><Relationship Id="rId11" Type="http://schemas.openxmlformats.org/officeDocument/2006/relationships/image" Target="../media/image358.png"/><Relationship Id="rId5" Type="http://schemas.openxmlformats.org/officeDocument/2006/relationships/image" Target="../media/image352.png"/><Relationship Id="rId10" Type="http://schemas.openxmlformats.org/officeDocument/2006/relationships/image" Target="../media/image357.png"/><Relationship Id="rId4" Type="http://schemas.openxmlformats.org/officeDocument/2006/relationships/image" Target="../media/image351.png"/><Relationship Id="rId9" Type="http://schemas.openxmlformats.org/officeDocument/2006/relationships/image" Target="../media/image3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3.png"/><Relationship Id="rId13" Type="http://schemas.openxmlformats.org/officeDocument/2006/relationships/image" Target="../media/image368.png"/><Relationship Id="rId3" Type="http://schemas.openxmlformats.org/officeDocument/2006/relationships/image" Target="../media/image1.png"/><Relationship Id="rId7" Type="http://schemas.openxmlformats.org/officeDocument/2006/relationships/image" Target="../media/image362.png"/><Relationship Id="rId12" Type="http://schemas.openxmlformats.org/officeDocument/2006/relationships/image" Target="../media/image36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1.png"/><Relationship Id="rId11" Type="http://schemas.openxmlformats.org/officeDocument/2006/relationships/image" Target="../media/image366.png"/><Relationship Id="rId5" Type="http://schemas.openxmlformats.org/officeDocument/2006/relationships/image" Target="../media/image360.png"/><Relationship Id="rId15" Type="http://schemas.openxmlformats.org/officeDocument/2006/relationships/image" Target="../media/image370.png"/><Relationship Id="rId10" Type="http://schemas.openxmlformats.org/officeDocument/2006/relationships/image" Target="../media/image365.png"/><Relationship Id="rId4" Type="http://schemas.openxmlformats.org/officeDocument/2006/relationships/image" Target="../media/image359.png"/><Relationship Id="rId9" Type="http://schemas.openxmlformats.org/officeDocument/2006/relationships/image" Target="../media/image364.png"/><Relationship Id="rId14" Type="http://schemas.openxmlformats.org/officeDocument/2006/relationships/image" Target="../media/image3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75965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48251"/>
            <a:ext cx="12192000" cy="6096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3230017"/>
            <a:ext cx="1658094" cy="10284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2855" y="575965"/>
            <a:ext cx="5778996" cy="5582394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5059" y="596503"/>
            <a:ext cx="5766792" cy="5657850"/>
          </a:xfrm>
          <a:prstGeom prst="rect">
            <a:avLst/>
          </a:prstGeom>
        </p:spPr>
      </p:pic>
      <p:sp>
        <p:nvSpPr>
          <p:cNvPr id="8" name="SK-1-text-7"/>
          <p:cNvSpPr/>
          <p:nvPr/>
        </p:nvSpPr>
        <p:spPr>
          <a:xfrm>
            <a:off x="377875" y="157609"/>
            <a:ext cx="1072324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5</a:t>
            </a:r>
            <a:endParaRPr lang="en-US" sz="1950" dirty="0"/>
          </a:p>
        </p:txBody>
      </p:sp>
      <p:sp>
        <p:nvSpPr>
          <p:cNvPr id="9" name="SK-1-text-8"/>
          <p:cNvSpPr/>
          <p:nvPr/>
        </p:nvSpPr>
        <p:spPr>
          <a:xfrm>
            <a:off x="377875" y="1398984"/>
            <a:ext cx="118141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COMMUNICATION SKILLS · SELF-CARE · RESILIENCE IN END-OF-LIFE CARE</a:t>
            </a:r>
            <a:endParaRPr lang="en-US" sz="1350" dirty="0"/>
          </a:p>
        </p:txBody>
      </p:sp>
      <p:sp>
        <p:nvSpPr>
          <p:cNvPr id="10" name="SK-1-text-9"/>
          <p:cNvSpPr/>
          <p:nvPr/>
        </p:nvSpPr>
        <p:spPr>
          <a:xfrm>
            <a:off x="377875" y="1844725"/>
            <a:ext cx="6290965" cy="12138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Death and Dying Conversations</a:t>
            </a:r>
            <a:endParaRPr lang="en-US" sz="3600" dirty="0"/>
          </a:p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and Looking After Ourselves</a:t>
            </a:r>
            <a:endParaRPr lang="en-US" sz="3600" dirty="0"/>
          </a:p>
        </p:txBody>
      </p:sp>
      <p:sp>
        <p:nvSpPr>
          <p:cNvPr id="11" name="SK-1-text-10"/>
          <p:cNvSpPr/>
          <p:nvPr/>
        </p:nvSpPr>
        <p:spPr>
          <a:xfrm>
            <a:off x="377875" y="3662065"/>
            <a:ext cx="5071765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Communication skills, self-care, and resilience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end-of-life care for GPs &amp; trainees</a:t>
            </a:r>
            <a:endParaRPr lang="en-US" sz="1650" dirty="0"/>
          </a:p>
        </p:txBody>
      </p:sp>
      <p:sp>
        <p:nvSpPr>
          <p:cNvPr id="12" name="SK-1-text-11"/>
          <p:cNvSpPr/>
          <p:nvPr/>
        </p:nvSpPr>
        <p:spPr>
          <a:xfrm>
            <a:off x="377875" y="4718298"/>
            <a:ext cx="4361498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June 2026</a:t>
            </a:r>
            <a:endParaRPr lang="en-US" sz="1425" dirty="0"/>
          </a:p>
        </p:txBody>
      </p:sp>
      <p:sp>
        <p:nvSpPr>
          <p:cNvPr id="13" name="SK-1-text-12"/>
          <p:cNvSpPr/>
          <p:nvPr/>
        </p:nvSpPr>
        <p:spPr>
          <a:xfrm>
            <a:off x="365671" y="5143500"/>
            <a:ext cx="4120753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educational purposes only. All clinical decisions should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 based on individual patient assessment and current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national guidelines.</a:t>
            </a:r>
            <a:endParaRPr lang="en-US" sz="1200" dirty="0"/>
          </a:p>
        </p:txBody>
      </p:sp>
      <p:sp>
        <p:nvSpPr>
          <p:cNvPr id="14" name="SK-1-text-13"/>
          <p:cNvSpPr/>
          <p:nvPr/>
        </p:nvSpPr>
        <p:spPr>
          <a:xfrm>
            <a:off x="377875" y="6446490"/>
            <a:ext cx="465105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15" name="SK-1-text-14"/>
          <p:cNvSpPr/>
          <p:nvPr/>
        </p:nvSpPr>
        <p:spPr>
          <a:xfrm>
            <a:off x="8382893" y="6446490"/>
            <a:ext cx="349195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4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7713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91573"/>
            <a:ext cx="12192000" cy="466279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57510"/>
            <a:ext cx="4023271" cy="5687913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690" y="1071860"/>
            <a:ext cx="121890" cy="891480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0275" y="788640"/>
            <a:ext cx="609600" cy="617190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1600" y="720030"/>
            <a:ext cx="6644580" cy="733723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0275" y="1680121"/>
            <a:ext cx="609600" cy="617190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81600" y="1720602"/>
            <a:ext cx="6644580" cy="645914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0275" y="2571750"/>
            <a:ext cx="609600" cy="61719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1600" y="2640211"/>
            <a:ext cx="6644580" cy="617190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40275" y="3463230"/>
            <a:ext cx="609600" cy="617190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81600" y="3566071"/>
            <a:ext cx="6644580" cy="582811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40275" y="4354711"/>
            <a:ext cx="609600" cy="617190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81600" y="4485084"/>
            <a:ext cx="6644580" cy="555427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0275" y="5246340"/>
            <a:ext cx="609600" cy="617190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81600" y="5417790"/>
            <a:ext cx="6644580" cy="514350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5984" y="2866579"/>
            <a:ext cx="3291780" cy="3092946"/>
          </a:xfrm>
          <a:prstGeom prst="rect">
            <a:avLst/>
          </a:prstGeom>
        </p:spPr>
      </p:pic>
      <p:sp>
        <p:nvSpPr>
          <p:cNvPr id="20" name="SK-2-text-19"/>
          <p:cNvSpPr/>
          <p:nvPr/>
        </p:nvSpPr>
        <p:spPr>
          <a:xfrm>
            <a:off x="365671" y="109686"/>
            <a:ext cx="106832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Death and Dying Conversations</a:t>
            </a:r>
            <a:endParaRPr lang="en-US" sz="1200" dirty="0"/>
          </a:p>
        </p:txBody>
      </p:sp>
      <p:sp>
        <p:nvSpPr>
          <p:cNvPr id="21" name="SK-2-text-20"/>
          <p:cNvSpPr/>
          <p:nvPr/>
        </p:nvSpPr>
        <p:spPr>
          <a:xfrm>
            <a:off x="621655" y="843409"/>
            <a:ext cx="2231082" cy="9874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465"/>
              </a:lnSpc>
              <a:buNone/>
            </a:pPr>
            <a:r>
              <a:rPr lang="en-US" sz="315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Learning</a:t>
            </a:r>
            <a:endParaRPr lang="en-US" sz="3150" dirty="0"/>
          </a:p>
          <a:p>
            <a:pPr marL="0" indent="0" algn="l">
              <a:lnSpc>
                <a:spcPts val="3465"/>
              </a:lnSpc>
              <a:buNone/>
            </a:pPr>
            <a:r>
              <a:rPr lang="en-US" sz="315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Objectives</a:t>
            </a:r>
            <a:endParaRPr lang="en-US" sz="3150" dirty="0"/>
          </a:p>
        </p:txBody>
      </p:sp>
      <p:sp>
        <p:nvSpPr>
          <p:cNvPr id="22" name="SK-2-text-21"/>
          <p:cNvSpPr/>
          <p:nvPr/>
        </p:nvSpPr>
        <p:spPr>
          <a:xfrm>
            <a:off x="572988" y="2084784"/>
            <a:ext cx="2572494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7180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 the end of this session,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7180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will be able to:</a:t>
            </a:r>
            <a:endParaRPr lang="en-US" sz="1500" dirty="0"/>
          </a:p>
        </p:txBody>
      </p:sp>
      <p:sp>
        <p:nvSpPr>
          <p:cNvPr id="23" name="SK-2-text-22"/>
          <p:cNvSpPr/>
          <p:nvPr/>
        </p:nvSpPr>
        <p:spPr>
          <a:xfrm>
            <a:off x="4474369" y="946398"/>
            <a:ext cx="7717631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 Initiate and navigate death and dying conversations with confidence</a:t>
            </a:r>
            <a:endParaRPr lang="en-US" sz="1500" dirty="0"/>
          </a:p>
        </p:txBody>
      </p:sp>
      <p:sp>
        <p:nvSpPr>
          <p:cNvPr id="24" name="SK-2-text-23"/>
          <p:cNvSpPr/>
          <p:nvPr/>
        </p:nvSpPr>
        <p:spPr>
          <a:xfrm>
            <a:off x="4462165" y="1796653"/>
            <a:ext cx="6717655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 Use structured frameworks: SPIKES, NURSE, and the Serious Illness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Conversation Guide</a:t>
            </a:r>
            <a:endParaRPr lang="en-US" sz="1500" dirty="0"/>
          </a:p>
        </p:txBody>
      </p:sp>
      <p:sp>
        <p:nvSpPr>
          <p:cNvPr id="25" name="SK-2-text-24"/>
          <p:cNvSpPr/>
          <p:nvPr/>
        </p:nvSpPr>
        <p:spPr>
          <a:xfrm>
            <a:off x="4462165" y="2811661"/>
            <a:ext cx="772983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 Discuss prognosis sensitively and honestly</a:t>
            </a:r>
            <a:endParaRPr lang="en-US" sz="1500" dirty="0"/>
          </a:p>
        </p:txBody>
      </p:sp>
      <p:sp>
        <p:nvSpPr>
          <p:cNvPr id="26" name="SK-2-text-25"/>
          <p:cNvSpPr/>
          <p:nvPr/>
        </p:nvSpPr>
        <p:spPr>
          <a:xfrm>
            <a:off x="4462165" y="3723829"/>
            <a:ext cx="772983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 </a:t>
            </a:r>
            <a:r>
              <a:rPr lang="en-US" sz="1500" b="1" dirty="0" err="1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Recognise</a:t>
            </a:r>
            <a:r>
              <a:rPr lang="en-US" sz="15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+ address your own emotional responses to death &amp; dying</a:t>
            </a:r>
            <a:endParaRPr lang="en-US" sz="1500" dirty="0"/>
          </a:p>
        </p:txBody>
      </p:sp>
      <p:sp>
        <p:nvSpPr>
          <p:cNvPr id="27" name="SK-2-text-26"/>
          <p:cNvSpPr/>
          <p:nvPr/>
        </p:nvSpPr>
        <p:spPr>
          <a:xfrm>
            <a:off x="4462165" y="4635996"/>
            <a:ext cx="772983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 Build personal resilience and prevent compassion fatigue</a:t>
            </a:r>
            <a:endParaRPr lang="en-US" sz="1500" dirty="0"/>
          </a:p>
        </p:txBody>
      </p:sp>
      <p:sp>
        <p:nvSpPr>
          <p:cNvPr id="28" name="SK-2-text-27"/>
          <p:cNvSpPr/>
          <p:nvPr/>
        </p:nvSpPr>
        <p:spPr>
          <a:xfrm>
            <a:off x="4462165" y="5541169"/>
            <a:ext cx="772983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 Recognise when colleagues may be struggling</a:t>
            </a:r>
            <a:endParaRPr lang="en-US" sz="1500" dirty="0"/>
          </a:p>
        </p:txBody>
      </p:sp>
      <p:sp>
        <p:nvSpPr>
          <p:cNvPr id="29" name="SK-2-text-28"/>
          <p:cNvSpPr/>
          <p:nvPr/>
        </p:nvSpPr>
        <p:spPr>
          <a:xfrm>
            <a:off x="377875" y="6521946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0" name="SK-2-text-29"/>
          <p:cNvSpPr/>
          <p:nvPr/>
        </p:nvSpPr>
        <p:spPr>
          <a:xfrm>
            <a:off x="8653165" y="6515100"/>
            <a:ext cx="316066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|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25053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9" y="781794"/>
            <a:ext cx="109686" cy="438894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59" y="1611511"/>
            <a:ext cx="11533584" cy="1529209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59" y="3278088"/>
            <a:ext cx="11533584" cy="2359075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398419"/>
            <a:ext cx="12192000" cy="459432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6079" y="809179"/>
            <a:ext cx="5681365" cy="5383411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8290" y="4341019"/>
            <a:ext cx="451098" cy="411361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5475" y="4361557"/>
            <a:ext cx="633859" cy="383977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35882" y="4341019"/>
            <a:ext cx="475357" cy="411361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06996" y="4361557"/>
            <a:ext cx="438894" cy="383977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9992" y="3538686"/>
            <a:ext cx="1158180" cy="603498"/>
          </a:xfrm>
          <a:prstGeom prst="rect">
            <a:avLst/>
          </a:prstGeom>
        </p:spPr>
      </p:pic>
      <p:sp>
        <p:nvSpPr>
          <p:cNvPr id="14" name="SK-3-text-13"/>
          <p:cNvSpPr/>
          <p:nvPr/>
        </p:nvSpPr>
        <p:spPr>
          <a:xfrm>
            <a:off x="304800" y="130225"/>
            <a:ext cx="109042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 — Deck 5 • Death and Dying Conversations</a:t>
            </a:r>
            <a:endParaRPr lang="en-US" sz="1050" dirty="0"/>
          </a:p>
        </p:txBody>
      </p:sp>
      <p:sp>
        <p:nvSpPr>
          <p:cNvPr id="15" name="SK-3-text-14"/>
          <p:cNvSpPr/>
          <p:nvPr/>
        </p:nvSpPr>
        <p:spPr>
          <a:xfrm>
            <a:off x="572988" y="781794"/>
            <a:ext cx="11619012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These Conversations Matter</a:t>
            </a:r>
            <a:endParaRPr lang="en-US" sz="3300" dirty="0"/>
          </a:p>
        </p:txBody>
      </p:sp>
      <p:sp>
        <p:nvSpPr>
          <p:cNvPr id="16" name="SK-3-text-15"/>
          <p:cNvSpPr/>
          <p:nvPr/>
        </p:nvSpPr>
        <p:spPr>
          <a:xfrm>
            <a:off x="865584" y="1762423"/>
            <a:ext cx="5049202" cy="8434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6975" b="1" dirty="0">
                <a:solidFill>
                  <a:srgbClr val="F065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70%</a:t>
            </a:r>
            <a:endParaRPr lang="en-US" sz="6975" dirty="0"/>
          </a:p>
        </p:txBody>
      </p:sp>
      <p:sp>
        <p:nvSpPr>
          <p:cNvPr id="17" name="SK-3-text-16"/>
          <p:cNvSpPr/>
          <p:nvPr/>
        </p:nvSpPr>
        <p:spPr>
          <a:xfrm>
            <a:off x="841177" y="2811661"/>
            <a:ext cx="26365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NHS England data</a:t>
            </a:r>
            <a:endParaRPr lang="en-US" sz="1050" dirty="0"/>
          </a:p>
        </p:txBody>
      </p:sp>
      <p:sp>
        <p:nvSpPr>
          <p:cNvPr id="18" name="SK-3-text-17"/>
          <p:cNvSpPr/>
          <p:nvPr/>
        </p:nvSpPr>
        <p:spPr>
          <a:xfrm>
            <a:off x="3108871" y="1769269"/>
            <a:ext cx="3072259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people in the UK say they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would like to die at home</a:t>
            </a:r>
            <a:endParaRPr lang="en-US" sz="1800" dirty="0"/>
          </a:p>
        </p:txBody>
      </p:sp>
      <p:sp>
        <p:nvSpPr>
          <p:cNvPr id="19" name="SK-3-text-18"/>
          <p:cNvSpPr/>
          <p:nvPr/>
        </p:nvSpPr>
        <p:spPr>
          <a:xfrm>
            <a:off x="3121075" y="2427684"/>
            <a:ext cx="611505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Yet only ~23% actually do</a:t>
            </a:r>
            <a:endParaRPr lang="en-US" sz="1500" dirty="0"/>
          </a:p>
        </p:txBody>
      </p:sp>
      <p:sp>
        <p:nvSpPr>
          <p:cNvPr id="20" name="SK-3-text-19"/>
          <p:cNvSpPr/>
          <p:nvPr/>
        </p:nvSpPr>
        <p:spPr>
          <a:xfrm>
            <a:off x="2401788" y="3524994"/>
            <a:ext cx="2523679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Earlier conversations =</a:t>
            </a:r>
            <a:endParaRPr lang="en-US" sz="1725" dirty="0"/>
          </a:p>
          <a:p>
            <a:pPr marL="0" indent="0" algn="l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Better quality of life</a:t>
            </a:r>
            <a:endParaRPr lang="en-US" sz="1725" dirty="0"/>
          </a:p>
        </p:txBody>
      </p:sp>
      <p:sp>
        <p:nvSpPr>
          <p:cNvPr id="21" name="SK-3-text-20"/>
          <p:cNvSpPr/>
          <p:nvPr/>
        </p:nvSpPr>
        <p:spPr>
          <a:xfrm>
            <a:off x="877788" y="4827984"/>
            <a:ext cx="1024086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Less aggressive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treatment</a:t>
            </a:r>
            <a:endParaRPr lang="en-US" sz="1050" dirty="0"/>
          </a:p>
        </p:txBody>
      </p:sp>
      <p:sp>
        <p:nvSpPr>
          <p:cNvPr id="22" name="SK-3-text-21"/>
          <p:cNvSpPr/>
          <p:nvPr/>
        </p:nvSpPr>
        <p:spPr>
          <a:xfrm>
            <a:off x="2243286" y="4827984"/>
            <a:ext cx="1036290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Fewer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hospitalisations</a:t>
            </a:r>
            <a:endParaRPr lang="en-US" sz="1050" dirty="0"/>
          </a:p>
        </p:txBody>
      </p:sp>
      <p:sp>
        <p:nvSpPr>
          <p:cNvPr id="23" name="SK-3-text-22"/>
          <p:cNvSpPr/>
          <p:nvPr/>
        </p:nvSpPr>
        <p:spPr>
          <a:xfrm>
            <a:off x="3694063" y="4827984"/>
            <a:ext cx="1304479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Better bereavement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outcomes</a:t>
            </a:r>
            <a:endParaRPr lang="en-US" sz="1050" dirty="0"/>
          </a:p>
        </p:txBody>
      </p:sp>
      <p:sp>
        <p:nvSpPr>
          <p:cNvPr id="24" name="SK-3-text-23"/>
          <p:cNvSpPr/>
          <p:nvPr/>
        </p:nvSpPr>
        <p:spPr>
          <a:xfrm>
            <a:off x="5364361" y="4821138"/>
            <a:ext cx="938659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Higher quality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life</a:t>
            </a:r>
            <a:endParaRPr lang="en-US" sz="1050" dirty="0"/>
          </a:p>
        </p:txBody>
      </p:sp>
      <p:sp>
        <p:nvSpPr>
          <p:cNvPr id="25" name="SK-3-text-24"/>
          <p:cNvSpPr/>
          <p:nvPr/>
        </p:nvSpPr>
        <p:spPr>
          <a:xfrm>
            <a:off x="816769" y="5335488"/>
            <a:ext cx="40233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Bernacki &amp; Block, 2014</a:t>
            </a:r>
            <a:endParaRPr lang="en-US" sz="1050" dirty="0"/>
          </a:p>
        </p:txBody>
      </p:sp>
      <p:sp>
        <p:nvSpPr>
          <p:cNvPr id="26" name="SK-3-text-25"/>
          <p:cNvSpPr/>
          <p:nvPr/>
        </p:nvSpPr>
        <p:spPr>
          <a:xfrm>
            <a:off x="816769" y="5849838"/>
            <a:ext cx="10362248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 The conversation IS the intervention.</a:t>
            </a:r>
            <a:endParaRPr lang="en-US" sz="1725" dirty="0"/>
          </a:p>
        </p:txBody>
      </p:sp>
      <p:sp>
        <p:nvSpPr>
          <p:cNvPr id="27" name="SK-3-text-26"/>
          <p:cNvSpPr/>
          <p:nvPr/>
        </p:nvSpPr>
        <p:spPr>
          <a:xfrm>
            <a:off x="5791200" y="5849838"/>
            <a:ext cx="37242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065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”</a:t>
            </a:r>
            <a:endParaRPr lang="en-US" sz="1725" dirty="0"/>
          </a:p>
        </p:txBody>
      </p:sp>
      <p:sp>
        <p:nvSpPr>
          <p:cNvPr id="28" name="SK-3-text-27"/>
          <p:cNvSpPr/>
          <p:nvPr/>
        </p:nvSpPr>
        <p:spPr>
          <a:xfrm>
            <a:off x="316855" y="6542484"/>
            <a:ext cx="34366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9" name="SK-3-text-28"/>
          <p:cNvSpPr/>
          <p:nvPr/>
        </p:nvSpPr>
        <p:spPr>
          <a:xfrm>
            <a:off x="9287173" y="6542484"/>
            <a:ext cx="2575471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 | June 2026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70284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67029"/>
            <a:ext cx="12192000" cy="390823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624036"/>
            <a:ext cx="73075" cy="342900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467" y="1096566"/>
            <a:ext cx="5754588" cy="625376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467" y="1761827"/>
            <a:ext cx="5754588" cy="577304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467" y="2372171"/>
            <a:ext cx="5754588" cy="1036886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3467" y="3284190"/>
            <a:ext cx="5754588" cy="1009352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3467" y="4319736"/>
            <a:ext cx="5754588" cy="632222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3467" y="4964460"/>
            <a:ext cx="5754588" cy="639068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3467" y="5753100"/>
            <a:ext cx="11460361" cy="529382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2361" y="5829300"/>
            <a:ext cx="414486" cy="377130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5059" y="994321"/>
            <a:ext cx="5681365" cy="4553694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1177" y="5040511"/>
            <a:ext cx="377875" cy="486817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3694" y="4395936"/>
            <a:ext cx="597396" cy="479971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5898" y="3785592"/>
            <a:ext cx="548580" cy="432048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5898" y="3099792"/>
            <a:ext cx="585192" cy="493663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5898" y="2448223"/>
            <a:ext cx="548580" cy="500509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07082" y="1837879"/>
            <a:ext cx="646063" cy="425053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5898" y="1172617"/>
            <a:ext cx="548580" cy="473125"/>
          </a:xfrm>
          <a:prstGeom prst="rect">
            <a:avLst/>
          </a:prstGeom>
        </p:spPr>
      </p:pic>
      <p:sp>
        <p:nvSpPr>
          <p:cNvPr id="22" name="SK-4-text-21"/>
          <p:cNvSpPr/>
          <p:nvPr/>
        </p:nvSpPr>
        <p:spPr>
          <a:xfrm>
            <a:off x="353467" y="102840"/>
            <a:ext cx="1183853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5 • Death and Dying Conversations</a:t>
            </a:r>
            <a:endParaRPr lang="en-US" sz="1200" dirty="0"/>
          </a:p>
        </p:txBody>
      </p:sp>
      <p:sp>
        <p:nvSpPr>
          <p:cNvPr id="23" name="SK-4-text-22"/>
          <p:cNvSpPr/>
          <p:nvPr/>
        </p:nvSpPr>
        <p:spPr>
          <a:xfrm>
            <a:off x="511969" y="596503"/>
            <a:ext cx="11680031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325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Makes These Conversations Hard?</a:t>
            </a:r>
            <a:endParaRPr lang="en-US" sz="2325" dirty="0"/>
          </a:p>
        </p:txBody>
      </p:sp>
      <p:sp>
        <p:nvSpPr>
          <p:cNvPr id="24" name="SK-4-text-23"/>
          <p:cNvSpPr/>
          <p:nvPr/>
        </p:nvSpPr>
        <p:spPr>
          <a:xfrm>
            <a:off x="1609279" y="1206996"/>
            <a:ext cx="44653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Fear of causing distress</a:t>
            </a:r>
            <a:endParaRPr lang="en-US" sz="1200" dirty="0"/>
          </a:p>
        </p:txBody>
      </p:sp>
      <p:sp>
        <p:nvSpPr>
          <p:cNvPr id="25" name="SK-4-text-24"/>
          <p:cNvSpPr/>
          <p:nvPr/>
        </p:nvSpPr>
        <p:spPr>
          <a:xfrm>
            <a:off x="1609279" y="1426369"/>
            <a:ext cx="97688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Worry about taking away hope or upsetting the patient</a:t>
            </a:r>
            <a:endParaRPr lang="en-US" sz="1200" dirty="0"/>
          </a:p>
        </p:txBody>
      </p:sp>
      <p:sp>
        <p:nvSpPr>
          <p:cNvPr id="26" name="SK-4-text-25"/>
          <p:cNvSpPr/>
          <p:nvPr/>
        </p:nvSpPr>
        <p:spPr>
          <a:xfrm>
            <a:off x="1609279" y="1851571"/>
            <a:ext cx="42824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knowing what to say</a:t>
            </a:r>
            <a:endParaRPr lang="en-US" sz="1200" dirty="0"/>
          </a:p>
        </p:txBody>
      </p:sp>
      <p:sp>
        <p:nvSpPr>
          <p:cNvPr id="27" name="SK-4-text-26"/>
          <p:cNvSpPr/>
          <p:nvPr/>
        </p:nvSpPr>
        <p:spPr>
          <a:xfrm>
            <a:off x="1609279" y="2071092"/>
            <a:ext cx="75742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Fear of silence or saying the wrong thing</a:t>
            </a:r>
            <a:endParaRPr lang="en-US" sz="1200" dirty="0"/>
          </a:p>
        </p:txBody>
      </p:sp>
      <p:sp>
        <p:nvSpPr>
          <p:cNvPr id="28" name="SK-4-text-27"/>
          <p:cNvSpPr/>
          <p:nvPr/>
        </p:nvSpPr>
        <p:spPr>
          <a:xfrm>
            <a:off x="1609279" y="2503140"/>
            <a:ext cx="24536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Time pressure</a:t>
            </a:r>
            <a:endParaRPr lang="en-US" sz="1200" dirty="0"/>
          </a:p>
        </p:txBody>
      </p:sp>
      <p:sp>
        <p:nvSpPr>
          <p:cNvPr id="29" name="SK-4-text-28"/>
          <p:cNvSpPr/>
          <p:nvPr/>
        </p:nvSpPr>
        <p:spPr>
          <a:xfrm>
            <a:off x="1609279" y="2715667"/>
            <a:ext cx="1058272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Consultations feel too short for such weighty conversations</a:t>
            </a:r>
            <a:endParaRPr lang="en-US" sz="1200" dirty="0"/>
          </a:p>
        </p:txBody>
      </p:sp>
      <p:sp>
        <p:nvSpPr>
          <p:cNvPr id="30" name="SK-4-text-29"/>
          <p:cNvSpPr/>
          <p:nvPr/>
        </p:nvSpPr>
        <p:spPr>
          <a:xfrm>
            <a:off x="1609279" y="3140869"/>
            <a:ext cx="51968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Personal anxiety about death</a:t>
            </a:r>
            <a:endParaRPr lang="en-US" sz="1200" dirty="0"/>
          </a:p>
        </p:txBody>
      </p:sp>
      <p:sp>
        <p:nvSpPr>
          <p:cNvPr id="31" name="SK-4-text-30"/>
          <p:cNvSpPr/>
          <p:nvPr/>
        </p:nvSpPr>
        <p:spPr>
          <a:xfrm>
            <a:off x="1609279" y="3360390"/>
            <a:ext cx="105003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Clinician's own mortality discomfort shapes the encounter</a:t>
            </a:r>
            <a:endParaRPr lang="en-US" sz="1200" dirty="0"/>
          </a:p>
        </p:txBody>
      </p:sp>
      <p:sp>
        <p:nvSpPr>
          <p:cNvPr id="32" name="SK-4-text-31"/>
          <p:cNvSpPr/>
          <p:nvPr/>
        </p:nvSpPr>
        <p:spPr>
          <a:xfrm>
            <a:off x="1609279" y="3785592"/>
            <a:ext cx="30022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Lack of training</a:t>
            </a:r>
            <a:endParaRPr lang="en-US" sz="1200" dirty="0"/>
          </a:p>
        </p:txBody>
      </p:sp>
      <p:sp>
        <p:nvSpPr>
          <p:cNvPr id="33" name="SK-4-text-32"/>
          <p:cNvSpPr/>
          <p:nvPr/>
        </p:nvSpPr>
        <p:spPr>
          <a:xfrm>
            <a:off x="1609279" y="4011811"/>
            <a:ext cx="90373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Prognostic communication rarely taught explicitly</a:t>
            </a:r>
            <a:endParaRPr lang="en-US" sz="1200" dirty="0"/>
          </a:p>
        </p:txBody>
      </p:sp>
      <p:sp>
        <p:nvSpPr>
          <p:cNvPr id="34" name="SK-4-text-33"/>
          <p:cNvSpPr/>
          <p:nvPr/>
        </p:nvSpPr>
        <p:spPr>
          <a:xfrm>
            <a:off x="1609279" y="4430167"/>
            <a:ext cx="55626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Cultural and language barriers</a:t>
            </a:r>
            <a:endParaRPr lang="en-US" sz="1200" dirty="0"/>
          </a:p>
        </p:txBody>
      </p:sp>
      <p:sp>
        <p:nvSpPr>
          <p:cNvPr id="35" name="SK-4-text-34"/>
          <p:cNvSpPr/>
          <p:nvPr/>
        </p:nvSpPr>
        <p:spPr>
          <a:xfrm>
            <a:off x="1609279" y="4656534"/>
            <a:ext cx="1058272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Different norms around disclosure, family roles, and directness</a:t>
            </a:r>
            <a:endParaRPr lang="en-US" sz="1200" dirty="0"/>
          </a:p>
        </p:txBody>
      </p:sp>
      <p:sp>
        <p:nvSpPr>
          <p:cNvPr id="36" name="SK-4-text-35"/>
          <p:cNvSpPr/>
          <p:nvPr/>
        </p:nvSpPr>
        <p:spPr>
          <a:xfrm>
            <a:off x="1609279" y="5074890"/>
            <a:ext cx="501396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 or family avoidance</a:t>
            </a:r>
            <a:endParaRPr lang="en-US" sz="1200" dirty="0"/>
          </a:p>
        </p:txBody>
      </p:sp>
      <p:sp>
        <p:nvSpPr>
          <p:cNvPr id="37" name="SK-4-text-36"/>
          <p:cNvSpPr/>
          <p:nvPr/>
        </p:nvSpPr>
        <p:spPr>
          <a:xfrm>
            <a:off x="1609279" y="5294263"/>
            <a:ext cx="99517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Collusion and denial can make it hard to open the door</a:t>
            </a:r>
            <a:endParaRPr lang="en-US" sz="1200" dirty="0"/>
          </a:p>
        </p:txBody>
      </p:sp>
      <p:sp>
        <p:nvSpPr>
          <p:cNvPr id="38" name="SK-4-text-37"/>
          <p:cNvSpPr/>
          <p:nvPr/>
        </p:nvSpPr>
        <p:spPr>
          <a:xfrm>
            <a:off x="1450777" y="5897761"/>
            <a:ext cx="10741223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insight: Patients generally want to talk. It is often the clinician who avoids the conversation.</a:t>
            </a:r>
            <a:endParaRPr lang="en-US" sz="1500" dirty="0"/>
          </a:p>
        </p:txBody>
      </p:sp>
      <p:sp>
        <p:nvSpPr>
          <p:cNvPr id="39" name="SK-4-text-38"/>
          <p:cNvSpPr/>
          <p:nvPr/>
        </p:nvSpPr>
        <p:spPr>
          <a:xfrm>
            <a:off x="353467" y="6583561"/>
            <a:ext cx="384810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www.bradfordsvts.co.uk</a:t>
            </a:r>
            <a:endParaRPr lang="en-US" sz="1125" dirty="0"/>
          </a:p>
        </p:txBody>
      </p:sp>
      <p:sp>
        <p:nvSpPr>
          <p:cNvPr id="40" name="SK-4-text-39"/>
          <p:cNvSpPr/>
          <p:nvPr/>
        </p:nvSpPr>
        <p:spPr>
          <a:xfrm>
            <a:off x="8897094" y="6563023"/>
            <a:ext cx="2843659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1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49746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6455" y="349746"/>
            <a:ext cx="3645396" cy="6096744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46490"/>
            <a:ext cx="12192000" cy="411361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1386780"/>
            <a:ext cx="1036290" cy="3810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8180" y="2299395"/>
            <a:ext cx="3048000" cy="2903637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8180" y="2228850"/>
            <a:ext cx="3048000" cy="61615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73294" y="2585442"/>
            <a:ext cx="390079" cy="315367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157" y="1844725"/>
            <a:ext cx="7412682" cy="4491930"/>
          </a:xfrm>
          <a:prstGeom prst="rect">
            <a:avLst/>
          </a:prstGeom>
        </p:spPr>
      </p:pic>
      <p:sp>
        <p:nvSpPr>
          <p:cNvPr id="11" name="SK-5-text-10"/>
          <p:cNvSpPr/>
          <p:nvPr/>
        </p:nvSpPr>
        <p:spPr>
          <a:xfrm>
            <a:off x="243780" y="102840"/>
            <a:ext cx="1090422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5 - Death and Dying Conversations</a:t>
            </a:r>
            <a:endParaRPr lang="en-US" sz="1050" dirty="0"/>
          </a:p>
        </p:txBody>
      </p:sp>
      <p:sp>
        <p:nvSpPr>
          <p:cNvPr id="12" name="SK-5-text-11"/>
          <p:cNvSpPr/>
          <p:nvPr/>
        </p:nvSpPr>
        <p:spPr>
          <a:xfrm>
            <a:off x="11484769" y="102840"/>
            <a:ext cx="707231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 / 31</a:t>
            </a:r>
            <a:endParaRPr lang="en-US" sz="1050" dirty="0"/>
          </a:p>
        </p:txBody>
      </p:sp>
      <p:sp>
        <p:nvSpPr>
          <p:cNvPr id="13" name="SK-5-text-12"/>
          <p:cNvSpPr/>
          <p:nvPr/>
        </p:nvSpPr>
        <p:spPr>
          <a:xfrm>
            <a:off x="280392" y="500509"/>
            <a:ext cx="6803082" cy="7542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805"/>
              </a:lnSpc>
              <a:buNone/>
            </a:pPr>
            <a:r>
              <a:rPr lang="en-US" sz="25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Serious Illness Conversation Guide</a:t>
            </a:r>
            <a:endParaRPr lang="en-US" sz="2550" dirty="0"/>
          </a:p>
          <a:p>
            <a:pPr marL="0" indent="0" algn="l">
              <a:lnSpc>
                <a:spcPts val="2805"/>
              </a:lnSpc>
              <a:buNone/>
            </a:pPr>
            <a:r>
              <a:rPr lang="en-US" sz="25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(SICG)</a:t>
            </a:r>
            <a:endParaRPr lang="en-US" sz="2550" dirty="0"/>
          </a:p>
        </p:txBody>
      </p:sp>
      <p:sp>
        <p:nvSpPr>
          <p:cNvPr id="14" name="SK-5-text-13"/>
          <p:cNvSpPr/>
          <p:nvPr/>
        </p:nvSpPr>
        <p:spPr>
          <a:xfrm>
            <a:off x="280392" y="1508671"/>
            <a:ext cx="1191160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8888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Developed by Ariadne Labs — evidence-based framework for prognostic conversations</a:t>
            </a:r>
            <a:endParaRPr lang="en-US" sz="1050" dirty="0"/>
          </a:p>
        </p:txBody>
      </p:sp>
      <p:sp>
        <p:nvSpPr>
          <p:cNvPr id="15" name="SK-5-text-14"/>
          <p:cNvSpPr/>
          <p:nvPr/>
        </p:nvSpPr>
        <p:spPr>
          <a:xfrm>
            <a:off x="9436596" y="2660898"/>
            <a:ext cx="26098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insight</a:t>
            </a:r>
            <a:endParaRPr lang="en-US" sz="1500" dirty="0"/>
          </a:p>
        </p:txBody>
      </p:sp>
      <p:sp>
        <p:nvSpPr>
          <p:cNvPr id="16" name="SK-5-text-15"/>
          <p:cNvSpPr/>
          <p:nvPr/>
        </p:nvSpPr>
        <p:spPr>
          <a:xfrm>
            <a:off x="8961090" y="3086100"/>
            <a:ext cx="2584698" cy="18310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conversation itself is the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intervention — patients who have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early serious illness conversations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 better quality of life, fewer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hospitalisations, and better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bereavement outcomes for families.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(Bernacki &amp; Block, 2014)</a:t>
            </a:r>
            <a:endParaRPr lang="en-US" sz="1200" dirty="0"/>
          </a:p>
        </p:txBody>
      </p:sp>
      <p:sp>
        <p:nvSpPr>
          <p:cNvPr id="17" name="SK-5-text-16"/>
          <p:cNvSpPr/>
          <p:nvPr/>
        </p:nvSpPr>
        <p:spPr>
          <a:xfrm>
            <a:off x="292596" y="6576715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18" name="SK-5-text-17"/>
          <p:cNvSpPr/>
          <p:nvPr/>
        </p:nvSpPr>
        <p:spPr>
          <a:xfrm>
            <a:off x="8884890" y="6563023"/>
            <a:ext cx="2904679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| June 2026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429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690" y="1186309"/>
            <a:ext cx="2304157" cy="82153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61" y="1927027"/>
            <a:ext cx="5486400" cy="1035546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61" y="1927027"/>
            <a:ext cx="73075" cy="106293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561" y="3120330"/>
            <a:ext cx="5486400" cy="1042392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561" y="3120330"/>
            <a:ext cx="73075" cy="106293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561" y="4306788"/>
            <a:ext cx="5486400" cy="1056084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61" y="4306788"/>
            <a:ext cx="73075" cy="1062930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7890" y="1920180"/>
            <a:ext cx="5486400" cy="1042392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890" y="1920180"/>
            <a:ext cx="73075" cy="106293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7890" y="3106638"/>
            <a:ext cx="5486400" cy="1056084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890" y="3106638"/>
            <a:ext cx="73075" cy="1062930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7890" y="4299942"/>
            <a:ext cx="5486400" cy="1062930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890" y="4299942"/>
            <a:ext cx="73075" cy="1062930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561" y="5500092"/>
            <a:ext cx="11216580" cy="685800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364188"/>
            <a:ext cx="12192000" cy="493663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89757" y="5644009"/>
            <a:ext cx="463153" cy="397669"/>
          </a:xfrm>
          <a:prstGeom prst="rect">
            <a:avLst/>
          </a:prstGeom>
        </p:spPr>
      </p:pic>
      <p:sp>
        <p:nvSpPr>
          <p:cNvPr id="20" name="SK-6-text-19"/>
          <p:cNvSpPr/>
          <p:nvPr/>
        </p:nvSpPr>
        <p:spPr>
          <a:xfrm>
            <a:off x="426690" y="102840"/>
            <a:ext cx="101346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5 · Communication Skills</a:t>
            </a:r>
            <a:endParaRPr lang="en-US" sz="1125" dirty="0"/>
          </a:p>
        </p:txBody>
      </p:sp>
      <p:sp>
        <p:nvSpPr>
          <p:cNvPr id="21" name="SK-6-text-20"/>
          <p:cNvSpPr/>
          <p:nvPr/>
        </p:nvSpPr>
        <p:spPr>
          <a:xfrm>
            <a:off x="10850761" y="102840"/>
            <a:ext cx="1341239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6 of 31</a:t>
            </a:r>
            <a:endParaRPr lang="en-US" sz="1125" dirty="0"/>
          </a:p>
        </p:txBody>
      </p:sp>
      <p:sp>
        <p:nvSpPr>
          <p:cNvPr id="22" name="SK-6-text-21"/>
          <p:cNvSpPr/>
          <p:nvPr/>
        </p:nvSpPr>
        <p:spPr>
          <a:xfrm>
            <a:off x="414486" y="630882"/>
            <a:ext cx="11777514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SPIKES Framework — Breaking Bad News</a:t>
            </a:r>
            <a:endParaRPr lang="en-US" sz="3150" dirty="0"/>
          </a:p>
        </p:txBody>
      </p:sp>
      <p:sp>
        <p:nvSpPr>
          <p:cNvPr id="23" name="SK-6-text-22"/>
          <p:cNvSpPr/>
          <p:nvPr/>
        </p:nvSpPr>
        <p:spPr>
          <a:xfrm>
            <a:off x="402282" y="1494979"/>
            <a:ext cx="117897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180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structured approach to one of medicine’s most important conversations</a:t>
            </a:r>
            <a:endParaRPr lang="en-US" sz="1350" dirty="0"/>
          </a:p>
        </p:txBody>
      </p:sp>
      <p:sp>
        <p:nvSpPr>
          <p:cNvPr id="24" name="SK-6-text-23"/>
          <p:cNvSpPr/>
          <p:nvPr/>
        </p:nvSpPr>
        <p:spPr>
          <a:xfrm>
            <a:off x="987475" y="2064246"/>
            <a:ext cx="1020127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725" b="1" dirty="0">
                <a:solidFill>
                  <a:srgbClr val="F68B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</a:t>
            </a:r>
            <a:endParaRPr lang="en-US" sz="4725" dirty="0"/>
          </a:p>
        </p:txBody>
      </p:sp>
      <p:sp>
        <p:nvSpPr>
          <p:cNvPr id="25" name="SK-6-text-24"/>
          <p:cNvSpPr/>
          <p:nvPr/>
        </p:nvSpPr>
        <p:spPr>
          <a:xfrm>
            <a:off x="1938486" y="2043559"/>
            <a:ext cx="17602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SET UP</a:t>
            </a:r>
            <a:endParaRPr lang="en-US" sz="1800" dirty="0"/>
          </a:p>
        </p:txBody>
      </p:sp>
      <p:sp>
        <p:nvSpPr>
          <p:cNvPr id="26" name="SK-6-text-25"/>
          <p:cNvSpPr/>
          <p:nvPr/>
        </p:nvSpPr>
        <p:spPr>
          <a:xfrm>
            <a:off x="1926282" y="2386459"/>
            <a:ext cx="3669655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Private space, sit down, no interruptions —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 the right conditions</a:t>
            </a:r>
            <a:endParaRPr lang="en-US" sz="1350" dirty="0"/>
          </a:p>
        </p:txBody>
      </p:sp>
      <p:sp>
        <p:nvSpPr>
          <p:cNvPr id="27" name="SK-6-text-26"/>
          <p:cNvSpPr/>
          <p:nvPr/>
        </p:nvSpPr>
        <p:spPr>
          <a:xfrm>
            <a:off x="6693396" y="2050405"/>
            <a:ext cx="1020127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725" b="1" dirty="0">
                <a:solidFill>
                  <a:srgbClr val="F68B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4725" dirty="0"/>
          </a:p>
        </p:txBody>
      </p:sp>
      <p:sp>
        <p:nvSpPr>
          <p:cNvPr id="28" name="SK-6-text-27"/>
          <p:cNvSpPr/>
          <p:nvPr/>
        </p:nvSpPr>
        <p:spPr>
          <a:xfrm>
            <a:off x="7558980" y="2043559"/>
            <a:ext cx="285750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PERCEPTION</a:t>
            </a:r>
            <a:endParaRPr lang="en-US" sz="1800" dirty="0"/>
          </a:p>
        </p:txBody>
      </p:sp>
      <p:sp>
        <p:nvSpPr>
          <p:cNvPr id="29" name="SK-6-text-28"/>
          <p:cNvSpPr/>
          <p:nvPr/>
        </p:nvSpPr>
        <p:spPr>
          <a:xfrm>
            <a:off x="7534573" y="2386459"/>
            <a:ext cx="3425875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 what they already know — calibrate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before you disclose</a:t>
            </a:r>
            <a:endParaRPr lang="en-US" sz="1350" dirty="0"/>
          </a:p>
        </p:txBody>
      </p:sp>
      <p:sp>
        <p:nvSpPr>
          <p:cNvPr id="30" name="SK-6-text-29"/>
          <p:cNvSpPr/>
          <p:nvPr/>
        </p:nvSpPr>
        <p:spPr>
          <a:xfrm>
            <a:off x="1170384" y="3257550"/>
            <a:ext cx="1020127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725" b="1" dirty="0">
                <a:solidFill>
                  <a:srgbClr val="F68B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</a:t>
            </a:r>
            <a:endParaRPr lang="en-US" sz="4725" dirty="0"/>
          </a:p>
        </p:txBody>
      </p:sp>
      <p:sp>
        <p:nvSpPr>
          <p:cNvPr id="31" name="SK-6-text-30"/>
          <p:cNvSpPr/>
          <p:nvPr/>
        </p:nvSpPr>
        <p:spPr>
          <a:xfrm>
            <a:off x="1950690" y="3230017"/>
            <a:ext cx="285750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INVITATION</a:t>
            </a:r>
            <a:endParaRPr lang="en-US" sz="1800" dirty="0"/>
          </a:p>
        </p:txBody>
      </p:sp>
      <p:sp>
        <p:nvSpPr>
          <p:cNvPr id="32" name="SK-6-text-31"/>
          <p:cNvSpPr/>
          <p:nvPr/>
        </p:nvSpPr>
        <p:spPr>
          <a:xfrm>
            <a:off x="1926282" y="3586609"/>
            <a:ext cx="3377059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 how much information they want —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respect their autonomy</a:t>
            </a:r>
            <a:endParaRPr lang="en-US" sz="1350" dirty="0"/>
          </a:p>
        </p:txBody>
      </p:sp>
      <p:sp>
        <p:nvSpPr>
          <p:cNvPr id="33" name="SK-6-text-32"/>
          <p:cNvSpPr/>
          <p:nvPr/>
        </p:nvSpPr>
        <p:spPr>
          <a:xfrm>
            <a:off x="6656784" y="3264396"/>
            <a:ext cx="1020127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725" b="1" dirty="0">
                <a:solidFill>
                  <a:srgbClr val="F68B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</a:t>
            </a:r>
            <a:endParaRPr lang="en-US" sz="4725" dirty="0"/>
          </a:p>
        </p:txBody>
      </p:sp>
      <p:sp>
        <p:nvSpPr>
          <p:cNvPr id="34" name="SK-6-text-33"/>
          <p:cNvSpPr/>
          <p:nvPr/>
        </p:nvSpPr>
        <p:spPr>
          <a:xfrm>
            <a:off x="7558980" y="3223171"/>
            <a:ext cx="258318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KNOWLEDGE</a:t>
            </a:r>
            <a:endParaRPr lang="en-US" sz="1800" dirty="0"/>
          </a:p>
        </p:txBody>
      </p:sp>
      <p:sp>
        <p:nvSpPr>
          <p:cNvPr id="35" name="SK-6-text-34"/>
          <p:cNvSpPr/>
          <p:nvPr/>
        </p:nvSpPr>
        <p:spPr>
          <a:xfrm>
            <a:off x="7534573" y="3586609"/>
            <a:ext cx="3438079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Give information in plain language, small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chunks, check understanding</a:t>
            </a:r>
            <a:endParaRPr lang="en-US" sz="1350" dirty="0"/>
          </a:p>
        </p:txBody>
      </p:sp>
      <p:sp>
        <p:nvSpPr>
          <p:cNvPr id="36" name="SK-6-text-35"/>
          <p:cNvSpPr/>
          <p:nvPr/>
        </p:nvSpPr>
        <p:spPr>
          <a:xfrm>
            <a:off x="1024086" y="4478238"/>
            <a:ext cx="1020127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725" b="1" dirty="0">
                <a:solidFill>
                  <a:srgbClr val="F68B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</a:t>
            </a:r>
            <a:endParaRPr lang="en-US" sz="4725" dirty="0"/>
          </a:p>
        </p:txBody>
      </p:sp>
      <p:sp>
        <p:nvSpPr>
          <p:cNvPr id="37" name="SK-6-text-36"/>
          <p:cNvSpPr/>
          <p:nvPr/>
        </p:nvSpPr>
        <p:spPr>
          <a:xfrm>
            <a:off x="1938486" y="4430167"/>
            <a:ext cx="230886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EMOTIONS</a:t>
            </a:r>
            <a:endParaRPr lang="en-US" sz="1800" dirty="0"/>
          </a:p>
        </p:txBody>
      </p:sp>
      <p:sp>
        <p:nvSpPr>
          <p:cNvPr id="38" name="SK-6-text-37"/>
          <p:cNvSpPr/>
          <p:nvPr/>
        </p:nvSpPr>
        <p:spPr>
          <a:xfrm>
            <a:off x="1926282" y="4779913"/>
            <a:ext cx="3108871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 the emotion — hold silence —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presence is therapeutic</a:t>
            </a:r>
            <a:endParaRPr lang="en-US" sz="1350" dirty="0"/>
          </a:p>
        </p:txBody>
      </p:sp>
      <p:sp>
        <p:nvSpPr>
          <p:cNvPr id="39" name="SK-6-text-38"/>
          <p:cNvSpPr/>
          <p:nvPr/>
        </p:nvSpPr>
        <p:spPr>
          <a:xfrm>
            <a:off x="6668988" y="4471392"/>
            <a:ext cx="1020127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725" b="1" dirty="0">
                <a:solidFill>
                  <a:srgbClr val="F68B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</a:t>
            </a:r>
            <a:endParaRPr lang="en-US" sz="4725" dirty="0"/>
          </a:p>
        </p:txBody>
      </p:sp>
      <p:sp>
        <p:nvSpPr>
          <p:cNvPr id="40" name="SK-6-text-39"/>
          <p:cNvSpPr/>
          <p:nvPr/>
        </p:nvSpPr>
        <p:spPr>
          <a:xfrm>
            <a:off x="7546777" y="4423321"/>
            <a:ext cx="464522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SUMMARY &amp; STRATEGY</a:t>
            </a:r>
            <a:endParaRPr lang="en-US" sz="1800" dirty="0"/>
          </a:p>
        </p:txBody>
      </p:sp>
      <p:sp>
        <p:nvSpPr>
          <p:cNvPr id="41" name="SK-6-text-40"/>
          <p:cNvSpPr/>
          <p:nvPr/>
        </p:nvSpPr>
        <p:spPr>
          <a:xfrm>
            <a:off x="7534573" y="4779913"/>
            <a:ext cx="3511153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Summarise clearly, safety-net, agree next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steps, offer follow-up</a:t>
            </a:r>
            <a:endParaRPr lang="en-US" sz="1350" dirty="0"/>
          </a:p>
        </p:txBody>
      </p:sp>
      <p:sp>
        <p:nvSpPr>
          <p:cNvPr id="42" name="SK-6-text-41"/>
          <p:cNvSpPr/>
          <p:nvPr/>
        </p:nvSpPr>
        <p:spPr>
          <a:xfrm>
            <a:off x="2071688" y="5705773"/>
            <a:ext cx="8706892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Never give bad news standing up, in a corridor, or over the phone</a:t>
            </a:r>
            <a:endParaRPr lang="en-US" sz="1950" dirty="0"/>
          </a:p>
        </p:txBody>
      </p:sp>
      <p:sp>
        <p:nvSpPr>
          <p:cNvPr id="43" name="SK-6-text-42"/>
          <p:cNvSpPr/>
          <p:nvPr/>
        </p:nvSpPr>
        <p:spPr>
          <a:xfrm>
            <a:off x="426690" y="6515100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4" name="SK-6-text-43"/>
          <p:cNvSpPr/>
          <p:nvPr/>
        </p:nvSpPr>
        <p:spPr>
          <a:xfrm>
            <a:off x="8323957" y="6508105"/>
            <a:ext cx="3416796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|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66279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77124"/>
            <a:ext cx="12192000" cy="580727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6361" y="466279"/>
            <a:ext cx="2255490" cy="5801767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690" y="1735038"/>
            <a:ext cx="1097161" cy="82153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671" y="2008584"/>
            <a:ext cx="9241482" cy="735062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671" y="2846040"/>
            <a:ext cx="9241482" cy="747415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671" y="3675757"/>
            <a:ext cx="9241482" cy="72003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671" y="4484340"/>
            <a:ext cx="9241482" cy="728216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5671" y="5277892"/>
            <a:ext cx="9241482" cy="746075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02180" y="2640211"/>
            <a:ext cx="1524000" cy="960090"/>
          </a:xfrm>
          <a:prstGeom prst="rect">
            <a:avLst/>
          </a:prstGeom>
        </p:spPr>
      </p:pic>
      <p:sp>
        <p:nvSpPr>
          <p:cNvPr id="13" name="SK-7-text-12"/>
          <p:cNvSpPr/>
          <p:nvPr/>
        </p:nvSpPr>
        <p:spPr>
          <a:xfrm>
            <a:off x="365671" y="130225"/>
            <a:ext cx="586073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Communication Frameworks</a:t>
            </a:r>
            <a:endParaRPr lang="en-US" sz="1575" dirty="0"/>
          </a:p>
        </p:txBody>
      </p:sp>
      <p:sp>
        <p:nvSpPr>
          <p:cNvPr id="14" name="SK-7-text-13"/>
          <p:cNvSpPr/>
          <p:nvPr/>
        </p:nvSpPr>
        <p:spPr>
          <a:xfrm>
            <a:off x="414486" y="747415"/>
            <a:ext cx="10208895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NURSE Framework</a:t>
            </a:r>
            <a:endParaRPr lang="en-US" sz="3450" dirty="0"/>
          </a:p>
        </p:txBody>
      </p:sp>
      <p:sp>
        <p:nvSpPr>
          <p:cNvPr id="15" name="SK-7-text-14"/>
          <p:cNvSpPr/>
          <p:nvPr/>
        </p:nvSpPr>
        <p:spPr>
          <a:xfrm>
            <a:off x="426690" y="1316682"/>
            <a:ext cx="1141666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Responding to High Emotional Intensity</a:t>
            </a:r>
            <a:endParaRPr lang="en-US" sz="1950" dirty="0"/>
          </a:p>
        </p:txBody>
      </p:sp>
      <p:sp>
        <p:nvSpPr>
          <p:cNvPr id="16" name="SK-7-text-15"/>
          <p:cNvSpPr/>
          <p:nvPr/>
        </p:nvSpPr>
        <p:spPr>
          <a:xfrm>
            <a:off x="877788" y="2084784"/>
            <a:ext cx="890588" cy="5828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125" b="1" dirty="0">
                <a:solidFill>
                  <a:srgbClr val="F07D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</a:t>
            </a:r>
            <a:endParaRPr lang="en-US" sz="4125" dirty="0"/>
          </a:p>
        </p:txBody>
      </p:sp>
      <p:sp>
        <p:nvSpPr>
          <p:cNvPr id="17" name="SK-7-text-16"/>
          <p:cNvSpPr/>
          <p:nvPr/>
        </p:nvSpPr>
        <p:spPr>
          <a:xfrm>
            <a:off x="1743373" y="2235696"/>
            <a:ext cx="141351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</a:t>
            </a:r>
            <a:endParaRPr lang="en-US" sz="2100" dirty="0"/>
          </a:p>
        </p:txBody>
      </p:sp>
      <p:sp>
        <p:nvSpPr>
          <p:cNvPr id="18" name="SK-7-text-17"/>
          <p:cNvSpPr/>
          <p:nvPr/>
        </p:nvSpPr>
        <p:spPr>
          <a:xfrm>
            <a:off x="4096494" y="2235696"/>
            <a:ext cx="8095506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 can see this is very frightening for you.”</a:t>
            </a:r>
            <a:endParaRPr lang="en-US" sz="1500" dirty="0"/>
          </a:p>
        </p:txBody>
      </p:sp>
      <p:sp>
        <p:nvSpPr>
          <p:cNvPr id="19" name="SK-7-text-18"/>
          <p:cNvSpPr/>
          <p:nvPr/>
        </p:nvSpPr>
        <p:spPr>
          <a:xfrm>
            <a:off x="877788" y="2935188"/>
            <a:ext cx="890588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125" b="1" dirty="0">
                <a:solidFill>
                  <a:srgbClr val="F07D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</a:t>
            </a:r>
            <a:endParaRPr lang="en-US" sz="4125" dirty="0"/>
          </a:p>
        </p:txBody>
      </p:sp>
      <p:sp>
        <p:nvSpPr>
          <p:cNvPr id="20" name="SK-7-text-19"/>
          <p:cNvSpPr/>
          <p:nvPr/>
        </p:nvSpPr>
        <p:spPr>
          <a:xfrm>
            <a:off x="1743373" y="3058567"/>
            <a:ext cx="3333750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Understand</a:t>
            </a:r>
            <a:endParaRPr lang="en-US" sz="2100" dirty="0"/>
          </a:p>
        </p:txBody>
      </p:sp>
      <p:sp>
        <p:nvSpPr>
          <p:cNvPr id="21" name="SK-7-text-20"/>
          <p:cNvSpPr/>
          <p:nvPr/>
        </p:nvSpPr>
        <p:spPr>
          <a:xfrm>
            <a:off x="4096494" y="3079105"/>
            <a:ext cx="8095506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 can understand why this feels so overwhelming.”</a:t>
            </a:r>
            <a:endParaRPr lang="en-US" sz="1500" dirty="0"/>
          </a:p>
        </p:txBody>
      </p:sp>
      <p:sp>
        <p:nvSpPr>
          <p:cNvPr id="22" name="SK-7-text-21"/>
          <p:cNvSpPr/>
          <p:nvPr/>
        </p:nvSpPr>
        <p:spPr>
          <a:xfrm>
            <a:off x="889992" y="3758059"/>
            <a:ext cx="890588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125" b="1" dirty="0">
                <a:solidFill>
                  <a:srgbClr val="F07D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</a:t>
            </a:r>
            <a:endParaRPr lang="en-US" sz="4125" dirty="0"/>
          </a:p>
        </p:txBody>
      </p:sp>
      <p:sp>
        <p:nvSpPr>
          <p:cNvPr id="23" name="SK-7-text-22"/>
          <p:cNvSpPr/>
          <p:nvPr/>
        </p:nvSpPr>
        <p:spPr>
          <a:xfrm>
            <a:off x="1743373" y="3895279"/>
            <a:ext cx="2373630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Respect</a:t>
            </a:r>
            <a:endParaRPr lang="en-US" sz="2100" dirty="0"/>
          </a:p>
        </p:txBody>
      </p:sp>
      <p:sp>
        <p:nvSpPr>
          <p:cNvPr id="24" name="SK-7-text-23"/>
          <p:cNvSpPr/>
          <p:nvPr/>
        </p:nvSpPr>
        <p:spPr>
          <a:xfrm>
            <a:off x="4096494" y="3908971"/>
            <a:ext cx="8095506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“You have coped with so much already.”</a:t>
            </a:r>
            <a:endParaRPr lang="en-US" sz="1500" dirty="0"/>
          </a:p>
        </p:txBody>
      </p:sp>
      <p:sp>
        <p:nvSpPr>
          <p:cNvPr id="25" name="SK-7-text-24"/>
          <p:cNvSpPr/>
          <p:nvPr/>
        </p:nvSpPr>
        <p:spPr>
          <a:xfrm>
            <a:off x="877788" y="4560540"/>
            <a:ext cx="890588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125" b="1" dirty="0">
                <a:solidFill>
                  <a:srgbClr val="F07D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</a:t>
            </a:r>
            <a:endParaRPr lang="en-US" sz="4125" dirty="0"/>
          </a:p>
        </p:txBody>
      </p:sp>
      <p:sp>
        <p:nvSpPr>
          <p:cNvPr id="26" name="SK-7-text-25"/>
          <p:cNvSpPr/>
          <p:nvPr/>
        </p:nvSpPr>
        <p:spPr>
          <a:xfrm>
            <a:off x="1743373" y="4704457"/>
            <a:ext cx="2373630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</a:t>
            </a:r>
            <a:endParaRPr lang="en-US" sz="2100" dirty="0"/>
          </a:p>
        </p:txBody>
      </p:sp>
      <p:sp>
        <p:nvSpPr>
          <p:cNvPr id="27" name="SK-7-text-26"/>
          <p:cNvSpPr/>
          <p:nvPr/>
        </p:nvSpPr>
        <p:spPr>
          <a:xfrm>
            <a:off x="4096494" y="4718298"/>
            <a:ext cx="8095506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 want you to know we will be with you through this.”</a:t>
            </a:r>
            <a:endParaRPr lang="en-US" sz="1500" dirty="0"/>
          </a:p>
        </p:txBody>
      </p:sp>
      <p:sp>
        <p:nvSpPr>
          <p:cNvPr id="28" name="SK-7-text-27"/>
          <p:cNvSpPr/>
          <p:nvPr/>
        </p:nvSpPr>
        <p:spPr>
          <a:xfrm>
            <a:off x="902196" y="5369719"/>
            <a:ext cx="890588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125" b="1" dirty="0">
                <a:solidFill>
                  <a:srgbClr val="F07D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</a:t>
            </a:r>
            <a:endParaRPr lang="en-US" sz="4125" dirty="0"/>
          </a:p>
        </p:txBody>
      </p:sp>
      <p:sp>
        <p:nvSpPr>
          <p:cNvPr id="29" name="SK-7-text-28"/>
          <p:cNvSpPr/>
          <p:nvPr/>
        </p:nvSpPr>
        <p:spPr>
          <a:xfrm>
            <a:off x="1743373" y="5520630"/>
            <a:ext cx="2373630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Explore</a:t>
            </a:r>
            <a:endParaRPr lang="en-US" sz="2100" dirty="0"/>
          </a:p>
        </p:txBody>
      </p:sp>
      <p:sp>
        <p:nvSpPr>
          <p:cNvPr id="30" name="SK-7-text-29"/>
          <p:cNvSpPr/>
          <p:nvPr/>
        </p:nvSpPr>
        <p:spPr>
          <a:xfrm>
            <a:off x="4096494" y="5534323"/>
            <a:ext cx="8095506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“Can you tell me more about what worries you most?”</a:t>
            </a:r>
            <a:endParaRPr lang="en-US" sz="1500" dirty="0"/>
          </a:p>
        </p:txBody>
      </p:sp>
      <p:sp>
        <p:nvSpPr>
          <p:cNvPr id="31" name="SK-7-text-30"/>
          <p:cNvSpPr/>
          <p:nvPr/>
        </p:nvSpPr>
        <p:spPr>
          <a:xfrm>
            <a:off x="10277773" y="2619673"/>
            <a:ext cx="1548259" cy="22562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emotions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run high —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stop the clinical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agenda.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Presence and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acknowledgement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are therapeutic.</a:t>
            </a:r>
            <a:endParaRPr lang="en-US" sz="1350" dirty="0"/>
          </a:p>
        </p:txBody>
      </p:sp>
      <p:sp>
        <p:nvSpPr>
          <p:cNvPr id="32" name="SK-7-text-31"/>
          <p:cNvSpPr/>
          <p:nvPr/>
        </p:nvSpPr>
        <p:spPr>
          <a:xfrm>
            <a:off x="353467" y="6453336"/>
            <a:ext cx="440626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33" name="SK-7-text-32"/>
          <p:cNvSpPr/>
          <p:nvPr/>
        </p:nvSpPr>
        <p:spPr>
          <a:xfrm>
            <a:off x="8302675" y="6446490"/>
            <a:ext cx="388932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4574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29809"/>
            <a:ext cx="12192000" cy="528042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1311325"/>
            <a:ext cx="3840361" cy="3810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79" y="1618357"/>
            <a:ext cx="97482" cy="4471392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561" y="1618357"/>
            <a:ext cx="5705773" cy="4443859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267" y="3703290"/>
            <a:ext cx="2389584" cy="1590973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4298" y="3703290"/>
            <a:ext cx="2804071" cy="1398984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0400" y="2326928"/>
            <a:ext cx="4754761" cy="9525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0400" y="3204716"/>
            <a:ext cx="4754761" cy="9525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0400" y="4082504"/>
            <a:ext cx="4754761" cy="9525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10400" y="4960293"/>
            <a:ext cx="4754761" cy="9525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16188" y="3840361"/>
            <a:ext cx="316855" cy="329059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0157" y="3840361"/>
            <a:ext cx="316855" cy="329059"/>
          </a:xfrm>
          <a:prstGeom prst="rect">
            <a:avLst/>
          </a:prstGeom>
        </p:spPr>
      </p:pic>
      <p:sp>
        <p:nvSpPr>
          <p:cNvPr id="17" name="SK-8-text-16"/>
          <p:cNvSpPr/>
          <p:nvPr/>
        </p:nvSpPr>
        <p:spPr>
          <a:xfrm>
            <a:off x="353467" y="137071"/>
            <a:ext cx="1183853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5 · Death and Dying Conversations</a:t>
            </a:r>
            <a:endParaRPr lang="en-US" sz="1350" dirty="0"/>
          </a:p>
        </p:txBody>
      </p:sp>
      <p:sp>
        <p:nvSpPr>
          <p:cNvPr id="18" name="SK-8-text-17"/>
          <p:cNvSpPr/>
          <p:nvPr/>
        </p:nvSpPr>
        <p:spPr>
          <a:xfrm>
            <a:off x="11289655" y="137071"/>
            <a:ext cx="9023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 / 31</a:t>
            </a:r>
            <a:endParaRPr lang="en-US" sz="1350" dirty="0"/>
          </a:p>
        </p:txBody>
      </p:sp>
      <p:sp>
        <p:nvSpPr>
          <p:cNvPr id="19" name="SK-8-text-18"/>
          <p:cNvSpPr/>
          <p:nvPr/>
        </p:nvSpPr>
        <p:spPr>
          <a:xfrm>
            <a:off x="341263" y="685800"/>
            <a:ext cx="1185073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‘Surprise Question’ and Prognostic Communication</a:t>
            </a:r>
            <a:endParaRPr lang="en-US" sz="2700" dirty="0"/>
          </a:p>
        </p:txBody>
      </p:sp>
      <p:sp>
        <p:nvSpPr>
          <p:cNvPr id="20" name="SK-8-text-19"/>
          <p:cNvSpPr/>
          <p:nvPr/>
        </p:nvSpPr>
        <p:spPr>
          <a:xfrm>
            <a:off x="853380" y="1810494"/>
            <a:ext cx="358330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CLINICAL TOOL</a:t>
            </a:r>
            <a:endParaRPr lang="en-US" sz="1350" dirty="0"/>
          </a:p>
        </p:txBody>
      </p:sp>
      <p:sp>
        <p:nvSpPr>
          <p:cNvPr id="21" name="SK-8-text-20"/>
          <p:cNvSpPr/>
          <p:nvPr/>
        </p:nvSpPr>
        <p:spPr>
          <a:xfrm>
            <a:off x="853380" y="2208163"/>
            <a:ext cx="4096494" cy="12961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“Would I be surprised</a:t>
            </a:r>
            <a:endParaRPr lang="en-US" sz="2850" dirty="0"/>
          </a:p>
          <a:p>
            <a:pPr marL="0" indent="0" algn="l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this patient died in the</a:t>
            </a:r>
            <a:endParaRPr lang="en-US" sz="2850" dirty="0"/>
          </a:p>
          <a:p>
            <a:pPr marL="0" indent="0" algn="l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next 12 months?”</a:t>
            </a:r>
            <a:endParaRPr lang="en-US" sz="2850" dirty="0"/>
          </a:p>
        </p:txBody>
      </p:sp>
      <p:sp>
        <p:nvSpPr>
          <p:cNvPr id="22" name="SK-8-text-21"/>
          <p:cNvSpPr/>
          <p:nvPr/>
        </p:nvSpPr>
        <p:spPr>
          <a:xfrm>
            <a:off x="1133773" y="3908971"/>
            <a:ext cx="378904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→ Not surprised</a:t>
            </a:r>
            <a:endParaRPr lang="en-US" sz="1350" dirty="0"/>
          </a:p>
        </p:txBody>
      </p:sp>
      <p:sp>
        <p:nvSpPr>
          <p:cNvPr id="23" name="SK-8-text-22"/>
          <p:cNvSpPr/>
          <p:nvPr/>
        </p:nvSpPr>
        <p:spPr>
          <a:xfrm>
            <a:off x="1036290" y="4251871"/>
            <a:ext cx="1658094" cy="905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They are likely in their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last year of life →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Begin proactive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conversations NOW</a:t>
            </a:r>
            <a:endParaRPr lang="en-US" sz="1350" dirty="0"/>
          </a:p>
        </p:txBody>
      </p:sp>
      <p:sp>
        <p:nvSpPr>
          <p:cNvPr id="24" name="SK-8-text-23"/>
          <p:cNvSpPr/>
          <p:nvPr/>
        </p:nvSpPr>
        <p:spPr>
          <a:xfrm>
            <a:off x="3694063" y="3908971"/>
            <a:ext cx="502348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YES → Would be surprised</a:t>
            </a:r>
            <a:endParaRPr lang="en-US" sz="1350" dirty="0"/>
          </a:p>
        </p:txBody>
      </p:sp>
      <p:sp>
        <p:nvSpPr>
          <p:cNvPr id="25" name="SK-8-text-24"/>
          <p:cNvSpPr/>
          <p:nvPr/>
        </p:nvSpPr>
        <p:spPr>
          <a:xfrm>
            <a:off x="3608784" y="4279255"/>
            <a:ext cx="1779984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Continue monitoring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revisit the question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regularly</a:t>
            </a:r>
            <a:endParaRPr lang="en-US" sz="1350" dirty="0"/>
          </a:p>
        </p:txBody>
      </p:sp>
      <p:sp>
        <p:nvSpPr>
          <p:cNvPr id="26" name="SK-8-text-25"/>
          <p:cNvSpPr/>
          <p:nvPr/>
        </p:nvSpPr>
        <p:spPr>
          <a:xfrm>
            <a:off x="694879" y="5650855"/>
            <a:ext cx="1149712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General Practice Palliative Care — widely adopted in UK primary care</a:t>
            </a:r>
            <a:endParaRPr lang="en-US" sz="1350" dirty="0"/>
          </a:p>
        </p:txBody>
      </p:sp>
      <p:sp>
        <p:nvSpPr>
          <p:cNvPr id="27" name="SK-8-text-26"/>
          <p:cNvSpPr/>
          <p:nvPr/>
        </p:nvSpPr>
        <p:spPr>
          <a:xfrm>
            <a:off x="6559153" y="1289298"/>
            <a:ext cx="563284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PRINCIPLES FOR SENSITIVE DISCLOSURE</a:t>
            </a:r>
            <a:endParaRPr lang="en-US" sz="1350" dirty="0"/>
          </a:p>
        </p:txBody>
      </p:sp>
      <p:sp>
        <p:nvSpPr>
          <p:cNvPr id="28" name="SK-8-text-27"/>
          <p:cNvSpPr/>
          <p:nvPr/>
        </p:nvSpPr>
        <p:spPr>
          <a:xfrm>
            <a:off x="6595765" y="1686967"/>
            <a:ext cx="3590925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Ask first</a:t>
            </a:r>
            <a:endParaRPr lang="en-US" sz="1950" dirty="0"/>
          </a:p>
        </p:txBody>
      </p:sp>
      <p:sp>
        <p:nvSpPr>
          <p:cNvPr id="29" name="SK-8-text-28"/>
          <p:cNvSpPr/>
          <p:nvPr/>
        </p:nvSpPr>
        <p:spPr>
          <a:xfrm>
            <a:off x="7022455" y="1988790"/>
            <a:ext cx="516954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much do you want to know? Respect the patient’s choice.</a:t>
            </a:r>
            <a:endParaRPr lang="en-US" sz="1350" dirty="0"/>
          </a:p>
        </p:txBody>
      </p:sp>
      <p:sp>
        <p:nvSpPr>
          <p:cNvPr id="30" name="SK-8-text-29"/>
          <p:cNvSpPr/>
          <p:nvPr/>
        </p:nvSpPr>
        <p:spPr>
          <a:xfrm>
            <a:off x="6595765" y="2496294"/>
            <a:ext cx="559623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Use honest ranges</a:t>
            </a:r>
            <a:endParaRPr lang="en-US" sz="1950" dirty="0"/>
          </a:p>
        </p:txBody>
      </p:sp>
      <p:sp>
        <p:nvSpPr>
          <p:cNvPr id="31" name="SK-8-text-30"/>
          <p:cNvSpPr/>
          <p:nvPr/>
        </p:nvSpPr>
        <p:spPr>
          <a:xfrm>
            <a:off x="7022455" y="2839194"/>
            <a:ext cx="516954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‘Weeks to months’ — avoid false precision or false certainty.</a:t>
            </a:r>
            <a:endParaRPr lang="en-US" sz="1350" dirty="0"/>
          </a:p>
        </p:txBody>
      </p:sp>
      <p:sp>
        <p:nvSpPr>
          <p:cNvPr id="32" name="SK-8-text-31"/>
          <p:cNvSpPr/>
          <p:nvPr/>
        </p:nvSpPr>
        <p:spPr>
          <a:xfrm>
            <a:off x="6595765" y="3360390"/>
            <a:ext cx="559623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Plain language always</a:t>
            </a:r>
            <a:endParaRPr lang="en-US" sz="1950" dirty="0"/>
          </a:p>
        </p:txBody>
      </p:sp>
      <p:sp>
        <p:nvSpPr>
          <p:cNvPr id="33" name="SK-8-text-32"/>
          <p:cNvSpPr/>
          <p:nvPr/>
        </p:nvSpPr>
        <p:spPr>
          <a:xfrm>
            <a:off x="7022455" y="3716982"/>
            <a:ext cx="516954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‘Your illness is not going to get better’ — clear, kind, direct.</a:t>
            </a:r>
            <a:endParaRPr lang="en-US" sz="1350" dirty="0"/>
          </a:p>
        </p:txBody>
      </p:sp>
      <p:sp>
        <p:nvSpPr>
          <p:cNvPr id="34" name="SK-8-text-33"/>
          <p:cNvSpPr/>
          <p:nvPr/>
        </p:nvSpPr>
        <p:spPr>
          <a:xfrm>
            <a:off x="6595765" y="4231332"/>
            <a:ext cx="5596235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Acknowledge uncertainty</a:t>
            </a:r>
            <a:endParaRPr lang="en-US" sz="1950" dirty="0"/>
          </a:p>
        </p:txBody>
      </p:sp>
      <p:sp>
        <p:nvSpPr>
          <p:cNvPr id="35" name="SK-8-text-34"/>
          <p:cNvSpPr/>
          <p:nvPr/>
        </p:nvSpPr>
        <p:spPr>
          <a:xfrm>
            <a:off x="7022455" y="4608463"/>
            <a:ext cx="516954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‘I can’t tell you exactly when, but I want to help you plan.’</a:t>
            </a:r>
            <a:endParaRPr lang="en-US" sz="1350" dirty="0"/>
          </a:p>
        </p:txBody>
      </p:sp>
      <p:sp>
        <p:nvSpPr>
          <p:cNvPr id="36" name="SK-8-text-35"/>
          <p:cNvSpPr/>
          <p:nvPr/>
        </p:nvSpPr>
        <p:spPr>
          <a:xfrm>
            <a:off x="6595765" y="5122813"/>
            <a:ext cx="448246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 Reframe hope</a:t>
            </a:r>
            <a:endParaRPr lang="en-US" sz="1950" dirty="0"/>
          </a:p>
        </p:txBody>
      </p:sp>
      <p:sp>
        <p:nvSpPr>
          <p:cNvPr id="37" name="SK-8-text-36"/>
          <p:cNvSpPr/>
          <p:nvPr/>
        </p:nvSpPr>
        <p:spPr>
          <a:xfrm>
            <a:off x="7010400" y="5479405"/>
            <a:ext cx="4132957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Toward what IS achievable — comfort, time with family,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meaningful goals.</a:t>
            </a:r>
            <a:endParaRPr lang="en-US" sz="1350" dirty="0"/>
          </a:p>
        </p:txBody>
      </p:sp>
      <p:sp>
        <p:nvSpPr>
          <p:cNvPr id="38" name="SK-8-text-37"/>
          <p:cNvSpPr/>
          <p:nvPr/>
        </p:nvSpPr>
        <p:spPr>
          <a:xfrm>
            <a:off x="353467" y="6501259"/>
            <a:ext cx="44062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39" name="SK-8-text-38"/>
          <p:cNvSpPr/>
          <p:nvPr/>
        </p:nvSpPr>
        <p:spPr>
          <a:xfrm>
            <a:off x="8412361" y="6494413"/>
            <a:ext cx="377963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25053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18957"/>
            <a:ext cx="12192000" cy="438894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196876"/>
            <a:ext cx="1060698" cy="47625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802" y="2194471"/>
            <a:ext cx="9525" cy="3566071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063" y="2043559"/>
            <a:ext cx="316855" cy="315367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063" y="2935188"/>
            <a:ext cx="316855" cy="315367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063" y="3826669"/>
            <a:ext cx="316855" cy="315367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063" y="4718298"/>
            <a:ext cx="316855" cy="315367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063" y="5609779"/>
            <a:ext cx="316855" cy="315367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63780" y="1474440"/>
            <a:ext cx="3925788" cy="4437013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56934" y="1536055"/>
            <a:ext cx="38100" cy="4608463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29600" y="3136106"/>
            <a:ext cx="3206353" cy="9525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29600" y="4535091"/>
            <a:ext cx="3206353" cy="9525"/>
          </a:xfrm>
          <a:prstGeom prst="rect">
            <a:avLst/>
          </a:prstGeom>
        </p:spPr>
      </p:pic>
      <p:sp>
        <p:nvSpPr>
          <p:cNvPr id="16" name="SK-9-text-15"/>
          <p:cNvSpPr/>
          <p:nvPr/>
        </p:nvSpPr>
        <p:spPr>
          <a:xfrm>
            <a:off x="304800" y="123379"/>
            <a:ext cx="118872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5 • Death and Dying Conversations</a:t>
            </a:r>
            <a:endParaRPr lang="en-US" sz="1200" dirty="0"/>
          </a:p>
        </p:txBody>
      </p:sp>
      <p:sp>
        <p:nvSpPr>
          <p:cNvPr id="17" name="SK-9-text-16"/>
          <p:cNvSpPr/>
          <p:nvPr/>
        </p:nvSpPr>
        <p:spPr>
          <a:xfrm>
            <a:off x="292596" y="651421"/>
            <a:ext cx="11899404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Navigating the 'How Long Have I Got?' Question</a:t>
            </a:r>
            <a:endParaRPr lang="en-US" sz="2850" dirty="0"/>
          </a:p>
        </p:txBody>
      </p:sp>
      <p:sp>
        <p:nvSpPr>
          <p:cNvPr id="18" name="SK-9-text-17"/>
          <p:cNvSpPr/>
          <p:nvPr/>
        </p:nvSpPr>
        <p:spPr>
          <a:xfrm>
            <a:off x="292596" y="1467594"/>
            <a:ext cx="1189940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One of the most common — and most feared — questions in palliative care.</a:t>
            </a:r>
            <a:endParaRPr lang="en-US" sz="1500" dirty="0"/>
          </a:p>
        </p:txBody>
      </p:sp>
      <p:sp>
        <p:nvSpPr>
          <p:cNvPr id="19" name="SK-9-text-18"/>
          <p:cNvSpPr/>
          <p:nvPr/>
        </p:nvSpPr>
        <p:spPr>
          <a:xfrm>
            <a:off x="1053278" y="2098402"/>
            <a:ext cx="11606808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Acknowledge the courage it takes to ask</a:t>
            </a:r>
            <a:endParaRPr lang="en-US" sz="1950" dirty="0"/>
          </a:p>
        </p:txBody>
      </p:sp>
      <p:sp>
        <p:nvSpPr>
          <p:cNvPr id="20" name="SK-9-text-19"/>
          <p:cNvSpPr/>
          <p:nvPr/>
        </p:nvSpPr>
        <p:spPr>
          <a:xfrm>
            <a:off x="1133773" y="2345382"/>
            <a:ext cx="1105822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Name what just happened — 'That's such an important question to ask.'</a:t>
            </a:r>
            <a:endParaRPr lang="en-US" sz="1350" dirty="0"/>
          </a:p>
        </p:txBody>
      </p:sp>
      <p:sp>
        <p:nvSpPr>
          <p:cNvPr id="21" name="SK-9-text-20"/>
          <p:cNvSpPr/>
          <p:nvPr/>
        </p:nvSpPr>
        <p:spPr>
          <a:xfrm>
            <a:off x="1053278" y="2976339"/>
            <a:ext cx="9534525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Check what they already sense</a:t>
            </a:r>
            <a:endParaRPr lang="en-US" sz="1950" dirty="0"/>
          </a:p>
        </p:txBody>
      </p:sp>
      <p:sp>
        <p:nvSpPr>
          <p:cNvPr id="22" name="SK-9-text-21"/>
          <p:cNvSpPr/>
          <p:nvPr/>
        </p:nvSpPr>
        <p:spPr>
          <a:xfrm>
            <a:off x="1133773" y="3209479"/>
            <a:ext cx="1105822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Ask what they already feel or believe about their illness.</a:t>
            </a:r>
            <a:endParaRPr lang="en-US" sz="1350" dirty="0"/>
          </a:p>
        </p:txBody>
      </p:sp>
      <p:sp>
        <p:nvSpPr>
          <p:cNvPr id="23" name="SK-9-text-22"/>
          <p:cNvSpPr/>
          <p:nvPr/>
        </p:nvSpPr>
        <p:spPr>
          <a:xfrm>
            <a:off x="1053278" y="3867820"/>
            <a:ext cx="864298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Ask what they want to know</a:t>
            </a:r>
            <a:endParaRPr lang="en-US" sz="1950" dirty="0"/>
          </a:p>
        </p:txBody>
      </p:sp>
      <p:sp>
        <p:nvSpPr>
          <p:cNvPr id="24" name="SK-9-text-23"/>
          <p:cNvSpPr/>
          <p:nvPr/>
        </p:nvSpPr>
        <p:spPr>
          <a:xfrm>
            <a:off x="1133773" y="4121646"/>
            <a:ext cx="1105822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Some want detail. Some want approximation. Some don't want a number at all.</a:t>
            </a:r>
            <a:endParaRPr lang="en-US" sz="1350" dirty="0"/>
          </a:p>
        </p:txBody>
      </p:sp>
      <p:sp>
        <p:nvSpPr>
          <p:cNvPr id="25" name="SK-9-text-24"/>
          <p:cNvSpPr/>
          <p:nvPr/>
        </p:nvSpPr>
        <p:spPr>
          <a:xfrm>
            <a:off x="1053278" y="4759300"/>
            <a:ext cx="1012888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Give an honest prognostic range</a:t>
            </a:r>
            <a:endParaRPr lang="en-US" sz="1950" dirty="0"/>
          </a:p>
        </p:txBody>
      </p:sp>
      <p:sp>
        <p:nvSpPr>
          <p:cNvPr id="26" name="SK-9-text-25"/>
          <p:cNvSpPr/>
          <p:nvPr/>
        </p:nvSpPr>
        <p:spPr>
          <a:xfrm>
            <a:off x="1133773" y="5019973"/>
            <a:ext cx="1105822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plain, kind language — 'weeks to months" rather than exact timelines.</a:t>
            </a:r>
            <a:endParaRPr lang="en-US" sz="1350" dirty="0"/>
          </a:p>
        </p:txBody>
      </p:sp>
      <p:sp>
        <p:nvSpPr>
          <p:cNvPr id="27" name="SK-9-text-26"/>
          <p:cNvSpPr/>
          <p:nvPr/>
        </p:nvSpPr>
        <p:spPr>
          <a:xfrm>
            <a:off x="1053278" y="5644083"/>
            <a:ext cx="894016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 Bridge to what matters most</a:t>
            </a:r>
            <a:endParaRPr lang="en-US" sz="1950" dirty="0"/>
          </a:p>
        </p:txBody>
      </p:sp>
      <p:sp>
        <p:nvSpPr>
          <p:cNvPr id="28" name="SK-9-text-27"/>
          <p:cNvSpPr/>
          <p:nvPr/>
        </p:nvSpPr>
        <p:spPr>
          <a:xfrm>
            <a:off x="1133773" y="5904607"/>
            <a:ext cx="1105822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"Whatever the timeline — how can we make sure you're comfortable?"</a:t>
            </a:r>
            <a:endParaRPr lang="en-US" sz="1350" dirty="0"/>
          </a:p>
        </p:txBody>
      </p:sp>
      <p:sp>
        <p:nvSpPr>
          <p:cNvPr id="29" name="SK-9-text-28"/>
          <p:cNvSpPr/>
          <p:nvPr/>
        </p:nvSpPr>
        <p:spPr>
          <a:xfrm>
            <a:off x="8119765" y="1728192"/>
            <a:ext cx="407223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Helpful Phrases</a:t>
            </a:r>
            <a:endParaRPr lang="en-US" sz="2100" dirty="0"/>
          </a:p>
        </p:txBody>
      </p:sp>
      <p:sp>
        <p:nvSpPr>
          <p:cNvPr id="30" name="SK-9-text-29"/>
          <p:cNvSpPr/>
          <p:nvPr/>
        </p:nvSpPr>
        <p:spPr>
          <a:xfrm>
            <a:off x="8302675" y="2345382"/>
            <a:ext cx="2389584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'We're thinking in terms of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months rather than years...'</a:t>
            </a:r>
            <a:endParaRPr lang="en-US" sz="1500" dirty="0"/>
          </a:p>
        </p:txBody>
      </p:sp>
      <p:sp>
        <p:nvSpPr>
          <p:cNvPr id="31" name="SK-9-text-30"/>
          <p:cNvSpPr/>
          <p:nvPr/>
        </p:nvSpPr>
        <p:spPr>
          <a:xfrm>
            <a:off x="8302675" y="3415159"/>
            <a:ext cx="2572494" cy="8434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'The illness is progressing —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 want to help you make the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of the time you have.'</a:t>
            </a:r>
            <a:endParaRPr lang="en-US" sz="1500" dirty="0"/>
          </a:p>
        </p:txBody>
      </p:sp>
      <p:sp>
        <p:nvSpPr>
          <p:cNvPr id="32" name="SK-9-text-31"/>
          <p:cNvSpPr/>
          <p:nvPr/>
        </p:nvSpPr>
        <p:spPr>
          <a:xfrm>
            <a:off x="8302675" y="4814292"/>
            <a:ext cx="2962573" cy="8434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'I don't want to give a number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that could be wrong, but I do want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be honest with you.'</a:t>
            </a:r>
            <a:endParaRPr lang="en-US" sz="1500" dirty="0"/>
          </a:p>
        </p:txBody>
      </p:sp>
      <p:sp>
        <p:nvSpPr>
          <p:cNvPr id="33" name="SK-9-text-32"/>
          <p:cNvSpPr/>
          <p:nvPr/>
        </p:nvSpPr>
        <p:spPr>
          <a:xfrm>
            <a:off x="316855" y="6556177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4" name="SK-9-text-33"/>
          <p:cNvSpPr/>
          <p:nvPr/>
        </p:nvSpPr>
        <p:spPr>
          <a:xfrm>
            <a:off x="8750796" y="6542484"/>
            <a:ext cx="300216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38894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685800"/>
            <a:ext cx="121890" cy="411361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4615309"/>
            <a:ext cx="5461992" cy="1467594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4615309"/>
            <a:ext cx="36463" cy="1522363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800" y="438894"/>
            <a:ext cx="5791200" cy="5973217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9780" y="994321"/>
            <a:ext cx="5852071" cy="5417790"/>
          </a:xfrm>
          <a:prstGeom prst="rect">
            <a:avLst/>
          </a:prstGeom>
        </p:spPr>
      </p:pic>
      <p:sp>
        <p:nvSpPr>
          <p:cNvPr id="10" name="SK-10-text-9"/>
          <p:cNvSpPr/>
          <p:nvPr/>
        </p:nvSpPr>
        <p:spPr>
          <a:xfrm>
            <a:off x="268188" y="116532"/>
            <a:ext cx="1192381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5 · Death and Dying Conversations</a:t>
            </a:r>
            <a:endParaRPr lang="en-US" sz="1200" dirty="0"/>
          </a:p>
        </p:txBody>
      </p:sp>
      <p:sp>
        <p:nvSpPr>
          <p:cNvPr id="11" name="SK-10-text-10"/>
          <p:cNvSpPr/>
          <p:nvPr/>
        </p:nvSpPr>
        <p:spPr>
          <a:xfrm>
            <a:off x="11347698" y="116532"/>
            <a:ext cx="563761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 / 31</a:t>
            </a:r>
            <a:endParaRPr lang="en-US" sz="1200" dirty="0"/>
          </a:p>
        </p:txBody>
      </p:sp>
      <p:sp>
        <p:nvSpPr>
          <p:cNvPr id="12" name="SK-10-text-11"/>
          <p:cNvSpPr/>
          <p:nvPr/>
        </p:nvSpPr>
        <p:spPr>
          <a:xfrm>
            <a:off x="548580" y="699492"/>
            <a:ext cx="11643420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Cultural Competence in Death and Dying Conversations</a:t>
            </a:r>
            <a:endParaRPr lang="en-US" sz="2700" dirty="0"/>
          </a:p>
        </p:txBody>
      </p:sp>
      <p:sp>
        <p:nvSpPr>
          <p:cNvPr id="13" name="SK-10-text-12"/>
          <p:cNvSpPr/>
          <p:nvPr/>
        </p:nvSpPr>
        <p:spPr>
          <a:xfrm>
            <a:off x="548580" y="1494979"/>
            <a:ext cx="1164342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Death and dying are deeply cultural. Ask — don't assume.</a:t>
            </a:r>
            <a:endParaRPr lang="en-US" sz="1800" dirty="0"/>
          </a:p>
        </p:txBody>
      </p:sp>
      <p:sp>
        <p:nvSpPr>
          <p:cNvPr id="14" name="SK-10-text-13"/>
          <p:cNvSpPr/>
          <p:nvPr/>
        </p:nvSpPr>
        <p:spPr>
          <a:xfrm>
            <a:off x="548580" y="2071092"/>
            <a:ext cx="595407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TOPICS THAT VARY CULTURALLY</a:t>
            </a:r>
            <a:endParaRPr lang="en-US" sz="1425" dirty="0"/>
          </a:p>
        </p:txBody>
      </p:sp>
      <p:sp>
        <p:nvSpPr>
          <p:cNvPr id="15" name="SK-10-text-14"/>
          <p:cNvSpPr/>
          <p:nvPr/>
        </p:nvSpPr>
        <p:spPr>
          <a:xfrm>
            <a:off x="548580" y="2427684"/>
            <a:ext cx="462066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Disclosure of terminal diagnosis — some families prefer to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protect the patient from bad news</a:t>
            </a:r>
            <a:endParaRPr lang="en-US" sz="1200" dirty="0"/>
          </a:p>
        </p:txBody>
      </p:sp>
      <p:sp>
        <p:nvSpPr>
          <p:cNvPr id="16" name="SK-10-text-15"/>
          <p:cNvSpPr/>
          <p:nvPr/>
        </p:nvSpPr>
        <p:spPr>
          <a:xfrm>
            <a:off x="548580" y="2948880"/>
            <a:ext cx="116434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Language — direct use of "death" vs. euphemistic or indirect terms</a:t>
            </a:r>
            <a:endParaRPr lang="en-US" sz="1350" dirty="0"/>
          </a:p>
        </p:txBody>
      </p:sp>
      <p:sp>
        <p:nvSpPr>
          <p:cNvPr id="17" name="SK-10-text-16"/>
          <p:cNvSpPr/>
          <p:nvPr/>
        </p:nvSpPr>
        <p:spPr>
          <a:xfrm>
            <a:off x="548580" y="3278088"/>
            <a:ext cx="116434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Decision-making — individual autonomy vs. family-centred approaches</a:t>
            </a:r>
            <a:endParaRPr lang="en-US" sz="1350" dirty="0"/>
          </a:p>
        </p:txBody>
      </p:sp>
      <p:sp>
        <p:nvSpPr>
          <p:cNvPr id="18" name="SK-10-text-17"/>
          <p:cNvSpPr/>
          <p:nvPr/>
        </p:nvSpPr>
        <p:spPr>
          <a:xfrm>
            <a:off x="548580" y="3614142"/>
            <a:ext cx="116434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Preferred place of death — home is not a universal preference</a:t>
            </a:r>
            <a:endParaRPr lang="en-US" sz="1350" dirty="0"/>
          </a:p>
        </p:txBody>
      </p:sp>
      <p:sp>
        <p:nvSpPr>
          <p:cNvPr id="19" name="SK-10-text-18"/>
          <p:cNvSpPr/>
          <p:nvPr/>
        </p:nvSpPr>
        <p:spPr>
          <a:xfrm>
            <a:off x="548580" y="3936355"/>
            <a:ext cx="4584055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Post-death rituals — washing, timing, who may be present;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religious beliefs about suffering and afterlife</a:t>
            </a:r>
            <a:endParaRPr lang="en-US" sz="1200" dirty="0"/>
          </a:p>
        </p:txBody>
      </p:sp>
      <p:sp>
        <p:nvSpPr>
          <p:cNvPr id="20" name="SK-10-text-19"/>
          <p:cNvSpPr/>
          <p:nvPr/>
        </p:nvSpPr>
        <p:spPr>
          <a:xfrm>
            <a:off x="780157" y="4731990"/>
            <a:ext cx="291369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PRINCIPLE</a:t>
            </a:r>
            <a:endParaRPr lang="en-US" sz="1425" dirty="0"/>
          </a:p>
        </p:txBody>
      </p:sp>
      <p:sp>
        <p:nvSpPr>
          <p:cNvPr id="21" name="SK-10-text-20"/>
          <p:cNvSpPr/>
          <p:nvPr/>
        </p:nvSpPr>
        <p:spPr>
          <a:xfrm>
            <a:off x="767953" y="5088582"/>
            <a:ext cx="4437757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ask: 'What is most important to you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your family as we approach this time?'</a:t>
            </a:r>
            <a:endParaRPr lang="en-US" sz="1800" dirty="0"/>
          </a:p>
        </p:txBody>
      </p:sp>
      <p:sp>
        <p:nvSpPr>
          <p:cNvPr id="22" name="SK-10-text-21"/>
          <p:cNvSpPr/>
          <p:nvPr/>
        </p:nvSpPr>
        <p:spPr>
          <a:xfrm>
            <a:off x="780157" y="5774382"/>
            <a:ext cx="1141184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Cultural generalisations can be harmful — every patient is an individual.</a:t>
            </a:r>
            <a:endParaRPr lang="en-US" sz="1350" dirty="0"/>
          </a:p>
        </p:txBody>
      </p:sp>
      <p:sp>
        <p:nvSpPr>
          <p:cNvPr id="23" name="SK-10-text-22"/>
          <p:cNvSpPr/>
          <p:nvPr/>
        </p:nvSpPr>
        <p:spPr>
          <a:xfrm>
            <a:off x="268188" y="6528792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4" name="SK-10-text-23"/>
          <p:cNvSpPr/>
          <p:nvPr/>
        </p:nvSpPr>
        <p:spPr>
          <a:xfrm>
            <a:off x="8753475" y="6528792"/>
            <a:ext cx="31457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29059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392" y="1020663"/>
            <a:ext cx="2291953" cy="57150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890" y="548580"/>
            <a:ext cx="5705773" cy="514350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92" y="5429399"/>
            <a:ext cx="5864275" cy="980629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392" y="5452021"/>
            <a:ext cx="109686" cy="939403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73875"/>
            <a:ext cx="12192000" cy="383977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9780" y="946398"/>
            <a:ext cx="5413177" cy="5335488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969" y="5616625"/>
            <a:ext cx="426690" cy="397669"/>
          </a:xfrm>
          <a:prstGeom prst="rect">
            <a:avLst/>
          </a:prstGeom>
        </p:spPr>
      </p:pic>
      <p:sp>
        <p:nvSpPr>
          <p:cNvPr id="11" name="SK-11-text-10"/>
          <p:cNvSpPr/>
          <p:nvPr/>
        </p:nvSpPr>
        <p:spPr>
          <a:xfrm>
            <a:off x="255984" y="102840"/>
            <a:ext cx="100203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Death and Dying Conversations</a:t>
            </a:r>
            <a:endParaRPr lang="en-US" sz="1125" dirty="0"/>
          </a:p>
        </p:txBody>
      </p:sp>
      <p:sp>
        <p:nvSpPr>
          <p:cNvPr id="12" name="SK-11-text-11"/>
          <p:cNvSpPr/>
          <p:nvPr/>
        </p:nvSpPr>
        <p:spPr>
          <a:xfrm>
            <a:off x="11350675" y="89148"/>
            <a:ext cx="8413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11 / 31</a:t>
            </a:r>
            <a:endParaRPr lang="en-US" sz="1350" dirty="0"/>
          </a:p>
        </p:txBody>
      </p:sp>
      <p:sp>
        <p:nvSpPr>
          <p:cNvPr id="13" name="SK-11-text-12"/>
          <p:cNvSpPr/>
          <p:nvPr/>
        </p:nvSpPr>
        <p:spPr>
          <a:xfrm>
            <a:off x="255984" y="548580"/>
            <a:ext cx="11936016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Breaking Bad News by Telephone</a:t>
            </a:r>
            <a:endParaRPr lang="en-US" sz="2850" dirty="0"/>
          </a:p>
        </p:txBody>
      </p:sp>
      <p:sp>
        <p:nvSpPr>
          <p:cNvPr id="14" name="SK-11-text-13"/>
          <p:cNvSpPr/>
          <p:nvPr/>
        </p:nvSpPr>
        <p:spPr>
          <a:xfrm>
            <a:off x="524173" y="1364605"/>
            <a:ext cx="60521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Confirm identity and safety</a:t>
            </a:r>
            <a:endParaRPr lang="en-US" sz="1350" dirty="0"/>
          </a:p>
        </p:txBody>
      </p:sp>
      <p:sp>
        <p:nvSpPr>
          <p:cNvPr id="15" name="SK-11-text-14"/>
          <p:cNvSpPr/>
          <p:nvPr/>
        </p:nvSpPr>
        <p:spPr>
          <a:xfrm>
            <a:off x="914400" y="1577280"/>
            <a:ext cx="3572173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Check who you’re speaking to — and that they are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somewhere private and safe.</a:t>
            </a:r>
            <a:endParaRPr lang="en-US" sz="1200" dirty="0"/>
          </a:p>
        </p:txBody>
      </p:sp>
      <p:sp>
        <p:nvSpPr>
          <p:cNvPr id="16" name="SK-11-text-15"/>
          <p:cNvSpPr/>
          <p:nvPr/>
        </p:nvSpPr>
        <p:spPr>
          <a:xfrm>
            <a:off x="524173" y="2043559"/>
            <a:ext cx="255460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Warn first</a:t>
            </a:r>
            <a:endParaRPr lang="en-US" sz="1350" dirty="0"/>
          </a:p>
        </p:txBody>
      </p:sp>
      <p:sp>
        <p:nvSpPr>
          <p:cNvPr id="17" name="SK-11-text-16"/>
          <p:cNvSpPr/>
          <p:nvPr/>
        </p:nvSpPr>
        <p:spPr>
          <a:xfrm>
            <a:off x="914400" y="2235696"/>
            <a:ext cx="3645396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‘I have something difficult to tell you...’ — give them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moment to prepare.</a:t>
            </a:r>
            <a:endParaRPr lang="en-US" sz="1200" dirty="0"/>
          </a:p>
        </p:txBody>
      </p:sp>
      <p:sp>
        <p:nvSpPr>
          <p:cNvPr id="18" name="SK-11-text-17"/>
          <p:cNvSpPr/>
          <p:nvPr/>
        </p:nvSpPr>
        <p:spPr>
          <a:xfrm>
            <a:off x="524173" y="2701975"/>
            <a:ext cx="72866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Speak clearly and compassionately</a:t>
            </a:r>
            <a:endParaRPr lang="en-US" sz="1350" dirty="0"/>
          </a:p>
        </p:txBody>
      </p:sp>
      <p:sp>
        <p:nvSpPr>
          <p:cNvPr id="19" name="SK-11-text-18"/>
          <p:cNvSpPr/>
          <p:nvPr/>
        </p:nvSpPr>
        <p:spPr>
          <a:xfrm>
            <a:off x="914400" y="2907655"/>
            <a:ext cx="3035796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Plain language, no jargon. Short sentences.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Pause between each.</a:t>
            </a:r>
            <a:endParaRPr lang="en-US" sz="1200" dirty="0"/>
          </a:p>
        </p:txBody>
      </p:sp>
      <p:sp>
        <p:nvSpPr>
          <p:cNvPr id="20" name="SK-11-text-19"/>
          <p:cNvSpPr/>
          <p:nvPr/>
        </p:nvSpPr>
        <p:spPr>
          <a:xfrm>
            <a:off x="524173" y="3374082"/>
            <a:ext cx="378904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Hold the silence</a:t>
            </a:r>
            <a:endParaRPr lang="en-US" sz="1350" dirty="0"/>
          </a:p>
        </p:txBody>
      </p:sp>
      <p:sp>
        <p:nvSpPr>
          <p:cNvPr id="21" name="SK-11-text-20"/>
          <p:cNvSpPr/>
          <p:nvPr/>
        </p:nvSpPr>
        <p:spPr>
          <a:xfrm>
            <a:off x="914400" y="3566071"/>
            <a:ext cx="3340596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Don’t rush to fill pauses — silence on the phone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still therapeutic.</a:t>
            </a:r>
            <a:endParaRPr lang="en-US" sz="1200" dirty="0"/>
          </a:p>
        </p:txBody>
      </p:sp>
      <p:sp>
        <p:nvSpPr>
          <p:cNvPr id="22" name="SK-11-text-21"/>
          <p:cNvSpPr/>
          <p:nvPr/>
        </p:nvSpPr>
        <p:spPr>
          <a:xfrm>
            <a:off x="524173" y="4032498"/>
            <a:ext cx="481774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Offer what comes next</a:t>
            </a:r>
            <a:endParaRPr lang="en-US" sz="1350" dirty="0"/>
          </a:p>
        </p:txBody>
      </p:sp>
      <p:sp>
        <p:nvSpPr>
          <p:cNvPr id="23" name="SK-11-text-22"/>
          <p:cNvSpPr/>
          <p:nvPr/>
        </p:nvSpPr>
        <p:spPr>
          <a:xfrm>
            <a:off x="914400" y="4231332"/>
            <a:ext cx="105003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Ask what they want to do. Offer an in-person appointment.</a:t>
            </a:r>
            <a:endParaRPr lang="en-US" sz="1200" dirty="0"/>
          </a:p>
        </p:txBody>
      </p:sp>
      <p:sp>
        <p:nvSpPr>
          <p:cNvPr id="24" name="SK-11-text-23"/>
          <p:cNvSpPr/>
          <p:nvPr/>
        </p:nvSpPr>
        <p:spPr>
          <a:xfrm>
            <a:off x="524173" y="4491930"/>
            <a:ext cx="54349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Check they are not alone</a:t>
            </a:r>
            <a:endParaRPr lang="en-US" sz="1350" dirty="0"/>
          </a:p>
        </p:txBody>
      </p:sp>
      <p:sp>
        <p:nvSpPr>
          <p:cNvPr id="25" name="SK-11-text-24"/>
          <p:cNvSpPr/>
          <p:nvPr/>
        </p:nvSpPr>
        <p:spPr>
          <a:xfrm>
            <a:off x="914400" y="4690765"/>
            <a:ext cx="95859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ending — are they safe? Is someone with them?</a:t>
            </a:r>
            <a:endParaRPr lang="en-US" sz="1200" dirty="0"/>
          </a:p>
        </p:txBody>
      </p:sp>
      <p:sp>
        <p:nvSpPr>
          <p:cNvPr id="26" name="SK-11-text-25"/>
          <p:cNvSpPr/>
          <p:nvPr/>
        </p:nvSpPr>
        <p:spPr>
          <a:xfrm>
            <a:off x="524173" y="4951363"/>
            <a:ext cx="378904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Document in full</a:t>
            </a:r>
            <a:endParaRPr lang="en-US" sz="1350" dirty="0"/>
          </a:p>
        </p:txBody>
      </p:sp>
      <p:sp>
        <p:nvSpPr>
          <p:cNvPr id="27" name="SK-11-text-26"/>
          <p:cNvSpPr/>
          <p:nvPr/>
        </p:nvSpPr>
        <p:spPr>
          <a:xfrm>
            <a:off x="914400" y="5143500"/>
            <a:ext cx="95859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Record the call, what was said, and what was agreed.</a:t>
            </a:r>
            <a:endParaRPr lang="en-US" sz="1200" dirty="0"/>
          </a:p>
        </p:txBody>
      </p:sp>
      <p:sp>
        <p:nvSpPr>
          <p:cNvPr id="28" name="SK-11-text-27"/>
          <p:cNvSpPr/>
          <p:nvPr/>
        </p:nvSpPr>
        <p:spPr>
          <a:xfrm>
            <a:off x="1048494" y="5561707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where possible:</a:t>
            </a:r>
            <a:endParaRPr lang="en-US" sz="1350" dirty="0"/>
          </a:p>
        </p:txBody>
      </p:sp>
      <p:sp>
        <p:nvSpPr>
          <p:cNvPr id="29" name="SK-11-text-28"/>
          <p:cNvSpPr/>
          <p:nvPr/>
        </p:nvSpPr>
        <p:spPr>
          <a:xfrm>
            <a:off x="1036290" y="5767536"/>
            <a:ext cx="4620667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Routine telephone disclosure of cancer diagnosis, unexpected death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notification, or major prognostic changes — always offer an in-person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alternative when you can.</a:t>
            </a:r>
            <a:endParaRPr lang="en-US" sz="1200" dirty="0"/>
          </a:p>
        </p:txBody>
      </p:sp>
      <p:sp>
        <p:nvSpPr>
          <p:cNvPr id="30" name="SK-11-text-29"/>
          <p:cNvSpPr/>
          <p:nvPr/>
        </p:nvSpPr>
        <p:spPr>
          <a:xfrm>
            <a:off x="255984" y="6597253"/>
            <a:ext cx="343662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31" name="SK-11-text-30"/>
          <p:cNvSpPr/>
          <p:nvPr/>
        </p:nvSpPr>
        <p:spPr>
          <a:xfrm>
            <a:off x="9070777" y="6597253"/>
            <a:ext cx="312122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73125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392" y="822871"/>
            <a:ext cx="97482" cy="438894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92" y="1446907"/>
            <a:ext cx="5705773" cy="3908971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9075" y="1446907"/>
            <a:ext cx="5449788" cy="3641527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7263" y="4313634"/>
            <a:ext cx="4901059" cy="624036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0" y="5383411"/>
            <a:ext cx="4023271" cy="912019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165" y="5081736"/>
            <a:ext cx="4376886" cy="1179463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95765" y="4437013"/>
            <a:ext cx="402282" cy="377130"/>
          </a:xfrm>
          <a:prstGeom prst="rect">
            <a:avLst/>
          </a:prstGeom>
        </p:spPr>
      </p:pic>
      <p:sp>
        <p:nvSpPr>
          <p:cNvPr id="12" name="SK-12-text-11"/>
          <p:cNvSpPr/>
          <p:nvPr/>
        </p:nvSpPr>
        <p:spPr>
          <a:xfrm>
            <a:off x="219373" y="137071"/>
            <a:ext cx="1197262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Death and Dying Conversations</a:t>
            </a:r>
            <a:endParaRPr lang="en-US" sz="1650" dirty="0"/>
          </a:p>
        </p:txBody>
      </p:sp>
      <p:sp>
        <p:nvSpPr>
          <p:cNvPr id="13" name="SK-12-text-12"/>
          <p:cNvSpPr/>
          <p:nvPr/>
        </p:nvSpPr>
        <p:spPr>
          <a:xfrm>
            <a:off x="11277600" y="150763"/>
            <a:ext cx="9144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12 / 31</a:t>
            </a:r>
            <a:endParaRPr lang="en-US" sz="1650" dirty="0"/>
          </a:p>
        </p:txBody>
      </p:sp>
      <p:sp>
        <p:nvSpPr>
          <p:cNvPr id="14" name="SK-12-text-13"/>
          <p:cNvSpPr/>
          <p:nvPr/>
        </p:nvSpPr>
        <p:spPr>
          <a:xfrm>
            <a:off x="487561" y="836563"/>
            <a:ext cx="1128141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Conversations After a Death</a:t>
            </a:r>
            <a:endParaRPr lang="en-US" sz="2700" dirty="0"/>
          </a:p>
        </p:txBody>
      </p:sp>
      <p:sp>
        <p:nvSpPr>
          <p:cNvPr id="15" name="SK-12-text-14"/>
          <p:cNvSpPr/>
          <p:nvPr/>
        </p:nvSpPr>
        <p:spPr>
          <a:xfrm>
            <a:off x="524173" y="1714500"/>
            <a:ext cx="586073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THE BEREAVED FAMILY</a:t>
            </a:r>
            <a:endParaRPr lang="en-US" sz="1575" dirty="0"/>
          </a:p>
        </p:txBody>
      </p:sp>
      <p:sp>
        <p:nvSpPr>
          <p:cNvPr id="16" name="SK-12-text-15"/>
          <p:cNvSpPr/>
          <p:nvPr/>
        </p:nvSpPr>
        <p:spPr>
          <a:xfrm>
            <a:off x="524173" y="2153394"/>
            <a:ext cx="1166782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Express condolences genuinely — avoid formulaic language</a:t>
            </a:r>
            <a:endParaRPr lang="en-US" sz="1500" dirty="0"/>
          </a:p>
        </p:txBody>
      </p:sp>
      <p:sp>
        <p:nvSpPr>
          <p:cNvPr id="17" name="SK-12-text-16"/>
          <p:cNvSpPr/>
          <p:nvPr/>
        </p:nvSpPr>
        <p:spPr>
          <a:xfrm>
            <a:off x="524173" y="2633365"/>
            <a:ext cx="1166782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Acknowledge the death directly: "Your mother died peacefully..."</a:t>
            </a:r>
            <a:endParaRPr lang="en-US" sz="1500" dirty="0"/>
          </a:p>
        </p:txBody>
      </p:sp>
      <p:sp>
        <p:nvSpPr>
          <p:cNvPr id="18" name="SK-12-text-17"/>
          <p:cNvSpPr/>
          <p:nvPr/>
        </p:nvSpPr>
        <p:spPr>
          <a:xfrm>
            <a:off x="524173" y="3120330"/>
            <a:ext cx="1166782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Offer a face-to-face appointment to answer questions</a:t>
            </a:r>
            <a:endParaRPr lang="en-US" sz="1500" dirty="0"/>
          </a:p>
        </p:txBody>
      </p:sp>
      <p:sp>
        <p:nvSpPr>
          <p:cNvPr id="19" name="SK-12-text-18"/>
          <p:cNvSpPr/>
          <p:nvPr/>
        </p:nvSpPr>
        <p:spPr>
          <a:xfrm>
            <a:off x="524173" y="3614142"/>
            <a:ext cx="1166782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Provide practical information: MCCD, funeral, benefits</a:t>
            </a:r>
            <a:endParaRPr lang="en-US" sz="1500" dirty="0"/>
          </a:p>
        </p:txBody>
      </p:sp>
      <p:sp>
        <p:nvSpPr>
          <p:cNvPr id="20" name="SK-12-text-19"/>
          <p:cNvSpPr/>
          <p:nvPr/>
        </p:nvSpPr>
        <p:spPr>
          <a:xfrm>
            <a:off x="524173" y="4100959"/>
            <a:ext cx="1166782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Safety-net: check family vulnerability and support network</a:t>
            </a:r>
            <a:endParaRPr lang="en-US" sz="1500" dirty="0"/>
          </a:p>
        </p:txBody>
      </p:sp>
      <p:sp>
        <p:nvSpPr>
          <p:cNvPr id="21" name="SK-12-text-20"/>
          <p:cNvSpPr/>
          <p:nvPr/>
        </p:nvSpPr>
        <p:spPr>
          <a:xfrm>
            <a:off x="743694" y="4875907"/>
            <a:ext cx="11448306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868E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Presence and honesty matter more than perfect words.</a:t>
            </a:r>
            <a:endParaRPr lang="en-US" sz="1500" dirty="0"/>
          </a:p>
        </p:txBody>
      </p:sp>
      <p:sp>
        <p:nvSpPr>
          <p:cNvPr id="22" name="SK-12-text-21"/>
          <p:cNvSpPr/>
          <p:nvPr/>
        </p:nvSpPr>
        <p:spPr>
          <a:xfrm>
            <a:off x="6388596" y="1721346"/>
            <a:ext cx="322040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DOCUMENTATION</a:t>
            </a:r>
            <a:endParaRPr lang="en-US" sz="1575" dirty="0"/>
          </a:p>
        </p:txBody>
      </p:sp>
      <p:sp>
        <p:nvSpPr>
          <p:cNvPr id="23" name="SK-12-text-22"/>
          <p:cNvSpPr/>
          <p:nvPr/>
        </p:nvSpPr>
        <p:spPr>
          <a:xfrm>
            <a:off x="6388596" y="2153394"/>
            <a:ext cx="580340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Complete MCCD accurately and promptly</a:t>
            </a:r>
            <a:endParaRPr lang="en-US" sz="1500" dirty="0"/>
          </a:p>
        </p:txBody>
      </p:sp>
      <p:sp>
        <p:nvSpPr>
          <p:cNvPr id="24" name="SK-12-text-23"/>
          <p:cNvSpPr/>
          <p:nvPr/>
        </p:nvSpPr>
        <p:spPr>
          <a:xfrm>
            <a:off x="6388596" y="2633365"/>
            <a:ext cx="5803404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If cause of death is uncertain → refer to Coroner</a:t>
            </a:r>
            <a:endParaRPr lang="en-US" sz="1500" dirty="0"/>
          </a:p>
        </p:txBody>
      </p:sp>
      <p:sp>
        <p:nvSpPr>
          <p:cNvPr id="25" name="SK-12-text-24"/>
          <p:cNvSpPr/>
          <p:nvPr/>
        </p:nvSpPr>
        <p:spPr>
          <a:xfrm>
            <a:off x="6388596" y="3120330"/>
            <a:ext cx="5803404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Notify deregistration from practice register</a:t>
            </a:r>
            <a:endParaRPr lang="en-US" sz="1500" dirty="0"/>
          </a:p>
        </p:txBody>
      </p:sp>
      <p:sp>
        <p:nvSpPr>
          <p:cNvPr id="26" name="SK-12-text-25"/>
          <p:cNvSpPr/>
          <p:nvPr/>
        </p:nvSpPr>
        <p:spPr>
          <a:xfrm>
            <a:off x="6388596" y="3600450"/>
            <a:ext cx="4011067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Complete learning: SEA for sudden/unexpected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deaths; Mortality M&amp;M for complex cases</a:t>
            </a:r>
            <a:endParaRPr lang="en-US" sz="1425" dirty="0"/>
          </a:p>
        </p:txBody>
      </p:sp>
      <p:sp>
        <p:nvSpPr>
          <p:cNvPr id="27" name="SK-12-text-26"/>
          <p:cNvSpPr/>
          <p:nvPr/>
        </p:nvSpPr>
        <p:spPr>
          <a:xfrm>
            <a:off x="7034659" y="4533007"/>
            <a:ext cx="515734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it's not documented — it didn't happen.</a:t>
            </a:r>
            <a:endParaRPr lang="en-US" sz="1575" dirty="0"/>
          </a:p>
        </p:txBody>
      </p:sp>
      <p:sp>
        <p:nvSpPr>
          <p:cNvPr id="28" name="SK-12-text-27"/>
          <p:cNvSpPr/>
          <p:nvPr/>
        </p:nvSpPr>
        <p:spPr>
          <a:xfrm>
            <a:off x="231577" y="6542484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9" name="SK-12-text-28"/>
          <p:cNvSpPr/>
          <p:nvPr/>
        </p:nvSpPr>
        <p:spPr>
          <a:xfrm>
            <a:off x="8765977" y="6521946"/>
            <a:ext cx="342602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66279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79" y="1014859"/>
            <a:ext cx="2194471" cy="68461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1330375"/>
            <a:ext cx="5425380" cy="836563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79" y="1425773"/>
            <a:ext cx="85279" cy="836563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079" y="2310408"/>
            <a:ext cx="5425380" cy="776288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79" y="2310408"/>
            <a:ext cx="85279" cy="836563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079" y="3253383"/>
            <a:ext cx="5425380" cy="817364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79" y="3253383"/>
            <a:ext cx="85279" cy="836563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079" y="4192935"/>
            <a:ext cx="5425380" cy="803672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079" y="4192935"/>
            <a:ext cx="85279" cy="836563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0079" y="5132487"/>
            <a:ext cx="5425380" cy="810518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079" y="5132487"/>
            <a:ext cx="85279" cy="836563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54353" y="4053036"/>
            <a:ext cx="5656957" cy="1796653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4353" y="4053036"/>
            <a:ext cx="97482" cy="1844725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007596"/>
            <a:ext cx="12192000" cy="425053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476702"/>
            <a:ext cx="12192000" cy="381149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42298" y="973782"/>
            <a:ext cx="5766792" cy="2996803"/>
          </a:xfrm>
          <a:prstGeom prst="rect">
            <a:avLst/>
          </a:prstGeom>
        </p:spPr>
      </p:pic>
      <p:sp>
        <p:nvSpPr>
          <p:cNvPr id="20" name="SK-13-text-19"/>
          <p:cNvSpPr/>
          <p:nvPr/>
        </p:nvSpPr>
        <p:spPr>
          <a:xfrm>
            <a:off x="353467" y="137071"/>
            <a:ext cx="1183853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Death and Dying Conversations</a:t>
            </a:r>
            <a:endParaRPr lang="en-US" sz="1500" dirty="0"/>
          </a:p>
        </p:txBody>
      </p:sp>
      <p:sp>
        <p:nvSpPr>
          <p:cNvPr id="21" name="SK-13-text-20"/>
          <p:cNvSpPr/>
          <p:nvPr/>
        </p:nvSpPr>
        <p:spPr>
          <a:xfrm>
            <a:off x="353467" y="630882"/>
            <a:ext cx="1183853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Collusion and the Family Who Say 'Don't Tell Him'</a:t>
            </a:r>
            <a:endParaRPr lang="en-US" sz="2475" dirty="0"/>
          </a:p>
        </p:txBody>
      </p:sp>
      <p:sp>
        <p:nvSpPr>
          <p:cNvPr id="22" name="SK-13-text-21"/>
          <p:cNvSpPr/>
          <p:nvPr/>
        </p:nvSpPr>
        <p:spPr>
          <a:xfrm>
            <a:off x="597396" y="1433215"/>
            <a:ext cx="77914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1 Meet the family separately</a:t>
            </a:r>
            <a:endParaRPr lang="en-US" sz="1500" dirty="0"/>
          </a:p>
        </p:txBody>
      </p:sp>
      <p:sp>
        <p:nvSpPr>
          <p:cNvPr id="23" name="SK-13-text-22"/>
          <p:cNvSpPr/>
          <p:nvPr/>
        </p:nvSpPr>
        <p:spPr>
          <a:xfrm>
            <a:off x="1438573" y="1686967"/>
            <a:ext cx="3718471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Acknowledge their love and care. Explore what they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fear will happen if the patient is told.</a:t>
            </a:r>
            <a:endParaRPr lang="en-US" sz="1275" dirty="0"/>
          </a:p>
        </p:txBody>
      </p:sp>
      <p:sp>
        <p:nvSpPr>
          <p:cNvPr id="24" name="SK-13-text-23"/>
          <p:cNvSpPr/>
          <p:nvPr/>
        </p:nvSpPr>
        <p:spPr>
          <a:xfrm>
            <a:off x="609600" y="2386459"/>
            <a:ext cx="10306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2 Explain why honesty is usually kinder</a:t>
            </a:r>
            <a:endParaRPr lang="en-US" sz="1500" dirty="0"/>
          </a:p>
        </p:txBody>
      </p:sp>
      <p:sp>
        <p:nvSpPr>
          <p:cNvPr id="25" name="SK-13-text-24"/>
          <p:cNvSpPr/>
          <p:nvPr/>
        </p:nvSpPr>
        <p:spPr>
          <a:xfrm>
            <a:off x="1438573" y="2626519"/>
            <a:ext cx="3547765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Patients often already sense the truth — secrecy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creates isolation, not protection.</a:t>
            </a:r>
            <a:endParaRPr lang="en-US" sz="1275" dirty="0"/>
          </a:p>
        </p:txBody>
      </p:sp>
      <p:sp>
        <p:nvSpPr>
          <p:cNvPr id="26" name="SK-13-text-25"/>
          <p:cNvSpPr/>
          <p:nvPr/>
        </p:nvSpPr>
        <p:spPr>
          <a:xfrm>
            <a:off x="609600" y="3353544"/>
            <a:ext cx="80200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3 Negotiate a shared approach</a:t>
            </a:r>
            <a:endParaRPr lang="en-US" sz="1500" dirty="0"/>
          </a:p>
        </p:txBody>
      </p:sp>
      <p:sp>
        <p:nvSpPr>
          <p:cNvPr id="27" name="SK-13-text-26"/>
          <p:cNvSpPr/>
          <p:nvPr/>
        </p:nvSpPr>
        <p:spPr>
          <a:xfrm>
            <a:off x="1438573" y="3593455"/>
            <a:ext cx="342587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Agree together: 'Let's find out what your father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actually wants to know.'</a:t>
            </a:r>
            <a:endParaRPr lang="en-US" sz="1275" dirty="0"/>
          </a:p>
        </p:txBody>
      </p:sp>
      <p:sp>
        <p:nvSpPr>
          <p:cNvPr id="28" name="SK-13-text-27"/>
          <p:cNvSpPr/>
          <p:nvPr/>
        </p:nvSpPr>
        <p:spPr>
          <a:xfrm>
            <a:off x="609600" y="4293096"/>
            <a:ext cx="89344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4 Explore gently with the patient</a:t>
            </a:r>
            <a:endParaRPr lang="en-US" sz="1500" dirty="0"/>
          </a:p>
        </p:txBody>
      </p:sp>
      <p:sp>
        <p:nvSpPr>
          <p:cNvPr id="29" name="SK-13-text-28"/>
          <p:cNvSpPr/>
          <p:nvPr/>
        </p:nvSpPr>
        <p:spPr>
          <a:xfrm>
            <a:off x="1438573" y="4519315"/>
            <a:ext cx="2913757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'Some people like to know everything —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do you feel about that?'</a:t>
            </a:r>
            <a:endParaRPr lang="en-US" sz="1275" dirty="0"/>
          </a:p>
        </p:txBody>
      </p:sp>
      <p:sp>
        <p:nvSpPr>
          <p:cNvPr id="30" name="SK-13-text-29"/>
          <p:cNvSpPr/>
          <p:nvPr/>
        </p:nvSpPr>
        <p:spPr>
          <a:xfrm>
            <a:off x="609600" y="5232648"/>
            <a:ext cx="112204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5 Patient autonomy is the guiding principle</a:t>
            </a:r>
            <a:endParaRPr lang="en-US" sz="1500" dirty="0"/>
          </a:p>
        </p:txBody>
      </p:sp>
      <p:sp>
        <p:nvSpPr>
          <p:cNvPr id="31" name="SK-13-text-30"/>
          <p:cNvSpPr/>
          <p:nvPr/>
        </p:nvSpPr>
        <p:spPr>
          <a:xfrm>
            <a:off x="1438573" y="5472559"/>
            <a:ext cx="365760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Approach with compassion and patience —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but the patient's right to know must be respected.</a:t>
            </a:r>
            <a:endParaRPr lang="en-US" sz="1275" dirty="0"/>
          </a:p>
        </p:txBody>
      </p:sp>
      <p:sp>
        <p:nvSpPr>
          <p:cNvPr id="32" name="SK-13-text-31"/>
          <p:cNvSpPr/>
          <p:nvPr/>
        </p:nvSpPr>
        <p:spPr>
          <a:xfrm>
            <a:off x="6473875" y="4196953"/>
            <a:ext cx="57181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COLLUSION IS USUALLY HARMFUL</a:t>
            </a:r>
            <a:endParaRPr lang="en-US" sz="1425" dirty="0"/>
          </a:p>
        </p:txBody>
      </p:sp>
      <p:sp>
        <p:nvSpPr>
          <p:cNvPr id="33" name="SK-13-text-32"/>
          <p:cNvSpPr/>
          <p:nvPr/>
        </p:nvSpPr>
        <p:spPr>
          <a:xfrm>
            <a:off x="6473875" y="4539853"/>
            <a:ext cx="57181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Denies the patient agency over their own final decisions</a:t>
            </a:r>
            <a:endParaRPr lang="en-US" sz="1350" dirty="0"/>
          </a:p>
        </p:txBody>
      </p:sp>
      <p:sp>
        <p:nvSpPr>
          <p:cNvPr id="34" name="SK-13-text-33"/>
          <p:cNvSpPr/>
          <p:nvPr/>
        </p:nvSpPr>
        <p:spPr>
          <a:xfrm>
            <a:off x="6473875" y="4869061"/>
            <a:ext cx="57181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Patient often already knows — but feels unable to speak</a:t>
            </a:r>
            <a:endParaRPr lang="en-US" sz="1350" dirty="0"/>
          </a:p>
        </p:txBody>
      </p:sp>
      <p:sp>
        <p:nvSpPr>
          <p:cNvPr id="35" name="SK-13-text-34"/>
          <p:cNvSpPr/>
          <p:nvPr/>
        </p:nvSpPr>
        <p:spPr>
          <a:xfrm>
            <a:off x="6473875" y="5198269"/>
            <a:ext cx="571812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Prevents ACP, ADRT, and DNACPR conversations</a:t>
            </a:r>
            <a:endParaRPr lang="en-US" sz="1350" dirty="0"/>
          </a:p>
        </p:txBody>
      </p:sp>
      <p:sp>
        <p:nvSpPr>
          <p:cNvPr id="36" name="SK-13-text-35"/>
          <p:cNvSpPr/>
          <p:nvPr/>
        </p:nvSpPr>
        <p:spPr>
          <a:xfrm>
            <a:off x="6473875" y="5520630"/>
            <a:ext cx="57181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Can lead to family guilt and complicated grief after death</a:t>
            </a:r>
            <a:endParaRPr lang="en-US" sz="1350" dirty="0"/>
          </a:p>
        </p:txBody>
      </p:sp>
      <p:sp>
        <p:nvSpPr>
          <p:cNvPr id="37" name="SK-13-text-36"/>
          <p:cNvSpPr/>
          <p:nvPr/>
        </p:nvSpPr>
        <p:spPr>
          <a:xfrm>
            <a:off x="1988344" y="6172200"/>
            <a:ext cx="811753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Collusion usually comes from love. Address it with compassion — but patient autonomy wins.</a:t>
            </a:r>
            <a:endParaRPr lang="en-US" sz="1500" dirty="0"/>
          </a:p>
        </p:txBody>
      </p:sp>
      <p:sp>
        <p:nvSpPr>
          <p:cNvPr id="38" name="SK-13-text-37"/>
          <p:cNvSpPr/>
          <p:nvPr/>
        </p:nvSpPr>
        <p:spPr>
          <a:xfrm>
            <a:off x="548580" y="6597253"/>
            <a:ext cx="39166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9" name="SK-13-text-38"/>
          <p:cNvSpPr/>
          <p:nvPr/>
        </p:nvSpPr>
        <p:spPr>
          <a:xfrm>
            <a:off x="7543800" y="6583561"/>
            <a:ext cx="400198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13 of 31 | Bradford VTS Teaching Deck |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52586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86" y="1261765"/>
            <a:ext cx="2182267" cy="75307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563588"/>
            <a:ext cx="6120259" cy="1837879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86" y="5664696"/>
            <a:ext cx="5806700" cy="411361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5059" y="1200150"/>
            <a:ext cx="5498455" cy="4697611"/>
          </a:xfrm>
          <a:prstGeom prst="rect">
            <a:avLst/>
          </a:prstGeom>
        </p:spPr>
      </p:pic>
      <p:sp>
        <p:nvSpPr>
          <p:cNvPr id="9" name="SK-14-text-8"/>
          <p:cNvSpPr/>
          <p:nvPr/>
        </p:nvSpPr>
        <p:spPr>
          <a:xfrm>
            <a:off x="341263" y="130225"/>
            <a:ext cx="118507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· Deck 5 · Death and Dying Conversations</a:t>
            </a:r>
            <a:endParaRPr lang="en-US" sz="1200" dirty="0"/>
          </a:p>
        </p:txBody>
      </p:sp>
      <p:sp>
        <p:nvSpPr>
          <p:cNvPr id="10" name="SK-14-text-9"/>
          <p:cNvSpPr/>
          <p:nvPr/>
        </p:nvSpPr>
        <p:spPr>
          <a:xfrm>
            <a:off x="365671" y="781794"/>
            <a:ext cx="11826329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625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Withdrawn, Uncommunicative Patient</a:t>
            </a:r>
            <a:endParaRPr lang="en-US" sz="2625" dirty="0"/>
          </a:p>
        </p:txBody>
      </p:sp>
      <p:sp>
        <p:nvSpPr>
          <p:cNvPr id="11" name="SK-14-text-10"/>
          <p:cNvSpPr/>
          <p:nvPr/>
        </p:nvSpPr>
        <p:spPr>
          <a:xfrm>
            <a:off x="597396" y="1686967"/>
            <a:ext cx="31718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SIGNS TO NOTICE</a:t>
            </a:r>
            <a:endParaRPr lang="en-US" sz="1350" dirty="0"/>
          </a:p>
        </p:txBody>
      </p:sp>
      <p:sp>
        <p:nvSpPr>
          <p:cNvPr id="12" name="SK-14-text-11"/>
          <p:cNvSpPr/>
          <p:nvPr/>
        </p:nvSpPr>
        <p:spPr>
          <a:xfrm>
            <a:off x="585192" y="2043559"/>
            <a:ext cx="975550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Avoiding eye contact or giving one-word answers</a:t>
            </a:r>
            <a:endParaRPr lang="en-US" sz="1350" dirty="0"/>
          </a:p>
        </p:txBody>
      </p:sp>
      <p:sp>
        <p:nvSpPr>
          <p:cNvPr id="13" name="SK-14-text-12"/>
          <p:cNvSpPr/>
          <p:nvPr/>
        </p:nvSpPr>
        <p:spPr>
          <a:xfrm>
            <a:off x="597396" y="2386459"/>
            <a:ext cx="1016698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Cancelling appointments or becoming non-compliant</a:t>
            </a:r>
            <a:endParaRPr lang="en-US" sz="1350" dirty="0"/>
          </a:p>
        </p:txBody>
      </p:sp>
      <p:sp>
        <p:nvSpPr>
          <p:cNvPr id="14" name="SK-14-text-13"/>
          <p:cNvSpPr/>
          <p:nvPr/>
        </p:nvSpPr>
        <p:spPr>
          <a:xfrm>
            <a:off x="597396" y="2743200"/>
            <a:ext cx="70808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Sudden change in mood or behaviour</a:t>
            </a:r>
            <a:endParaRPr lang="en-US" sz="1350" dirty="0"/>
          </a:p>
        </p:txBody>
      </p:sp>
      <p:sp>
        <p:nvSpPr>
          <p:cNvPr id="15" name="SK-14-text-14"/>
          <p:cNvSpPr/>
          <p:nvPr/>
        </p:nvSpPr>
        <p:spPr>
          <a:xfrm>
            <a:off x="597396" y="3086100"/>
            <a:ext cx="111956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Flat affect that feels different from their usual self</a:t>
            </a:r>
            <a:endParaRPr lang="en-US" sz="1350" dirty="0"/>
          </a:p>
        </p:txBody>
      </p:sp>
      <p:sp>
        <p:nvSpPr>
          <p:cNvPr id="16" name="SK-14-text-15"/>
          <p:cNvSpPr/>
          <p:nvPr/>
        </p:nvSpPr>
        <p:spPr>
          <a:xfrm>
            <a:off x="597396" y="3682603"/>
            <a:ext cx="27603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TO ENGAGE</a:t>
            </a:r>
            <a:endParaRPr lang="en-US" sz="1350" dirty="0"/>
          </a:p>
        </p:txBody>
      </p:sp>
      <p:sp>
        <p:nvSpPr>
          <p:cNvPr id="17" name="SK-14-text-16"/>
          <p:cNvSpPr/>
          <p:nvPr/>
        </p:nvSpPr>
        <p:spPr>
          <a:xfrm>
            <a:off x="585192" y="4039344"/>
            <a:ext cx="1160680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Allow silence — resist the urge to fill it with clinical tasks</a:t>
            </a:r>
            <a:endParaRPr lang="en-US" sz="1350" dirty="0"/>
          </a:p>
        </p:txBody>
      </p:sp>
      <p:sp>
        <p:nvSpPr>
          <p:cNvPr id="18" name="SK-14-text-17"/>
          <p:cNvSpPr/>
          <p:nvPr/>
        </p:nvSpPr>
        <p:spPr>
          <a:xfrm>
            <a:off x="597396" y="4389090"/>
            <a:ext cx="1159460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open, gentle questions: "How are you really getting on?"</a:t>
            </a:r>
            <a:endParaRPr lang="en-US" sz="1350" dirty="0"/>
          </a:p>
        </p:txBody>
      </p:sp>
      <p:sp>
        <p:nvSpPr>
          <p:cNvPr id="19" name="SK-14-text-18"/>
          <p:cNvSpPr/>
          <p:nvPr/>
        </p:nvSpPr>
        <p:spPr>
          <a:xfrm>
            <a:off x="597396" y="4738836"/>
            <a:ext cx="1159460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Acknowledge difficulty: "This must be an incredibly hard time..."</a:t>
            </a:r>
            <a:endParaRPr lang="en-US" sz="1350" dirty="0"/>
          </a:p>
        </p:txBody>
      </p:sp>
      <p:sp>
        <p:nvSpPr>
          <p:cNvPr id="20" name="SK-14-text-19"/>
          <p:cNvSpPr/>
          <p:nvPr/>
        </p:nvSpPr>
        <p:spPr>
          <a:xfrm>
            <a:off x="597396" y="5102275"/>
            <a:ext cx="11594604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 whether depression or delirium is masking withdrawal</a:t>
            </a:r>
            <a:endParaRPr lang="en-US" sz="1350" dirty="0"/>
          </a:p>
        </p:txBody>
      </p:sp>
      <p:sp>
        <p:nvSpPr>
          <p:cNvPr id="21" name="SK-14-text-20"/>
          <p:cNvSpPr/>
          <p:nvPr/>
        </p:nvSpPr>
        <p:spPr>
          <a:xfrm>
            <a:off x="597396" y="5767536"/>
            <a:ext cx="11594604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Silence in this context is not awkward — it is therapeutic. Hold it.</a:t>
            </a:r>
            <a:endParaRPr lang="en-US" sz="1500" dirty="0"/>
          </a:p>
        </p:txBody>
      </p:sp>
      <p:sp>
        <p:nvSpPr>
          <p:cNvPr id="22" name="SK-14-text-21"/>
          <p:cNvSpPr/>
          <p:nvPr/>
        </p:nvSpPr>
        <p:spPr>
          <a:xfrm>
            <a:off x="353467" y="6556177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3" name="SK-14-text-22"/>
          <p:cNvSpPr/>
          <p:nvPr/>
        </p:nvSpPr>
        <p:spPr>
          <a:xfrm>
            <a:off x="7766298" y="6542484"/>
            <a:ext cx="442570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14 of 31 · Bradford VTS Teaching Deck ·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86817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75" y="1275011"/>
            <a:ext cx="1987153" cy="28575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9396" y="1385292"/>
            <a:ext cx="6632377" cy="2167086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0346" y="1426369"/>
            <a:ext cx="38100" cy="2071092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9396" y="3744367"/>
            <a:ext cx="6632377" cy="2441377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0346" y="3799284"/>
            <a:ext cx="38100" cy="2345382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391573"/>
            <a:ext cx="12192000" cy="466279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549896"/>
            <a:ext cx="4949875" cy="4683919"/>
          </a:xfrm>
          <a:prstGeom prst="rect">
            <a:avLst/>
          </a:prstGeom>
        </p:spPr>
      </p:pic>
      <p:sp>
        <p:nvSpPr>
          <p:cNvPr id="11" name="SK-15-text-10"/>
          <p:cNvSpPr/>
          <p:nvPr/>
        </p:nvSpPr>
        <p:spPr>
          <a:xfrm>
            <a:off x="304800" y="137071"/>
            <a:ext cx="82486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5</a:t>
            </a:r>
            <a:endParaRPr lang="en-US" sz="1500" dirty="0"/>
          </a:p>
        </p:txBody>
      </p:sp>
      <p:sp>
        <p:nvSpPr>
          <p:cNvPr id="12" name="SK-15-text-11"/>
          <p:cNvSpPr/>
          <p:nvPr/>
        </p:nvSpPr>
        <p:spPr>
          <a:xfrm>
            <a:off x="292596" y="713184"/>
            <a:ext cx="11899404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Supporting Families Through the Dying Process</a:t>
            </a:r>
            <a:endParaRPr lang="en-US" sz="2550" dirty="0"/>
          </a:p>
        </p:txBody>
      </p:sp>
      <p:sp>
        <p:nvSpPr>
          <p:cNvPr id="13" name="SK-15-text-12"/>
          <p:cNvSpPr/>
          <p:nvPr/>
        </p:nvSpPr>
        <p:spPr>
          <a:xfrm>
            <a:off x="5339953" y="1604665"/>
            <a:ext cx="37890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FAMILIES NEED</a:t>
            </a:r>
            <a:endParaRPr lang="en-US" sz="1350" dirty="0"/>
          </a:p>
        </p:txBody>
      </p:sp>
      <p:sp>
        <p:nvSpPr>
          <p:cNvPr id="14" name="SK-15-text-13"/>
          <p:cNvSpPr/>
          <p:nvPr/>
        </p:nvSpPr>
        <p:spPr>
          <a:xfrm>
            <a:off x="5339953" y="2023021"/>
            <a:ext cx="685204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Practical — What to expect as death approaches; who to call; keeping vigil</a:t>
            </a:r>
            <a:endParaRPr lang="en-US" sz="1200" dirty="0"/>
          </a:p>
        </p:txBody>
      </p:sp>
      <p:sp>
        <p:nvSpPr>
          <p:cNvPr id="15" name="SK-15-text-14"/>
          <p:cNvSpPr/>
          <p:nvPr/>
        </p:nvSpPr>
        <p:spPr>
          <a:xfrm>
            <a:off x="5339953" y="2393305"/>
            <a:ext cx="68520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Emotional — Normalise anticipatory grief; acknowledge complexity of feelings</a:t>
            </a:r>
            <a:endParaRPr lang="en-US" sz="1200" dirty="0"/>
          </a:p>
        </p:txBody>
      </p:sp>
      <p:sp>
        <p:nvSpPr>
          <p:cNvPr id="16" name="SK-15-text-15"/>
          <p:cNvSpPr/>
          <p:nvPr/>
        </p:nvSpPr>
        <p:spPr>
          <a:xfrm>
            <a:off x="5339953" y="2770584"/>
            <a:ext cx="685204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Relational — Encourage meaningful conversations now — what needs to be said?</a:t>
            </a:r>
            <a:endParaRPr lang="en-US" sz="1200" dirty="0"/>
          </a:p>
        </p:txBody>
      </p:sp>
      <p:sp>
        <p:nvSpPr>
          <p:cNvPr id="17" name="SK-15-text-16"/>
          <p:cNvSpPr/>
          <p:nvPr/>
        </p:nvSpPr>
        <p:spPr>
          <a:xfrm>
            <a:off x="5339953" y="3127177"/>
            <a:ext cx="6852047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After death — MCCD; funeral directors; bereavement support</a:t>
            </a:r>
            <a:endParaRPr lang="en-US" sz="1200" dirty="0"/>
          </a:p>
        </p:txBody>
      </p:sp>
      <p:sp>
        <p:nvSpPr>
          <p:cNvPr id="18" name="SK-15-text-17"/>
          <p:cNvSpPr/>
          <p:nvPr/>
        </p:nvSpPr>
        <p:spPr>
          <a:xfrm>
            <a:off x="5339953" y="3963888"/>
            <a:ext cx="646366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SIGNS THAT DEATH IS APPROACHING</a:t>
            </a:r>
            <a:endParaRPr lang="en-US" sz="1350" dirty="0"/>
          </a:p>
        </p:txBody>
      </p:sp>
      <p:sp>
        <p:nvSpPr>
          <p:cNvPr id="19" name="SK-15-text-18"/>
          <p:cNvSpPr/>
          <p:nvPr/>
        </p:nvSpPr>
        <p:spPr>
          <a:xfrm>
            <a:off x="5339953" y="4347865"/>
            <a:ext cx="68520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Reduced consciousness; increased sleep</a:t>
            </a:r>
            <a:endParaRPr lang="en-US" sz="1200" dirty="0"/>
          </a:p>
        </p:txBody>
      </p:sp>
      <p:sp>
        <p:nvSpPr>
          <p:cNvPr id="20" name="SK-15-text-19"/>
          <p:cNvSpPr/>
          <p:nvPr/>
        </p:nvSpPr>
        <p:spPr>
          <a:xfrm>
            <a:off x="5339953" y="4683919"/>
            <a:ext cx="68520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Mottling and cooling of the skin; Cheyne-Stokes breathing</a:t>
            </a:r>
            <a:endParaRPr lang="en-US" sz="1200" dirty="0"/>
          </a:p>
        </p:txBody>
      </p:sp>
      <p:sp>
        <p:nvSpPr>
          <p:cNvPr id="21" name="SK-15-text-20"/>
          <p:cNvSpPr/>
          <p:nvPr/>
        </p:nvSpPr>
        <p:spPr>
          <a:xfrm>
            <a:off x="5339953" y="5026819"/>
            <a:ext cx="685204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Reduced urine output; loss of interest in food and drink</a:t>
            </a:r>
            <a:endParaRPr lang="en-US" sz="1200" dirty="0"/>
          </a:p>
        </p:txBody>
      </p:sp>
      <p:sp>
        <p:nvSpPr>
          <p:cNvPr id="22" name="SK-15-text-21"/>
          <p:cNvSpPr/>
          <p:nvPr/>
        </p:nvSpPr>
        <p:spPr>
          <a:xfrm>
            <a:off x="5339953" y="5369719"/>
            <a:ext cx="685204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Rattling breathing from secretions — reassure families this is normal</a:t>
            </a:r>
            <a:endParaRPr lang="en-US" sz="1200" dirty="0"/>
          </a:p>
        </p:txBody>
      </p:sp>
      <p:sp>
        <p:nvSpPr>
          <p:cNvPr id="23" name="SK-15-text-22"/>
          <p:cNvSpPr/>
          <p:nvPr/>
        </p:nvSpPr>
        <p:spPr>
          <a:xfrm>
            <a:off x="5339953" y="5760690"/>
            <a:ext cx="6852047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Explain to families: the patient is not usually distressed by these signs.</a:t>
            </a:r>
            <a:endParaRPr lang="en-US" sz="1200" dirty="0"/>
          </a:p>
        </p:txBody>
      </p:sp>
      <p:sp>
        <p:nvSpPr>
          <p:cNvPr id="24" name="SK-15-text-23"/>
          <p:cNvSpPr/>
          <p:nvPr/>
        </p:nvSpPr>
        <p:spPr>
          <a:xfrm>
            <a:off x="316855" y="6521946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5" name="SK-15-text-24"/>
          <p:cNvSpPr/>
          <p:nvPr/>
        </p:nvSpPr>
        <p:spPr>
          <a:xfrm>
            <a:off x="8607475" y="6521946"/>
            <a:ext cx="35845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|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86817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29809"/>
            <a:ext cx="12192000" cy="528042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596" y="1265486"/>
            <a:ext cx="4267200" cy="47625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671" y="1686967"/>
            <a:ext cx="4364682" cy="4389090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825" y="1611511"/>
            <a:ext cx="38100" cy="4389090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400" y="3750915"/>
            <a:ext cx="3413671" cy="14288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6486" y="1453753"/>
            <a:ext cx="6790879" cy="822871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86486" y="3326011"/>
            <a:ext cx="6790879" cy="829717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86486" y="5239494"/>
            <a:ext cx="6790879" cy="829717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90867" y="1549896"/>
            <a:ext cx="19050" cy="685800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90867" y="3394621"/>
            <a:ext cx="19050" cy="692646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90867" y="5239494"/>
            <a:ext cx="19050" cy="692646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81600" y="5287417"/>
            <a:ext cx="755898" cy="733723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81600" y="4327327"/>
            <a:ext cx="755898" cy="726877"/>
          </a:xfrm>
          <a:prstGeom prst="rect">
            <a:avLst/>
          </a:prstGeom>
        </p:spPr>
      </p:pic>
      <p:pic>
        <p:nvPicPr>
          <p:cNvPr id="17" name="SK-16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81600" y="3374082"/>
            <a:ext cx="755898" cy="740569"/>
          </a:xfrm>
          <a:prstGeom prst="rect">
            <a:avLst/>
          </a:prstGeom>
        </p:spPr>
      </p:pic>
      <p:pic>
        <p:nvPicPr>
          <p:cNvPr id="18" name="SK-16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81600" y="2441377"/>
            <a:ext cx="755898" cy="699492"/>
          </a:xfrm>
          <a:prstGeom prst="rect">
            <a:avLst/>
          </a:prstGeom>
        </p:spPr>
      </p:pic>
      <p:pic>
        <p:nvPicPr>
          <p:cNvPr id="19" name="SK-16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81600" y="1501825"/>
            <a:ext cx="755898" cy="726877"/>
          </a:xfrm>
          <a:prstGeom prst="rect">
            <a:avLst/>
          </a:prstGeom>
        </p:spPr>
      </p:pic>
      <p:pic>
        <p:nvPicPr>
          <p:cNvPr id="20" name="SK-16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0157" y="1872109"/>
            <a:ext cx="707082" cy="582811"/>
          </a:xfrm>
          <a:prstGeom prst="rect">
            <a:avLst/>
          </a:prstGeom>
        </p:spPr>
      </p:pic>
      <p:sp>
        <p:nvSpPr>
          <p:cNvPr id="21" name="SK-16-text-20"/>
          <p:cNvSpPr/>
          <p:nvPr/>
        </p:nvSpPr>
        <p:spPr>
          <a:xfrm>
            <a:off x="353467" y="157609"/>
            <a:ext cx="1183853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5 · Death and Dying Conversations</a:t>
            </a:r>
            <a:endParaRPr lang="en-US" sz="1350" dirty="0"/>
          </a:p>
        </p:txBody>
      </p:sp>
      <p:sp>
        <p:nvSpPr>
          <p:cNvPr id="22" name="SK-16-text-21"/>
          <p:cNvSpPr/>
          <p:nvPr/>
        </p:nvSpPr>
        <p:spPr>
          <a:xfrm>
            <a:off x="341263" y="761107"/>
            <a:ext cx="11850737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Looking After Ourselves — Why It Matters</a:t>
            </a:r>
            <a:endParaRPr lang="en-US" sz="2550" dirty="0"/>
          </a:p>
        </p:txBody>
      </p:sp>
      <p:sp>
        <p:nvSpPr>
          <p:cNvPr id="23" name="SK-16-text-22"/>
          <p:cNvSpPr/>
          <p:nvPr/>
        </p:nvSpPr>
        <p:spPr>
          <a:xfrm>
            <a:off x="780157" y="2653903"/>
            <a:ext cx="3413671" cy="8914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can't pour</a:t>
            </a:r>
            <a:endParaRPr lang="en-US" sz="2550" dirty="0"/>
          </a:p>
          <a:p>
            <a:pPr marL="0" indent="0" algn="l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an empty cup.</a:t>
            </a:r>
            <a:endParaRPr lang="en-US" sz="2550" dirty="0"/>
          </a:p>
        </p:txBody>
      </p:sp>
      <p:sp>
        <p:nvSpPr>
          <p:cNvPr id="24" name="SK-16-text-23"/>
          <p:cNvSpPr/>
          <p:nvPr/>
        </p:nvSpPr>
        <p:spPr>
          <a:xfrm>
            <a:off x="780157" y="4025503"/>
            <a:ext cx="3657600" cy="7679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Working with dying patients is one of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most meaningful — and most taxing —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aspects of general practice.</a:t>
            </a:r>
            <a:endParaRPr lang="en-US" sz="1350" dirty="0"/>
          </a:p>
        </p:txBody>
      </p:sp>
      <p:sp>
        <p:nvSpPr>
          <p:cNvPr id="25" name="SK-16-text-24"/>
          <p:cNvSpPr/>
          <p:nvPr/>
        </p:nvSpPr>
        <p:spPr>
          <a:xfrm>
            <a:off x="780157" y="5026819"/>
            <a:ext cx="2913757" cy="8640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ONS 2023: GP workload-related burnout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is at record levels. Palliative care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conversations are among the most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emotionally demanding clinical tasks.</a:t>
            </a:r>
            <a:endParaRPr lang="en-US" sz="1200" dirty="0"/>
          </a:p>
        </p:txBody>
      </p:sp>
      <p:sp>
        <p:nvSpPr>
          <p:cNvPr id="26" name="SK-16-text-25"/>
          <p:cNvSpPr/>
          <p:nvPr/>
        </p:nvSpPr>
        <p:spPr>
          <a:xfrm>
            <a:off x="6376392" y="1632198"/>
            <a:ext cx="1365498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Compassion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Fatigue</a:t>
            </a:r>
            <a:endParaRPr lang="en-US" sz="1650" dirty="0"/>
          </a:p>
        </p:txBody>
      </p:sp>
      <p:sp>
        <p:nvSpPr>
          <p:cNvPr id="27" name="SK-16-text-26"/>
          <p:cNvSpPr/>
          <p:nvPr/>
        </p:nvSpPr>
        <p:spPr>
          <a:xfrm>
            <a:off x="8144173" y="1639044"/>
            <a:ext cx="2767459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Emotional depletion from sustained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empathic engagement</a:t>
            </a:r>
            <a:endParaRPr lang="en-US" sz="1350" dirty="0"/>
          </a:p>
        </p:txBody>
      </p:sp>
      <p:sp>
        <p:nvSpPr>
          <p:cNvPr id="28" name="SK-16-text-27"/>
          <p:cNvSpPr/>
          <p:nvPr/>
        </p:nvSpPr>
        <p:spPr>
          <a:xfrm>
            <a:off x="6376392" y="2695129"/>
            <a:ext cx="178022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Burnout</a:t>
            </a:r>
            <a:endParaRPr lang="en-US" sz="1575" dirty="0"/>
          </a:p>
        </p:txBody>
      </p:sp>
      <p:sp>
        <p:nvSpPr>
          <p:cNvPr id="29" name="SK-16-text-28"/>
          <p:cNvSpPr/>
          <p:nvPr/>
        </p:nvSpPr>
        <p:spPr>
          <a:xfrm>
            <a:off x="8144173" y="2571750"/>
            <a:ext cx="3048000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Chronic exhaustion, cynicism,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reduced efficacy from work demands</a:t>
            </a:r>
            <a:endParaRPr lang="en-US" sz="1350" dirty="0"/>
          </a:p>
        </p:txBody>
      </p:sp>
      <p:sp>
        <p:nvSpPr>
          <p:cNvPr id="30" name="SK-16-text-29"/>
          <p:cNvSpPr/>
          <p:nvPr/>
        </p:nvSpPr>
        <p:spPr>
          <a:xfrm>
            <a:off x="6376392" y="3490615"/>
            <a:ext cx="877788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Moral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Distress</a:t>
            </a:r>
            <a:endParaRPr lang="en-US" sz="1650" dirty="0"/>
          </a:p>
        </p:txBody>
      </p:sp>
      <p:sp>
        <p:nvSpPr>
          <p:cNvPr id="31" name="SK-16-text-30"/>
          <p:cNvSpPr/>
          <p:nvPr/>
        </p:nvSpPr>
        <p:spPr>
          <a:xfrm>
            <a:off x="8144173" y="3511153"/>
            <a:ext cx="2804071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Suffering when you feel unable to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provide the care you know is right</a:t>
            </a:r>
            <a:endParaRPr lang="en-US" sz="1350" dirty="0"/>
          </a:p>
        </p:txBody>
      </p:sp>
      <p:sp>
        <p:nvSpPr>
          <p:cNvPr id="32" name="SK-16-text-31"/>
          <p:cNvSpPr/>
          <p:nvPr/>
        </p:nvSpPr>
        <p:spPr>
          <a:xfrm>
            <a:off x="6376392" y="4443859"/>
            <a:ext cx="999679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Vicarious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Trauma</a:t>
            </a:r>
            <a:endParaRPr lang="en-US" sz="1650" dirty="0"/>
          </a:p>
        </p:txBody>
      </p:sp>
      <p:sp>
        <p:nvSpPr>
          <p:cNvPr id="33" name="SK-16-text-32"/>
          <p:cNvSpPr/>
          <p:nvPr/>
        </p:nvSpPr>
        <p:spPr>
          <a:xfrm>
            <a:off x="8144173" y="4471392"/>
            <a:ext cx="3316188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Cumulative emotional impact of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witnessing suffering and loss repeatedly</a:t>
            </a:r>
            <a:endParaRPr lang="en-US" sz="1350" dirty="0"/>
          </a:p>
        </p:txBody>
      </p:sp>
      <p:sp>
        <p:nvSpPr>
          <p:cNvPr id="34" name="SK-16-text-33"/>
          <p:cNvSpPr/>
          <p:nvPr/>
        </p:nvSpPr>
        <p:spPr>
          <a:xfrm>
            <a:off x="6376392" y="5404098"/>
            <a:ext cx="902196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Clinician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Grief</a:t>
            </a:r>
            <a:endParaRPr lang="en-US" sz="1650" dirty="0"/>
          </a:p>
        </p:txBody>
      </p:sp>
      <p:sp>
        <p:nvSpPr>
          <p:cNvPr id="35" name="SK-16-text-34"/>
          <p:cNvSpPr/>
          <p:nvPr/>
        </p:nvSpPr>
        <p:spPr>
          <a:xfrm>
            <a:off x="8144173" y="5431482"/>
            <a:ext cx="2925961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Clinicians grieve patients too —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often without acknowledgement</a:t>
            </a:r>
            <a:endParaRPr lang="en-US" sz="1350" dirty="0"/>
          </a:p>
        </p:txBody>
      </p:sp>
      <p:sp>
        <p:nvSpPr>
          <p:cNvPr id="36" name="SK-16-text-35"/>
          <p:cNvSpPr/>
          <p:nvPr/>
        </p:nvSpPr>
        <p:spPr>
          <a:xfrm>
            <a:off x="353467" y="6508105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7" name="SK-16-text-36"/>
          <p:cNvSpPr/>
          <p:nvPr/>
        </p:nvSpPr>
        <p:spPr>
          <a:xfrm>
            <a:off x="7510165" y="6501259"/>
            <a:ext cx="468183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| June 2026 | Slide 16 of 31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25053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64188"/>
            <a:ext cx="12192000" cy="493663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282" y="1234380"/>
            <a:ext cx="792361" cy="75307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961" y="1528614"/>
            <a:ext cx="5864275" cy="536228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3961" y="2769840"/>
            <a:ext cx="5864275" cy="556766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859" y="1947565"/>
            <a:ext cx="4730353" cy="3785592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0259" y="4615309"/>
            <a:ext cx="2791867" cy="1604665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0259" y="4615309"/>
            <a:ext cx="2791867" cy="47923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46369" y="4601617"/>
            <a:ext cx="2791867" cy="1412677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46369" y="4601617"/>
            <a:ext cx="2791867" cy="47923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3467" y="1885950"/>
            <a:ext cx="4913263" cy="3668911"/>
          </a:xfrm>
          <a:prstGeom prst="rect">
            <a:avLst/>
          </a:prstGeom>
        </p:spPr>
      </p:pic>
      <p:sp>
        <p:nvSpPr>
          <p:cNvPr id="14" name="SK-17-text-13"/>
          <p:cNvSpPr/>
          <p:nvPr/>
        </p:nvSpPr>
        <p:spPr>
          <a:xfrm>
            <a:off x="304800" y="130225"/>
            <a:ext cx="118872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5 · Death and Dying Conversations</a:t>
            </a:r>
            <a:endParaRPr lang="en-US" sz="1200" dirty="0"/>
          </a:p>
        </p:txBody>
      </p:sp>
      <p:sp>
        <p:nvSpPr>
          <p:cNvPr id="15" name="SK-17-text-14"/>
          <p:cNvSpPr/>
          <p:nvPr/>
        </p:nvSpPr>
        <p:spPr>
          <a:xfrm>
            <a:off x="11314063" y="123379"/>
            <a:ext cx="877937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17 / 31</a:t>
            </a:r>
            <a:endParaRPr lang="en-US" sz="1350" dirty="0"/>
          </a:p>
        </p:txBody>
      </p:sp>
      <p:sp>
        <p:nvSpPr>
          <p:cNvPr id="16" name="SK-17-text-15"/>
          <p:cNvSpPr/>
          <p:nvPr/>
        </p:nvSpPr>
        <p:spPr>
          <a:xfrm>
            <a:off x="390079" y="678805"/>
            <a:ext cx="11801921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Recognising Compassion Fatigue</a:t>
            </a:r>
            <a:endParaRPr lang="en-US" sz="2850" dirty="0"/>
          </a:p>
        </p:txBody>
      </p:sp>
      <p:sp>
        <p:nvSpPr>
          <p:cNvPr id="17" name="SK-17-text-16"/>
          <p:cNvSpPr/>
          <p:nvPr/>
        </p:nvSpPr>
        <p:spPr>
          <a:xfrm>
            <a:off x="402282" y="1515517"/>
            <a:ext cx="117538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Know the signs — in yourself and in your colleagues</a:t>
            </a:r>
            <a:endParaRPr lang="en-US" sz="1500" dirty="0"/>
          </a:p>
        </p:txBody>
      </p:sp>
      <p:sp>
        <p:nvSpPr>
          <p:cNvPr id="18" name="SK-17-text-17"/>
          <p:cNvSpPr/>
          <p:nvPr/>
        </p:nvSpPr>
        <p:spPr>
          <a:xfrm>
            <a:off x="646063" y="5849838"/>
            <a:ext cx="106832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Compassion fatigue is caused by caring — it can be healed.</a:t>
            </a:r>
            <a:endParaRPr lang="en-US" sz="1200" dirty="0"/>
          </a:p>
        </p:txBody>
      </p:sp>
      <p:sp>
        <p:nvSpPr>
          <p:cNvPr id="19" name="SK-17-text-18"/>
          <p:cNvSpPr/>
          <p:nvPr/>
        </p:nvSpPr>
        <p:spPr>
          <a:xfrm>
            <a:off x="6144667" y="1234380"/>
            <a:ext cx="357854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36C2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SIGNS TO WATCH FOR</a:t>
            </a:r>
            <a:endParaRPr lang="en-US" sz="1275" dirty="0"/>
          </a:p>
        </p:txBody>
      </p:sp>
      <p:sp>
        <p:nvSpPr>
          <p:cNvPr id="20" name="SK-17-text-19"/>
          <p:cNvSpPr/>
          <p:nvPr/>
        </p:nvSpPr>
        <p:spPr>
          <a:xfrm>
            <a:off x="6181279" y="1604665"/>
            <a:ext cx="5242471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Emotional Numbness, detachment from patients, dread of certain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consultations, loss of satisfaction in work</a:t>
            </a:r>
            <a:endParaRPr lang="en-US" sz="1200" dirty="0"/>
          </a:p>
        </p:txBody>
      </p:sp>
      <p:sp>
        <p:nvSpPr>
          <p:cNvPr id="21" name="SK-17-text-20"/>
          <p:cNvSpPr/>
          <p:nvPr/>
        </p:nvSpPr>
        <p:spPr>
          <a:xfrm>
            <a:off x="6181279" y="2215009"/>
            <a:ext cx="431586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Physical Persistent exhaustion, disrupted sleep,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somatic symptoms</a:t>
            </a:r>
            <a:endParaRPr lang="en-US" sz="1200" dirty="0"/>
          </a:p>
        </p:txBody>
      </p:sp>
      <p:sp>
        <p:nvSpPr>
          <p:cNvPr id="22" name="SK-17-text-21"/>
          <p:cNvSpPr/>
          <p:nvPr/>
        </p:nvSpPr>
        <p:spPr>
          <a:xfrm>
            <a:off x="6181279" y="2846040"/>
            <a:ext cx="4620667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Cognitive Difficulty concentrating, intrusive thoughts,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growing cynicism</a:t>
            </a:r>
            <a:endParaRPr lang="en-US" sz="1200" dirty="0"/>
          </a:p>
        </p:txBody>
      </p:sp>
      <p:sp>
        <p:nvSpPr>
          <p:cNvPr id="23" name="SK-17-text-22"/>
          <p:cNvSpPr/>
          <p:nvPr/>
        </p:nvSpPr>
        <p:spPr>
          <a:xfrm>
            <a:off x="6181279" y="3470077"/>
            <a:ext cx="4864596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Behavioural Withdrawing from colleagues, avoiding difficult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consultations, increased use of alcohol or other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coping substances</a:t>
            </a:r>
            <a:endParaRPr lang="en-US" sz="1200" dirty="0"/>
          </a:p>
        </p:txBody>
      </p:sp>
      <p:sp>
        <p:nvSpPr>
          <p:cNvPr id="24" name="SK-17-text-23"/>
          <p:cNvSpPr/>
          <p:nvPr/>
        </p:nvSpPr>
        <p:spPr>
          <a:xfrm>
            <a:off x="6144667" y="4286250"/>
            <a:ext cx="571595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36C2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COMPASSION FATIGUE vs BURNOUT</a:t>
            </a:r>
            <a:endParaRPr lang="en-US" sz="1275" dirty="0"/>
          </a:p>
        </p:txBody>
      </p:sp>
      <p:sp>
        <p:nvSpPr>
          <p:cNvPr id="25" name="SK-17-text-24"/>
          <p:cNvSpPr/>
          <p:nvPr/>
        </p:nvSpPr>
        <p:spPr>
          <a:xfrm>
            <a:off x="6266557" y="4793605"/>
            <a:ext cx="42100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A64D2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Compassion Fatigue</a:t>
            </a:r>
            <a:endParaRPr lang="en-US" sz="1500" dirty="0"/>
          </a:p>
        </p:txBody>
      </p:sp>
      <p:sp>
        <p:nvSpPr>
          <p:cNvPr id="26" name="SK-17-text-25"/>
          <p:cNvSpPr/>
          <p:nvPr/>
        </p:nvSpPr>
        <p:spPr>
          <a:xfrm>
            <a:off x="6254353" y="5184577"/>
            <a:ext cx="2157859" cy="857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Caused by caring too deeply.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Over-empathising. Can resolve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targeted support and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recovery.</a:t>
            </a:r>
            <a:endParaRPr lang="en-US" sz="1200" dirty="0"/>
          </a:p>
        </p:txBody>
      </p:sp>
      <p:sp>
        <p:nvSpPr>
          <p:cNvPr id="27" name="SK-17-text-26"/>
          <p:cNvSpPr/>
          <p:nvPr/>
        </p:nvSpPr>
        <p:spPr>
          <a:xfrm>
            <a:off x="9229279" y="4800600"/>
            <a:ext cx="16954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Burnout</a:t>
            </a:r>
            <a:endParaRPr lang="en-US" sz="1500" dirty="0"/>
          </a:p>
        </p:txBody>
      </p:sp>
      <p:sp>
        <p:nvSpPr>
          <p:cNvPr id="28" name="SK-17-text-27"/>
          <p:cNvSpPr/>
          <p:nvPr/>
        </p:nvSpPr>
        <p:spPr>
          <a:xfrm>
            <a:off x="9217075" y="5184577"/>
            <a:ext cx="2109192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Caused by systemic overload.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Requires both personal and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structural response.</a:t>
            </a:r>
            <a:endParaRPr lang="en-US" sz="1200" dirty="0"/>
          </a:p>
        </p:txBody>
      </p:sp>
      <p:sp>
        <p:nvSpPr>
          <p:cNvPr id="29" name="SK-17-text-28"/>
          <p:cNvSpPr/>
          <p:nvPr/>
        </p:nvSpPr>
        <p:spPr>
          <a:xfrm>
            <a:off x="316855" y="6521946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0" name="SK-17-text-29"/>
          <p:cNvSpPr/>
          <p:nvPr/>
        </p:nvSpPr>
        <p:spPr>
          <a:xfrm>
            <a:off x="8912275" y="6521946"/>
            <a:ext cx="32797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66279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79" y="1484263"/>
            <a:ext cx="1987153" cy="76200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282" y="1988790"/>
            <a:ext cx="5303490" cy="2935188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082" y="2105323"/>
            <a:ext cx="4693890" cy="514350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8682" y="2152650"/>
            <a:ext cx="5900886" cy="2730401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3482" y="2105323"/>
            <a:ext cx="5010894" cy="514350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282" y="5260032"/>
            <a:ext cx="11399490" cy="966936"/>
          </a:xfrm>
          <a:prstGeom prst="rect">
            <a:avLst/>
          </a:prstGeom>
        </p:spPr>
      </p:pic>
      <p:pic>
        <p:nvPicPr>
          <p:cNvPr id="10" name="SK-1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391573"/>
            <a:ext cx="12192000" cy="466279"/>
          </a:xfrm>
          <a:prstGeom prst="rect">
            <a:avLst/>
          </a:prstGeom>
        </p:spPr>
      </p:pic>
      <p:pic>
        <p:nvPicPr>
          <p:cNvPr id="11" name="SK-1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3773" y="5452021"/>
            <a:ext cx="536377" cy="390823"/>
          </a:xfrm>
          <a:prstGeom prst="rect">
            <a:avLst/>
          </a:prstGeom>
        </p:spPr>
      </p:pic>
      <p:pic>
        <p:nvPicPr>
          <p:cNvPr id="12" name="SK-1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75898" y="733723"/>
            <a:ext cx="3340596" cy="1241227"/>
          </a:xfrm>
          <a:prstGeom prst="rect">
            <a:avLst/>
          </a:prstGeom>
        </p:spPr>
      </p:pic>
      <p:sp>
        <p:nvSpPr>
          <p:cNvPr id="13" name="SK-18-text-12"/>
          <p:cNvSpPr/>
          <p:nvPr/>
        </p:nvSpPr>
        <p:spPr>
          <a:xfrm>
            <a:off x="243780" y="123379"/>
            <a:ext cx="1194822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Death and Dying Conversations</a:t>
            </a:r>
            <a:endParaRPr lang="en-US" sz="1575" dirty="0"/>
          </a:p>
        </p:txBody>
      </p:sp>
      <p:sp>
        <p:nvSpPr>
          <p:cNvPr id="14" name="SK-18-text-13"/>
          <p:cNvSpPr/>
          <p:nvPr/>
        </p:nvSpPr>
        <p:spPr>
          <a:xfrm>
            <a:off x="11238458" y="130225"/>
            <a:ext cx="72166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18 / 31</a:t>
            </a:r>
            <a:endParaRPr lang="en-US" sz="1575" dirty="0"/>
          </a:p>
        </p:txBody>
      </p:sp>
      <p:sp>
        <p:nvSpPr>
          <p:cNvPr id="15" name="SK-18-text-14"/>
          <p:cNvSpPr/>
          <p:nvPr/>
        </p:nvSpPr>
        <p:spPr>
          <a:xfrm>
            <a:off x="390079" y="843409"/>
            <a:ext cx="11801921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Resilience Is Not About Being Tough</a:t>
            </a:r>
            <a:endParaRPr lang="en-US" sz="3150" dirty="0"/>
          </a:p>
        </p:txBody>
      </p:sp>
      <p:sp>
        <p:nvSpPr>
          <p:cNvPr id="16" name="SK-18-text-15"/>
          <p:cNvSpPr/>
          <p:nvPr/>
        </p:nvSpPr>
        <p:spPr>
          <a:xfrm>
            <a:off x="1888778" y="2228850"/>
            <a:ext cx="2281684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Resilience is NOT:</a:t>
            </a:r>
            <a:endParaRPr lang="en-US" sz="1950" dirty="0"/>
          </a:p>
        </p:txBody>
      </p:sp>
      <p:sp>
        <p:nvSpPr>
          <p:cNvPr id="17" name="SK-18-text-16"/>
          <p:cNvSpPr/>
          <p:nvPr/>
        </p:nvSpPr>
        <p:spPr>
          <a:xfrm>
            <a:off x="816769" y="2921496"/>
            <a:ext cx="11375231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❌ Getting on with it / toughening up</a:t>
            </a:r>
            <a:endParaRPr lang="en-US" sz="2100" dirty="0"/>
          </a:p>
        </p:txBody>
      </p:sp>
      <p:sp>
        <p:nvSpPr>
          <p:cNvPr id="18" name="SK-18-text-17"/>
          <p:cNvSpPr/>
          <p:nvPr/>
        </p:nvSpPr>
        <p:spPr>
          <a:xfrm>
            <a:off x="816769" y="3607296"/>
            <a:ext cx="738759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❌ Suppressing emotions</a:t>
            </a:r>
            <a:endParaRPr lang="en-US" sz="2100" dirty="0"/>
          </a:p>
        </p:txBody>
      </p:sp>
      <p:sp>
        <p:nvSpPr>
          <p:cNvPr id="19" name="SK-18-text-18"/>
          <p:cNvSpPr/>
          <p:nvPr/>
        </p:nvSpPr>
        <p:spPr>
          <a:xfrm>
            <a:off x="816769" y="4306788"/>
            <a:ext cx="7707630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❌ Never needing support</a:t>
            </a:r>
            <a:endParaRPr lang="en-US" sz="2100" dirty="0"/>
          </a:p>
        </p:txBody>
      </p:sp>
      <p:sp>
        <p:nvSpPr>
          <p:cNvPr id="20" name="SK-18-text-19"/>
          <p:cNvSpPr/>
          <p:nvPr/>
        </p:nvSpPr>
        <p:spPr>
          <a:xfrm>
            <a:off x="7801868" y="2228850"/>
            <a:ext cx="1720900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Resilience IS:</a:t>
            </a:r>
            <a:endParaRPr lang="en-US" sz="1950" dirty="0"/>
          </a:p>
        </p:txBody>
      </p:sp>
      <p:sp>
        <p:nvSpPr>
          <p:cNvPr id="21" name="SK-18-text-20"/>
          <p:cNvSpPr/>
          <p:nvPr/>
        </p:nvSpPr>
        <p:spPr>
          <a:xfrm>
            <a:off x="6230094" y="2763738"/>
            <a:ext cx="4389090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✔ The ability to recover, adapt and grow</a:t>
            </a:r>
            <a:endParaRPr lang="en-US" sz="1875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through adversity</a:t>
            </a:r>
            <a:endParaRPr lang="en-US" sz="1875" dirty="0"/>
          </a:p>
        </p:txBody>
      </p:sp>
      <p:sp>
        <p:nvSpPr>
          <p:cNvPr id="22" name="SK-18-text-21"/>
          <p:cNvSpPr/>
          <p:nvPr/>
        </p:nvSpPr>
        <p:spPr>
          <a:xfrm>
            <a:off x="6230094" y="3518148"/>
            <a:ext cx="5961906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✔ Built through CONNECTION, not isolation</a:t>
            </a:r>
            <a:endParaRPr lang="en-US" sz="2100" dirty="0"/>
          </a:p>
        </p:txBody>
      </p:sp>
      <p:sp>
        <p:nvSpPr>
          <p:cNvPr id="23" name="SK-18-text-22"/>
          <p:cNvSpPr/>
          <p:nvPr/>
        </p:nvSpPr>
        <p:spPr>
          <a:xfrm>
            <a:off x="6230094" y="4173066"/>
            <a:ext cx="597411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✔ Supported by psychological safety in teams</a:t>
            </a:r>
            <a:endParaRPr lang="en-US" sz="2100" dirty="0"/>
          </a:p>
        </p:txBody>
      </p:sp>
      <p:sp>
        <p:nvSpPr>
          <p:cNvPr id="24" name="SK-18-text-23"/>
          <p:cNvSpPr/>
          <p:nvPr/>
        </p:nvSpPr>
        <p:spPr>
          <a:xfrm>
            <a:off x="1743373" y="5438329"/>
            <a:ext cx="8802588" cy="610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most resilient clinicians acknowledge emotional impact AND</a:t>
            </a:r>
            <a:endParaRPr lang="en-US" sz="1800" dirty="0"/>
          </a:p>
          <a:p>
            <a:pPr marL="0" indent="0" algn="ctr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have strong peer support networks. Isolation is the greatest risk factor for burnout.</a:t>
            </a:r>
            <a:endParaRPr lang="en-US" sz="1800" dirty="0"/>
          </a:p>
        </p:txBody>
      </p:sp>
      <p:sp>
        <p:nvSpPr>
          <p:cNvPr id="25" name="SK-18-text-24"/>
          <p:cNvSpPr/>
          <p:nvPr/>
        </p:nvSpPr>
        <p:spPr>
          <a:xfrm>
            <a:off x="402282" y="6521946"/>
            <a:ext cx="44062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6" name="SK-18-text-25"/>
          <p:cNvSpPr/>
          <p:nvPr/>
        </p:nvSpPr>
        <p:spPr>
          <a:xfrm>
            <a:off x="8558361" y="6521946"/>
            <a:ext cx="31337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93663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79" y="1234380"/>
            <a:ext cx="694879" cy="54769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780" y="1597223"/>
            <a:ext cx="8387953" cy="1592312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65" y="1632198"/>
            <a:ext cx="1450777" cy="233065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80" y="3284190"/>
            <a:ext cx="8387953" cy="1551236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765" y="3329434"/>
            <a:ext cx="1816596" cy="212527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780" y="4902696"/>
            <a:ext cx="8387953" cy="1352252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9765" y="4941094"/>
            <a:ext cx="1121569" cy="212527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0698" y="1611511"/>
            <a:ext cx="3511153" cy="4718298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80698" y="6340971"/>
            <a:ext cx="3511153" cy="19050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410027"/>
            <a:ext cx="12192000" cy="447824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92753" y="514350"/>
            <a:ext cx="3499098" cy="5884069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32698" y="5218807"/>
            <a:ext cx="560784" cy="555427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94063" y="5198269"/>
            <a:ext cx="633859" cy="562273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97075" y="5211961"/>
            <a:ext cx="633859" cy="569119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49380" y="3607296"/>
            <a:ext cx="548580" cy="589657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071765" y="3600450"/>
            <a:ext cx="585192" cy="589657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048000" y="3682603"/>
            <a:ext cx="780157" cy="479971"/>
          </a:xfrm>
          <a:prstGeom prst="rect">
            <a:avLst/>
          </a:prstGeom>
        </p:spPr>
      </p:pic>
      <p:pic>
        <p:nvPicPr>
          <p:cNvPr id="21" name="SK-19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19200" y="3614142"/>
            <a:ext cx="499765" cy="582811"/>
          </a:xfrm>
          <a:prstGeom prst="rect">
            <a:avLst/>
          </a:prstGeom>
        </p:spPr>
      </p:pic>
      <p:pic>
        <p:nvPicPr>
          <p:cNvPr id="22" name="SK-19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900565" y="1981944"/>
            <a:ext cx="792361" cy="562273"/>
          </a:xfrm>
          <a:prstGeom prst="rect">
            <a:avLst/>
          </a:prstGeom>
        </p:spPr>
      </p:pic>
      <p:pic>
        <p:nvPicPr>
          <p:cNvPr id="23" name="SK-19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998690" y="1968103"/>
            <a:ext cx="731490" cy="624036"/>
          </a:xfrm>
          <a:prstGeom prst="rect">
            <a:avLst/>
          </a:prstGeom>
        </p:spPr>
      </p:pic>
      <p:pic>
        <p:nvPicPr>
          <p:cNvPr id="24" name="SK-19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072259" y="1940719"/>
            <a:ext cx="621655" cy="685800"/>
          </a:xfrm>
          <a:prstGeom prst="rect">
            <a:avLst/>
          </a:prstGeom>
        </p:spPr>
      </p:pic>
      <p:pic>
        <p:nvPicPr>
          <p:cNvPr id="25" name="SK-19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72753" y="2029867"/>
            <a:ext cx="755898" cy="555427"/>
          </a:xfrm>
          <a:prstGeom prst="rect">
            <a:avLst/>
          </a:prstGeom>
        </p:spPr>
      </p:pic>
      <p:sp>
        <p:nvSpPr>
          <p:cNvPr id="26" name="SK-19-text-25"/>
          <p:cNvSpPr/>
          <p:nvPr/>
        </p:nvSpPr>
        <p:spPr>
          <a:xfrm>
            <a:off x="365671" y="150763"/>
            <a:ext cx="65989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5</a:t>
            </a:r>
            <a:endParaRPr lang="en-US" sz="1200" dirty="0"/>
          </a:p>
        </p:txBody>
      </p:sp>
      <p:sp>
        <p:nvSpPr>
          <p:cNvPr id="27" name="SK-19-text-26"/>
          <p:cNvSpPr/>
          <p:nvPr/>
        </p:nvSpPr>
        <p:spPr>
          <a:xfrm>
            <a:off x="365671" y="740569"/>
            <a:ext cx="11826329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Practical Self-Care Strategies</a:t>
            </a:r>
            <a:endParaRPr lang="en-US" sz="2850" dirty="0"/>
          </a:p>
        </p:txBody>
      </p:sp>
      <p:sp>
        <p:nvSpPr>
          <p:cNvPr id="28" name="SK-19-text-27"/>
          <p:cNvSpPr/>
          <p:nvPr/>
        </p:nvSpPr>
        <p:spPr>
          <a:xfrm>
            <a:off x="621655" y="1673275"/>
            <a:ext cx="23164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DAILY · WEEKLY</a:t>
            </a:r>
            <a:endParaRPr lang="en-US" sz="1050" dirty="0"/>
          </a:p>
        </p:txBody>
      </p:sp>
      <p:sp>
        <p:nvSpPr>
          <p:cNvPr id="29" name="SK-19-text-28"/>
          <p:cNvSpPr/>
          <p:nvPr/>
        </p:nvSpPr>
        <p:spPr>
          <a:xfrm>
            <a:off x="853380" y="2695129"/>
            <a:ext cx="1243459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Brief debrief after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hard consultation</a:t>
            </a:r>
            <a:endParaRPr lang="en-US" sz="900" dirty="0"/>
          </a:p>
        </p:txBody>
      </p:sp>
      <p:sp>
        <p:nvSpPr>
          <p:cNvPr id="30" name="SK-19-text-29"/>
          <p:cNvSpPr/>
          <p:nvPr/>
        </p:nvSpPr>
        <p:spPr>
          <a:xfrm>
            <a:off x="2608957" y="2701975"/>
            <a:ext cx="1597075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Mindful transition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between work and home</a:t>
            </a:r>
            <a:endParaRPr lang="en-US" sz="900" dirty="0"/>
          </a:p>
        </p:txBody>
      </p:sp>
      <p:sp>
        <p:nvSpPr>
          <p:cNvPr id="31" name="SK-19-text-30"/>
          <p:cNvSpPr/>
          <p:nvPr/>
        </p:nvSpPr>
        <p:spPr>
          <a:xfrm>
            <a:off x="4632871" y="2695129"/>
            <a:ext cx="1462980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Physical activity, sleep,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good nutrition</a:t>
            </a:r>
            <a:endParaRPr lang="en-US" sz="900" dirty="0"/>
          </a:p>
        </p:txBody>
      </p:sp>
      <p:sp>
        <p:nvSpPr>
          <p:cNvPr id="32" name="SK-19-text-31"/>
          <p:cNvSpPr/>
          <p:nvPr/>
        </p:nvSpPr>
        <p:spPr>
          <a:xfrm>
            <a:off x="6607969" y="2619673"/>
            <a:ext cx="1401961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‘Bookending’ — a brief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ritual to start and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close your day</a:t>
            </a:r>
            <a:endParaRPr lang="en-US" sz="900" dirty="0"/>
          </a:p>
        </p:txBody>
      </p:sp>
      <p:sp>
        <p:nvSpPr>
          <p:cNvPr id="33" name="SK-19-text-32"/>
          <p:cNvSpPr/>
          <p:nvPr/>
        </p:nvSpPr>
        <p:spPr>
          <a:xfrm>
            <a:off x="621655" y="3360390"/>
            <a:ext cx="279654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MONTHLY · ONGOING</a:t>
            </a:r>
            <a:endParaRPr lang="en-US" sz="1050" dirty="0"/>
          </a:p>
        </p:txBody>
      </p:sp>
      <p:sp>
        <p:nvSpPr>
          <p:cNvPr id="34" name="SK-19-text-33"/>
          <p:cNvSpPr/>
          <p:nvPr/>
        </p:nvSpPr>
        <p:spPr>
          <a:xfrm>
            <a:off x="877788" y="4286250"/>
            <a:ext cx="1182588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Reflective practice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 Balint Groups</a:t>
            </a:r>
            <a:endParaRPr lang="en-US" sz="900" dirty="0"/>
          </a:p>
        </p:txBody>
      </p:sp>
      <p:sp>
        <p:nvSpPr>
          <p:cNvPr id="35" name="SK-19-text-34"/>
          <p:cNvSpPr/>
          <p:nvPr/>
        </p:nvSpPr>
        <p:spPr>
          <a:xfrm>
            <a:off x="2730996" y="4286250"/>
            <a:ext cx="1377553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Schwartz Rounds —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whole-team narrative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reflection</a:t>
            </a:r>
            <a:endParaRPr lang="en-US" sz="900" dirty="0"/>
          </a:p>
        </p:txBody>
      </p:sp>
      <p:sp>
        <p:nvSpPr>
          <p:cNvPr id="36" name="SK-19-text-35"/>
          <p:cNvSpPr/>
          <p:nvPr/>
        </p:nvSpPr>
        <p:spPr>
          <a:xfrm>
            <a:off x="4645075" y="4286250"/>
            <a:ext cx="1426369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Protected CPD time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personal wellbeing</a:t>
            </a:r>
            <a:endParaRPr lang="en-US" sz="900" dirty="0"/>
          </a:p>
        </p:txBody>
      </p:sp>
      <p:sp>
        <p:nvSpPr>
          <p:cNvPr id="37" name="SK-19-text-36"/>
          <p:cNvSpPr/>
          <p:nvPr/>
        </p:nvSpPr>
        <p:spPr>
          <a:xfrm>
            <a:off x="6632377" y="4286250"/>
            <a:ext cx="123125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supervision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 mentoring</a:t>
            </a:r>
            <a:endParaRPr lang="en-US" sz="900" dirty="0"/>
          </a:p>
        </p:txBody>
      </p:sp>
      <p:sp>
        <p:nvSpPr>
          <p:cNvPr id="38" name="SK-19-text-37"/>
          <p:cNvSpPr/>
          <p:nvPr/>
        </p:nvSpPr>
        <p:spPr>
          <a:xfrm>
            <a:off x="621655" y="4978896"/>
            <a:ext cx="151638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LONG-TERM</a:t>
            </a:r>
            <a:endParaRPr lang="en-US" sz="1050" dirty="0"/>
          </a:p>
        </p:txBody>
      </p:sp>
      <p:sp>
        <p:nvSpPr>
          <p:cNvPr id="39" name="SK-19-text-38"/>
          <p:cNvSpPr/>
          <p:nvPr/>
        </p:nvSpPr>
        <p:spPr>
          <a:xfrm>
            <a:off x="1365498" y="5863530"/>
            <a:ext cx="1084957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Build a peer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 network</a:t>
            </a:r>
            <a:endParaRPr lang="en-US" sz="900" dirty="0"/>
          </a:p>
        </p:txBody>
      </p:sp>
      <p:sp>
        <p:nvSpPr>
          <p:cNvPr id="40" name="SK-19-text-39"/>
          <p:cNvSpPr/>
          <p:nvPr/>
        </p:nvSpPr>
        <p:spPr>
          <a:xfrm>
            <a:off x="3169890" y="5856684"/>
            <a:ext cx="1694557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Protect non-clinical time —</a:t>
            </a:r>
            <a:endParaRPr lang="en-US" sz="900" dirty="0"/>
          </a:p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boundaries matter</a:t>
            </a:r>
            <a:endParaRPr lang="en-US" sz="900" dirty="0"/>
          </a:p>
        </p:txBody>
      </p:sp>
      <p:sp>
        <p:nvSpPr>
          <p:cNvPr id="41" name="SK-19-text-40"/>
          <p:cNvSpPr/>
          <p:nvPr/>
        </p:nvSpPr>
        <p:spPr>
          <a:xfrm>
            <a:off x="6315373" y="5232648"/>
            <a:ext cx="1853059" cy="8297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E36C1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Seek help early: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E36C1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BMA Doctors for Doctors ·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E36C1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GP Health Service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E36C1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(free &amp; confidential)</a:t>
            </a:r>
            <a:endParaRPr lang="en-US" sz="1050" dirty="0"/>
          </a:p>
        </p:txBody>
      </p:sp>
      <p:sp>
        <p:nvSpPr>
          <p:cNvPr id="42" name="SK-19-text-41"/>
          <p:cNvSpPr/>
          <p:nvPr/>
        </p:nvSpPr>
        <p:spPr>
          <a:xfrm>
            <a:off x="365671" y="6549330"/>
            <a:ext cx="367665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43" name="SK-19-text-42"/>
          <p:cNvSpPr/>
          <p:nvPr/>
        </p:nvSpPr>
        <p:spPr>
          <a:xfrm>
            <a:off x="8799463" y="6542484"/>
            <a:ext cx="305097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| June 2026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56592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69" y="726877"/>
            <a:ext cx="109686" cy="452586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377" y="1878955"/>
            <a:ext cx="11119098" cy="4210794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675" y="2009329"/>
            <a:ext cx="5279082" cy="1885950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769" y="3506391"/>
            <a:ext cx="5010894" cy="9525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3482" y="2009329"/>
            <a:ext cx="5279082" cy="1885950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7577" y="3506391"/>
            <a:ext cx="5010894" cy="9525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2675" y="4046190"/>
            <a:ext cx="5279082" cy="1933873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769" y="5591324"/>
            <a:ext cx="5010894" cy="9525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3482" y="4046190"/>
            <a:ext cx="5279082" cy="1933873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7577" y="5591324"/>
            <a:ext cx="5010894" cy="9525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316117"/>
            <a:ext cx="12192000" cy="541734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49467" y="4190107"/>
            <a:ext cx="755898" cy="1014859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7577" y="2249388"/>
            <a:ext cx="1024086" cy="836563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8659" y="4251871"/>
            <a:ext cx="853380" cy="946398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2196" y="2167086"/>
            <a:ext cx="841177" cy="1014859"/>
          </a:xfrm>
          <a:prstGeom prst="rect">
            <a:avLst/>
          </a:prstGeom>
        </p:spPr>
      </p:pic>
      <p:sp>
        <p:nvSpPr>
          <p:cNvPr id="19" name="SK-20-text-18"/>
          <p:cNvSpPr/>
          <p:nvPr/>
        </p:nvSpPr>
        <p:spPr>
          <a:xfrm>
            <a:off x="219373" y="89148"/>
            <a:ext cx="970788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5 • Team Wellbeing</a:t>
            </a:r>
            <a:endParaRPr lang="en-US" sz="1200" dirty="0"/>
          </a:p>
        </p:txBody>
      </p:sp>
      <p:sp>
        <p:nvSpPr>
          <p:cNvPr id="20" name="SK-20-text-19"/>
          <p:cNvSpPr/>
          <p:nvPr/>
        </p:nvSpPr>
        <p:spPr>
          <a:xfrm>
            <a:off x="719286" y="726877"/>
            <a:ext cx="11472714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Team-Based Approaches to Wellbeing</a:t>
            </a:r>
            <a:endParaRPr lang="en-US" sz="3450" dirty="0"/>
          </a:p>
        </p:txBody>
      </p:sp>
      <p:sp>
        <p:nvSpPr>
          <p:cNvPr id="21" name="SK-20-text-20"/>
          <p:cNvSpPr/>
          <p:nvPr/>
        </p:nvSpPr>
        <p:spPr>
          <a:xfrm>
            <a:off x="451098" y="1419523"/>
            <a:ext cx="11740902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Individual resilience is not enough — teams must be psychologically safe.</a:t>
            </a:r>
            <a:endParaRPr lang="en-US" sz="1800" dirty="0"/>
          </a:p>
        </p:txBody>
      </p:sp>
      <p:sp>
        <p:nvSpPr>
          <p:cNvPr id="22" name="SK-20-text-21"/>
          <p:cNvSpPr/>
          <p:nvPr/>
        </p:nvSpPr>
        <p:spPr>
          <a:xfrm>
            <a:off x="2023765" y="2112169"/>
            <a:ext cx="422910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Schwartz Rounds</a:t>
            </a:r>
            <a:endParaRPr lang="en-US" sz="1800" dirty="0"/>
          </a:p>
        </p:txBody>
      </p:sp>
      <p:sp>
        <p:nvSpPr>
          <p:cNvPr id="23" name="SK-20-text-22"/>
          <p:cNvSpPr/>
          <p:nvPr/>
        </p:nvSpPr>
        <p:spPr>
          <a:xfrm>
            <a:off x="2023765" y="2496294"/>
            <a:ext cx="3182094" cy="8228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Regular multi-professional reflective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meetings. Share the emotional experience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patient care. Normalise feelings and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team cohesion.</a:t>
            </a:r>
            <a:endParaRPr lang="en-US" sz="1350" dirty="0"/>
          </a:p>
        </p:txBody>
      </p:sp>
      <p:sp>
        <p:nvSpPr>
          <p:cNvPr id="24" name="SK-20-text-23"/>
          <p:cNvSpPr/>
          <p:nvPr/>
        </p:nvSpPr>
        <p:spPr>
          <a:xfrm>
            <a:off x="767953" y="3614142"/>
            <a:ext cx="1142404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Evidence: reduces burnout · improves communication · increases empathy</a:t>
            </a:r>
            <a:endParaRPr lang="en-US" sz="1200" dirty="0"/>
          </a:p>
        </p:txBody>
      </p:sp>
      <p:sp>
        <p:nvSpPr>
          <p:cNvPr id="25" name="SK-20-text-24"/>
          <p:cNvSpPr/>
          <p:nvPr/>
        </p:nvSpPr>
        <p:spPr>
          <a:xfrm>
            <a:off x="2023765" y="4169569"/>
            <a:ext cx="889254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 Event Analysis (SEA)</a:t>
            </a:r>
            <a:endParaRPr lang="en-US" sz="1800" dirty="0"/>
          </a:p>
        </p:txBody>
      </p:sp>
      <p:sp>
        <p:nvSpPr>
          <p:cNvPr id="26" name="SK-20-text-25"/>
          <p:cNvSpPr/>
          <p:nvPr/>
        </p:nvSpPr>
        <p:spPr>
          <a:xfrm>
            <a:off x="2023765" y="4560540"/>
            <a:ext cx="3035796" cy="8502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Review unexpected deaths or difficult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end-of-life care incidents. Non-blaming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approach. Identifies learning and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improves system-level care.</a:t>
            </a:r>
            <a:endParaRPr lang="en-US" sz="1350" dirty="0"/>
          </a:p>
        </p:txBody>
      </p:sp>
      <p:sp>
        <p:nvSpPr>
          <p:cNvPr id="27" name="SK-20-text-26"/>
          <p:cNvSpPr/>
          <p:nvPr/>
        </p:nvSpPr>
        <p:spPr>
          <a:xfrm>
            <a:off x="767953" y="5678388"/>
            <a:ext cx="48310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RCGP appraisal requirement</a:t>
            </a:r>
            <a:endParaRPr lang="en-US" sz="1200" dirty="0"/>
          </a:p>
        </p:txBody>
      </p:sp>
      <p:sp>
        <p:nvSpPr>
          <p:cNvPr id="28" name="SK-20-text-27"/>
          <p:cNvSpPr/>
          <p:nvPr/>
        </p:nvSpPr>
        <p:spPr>
          <a:xfrm>
            <a:off x="7571184" y="2112169"/>
            <a:ext cx="368046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Balint Groups</a:t>
            </a:r>
            <a:endParaRPr lang="en-US" sz="1800" dirty="0"/>
          </a:p>
        </p:txBody>
      </p:sp>
      <p:sp>
        <p:nvSpPr>
          <p:cNvPr id="29" name="SK-20-text-28"/>
          <p:cNvSpPr/>
          <p:nvPr/>
        </p:nvSpPr>
        <p:spPr>
          <a:xfrm>
            <a:off x="7558980" y="2496294"/>
            <a:ext cx="3182094" cy="857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Small group reflective learning for GPs.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Focus on the doctor–patient relationship.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Peer facilitated. Helps process difficult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interactions including death and dying.</a:t>
            </a:r>
            <a:endParaRPr lang="en-US" sz="1350" dirty="0"/>
          </a:p>
        </p:txBody>
      </p:sp>
      <p:sp>
        <p:nvSpPr>
          <p:cNvPr id="30" name="SK-20-text-29"/>
          <p:cNvSpPr/>
          <p:nvPr/>
        </p:nvSpPr>
        <p:spPr>
          <a:xfrm>
            <a:off x="6242298" y="3614142"/>
            <a:ext cx="594970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 training standard · RCGP recognised</a:t>
            </a:r>
            <a:endParaRPr lang="en-US" sz="1200" dirty="0"/>
          </a:p>
        </p:txBody>
      </p:sp>
      <p:sp>
        <p:nvSpPr>
          <p:cNvPr id="31" name="SK-20-text-30"/>
          <p:cNvSpPr/>
          <p:nvPr/>
        </p:nvSpPr>
        <p:spPr>
          <a:xfrm>
            <a:off x="7571184" y="4169569"/>
            <a:ext cx="4620816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Mortality &amp; Morbidity (M&amp;M)</a:t>
            </a:r>
            <a:endParaRPr lang="en-US" sz="1800" dirty="0"/>
          </a:p>
        </p:txBody>
      </p:sp>
      <p:sp>
        <p:nvSpPr>
          <p:cNvPr id="32" name="SK-20-text-31"/>
          <p:cNvSpPr/>
          <p:nvPr/>
        </p:nvSpPr>
        <p:spPr>
          <a:xfrm>
            <a:off x="7558980" y="4560540"/>
            <a:ext cx="3218557" cy="8434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Review of unexpected deaths in hospital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primary care settings. Systems-level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learning. Supports quality improvement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team reflection.</a:t>
            </a:r>
            <a:endParaRPr lang="en-US" sz="1350" dirty="0"/>
          </a:p>
        </p:txBody>
      </p:sp>
      <p:sp>
        <p:nvSpPr>
          <p:cNvPr id="33" name="SK-20-text-32"/>
          <p:cNvSpPr/>
          <p:nvPr/>
        </p:nvSpPr>
        <p:spPr>
          <a:xfrm>
            <a:off x="6254353" y="5678388"/>
            <a:ext cx="593764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Primary care and hospital setting</a:t>
            </a:r>
            <a:endParaRPr lang="en-US" sz="1200" dirty="0"/>
          </a:p>
        </p:txBody>
      </p:sp>
      <p:sp>
        <p:nvSpPr>
          <p:cNvPr id="34" name="SK-20-text-33"/>
          <p:cNvSpPr/>
          <p:nvPr/>
        </p:nvSpPr>
        <p:spPr>
          <a:xfrm>
            <a:off x="377875" y="6480721"/>
            <a:ext cx="440626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35" name="SK-20-text-34"/>
          <p:cNvSpPr/>
          <p:nvPr/>
        </p:nvSpPr>
        <p:spPr>
          <a:xfrm>
            <a:off x="7302550" y="6473875"/>
            <a:ext cx="437718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 | Slide 20 of 31</a:t>
            </a:r>
            <a:endParaRPr lang="en-US" sz="13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97669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57" y="1491704"/>
            <a:ext cx="2657773" cy="47625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007596"/>
            <a:ext cx="12192000" cy="452586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460182"/>
            <a:ext cx="12192000" cy="397669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9859" y="637729"/>
            <a:ext cx="5461992" cy="5157192"/>
          </a:xfrm>
          <a:prstGeom prst="rect">
            <a:avLst/>
          </a:prstGeom>
        </p:spPr>
      </p:pic>
      <p:sp>
        <p:nvSpPr>
          <p:cNvPr id="8" name="SK-21-text-7"/>
          <p:cNvSpPr/>
          <p:nvPr/>
        </p:nvSpPr>
        <p:spPr>
          <a:xfrm>
            <a:off x="329059" y="116532"/>
            <a:ext cx="118629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5 · Death and Dying Conversations</a:t>
            </a:r>
            <a:endParaRPr lang="en-US" sz="1200" dirty="0"/>
          </a:p>
        </p:txBody>
      </p:sp>
      <p:sp>
        <p:nvSpPr>
          <p:cNvPr id="9" name="SK-21-text-8"/>
          <p:cNvSpPr/>
          <p:nvPr/>
        </p:nvSpPr>
        <p:spPr>
          <a:xfrm>
            <a:off x="11253192" y="123379"/>
            <a:ext cx="938808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21 / 31</a:t>
            </a:r>
            <a:endParaRPr lang="en-US" sz="1425" dirty="0"/>
          </a:p>
        </p:txBody>
      </p:sp>
      <p:sp>
        <p:nvSpPr>
          <p:cNvPr id="10" name="SK-21-text-9"/>
          <p:cNvSpPr/>
          <p:nvPr/>
        </p:nvSpPr>
        <p:spPr>
          <a:xfrm>
            <a:off x="426690" y="596503"/>
            <a:ext cx="5717977" cy="7063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790"/>
              </a:lnSpc>
              <a:buNone/>
            </a:pPr>
            <a:r>
              <a:rPr lang="en-US" sz="2325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to Do When a Patient Dies</a:t>
            </a:r>
            <a:endParaRPr lang="en-US" sz="2325" dirty="0"/>
          </a:p>
          <a:p>
            <a:pPr marL="0" indent="0" algn="l">
              <a:lnSpc>
                <a:spcPts val="2790"/>
              </a:lnSpc>
              <a:buNone/>
            </a:pPr>
            <a:r>
              <a:rPr lang="en-US" sz="2325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Practical Self-Care</a:t>
            </a:r>
            <a:endParaRPr lang="en-US" sz="2325" dirty="0"/>
          </a:p>
        </p:txBody>
      </p:sp>
      <p:sp>
        <p:nvSpPr>
          <p:cNvPr id="11" name="SK-21-text-10"/>
          <p:cNvSpPr/>
          <p:nvPr/>
        </p:nvSpPr>
        <p:spPr>
          <a:xfrm>
            <a:off x="572988" y="1776115"/>
            <a:ext cx="51606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Allow yourself to feel</a:t>
            </a:r>
            <a:endParaRPr lang="en-US" sz="1350" dirty="0"/>
          </a:p>
        </p:txBody>
      </p:sp>
      <p:sp>
        <p:nvSpPr>
          <p:cNvPr id="12" name="SK-21-text-11"/>
          <p:cNvSpPr/>
          <p:nvPr/>
        </p:nvSpPr>
        <p:spPr>
          <a:xfrm>
            <a:off x="1084957" y="2016175"/>
            <a:ext cx="1110704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is normal and human. Grief in clinicians is real, even when it goes unnamed.</a:t>
            </a:r>
            <a:endParaRPr lang="en-US" sz="1050" dirty="0"/>
          </a:p>
        </p:txBody>
      </p:sp>
      <p:sp>
        <p:nvSpPr>
          <p:cNvPr id="13" name="SK-21-text-12"/>
          <p:cNvSpPr/>
          <p:nvPr/>
        </p:nvSpPr>
        <p:spPr>
          <a:xfrm>
            <a:off x="548580" y="2338536"/>
            <a:ext cx="72180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Name it briefly with a colleague</a:t>
            </a:r>
            <a:endParaRPr lang="en-US" sz="1350" dirty="0"/>
          </a:p>
        </p:txBody>
      </p:sp>
      <p:sp>
        <p:nvSpPr>
          <p:cNvPr id="14" name="SK-21-text-13"/>
          <p:cNvSpPr/>
          <p:nvPr/>
        </p:nvSpPr>
        <p:spPr>
          <a:xfrm>
            <a:off x="1084957" y="2571750"/>
            <a:ext cx="3974455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“Mrs Jones died last week — I’m sad about that.” Simple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acknowledgement matters more than you think.</a:t>
            </a:r>
            <a:endParaRPr lang="en-US" sz="1200" dirty="0"/>
          </a:p>
        </p:txBody>
      </p:sp>
      <p:sp>
        <p:nvSpPr>
          <p:cNvPr id="15" name="SK-21-text-14"/>
          <p:cNvSpPr/>
          <p:nvPr/>
        </p:nvSpPr>
        <p:spPr>
          <a:xfrm>
            <a:off x="548580" y="3065413"/>
            <a:ext cx="66008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Write a brief reflective note</a:t>
            </a:r>
            <a:endParaRPr lang="en-US" sz="1350" dirty="0"/>
          </a:p>
        </p:txBody>
      </p:sp>
      <p:sp>
        <p:nvSpPr>
          <p:cNvPr id="16" name="SK-21-text-15"/>
          <p:cNvSpPr/>
          <p:nvPr/>
        </p:nvSpPr>
        <p:spPr>
          <a:xfrm>
            <a:off x="1084957" y="3298627"/>
            <a:ext cx="3681859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few sentences in your own words, if it helps. Not a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document — just a human one.</a:t>
            </a:r>
            <a:endParaRPr lang="en-US" sz="1200" dirty="0"/>
          </a:p>
        </p:txBody>
      </p:sp>
      <p:sp>
        <p:nvSpPr>
          <p:cNvPr id="17" name="SK-21-text-16"/>
          <p:cNvSpPr/>
          <p:nvPr/>
        </p:nvSpPr>
        <p:spPr>
          <a:xfrm>
            <a:off x="548580" y="3792438"/>
            <a:ext cx="68065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 Attend the funeral if you wish</a:t>
            </a:r>
            <a:endParaRPr lang="en-US" sz="1350" dirty="0"/>
          </a:p>
        </p:txBody>
      </p:sp>
      <p:sp>
        <p:nvSpPr>
          <p:cNvPr id="18" name="SK-21-text-17"/>
          <p:cNvSpPr/>
          <p:nvPr/>
        </p:nvSpPr>
        <p:spPr>
          <a:xfrm>
            <a:off x="1084957" y="4025503"/>
            <a:ext cx="3742879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Many GPs do. It is not unprofessional — it is humane.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Follow your instinct.</a:t>
            </a:r>
            <a:endParaRPr lang="en-US" sz="1200" dirty="0"/>
          </a:p>
        </p:txBody>
      </p:sp>
      <p:sp>
        <p:nvSpPr>
          <p:cNvPr id="19" name="SK-21-text-18"/>
          <p:cNvSpPr/>
          <p:nvPr/>
        </p:nvSpPr>
        <p:spPr>
          <a:xfrm>
            <a:off x="548580" y="4519315"/>
            <a:ext cx="107156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 Review the case for learning — without self-blame</a:t>
            </a:r>
            <a:endParaRPr lang="en-US" sz="1350" dirty="0"/>
          </a:p>
        </p:txBody>
      </p:sp>
      <p:sp>
        <p:nvSpPr>
          <p:cNvPr id="20" name="SK-21-text-19"/>
          <p:cNvSpPr/>
          <p:nvPr/>
        </p:nvSpPr>
        <p:spPr>
          <a:xfrm>
            <a:off x="1084957" y="4752529"/>
            <a:ext cx="3815953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If there are clinical learning points, address them. But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separate learning from punishment.</a:t>
            </a:r>
            <a:endParaRPr lang="en-US" sz="1200" dirty="0"/>
          </a:p>
        </p:txBody>
      </p:sp>
      <p:sp>
        <p:nvSpPr>
          <p:cNvPr id="21" name="SK-21-text-20"/>
          <p:cNvSpPr/>
          <p:nvPr/>
        </p:nvSpPr>
        <p:spPr>
          <a:xfrm>
            <a:off x="548580" y="5253186"/>
            <a:ext cx="105098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 Seek support if grief feels recurrent or intense</a:t>
            </a:r>
            <a:endParaRPr lang="en-US" sz="1350" dirty="0"/>
          </a:p>
        </p:txBody>
      </p:sp>
      <p:sp>
        <p:nvSpPr>
          <p:cNvPr id="22" name="SK-21-text-21"/>
          <p:cNvSpPr/>
          <p:nvPr/>
        </p:nvSpPr>
        <p:spPr>
          <a:xfrm>
            <a:off x="1084957" y="5479405"/>
            <a:ext cx="4364682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Supervision, a trusted colleague, or BMA Doctors for Doctors.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do not need to carry this alone.</a:t>
            </a:r>
            <a:endParaRPr lang="en-US" sz="1200" dirty="0"/>
          </a:p>
        </p:txBody>
      </p:sp>
      <p:sp>
        <p:nvSpPr>
          <p:cNvPr id="23" name="SK-21-text-22"/>
          <p:cNvSpPr/>
          <p:nvPr/>
        </p:nvSpPr>
        <p:spPr>
          <a:xfrm>
            <a:off x="1383506" y="6117282"/>
            <a:ext cx="940028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“GP grief is real — but rarely named. Many GPs carry years of patient losses without acknowledgement.”</a:t>
            </a:r>
            <a:endParaRPr lang="en-US" sz="1350" dirty="0"/>
          </a:p>
        </p:txBody>
      </p:sp>
      <p:sp>
        <p:nvSpPr>
          <p:cNvPr id="24" name="SK-21-text-23"/>
          <p:cNvSpPr/>
          <p:nvPr/>
        </p:nvSpPr>
        <p:spPr>
          <a:xfrm>
            <a:off x="341263" y="6576715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25" name="SK-21-text-24"/>
          <p:cNvSpPr/>
          <p:nvPr/>
        </p:nvSpPr>
        <p:spPr>
          <a:xfrm>
            <a:off x="8677573" y="6563023"/>
            <a:ext cx="317286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|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93663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75" y="850255"/>
            <a:ext cx="97482" cy="445740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1563588"/>
            <a:ext cx="6583561" cy="1179463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4690765"/>
            <a:ext cx="6583561" cy="1385292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381899"/>
            <a:ext cx="12192000" cy="475952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56698" y="994321"/>
            <a:ext cx="4876800" cy="5239494"/>
          </a:xfrm>
          <a:prstGeom prst="rect">
            <a:avLst/>
          </a:prstGeom>
        </p:spPr>
      </p:pic>
      <p:sp>
        <p:nvSpPr>
          <p:cNvPr id="9" name="SK-22-text-8"/>
          <p:cNvSpPr/>
          <p:nvPr/>
        </p:nvSpPr>
        <p:spPr>
          <a:xfrm>
            <a:off x="365671" y="137071"/>
            <a:ext cx="1182632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Death and Dying Conversations</a:t>
            </a:r>
            <a:endParaRPr lang="en-US" sz="1350" dirty="0"/>
          </a:p>
        </p:txBody>
      </p:sp>
      <p:sp>
        <p:nvSpPr>
          <p:cNvPr id="10" name="SK-22-text-9"/>
          <p:cNvSpPr/>
          <p:nvPr/>
        </p:nvSpPr>
        <p:spPr>
          <a:xfrm>
            <a:off x="11204377" y="150763"/>
            <a:ext cx="98762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22 / 31</a:t>
            </a:r>
            <a:endParaRPr lang="en-US" sz="1350" dirty="0"/>
          </a:p>
        </p:txBody>
      </p:sp>
      <p:sp>
        <p:nvSpPr>
          <p:cNvPr id="11" name="SK-22-text-10"/>
          <p:cNvSpPr/>
          <p:nvPr/>
        </p:nvSpPr>
        <p:spPr>
          <a:xfrm>
            <a:off x="621655" y="857250"/>
            <a:ext cx="1157034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Cultural and Faith Competence for Yourself</a:t>
            </a:r>
            <a:endParaRPr lang="en-US" sz="2700" dirty="0"/>
          </a:p>
        </p:txBody>
      </p:sp>
      <p:sp>
        <p:nvSpPr>
          <p:cNvPr id="12" name="SK-22-text-11"/>
          <p:cNvSpPr/>
          <p:nvPr/>
        </p:nvSpPr>
        <p:spPr>
          <a:xfrm>
            <a:off x="682675" y="1728192"/>
            <a:ext cx="5449788" cy="8502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Your own beliefs about death and dying are present in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serious illness conversation — whether you realise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or not.</a:t>
            </a:r>
            <a:endParaRPr lang="en-US" sz="1650" dirty="0"/>
          </a:p>
        </p:txBody>
      </p:sp>
      <p:sp>
        <p:nvSpPr>
          <p:cNvPr id="13" name="SK-22-text-12"/>
          <p:cNvSpPr/>
          <p:nvPr/>
        </p:nvSpPr>
        <p:spPr>
          <a:xfrm>
            <a:off x="390079" y="2989957"/>
            <a:ext cx="11801921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What does death mean to you personally — and what do you fear?</a:t>
            </a:r>
            <a:endParaRPr lang="en-US" sz="1650" dirty="0"/>
          </a:p>
        </p:txBody>
      </p:sp>
      <p:sp>
        <p:nvSpPr>
          <p:cNvPr id="14" name="SK-22-text-13"/>
          <p:cNvSpPr/>
          <p:nvPr/>
        </p:nvSpPr>
        <p:spPr>
          <a:xfrm>
            <a:off x="377875" y="3470077"/>
            <a:ext cx="4986486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Do your values about life and death shape how you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communicate prognosis?</a:t>
            </a:r>
            <a:endParaRPr lang="en-US" sz="1650" dirty="0"/>
          </a:p>
        </p:txBody>
      </p:sp>
      <p:sp>
        <p:nvSpPr>
          <p:cNvPr id="15" name="SK-22-text-14"/>
          <p:cNvSpPr/>
          <p:nvPr/>
        </p:nvSpPr>
        <p:spPr>
          <a:xfrm>
            <a:off x="377875" y="4224486"/>
            <a:ext cx="1181412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Are there patients or conversations you find yourself avoiding?</a:t>
            </a:r>
            <a:endParaRPr lang="en-US" sz="1650" dirty="0"/>
          </a:p>
        </p:txBody>
      </p:sp>
      <p:sp>
        <p:nvSpPr>
          <p:cNvPr id="16" name="SK-22-text-15"/>
          <p:cNvSpPr/>
          <p:nvPr/>
        </p:nvSpPr>
        <p:spPr>
          <a:xfrm>
            <a:off x="499765" y="4827984"/>
            <a:ext cx="6496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Reflective Practice Exercise</a:t>
            </a:r>
            <a:endParaRPr lang="en-US" sz="1500" dirty="0"/>
          </a:p>
        </p:txBody>
      </p:sp>
      <p:sp>
        <p:nvSpPr>
          <p:cNvPr id="17" name="SK-22-text-16"/>
          <p:cNvSpPr/>
          <p:nvPr/>
        </p:nvSpPr>
        <p:spPr>
          <a:xfrm>
            <a:off x="499765" y="5143500"/>
            <a:ext cx="76981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Recommended for GP Training Appraisal</a:t>
            </a:r>
            <a:endParaRPr lang="en-US" sz="1350" dirty="0"/>
          </a:p>
        </p:txBody>
      </p:sp>
      <p:sp>
        <p:nvSpPr>
          <p:cNvPr id="18" name="SK-22-text-17"/>
          <p:cNvSpPr/>
          <p:nvPr/>
        </p:nvSpPr>
        <p:spPr>
          <a:xfrm>
            <a:off x="487561" y="5500092"/>
            <a:ext cx="105784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Think of the last patient who died under your care.</a:t>
            </a:r>
            <a:endParaRPr lang="en-US" sz="1350" dirty="0"/>
          </a:p>
        </p:txBody>
      </p:sp>
      <p:sp>
        <p:nvSpPr>
          <p:cNvPr id="19" name="SK-22-text-18"/>
          <p:cNvSpPr/>
          <p:nvPr/>
        </p:nvSpPr>
        <p:spPr>
          <a:xfrm>
            <a:off x="487561" y="5746998"/>
            <a:ext cx="1170443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did you feel? What did you do with those feelings? What would have helped?</a:t>
            </a:r>
            <a:endParaRPr lang="en-US" sz="1350" dirty="0"/>
          </a:p>
        </p:txBody>
      </p:sp>
      <p:sp>
        <p:nvSpPr>
          <p:cNvPr id="20" name="SK-22-text-19"/>
          <p:cNvSpPr/>
          <p:nvPr/>
        </p:nvSpPr>
        <p:spPr>
          <a:xfrm>
            <a:off x="353467" y="6521946"/>
            <a:ext cx="440626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1" name="SK-22-text-20"/>
          <p:cNvSpPr/>
          <p:nvPr/>
        </p:nvSpPr>
        <p:spPr>
          <a:xfrm>
            <a:off x="8424267" y="6508105"/>
            <a:ext cx="330428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18207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25803"/>
            <a:ext cx="12192000" cy="432048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45890"/>
            <a:ext cx="4815780" cy="4629150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2079" y="1261765"/>
            <a:ext cx="6717655" cy="1008013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2079" y="2811661"/>
            <a:ext cx="1999357" cy="1227534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2079" y="2811661"/>
            <a:ext cx="109686" cy="1289298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7255" y="2804815"/>
            <a:ext cx="1999357" cy="1234380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27255" y="2804815"/>
            <a:ext cx="109686" cy="1289298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92580" y="2818507"/>
            <a:ext cx="1987153" cy="1220688"/>
          </a:xfrm>
          <a:prstGeom prst="rect">
            <a:avLst/>
          </a:prstGeom>
        </p:spPr>
      </p:pic>
      <p:pic>
        <p:nvPicPr>
          <p:cNvPr id="12" name="SK-2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92580" y="2818507"/>
            <a:ext cx="109686" cy="1289298"/>
          </a:xfrm>
          <a:prstGeom prst="rect">
            <a:avLst/>
          </a:prstGeom>
        </p:spPr>
      </p:pic>
      <p:pic>
        <p:nvPicPr>
          <p:cNvPr id="13" name="SK-2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62079" y="4190107"/>
            <a:ext cx="6717655" cy="1467594"/>
          </a:xfrm>
          <a:prstGeom prst="rect">
            <a:avLst/>
          </a:prstGeom>
        </p:spPr>
      </p:pic>
      <p:pic>
        <p:nvPicPr>
          <p:cNvPr id="14" name="SK-2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10116" y="4423321"/>
            <a:ext cx="9525" cy="1028700"/>
          </a:xfrm>
          <a:prstGeom prst="rect">
            <a:avLst/>
          </a:prstGeom>
        </p:spPr>
      </p:pic>
      <p:pic>
        <p:nvPicPr>
          <p:cNvPr id="15" name="SK-2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62079" y="5801171"/>
            <a:ext cx="6717655" cy="522536"/>
          </a:xfrm>
          <a:prstGeom prst="rect">
            <a:avLst/>
          </a:prstGeom>
        </p:spPr>
      </p:pic>
      <p:pic>
        <p:nvPicPr>
          <p:cNvPr id="16" name="SK-2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59561" y="5877223"/>
            <a:ext cx="377875" cy="370284"/>
          </a:xfrm>
          <a:prstGeom prst="rect">
            <a:avLst/>
          </a:prstGeom>
        </p:spPr>
      </p:pic>
      <p:pic>
        <p:nvPicPr>
          <p:cNvPr id="17" name="SK-2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0557" y="1200150"/>
            <a:ext cx="4559796" cy="5019973"/>
          </a:xfrm>
          <a:prstGeom prst="rect">
            <a:avLst/>
          </a:prstGeom>
        </p:spPr>
      </p:pic>
      <p:sp>
        <p:nvSpPr>
          <p:cNvPr id="18" name="SK-23-text-17"/>
          <p:cNvSpPr/>
          <p:nvPr/>
        </p:nvSpPr>
        <p:spPr>
          <a:xfrm>
            <a:off x="353467" y="137071"/>
            <a:ext cx="118385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5 · Death and Dying Conversations</a:t>
            </a:r>
            <a:endParaRPr lang="en-US" sz="1200" dirty="0"/>
          </a:p>
        </p:txBody>
      </p:sp>
      <p:sp>
        <p:nvSpPr>
          <p:cNvPr id="19" name="SK-23-text-18"/>
          <p:cNvSpPr/>
          <p:nvPr/>
        </p:nvSpPr>
        <p:spPr>
          <a:xfrm>
            <a:off x="11253192" y="143917"/>
            <a:ext cx="938808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23 / 31</a:t>
            </a:r>
            <a:endParaRPr lang="en-US" sz="1200" dirty="0"/>
          </a:p>
        </p:txBody>
      </p:sp>
      <p:sp>
        <p:nvSpPr>
          <p:cNvPr id="20" name="SK-23-text-19"/>
          <p:cNvSpPr/>
          <p:nvPr/>
        </p:nvSpPr>
        <p:spPr>
          <a:xfrm>
            <a:off x="341263" y="713184"/>
            <a:ext cx="11850737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Communicating with Children About Death and Dying</a:t>
            </a:r>
            <a:endParaRPr lang="en-US" sz="2550" dirty="0"/>
          </a:p>
        </p:txBody>
      </p:sp>
      <p:sp>
        <p:nvSpPr>
          <p:cNvPr id="21" name="SK-23-text-20"/>
          <p:cNvSpPr/>
          <p:nvPr/>
        </p:nvSpPr>
        <p:spPr>
          <a:xfrm>
            <a:off x="5132784" y="1412677"/>
            <a:ext cx="5608290" cy="7063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Children are perceptive — they know something is wrong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even if not told. Age-appropriate honesty is always better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than exclusion.</a:t>
            </a:r>
            <a:endParaRPr lang="en-US" sz="1575" dirty="0"/>
          </a:p>
        </p:txBody>
      </p:sp>
      <p:sp>
        <p:nvSpPr>
          <p:cNvPr id="22" name="SK-23-text-21"/>
          <p:cNvSpPr/>
          <p:nvPr/>
        </p:nvSpPr>
        <p:spPr>
          <a:xfrm>
            <a:off x="4949875" y="2434530"/>
            <a:ext cx="241268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392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AGE GUIDANCE</a:t>
            </a:r>
            <a:endParaRPr lang="en-US" sz="1275" dirty="0"/>
          </a:p>
        </p:txBody>
      </p:sp>
      <p:sp>
        <p:nvSpPr>
          <p:cNvPr id="23" name="SK-23-text-22"/>
          <p:cNvSpPr/>
          <p:nvPr/>
        </p:nvSpPr>
        <p:spPr>
          <a:xfrm>
            <a:off x="5181600" y="2893963"/>
            <a:ext cx="157067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 5</a:t>
            </a:r>
            <a:endParaRPr lang="en-US" sz="1275" dirty="0"/>
          </a:p>
        </p:txBody>
      </p:sp>
      <p:sp>
        <p:nvSpPr>
          <p:cNvPr id="24" name="SK-23-text-23"/>
          <p:cNvSpPr/>
          <p:nvPr/>
        </p:nvSpPr>
        <p:spPr>
          <a:xfrm>
            <a:off x="5169396" y="3147715"/>
            <a:ext cx="1450777" cy="8091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Simple, honest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language. Focus on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safety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reassurance.</a:t>
            </a:r>
            <a:endParaRPr lang="en-US" sz="1350" dirty="0"/>
          </a:p>
        </p:txBody>
      </p:sp>
      <p:sp>
        <p:nvSpPr>
          <p:cNvPr id="25" name="SK-23-text-24"/>
          <p:cNvSpPr/>
          <p:nvPr/>
        </p:nvSpPr>
        <p:spPr>
          <a:xfrm>
            <a:off x="7583388" y="2900809"/>
            <a:ext cx="221837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Ages 5–12</a:t>
            </a:r>
            <a:endParaRPr lang="en-US" sz="1275" dirty="0"/>
          </a:p>
        </p:txBody>
      </p:sp>
      <p:sp>
        <p:nvSpPr>
          <p:cNvPr id="26" name="SK-23-text-25"/>
          <p:cNvSpPr/>
          <p:nvPr/>
        </p:nvSpPr>
        <p:spPr>
          <a:xfrm>
            <a:off x="7571184" y="3154561"/>
            <a:ext cx="1389757" cy="7886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More explanation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welcomed. Include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rituals if the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child wishes.</a:t>
            </a:r>
            <a:endParaRPr lang="en-US" sz="1350" dirty="0"/>
          </a:p>
        </p:txBody>
      </p:sp>
      <p:sp>
        <p:nvSpPr>
          <p:cNvPr id="27" name="SK-23-text-26"/>
          <p:cNvSpPr/>
          <p:nvPr/>
        </p:nvSpPr>
        <p:spPr>
          <a:xfrm>
            <a:off x="9948565" y="2900809"/>
            <a:ext cx="221837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Adolescents</a:t>
            </a:r>
            <a:endParaRPr lang="en-US" sz="1275" dirty="0"/>
          </a:p>
        </p:txBody>
      </p:sp>
      <p:sp>
        <p:nvSpPr>
          <p:cNvPr id="28" name="SK-23-text-27"/>
          <p:cNvSpPr/>
          <p:nvPr/>
        </p:nvSpPr>
        <p:spPr>
          <a:xfrm>
            <a:off x="9924157" y="3154561"/>
            <a:ext cx="1524000" cy="8023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 almost as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adults. Acknowledge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complexity of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their feelings.</a:t>
            </a:r>
            <a:endParaRPr lang="en-US" sz="1350" dirty="0"/>
          </a:p>
        </p:txBody>
      </p:sp>
      <p:sp>
        <p:nvSpPr>
          <p:cNvPr id="29" name="SK-23-text-28"/>
          <p:cNvSpPr/>
          <p:nvPr/>
        </p:nvSpPr>
        <p:spPr>
          <a:xfrm>
            <a:off x="5157192" y="4347865"/>
            <a:ext cx="163544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392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SAY THIS</a:t>
            </a:r>
            <a:endParaRPr lang="en-US" sz="1275" dirty="0"/>
          </a:p>
        </p:txBody>
      </p:sp>
      <p:sp>
        <p:nvSpPr>
          <p:cNvPr id="30" name="SK-23-text-29"/>
          <p:cNvSpPr/>
          <p:nvPr/>
        </p:nvSpPr>
        <p:spPr>
          <a:xfrm>
            <a:off x="5144988" y="4683919"/>
            <a:ext cx="39947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♡ Grandad has died.</a:t>
            </a:r>
            <a:endParaRPr lang="en-US" sz="1350" dirty="0"/>
          </a:p>
        </p:txBody>
      </p:sp>
      <p:sp>
        <p:nvSpPr>
          <p:cNvPr id="31" name="SK-23-text-30"/>
          <p:cNvSpPr/>
          <p:nvPr/>
        </p:nvSpPr>
        <p:spPr>
          <a:xfrm>
            <a:off x="5144988" y="4992588"/>
            <a:ext cx="58464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♡ It's okay to ask anything.</a:t>
            </a:r>
            <a:endParaRPr lang="en-US" sz="1350" dirty="0"/>
          </a:p>
        </p:txBody>
      </p:sp>
      <p:sp>
        <p:nvSpPr>
          <p:cNvPr id="32" name="SK-23-text-31"/>
          <p:cNvSpPr/>
          <p:nvPr/>
        </p:nvSpPr>
        <p:spPr>
          <a:xfrm>
            <a:off x="5144988" y="5307955"/>
            <a:ext cx="50234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♡ You didn't cause this.</a:t>
            </a:r>
            <a:endParaRPr lang="en-US" sz="1350" dirty="0"/>
          </a:p>
        </p:txBody>
      </p:sp>
      <p:sp>
        <p:nvSpPr>
          <p:cNvPr id="33" name="SK-23-text-32"/>
          <p:cNvSpPr/>
          <p:nvPr/>
        </p:nvSpPr>
        <p:spPr>
          <a:xfrm>
            <a:off x="8546455" y="4347865"/>
            <a:ext cx="163544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THIS</a:t>
            </a:r>
            <a:endParaRPr lang="en-US" sz="1275" dirty="0"/>
          </a:p>
        </p:txBody>
      </p:sp>
      <p:sp>
        <p:nvSpPr>
          <p:cNvPr id="34" name="SK-23-text-33"/>
          <p:cNvSpPr/>
          <p:nvPr/>
        </p:nvSpPr>
        <p:spPr>
          <a:xfrm>
            <a:off x="8546455" y="4690765"/>
            <a:ext cx="36455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✕ Passed away / gone to sleep</a:t>
            </a:r>
            <a:endParaRPr lang="en-US" sz="1350" dirty="0"/>
          </a:p>
        </p:txBody>
      </p:sp>
      <p:sp>
        <p:nvSpPr>
          <p:cNvPr id="35" name="SK-23-text-34"/>
          <p:cNvSpPr/>
          <p:nvPr/>
        </p:nvSpPr>
        <p:spPr>
          <a:xfrm>
            <a:off x="8558659" y="5006280"/>
            <a:ext cx="36333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✕ We'll explain when you're older</a:t>
            </a:r>
            <a:endParaRPr lang="en-US" sz="1350" dirty="0"/>
          </a:p>
        </p:txBody>
      </p:sp>
      <p:sp>
        <p:nvSpPr>
          <p:cNvPr id="36" name="SK-23-text-35"/>
          <p:cNvSpPr/>
          <p:nvPr/>
        </p:nvSpPr>
        <p:spPr>
          <a:xfrm>
            <a:off x="8558659" y="5314950"/>
            <a:ext cx="36333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✕ Be strong for Mum</a:t>
            </a:r>
            <a:endParaRPr lang="en-US" sz="1350" dirty="0"/>
          </a:p>
        </p:txBody>
      </p:sp>
      <p:sp>
        <p:nvSpPr>
          <p:cNvPr id="37" name="SK-23-text-36"/>
          <p:cNvSpPr/>
          <p:nvPr/>
        </p:nvSpPr>
        <p:spPr>
          <a:xfrm>
            <a:off x="5498455" y="5980063"/>
            <a:ext cx="66935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 to: Winston's Wish (winstonswish.org) · Child bereavement services · School liaison</a:t>
            </a:r>
            <a:endParaRPr lang="en-US" sz="1200" dirty="0"/>
          </a:p>
        </p:txBody>
      </p:sp>
      <p:sp>
        <p:nvSpPr>
          <p:cNvPr id="38" name="SK-23-text-37"/>
          <p:cNvSpPr/>
          <p:nvPr/>
        </p:nvSpPr>
        <p:spPr>
          <a:xfrm>
            <a:off x="353467" y="6563023"/>
            <a:ext cx="409956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www.bradfordsvts.co.uk</a:t>
            </a:r>
            <a:endParaRPr lang="en-US" sz="1200" dirty="0"/>
          </a:p>
        </p:txBody>
      </p:sp>
      <p:sp>
        <p:nvSpPr>
          <p:cNvPr id="39" name="SK-23-text-38"/>
          <p:cNvSpPr/>
          <p:nvPr/>
        </p:nvSpPr>
        <p:spPr>
          <a:xfrm>
            <a:off x="8973294" y="6542484"/>
            <a:ext cx="3218706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56592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9294" y="356592"/>
            <a:ext cx="4742557" cy="6076057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59" y="1192113"/>
            <a:ext cx="1194792" cy="57150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059" y="1522363"/>
            <a:ext cx="6668988" cy="370284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059" y="2523679"/>
            <a:ext cx="5913090" cy="363438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059" y="2976265"/>
            <a:ext cx="5913090" cy="363438"/>
          </a:xfrm>
          <a:prstGeom prst="rect">
            <a:avLst/>
          </a:prstGeom>
        </p:spPr>
      </p:pic>
      <p:pic>
        <p:nvPicPr>
          <p:cNvPr id="10" name="SK-2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059" y="3422005"/>
            <a:ext cx="5913090" cy="363438"/>
          </a:xfrm>
          <a:prstGeom prst="rect">
            <a:avLst/>
          </a:prstGeom>
        </p:spPr>
      </p:pic>
      <p:pic>
        <p:nvPicPr>
          <p:cNvPr id="11" name="SK-24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059" y="3874740"/>
            <a:ext cx="5913090" cy="363438"/>
          </a:xfrm>
          <a:prstGeom prst="rect">
            <a:avLst/>
          </a:prstGeom>
        </p:spPr>
      </p:pic>
      <p:pic>
        <p:nvPicPr>
          <p:cNvPr id="12" name="SK-2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867" y="342900"/>
            <a:ext cx="4815780" cy="6103590"/>
          </a:xfrm>
          <a:prstGeom prst="rect">
            <a:avLst/>
          </a:prstGeom>
        </p:spPr>
      </p:pic>
      <p:sp>
        <p:nvSpPr>
          <p:cNvPr id="13" name="SK-24-text-12"/>
          <p:cNvSpPr/>
          <p:nvPr/>
        </p:nvSpPr>
        <p:spPr>
          <a:xfrm>
            <a:off x="316855" y="102840"/>
            <a:ext cx="1090422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5 | Death and Dying Conversations</a:t>
            </a:r>
            <a:endParaRPr lang="en-US" sz="1050" dirty="0"/>
          </a:p>
        </p:txBody>
      </p:sp>
      <p:sp>
        <p:nvSpPr>
          <p:cNvPr id="14" name="SK-24-text-13"/>
          <p:cNvSpPr/>
          <p:nvPr/>
        </p:nvSpPr>
        <p:spPr>
          <a:xfrm>
            <a:off x="341263" y="630882"/>
            <a:ext cx="1185073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Spiritually Distressed Patient</a:t>
            </a:r>
            <a:endParaRPr lang="en-US" sz="2550" dirty="0"/>
          </a:p>
        </p:txBody>
      </p:sp>
      <p:sp>
        <p:nvSpPr>
          <p:cNvPr id="15" name="SK-24-text-14"/>
          <p:cNvSpPr/>
          <p:nvPr/>
        </p:nvSpPr>
        <p:spPr>
          <a:xfrm>
            <a:off x="572988" y="1590973"/>
            <a:ext cx="1161901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Spiritual pain = suffering that arises when life loses meaning and purpose</a:t>
            </a:r>
            <a:endParaRPr lang="en-US" sz="1350" dirty="0"/>
          </a:p>
        </p:txBody>
      </p:sp>
      <p:sp>
        <p:nvSpPr>
          <p:cNvPr id="16" name="SK-24-text-15"/>
          <p:cNvSpPr/>
          <p:nvPr/>
        </p:nvSpPr>
        <p:spPr>
          <a:xfrm>
            <a:off x="353467" y="2139553"/>
            <a:ext cx="299561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IT PRESENTS</a:t>
            </a:r>
            <a:endParaRPr lang="en-US" sz="1275" dirty="0"/>
          </a:p>
        </p:txBody>
      </p:sp>
      <p:sp>
        <p:nvSpPr>
          <p:cNvPr id="17" name="SK-24-text-16"/>
          <p:cNvSpPr/>
          <p:nvPr/>
        </p:nvSpPr>
        <p:spPr>
          <a:xfrm>
            <a:off x="719286" y="2585442"/>
            <a:ext cx="625792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“Why is this happening to me?”</a:t>
            </a:r>
            <a:endParaRPr lang="en-US" sz="1350" dirty="0"/>
          </a:p>
        </p:txBody>
      </p:sp>
      <p:sp>
        <p:nvSpPr>
          <p:cNvPr id="18" name="SK-24-text-17"/>
          <p:cNvSpPr/>
          <p:nvPr/>
        </p:nvSpPr>
        <p:spPr>
          <a:xfrm>
            <a:off x="719286" y="3065561"/>
            <a:ext cx="625792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“I’ve been such a bad person.”</a:t>
            </a:r>
            <a:endParaRPr lang="en-US" sz="1350" dirty="0"/>
          </a:p>
        </p:txBody>
      </p:sp>
      <p:sp>
        <p:nvSpPr>
          <p:cNvPr id="19" name="SK-24-text-18"/>
          <p:cNvSpPr/>
          <p:nvPr/>
        </p:nvSpPr>
        <p:spPr>
          <a:xfrm>
            <a:off x="719286" y="3518148"/>
            <a:ext cx="666940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“I’m afraid of what comes next.”</a:t>
            </a:r>
            <a:endParaRPr lang="en-US" sz="1350" dirty="0"/>
          </a:p>
        </p:txBody>
      </p:sp>
      <p:sp>
        <p:nvSpPr>
          <p:cNvPr id="20" name="SK-24-text-19"/>
          <p:cNvSpPr/>
          <p:nvPr/>
        </p:nvSpPr>
        <p:spPr>
          <a:xfrm>
            <a:off x="719286" y="3957116"/>
            <a:ext cx="666940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“What was the point of my life?”</a:t>
            </a:r>
            <a:endParaRPr lang="en-US" sz="1350" dirty="0"/>
          </a:p>
        </p:txBody>
      </p:sp>
      <p:sp>
        <p:nvSpPr>
          <p:cNvPr id="21" name="SK-24-text-20"/>
          <p:cNvSpPr/>
          <p:nvPr/>
        </p:nvSpPr>
        <p:spPr>
          <a:xfrm>
            <a:off x="353467" y="4567386"/>
            <a:ext cx="182975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ROLE</a:t>
            </a:r>
            <a:endParaRPr lang="en-US" sz="1275" dirty="0"/>
          </a:p>
        </p:txBody>
      </p:sp>
      <p:sp>
        <p:nvSpPr>
          <p:cNvPr id="22" name="SK-24-text-21"/>
          <p:cNvSpPr/>
          <p:nvPr/>
        </p:nvSpPr>
        <p:spPr>
          <a:xfrm>
            <a:off x="365671" y="4896594"/>
            <a:ext cx="1182632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Acknowledge the depth of the suffering — do not minimise or rush to fix</a:t>
            </a:r>
            <a:endParaRPr lang="en-US" sz="1200" dirty="0"/>
          </a:p>
        </p:txBody>
      </p:sp>
      <p:sp>
        <p:nvSpPr>
          <p:cNvPr id="23" name="SK-24-text-22"/>
          <p:cNvSpPr/>
          <p:nvPr/>
        </p:nvSpPr>
        <p:spPr>
          <a:xfrm>
            <a:off x="365671" y="5232648"/>
            <a:ext cx="1182632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Create space for reflection — silence and presence are powerful</a:t>
            </a:r>
            <a:endParaRPr lang="en-US" sz="1200" dirty="0"/>
          </a:p>
        </p:txBody>
      </p:sp>
      <p:sp>
        <p:nvSpPr>
          <p:cNvPr id="24" name="SK-24-text-23"/>
          <p:cNvSpPr/>
          <p:nvPr/>
        </p:nvSpPr>
        <p:spPr>
          <a:xfrm>
            <a:off x="365671" y="5554861"/>
            <a:ext cx="1182632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Refer to chaplaincy or community faith leader (with patient consent)</a:t>
            </a:r>
            <a:endParaRPr lang="en-US" sz="1200" dirty="0"/>
          </a:p>
        </p:txBody>
      </p:sp>
      <p:sp>
        <p:nvSpPr>
          <p:cNvPr id="25" name="SK-24-text-24"/>
          <p:cNvSpPr/>
          <p:nvPr/>
        </p:nvSpPr>
        <p:spPr>
          <a:xfrm>
            <a:off x="353467" y="5980063"/>
            <a:ext cx="1183853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Spiritual pain is a clinical problem — ensure your Specialist Palliative Care team is aware.</a:t>
            </a:r>
            <a:endParaRPr lang="en-US" sz="1200" dirty="0"/>
          </a:p>
        </p:txBody>
      </p:sp>
      <p:sp>
        <p:nvSpPr>
          <p:cNvPr id="26" name="SK-24-text-25"/>
          <p:cNvSpPr/>
          <p:nvPr/>
        </p:nvSpPr>
        <p:spPr>
          <a:xfrm>
            <a:off x="316855" y="6563023"/>
            <a:ext cx="343662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7" name="SK-24-text-26"/>
          <p:cNvSpPr/>
          <p:nvPr/>
        </p:nvSpPr>
        <p:spPr>
          <a:xfrm>
            <a:off x="7888188" y="6542484"/>
            <a:ext cx="430381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| June 2026 | Slide 24 of 31</a:t>
            </a:r>
            <a:endParaRPr lang="en-US" sz="10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52586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57" y="1517005"/>
            <a:ext cx="1914079" cy="38100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57" y="1789807"/>
            <a:ext cx="5498455" cy="918865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357" y="2914650"/>
            <a:ext cx="5498455" cy="877788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357" y="4093518"/>
            <a:ext cx="5498455" cy="865436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357" y="5231904"/>
            <a:ext cx="5498455" cy="831056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7890" y="1789807"/>
            <a:ext cx="5498455" cy="912019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890" y="2914650"/>
            <a:ext cx="5498455" cy="877788"/>
          </a:xfrm>
          <a:prstGeom prst="rect">
            <a:avLst/>
          </a:prstGeom>
        </p:spPr>
      </p:pic>
      <p:pic>
        <p:nvPicPr>
          <p:cNvPr id="11" name="SK-2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7890" y="4018657"/>
            <a:ext cx="5498455" cy="891480"/>
          </a:xfrm>
          <a:prstGeom prst="rect">
            <a:avLst/>
          </a:prstGeom>
        </p:spPr>
      </p:pic>
      <p:pic>
        <p:nvPicPr>
          <p:cNvPr id="12" name="SK-2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7890" y="5129659"/>
            <a:ext cx="5498455" cy="898327"/>
          </a:xfrm>
          <a:prstGeom prst="rect">
            <a:avLst/>
          </a:prstGeom>
        </p:spPr>
      </p:pic>
      <p:pic>
        <p:nvPicPr>
          <p:cNvPr id="13" name="SK-2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316117"/>
            <a:ext cx="12192000" cy="541734"/>
          </a:xfrm>
          <a:prstGeom prst="rect">
            <a:avLst/>
          </a:prstGeom>
        </p:spPr>
      </p:pic>
      <p:pic>
        <p:nvPicPr>
          <p:cNvPr id="14" name="SK-2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789890" y="713184"/>
            <a:ext cx="999679" cy="850255"/>
          </a:xfrm>
          <a:prstGeom prst="rect">
            <a:avLst/>
          </a:prstGeom>
        </p:spPr>
      </p:pic>
      <p:sp>
        <p:nvSpPr>
          <p:cNvPr id="15" name="SK-25-text-14"/>
          <p:cNvSpPr/>
          <p:nvPr/>
        </p:nvSpPr>
        <p:spPr>
          <a:xfrm>
            <a:off x="426690" y="137071"/>
            <a:ext cx="1176531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5 • Death and Dying Conversations</a:t>
            </a:r>
            <a:endParaRPr lang="en-US" sz="1650" dirty="0"/>
          </a:p>
        </p:txBody>
      </p:sp>
      <p:sp>
        <p:nvSpPr>
          <p:cNvPr id="16" name="SK-25-text-15"/>
          <p:cNvSpPr/>
          <p:nvPr/>
        </p:nvSpPr>
        <p:spPr>
          <a:xfrm>
            <a:off x="390079" y="809179"/>
            <a:ext cx="11801921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Tips — Death &amp; Dying Conversations</a:t>
            </a:r>
            <a:endParaRPr lang="en-US" sz="3450" dirty="0"/>
          </a:p>
        </p:txBody>
      </p:sp>
      <p:sp>
        <p:nvSpPr>
          <p:cNvPr id="17" name="SK-25-text-16"/>
          <p:cNvSpPr/>
          <p:nvPr/>
        </p:nvSpPr>
        <p:spPr>
          <a:xfrm>
            <a:off x="707082" y="1940719"/>
            <a:ext cx="646366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01 ASK, don't assume</a:t>
            </a:r>
            <a:endParaRPr lang="en-US" sz="1950" dirty="0"/>
          </a:p>
        </p:txBody>
      </p:sp>
      <p:sp>
        <p:nvSpPr>
          <p:cNvPr id="18" name="SK-25-text-17"/>
          <p:cNvSpPr/>
          <p:nvPr/>
        </p:nvSpPr>
        <p:spPr>
          <a:xfrm>
            <a:off x="1706761" y="2317998"/>
            <a:ext cx="739711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much do you want to know?</a:t>
            </a:r>
            <a:endParaRPr lang="en-US" sz="1650" dirty="0"/>
          </a:p>
        </p:txBody>
      </p:sp>
      <p:sp>
        <p:nvSpPr>
          <p:cNvPr id="19" name="SK-25-text-18"/>
          <p:cNvSpPr/>
          <p:nvPr/>
        </p:nvSpPr>
        <p:spPr>
          <a:xfrm>
            <a:off x="6400800" y="1940719"/>
            <a:ext cx="497776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05 Reframe hope</a:t>
            </a:r>
            <a:endParaRPr lang="en-US" sz="1950" dirty="0"/>
          </a:p>
        </p:txBody>
      </p:sp>
      <p:sp>
        <p:nvSpPr>
          <p:cNvPr id="20" name="SK-25-text-19"/>
          <p:cNvSpPr/>
          <p:nvPr/>
        </p:nvSpPr>
        <p:spPr>
          <a:xfrm>
            <a:off x="7376071" y="2317998"/>
            <a:ext cx="481592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Toward achievable goals, not cure</a:t>
            </a:r>
            <a:endParaRPr lang="en-US" sz="1650" dirty="0"/>
          </a:p>
        </p:txBody>
      </p:sp>
      <p:sp>
        <p:nvSpPr>
          <p:cNvPr id="21" name="SK-25-text-20"/>
          <p:cNvSpPr/>
          <p:nvPr/>
        </p:nvSpPr>
        <p:spPr>
          <a:xfrm>
            <a:off x="719286" y="3058567"/>
            <a:ext cx="11472714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02 The conversation IS the intervention</a:t>
            </a:r>
            <a:endParaRPr lang="en-US" sz="1950" dirty="0"/>
          </a:p>
        </p:txBody>
      </p:sp>
      <p:sp>
        <p:nvSpPr>
          <p:cNvPr id="22" name="SK-25-text-21"/>
          <p:cNvSpPr/>
          <p:nvPr/>
        </p:nvSpPr>
        <p:spPr>
          <a:xfrm>
            <a:off x="1706761" y="3415159"/>
            <a:ext cx="940879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improves outcomes — don't delay it</a:t>
            </a:r>
            <a:endParaRPr lang="en-US" sz="1650" dirty="0"/>
          </a:p>
        </p:txBody>
      </p:sp>
      <p:sp>
        <p:nvSpPr>
          <p:cNvPr id="23" name="SK-25-text-22"/>
          <p:cNvSpPr/>
          <p:nvPr/>
        </p:nvSpPr>
        <p:spPr>
          <a:xfrm>
            <a:off x="6400800" y="3058567"/>
            <a:ext cx="557212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06 Name collusion</a:t>
            </a:r>
            <a:endParaRPr lang="en-US" sz="1950" dirty="0"/>
          </a:p>
        </p:txBody>
      </p:sp>
      <p:sp>
        <p:nvSpPr>
          <p:cNvPr id="24" name="SK-25-text-23"/>
          <p:cNvSpPr/>
          <p:nvPr/>
        </p:nvSpPr>
        <p:spPr>
          <a:xfrm>
            <a:off x="7376071" y="3415159"/>
            <a:ext cx="481592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Address it compassionately but directly</a:t>
            </a:r>
            <a:endParaRPr lang="en-US" sz="1650" dirty="0"/>
          </a:p>
        </p:txBody>
      </p:sp>
      <p:sp>
        <p:nvSpPr>
          <p:cNvPr id="25" name="SK-25-text-24"/>
          <p:cNvSpPr/>
          <p:nvPr/>
        </p:nvSpPr>
        <p:spPr>
          <a:xfrm>
            <a:off x="719286" y="4169569"/>
            <a:ext cx="616648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03 Protect the time</a:t>
            </a:r>
            <a:endParaRPr lang="en-US" sz="1950" dirty="0"/>
          </a:p>
        </p:txBody>
      </p:sp>
      <p:sp>
        <p:nvSpPr>
          <p:cNvPr id="26" name="SK-25-text-25"/>
          <p:cNvSpPr/>
          <p:nvPr/>
        </p:nvSpPr>
        <p:spPr>
          <a:xfrm>
            <a:off x="1706761" y="4402782"/>
            <a:ext cx="3706267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start a serious illness conversation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the end of a busy clinic</a:t>
            </a:r>
            <a:endParaRPr lang="en-US" sz="1575" dirty="0"/>
          </a:p>
        </p:txBody>
      </p:sp>
      <p:sp>
        <p:nvSpPr>
          <p:cNvPr id="27" name="SK-25-text-26"/>
          <p:cNvSpPr/>
          <p:nvPr/>
        </p:nvSpPr>
        <p:spPr>
          <a:xfrm>
            <a:off x="6400800" y="4169569"/>
            <a:ext cx="57912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07 Know your own reactions</a:t>
            </a:r>
            <a:endParaRPr lang="en-US" sz="1950" dirty="0"/>
          </a:p>
        </p:txBody>
      </p:sp>
      <p:sp>
        <p:nvSpPr>
          <p:cNvPr id="28" name="SK-25-text-27"/>
          <p:cNvSpPr/>
          <p:nvPr/>
        </p:nvSpPr>
        <p:spPr>
          <a:xfrm>
            <a:off x="7376071" y="4546848"/>
            <a:ext cx="481592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Self-awareness is a clinical skill</a:t>
            </a:r>
            <a:endParaRPr lang="en-US" sz="1650" dirty="0"/>
          </a:p>
        </p:txBody>
      </p:sp>
      <p:sp>
        <p:nvSpPr>
          <p:cNvPr id="29" name="SK-25-text-28"/>
          <p:cNvSpPr/>
          <p:nvPr/>
        </p:nvSpPr>
        <p:spPr>
          <a:xfrm>
            <a:off x="719286" y="5095429"/>
            <a:ext cx="6166485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04 Hold the silence</a:t>
            </a:r>
            <a:endParaRPr lang="en-US" sz="1950" dirty="0"/>
          </a:p>
        </p:txBody>
      </p:sp>
      <p:sp>
        <p:nvSpPr>
          <p:cNvPr id="30" name="SK-25-text-29"/>
          <p:cNvSpPr/>
          <p:nvPr/>
        </p:nvSpPr>
        <p:spPr>
          <a:xfrm>
            <a:off x="1694557" y="5527477"/>
            <a:ext cx="3511153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Silence is therapeutic — resist the urge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fill it</a:t>
            </a:r>
            <a:endParaRPr lang="en-US" sz="1575" dirty="0"/>
          </a:p>
        </p:txBody>
      </p:sp>
      <p:sp>
        <p:nvSpPr>
          <p:cNvPr id="31" name="SK-25-text-30"/>
          <p:cNvSpPr/>
          <p:nvPr/>
        </p:nvSpPr>
        <p:spPr>
          <a:xfrm>
            <a:off x="6400800" y="5294263"/>
            <a:ext cx="527494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08 Debrief after</a:t>
            </a:r>
            <a:endParaRPr lang="en-US" sz="1950" dirty="0"/>
          </a:p>
        </p:txBody>
      </p:sp>
      <p:sp>
        <p:nvSpPr>
          <p:cNvPr id="32" name="SK-25-text-31"/>
          <p:cNvSpPr/>
          <p:nvPr/>
        </p:nvSpPr>
        <p:spPr>
          <a:xfrm>
            <a:off x="7376071" y="5644009"/>
            <a:ext cx="4815929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Don't carry difficult conversations alone</a:t>
            </a:r>
            <a:endParaRPr lang="en-US" sz="1650" dirty="0"/>
          </a:p>
        </p:txBody>
      </p:sp>
      <p:sp>
        <p:nvSpPr>
          <p:cNvPr id="33" name="SK-25-text-32"/>
          <p:cNvSpPr/>
          <p:nvPr/>
        </p:nvSpPr>
        <p:spPr>
          <a:xfrm>
            <a:off x="438894" y="6494413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34" name="SK-25-text-33"/>
          <p:cNvSpPr/>
          <p:nvPr/>
        </p:nvSpPr>
        <p:spPr>
          <a:xfrm>
            <a:off x="7558980" y="6480721"/>
            <a:ext cx="46330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 | Slide 25 of 31</a:t>
            </a:r>
            <a:endParaRPr lang="en-US" sz="127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11361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77880"/>
            <a:ext cx="12192000" cy="479971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704999"/>
            <a:ext cx="134094" cy="949077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780" y="1764506"/>
            <a:ext cx="11704290" cy="9525"/>
          </a:xfrm>
          <a:prstGeom prst="rect">
            <a:avLst/>
          </a:prstGeom>
        </p:spPr>
      </p:pic>
      <p:pic>
        <p:nvPicPr>
          <p:cNvPr id="7" name="SK-2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80" y="1939379"/>
            <a:ext cx="5669161" cy="1086296"/>
          </a:xfrm>
          <a:prstGeom prst="rect">
            <a:avLst/>
          </a:prstGeom>
        </p:spPr>
      </p:pic>
      <p:pic>
        <p:nvPicPr>
          <p:cNvPr id="8" name="SK-2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1988790"/>
            <a:ext cx="109686" cy="925711"/>
          </a:xfrm>
          <a:prstGeom prst="rect">
            <a:avLst/>
          </a:prstGeom>
        </p:spPr>
      </p:pic>
      <p:pic>
        <p:nvPicPr>
          <p:cNvPr id="9" name="SK-2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490" y="2029867"/>
            <a:ext cx="987475" cy="185142"/>
          </a:xfrm>
          <a:prstGeom prst="rect">
            <a:avLst/>
          </a:prstGeom>
        </p:spPr>
      </p:pic>
      <p:pic>
        <p:nvPicPr>
          <p:cNvPr id="10" name="SK-2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8761" y="1974354"/>
            <a:ext cx="5669161" cy="913358"/>
          </a:xfrm>
          <a:prstGeom prst="rect">
            <a:avLst/>
          </a:prstGeom>
        </p:spPr>
      </p:pic>
      <p:pic>
        <p:nvPicPr>
          <p:cNvPr id="11" name="SK-2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6392" y="1988790"/>
            <a:ext cx="109686" cy="925711"/>
          </a:xfrm>
          <a:prstGeom prst="rect">
            <a:avLst/>
          </a:prstGeom>
        </p:spPr>
      </p:pic>
      <p:pic>
        <p:nvPicPr>
          <p:cNvPr id="12" name="SK-2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1" y="2029867"/>
            <a:ext cx="987475" cy="185142"/>
          </a:xfrm>
          <a:prstGeom prst="rect">
            <a:avLst/>
          </a:prstGeom>
        </p:spPr>
      </p:pic>
      <p:pic>
        <p:nvPicPr>
          <p:cNvPr id="13" name="SK-2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3780" y="3057227"/>
            <a:ext cx="5669161" cy="1072604"/>
          </a:xfrm>
          <a:prstGeom prst="rect">
            <a:avLst/>
          </a:prstGeom>
        </p:spPr>
      </p:pic>
      <p:pic>
        <p:nvPicPr>
          <p:cNvPr id="14" name="SK-26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3086100"/>
            <a:ext cx="109686" cy="925711"/>
          </a:xfrm>
          <a:prstGeom prst="rect">
            <a:avLst/>
          </a:prstGeom>
        </p:spPr>
      </p:pic>
      <p:pic>
        <p:nvPicPr>
          <p:cNvPr id="15" name="SK-26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1490" y="3144292"/>
            <a:ext cx="1243459" cy="185142"/>
          </a:xfrm>
          <a:prstGeom prst="rect">
            <a:avLst/>
          </a:prstGeom>
        </p:spPr>
      </p:pic>
      <p:pic>
        <p:nvPicPr>
          <p:cNvPr id="16" name="SK-26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78761" y="3057227"/>
            <a:ext cx="5669161" cy="1065609"/>
          </a:xfrm>
          <a:prstGeom prst="rect">
            <a:avLst/>
          </a:prstGeom>
        </p:spPr>
      </p:pic>
      <p:pic>
        <p:nvPicPr>
          <p:cNvPr id="17" name="SK-26-img-1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6392" y="3086100"/>
            <a:ext cx="109686" cy="925711"/>
          </a:xfrm>
          <a:prstGeom prst="rect">
            <a:avLst/>
          </a:prstGeom>
        </p:spPr>
      </p:pic>
      <p:pic>
        <p:nvPicPr>
          <p:cNvPr id="18" name="SK-26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66471" y="3144292"/>
            <a:ext cx="987475" cy="185142"/>
          </a:xfrm>
          <a:prstGeom prst="rect">
            <a:avLst/>
          </a:prstGeom>
        </p:spPr>
      </p:pic>
      <p:pic>
        <p:nvPicPr>
          <p:cNvPr id="19" name="SK-26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3780" y="4175820"/>
            <a:ext cx="5669161" cy="975122"/>
          </a:xfrm>
          <a:prstGeom prst="rect">
            <a:avLst/>
          </a:prstGeom>
        </p:spPr>
      </p:pic>
      <p:pic>
        <p:nvPicPr>
          <p:cNvPr id="20" name="SK-26-img-1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4183261"/>
            <a:ext cx="109686" cy="925711"/>
          </a:xfrm>
          <a:prstGeom prst="rect">
            <a:avLst/>
          </a:prstGeom>
        </p:spPr>
      </p:pic>
      <p:pic>
        <p:nvPicPr>
          <p:cNvPr id="21" name="SK-26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1490" y="4227909"/>
            <a:ext cx="1341090" cy="185142"/>
          </a:xfrm>
          <a:prstGeom prst="rect">
            <a:avLst/>
          </a:prstGeom>
        </p:spPr>
      </p:pic>
      <p:pic>
        <p:nvPicPr>
          <p:cNvPr id="22" name="SK-26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78761" y="4175820"/>
            <a:ext cx="5669161" cy="975122"/>
          </a:xfrm>
          <a:prstGeom prst="rect">
            <a:avLst/>
          </a:prstGeom>
        </p:spPr>
      </p:pic>
      <p:pic>
        <p:nvPicPr>
          <p:cNvPr id="23" name="SK-26-img-2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6392" y="4183261"/>
            <a:ext cx="109686" cy="925711"/>
          </a:xfrm>
          <a:prstGeom prst="rect">
            <a:avLst/>
          </a:prstGeom>
        </p:spPr>
      </p:pic>
      <p:pic>
        <p:nvPicPr>
          <p:cNvPr id="24" name="SK-26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766471" y="4227909"/>
            <a:ext cx="1475184" cy="185142"/>
          </a:xfrm>
          <a:prstGeom prst="rect">
            <a:avLst/>
          </a:prstGeom>
        </p:spPr>
      </p:pic>
      <p:pic>
        <p:nvPicPr>
          <p:cNvPr id="25" name="SK-26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43780" y="5273129"/>
            <a:ext cx="5669161" cy="988814"/>
          </a:xfrm>
          <a:prstGeom prst="rect">
            <a:avLst/>
          </a:prstGeom>
        </p:spPr>
      </p:pic>
      <p:pic>
        <p:nvPicPr>
          <p:cNvPr id="26" name="SK-26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41263" y="5280571"/>
            <a:ext cx="109686" cy="925711"/>
          </a:xfrm>
          <a:prstGeom prst="rect">
            <a:avLst/>
          </a:prstGeom>
        </p:spPr>
      </p:pic>
      <p:pic>
        <p:nvPicPr>
          <p:cNvPr id="27" name="SK-26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31490" y="5325219"/>
            <a:ext cx="828973" cy="185142"/>
          </a:xfrm>
          <a:prstGeom prst="rect">
            <a:avLst/>
          </a:prstGeom>
        </p:spPr>
      </p:pic>
      <p:pic>
        <p:nvPicPr>
          <p:cNvPr id="28" name="SK-26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78761" y="5273129"/>
            <a:ext cx="5669161" cy="981968"/>
          </a:xfrm>
          <a:prstGeom prst="rect">
            <a:avLst/>
          </a:prstGeom>
        </p:spPr>
      </p:pic>
      <p:pic>
        <p:nvPicPr>
          <p:cNvPr id="29" name="SK-26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376392" y="5280571"/>
            <a:ext cx="109686" cy="925711"/>
          </a:xfrm>
          <a:prstGeom prst="rect">
            <a:avLst/>
          </a:prstGeom>
        </p:spPr>
      </p:pic>
      <p:pic>
        <p:nvPicPr>
          <p:cNvPr id="30" name="SK-26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766471" y="5325219"/>
            <a:ext cx="828973" cy="185142"/>
          </a:xfrm>
          <a:prstGeom prst="rect">
            <a:avLst/>
          </a:prstGeom>
        </p:spPr>
      </p:pic>
      <p:pic>
        <p:nvPicPr>
          <p:cNvPr id="31" name="SK-26-img-30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033992" y="514350"/>
            <a:ext cx="1682353" cy="1234380"/>
          </a:xfrm>
          <a:prstGeom prst="rect">
            <a:avLst/>
          </a:prstGeom>
        </p:spPr>
      </p:pic>
      <p:sp>
        <p:nvSpPr>
          <p:cNvPr id="32" name="SK-26-text-31"/>
          <p:cNvSpPr/>
          <p:nvPr/>
        </p:nvSpPr>
        <p:spPr>
          <a:xfrm>
            <a:off x="377875" y="109686"/>
            <a:ext cx="948594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5</a:t>
            </a:r>
            <a:endParaRPr lang="en-US" sz="1725" dirty="0"/>
          </a:p>
        </p:txBody>
      </p:sp>
      <p:sp>
        <p:nvSpPr>
          <p:cNvPr id="33" name="SK-26-text-32"/>
          <p:cNvSpPr/>
          <p:nvPr/>
        </p:nvSpPr>
        <p:spPr>
          <a:xfrm>
            <a:off x="10509498" y="130225"/>
            <a:ext cx="168250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Exam Pearls</a:t>
            </a:r>
            <a:endParaRPr lang="en-US" sz="1125" dirty="0"/>
          </a:p>
        </p:txBody>
      </p:sp>
      <p:sp>
        <p:nvSpPr>
          <p:cNvPr id="34" name="SK-26-text-33"/>
          <p:cNvSpPr/>
          <p:nvPr/>
        </p:nvSpPr>
        <p:spPr>
          <a:xfrm>
            <a:off x="719286" y="795486"/>
            <a:ext cx="7048500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Exam Pearls</a:t>
            </a:r>
            <a:endParaRPr lang="en-US" sz="3000" dirty="0"/>
          </a:p>
        </p:txBody>
      </p:sp>
      <p:sp>
        <p:nvSpPr>
          <p:cNvPr id="35" name="SK-26-text-34"/>
          <p:cNvSpPr/>
          <p:nvPr/>
        </p:nvSpPr>
        <p:spPr>
          <a:xfrm>
            <a:off x="719286" y="1323529"/>
            <a:ext cx="11472714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frameworks and concepts for your Applied Knowledge Test</a:t>
            </a:r>
            <a:endParaRPr lang="en-US" sz="1650" dirty="0"/>
          </a:p>
        </p:txBody>
      </p:sp>
      <p:sp>
        <p:nvSpPr>
          <p:cNvPr id="36" name="SK-26-text-35"/>
          <p:cNvSpPr/>
          <p:nvPr/>
        </p:nvSpPr>
        <p:spPr>
          <a:xfrm>
            <a:off x="767953" y="2050405"/>
            <a:ext cx="141351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FRAMEWORK</a:t>
            </a:r>
            <a:endParaRPr lang="en-US" sz="975" dirty="0"/>
          </a:p>
        </p:txBody>
      </p:sp>
      <p:sp>
        <p:nvSpPr>
          <p:cNvPr id="37" name="SK-26-text-36"/>
          <p:cNvSpPr/>
          <p:nvPr/>
        </p:nvSpPr>
        <p:spPr>
          <a:xfrm>
            <a:off x="719286" y="2283619"/>
            <a:ext cx="694467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SPIKES — Breaking Bad News</a:t>
            </a:r>
            <a:endParaRPr lang="en-US" sz="1725" dirty="0"/>
          </a:p>
        </p:txBody>
      </p:sp>
      <p:sp>
        <p:nvSpPr>
          <p:cNvPr id="38" name="SK-26-text-37"/>
          <p:cNvSpPr/>
          <p:nvPr/>
        </p:nvSpPr>
        <p:spPr>
          <a:xfrm>
            <a:off x="719286" y="2551063"/>
            <a:ext cx="4084290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Set-up · Perception · Invitation · Knowledge · Emotion ·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Summary/Strategy</a:t>
            </a:r>
            <a:endParaRPr lang="en-US" sz="1125" dirty="0"/>
          </a:p>
        </p:txBody>
      </p:sp>
      <p:sp>
        <p:nvSpPr>
          <p:cNvPr id="39" name="SK-26-text-38"/>
          <p:cNvSpPr/>
          <p:nvPr/>
        </p:nvSpPr>
        <p:spPr>
          <a:xfrm>
            <a:off x="767953" y="3168253"/>
            <a:ext cx="215646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EVIDENCE-BASED</a:t>
            </a:r>
            <a:endParaRPr lang="en-US" sz="975" dirty="0"/>
          </a:p>
        </p:txBody>
      </p:sp>
      <p:sp>
        <p:nvSpPr>
          <p:cNvPr id="40" name="SK-26-text-39"/>
          <p:cNvSpPr/>
          <p:nvPr/>
        </p:nvSpPr>
        <p:spPr>
          <a:xfrm>
            <a:off x="719286" y="3394621"/>
            <a:ext cx="904779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Serious Illness Conversation Guide</a:t>
            </a:r>
            <a:endParaRPr lang="en-US" sz="1725" dirty="0"/>
          </a:p>
        </p:txBody>
      </p:sp>
      <p:sp>
        <p:nvSpPr>
          <p:cNvPr id="41" name="SK-26-text-40"/>
          <p:cNvSpPr/>
          <p:nvPr/>
        </p:nvSpPr>
        <p:spPr>
          <a:xfrm>
            <a:off x="719286" y="3648373"/>
            <a:ext cx="3486894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Ariadne Labs. Evidence: improves QoL, reduces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aggressive treatment at end of life</a:t>
            </a:r>
            <a:endParaRPr lang="en-US" sz="1125" dirty="0"/>
          </a:p>
        </p:txBody>
      </p:sp>
      <p:sp>
        <p:nvSpPr>
          <p:cNvPr id="42" name="SK-26-text-41"/>
          <p:cNvSpPr/>
          <p:nvPr/>
        </p:nvSpPr>
        <p:spPr>
          <a:xfrm>
            <a:off x="767953" y="4251871"/>
            <a:ext cx="215646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TEAM WELLBEING</a:t>
            </a:r>
            <a:endParaRPr lang="en-US" sz="975" dirty="0"/>
          </a:p>
        </p:txBody>
      </p:sp>
      <p:sp>
        <p:nvSpPr>
          <p:cNvPr id="43" name="SK-26-text-42"/>
          <p:cNvSpPr/>
          <p:nvPr/>
        </p:nvSpPr>
        <p:spPr>
          <a:xfrm>
            <a:off x="719286" y="4471392"/>
            <a:ext cx="405288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Schwartz Rounds</a:t>
            </a:r>
            <a:endParaRPr lang="en-US" sz="1725" dirty="0"/>
          </a:p>
        </p:txBody>
      </p:sp>
      <p:sp>
        <p:nvSpPr>
          <p:cNvPr id="44" name="SK-26-text-43"/>
          <p:cNvSpPr/>
          <p:nvPr/>
        </p:nvSpPr>
        <p:spPr>
          <a:xfrm>
            <a:off x="719286" y="4718298"/>
            <a:ext cx="3864769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Whole-team reflective meetings. Evidence: reduce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burnout, improve communication</a:t>
            </a:r>
            <a:endParaRPr lang="en-US" sz="1125" dirty="0"/>
          </a:p>
        </p:txBody>
      </p:sp>
      <p:sp>
        <p:nvSpPr>
          <p:cNvPr id="45" name="SK-26-text-44"/>
          <p:cNvSpPr/>
          <p:nvPr/>
        </p:nvSpPr>
        <p:spPr>
          <a:xfrm>
            <a:off x="767953" y="5349180"/>
            <a:ext cx="141351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APPRAISAL</a:t>
            </a:r>
            <a:endParaRPr lang="en-US" sz="975" dirty="0"/>
          </a:p>
        </p:txBody>
      </p:sp>
      <p:sp>
        <p:nvSpPr>
          <p:cNvPr id="46" name="SK-26-text-45"/>
          <p:cNvSpPr/>
          <p:nvPr/>
        </p:nvSpPr>
        <p:spPr>
          <a:xfrm>
            <a:off x="719286" y="5568553"/>
            <a:ext cx="8522018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 Event Analysis (SEA)</a:t>
            </a:r>
            <a:endParaRPr lang="en-US" sz="1725" dirty="0"/>
          </a:p>
        </p:txBody>
      </p:sp>
      <p:sp>
        <p:nvSpPr>
          <p:cNvPr id="47" name="SK-26-text-46"/>
          <p:cNvSpPr/>
          <p:nvPr/>
        </p:nvSpPr>
        <p:spPr>
          <a:xfrm>
            <a:off x="719286" y="5829300"/>
            <a:ext cx="403547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Required for unexpected deaths in general practice —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RCGP appraisal requirement</a:t>
            </a:r>
            <a:endParaRPr lang="en-US" sz="1125" dirty="0"/>
          </a:p>
        </p:txBody>
      </p:sp>
      <p:sp>
        <p:nvSpPr>
          <p:cNvPr id="48" name="SK-26-text-47"/>
          <p:cNvSpPr/>
          <p:nvPr/>
        </p:nvSpPr>
        <p:spPr>
          <a:xfrm>
            <a:off x="6919199" y="2050405"/>
            <a:ext cx="141351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FRAMEWORK</a:t>
            </a:r>
            <a:endParaRPr lang="en-US" sz="975" dirty="0"/>
          </a:p>
        </p:txBody>
      </p:sp>
      <p:sp>
        <p:nvSpPr>
          <p:cNvPr id="49" name="SK-26-text-48"/>
          <p:cNvSpPr/>
          <p:nvPr/>
        </p:nvSpPr>
        <p:spPr>
          <a:xfrm>
            <a:off x="6776607" y="2296503"/>
            <a:ext cx="5766941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NURSE — Responding to Emotions</a:t>
            </a:r>
            <a:endParaRPr lang="en-US" sz="1725" dirty="0"/>
          </a:p>
        </p:txBody>
      </p:sp>
      <p:sp>
        <p:nvSpPr>
          <p:cNvPr id="50" name="SK-26-text-49"/>
          <p:cNvSpPr/>
          <p:nvPr/>
        </p:nvSpPr>
        <p:spPr>
          <a:xfrm>
            <a:off x="6776607" y="2598178"/>
            <a:ext cx="576694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Name · Understand · Respect · Support · Explore</a:t>
            </a:r>
            <a:endParaRPr lang="en-US" sz="1275" dirty="0"/>
          </a:p>
        </p:txBody>
      </p:sp>
      <p:sp>
        <p:nvSpPr>
          <p:cNvPr id="51" name="SK-26-text-50"/>
          <p:cNvSpPr/>
          <p:nvPr/>
        </p:nvSpPr>
        <p:spPr>
          <a:xfrm>
            <a:off x="6919199" y="3168253"/>
            <a:ext cx="171069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DISTINCTION</a:t>
            </a:r>
            <a:endParaRPr lang="en-US" sz="975" dirty="0"/>
          </a:p>
        </p:txBody>
      </p:sp>
      <p:sp>
        <p:nvSpPr>
          <p:cNvPr id="52" name="SK-26-text-51"/>
          <p:cNvSpPr/>
          <p:nvPr/>
        </p:nvSpPr>
        <p:spPr>
          <a:xfrm>
            <a:off x="6776607" y="3379972"/>
            <a:ext cx="5766941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Compassion Fatigue vs Burnout</a:t>
            </a:r>
            <a:endParaRPr lang="en-US" sz="1725" dirty="0"/>
          </a:p>
        </p:txBody>
      </p:sp>
      <p:sp>
        <p:nvSpPr>
          <p:cNvPr id="53" name="SK-26-text-52"/>
          <p:cNvSpPr/>
          <p:nvPr/>
        </p:nvSpPr>
        <p:spPr>
          <a:xfrm>
            <a:off x="6776607" y="3633724"/>
            <a:ext cx="57669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Compassion fatigue = caused by caring.</a:t>
            </a:r>
            <a:endParaRPr lang="en-US" sz="1275" dirty="0"/>
          </a:p>
        </p:txBody>
      </p:sp>
      <p:sp>
        <p:nvSpPr>
          <p:cNvPr id="54" name="SK-26-text-53"/>
          <p:cNvSpPr/>
          <p:nvPr/>
        </p:nvSpPr>
        <p:spPr>
          <a:xfrm>
            <a:off x="6776607" y="3818866"/>
            <a:ext cx="576694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Burnout = caused by system factors</a:t>
            </a:r>
            <a:endParaRPr lang="en-US" sz="1275" dirty="0"/>
          </a:p>
        </p:txBody>
      </p:sp>
      <p:sp>
        <p:nvSpPr>
          <p:cNvPr id="55" name="SK-26-text-54"/>
          <p:cNvSpPr/>
          <p:nvPr/>
        </p:nvSpPr>
        <p:spPr>
          <a:xfrm>
            <a:off x="6885117" y="4251871"/>
            <a:ext cx="289941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REFLECTIVE PRACTICE</a:t>
            </a:r>
            <a:endParaRPr lang="en-US" sz="975" dirty="0"/>
          </a:p>
        </p:txBody>
      </p:sp>
      <p:sp>
        <p:nvSpPr>
          <p:cNvPr id="56" name="SK-26-text-55"/>
          <p:cNvSpPr/>
          <p:nvPr/>
        </p:nvSpPr>
        <p:spPr>
          <a:xfrm>
            <a:off x="6776607" y="4449897"/>
            <a:ext cx="352710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Balint Groups</a:t>
            </a:r>
            <a:endParaRPr lang="en-US" sz="1725" dirty="0"/>
          </a:p>
        </p:txBody>
      </p:sp>
      <p:sp>
        <p:nvSpPr>
          <p:cNvPr id="57" name="SK-26-text-56"/>
          <p:cNvSpPr/>
          <p:nvPr/>
        </p:nvSpPr>
        <p:spPr>
          <a:xfrm>
            <a:off x="6776607" y="4703649"/>
            <a:ext cx="576694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Doctor-patient relationship focus.</a:t>
            </a:r>
            <a:endParaRPr lang="en-US" sz="1275" dirty="0"/>
          </a:p>
        </p:txBody>
      </p:sp>
      <p:sp>
        <p:nvSpPr>
          <p:cNvPr id="58" name="SK-26-text-57"/>
          <p:cNvSpPr/>
          <p:nvPr/>
        </p:nvSpPr>
        <p:spPr>
          <a:xfrm>
            <a:off x="6776607" y="4881945"/>
            <a:ext cx="455009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Standard in GP training</a:t>
            </a:r>
            <a:endParaRPr lang="en-US" sz="1275" dirty="0"/>
          </a:p>
        </p:txBody>
      </p:sp>
      <p:sp>
        <p:nvSpPr>
          <p:cNvPr id="59" name="SK-26-text-58"/>
          <p:cNvSpPr/>
          <p:nvPr/>
        </p:nvSpPr>
        <p:spPr>
          <a:xfrm>
            <a:off x="6885117" y="5349180"/>
            <a:ext cx="141351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PRINCIPLE</a:t>
            </a:r>
            <a:endParaRPr lang="en-US" sz="975" dirty="0"/>
          </a:p>
        </p:txBody>
      </p:sp>
      <p:sp>
        <p:nvSpPr>
          <p:cNvPr id="60" name="SK-26-text-59"/>
          <p:cNvSpPr/>
          <p:nvPr/>
        </p:nvSpPr>
        <p:spPr>
          <a:xfrm>
            <a:off x="6776607" y="5554053"/>
            <a:ext cx="510444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Cultural Competence</a:t>
            </a:r>
            <a:endParaRPr lang="en-US" sz="1725" dirty="0"/>
          </a:p>
        </p:txBody>
      </p:sp>
      <p:sp>
        <p:nvSpPr>
          <p:cNvPr id="61" name="SK-26-text-60"/>
          <p:cNvSpPr/>
          <p:nvPr/>
        </p:nvSpPr>
        <p:spPr>
          <a:xfrm>
            <a:off x="6776607" y="5814651"/>
            <a:ext cx="576694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ask patient preferences.</a:t>
            </a:r>
            <a:endParaRPr lang="en-US" sz="1275" dirty="0"/>
          </a:p>
        </p:txBody>
      </p:sp>
      <p:sp>
        <p:nvSpPr>
          <p:cNvPr id="62" name="SK-26-text-61"/>
          <p:cNvSpPr/>
          <p:nvPr/>
        </p:nvSpPr>
        <p:spPr>
          <a:xfrm>
            <a:off x="6776607" y="5992947"/>
            <a:ext cx="5766941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assume based on culture or religion</a:t>
            </a:r>
            <a:endParaRPr lang="en-US" sz="1275" dirty="0"/>
          </a:p>
        </p:txBody>
      </p:sp>
      <p:sp>
        <p:nvSpPr>
          <p:cNvPr id="63" name="SK-26-text-62"/>
          <p:cNvSpPr/>
          <p:nvPr/>
        </p:nvSpPr>
        <p:spPr>
          <a:xfrm>
            <a:off x="390079" y="6535638"/>
            <a:ext cx="416147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64" name="SK-26-text-63"/>
          <p:cNvSpPr/>
          <p:nvPr/>
        </p:nvSpPr>
        <p:spPr>
          <a:xfrm>
            <a:off x="7363867" y="6521946"/>
            <a:ext cx="482813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 | Slide 26 of 31</a:t>
            </a:r>
            <a:endParaRPr lang="en-US" sz="127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59432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282" y="1282303"/>
            <a:ext cx="1475184" cy="116532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9890" y="706338"/>
            <a:ext cx="987475" cy="589657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82" y="2009329"/>
            <a:ext cx="5583882" cy="1083469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282" y="2002482"/>
            <a:ext cx="158353" cy="1035546"/>
          </a:xfrm>
          <a:prstGeom prst="rect">
            <a:avLst/>
          </a:prstGeom>
        </p:spPr>
      </p:pic>
      <p:pic>
        <p:nvPicPr>
          <p:cNvPr id="8" name="SK-2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5686" y="2002482"/>
            <a:ext cx="5571679" cy="1090315"/>
          </a:xfrm>
          <a:prstGeom prst="rect">
            <a:avLst/>
          </a:prstGeom>
        </p:spPr>
      </p:pic>
      <p:pic>
        <p:nvPicPr>
          <p:cNvPr id="9" name="SK-2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5686" y="2002482"/>
            <a:ext cx="158353" cy="1035546"/>
          </a:xfrm>
          <a:prstGeom prst="rect">
            <a:avLst/>
          </a:prstGeom>
        </p:spPr>
      </p:pic>
      <p:pic>
        <p:nvPicPr>
          <p:cNvPr id="10" name="SK-2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282" y="3271242"/>
            <a:ext cx="5583882" cy="1083469"/>
          </a:xfrm>
          <a:prstGeom prst="rect">
            <a:avLst/>
          </a:prstGeom>
        </p:spPr>
      </p:pic>
      <p:pic>
        <p:nvPicPr>
          <p:cNvPr id="11" name="SK-2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2282" y="3264396"/>
            <a:ext cx="158353" cy="1035546"/>
          </a:xfrm>
          <a:prstGeom prst="rect">
            <a:avLst/>
          </a:prstGeom>
        </p:spPr>
      </p:pic>
      <p:pic>
        <p:nvPicPr>
          <p:cNvPr id="12" name="SK-2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05686" y="3271242"/>
            <a:ext cx="5571679" cy="1083469"/>
          </a:xfrm>
          <a:prstGeom prst="rect">
            <a:avLst/>
          </a:prstGeom>
        </p:spPr>
      </p:pic>
      <p:pic>
        <p:nvPicPr>
          <p:cNvPr id="13" name="SK-2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5686" y="3264396"/>
            <a:ext cx="158353" cy="1035546"/>
          </a:xfrm>
          <a:prstGeom prst="rect">
            <a:avLst/>
          </a:prstGeom>
        </p:spPr>
      </p:pic>
      <p:pic>
        <p:nvPicPr>
          <p:cNvPr id="14" name="SK-2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2282" y="4491930"/>
            <a:ext cx="5583882" cy="1124694"/>
          </a:xfrm>
          <a:prstGeom prst="rect">
            <a:avLst/>
          </a:prstGeom>
        </p:spPr>
      </p:pic>
      <p:pic>
        <p:nvPicPr>
          <p:cNvPr id="15" name="SK-27-img-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282" y="4526161"/>
            <a:ext cx="158353" cy="1035546"/>
          </a:xfrm>
          <a:prstGeom prst="rect">
            <a:avLst/>
          </a:prstGeom>
        </p:spPr>
      </p:pic>
      <p:pic>
        <p:nvPicPr>
          <p:cNvPr id="16" name="SK-27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5686" y="4491930"/>
            <a:ext cx="5571679" cy="1124694"/>
          </a:xfrm>
          <a:prstGeom prst="rect">
            <a:avLst/>
          </a:prstGeom>
        </p:spPr>
      </p:pic>
      <p:pic>
        <p:nvPicPr>
          <p:cNvPr id="17" name="SK-27-img-1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5686" y="4526161"/>
            <a:ext cx="158353" cy="1035546"/>
          </a:xfrm>
          <a:prstGeom prst="rect">
            <a:avLst/>
          </a:prstGeom>
        </p:spPr>
      </p:pic>
      <p:pic>
        <p:nvPicPr>
          <p:cNvPr id="18" name="SK-27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2282" y="5746254"/>
            <a:ext cx="11375082" cy="515541"/>
          </a:xfrm>
          <a:prstGeom prst="rect">
            <a:avLst/>
          </a:prstGeom>
        </p:spPr>
      </p:pic>
      <p:pic>
        <p:nvPicPr>
          <p:cNvPr id="19" name="SK-27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20" name="SK-27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5271" y="5822305"/>
            <a:ext cx="377875" cy="363438"/>
          </a:xfrm>
          <a:prstGeom prst="rect">
            <a:avLst/>
          </a:prstGeom>
        </p:spPr>
      </p:pic>
      <p:sp>
        <p:nvSpPr>
          <p:cNvPr id="21" name="SK-27-text-20"/>
          <p:cNvSpPr/>
          <p:nvPr/>
        </p:nvSpPr>
        <p:spPr>
          <a:xfrm>
            <a:off x="3946475" y="109686"/>
            <a:ext cx="428654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5</a:t>
            </a:r>
            <a:endParaRPr lang="en-US" sz="1650" dirty="0"/>
          </a:p>
        </p:txBody>
      </p:sp>
      <p:sp>
        <p:nvSpPr>
          <p:cNvPr id="22" name="SK-27-text-21"/>
          <p:cNvSpPr/>
          <p:nvPr/>
        </p:nvSpPr>
        <p:spPr>
          <a:xfrm>
            <a:off x="402282" y="747415"/>
            <a:ext cx="7048500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Exam Pearls</a:t>
            </a:r>
            <a:endParaRPr lang="en-US" sz="3000" dirty="0"/>
          </a:p>
        </p:txBody>
      </p:sp>
      <p:sp>
        <p:nvSpPr>
          <p:cNvPr id="23" name="SK-27-text-22"/>
          <p:cNvSpPr/>
          <p:nvPr/>
        </p:nvSpPr>
        <p:spPr>
          <a:xfrm>
            <a:off x="10852547" y="843409"/>
            <a:ext cx="886569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</a:t>
            </a:r>
            <a:endParaRPr lang="en-US" sz="2250" dirty="0"/>
          </a:p>
        </p:txBody>
      </p:sp>
      <p:sp>
        <p:nvSpPr>
          <p:cNvPr id="24" name="SK-27-text-23"/>
          <p:cNvSpPr/>
          <p:nvPr/>
        </p:nvSpPr>
        <p:spPr>
          <a:xfrm>
            <a:off x="377875" y="1577280"/>
            <a:ext cx="118141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070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Simulated Consultation Assessment — Communication in Practice</a:t>
            </a:r>
            <a:endParaRPr lang="en-US" sz="1350" dirty="0"/>
          </a:p>
        </p:txBody>
      </p:sp>
      <p:sp>
        <p:nvSpPr>
          <p:cNvPr id="25" name="SK-27-text-24"/>
          <p:cNvSpPr/>
          <p:nvPr/>
        </p:nvSpPr>
        <p:spPr>
          <a:xfrm>
            <a:off x="767953" y="2153394"/>
            <a:ext cx="87820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707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Opening a Serious Illness Conversation</a:t>
            </a:r>
            <a:endParaRPr lang="en-US" sz="1500" dirty="0"/>
          </a:p>
        </p:txBody>
      </p:sp>
      <p:sp>
        <p:nvSpPr>
          <p:cNvPr id="26" name="SK-27-text-25"/>
          <p:cNvSpPr/>
          <p:nvPr/>
        </p:nvSpPr>
        <p:spPr>
          <a:xfrm>
            <a:off x="767953" y="2455069"/>
            <a:ext cx="3608784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“I’d like to talk with you about what lies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ahead — is that okay?”</a:t>
            </a:r>
            <a:endParaRPr lang="en-US" sz="1350" dirty="0"/>
          </a:p>
        </p:txBody>
      </p:sp>
      <p:sp>
        <p:nvSpPr>
          <p:cNvPr id="27" name="SK-27-text-26"/>
          <p:cNvSpPr/>
          <p:nvPr/>
        </p:nvSpPr>
        <p:spPr>
          <a:xfrm>
            <a:off x="6486079" y="2153394"/>
            <a:ext cx="570592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707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Responding to ‘How Long Have I Got?’</a:t>
            </a:r>
            <a:endParaRPr lang="en-US" sz="1500" dirty="0"/>
          </a:p>
        </p:txBody>
      </p:sp>
      <p:sp>
        <p:nvSpPr>
          <p:cNvPr id="28" name="SK-27-text-27"/>
          <p:cNvSpPr/>
          <p:nvPr/>
        </p:nvSpPr>
        <p:spPr>
          <a:xfrm>
            <a:off x="6473875" y="2455069"/>
            <a:ext cx="4535388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Acknowledge courage → check what they sense →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give honest range → bridge to what matters most</a:t>
            </a:r>
            <a:endParaRPr lang="en-US" sz="1350" dirty="0"/>
          </a:p>
        </p:txBody>
      </p:sp>
      <p:sp>
        <p:nvSpPr>
          <p:cNvPr id="29" name="SK-27-text-28"/>
          <p:cNvSpPr/>
          <p:nvPr/>
        </p:nvSpPr>
        <p:spPr>
          <a:xfrm>
            <a:off x="780157" y="3415159"/>
            <a:ext cx="4210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707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Collusion Scenario</a:t>
            </a:r>
            <a:endParaRPr lang="en-US" sz="1500" dirty="0"/>
          </a:p>
        </p:txBody>
      </p:sp>
      <p:sp>
        <p:nvSpPr>
          <p:cNvPr id="30" name="SK-27-text-29"/>
          <p:cNvSpPr/>
          <p:nvPr/>
        </p:nvSpPr>
        <p:spPr>
          <a:xfrm>
            <a:off x="767953" y="3723829"/>
            <a:ext cx="4888855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Acknowledge family love → explain risks of collusion →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negotiate with family, then approach patient gently</a:t>
            </a:r>
            <a:endParaRPr lang="en-US" sz="1350" dirty="0"/>
          </a:p>
        </p:txBody>
      </p:sp>
      <p:sp>
        <p:nvSpPr>
          <p:cNvPr id="31" name="SK-27-text-30"/>
          <p:cNvSpPr/>
          <p:nvPr/>
        </p:nvSpPr>
        <p:spPr>
          <a:xfrm>
            <a:off x="6486079" y="3415159"/>
            <a:ext cx="570592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707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Emotional Response in Consultation</a:t>
            </a:r>
            <a:endParaRPr lang="en-US" sz="1500" dirty="0"/>
          </a:p>
        </p:txBody>
      </p:sp>
      <p:sp>
        <p:nvSpPr>
          <p:cNvPr id="32" name="SK-27-text-31"/>
          <p:cNvSpPr/>
          <p:nvPr/>
        </p:nvSpPr>
        <p:spPr>
          <a:xfrm>
            <a:off x="6473875" y="3723829"/>
            <a:ext cx="5218063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STOP the clinical agenda → use NURSE first →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return to clinical tasks only when emotions are acknowledged</a:t>
            </a:r>
            <a:endParaRPr lang="en-US" sz="1350" dirty="0"/>
          </a:p>
        </p:txBody>
      </p:sp>
      <p:sp>
        <p:nvSpPr>
          <p:cNvPr id="33" name="SK-27-text-32"/>
          <p:cNvSpPr/>
          <p:nvPr/>
        </p:nvSpPr>
        <p:spPr>
          <a:xfrm>
            <a:off x="780157" y="4663380"/>
            <a:ext cx="69532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707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Spiritually Distressed Patient</a:t>
            </a:r>
            <a:endParaRPr lang="en-US" sz="1500" dirty="0"/>
          </a:p>
        </p:txBody>
      </p:sp>
      <p:sp>
        <p:nvSpPr>
          <p:cNvPr id="34" name="SK-27-text-33"/>
          <p:cNvSpPr/>
          <p:nvPr/>
        </p:nvSpPr>
        <p:spPr>
          <a:xfrm>
            <a:off x="767953" y="4978896"/>
            <a:ext cx="4669482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Don’t try to answer — create space, sit with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distress, refer to chaplaincy with patient consent</a:t>
            </a:r>
            <a:endParaRPr lang="en-US" sz="1350" dirty="0"/>
          </a:p>
        </p:txBody>
      </p:sp>
      <p:sp>
        <p:nvSpPr>
          <p:cNvPr id="35" name="SK-27-text-34"/>
          <p:cNvSpPr/>
          <p:nvPr/>
        </p:nvSpPr>
        <p:spPr>
          <a:xfrm>
            <a:off x="6486079" y="4663380"/>
            <a:ext cx="570592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707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After a Death — Family Consultation</a:t>
            </a:r>
            <a:endParaRPr lang="en-US" sz="1500" dirty="0"/>
          </a:p>
        </p:txBody>
      </p:sp>
      <p:sp>
        <p:nvSpPr>
          <p:cNvPr id="36" name="SK-27-text-35"/>
          <p:cNvSpPr/>
          <p:nvPr/>
        </p:nvSpPr>
        <p:spPr>
          <a:xfrm>
            <a:off x="6473875" y="4972050"/>
            <a:ext cx="4523184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Offer face-to-face meeting → express genuine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A2E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personal condolences → avoid formulaic language</a:t>
            </a:r>
            <a:endParaRPr lang="en-US" sz="1350" dirty="0"/>
          </a:p>
        </p:txBody>
      </p:sp>
      <p:sp>
        <p:nvSpPr>
          <p:cNvPr id="37" name="SK-27-text-36"/>
          <p:cNvSpPr/>
          <p:nvPr/>
        </p:nvSpPr>
        <p:spPr>
          <a:xfrm>
            <a:off x="1512838" y="5897761"/>
            <a:ext cx="854422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D707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Self-care signposting: BMA Doctors for Doctors — 0330 123 1245 · GP Health Service</a:t>
            </a:r>
            <a:endParaRPr lang="en-US" sz="1500" dirty="0"/>
          </a:p>
        </p:txBody>
      </p:sp>
      <p:sp>
        <p:nvSpPr>
          <p:cNvPr id="38" name="SK-27-text-37"/>
          <p:cNvSpPr/>
          <p:nvPr/>
        </p:nvSpPr>
        <p:spPr>
          <a:xfrm>
            <a:off x="390079" y="6542484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39" name="SK-27-text-38"/>
          <p:cNvSpPr/>
          <p:nvPr/>
        </p:nvSpPr>
        <p:spPr>
          <a:xfrm>
            <a:off x="8221712" y="6521946"/>
            <a:ext cx="355565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| June 2026</a:t>
            </a:r>
            <a:endParaRPr lang="en-US" sz="127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93663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94" y="857250"/>
            <a:ext cx="97482" cy="582811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153" y="2290465"/>
            <a:ext cx="5486400" cy="973782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580" y="2359075"/>
            <a:ext cx="85279" cy="850255"/>
          </a:xfrm>
          <a:prstGeom prst="rect">
            <a:avLst/>
          </a:prstGeom>
        </p:spPr>
      </p:pic>
      <p:pic>
        <p:nvPicPr>
          <p:cNvPr id="7" name="SK-2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2298" y="2290465"/>
            <a:ext cx="5486400" cy="980629"/>
          </a:xfrm>
          <a:prstGeom prst="rect">
            <a:avLst/>
          </a:prstGeom>
        </p:spPr>
      </p:pic>
      <p:pic>
        <p:nvPicPr>
          <p:cNvPr id="8" name="SK-2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7577" y="2359075"/>
            <a:ext cx="85279" cy="850255"/>
          </a:xfrm>
          <a:prstGeom prst="rect">
            <a:avLst/>
          </a:prstGeom>
        </p:spPr>
      </p:pic>
      <p:pic>
        <p:nvPicPr>
          <p:cNvPr id="9" name="SK-2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153" y="3442692"/>
            <a:ext cx="5486400" cy="891480"/>
          </a:xfrm>
          <a:prstGeom prst="rect">
            <a:avLst/>
          </a:prstGeom>
        </p:spPr>
      </p:pic>
      <p:pic>
        <p:nvPicPr>
          <p:cNvPr id="10" name="SK-28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580" y="3511153"/>
            <a:ext cx="85279" cy="850255"/>
          </a:xfrm>
          <a:prstGeom prst="rect">
            <a:avLst/>
          </a:prstGeom>
        </p:spPr>
      </p:pic>
      <p:pic>
        <p:nvPicPr>
          <p:cNvPr id="11" name="SK-2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2298" y="3442692"/>
            <a:ext cx="5486400" cy="891480"/>
          </a:xfrm>
          <a:prstGeom prst="rect">
            <a:avLst/>
          </a:prstGeom>
        </p:spPr>
      </p:pic>
      <p:pic>
        <p:nvPicPr>
          <p:cNvPr id="12" name="SK-28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7577" y="3511153"/>
            <a:ext cx="85279" cy="850255"/>
          </a:xfrm>
          <a:prstGeom prst="rect">
            <a:avLst/>
          </a:prstGeom>
        </p:spPr>
      </p:pic>
      <p:pic>
        <p:nvPicPr>
          <p:cNvPr id="13" name="SK-28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3153" y="4594771"/>
            <a:ext cx="5486400" cy="953244"/>
          </a:xfrm>
          <a:prstGeom prst="rect">
            <a:avLst/>
          </a:prstGeom>
        </p:spPr>
      </p:pic>
      <p:pic>
        <p:nvPicPr>
          <p:cNvPr id="14" name="SK-28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580" y="4663380"/>
            <a:ext cx="85279" cy="850255"/>
          </a:xfrm>
          <a:prstGeom prst="rect">
            <a:avLst/>
          </a:prstGeom>
        </p:spPr>
      </p:pic>
      <p:pic>
        <p:nvPicPr>
          <p:cNvPr id="15" name="SK-28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4594771"/>
            <a:ext cx="5486400" cy="939403"/>
          </a:xfrm>
          <a:prstGeom prst="rect">
            <a:avLst/>
          </a:prstGeom>
        </p:spPr>
      </p:pic>
      <p:pic>
        <p:nvPicPr>
          <p:cNvPr id="16" name="SK-28-img-1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7577" y="4663380"/>
            <a:ext cx="85279" cy="850255"/>
          </a:xfrm>
          <a:prstGeom prst="rect">
            <a:avLst/>
          </a:prstGeom>
        </p:spPr>
      </p:pic>
      <p:pic>
        <p:nvPicPr>
          <p:cNvPr id="17" name="SK-28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5760690"/>
            <a:ext cx="12192000" cy="603498"/>
          </a:xfrm>
          <a:prstGeom prst="rect">
            <a:avLst/>
          </a:prstGeom>
        </p:spPr>
      </p:pic>
      <p:pic>
        <p:nvPicPr>
          <p:cNvPr id="18" name="SK-28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364188"/>
            <a:ext cx="12192000" cy="493663"/>
          </a:xfrm>
          <a:prstGeom prst="rect">
            <a:avLst/>
          </a:prstGeom>
        </p:spPr>
      </p:pic>
      <p:pic>
        <p:nvPicPr>
          <p:cNvPr id="19" name="SK-28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24157" y="637729"/>
            <a:ext cx="1804392" cy="1453753"/>
          </a:xfrm>
          <a:prstGeom prst="rect">
            <a:avLst/>
          </a:prstGeom>
        </p:spPr>
      </p:pic>
      <p:sp>
        <p:nvSpPr>
          <p:cNvPr id="20" name="SK-28-text-19"/>
          <p:cNvSpPr/>
          <p:nvPr/>
        </p:nvSpPr>
        <p:spPr>
          <a:xfrm>
            <a:off x="194965" y="137071"/>
            <a:ext cx="1199703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Death and Dying Conversations</a:t>
            </a:r>
            <a:endParaRPr lang="en-US" sz="1650" dirty="0"/>
          </a:p>
        </p:txBody>
      </p:sp>
      <p:sp>
        <p:nvSpPr>
          <p:cNvPr id="21" name="SK-28-text-20"/>
          <p:cNvSpPr/>
          <p:nvPr/>
        </p:nvSpPr>
        <p:spPr>
          <a:xfrm>
            <a:off x="11289655" y="143917"/>
            <a:ext cx="90234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28 / 31</a:t>
            </a:r>
            <a:endParaRPr lang="en-US" sz="1650" dirty="0"/>
          </a:p>
        </p:txBody>
      </p:sp>
      <p:sp>
        <p:nvSpPr>
          <p:cNvPr id="22" name="SK-28-text-21"/>
          <p:cNvSpPr/>
          <p:nvPr/>
        </p:nvSpPr>
        <p:spPr>
          <a:xfrm>
            <a:off x="597396" y="884634"/>
            <a:ext cx="7103745" cy="6926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</a:t>
            </a:r>
            <a:endParaRPr lang="en-US" sz="4950" dirty="0"/>
          </a:p>
        </p:txBody>
      </p:sp>
      <p:sp>
        <p:nvSpPr>
          <p:cNvPr id="23" name="SK-28-text-22"/>
          <p:cNvSpPr/>
          <p:nvPr/>
        </p:nvSpPr>
        <p:spPr>
          <a:xfrm>
            <a:off x="390079" y="1659582"/>
            <a:ext cx="11801921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Warning signs that demand your attention — in practice, in patients, and in yourself.</a:t>
            </a:r>
            <a:endParaRPr lang="en-US" sz="1650" dirty="0"/>
          </a:p>
        </p:txBody>
      </p:sp>
      <p:sp>
        <p:nvSpPr>
          <p:cNvPr id="24" name="SK-28-text-23"/>
          <p:cNvSpPr/>
          <p:nvPr/>
        </p:nvSpPr>
        <p:spPr>
          <a:xfrm>
            <a:off x="780157" y="2489448"/>
            <a:ext cx="1141184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Clinician avoiding a dying patient's consultations</a:t>
            </a:r>
            <a:endParaRPr lang="en-US" sz="1650" dirty="0"/>
          </a:p>
        </p:txBody>
      </p:sp>
      <p:sp>
        <p:nvSpPr>
          <p:cNvPr id="25" name="SK-28-text-24"/>
          <p:cNvSpPr/>
          <p:nvPr/>
        </p:nvSpPr>
        <p:spPr>
          <a:xfrm>
            <a:off x="780157" y="2839194"/>
            <a:ext cx="1141184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Discomfort driving avoidance — a patient safety issue</a:t>
            </a:r>
            <a:endParaRPr lang="en-US" sz="1425" dirty="0"/>
          </a:p>
        </p:txBody>
      </p:sp>
      <p:sp>
        <p:nvSpPr>
          <p:cNvPr id="26" name="SK-28-text-25"/>
          <p:cNvSpPr/>
          <p:nvPr/>
        </p:nvSpPr>
        <p:spPr>
          <a:xfrm>
            <a:off x="6461671" y="2489448"/>
            <a:ext cx="5730329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Child of dying parent receiving no support</a:t>
            </a:r>
            <a:endParaRPr lang="en-US" sz="1650" dirty="0"/>
          </a:p>
        </p:txBody>
      </p:sp>
      <p:sp>
        <p:nvSpPr>
          <p:cNvPr id="27" name="SK-28-text-26"/>
          <p:cNvSpPr/>
          <p:nvPr/>
        </p:nvSpPr>
        <p:spPr>
          <a:xfrm>
            <a:off x="6461671" y="2839194"/>
            <a:ext cx="573032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Risks complicated childhood grief — refer proactively</a:t>
            </a:r>
            <a:endParaRPr lang="en-US" sz="1425" dirty="0"/>
          </a:p>
        </p:txBody>
      </p:sp>
      <p:sp>
        <p:nvSpPr>
          <p:cNvPr id="28" name="SK-28-text-27"/>
          <p:cNvSpPr/>
          <p:nvPr/>
        </p:nvSpPr>
        <p:spPr>
          <a:xfrm>
            <a:off x="780157" y="3600450"/>
            <a:ext cx="991171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Family collusion blocking ACP decisions</a:t>
            </a:r>
            <a:endParaRPr lang="en-US" sz="1650" dirty="0"/>
          </a:p>
        </p:txBody>
      </p:sp>
      <p:sp>
        <p:nvSpPr>
          <p:cNvPr id="29" name="SK-28-text-28"/>
          <p:cNvSpPr/>
          <p:nvPr/>
        </p:nvSpPr>
        <p:spPr>
          <a:xfrm>
            <a:off x="780157" y="3943350"/>
            <a:ext cx="1094898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denied agency over their own final choices</a:t>
            </a:r>
            <a:endParaRPr lang="en-US" sz="1425" dirty="0"/>
          </a:p>
        </p:txBody>
      </p:sp>
      <p:sp>
        <p:nvSpPr>
          <p:cNvPr id="30" name="SK-28-text-29"/>
          <p:cNvSpPr/>
          <p:nvPr/>
        </p:nvSpPr>
        <p:spPr>
          <a:xfrm>
            <a:off x="6461671" y="3600450"/>
            <a:ext cx="5730329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prognosis broken by letter or phone message</a:t>
            </a:r>
            <a:endParaRPr lang="en-US" sz="1650" dirty="0"/>
          </a:p>
        </p:txBody>
      </p:sp>
      <p:sp>
        <p:nvSpPr>
          <p:cNvPr id="31" name="SK-28-text-30"/>
          <p:cNvSpPr/>
          <p:nvPr/>
        </p:nvSpPr>
        <p:spPr>
          <a:xfrm>
            <a:off x="6461671" y="3943350"/>
            <a:ext cx="573032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acceptable — always face-to-face where possible</a:t>
            </a:r>
            <a:endParaRPr lang="en-US" sz="1425" dirty="0"/>
          </a:p>
        </p:txBody>
      </p:sp>
      <p:sp>
        <p:nvSpPr>
          <p:cNvPr id="32" name="SK-28-text-31"/>
          <p:cNvSpPr/>
          <p:nvPr/>
        </p:nvSpPr>
        <p:spPr>
          <a:xfrm>
            <a:off x="780157" y="4779913"/>
            <a:ext cx="1141184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Signs of compassion fatigue or burnout in a colleague</a:t>
            </a:r>
            <a:endParaRPr lang="en-US" sz="1650" dirty="0"/>
          </a:p>
        </p:txBody>
      </p:sp>
      <p:sp>
        <p:nvSpPr>
          <p:cNvPr id="33" name="SK-28-text-32"/>
          <p:cNvSpPr/>
          <p:nvPr/>
        </p:nvSpPr>
        <p:spPr>
          <a:xfrm>
            <a:off x="780157" y="5129659"/>
            <a:ext cx="1141184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Emotional depletion is a patient safety risk — act early</a:t>
            </a:r>
            <a:endParaRPr lang="en-US" sz="1425" dirty="0"/>
          </a:p>
        </p:txBody>
      </p:sp>
      <p:sp>
        <p:nvSpPr>
          <p:cNvPr id="34" name="SK-28-text-33"/>
          <p:cNvSpPr/>
          <p:nvPr/>
        </p:nvSpPr>
        <p:spPr>
          <a:xfrm>
            <a:off x="6461671" y="4779913"/>
            <a:ext cx="5730329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Prognostic information given without privacy</a:t>
            </a:r>
            <a:endParaRPr lang="en-US" sz="1650" dirty="0"/>
          </a:p>
        </p:txBody>
      </p:sp>
      <p:sp>
        <p:nvSpPr>
          <p:cNvPr id="35" name="SK-28-text-34"/>
          <p:cNvSpPr/>
          <p:nvPr/>
        </p:nvSpPr>
        <p:spPr>
          <a:xfrm>
            <a:off x="6461671" y="5129659"/>
            <a:ext cx="5730329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Corridor or waiting room disclosure — a serious failure</a:t>
            </a:r>
            <a:endParaRPr lang="en-US" sz="1425" dirty="0"/>
          </a:p>
        </p:txBody>
      </p:sp>
      <p:sp>
        <p:nvSpPr>
          <p:cNvPr id="36" name="SK-28-text-35"/>
          <p:cNvSpPr/>
          <p:nvPr/>
        </p:nvSpPr>
        <p:spPr>
          <a:xfrm>
            <a:off x="2389584" y="5863530"/>
            <a:ext cx="9802416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you recognise any of these — stop, reflect, and seek support.</a:t>
            </a:r>
            <a:endParaRPr lang="en-US" sz="2100" dirty="0"/>
          </a:p>
        </p:txBody>
      </p:sp>
      <p:sp>
        <p:nvSpPr>
          <p:cNvPr id="37" name="SK-28-text-36"/>
          <p:cNvSpPr/>
          <p:nvPr/>
        </p:nvSpPr>
        <p:spPr>
          <a:xfrm>
            <a:off x="426690" y="6521946"/>
            <a:ext cx="465105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38" name="SK-28-text-37"/>
          <p:cNvSpPr/>
          <p:nvPr/>
        </p:nvSpPr>
        <p:spPr>
          <a:xfrm>
            <a:off x="8583067" y="6521946"/>
            <a:ext cx="360893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4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52586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96174"/>
            <a:ext cx="12192000" cy="561677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740569"/>
            <a:ext cx="121890" cy="720030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1666429"/>
            <a:ext cx="5547271" cy="1062930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875" y="1666429"/>
            <a:ext cx="60871" cy="1069777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90965" y="1673275"/>
            <a:ext cx="5547271" cy="1056084"/>
          </a:xfrm>
          <a:prstGeom prst="rect">
            <a:avLst/>
          </a:prstGeom>
        </p:spPr>
      </p:pic>
      <p:pic>
        <p:nvPicPr>
          <p:cNvPr id="9" name="SK-2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0965" y="1673275"/>
            <a:ext cx="60871" cy="1069777"/>
          </a:xfrm>
          <a:prstGeom prst="rect">
            <a:avLst/>
          </a:prstGeom>
        </p:spPr>
      </p:pic>
      <p:pic>
        <p:nvPicPr>
          <p:cNvPr id="10" name="SK-2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7875" y="2804815"/>
            <a:ext cx="5547271" cy="1042392"/>
          </a:xfrm>
          <a:prstGeom prst="rect">
            <a:avLst/>
          </a:prstGeom>
        </p:spPr>
      </p:pic>
      <p:pic>
        <p:nvPicPr>
          <p:cNvPr id="11" name="SK-29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875" y="2804815"/>
            <a:ext cx="60871" cy="1069777"/>
          </a:xfrm>
          <a:prstGeom prst="rect">
            <a:avLst/>
          </a:prstGeom>
        </p:spPr>
      </p:pic>
      <p:pic>
        <p:nvPicPr>
          <p:cNvPr id="13" name="SK-29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90965" y="2804815"/>
            <a:ext cx="5547271" cy="1042392"/>
          </a:xfrm>
          <a:prstGeom prst="rect">
            <a:avLst/>
          </a:prstGeom>
        </p:spPr>
      </p:pic>
      <p:pic>
        <p:nvPicPr>
          <p:cNvPr id="14" name="SK-29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0965" y="2804815"/>
            <a:ext cx="60871" cy="1069777"/>
          </a:xfrm>
          <a:prstGeom prst="rect">
            <a:avLst/>
          </a:prstGeom>
        </p:spPr>
      </p:pic>
      <p:pic>
        <p:nvPicPr>
          <p:cNvPr id="16" name="SK-29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7875" y="3950196"/>
            <a:ext cx="5547271" cy="966936"/>
          </a:xfrm>
          <a:prstGeom prst="rect">
            <a:avLst/>
          </a:prstGeom>
        </p:spPr>
      </p:pic>
      <p:pic>
        <p:nvPicPr>
          <p:cNvPr id="17" name="SK-29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7875" y="3950196"/>
            <a:ext cx="60871" cy="1069777"/>
          </a:xfrm>
          <a:prstGeom prst="rect">
            <a:avLst/>
          </a:prstGeom>
        </p:spPr>
      </p:pic>
      <p:pic>
        <p:nvPicPr>
          <p:cNvPr id="19" name="SK-29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90965" y="3950196"/>
            <a:ext cx="5547271" cy="966936"/>
          </a:xfrm>
          <a:prstGeom prst="rect">
            <a:avLst/>
          </a:prstGeom>
        </p:spPr>
      </p:pic>
      <p:pic>
        <p:nvPicPr>
          <p:cNvPr id="20" name="SK-29-img-1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0965" y="3950196"/>
            <a:ext cx="60871" cy="1069777"/>
          </a:xfrm>
          <a:prstGeom prst="rect">
            <a:avLst/>
          </a:prstGeom>
        </p:spPr>
      </p:pic>
      <p:pic>
        <p:nvPicPr>
          <p:cNvPr id="21" name="SK-29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7875" y="5095429"/>
            <a:ext cx="11460361" cy="980629"/>
          </a:xfrm>
          <a:prstGeom prst="rect">
            <a:avLst/>
          </a:prstGeom>
        </p:spPr>
      </p:pic>
      <p:pic>
        <p:nvPicPr>
          <p:cNvPr id="22" name="SK-29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7875" y="5095429"/>
            <a:ext cx="60871" cy="1021705"/>
          </a:xfrm>
          <a:prstGeom prst="rect">
            <a:avLst/>
          </a:prstGeom>
        </p:spPr>
      </p:pic>
      <p:sp>
        <p:nvSpPr>
          <p:cNvPr id="24" name="SK-29-text-23"/>
          <p:cNvSpPr/>
          <p:nvPr/>
        </p:nvSpPr>
        <p:spPr>
          <a:xfrm>
            <a:off x="365671" y="130225"/>
            <a:ext cx="106832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Death and Dying Conversations</a:t>
            </a:r>
            <a:endParaRPr lang="en-US" sz="1200" dirty="0"/>
          </a:p>
        </p:txBody>
      </p:sp>
      <p:sp>
        <p:nvSpPr>
          <p:cNvPr id="25" name="SK-29-text-24"/>
          <p:cNvSpPr/>
          <p:nvPr/>
        </p:nvSpPr>
        <p:spPr>
          <a:xfrm>
            <a:off x="11265396" y="137071"/>
            <a:ext cx="926604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29 / 31</a:t>
            </a:r>
            <a:endParaRPr lang="en-US" sz="1500" dirty="0"/>
          </a:p>
        </p:txBody>
      </p:sp>
      <p:sp>
        <p:nvSpPr>
          <p:cNvPr id="26" name="SK-29-text-25"/>
          <p:cNvSpPr/>
          <p:nvPr/>
        </p:nvSpPr>
        <p:spPr>
          <a:xfrm>
            <a:off x="719286" y="726877"/>
            <a:ext cx="7048500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Common Pitfalls</a:t>
            </a:r>
            <a:endParaRPr lang="en-US" sz="3000" dirty="0"/>
          </a:p>
        </p:txBody>
      </p:sp>
      <p:sp>
        <p:nvSpPr>
          <p:cNvPr id="27" name="SK-29-text-26"/>
          <p:cNvSpPr/>
          <p:nvPr/>
        </p:nvSpPr>
        <p:spPr>
          <a:xfrm>
            <a:off x="719286" y="1241227"/>
            <a:ext cx="11472714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Mistakes that are easy to make — and easy to avoid with awareness</a:t>
            </a:r>
            <a:endParaRPr lang="en-US" sz="1350" dirty="0"/>
          </a:p>
        </p:txBody>
      </p:sp>
      <p:sp>
        <p:nvSpPr>
          <p:cNvPr id="28" name="SK-29-text-27"/>
          <p:cNvSpPr/>
          <p:nvPr/>
        </p:nvSpPr>
        <p:spPr>
          <a:xfrm>
            <a:off x="707082" y="1824186"/>
            <a:ext cx="1148491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❌ Giving information before checking understanding</a:t>
            </a:r>
            <a:endParaRPr lang="en-US" sz="1500" dirty="0"/>
          </a:p>
        </p:txBody>
      </p:sp>
      <p:sp>
        <p:nvSpPr>
          <p:cNvPr id="29" name="SK-29-text-28"/>
          <p:cNvSpPr/>
          <p:nvPr/>
        </p:nvSpPr>
        <p:spPr>
          <a:xfrm>
            <a:off x="1170384" y="2146548"/>
            <a:ext cx="427925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 what the patient already knows and wants to know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always.</a:t>
            </a:r>
            <a:endParaRPr lang="en-US" sz="1200" dirty="0"/>
          </a:p>
        </p:txBody>
      </p:sp>
      <p:sp>
        <p:nvSpPr>
          <p:cNvPr id="30" name="SK-29-text-29"/>
          <p:cNvSpPr/>
          <p:nvPr/>
        </p:nvSpPr>
        <p:spPr>
          <a:xfrm>
            <a:off x="707082" y="2969419"/>
            <a:ext cx="59626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❌ Rushing through silence</a:t>
            </a:r>
            <a:endParaRPr lang="en-US" sz="1500" dirty="0"/>
          </a:p>
        </p:txBody>
      </p:sp>
      <p:sp>
        <p:nvSpPr>
          <p:cNvPr id="31" name="SK-29-text-30"/>
          <p:cNvSpPr/>
          <p:nvPr/>
        </p:nvSpPr>
        <p:spPr>
          <a:xfrm>
            <a:off x="1170384" y="3278088"/>
            <a:ext cx="2938165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Silence in this context is therapeutic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hold it, don't fill it.</a:t>
            </a:r>
            <a:endParaRPr lang="en-US" sz="1200" dirty="0"/>
          </a:p>
        </p:txBody>
      </p:sp>
      <p:sp>
        <p:nvSpPr>
          <p:cNvPr id="32" name="SK-29-text-31"/>
          <p:cNvSpPr/>
          <p:nvPr/>
        </p:nvSpPr>
        <p:spPr>
          <a:xfrm>
            <a:off x="707082" y="4080421"/>
            <a:ext cx="45910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❌ False reassurance</a:t>
            </a:r>
            <a:endParaRPr lang="en-US" sz="1500" dirty="0"/>
          </a:p>
        </p:txBody>
      </p:sp>
      <p:sp>
        <p:nvSpPr>
          <p:cNvPr id="33" name="SK-29-text-32"/>
          <p:cNvSpPr/>
          <p:nvPr/>
        </p:nvSpPr>
        <p:spPr>
          <a:xfrm>
            <a:off x="1170384" y="4382244"/>
            <a:ext cx="2816275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"I'm sure it'll be fine" when it won't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erodes trust and causes harm.</a:t>
            </a:r>
            <a:endParaRPr lang="en-US" sz="1200" dirty="0"/>
          </a:p>
        </p:txBody>
      </p:sp>
      <p:sp>
        <p:nvSpPr>
          <p:cNvPr id="34" name="SK-29-text-33"/>
          <p:cNvSpPr/>
          <p:nvPr/>
        </p:nvSpPr>
        <p:spPr>
          <a:xfrm>
            <a:off x="6522690" y="1837879"/>
            <a:ext cx="48196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❌ Medicalising grief</a:t>
            </a:r>
            <a:endParaRPr lang="en-US" sz="1500" dirty="0"/>
          </a:p>
        </p:txBody>
      </p:sp>
      <p:sp>
        <p:nvSpPr>
          <p:cNvPr id="35" name="SK-29-text-34"/>
          <p:cNvSpPr/>
          <p:nvPr/>
        </p:nvSpPr>
        <p:spPr>
          <a:xfrm>
            <a:off x="6961584" y="2146548"/>
            <a:ext cx="3255169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every response to loss needs a diagnosis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 prescription.</a:t>
            </a:r>
            <a:endParaRPr lang="en-US" sz="1200" dirty="0"/>
          </a:p>
        </p:txBody>
      </p:sp>
      <p:sp>
        <p:nvSpPr>
          <p:cNvPr id="36" name="SK-29-text-35"/>
          <p:cNvSpPr/>
          <p:nvPr/>
        </p:nvSpPr>
        <p:spPr>
          <a:xfrm>
            <a:off x="6522690" y="2969419"/>
            <a:ext cx="50482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❌ Ignoring the family</a:t>
            </a:r>
            <a:endParaRPr lang="en-US" sz="1500" dirty="0"/>
          </a:p>
        </p:txBody>
      </p:sp>
      <p:sp>
        <p:nvSpPr>
          <p:cNvPr id="37" name="SK-29-text-36"/>
          <p:cNvSpPr/>
          <p:nvPr/>
        </p:nvSpPr>
        <p:spPr>
          <a:xfrm>
            <a:off x="6961584" y="3278088"/>
            <a:ext cx="2962573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Families have needs too — don't focus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solely on the patient.</a:t>
            </a:r>
            <a:endParaRPr lang="en-US" sz="1200" dirty="0"/>
          </a:p>
        </p:txBody>
      </p:sp>
      <p:sp>
        <p:nvSpPr>
          <p:cNvPr id="38" name="SK-29-text-37"/>
          <p:cNvSpPr/>
          <p:nvPr/>
        </p:nvSpPr>
        <p:spPr>
          <a:xfrm>
            <a:off x="6522690" y="4080421"/>
            <a:ext cx="45910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❌ Insufficient time</a:t>
            </a:r>
            <a:endParaRPr lang="en-US" sz="1500" dirty="0"/>
          </a:p>
        </p:txBody>
      </p:sp>
      <p:sp>
        <p:nvSpPr>
          <p:cNvPr id="39" name="SK-29-text-38"/>
          <p:cNvSpPr/>
          <p:nvPr/>
        </p:nvSpPr>
        <p:spPr>
          <a:xfrm>
            <a:off x="6961584" y="4382244"/>
            <a:ext cx="3255169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Serious illness conversations need at least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 minutes — protected, not rushed.</a:t>
            </a:r>
            <a:endParaRPr lang="en-US" sz="1200" dirty="0"/>
          </a:p>
        </p:txBody>
      </p:sp>
      <p:sp>
        <p:nvSpPr>
          <p:cNvPr id="40" name="SK-29-text-39"/>
          <p:cNvSpPr/>
          <p:nvPr/>
        </p:nvSpPr>
        <p:spPr>
          <a:xfrm>
            <a:off x="719286" y="5218807"/>
            <a:ext cx="80200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❌ Not documenting the conversation</a:t>
            </a:r>
            <a:endParaRPr lang="en-US" sz="1500" dirty="0"/>
          </a:p>
        </p:txBody>
      </p:sp>
      <p:sp>
        <p:nvSpPr>
          <p:cNvPr id="41" name="SK-29-text-40"/>
          <p:cNvSpPr/>
          <p:nvPr/>
        </p:nvSpPr>
        <p:spPr>
          <a:xfrm>
            <a:off x="1170384" y="5520630"/>
            <a:ext cx="75742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If it's not documented, it didn't happen.</a:t>
            </a:r>
            <a:endParaRPr lang="en-US" sz="1200" dirty="0"/>
          </a:p>
        </p:txBody>
      </p:sp>
      <p:sp>
        <p:nvSpPr>
          <p:cNvPr id="42" name="SK-29-text-41"/>
          <p:cNvSpPr/>
          <p:nvPr/>
        </p:nvSpPr>
        <p:spPr>
          <a:xfrm>
            <a:off x="1170384" y="5760690"/>
            <a:ext cx="1102161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 all serious illness conversations in the notes — date, content, patient's response, next steps.</a:t>
            </a:r>
            <a:endParaRPr lang="en-US" sz="1200" dirty="0"/>
          </a:p>
        </p:txBody>
      </p:sp>
      <p:sp>
        <p:nvSpPr>
          <p:cNvPr id="43" name="SK-29-text-42"/>
          <p:cNvSpPr/>
          <p:nvPr/>
        </p:nvSpPr>
        <p:spPr>
          <a:xfrm>
            <a:off x="377875" y="6501259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44" name="SK-29-text-43"/>
          <p:cNvSpPr/>
          <p:nvPr/>
        </p:nvSpPr>
        <p:spPr>
          <a:xfrm>
            <a:off x="8704957" y="6494413"/>
            <a:ext cx="348704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125" dirty="0"/>
          </a:p>
        </p:txBody>
      </p:sp>
      <p:sp>
        <p:nvSpPr>
          <p:cNvPr id="45" name="SK-29-text-44"/>
          <p:cNvSpPr/>
          <p:nvPr/>
        </p:nvSpPr>
        <p:spPr>
          <a:xfrm>
            <a:off x="10948392" y="6494413"/>
            <a:ext cx="1243608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|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21196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467" y="1327100"/>
            <a:ext cx="3011388" cy="47625"/>
          </a:xfrm>
          <a:prstGeom prst="rect">
            <a:avLst/>
          </a:prstGeom>
        </p:spPr>
      </p:pic>
      <p:pic>
        <p:nvPicPr>
          <p:cNvPr id="5" name="SK-3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467" y="5328642"/>
            <a:ext cx="11484769" cy="761107"/>
          </a:xfrm>
          <a:prstGeom prst="rect">
            <a:avLst/>
          </a:prstGeom>
        </p:spPr>
      </p:pic>
      <p:pic>
        <p:nvPicPr>
          <p:cNvPr id="6" name="SK-3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8245" y="5657850"/>
            <a:ext cx="14288" cy="274290"/>
          </a:xfrm>
          <a:prstGeom prst="rect">
            <a:avLst/>
          </a:prstGeom>
        </p:spPr>
      </p:pic>
      <p:pic>
        <p:nvPicPr>
          <p:cNvPr id="7" name="SK-30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7256" y="5657850"/>
            <a:ext cx="14288" cy="274290"/>
          </a:xfrm>
          <a:prstGeom prst="rect">
            <a:avLst/>
          </a:prstGeom>
        </p:spPr>
      </p:pic>
      <p:pic>
        <p:nvPicPr>
          <p:cNvPr id="8" name="SK-30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362849"/>
            <a:ext cx="12192000" cy="495002"/>
          </a:xfrm>
          <a:prstGeom prst="rect">
            <a:avLst/>
          </a:prstGeom>
        </p:spPr>
      </p:pic>
      <p:pic>
        <p:nvPicPr>
          <p:cNvPr id="9" name="SK-30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671" y="1604665"/>
            <a:ext cx="11387328" cy="443198"/>
          </a:xfrm>
          <a:prstGeom prst="rect">
            <a:avLst/>
          </a:prstGeom>
        </p:spPr>
      </p:pic>
      <p:pic>
        <p:nvPicPr>
          <p:cNvPr id="10" name="SK-3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671" y="2047863"/>
            <a:ext cx="11387328" cy="443198"/>
          </a:xfrm>
          <a:prstGeom prst="rect">
            <a:avLst/>
          </a:prstGeom>
        </p:spPr>
      </p:pic>
      <p:pic>
        <p:nvPicPr>
          <p:cNvPr id="11" name="SK-30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671" y="2491061"/>
            <a:ext cx="11387328" cy="443198"/>
          </a:xfrm>
          <a:prstGeom prst="rect">
            <a:avLst/>
          </a:prstGeom>
        </p:spPr>
      </p:pic>
      <p:pic>
        <p:nvPicPr>
          <p:cNvPr id="12" name="SK-30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671" y="2934260"/>
            <a:ext cx="11387328" cy="443198"/>
          </a:xfrm>
          <a:prstGeom prst="rect">
            <a:avLst/>
          </a:prstGeom>
        </p:spPr>
      </p:pic>
      <p:pic>
        <p:nvPicPr>
          <p:cNvPr id="13" name="SK-30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671" y="3377458"/>
            <a:ext cx="11387328" cy="443199"/>
          </a:xfrm>
          <a:prstGeom prst="rect">
            <a:avLst/>
          </a:prstGeom>
        </p:spPr>
      </p:pic>
      <p:pic>
        <p:nvPicPr>
          <p:cNvPr id="14" name="SK-30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671" y="3820656"/>
            <a:ext cx="11387328" cy="443198"/>
          </a:xfrm>
          <a:prstGeom prst="rect">
            <a:avLst/>
          </a:prstGeom>
        </p:spPr>
      </p:pic>
      <p:pic>
        <p:nvPicPr>
          <p:cNvPr id="15" name="SK-30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671" y="4263854"/>
            <a:ext cx="11387328" cy="443198"/>
          </a:xfrm>
          <a:prstGeom prst="rect">
            <a:avLst/>
          </a:prstGeom>
        </p:spPr>
      </p:pic>
      <p:pic>
        <p:nvPicPr>
          <p:cNvPr id="16" name="SK-30-img-1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671" y="4707053"/>
            <a:ext cx="11387328" cy="443198"/>
          </a:xfrm>
          <a:prstGeom prst="rect">
            <a:avLst/>
          </a:prstGeom>
        </p:spPr>
      </p:pic>
      <p:sp>
        <p:nvSpPr>
          <p:cNvPr id="17" name="SK-30-text-16"/>
          <p:cNvSpPr/>
          <p:nvPr/>
        </p:nvSpPr>
        <p:spPr>
          <a:xfrm>
            <a:off x="556171" y="1604665"/>
            <a:ext cx="3672050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</a:rPr>
              <a:t>Framework</a:t>
            </a:r>
            <a:endParaRPr lang="en-US" sz="1800" dirty="0"/>
          </a:p>
        </p:txBody>
      </p:sp>
      <p:sp>
        <p:nvSpPr>
          <p:cNvPr id="18" name="SK-30-text-17"/>
          <p:cNvSpPr/>
          <p:nvPr/>
        </p:nvSpPr>
        <p:spPr>
          <a:xfrm>
            <a:off x="4313947" y="1604665"/>
            <a:ext cx="7543828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</a:rPr>
              <a:t>Core Use</a:t>
            </a:r>
            <a:endParaRPr lang="en-US" sz="1800" dirty="0"/>
          </a:p>
        </p:txBody>
      </p:sp>
      <p:sp>
        <p:nvSpPr>
          <p:cNvPr id="19" name="SK-30-text-18"/>
          <p:cNvSpPr/>
          <p:nvPr/>
        </p:nvSpPr>
        <p:spPr>
          <a:xfrm>
            <a:off x="556171" y="2047863"/>
            <a:ext cx="3672050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F7D11"/>
                </a:solidFill>
              </a:rPr>
              <a:t>SPIKES</a:t>
            </a:r>
            <a:endParaRPr lang="en-US" sz="1800" dirty="0"/>
          </a:p>
        </p:txBody>
      </p:sp>
      <p:sp>
        <p:nvSpPr>
          <p:cNvPr id="20" name="SK-30-text-19"/>
          <p:cNvSpPr/>
          <p:nvPr/>
        </p:nvSpPr>
        <p:spPr>
          <a:xfrm>
            <a:off x="4313947" y="2047863"/>
            <a:ext cx="7543828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Breaking bad news</a:t>
            </a:r>
            <a:endParaRPr lang="en-US" sz="1800" dirty="0"/>
          </a:p>
        </p:txBody>
      </p:sp>
      <p:sp>
        <p:nvSpPr>
          <p:cNvPr id="21" name="SK-30-text-20"/>
          <p:cNvSpPr/>
          <p:nvPr/>
        </p:nvSpPr>
        <p:spPr>
          <a:xfrm>
            <a:off x="556171" y="2491061"/>
            <a:ext cx="3672050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F7D11"/>
                </a:solidFill>
              </a:rPr>
              <a:t>NURSE</a:t>
            </a:r>
            <a:endParaRPr lang="en-US" sz="1800" dirty="0"/>
          </a:p>
        </p:txBody>
      </p:sp>
      <p:sp>
        <p:nvSpPr>
          <p:cNvPr id="22" name="SK-30-text-21"/>
          <p:cNvSpPr/>
          <p:nvPr/>
        </p:nvSpPr>
        <p:spPr>
          <a:xfrm>
            <a:off x="4313947" y="2491061"/>
            <a:ext cx="7543828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Responding to emotions</a:t>
            </a:r>
            <a:endParaRPr lang="en-US" sz="1800" dirty="0"/>
          </a:p>
        </p:txBody>
      </p:sp>
      <p:sp>
        <p:nvSpPr>
          <p:cNvPr id="23" name="SK-30-text-22"/>
          <p:cNvSpPr/>
          <p:nvPr/>
        </p:nvSpPr>
        <p:spPr>
          <a:xfrm>
            <a:off x="556171" y="2934260"/>
            <a:ext cx="3672050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F7D11"/>
                </a:solidFill>
              </a:rPr>
              <a:t>SICG</a:t>
            </a:r>
            <a:endParaRPr lang="en-US" sz="1800" dirty="0"/>
          </a:p>
        </p:txBody>
      </p:sp>
      <p:sp>
        <p:nvSpPr>
          <p:cNvPr id="24" name="SK-30-text-23"/>
          <p:cNvSpPr/>
          <p:nvPr/>
        </p:nvSpPr>
        <p:spPr>
          <a:xfrm>
            <a:off x="4313947" y="2934260"/>
            <a:ext cx="7878053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Serious illness and prognostic conversations</a:t>
            </a:r>
            <a:endParaRPr lang="en-US" sz="1800" dirty="0"/>
          </a:p>
        </p:txBody>
      </p:sp>
      <p:sp>
        <p:nvSpPr>
          <p:cNvPr id="25" name="SK-30-text-24"/>
          <p:cNvSpPr/>
          <p:nvPr/>
        </p:nvSpPr>
        <p:spPr>
          <a:xfrm>
            <a:off x="556171" y="3377458"/>
            <a:ext cx="4529507" cy="44319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F7D11"/>
                </a:solidFill>
              </a:rPr>
              <a:t>Surprise Question</a:t>
            </a:r>
            <a:endParaRPr lang="en-US" sz="1800" dirty="0"/>
          </a:p>
        </p:txBody>
      </p:sp>
      <p:sp>
        <p:nvSpPr>
          <p:cNvPr id="26" name="SK-30-text-25"/>
          <p:cNvSpPr/>
          <p:nvPr/>
        </p:nvSpPr>
        <p:spPr>
          <a:xfrm>
            <a:off x="4313947" y="3377458"/>
            <a:ext cx="7878053" cy="44319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Identify patients in their last year of life</a:t>
            </a:r>
            <a:endParaRPr lang="en-US" sz="1800" dirty="0"/>
          </a:p>
        </p:txBody>
      </p:sp>
      <p:sp>
        <p:nvSpPr>
          <p:cNvPr id="27" name="SK-30-text-26"/>
          <p:cNvSpPr/>
          <p:nvPr/>
        </p:nvSpPr>
        <p:spPr>
          <a:xfrm>
            <a:off x="556171" y="3820656"/>
            <a:ext cx="4010071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F7D11"/>
                </a:solidFill>
              </a:rPr>
              <a:t>Schwartz Rounds</a:t>
            </a:r>
            <a:endParaRPr lang="en-US" sz="1800" dirty="0"/>
          </a:p>
        </p:txBody>
      </p:sp>
      <p:sp>
        <p:nvSpPr>
          <p:cNvPr id="28" name="SK-30-text-27"/>
          <p:cNvSpPr/>
          <p:nvPr/>
        </p:nvSpPr>
        <p:spPr>
          <a:xfrm>
            <a:off x="4313947" y="3820656"/>
            <a:ext cx="7878053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Team resilience and reflective practice</a:t>
            </a:r>
            <a:endParaRPr lang="en-US" sz="1800" dirty="0"/>
          </a:p>
        </p:txBody>
      </p:sp>
      <p:sp>
        <p:nvSpPr>
          <p:cNvPr id="29" name="SK-30-text-28"/>
          <p:cNvSpPr/>
          <p:nvPr/>
        </p:nvSpPr>
        <p:spPr>
          <a:xfrm>
            <a:off x="556171" y="4263854"/>
            <a:ext cx="3672050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F7D11"/>
                </a:solidFill>
              </a:rPr>
              <a:t>Balint Groups</a:t>
            </a:r>
            <a:endParaRPr lang="en-US" sz="1800" dirty="0"/>
          </a:p>
        </p:txBody>
      </p:sp>
      <p:sp>
        <p:nvSpPr>
          <p:cNvPr id="30" name="SK-30-text-29"/>
          <p:cNvSpPr/>
          <p:nvPr/>
        </p:nvSpPr>
        <p:spPr>
          <a:xfrm>
            <a:off x="4313947" y="4263854"/>
            <a:ext cx="7878053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Doctor–patient relationship reflection</a:t>
            </a:r>
            <a:endParaRPr lang="en-US" sz="1800" dirty="0"/>
          </a:p>
        </p:txBody>
      </p:sp>
      <p:sp>
        <p:nvSpPr>
          <p:cNvPr id="31" name="SK-30-text-30"/>
          <p:cNvSpPr/>
          <p:nvPr/>
        </p:nvSpPr>
        <p:spPr>
          <a:xfrm>
            <a:off x="556171" y="4707053"/>
            <a:ext cx="3672050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F7D11"/>
                </a:solidFill>
              </a:rPr>
              <a:t>SEA</a:t>
            </a:r>
            <a:endParaRPr lang="en-US" sz="1800" dirty="0"/>
          </a:p>
        </p:txBody>
      </p:sp>
      <p:sp>
        <p:nvSpPr>
          <p:cNvPr id="32" name="SK-30-text-31"/>
          <p:cNvSpPr/>
          <p:nvPr/>
        </p:nvSpPr>
        <p:spPr>
          <a:xfrm>
            <a:off x="4313947" y="4707053"/>
            <a:ext cx="7878053" cy="4431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Significant event analysis after unexpected deaths</a:t>
            </a:r>
            <a:endParaRPr lang="en-US" sz="1800" dirty="0"/>
          </a:p>
        </p:txBody>
      </p:sp>
      <p:sp>
        <p:nvSpPr>
          <p:cNvPr id="33" name="SK-30-text-32"/>
          <p:cNvSpPr/>
          <p:nvPr/>
        </p:nvSpPr>
        <p:spPr>
          <a:xfrm>
            <a:off x="304800" y="178296"/>
            <a:ext cx="1031081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5</a:t>
            </a:r>
            <a:endParaRPr lang="en-US" sz="1875" dirty="0"/>
          </a:p>
        </p:txBody>
      </p:sp>
      <p:sp>
        <p:nvSpPr>
          <p:cNvPr id="34" name="SK-30-text-33"/>
          <p:cNvSpPr/>
          <p:nvPr/>
        </p:nvSpPr>
        <p:spPr>
          <a:xfrm>
            <a:off x="329059" y="754261"/>
            <a:ext cx="6528435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Quick Recall</a:t>
            </a:r>
            <a:endParaRPr lang="en-US" sz="3450" dirty="0"/>
          </a:p>
        </p:txBody>
      </p:sp>
      <p:sp>
        <p:nvSpPr>
          <p:cNvPr id="35" name="SK-30-text-34"/>
          <p:cNvSpPr/>
          <p:nvPr/>
        </p:nvSpPr>
        <p:spPr>
          <a:xfrm>
            <a:off x="5409307" y="5452021"/>
            <a:ext cx="121473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SUPPORT</a:t>
            </a:r>
            <a:endParaRPr lang="en-US" sz="1275" dirty="0"/>
          </a:p>
        </p:txBody>
      </p:sp>
      <p:sp>
        <p:nvSpPr>
          <p:cNvPr id="36" name="SK-30-text-35"/>
          <p:cNvSpPr/>
          <p:nvPr/>
        </p:nvSpPr>
        <p:spPr>
          <a:xfrm>
            <a:off x="670471" y="5746998"/>
            <a:ext cx="10687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BMA Doctors for Doctors — 0330 123 1245</a:t>
            </a:r>
            <a:endParaRPr lang="en-US" sz="1500" dirty="0"/>
          </a:p>
        </p:txBody>
      </p:sp>
      <p:sp>
        <p:nvSpPr>
          <p:cNvPr id="37" name="SK-30-text-36"/>
          <p:cNvSpPr/>
          <p:nvPr/>
        </p:nvSpPr>
        <p:spPr>
          <a:xfrm>
            <a:off x="4926657" y="5760690"/>
            <a:ext cx="322852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 Health Service — gphealth.nhs.uk</a:t>
            </a:r>
            <a:endParaRPr lang="en-US" sz="1500" dirty="0"/>
          </a:p>
        </p:txBody>
      </p:sp>
      <p:sp>
        <p:nvSpPr>
          <p:cNvPr id="38" name="SK-30-text-37"/>
          <p:cNvSpPr/>
          <p:nvPr/>
        </p:nvSpPr>
        <p:spPr>
          <a:xfrm>
            <a:off x="9060805" y="5760690"/>
            <a:ext cx="200932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Samaritans — 116 123</a:t>
            </a:r>
            <a:endParaRPr lang="en-US" sz="1500" dirty="0"/>
          </a:p>
        </p:txBody>
      </p:sp>
      <p:sp>
        <p:nvSpPr>
          <p:cNvPr id="39" name="SK-30-text-38"/>
          <p:cNvSpPr/>
          <p:nvPr/>
        </p:nvSpPr>
        <p:spPr>
          <a:xfrm>
            <a:off x="292596" y="6508105"/>
            <a:ext cx="4895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00" dirty="0"/>
          </a:p>
        </p:txBody>
      </p:sp>
      <p:sp>
        <p:nvSpPr>
          <p:cNvPr id="40" name="SK-30-text-39"/>
          <p:cNvSpPr/>
          <p:nvPr/>
        </p:nvSpPr>
        <p:spPr>
          <a:xfrm>
            <a:off x="8341519" y="6508105"/>
            <a:ext cx="350892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June 2026</a:t>
            </a:r>
            <a:endParaRPr lang="en-US" sz="15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59432"/>
          </a:xfrm>
          <a:prstGeom prst="rect">
            <a:avLst/>
          </a:prstGeom>
        </p:spPr>
      </p:pic>
      <p:pic>
        <p:nvPicPr>
          <p:cNvPr id="4" name="SK-3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16117"/>
            <a:ext cx="12192000" cy="541734"/>
          </a:xfrm>
          <a:prstGeom prst="rect">
            <a:avLst/>
          </a:prstGeom>
        </p:spPr>
      </p:pic>
      <p:pic>
        <p:nvPicPr>
          <p:cNvPr id="5" name="SK-3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511" y="932557"/>
            <a:ext cx="38100" cy="315367"/>
          </a:xfrm>
          <a:prstGeom prst="rect">
            <a:avLst/>
          </a:prstGeom>
        </p:spPr>
      </p:pic>
      <p:pic>
        <p:nvPicPr>
          <p:cNvPr id="6" name="SK-3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61" y="1645890"/>
            <a:ext cx="4998690" cy="4046190"/>
          </a:xfrm>
          <a:prstGeom prst="rect">
            <a:avLst/>
          </a:prstGeom>
        </p:spPr>
      </p:pic>
      <p:pic>
        <p:nvPicPr>
          <p:cNvPr id="7" name="SK-3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036" y="1645890"/>
            <a:ext cx="19050" cy="4046190"/>
          </a:xfrm>
          <a:prstGeom prst="rect">
            <a:avLst/>
          </a:prstGeom>
        </p:spPr>
      </p:pic>
      <p:pic>
        <p:nvPicPr>
          <p:cNvPr id="8" name="SK-3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490" y="1947565"/>
            <a:ext cx="1462980" cy="178296"/>
          </a:xfrm>
          <a:prstGeom prst="rect">
            <a:avLst/>
          </a:prstGeom>
        </p:spPr>
      </p:pic>
      <p:pic>
        <p:nvPicPr>
          <p:cNvPr id="9" name="SK-3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490" y="2529929"/>
            <a:ext cx="4267200" cy="1708845"/>
          </a:xfrm>
          <a:prstGeom prst="rect">
            <a:avLst/>
          </a:prstGeom>
        </p:spPr>
      </p:pic>
      <p:pic>
        <p:nvPicPr>
          <p:cNvPr id="10" name="SK-3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88682" y="2107406"/>
            <a:ext cx="4267200" cy="9525"/>
          </a:xfrm>
          <a:prstGeom prst="rect">
            <a:avLst/>
          </a:prstGeom>
        </p:spPr>
      </p:pic>
      <p:pic>
        <p:nvPicPr>
          <p:cNvPr id="11" name="SK-3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88682" y="2786360"/>
            <a:ext cx="4267200" cy="9525"/>
          </a:xfrm>
          <a:prstGeom prst="rect">
            <a:avLst/>
          </a:prstGeom>
        </p:spPr>
      </p:pic>
      <p:pic>
        <p:nvPicPr>
          <p:cNvPr id="12" name="SK-31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88682" y="3479006"/>
            <a:ext cx="4267200" cy="9525"/>
          </a:xfrm>
          <a:prstGeom prst="rect">
            <a:avLst/>
          </a:prstGeom>
        </p:spPr>
      </p:pic>
      <p:pic>
        <p:nvPicPr>
          <p:cNvPr id="13" name="SK-31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88682" y="4157960"/>
            <a:ext cx="4267200" cy="9525"/>
          </a:xfrm>
          <a:prstGeom prst="rect">
            <a:avLst/>
          </a:prstGeom>
        </p:spPr>
      </p:pic>
      <p:pic>
        <p:nvPicPr>
          <p:cNvPr id="14" name="SK-31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88682" y="4850606"/>
            <a:ext cx="4267200" cy="9525"/>
          </a:xfrm>
          <a:prstGeom prst="rect">
            <a:avLst/>
          </a:prstGeom>
        </p:spPr>
      </p:pic>
      <p:pic>
        <p:nvPicPr>
          <p:cNvPr id="15" name="SK-31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97826" y="4162723"/>
            <a:ext cx="9525" cy="692646"/>
          </a:xfrm>
          <a:prstGeom prst="rect">
            <a:avLst/>
          </a:prstGeom>
        </p:spPr>
      </p:pic>
      <p:pic>
        <p:nvPicPr>
          <p:cNvPr id="16" name="SK-31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02588" y="4162723"/>
            <a:ext cx="3023592" cy="1872109"/>
          </a:xfrm>
          <a:prstGeom prst="rect">
            <a:avLst/>
          </a:prstGeom>
        </p:spPr>
      </p:pic>
      <p:pic>
        <p:nvPicPr>
          <p:cNvPr id="17" name="SK-31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63459" y="3888432"/>
            <a:ext cx="3035796" cy="2249388"/>
          </a:xfrm>
          <a:prstGeom prst="rect">
            <a:avLst/>
          </a:prstGeom>
        </p:spPr>
      </p:pic>
      <p:sp>
        <p:nvSpPr>
          <p:cNvPr id="18" name="SK-31-text-17"/>
          <p:cNvSpPr/>
          <p:nvPr/>
        </p:nvSpPr>
        <p:spPr>
          <a:xfrm>
            <a:off x="304800" y="137071"/>
            <a:ext cx="742378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5</a:t>
            </a:r>
            <a:endParaRPr lang="en-US" sz="1350" dirty="0"/>
          </a:p>
        </p:txBody>
      </p:sp>
      <p:sp>
        <p:nvSpPr>
          <p:cNvPr id="19" name="SK-31-text-18"/>
          <p:cNvSpPr/>
          <p:nvPr/>
        </p:nvSpPr>
        <p:spPr>
          <a:xfrm>
            <a:off x="658267" y="870942"/>
            <a:ext cx="948880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Disclaimer and Resources</a:t>
            </a:r>
            <a:endParaRPr lang="en-US" sz="2550" dirty="0"/>
          </a:p>
        </p:txBody>
      </p:sp>
      <p:sp>
        <p:nvSpPr>
          <p:cNvPr id="20" name="SK-31-text-19"/>
          <p:cNvSpPr/>
          <p:nvPr/>
        </p:nvSpPr>
        <p:spPr>
          <a:xfrm>
            <a:off x="719286" y="2057400"/>
            <a:ext cx="250031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DISCLAIMER</a:t>
            </a:r>
            <a:endParaRPr lang="en-US" sz="1575" dirty="0"/>
          </a:p>
        </p:txBody>
      </p:sp>
      <p:sp>
        <p:nvSpPr>
          <p:cNvPr id="21" name="SK-31-text-20"/>
          <p:cNvSpPr/>
          <p:nvPr/>
        </p:nvSpPr>
        <p:spPr>
          <a:xfrm>
            <a:off x="707082" y="2605980"/>
            <a:ext cx="4291459" cy="15567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teaching deck is for educational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purposes only. All clinical decisions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should be based on individual patient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assessment and current national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guidelines.</a:t>
            </a:r>
            <a:endParaRPr lang="en-US" sz="1650" dirty="0"/>
          </a:p>
        </p:txBody>
      </p:sp>
      <p:sp>
        <p:nvSpPr>
          <p:cNvPr id="22" name="SK-31-text-21"/>
          <p:cNvSpPr/>
          <p:nvPr/>
        </p:nvSpPr>
        <p:spPr>
          <a:xfrm>
            <a:off x="707082" y="4375398"/>
            <a:ext cx="4132957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a substitute for clinical judgement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 up-to-date NICE/RCGP guidance.</a:t>
            </a:r>
            <a:endParaRPr lang="en-US" sz="1650" dirty="0"/>
          </a:p>
        </p:txBody>
      </p:sp>
      <p:sp>
        <p:nvSpPr>
          <p:cNvPr id="23" name="SK-31-text-22"/>
          <p:cNvSpPr/>
          <p:nvPr/>
        </p:nvSpPr>
        <p:spPr>
          <a:xfrm>
            <a:off x="5864275" y="1570434"/>
            <a:ext cx="4145161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Ariadne Labs — Serious Illness Conversation Guide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ariadnelabs.org</a:t>
            </a:r>
            <a:endParaRPr lang="en-US" sz="1200" dirty="0"/>
          </a:p>
        </p:txBody>
      </p:sp>
      <p:sp>
        <p:nvSpPr>
          <p:cNvPr id="24" name="SK-31-text-23"/>
          <p:cNvSpPr/>
          <p:nvPr/>
        </p:nvSpPr>
        <p:spPr>
          <a:xfrm>
            <a:off x="5864275" y="2256234"/>
            <a:ext cx="3840361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BMA Doctors for Doctors — Wellbeing Support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0330 123 1245</a:t>
            </a:r>
            <a:endParaRPr lang="en-US" sz="1200" dirty="0"/>
          </a:p>
        </p:txBody>
      </p:sp>
      <p:sp>
        <p:nvSpPr>
          <p:cNvPr id="25" name="SK-31-text-24"/>
          <p:cNvSpPr/>
          <p:nvPr/>
        </p:nvSpPr>
        <p:spPr>
          <a:xfrm>
            <a:off x="5864275" y="2955727"/>
            <a:ext cx="152400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GP Health Service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gphealth.nhs.uk</a:t>
            </a:r>
            <a:endParaRPr lang="en-US" sz="1200" dirty="0"/>
          </a:p>
        </p:txBody>
      </p:sp>
      <p:sp>
        <p:nvSpPr>
          <p:cNvPr id="26" name="SK-31-text-25"/>
          <p:cNvSpPr/>
          <p:nvPr/>
        </p:nvSpPr>
        <p:spPr>
          <a:xfrm>
            <a:off x="5864275" y="3648373"/>
            <a:ext cx="3096667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Winston's Wish — Child Bereavement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winstonswish.org</a:t>
            </a:r>
            <a:endParaRPr lang="en-US" sz="1200" dirty="0"/>
          </a:p>
        </p:txBody>
      </p:sp>
      <p:sp>
        <p:nvSpPr>
          <p:cNvPr id="27" name="SK-31-text-26"/>
          <p:cNvSpPr/>
          <p:nvPr/>
        </p:nvSpPr>
        <p:spPr>
          <a:xfrm>
            <a:off x="5864275" y="4347865"/>
            <a:ext cx="2084784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Cruse Bereavement Care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cruse.org.uk</a:t>
            </a:r>
            <a:endParaRPr lang="en-US" sz="1200" dirty="0"/>
          </a:p>
        </p:txBody>
      </p:sp>
      <p:sp>
        <p:nvSpPr>
          <p:cNvPr id="28" name="SK-31-text-27"/>
          <p:cNvSpPr/>
          <p:nvPr/>
        </p:nvSpPr>
        <p:spPr>
          <a:xfrm>
            <a:off x="5864275" y="5040511"/>
            <a:ext cx="2426196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RCGP End of Life Care Toolkit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rcgp.org.uk</a:t>
            </a:r>
            <a:endParaRPr lang="en-US" sz="1200" dirty="0"/>
          </a:p>
        </p:txBody>
      </p:sp>
      <p:sp>
        <p:nvSpPr>
          <p:cNvPr id="29" name="SK-31-text-28"/>
          <p:cNvSpPr/>
          <p:nvPr/>
        </p:nvSpPr>
        <p:spPr>
          <a:xfrm>
            <a:off x="316855" y="6494413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0" name="SK-31-text-29"/>
          <p:cNvSpPr/>
          <p:nvPr/>
        </p:nvSpPr>
        <p:spPr>
          <a:xfrm>
            <a:off x="4230588" y="6494413"/>
            <a:ext cx="796141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| Created June 2026</a:t>
            </a:r>
            <a:endParaRPr lang="en-US" sz="1200" dirty="0"/>
          </a:p>
        </p:txBody>
      </p:sp>
      <p:sp>
        <p:nvSpPr>
          <p:cNvPr id="31" name="SK-31-text-30"/>
          <p:cNvSpPr/>
          <p:nvPr/>
        </p:nvSpPr>
        <p:spPr>
          <a:xfrm>
            <a:off x="10716667" y="6494413"/>
            <a:ext cx="147533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31 of 31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4460</Words>
  <Application>Microsoft Office PowerPoint</Application>
  <PresentationFormat>Widescreen</PresentationFormat>
  <Paragraphs>751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Roboto</vt:lpstr>
      <vt:lpstr>Arial</vt:lpstr>
      <vt:lpstr>Inter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2026-06-26T17:58:38Z</dcterms:created>
  <dcterms:modified xsi:type="dcterms:W3CDTF">2026-06-30T17:04:38Z</dcterms:modified>
</cp:coreProperties>
</file>