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embeddedFontLst>
    <p:embeddedFont>
      <p:font typeface="Inter" panose="020B0604020202020204" charset="0"/>
      <p:regular r:id="rId34"/>
      <p:bold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504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637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1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26" Type="http://schemas.openxmlformats.org/officeDocument/2006/relationships/image" Target="../media/image96.png"/><Relationship Id="rId3" Type="http://schemas.openxmlformats.org/officeDocument/2006/relationships/image" Target="../media/image1.png"/><Relationship Id="rId21" Type="http://schemas.openxmlformats.org/officeDocument/2006/relationships/image" Target="../media/image91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5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1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3" Type="http://schemas.openxmlformats.org/officeDocument/2006/relationships/image" Target="../media/image1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1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17" Type="http://schemas.openxmlformats.org/officeDocument/2006/relationships/image" Target="../media/image17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5" Type="http://schemas.openxmlformats.org/officeDocument/2006/relationships/image" Target="../media/image17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Relationship Id="rId14" Type="http://schemas.openxmlformats.org/officeDocument/2006/relationships/image" Target="../media/image17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18" Type="http://schemas.openxmlformats.org/officeDocument/2006/relationships/image" Target="../media/image19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17" Type="http://schemas.openxmlformats.org/officeDocument/2006/relationships/image" Target="../media/image19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89.png"/><Relationship Id="rId20" Type="http://schemas.openxmlformats.org/officeDocument/2006/relationships/image" Target="../media/image1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image" Target="../media/image188.png"/><Relationship Id="rId10" Type="http://schemas.openxmlformats.org/officeDocument/2006/relationships/image" Target="../media/image183.png"/><Relationship Id="rId19" Type="http://schemas.openxmlformats.org/officeDocument/2006/relationships/image" Target="../media/image192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18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3" Type="http://schemas.openxmlformats.org/officeDocument/2006/relationships/image" Target="../media/image1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10" Type="http://schemas.openxmlformats.org/officeDocument/2006/relationships/image" Target="../media/image200.png"/><Relationship Id="rId19" Type="http://schemas.openxmlformats.org/officeDocument/2006/relationships/image" Target="../media/image209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3" Type="http://schemas.openxmlformats.org/officeDocument/2006/relationships/image" Target="../media/image1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10" Type="http://schemas.openxmlformats.org/officeDocument/2006/relationships/image" Target="../media/image216.png"/><Relationship Id="rId19" Type="http://schemas.openxmlformats.org/officeDocument/2006/relationships/image" Target="../media/image225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236.png"/><Relationship Id="rId18" Type="http://schemas.openxmlformats.org/officeDocument/2006/relationships/image" Target="../media/image241.png"/><Relationship Id="rId3" Type="http://schemas.openxmlformats.org/officeDocument/2006/relationships/image" Target="../media/image1.png"/><Relationship Id="rId7" Type="http://schemas.openxmlformats.org/officeDocument/2006/relationships/image" Target="../media/image230.png"/><Relationship Id="rId12" Type="http://schemas.openxmlformats.org/officeDocument/2006/relationships/image" Target="../media/image235.png"/><Relationship Id="rId17" Type="http://schemas.openxmlformats.org/officeDocument/2006/relationships/image" Target="../media/image24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9.png"/><Relationship Id="rId11" Type="http://schemas.openxmlformats.org/officeDocument/2006/relationships/image" Target="../media/image234.png"/><Relationship Id="rId5" Type="http://schemas.openxmlformats.org/officeDocument/2006/relationships/image" Target="../media/image228.png"/><Relationship Id="rId15" Type="http://schemas.openxmlformats.org/officeDocument/2006/relationships/image" Target="../media/image238.png"/><Relationship Id="rId10" Type="http://schemas.openxmlformats.org/officeDocument/2006/relationships/image" Target="../media/image233.png"/><Relationship Id="rId4" Type="http://schemas.openxmlformats.org/officeDocument/2006/relationships/image" Target="../media/image227.png"/><Relationship Id="rId9" Type="http://schemas.openxmlformats.org/officeDocument/2006/relationships/image" Target="../media/image232.png"/><Relationship Id="rId14" Type="http://schemas.openxmlformats.org/officeDocument/2006/relationships/image" Target="../media/image2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18" Type="http://schemas.openxmlformats.org/officeDocument/2006/relationships/image" Target="../media/image25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5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5" Type="http://schemas.openxmlformats.org/officeDocument/2006/relationships/image" Target="../media/image254.png"/><Relationship Id="rId10" Type="http://schemas.openxmlformats.org/officeDocument/2006/relationships/image" Target="../media/image249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Relationship Id="rId14" Type="http://schemas.openxmlformats.org/officeDocument/2006/relationships/image" Target="../media/image2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18" Type="http://schemas.openxmlformats.org/officeDocument/2006/relationships/image" Target="../media/image272.png"/><Relationship Id="rId3" Type="http://schemas.openxmlformats.org/officeDocument/2006/relationships/image" Target="../media/image1.png"/><Relationship Id="rId21" Type="http://schemas.openxmlformats.org/officeDocument/2006/relationships/image" Target="../media/image275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17" Type="http://schemas.openxmlformats.org/officeDocument/2006/relationships/image" Target="../media/image27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70.png"/><Relationship Id="rId20" Type="http://schemas.openxmlformats.org/officeDocument/2006/relationships/image" Target="../media/image2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19" Type="http://schemas.openxmlformats.org/officeDocument/2006/relationships/image" Target="../media/image273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Relationship Id="rId22" Type="http://schemas.openxmlformats.org/officeDocument/2006/relationships/image" Target="../media/image2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13" Type="http://schemas.openxmlformats.org/officeDocument/2006/relationships/image" Target="../media/image286.png"/><Relationship Id="rId18" Type="http://schemas.openxmlformats.org/officeDocument/2006/relationships/image" Target="../media/image291.png"/><Relationship Id="rId3" Type="http://schemas.openxmlformats.org/officeDocument/2006/relationships/image" Target="../media/image1.png"/><Relationship Id="rId7" Type="http://schemas.openxmlformats.org/officeDocument/2006/relationships/image" Target="../media/image280.png"/><Relationship Id="rId12" Type="http://schemas.openxmlformats.org/officeDocument/2006/relationships/image" Target="../media/image285.png"/><Relationship Id="rId17" Type="http://schemas.openxmlformats.org/officeDocument/2006/relationships/image" Target="../media/image29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9.png"/><Relationship Id="rId11" Type="http://schemas.openxmlformats.org/officeDocument/2006/relationships/image" Target="../media/image284.png"/><Relationship Id="rId5" Type="http://schemas.openxmlformats.org/officeDocument/2006/relationships/image" Target="../media/image278.png"/><Relationship Id="rId15" Type="http://schemas.openxmlformats.org/officeDocument/2006/relationships/image" Target="../media/image288.png"/><Relationship Id="rId10" Type="http://schemas.openxmlformats.org/officeDocument/2006/relationships/image" Target="../media/image283.png"/><Relationship Id="rId4" Type="http://schemas.openxmlformats.org/officeDocument/2006/relationships/image" Target="../media/image277.png"/><Relationship Id="rId9" Type="http://schemas.openxmlformats.org/officeDocument/2006/relationships/image" Target="../media/image282.png"/><Relationship Id="rId14" Type="http://schemas.openxmlformats.org/officeDocument/2006/relationships/image" Target="../media/image28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13" Type="http://schemas.openxmlformats.org/officeDocument/2006/relationships/image" Target="../media/image302.png"/><Relationship Id="rId3" Type="http://schemas.openxmlformats.org/officeDocument/2006/relationships/image" Target="../media/image292.png"/><Relationship Id="rId7" Type="http://schemas.openxmlformats.org/officeDocument/2006/relationships/image" Target="../media/image296.png"/><Relationship Id="rId12" Type="http://schemas.openxmlformats.org/officeDocument/2006/relationships/image" Target="../media/image30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5.png"/><Relationship Id="rId11" Type="http://schemas.openxmlformats.org/officeDocument/2006/relationships/image" Target="../media/image300.png"/><Relationship Id="rId5" Type="http://schemas.openxmlformats.org/officeDocument/2006/relationships/image" Target="../media/image294.png"/><Relationship Id="rId10" Type="http://schemas.openxmlformats.org/officeDocument/2006/relationships/image" Target="../media/image299.png"/><Relationship Id="rId4" Type="http://schemas.openxmlformats.org/officeDocument/2006/relationships/image" Target="../media/image293.png"/><Relationship Id="rId9" Type="http://schemas.openxmlformats.org/officeDocument/2006/relationships/image" Target="../media/image2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13" Type="http://schemas.openxmlformats.org/officeDocument/2006/relationships/image" Target="../media/image312.png"/><Relationship Id="rId3" Type="http://schemas.openxmlformats.org/officeDocument/2006/relationships/image" Target="../media/image1.png"/><Relationship Id="rId7" Type="http://schemas.openxmlformats.org/officeDocument/2006/relationships/image" Target="../media/image306.png"/><Relationship Id="rId12" Type="http://schemas.openxmlformats.org/officeDocument/2006/relationships/image" Target="../media/image3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5.png"/><Relationship Id="rId11" Type="http://schemas.openxmlformats.org/officeDocument/2006/relationships/image" Target="../media/image310.png"/><Relationship Id="rId5" Type="http://schemas.openxmlformats.org/officeDocument/2006/relationships/image" Target="../media/image304.png"/><Relationship Id="rId15" Type="http://schemas.openxmlformats.org/officeDocument/2006/relationships/image" Target="../media/image314.png"/><Relationship Id="rId10" Type="http://schemas.openxmlformats.org/officeDocument/2006/relationships/image" Target="../media/image309.png"/><Relationship Id="rId4" Type="http://schemas.openxmlformats.org/officeDocument/2006/relationships/image" Target="../media/image303.png"/><Relationship Id="rId9" Type="http://schemas.openxmlformats.org/officeDocument/2006/relationships/image" Target="../media/image308.png"/><Relationship Id="rId14" Type="http://schemas.openxmlformats.org/officeDocument/2006/relationships/image" Target="../media/image3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13" Type="http://schemas.openxmlformats.org/officeDocument/2006/relationships/image" Target="../media/image324.png"/><Relationship Id="rId18" Type="http://schemas.openxmlformats.org/officeDocument/2006/relationships/image" Target="../media/image329.png"/><Relationship Id="rId26" Type="http://schemas.openxmlformats.org/officeDocument/2006/relationships/image" Target="../media/image337.png"/><Relationship Id="rId3" Type="http://schemas.openxmlformats.org/officeDocument/2006/relationships/image" Target="../media/image1.png"/><Relationship Id="rId21" Type="http://schemas.openxmlformats.org/officeDocument/2006/relationships/image" Target="../media/image332.png"/><Relationship Id="rId7" Type="http://schemas.openxmlformats.org/officeDocument/2006/relationships/image" Target="../media/image318.png"/><Relationship Id="rId12" Type="http://schemas.openxmlformats.org/officeDocument/2006/relationships/image" Target="../media/image323.png"/><Relationship Id="rId17" Type="http://schemas.openxmlformats.org/officeDocument/2006/relationships/image" Target="../media/image328.png"/><Relationship Id="rId25" Type="http://schemas.openxmlformats.org/officeDocument/2006/relationships/image" Target="../media/image336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27.png"/><Relationship Id="rId20" Type="http://schemas.openxmlformats.org/officeDocument/2006/relationships/image" Target="../media/image3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7.png"/><Relationship Id="rId11" Type="http://schemas.openxmlformats.org/officeDocument/2006/relationships/image" Target="../media/image322.png"/><Relationship Id="rId24" Type="http://schemas.openxmlformats.org/officeDocument/2006/relationships/image" Target="../media/image335.png"/><Relationship Id="rId5" Type="http://schemas.openxmlformats.org/officeDocument/2006/relationships/image" Target="../media/image316.png"/><Relationship Id="rId15" Type="http://schemas.openxmlformats.org/officeDocument/2006/relationships/image" Target="../media/image326.png"/><Relationship Id="rId23" Type="http://schemas.openxmlformats.org/officeDocument/2006/relationships/image" Target="../media/image334.png"/><Relationship Id="rId10" Type="http://schemas.openxmlformats.org/officeDocument/2006/relationships/image" Target="../media/image321.png"/><Relationship Id="rId19" Type="http://schemas.openxmlformats.org/officeDocument/2006/relationships/image" Target="../media/image330.png"/><Relationship Id="rId4" Type="http://schemas.openxmlformats.org/officeDocument/2006/relationships/image" Target="../media/image315.png"/><Relationship Id="rId9" Type="http://schemas.openxmlformats.org/officeDocument/2006/relationships/image" Target="../media/image320.png"/><Relationship Id="rId14" Type="http://schemas.openxmlformats.org/officeDocument/2006/relationships/image" Target="../media/image325.png"/><Relationship Id="rId22" Type="http://schemas.openxmlformats.org/officeDocument/2006/relationships/image" Target="../media/image3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2.png"/><Relationship Id="rId13" Type="http://schemas.openxmlformats.org/officeDocument/2006/relationships/image" Target="../media/image347.png"/><Relationship Id="rId3" Type="http://schemas.openxmlformats.org/officeDocument/2006/relationships/image" Target="../media/image1.png"/><Relationship Id="rId7" Type="http://schemas.openxmlformats.org/officeDocument/2006/relationships/image" Target="../media/image341.png"/><Relationship Id="rId12" Type="http://schemas.openxmlformats.org/officeDocument/2006/relationships/image" Target="../media/image3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0.png"/><Relationship Id="rId11" Type="http://schemas.openxmlformats.org/officeDocument/2006/relationships/image" Target="../media/image345.png"/><Relationship Id="rId5" Type="http://schemas.openxmlformats.org/officeDocument/2006/relationships/image" Target="../media/image339.png"/><Relationship Id="rId10" Type="http://schemas.openxmlformats.org/officeDocument/2006/relationships/image" Target="../media/image344.png"/><Relationship Id="rId4" Type="http://schemas.openxmlformats.org/officeDocument/2006/relationships/image" Target="../media/image338.png"/><Relationship Id="rId9" Type="http://schemas.openxmlformats.org/officeDocument/2006/relationships/image" Target="../media/image343.png"/><Relationship Id="rId14" Type="http://schemas.openxmlformats.org/officeDocument/2006/relationships/image" Target="../media/image3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3.png"/><Relationship Id="rId13" Type="http://schemas.openxmlformats.org/officeDocument/2006/relationships/image" Target="../media/image358.png"/><Relationship Id="rId18" Type="http://schemas.openxmlformats.org/officeDocument/2006/relationships/image" Target="../media/image363.png"/><Relationship Id="rId26" Type="http://schemas.openxmlformats.org/officeDocument/2006/relationships/image" Target="../media/image371.png"/><Relationship Id="rId3" Type="http://schemas.openxmlformats.org/officeDocument/2006/relationships/image" Target="../media/image1.png"/><Relationship Id="rId21" Type="http://schemas.openxmlformats.org/officeDocument/2006/relationships/image" Target="../media/image366.png"/><Relationship Id="rId7" Type="http://schemas.openxmlformats.org/officeDocument/2006/relationships/image" Target="../media/image352.png"/><Relationship Id="rId12" Type="http://schemas.openxmlformats.org/officeDocument/2006/relationships/image" Target="../media/image357.png"/><Relationship Id="rId17" Type="http://schemas.openxmlformats.org/officeDocument/2006/relationships/image" Target="../media/image362.png"/><Relationship Id="rId25" Type="http://schemas.openxmlformats.org/officeDocument/2006/relationships/image" Target="../media/image370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361.png"/><Relationship Id="rId20" Type="http://schemas.openxmlformats.org/officeDocument/2006/relationships/image" Target="../media/image3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1.png"/><Relationship Id="rId11" Type="http://schemas.openxmlformats.org/officeDocument/2006/relationships/image" Target="../media/image356.png"/><Relationship Id="rId24" Type="http://schemas.openxmlformats.org/officeDocument/2006/relationships/image" Target="../media/image369.png"/><Relationship Id="rId5" Type="http://schemas.openxmlformats.org/officeDocument/2006/relationships/image" Target="../media/image350.png"/><Relationship Id="rId15" Type="http://schemas.openxmlformats.org/officeDocument/2006/relationships/image" Target="../media/image360.png"/><Relationship Id="rId23" Type="http://schemas.openxmlformats.org/officeDocument/2006/relationships/image" Target="../media/image368.png"/><Relationship Id="rId10" Type="http://schemas.openxmlformats.org/officeDocument/2006/relationships/image" Target="../media/image355.png"/><Relationship Id="rId19" Type="http://schemas.openxmlformats.org/officeDocument/2006/relationships/image" Target="../media/image364.png"/><Relationship Id="rId4" Type="http://schemas.openxmlformats.org/officeDocument/2006/relationships/image" Target="../media/image349.png"/><Relationship Id="rId9" Type="http://schemas.openxmlformats.org/officeDocument/2006/relationships/image" Target="../media/image354.png"/><Relationship Id="rId14" Type="http://schemas.openxmlformats.org/officeDocument/2006/relationships/image" Target="../media/image359.png"/><Relationship Id="rId22" Type="http://schemas.openxmlformats.org/officeDocument/2006/relationships/image" Target="../media/image36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png"/><Relationship Id="rId13" Type="http://schemas.openxmlformats.org/officeDocument/2006/relationships/image" Target="../media/image381.png"/><Relationship Id="rId18" Type="http://schemas.openxmlformats.org/officeDocument/2006/relationships/image" Target="../media/image386.png"/><Relationship Id="rId3" Type="http://schemas.openxmlformats.org/officeDocument/2006/relationships/image" Target="../media/image1.png"/><Relationship Id="rId7" Type="http://schemas.openxmlformats.org/officeDocument/2006/relationships/image" Target="../media/image375.png"/><Relationship Id="rId12" Type="http://schemas.openxmlformats.org/officeDocument/2006/relationships/image" Target="../media/image380.png"/><Relationship Id="rId17" Type="http://schemas.openxmlformats.org/officeDocument/2006/relationships/image" Target="../media/image385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384.png"/><Relationship Id="rId20" Type="http://schemas.openxmlformats.org/officeDocument/2006/relationships/image" Target="../media/image3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4.png"/><Relationship Id="rId11" Type="http://schemas.openxmlformats.org/officeDocument/2006/relationships/image" Target="../media/image379.png"/><Relationship Id="rId5" Type="http://schemas.openxmlformats.org/officeDocument/2006/relationships/image" Target="../media/image373.png"/><Relationship Id="rId15" Type="http://schemas.openxmlformats.org/officeDocument/2006/relationships/image" Target="../media/image383.png"/><Relationship Id="rId10" Type="http://schemas.openxmlformats.org/officeDocument/2006/relationships/image" Target="../media/image378.png"/><Relationship Id="rId19" Type="http://schemas.openxmlformats.org/officeDocument/2006/relationships/image" Target="../media/image387.png"/><Relationship Id="rId4" Type="http://schemas.openxmlformats.org/officeDocument/2006/relationships/image" Target="../media/image372.png"/><Relationship Id="rId9" Type="http://schemas.openxmlformats.org/officeDocument/2006/relationships/image" Target="../media/image377.png"/><Relationship Id="rId14" Type="http://schemas.openxmlformats.org/officeDocument/2006/relationships/image" Target="../media/image38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3.png"/><Relationship Id="rId13" Type="http://schemas.openxmlformats.org/officeDocument/2006/relationships/image" Target="../media/image398.png"/><Relationship Id="rId18" Type="http://schemas.openxmlformats.org/officeDocument/2006/relationships/image" Target="../media/image403.png"/><Relationship Id="rId3" Type="http://schemas.openxmlformats.org/officeDocument/2006/relationships/image" Target="../media/image1.png"/><Relationship Id="rId21" Type="http://schemas.openxmlformats.org/officeDocument/2006/relationships/image" Target="../media/image406.png"/><Relationship Id="rId7" Type="http://schemas.openxmlformats.org/officeDocument/2006/relationships/image" Target="../media/image392.png"/><Relationship Id="rId12" Type="http://schemas.openxmlformats.org/officeDocument/2006/relationships/image" Target="../media/image397.png"/><Relationship Id="rId17" Type="http://schemas.openxmlformats.org/officeDocument/2006/relationships/image" Target="../media/image402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01.png"/><Relationship Id="rId20" Type="http://schemas.openxmlformats.org/officeDocument/2006/relationships/image" Target="../media/image4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1.png"/><Relationship Id="rId11" Type="http://schemas.openxmlformats.org/officeDocument/2006/relationships/image" Target="../media/image396.png"/><Relationship Id="rId5" Type="http://schemas.openxmlformats.org/officeDocument/2006/relationships/image" Target="../media/image390.png"/><Relationship Id="rId15" Type="http://schemas.openxmlformats.org/officeDocument/2006/relationships/image" Target="../media/image400.png"/><Relationship Id="rId23" Type="http://schemas.openxmlformats.org/officeDocument/2006/relationships/image" Target="../media/image408.png"/><Relationship Id="rId10" Type="http://schemas.openxmlformats.org/officeDocument/2006/relationships/image" Target="../media/image395.png"/><Relationship Id="rId19" Type="http://schemas.openxmlformats.org/officeDocument/2006/relationships/image" Target="../media/image404.png"/><Relationship Id="rId4" Type="http://schemas.openxmlformats.org/officeDocument/2006/relationships/image" Target="../media/image389.png"/><Relationship Id="rId9" Type="http://schemas.openxmlformats.org/officeDocument/2006/relationships/image" Target="../media/image394.png"/><Relationship Id="rId14" Type="http://schemas.openxmlformats.org/officeDocument/2006/relationships/image" Target="../media/image399.png"/><Relationship Id="rId22" Type="http://schemas.openxmlformats.org/officeDocument/2006/relationships/image" Target="../media/image40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3.png"/><Relationship Id="rId13" Type="http://schemas.openxmlformats.org/officeDocument/2006/relationships/image" Target="../media/image418.png"/><Relationship Id="rId18" Type="http://schemas.openxmlformats.org/officeDocument/2006/relationships/image" Target="../media/image423.png"/><Relationship Id="rId3" Type="http://schemas.openxmlformats.org/officeDocument/2006/relationships/image" Target="../media/image1.png"/><Relationship Id="rId21" Type="http://schemas.openxmlformats.org/officeDocument/2006/relationships/image" Target="../media/image426.png"/><Relationship Id="rId7" Type="http://schemas.openxmlformats.org/officeDocument/2006/relationships/image" Target="../media/image412.png"/><Relationship Id="rId12" Type="http://schemas.openxmlformats.org/officeDocument/2006/relationships/image" Target="../media/image417.png"/><Relationship Id="rId17" Type="http://schemas.openxmlformats.org/officeDocument/2006/relationships/image" Target="../media/image422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21.png"/><Relationship Id="rId20" Type="http://schemas.openxmlformats.org/officeDocument/2006/relationships/image" Target="../media/image4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1.png"/><Relationship Id="rId11" Type="http://schemas.openxmlformats.org/officeDocument/2006/relationships/image" Target="../media/image416.png"/><Relationship Id="rId5" Type="http://schemas.openxmlformats.org/officeDocument/2006/relationships/image" Target="../media/image410.png"/><Relationship Id="rId15" Type="http://schemas.openxmlformats.org/officeDocument/2006/relationships/image" Target="../media/image420.png"/><Relationship Id="rId23" Type="http://schemas.openxmlformats.org/officeDocument/2006/relationships/image" Target="../media/image428.png"/><Relationship Id="rId10" Type="http://schemas.openxmlformats.org/officeDocument/2006/relationships/image" Target="../media/image415.png"/><Relationship Id="rId19" Type="http://schemas.openxmlformats.org/officeDocument/2006/relationships/image" Target="../media/image424.png"/><Relationship Id="rId4" Type="http://schemas.openxmlformats.org/officeDocument/2006/relationships/image" Target="../media/image409.png"/><Relationship Id="rId9" Type="http://schemas.openxmlformats.org/officeDocument/2006/relationships/image" Target="../media/image414.png"/><Relationship Id="rId14" Type="http://schemas.openxmlformats.org/officeDocument/2006/relationships/image" Target="../media/image419.png"/><Relationship Id="rId22" Type="http://schemas.openxmlformats.org/officeDocument/2006/relationships/image" Target="../media/image4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3.png"/><Relationship Id="rId13" Type="http://schemas.openxmlformats.org/officeDocument/2006/relationships/image" Target="../media/image438.png"/><Relationship Id="rId18" Type="http://schemas.openxmlformats.org/officeDocument/2006/relationships/image" Target="../media/image443.png"/><Relationship Id="rId3" Type="http://schemas.openxmlformats.org/officeDocument/2006/relationships/image" Target="../media/image1.png"/><Relationship Id="rId21" Type="http://schemas.openxmlformats.org/officeDocument/2006/relationships/image" Target="../media/image446.png"/><Relationship Id="rId7" Type="http://schemas.openxmlformats.org/officeDocument/2006/relationships/image" Target="../media/image432.png"/><Relationship Id="rId12" Type="http://schemas.openxmlformats.org/officeDocument/2006/relationships/image" Target="../media/image437.png"/><Relationship Id="rId17" Type="http://schemas.openxmlformats.org/officeDocument/2006/relationships/image" Target="../media/image442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41.png"/><Relationship Id="rId20" Type="http://schemas.openxmlformats.org/officeDocument/2006/relationships/image" Target="../media/image4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1.png"/><Relationship Id="rId11" Type="http://schemas.openxmlformats.org/officeDocument/2006/relationships/image" Target="../media/image436.png"/><Relationship Id="rId5" Type="http://schemas.openxmlformats.org/officeDocument/2006/relationships/image" Target="../media/image430.png"/><Relationship Id="rId15" Type="http://schemas.openxmlformats.org/officeDocument/2006/relationships/image" Target="../media/image440.png"/><Relationship Id="rId23" Type="http://schemas.openxmlformats.org/officeDocument/2006/relationships/image" Target="../media/image448.png"/><Relationship Id="rId10" Type="http://schemas.openxmlformats.org/officeDocument/2006/relationships/image" Target="../media/image435.png"/><Relationship Id="rId19" Type="http://schemas.openxmlformats.org/officeDocument/2006/relationships/image" Target="../media/image444.png"/><Relationship Id="rId4" Type="http://schemas.openxmlformats.org/officeDocument/2006/relationships/image" Target="../media/image429.png"/><Relationship Id="rId9" Type="http://schemas.openxmlformats.org/officeDocument/2006/relationships/image" Target="../media/image434.png"/><Relationship Id="rId14" Type="http://schemas.openxmlformats.org/officeDocument/2006/relationships/image" Target="../media/image439.png"/><Relationship Id="rId22" Type="http://schemas.openxmlformats.org/officeDocument/2006/relationships/image" Target="../media/image447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8.png"/><Relationship Id="rId18" Type="http://schemas.openxmlformats.org/officeDocument/2006/relationships/image" Target="../media/image463.png"/><Relationship Id="rId26" Type="http://schemas.openxmlformats.org/officeDocument/2006/relationships/image" Target="../media/image471.png"/><Relationship Id="rId3" Type="http://schemas.openxmlformats.org/officeDocument/2006/relationships/image" Target="../media/image7.png"/><Relationship Id="rId21" Type="http://schemas.openxmlformats.org/officeDocument/2006/relationships/image" Target="../media/image466.png"/><Relationship Id="rId34" Type="http://schemas.openxmlformats.org/officeDocument/2006/relationships/image" Target="../media/image479.png"/><Relationship Id="rId7" Type="http://schemas.openxmlformats.org/officeDocument/2006/relationships/image" Target="../media/image452.png"/><Relationship Id="rId12" Type="http://schemas.openxmlformats.org/officeDocument/2006/relationships/image" Target="../media/image457.png"/><Relationship Id="rId17" Type="http://schemas.openxmlformats.org/officeDocument/2006/relationships/image" Target="../media/image462.png"/><Relationship Id="rId25" Type="http://schemas.openxmlformats.org/officeDocument/2006/relationships/image" Target="../media/image470.png"/><Relationship Id="rId33" Type="http://schemas.openxmlformats.org/officeDocument/2006/relationships/image" Target="../media/image478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461.png"/><Relationship Id="rId20" Type="http://schemas.openxmlformats.org/officeDocument/2006/relationships/image" Target="../media/image465.png"/><Relationship Id="rId29" Type="http://schemas.openxmlformats.org/officeDocument/2006/relationships/image" Target="../media/image4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1.png"/><Relationship Id="rId11" Type="http://schemas.openxmlformats.org/officeDocument/2006/relationships/image" Target="../media/image456.png"/><Relationship Id="rId24" Type="http://schemas.openxmlformats.org/officeDocument/2006/relationships/image" Target="../media/image469.png"/><Relationship Id="rId32" Type="http://schemas.openxmlformats.org/officeDocument/2006/relationships/image" Target="../media/image477.png"/><Relationship Id="rId5" Type="http://schemas.openxmlformats.org/officeDocument/2006/relationships/image" Target="../media/image450.png"/><Relationship Id="rId15" Type="http://schemas.openxmlformats.org/officeDocument/2006/relationships/image" Target="../media/image460.png"/><Relationship Id="rId23" Type="http://schemas.openxmlformats.org/officeDocument/2006/relationships/image" Target="../media/image468.png"/><Relationship Id="rId28" Type="http://schemas.openxmlformats.org/officeDocument/2006/relationships/image" Target="../media/image473.png"/><Relationship Id="rId10" Type="http://schemas.openxmlformats.org/officeDocument/2006/relationships/image" Target="../media/image455.png"/><Relationship Id="rId19" Type="http://schemas.openxmlformats.org/officeDocument/2006/relationships/image" Target="../media/image464.png"/><Relationship Id="rId31" Type="http://schemas.openxmlformats.org/officeDocument/2006/relationships/image" Target="../media/image476.png"/><Relationship Id="rId4" Type="http://schemas.openxmlformats.org/officeDocument/2006/relationships/image" Target="../media/image449.png"/><Relationship Id="rId9" Type="http://schemas.openxmlformats.org/officeDocument/2006/relationships/image" Target="../media/image454.png"/><Relationship Id="rId14" Type="http://schemas.openxmlformats.org/officeDocument/2006/relationships/image" Target="../media/image459.png"/><Relationship Id="rId22" Type="http://schemas.openxmlformats.org/officeDocument/2006/relationships/image" Target="../media/image467.png"/><Relationship Id="rId27" Type="http://schemas.openxmlformats.org/officeDocument/2006/relationships/image" Target="../media/image472.png"/><Relationship Id="rId30" Type="http://schemas.openxmlformats.org/officeDocument/2006/relationships/image" Target="../media/image475.png"/><Relationship Id="rId35" Type="http://schemas.openxmlformats.org/officeDocument/2006/relationships/image" Target="../media/image480.png"/><Relationship Id="rId8" Type="http://schemas.openxmlformats.org/officeDocument/2006/relationships/image" Target="../media/image4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3" Type="http://schemas.openxmlformats.org/officeDocument/2006/relationships/image" Target="../media/image1.png"/><Relationship Id="rId7" Type="http://schemas.openxmlformats.org/officeDocument/2006/relationships/image" Target="../media/image48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3.png"/><Relationship Id="rId5" Type="http://schemas.openxmlformats.org/officeDocument/2006/relationships/image" Target="../media/image482.png"/><Relationship Id="rId10" Type="http://schemas.openxmlformats.org/officeDocument/2006/relationships/image" Target="../media/image487.png"/><Relationship Id="rId4" Type="http://schemas.openxmlformats.org/officeDocument/2006/relationships/image" Target="../media/image481.png"/><Relationship Id="rId9" Type="http://schemas.openxmlformats.org/officeDocument/2006/relationships/image" Target="../media/image4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66279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10436"/>
            <a:ext cx="12192000" cy="747415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4043511"/>
            <a:ext cx="4498777" cy="1905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8682" y="466279"/>
            <a:ext cx="6303169" cy="5644009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1592" y="994321"/>
            <a:ext cx="6120259" cy="5074890"/>
          </a:xfrm>
          <a:prstGeom prst="rect">
            <a:avLst/>
          </a:prstGeom>
        </p:spPr>
      </p:pic>
      <p:sp>
        <p:nvSpPr>
          <p:cNvPr id="8" name="SK-1-text-7"/>
          <p:cNvSpPr/>
          <p:nvPr/>
        </p:nvSpPr>
        <p:spPr>
          <a:xfrm>
            <a:off x="4324499" y="109686"/>
            <a:ext cx="3530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</a:t>
            </a:r>
            <a:endParaRPr lang="en-US" sz="1650" dirty="0"/>
          </a:p>
        </p:txBody>
      </p:sp>
      <p:sp>
        <p:nvSpPr>
          <p:cNvPr id="9" name="SK-1-text-8"/>
          <p:cNvSpPr/>
          <p:nvPr/>
        </p:nvSpPr>
        <p:spPr>
          <a:xfrm>
            <a:off x="597396" y="1117848"/>
            <a:ext cx="7105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 of Life Care | June 2026</a:t>
            </a:r>
            <a:endParaRPr lang="en-US" sz="1500" dirty="0"/>
          </a:p>
        </p:txBody>
      </p:sp>
      <p:sp>
        <p:nvSpPr>
          <p:cNvPr id="10" name="SK-1-text-9"/>
          <p:cNvSpPr/>
          <p:nvPr/>
        </p:nvSpPr>
        <p:spPr>
          <a:xfrm>
            <a:off x="585192" y="1536055"/>
            <a:ext cx="4181773" cy="23110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538"/>
              </a:lnSpc>
              <a:buNone/>
            </a:pPr>
            <a:r>
              <a:rPr lang="en-US" sz="4125" b="1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Dying with Dignity —</a:t>
            </a:r>
            <a:endParaRPr lang="en-US" sz="4125" dirty="0"/>
          </a:p>
          <a:p>
            <a:pPr marL="0" indent="0" algn="l">
              <a:lnSpc>
                <a:spcPts val="4538"/>
              </a:lnSpc>
              <a:buNone/>
            </a:pPr>
            <a:r>
              <a:rPr lang="en-US" sz="4125" b="1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Decision Making,</a:t>
            </a:r>
            <a:endParaRPr lang="en-US" sz="4125" dirty="0"/>
          </a:p>
          <a:p>
            <a:pPr marL="0" indent="0" algn="l">
              <a:lnSpc>
                <a:spcPts val="4538"/>
              </a:lnSpc>
              <a:buNone/>
            </a:pPr>
            <a:r>
              <a:rPr lang="en-US" sz="4125" b="1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&amp; Ethics</a:t>
            </a:r>
            <a:endParaRPr lang="en-US" sz="4125" dirty="0"/>
          </a:p>
        </p:txBody>
      </p:sp>
      <p:sp>
        <p:nvSpPr>
          <p:cNvPr id="11" name="SK-1-text-10"/>
          <p:cNvSpPr/>
          <p:nvPr/>
        </p:nvSpPr>
        <p:spPr>
          <a:xfrm>
            <a:off x="585192" y="4238179"/>
            <a:ext cx="4547592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Bradford VTS teaching deck explores ethical frameworks,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 requirements, and clinical practices for end-of-life care,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to June 2026 guidance.</a:t>
            </a:r>
            <a:endParaRPr lang="en-US" sz="1350" dirty="0"/>
          </a:p>
        </p:txBody>
      </p:sp>
      <p:sp>
        <p:nvSpPr>
          <p:cNvPr id="12" name="SK-1-text-11"/>
          <p:cNvSpPr/>
          <p:nvPr/>
        </p:nvSpPr>
        <p:spPr>
          <a:xfrm>
            <a:off x="585192" y="5129659"/>
            <a:ext cx="856583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275" dirty="0"/>
          </a:p>
        </p:txBody>
      </p:sp>
      <p:sp>
        <p:nvSpPr>
          <p:cNvPr id="13" name="SK-1-text-12"/>
          <p:cNvSpPr/>
          <p:nvPr/>
        </p:nvSpPr>
        <p:spPr>
          <a:xfrm>
            <a:off x="585192" y="5479405"/>
            <a:ext cx="420618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educational purposes only. Clinical decisions must be based on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patient assessment and current national guidelines.</a:t>
            </a:r>
            <a:endParaRPr lang="en-US" sz="1050" dirty="0"/>
          </a:p>
        </p:txBody>
      </p:sp>
      <p:sp>
        <p:nvSpPr>
          <p:cNvPr id="14" name="SK-1-text-13"/>
          <p:cNvSpPr/>
          <p:nvPr/>
        </p:nvSpPr>
        <p:spPr>
          <a:xfrm>
            <a:off x="597396" y="6350496"/>
            <a:ext cx="845439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2100" dirty="0"/>
          </a:p>
        </p:txBody>
      </p:sp>
      <p:sp>
        <p:nvSpPr>
          <p:cNvPr id="15" name="SK-1-text-14"/>
          <p:cNvSpPr/>
          <p:nvPr/>
        </p:nvSpPr>
        <p:spPr>
          <a:xfrm>
            <a:off x="7561213" y="6405265"/>
            <a:ext cx="385033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55427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1573"/>
            <a:ext cx="12192000" cy="466279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77" y="1056084"/>
            <a:ext cx="109686" cy="89148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1380" y="555427"/>
            <a:ext cx="670471" cy="1008013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2961" y="5002970"/>
            <a:ext cx="1369039" cy="1391946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855" y="2866579"/>
            <a:ext cx="4449961" cy="3147715"/>
          </a:xfrm>
          <a:prstGeom prst="rect">
            <a:avLst/>
          </a:prstGeom>
        </p:spPr>
      </p:pic>
      <p:sp>
        <p:nvSpPr>
          <p:cNvPr id="9" name="SK-2-text-8"/>
          <p:cNvSpPr/>
          <p:nvPr/>
        </p:nvSpPr>
        <p:spPr>
          <a:xfrm>
            <a:off x="402282" y="205680"/>
            <a:ext cx="83058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End of Life Care</a:t>
            </a:r>
            <a:endParaRPr lang="en-US" sz="1200" dirty="0"/>
          </a:p>
        </p:txBody>
      </p:sp>
      <p:sp>
        <p:nvSpPr>
          <p:cNvPr id="10" name="SK-2-text-9"/>
          <p:cNvSpPr/>
          <p:nvPr/>
        </p:nvSpPr>
        <p:spPr>
          <a:xfrm>
            <a:off x="11216580" y="219373"/>
            <a:ext cx="9754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Deck 4</a:t>
            </a:r>
            <a:endParaRPr lang="en-US" sz="1125" dirty="0"/>
          </a:p>
        </p:txBody>
      </p:sp>
      <p:sp>
        <p:nvSpPr>
          <p:cNvPr id="11" name="SK-2-text-10"/>
          <p:cNvSpPr/>
          <p:nvPr/>
        </p:nvSpPr>
        <p:spPr>
          <a:xfrm>
            <a:off x="719286" y="1172617"/>
            <a:ext cx="8877300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 Objectives</a:t>
            </a:r>
            <a:endParaRPr lang="en-US" sz="3000" dirty="0"/>
          </a:p>
        </p:txBody>
      </p:sp>
      <p:sp>
        <p:nvSpPr>
          <p:cNvPr id="12" name="SK-2-text-11"/>
          <p:cNvSpPr/>
          <p:nvPr/>
        </p:nvSpPr>
        <p:spPr>
          <a:xfrm>
            <a:off x="5157936" y="720031"/>
            <a:ext cx="1147271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the end of this session, you will be able to:</a:t>
            </a:r>
            <a:endParaRPr lang="en-US" sz="1650" dirty="0"/>
          </a:p>
        </p:txBody>
      </p:sp>
      <p:sp>
        <p:nvSpPr>
          <p:cNvPr id="13" name="SK-2-text-12"/>
          <p:cNvSpPr/>
          <p:nvPr/>
        </p:nvSpPr>
        <p:spPr>
          <a:xfrm>
            <a:off x="5498455" y="1275457"/>
            <a:ext cx="669354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Apply the four ethical principles to end-of-life decisions</a:t>
            </a:r>
            <a:endParaRPr lang="en-US" sz="1650" dirty="0"/>
          </a:p>
        </p:txBody>
      </p:sp>
      <p:sp>
        <p:nvSpPr>
          <p:cNvPr id="14" name="SK-2-text-13"/>
          <p:cNvSpPr/>
          <p:nvPr/>
        </p:nvSpPr>
        <p:spPr>
          <a:xfrm>
            <a:off x="5486400" y="1947565"/>
            <a:ext cx="5925294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 the legal framework for decision-making —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MCA 2005 and HRA 1998</a:t>
            </a:r>
            <a:endParaRPr lang="en-US" sz="1650" dirty="0"/>
          </a:p>
        </p:txBody>
      </p:sp>
      <p:sp>
        <p:nvSpPr>
          <p:cNvPr id="15" name="SK-2-text-14"/>
          <p:cNvSpPr/>
          <p:nvPr/>
        </p:nvSpPr>
        <p:spPr>
          <a:xfrm>
            <a:off x="5486400" y="2921496"/>
            <a:ext cx="670560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 DNACPR decisions clearly to patients and families</a:t>
            </a:r>
            <a:endParaRPr lang="en-US" sz="1650" dirty="0"/>
          </a:p>
        </p:txBody>
      </p:sp>
      <p:sp>
        <p:nvSpPr>
          <p:cNvPr id="16" name="SK-2-text-15"/>
          <p:cNvSpPr/>
          <p:nvPr/>
        </p:nvSpPr>
        <p:spPr>
          <a:xfrm>
            <a:off x="5486400" y="3559225"/>
            <a:ext cx="5461992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Describe what is currently legal in the UK regarding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end-of-life choices in 2026</a:t>
            </a:r>
            <a:endParaRPr lang="en-US" sz="1650" dirty="0"/>
          </a:p>
        </p:txBody>
      </p:sp>
      <p:sp>
        <p:nvSpPr>
          <p:cNvPr id="17" name="SK-2-text-16"/>
          <p:cNvSpPr/>
          <p:nvPr/>
        </p:nvSpPr>
        <p:spPr>
          <a:xfrm>
            <a:off x="5486400" y="4519315"/>
            <a:ext cx="5023098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Discuss the Terminally Ill Adults (End of Life) Bill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its current status</a:t>
            </a:r>
            <a:endParaRPr lang="en-US" sz="1650" dirty="0"/>
          </a:p>
        </p:txBody>
      </p:sp>
      <p:sp>
        <p:nvSpPr>
          <p:cNvPr id="18" name="SK-2-text-17"/>
          <p:cNvSpPr/>
          <p:nvPr/>
        </p:nvSpPr>
        <p:spPr>
          <a:xfrm>
            <a:off x="5486400" y="5486400"/>
            <a:ext cx="67056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patients and families to achieve a dignified death</a:t>
            </a:r>
            <a:endParaRPr lang="en-US" sz="1650" dirty="0"/>
          </a:p>
        </p:txBody>
      </p:sp>
      <p:sp>
        <p:nvSpPr>
          <p:cNvPr id="19" name="SK-2-text-18"/>
          <p:cNvSpPr/>
          <p:nvPr/>
        </p:nvSpPr>
        <p:spPr>
          <a:xfrm>
            <a:off x="414486" y="6535638"/>
            <a:ext cx="34366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0" name="SK-2-text-19"/>
          <p:cNvSpPr/>
          <p:nvPr/>
        </p:nvSpPr>
        <p:spPr>
          <a:xfrm>
            <a:off x="10485090" y="6535638"/>
            <a:ext cx="170691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June 2026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4574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754261"/>
            <a:ext cx="97482" cy="85725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96" y="1833116"/>
            <a:ext cx="10997059" cy="9525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98" y="2084784"/>
            <a:ext cx="5193655" cy="1549896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898" y="2057400"/>
            <a:ext cx="194965" cy="157728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298" y="2098477"/>
            <a:ext cx="5193655" cy="1536055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2057400"/>
            <a:ext cx="194965" cy="157728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898" y="3888432"/>
            <a:ext cx="5193655" cy="1515517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898" y="3826669"/>
            <a:ext cx="194965" cy="157728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3826669"/>
            <a:ext cx="5193655" cy="1556742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3826669"/>
            <a:ext cx="194965" cy="157728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584" y="5637163"/>
            <a:ext cx="10570369" cy="521196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879" y="5637163"/>
            <a:ext cx="60871" cy="534888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8988" y="4039344"/>
            <a:ext cx="719286" cy="603498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58180" y="4046190"/>
            <a:ext cx="731490" cy="740569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81192" y="2269927"/>
            <a:ext cx="694879" cy="610344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19200" y="2256234"/>
            <a:ext cx="633859" cy="658267"/>
          </a:xfrm>
          <a:prstGeom prst="rect">
            <a:avLst/>
          </a:prstGeom>
        </p:spPr>
      </p:pic>
      <p:sp>
        <p:nvSpPr>
          <p:cNvPr id="21" name="SK-3-text-20"/>
          <p:cNvSpPr/>
          <p:nvPr/>
        </p:nvSpPr>
        <p:spPr>
          <a:xfrm>
            <a:off x="365671" y="123379"/>
            <a:ext cx="701135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4</a:t>
            </a:r>
            <a:endParaRPr lang="en-US" sz="1275" dirty="0"/>
          </a:p>
        </p:txBody>
      </p:sp>
      <p:sp>
        <p:nvSpPr>
          <p:cNvPr id="22" name="SK-3-text-21"/>
          <p:cNvSpPr/>
          <p:nvPr/>
        </p:nvSpPr>
        <p:spPr>
          <a:xfrm>
            <a:off x="10545961" y="130225"/>
            <a:ext cx="164603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 of Life Care</a:t>
            </a:r>
            <a:endParaRPr lang="en-US" sz="1200" dirty="0"/>
          </a:p>
        </p:txBody>
      </p:sp>
      <p:sp>
        <p:nvSpPr>
          <p:cNvPr id="23" name="SK-3-text-22"/>
          <p:cNvSpPr/>
          <p:nvPr/>
        </p:nvSpPr>
        <p:spPr>
          <a:xfrm>
            <a:off x="804565" y="816025"/>
            <a:ext cx="1138743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Four Ethical Principles</a:t>
            </a:r>
            <a:endParaRPr lang="en-US" sz="3000" dirty="0"/>
          </a:p>
        </p:txBody>
      </p:sp>
      <p:sp>
        <p:nvSpPr>
          <p:cNvPr id="24" name="SK-3-text-23"/>
          <p:cNvSpPr/>
          <p:nvPr/>
        </p:nvSpPr>
        <p:spPr>
          <a:xfrm>
            <a:off x="804565" y="1371600"/>
            <a:ext cx="1138743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Beauchamp &amp; Childress — the foundation of medical ethics</a:t>
            </a:r>
            <a:endParaRPr lang="en-US" sz="1500" dirty="0"/>
          </a:p>
        </p:txBody>
      </p:sp>
      <p:sp>
        <p:nvSpPr>
          <p:cNvPr id="25" name="SK-3-text-24"/>
          <p:cNvSpPr/>
          <p:nvPr/>
        </p:nvSpPr>
        <p:spPr>
          <a:xfrm>
            <a:off x="2084784" y="2263080"/>
            <a:ext cx="458152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Non-maleficence</a:t>
            </a:r>
            <a:endParaRPr lang="en-US" sz="1950" dirty="0"/>
          </a:p>
        </p:txBody>
      </p:sp>
      <p:sp>
        <p:nvSpPr>
          <p:cNvPr id="26" name="SK-3-text-25"/>
          <p:cNvSpPr/>
          <p:nvPr/>
        </p:nvSpPr>
        <p:spPr>
          <a:xfrm>
            <a:off x="2084784" y="2688282"/>
            <a:ext cx="21431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 HARM</a:t>
            </a:r>
            <a:endParaRPr lang="en-US" sz="1350" dirty="0"/>
          </a:p>
        </p:txBody>
      </p:sp>
      <p:sp>
        <p:nvSpPr>
          <p:cNvPr id="27" name="SK-3-text-26"/>
          <p:cNvSpPr/>
          <p:nvPr/>
        </p:nvSpPr>
        <p:spPr>
          <a:xfrm>
            <a:off x="2072580" y="3017490"/>
            <a:ext cx="329178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CPR that only prolongs suffering or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causes harm without benefit.</a:t>
            </a:r>
            <a:endParaRPr lang="en-US" sz="1200" dirty="0"/>
          </a:p>
        </p:txBody>
      </p:sp>
      <p:sp>
        <p:nvSpPr>
          <p:cNvPr id="28" name="SK-3-text-27"/>
          <p:cNvSpPr/>
          <p:nvPr/>
        </p:nvSpPr>
        <p:spPr>
          <a:xfrm>
            <a:off x="7620000" y="2269927"/>
            <a:ext cx="339280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Beneficence</a:t>
            </a:r>
            <a:endParaRPr lang="en-US" sz="1950" dirty="0"/>
          </a:p>
        </p:txBody>
      </p:sp>
      <p:sp>
        <p:nvSpPr>
          <p:cNvPr id="29" name="SK-3-text-28"/>
          <p:cNvSpPr/>
          <p:nvPr/>
        </p:nvSpPr>
        <p:spPr>
          <a:xfrm>
            <a:off x="7620000" y="2688282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 IN BEST INTERESTS</a:t>
            </a:r>
            <a:endParaRPr lang="en-US" sz="1350" dirty="0"/>
          </a:p>
        </p:txBody>
      </p:sp>
      <p:sp>
        <p:nvSpPr>
          <p:cNvPr id="30" name="SK-3-text-29"/>
          <p:cNvSpPr/>
          <p:nvPr/>
        </p:nvSpPr>
        <p:spPr>
          <a:xfrm>
            <a:off x="7607796" y="3017490"/>
            <a:ext cx="314548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Good palliative care is a positive act of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benefit — not a withdrawal of care.</a:t>
            </a:r>
            <a:endParaRPr lang="en-US" sz="1200" dirty="0"/>
          </a:p>
        </p:txBody>
      </p:sp>
      <p:sp>
        <p:nvSpPr>
          <p:cNvPr id="31" name="SK-3-text-30"/>
          <p:cNvSpPr/>
          <p:nvPr/>
        </p:nvSpPr>
        <p:spPr>
          <a:xfrm>
            <a:off x="2084784" y="4046190"/>
            <a:ext cx="606742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 for Autonomy</a:t>
            </a:r>
            <a:endParaRPr lang="en-US" sz="1950" dirty="0"/>
          </a:p>
        </p:txBody>
      </p:sp>
      <p:sp>
        <p:nvSpPr>
          <p:cNvPr id="32" name="SK-3-text-31"/>
          <p:cNvSpPr/>
          <p:nvPr/>
        </p:nvSpPr>
        <p:spPr>
          <a:xfrm>
            <a:off x="2084784" y="4457700"/>
            <a:ext cx="46120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PATIENT'S WISHES FIRST</a:t>
            </a:r>
            <a:endParaRPr lang="en-US" sz="1350" dirty="0"/>
          </a:p>
        </p:txBody>
      </p:sp>
      <p:sp>
        <p:nvSpPr>
          <p:cNvPr id="33" name="SK-3-text-32"/>
          <p:cNvSpPr/>
          <p:nvPr/>
        </p:nvSpPr>
        <p:spPr>
          <a:xfrm>
            <a:off x="2072580" y="4793605"/>
            <a:ext cx="3706267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Informed patient decisions take precedence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even decisions we disagree with.</a:t>
            </a:r>
            <a:endParaRPr lang="en-US" sz="1200" dirty="0"/>
          </a:p>
        </p:txBody>
      </p:sp>
      <p:sp>
        <p:nvSpPr>
          <p:cNvPr id="34" name="SK-3-text-33"/>
          <p:cNvSpPr/>
          <p:nvPr/>
        </p:nvSpPr>
        <p:spPr>
          <a:xfrm>
            <a:off x="7620000" y="4011811"/>
            <a:ext cx="220408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Justice</a:t>
            </a:r>
            <a:endParaRPr lang="en-US" sz="1950" dirty="0"/>
          </a:p>
        </p:txBody>
      </p:sp>
      <p:sp>
        <p:nvSpPr>
          <p:cNvPr id="35" name="SK-3-text-34"/>
          <p:cNvSpPr/>
          <p:nvPr/>
        </p:nvSpPr>
        <p:spPr>
          <a:xfrm>
            <a:off x="7620000" y="4423321"/>
            <a:ext cx="45720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FAIR AND NON-DISCRIMINATORY</a:t>
            </a:r>
            <a:endParaRPr lang="en-US" sz="1350" dirty="0"/>
          </a:p>
        </p:txBody>
      </p:sp>
      <p:sp>
        <p:nvSpPr>
          <p:cNvPr id="36" name="SK-3-text-35"/>
          <p:cNvSpPr/>
          <p:nvPr/>
        </p:nvSpPr>
        <p:spPr>
          <a:xfrm>
            <a:off x="7607796" y="4759375"/>
            <a:ext cx="3291780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discrimination based on age, disability,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cost. Fair distribution of resources.</a:t>
            </a:r>
            <a:endParaRPr lang="en-US" sz="1200" dirty="0"/>
          </a:p>
        </p:txBody>
      </p:sp>
      <p:sp>
        <p:nvSpPr>
          <p:cNvPr id="37" name="SK-3-text-36"/>
          <p:cNvSpPr/>
          <p:nvPr/>
        </p:nvSpPr>
        <p:spPr>
          <a:xfrm>
            <a:off x="1027479" y="5773894"/>
            <a:ext cx="113386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note: No single principle always overrides the others — end-of-life decisions require careful balancing of all four.</a:t>
            </a:r>
            <a:endParaRPr lang="en-US" sz="1275" dirty="0"/>
          </a:p>
        </p:txBody>
      </p:sp>
      <p:sp>
        <p:nvSpPr>
          <p:cNvPr id="38" name="SK-3-text-37"/>
          <p:cNvSpPr/>
          <p:nvPr/>
        </p:nvSpPr>
        <p:spPr>
          <a:xfrm>
            <a:off x="365671" y="6508105"/>
            <a:ext cx="513302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39" name="SK-3-text-38"/>
          <p:cNvSpPr/>
          <p:nvPr/>
        </p:nvSpPr>
        <p:spPr>
          <a:xfrm>
            <a:off x="8107561" y="6508105"/>
            <a:ext cx="408443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 | 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38894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658267"/>
            <a:ext cx="121890" cy="1110853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2049810"/>
            <a:ext cx="121890" cy="569119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2042964"/>
            <a:ext cx="5791200" cy="590996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2708225"/>
            <a:ext cx="121890" cy="569119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2708225"/>
            <a:ext cx="5791200" cy="590996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3366492"/>
            <a:ext cx="121890" cy="569119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59" y="3366492"/>
            <a:ext cx="5791200" cy="58415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969" y="4031754"/>
            <a:ext cx="121890" cy="569119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859" y="4031754"/>
            <a:ext cx="5791200" cy="577304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969" y="4690170"/>
            <a:ext cx="121890" cy="569119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859" y="4690170"/>
            <a:ext cx="5791200" cy="58415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969" y="5397103"/>
            <a:ext cx="5913090" cy="822871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02761" y="2331690"/>
            <a:ext cx="4206180" cy="353184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24973" y="1268611"/>
            <a:ext cx="4559796" cy="4272409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7396" y="5493246"/>
            <a:ext cx="438894" cy="342900"/>
          </a:xfrm>
          <a:prstGeom prst="rect">
            <a:avLst/>
          </a:prstGeom>
        </p:spPr>
      </p:pic>
      <p:sp>
        <p:nvSpPr>
          <p:cNvPr id="20" name="SK-4-text-19"/>
          <p:cNvSpPr/>
          <p:nvPr/>
        </p:nvSpPr>
        <p:spPr>
          <a:xfrm>
            <a:off x="280392" y="143917"/>
            <a:ext cx="83058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End of Life Care</a:t>
            </a:r>
            <a:endParaRPr lang="en-US" sz="1200" dirty="0"/>
          </a:p>
        </p:txBody>
      </p:sp>
      <p:sp>
        <p:nvSpPr>
          <p:cNvPr id="21" name="SK-4-text-20"/>
          <p:cNvSpPr/>
          <p:nvPr/>
        </p:nvSpPr>
        <p:spPr>
          <a:xfrm>
            <a:off x="10545961" y="150763"/>
            <a:ext cx="12954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Deck 4</a:t>
            </a:r>
            <a:endParaRPr lang="en-US" sz="1200" dirty="0"/>
          </a:p>
        </p:txBody>
      </p:sp>
      <p:sp>
        <p:nvSpPr>
          <p:cNvPr id="22" name="SK-4-text-21"/>
          <p:cNvSpPr/>
          <p:nvPr/>
        </p:nvSpPr>
        <p:spPr>
          <a:xfrm>
            <a:off x="11155561" y="150763"/>
            <a:ext cx="1036439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June 2026</a:t>
            </a:r>
            <a:endParaRPr lang="en-US" sz="1125" dirty="0"/>
          </a:p>
        </p:txBody>
      </p:sp>
      <p:sp>
        <p:nvSpPr>
          <p:cNvPr id="23" name="SK-4-text-22"/>
          <p:cNvSpPr/>
          <p:nvPr/>
        </p:nvSpPr>
        <p:spPr>
          <a:xfrm>
            <a:off x="572988" y="685800"/>
            <a:ext cx="4827984" cy="7817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Human Rights Act 1998</a:t>
            </a:r>
            <a:endParaRPr lang="en-US" sz="2550" dirty="0"/>
          </a:p>
          <a:p>
            <a:pPr marL="0" indent="0" algn="l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End-of-Life Care</a:t>
            </a:r>
            <a:endParaRPr lang="en-US" sz="2550" dirty="0"/>
          </a:p>
        </p:txBody>
      </p:sp>
      <p:sp>
        <p:nvSpPr>
          <p:cNvPr id="24" name="SK-4-text-23"/>
          <p:cNvSpPr/>
          <p:nvPr/>
        </p:nvSpPr>
        <p:spPr>
          <a:xfrm>
            <a:off x="572988" y="1577280"/>
            <a:ext cx="116190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articles that shape clinical decision-making at end of life</a:t>
            </a:r>
            <a:endParaRPr lang="en-US" sz="1500" dirty="0"/>
          </a:p>
        </p:txBody>
      </p:sp>
      <p:sp>
        <p:nvSpPr>
          <p:cNvPr id="25" name="SK-4-text-24"/>
          <p:cNvSpPr/>
          <p:nvPr/>
        </p:nvSpPr>
        <p:spPr>
          <a:xfrm>
            <a:off x="816769" y="2119015"/>
            <a:ext cx="578072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C05A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Article 2 Right to Life</a:t>
            </a:r>
            <a:endParaRPr lang="en-US" sz="1575" dirty="0"/>
          </a:p>
        </p:txBody>
      </p:sp>
      <p:sp>
        <p:nvSpPr>
          <p:cNvPr id="26" name="SK-4-text-25"/>
          <p:cNvSpPr/>
          <p:nvPr/>
        </p:nvSpPr>
        <p:spPr>
          <a:xfrm>
            <a:off x="2048173" y="2379613"/>
            <a:ext cx="90373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Does not require futile life-prolonging treatment</a:t>
            </a:r>
            <a:endParaRPr lang="en-US" sz="1200" dirty="0"/>
          </a:p>
        </p:txBody>
      </p:sp>
      <p:sp>
        <p:nvSpPr>
          <p:cNvPr id="27" name="SK-4-text-26"/>
          <p:cNvSpPr/>
          <p:nvPr/>
        </p:nvSpPr>
        <p:spPr>
          <a:xfrm>
            <a:off x="816769" y="2784277"/>
            <a:ext cx="1034129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C05A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Article 3 Freedom from Degrading Treatment</a:t>
            </a:r>
            <a:endParaRPr lang="en-US" sz="1575" dirty="0"/>
          </a:p>
        </p:txBody>
      </p:sp>
      <p:sp>
        <p:nvSpPr>
          <p:cNvPr id="28" name="SK-4-text-27"/>
          <p:cNvSpPr/>
          <p:nvPr/>
        </p:nvSpPr>
        <p:spPr>
          <a:xfrm>
            <a:off x="2048173" y="3038029"/>
            <a:ext cx="1014382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Supports good palliative care as a right, not a privilege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816769" y="3442692"/>
            <a:ext cx="1058132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C05A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Article 8 Respect for Private &amp; Family Life</a:t>
            </a:r>
            <a:endParaRPr lang="en-US" sz="1575" dirty="0"/>
          </a:p>
        </p:txBody>
      </p:sp>
      <p:sp>
        <p:nvSpPr>
          <p:cNvPr id="30" name="SK-4-text-29"/>
          <p:cNvSpPr/>
          <p:nvPr/>
        </p:nvSpPr>
        <p:spPr>
          <a:xfrm>
            <a:off x="2048173" y="3696444"/>
            <a:ext cx="1014382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Supports patient autonomy in care and treatment decisions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816769" y="4107805"/>
            <a:ext cx="810101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C05A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Article 10 Freedom of Expression</a:t>
            </a:r>
            <a:endParaRPr lang="en-US" sz="1575" dirty="0"/>
          </a:p>
        </p:txBody>
      </p:sp>
      <p:sp>
        <p:nvSpPr>
          <p:cNvPr id="32" name="SK-4-text-31"/>
          <p:cNvSpPr/>
          <p:nvPr/>
        </p:nvSpPr>
        <p:spPr>
          <a:xfrm>
            <a:off x="2048173" y="4361557"/>
            <a:ext cx="9768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Right to honest information about one's own condition</a:t>
            </a:r>
            <a:endParaRPr lang="en-US" sz="1200" dirty="0"/>
          </a:p>
        </p:txBody>
      </p:sp>
      <p:sp>
        <p:nvSpPr>
          <p:cNvPr id="33" name="SK-4-text-32"/>
          <p:cNvSpPr/>
          <p:nvPr/>
        </p:nvSpPr>
        <p:spPr>
          <a:xfrm>
            <a:off x="816769" y="4766221"/>
            <a:ext cx="95411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C05A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Article 14 Freedom from Discrimination</a:t>
            </a:r>
            <a:endParaRPr lang="en-US" sz="1575" dirty="0"/>
          </a:p>
        </p:txBody>
      </p:sp>
      <p:sp>
        <p:nvSpPr>
          <p:cNvPr id="34" name="SK-4-text-33"/>
          <p:cNvSpPr/>
          <p:nvPr/>
        </p:nvSpPr>
        <p:spPr>
          <a:xfrm>
            <a:off x="2035969" y="5019973"/>
            <a:ext cx="1015603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Non-cancer patients have equal rights to good end-of-life care</a:t>
            </a:r>
            <a:endParaRPr lang="en-US" sz="1200" dirty="0"/>
          </a:p>
        </p:txBody>
      </p:sp>
      <p:sp>
        <p:nvSpPr>
          <p:cNvPr id="35" name="SK-4-text-34"/>
          <p:cNvSpPr/>
          <p:nvPr/>
        </p:nvSpPr>
        <p:spPr>
          <a:xfrm>
            <a:off x="1158180" y="5479405"/>
            <a:ext cx="4962079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Human Rights Act supports both appropriate DNACPR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decisions and patient autonomy — it does not mandate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resuscitation at all costs.</a:t>
            </a:r>
            <a:endParaRPr lang="en-US" sz="1350" dirty="0"/>
          </a:p>
        </p:txBody>
      </p:sp>
      <p:sp>
        <p:nvSpPr>
          <p:cNvPr id="36" name="SK-4-text-35"/>
          <p:cNvSpPr/>
          <p:nvPr/>
        </p:nvSpPr>
        <p:spPr>
          <a:xfrm>
            <a:off x="280392" y="6542484"/>
            <a:ext cx="48310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7" name="SK-4-text-36"/>
          <p:cNvSpPr/>
          <p:nvPr/>
        </p:nvSpPr>
        <p:spPr>
          <a:xfrm>
            <a:off x="8583067" y="6542484"/>
            <a:ext cx="360893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8" name="SK-4-text-37"/>
          <p:cNvSpPr/>
          <p:nvPr/>
        </p:nvSpPr>
        <p:spPr>
          <a:xfrm>
            <a:off x="10472886" y="6542484"/>
            <a:ext cx="1719114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Created June 2026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30882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67029"/>
            <a:ext cx="12192000" cy="390823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1378446"/>
            <a:ext cx="48667" cy="843409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1316682"/>
            <a:ext cx="5705773" cy="774948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2283619"/>
            <a:ext cx="48667" cy="843409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2283619"/>
            <a:ext cx="5705773" cy="713184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3188940"/>
            <a:ext cx="48667" cy="843409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3188940"/>
            <a:ext cx="5705773" cy="713184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4094113"/>
            <a:ext cx="48667" cy="843409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69" y="4107805"/>
            <a:ext cx="5705773" cy="699492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5026223"/>
            <a:ext cx="48667" cy="843409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969" y="5026223"/>
            <a:ext cx="5705773" cy="686991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3788" y="1416844"/>
            <a:ext cx="4120753" cy="1905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7969" y="1604665"/>
            <a:ext cx="4864596" cy="1350913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07969" y="3463230"/>
            <a:ext cx="4864596" cy="2256234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969" y="5853261"/>
            <a:ext cx="10582573" cy="500509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55561" y="5452021"/>
            <a:ext cx="1011882" cy="102870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0157" y="5863530"/>
            <a:ext cx="511969" cy="479971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31882" y="3024336"/>
            <a:ext cx="280392" cy="390823"/>
          </a:xfrm>
          <a:prstGeom prst="rect">
            <a:avLst/>
          </a:prstGeom>
        </p:spPr>
      </p:pic>
      <p:sp>
        <p:nvSpPr>
          <p:cNvPr id="22" name="SK-5-text-21"/>
          <p:cNvSpPr/>
          <p:nvPr/>
        </p:nvSpPr>
        <p:spPr>
          <a:xfrm>
            <a:off x="316855" y="164455"/>
            <a:ext cx="1187514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Mental Capacity Act 2005 — Key Principles</a:t>
            </a:r>
            <a:endParaRPr lang="en-US" sz="2400" dirty="0"/>
          </a:p>
        </p:txBody>
      </p:sp>
      <p:sp>
        <p:nvSpPr>
          <p:cNvPr id="23" name="SK-5-text-22"/>
          <p:cNvSpPr/>
          <p:nvPr/>
        </p:nvSpPr>
        <p:spPr>
          <a:xfrm>
            <a:off x="11033671" y="205680"/>
            <a:ext cx="11583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/ 31</a:t>
            </a:r>
            <a:endParaRPr lang="en-US" sz="1950" dirty="0"/>
          </a:p>
        </p:txBody>
      </p:sp>
      <p:sp>
        <p:nvSpPr>
          <p:cNvPr id="24" name="SK-5-text-23"/>
          <p:cNvSpPr/>
          <p:nvPr/>
        </p:nvSpPr>
        <p:spPr>
          <a:xfrm>
            <a:off x="475357" y="802332"/>
            <a:ext cx="1171664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framework for protecting autonomy and guiding best interests decisions</a:t>
            </a:r>
            <a:endParaRPr lang="en-US" sz="1350" dirty="0"/>
          </a:p>
        </p:txBody>
      </p:sp>
      <p:sp>
        <p:nvSpPr>
          <p:cNvPr id="25" name="SK-5-text-24"/>
          <p:cNvSpPr/>
          <p:nvPr/>
        </p:nvSpPr>
        <p:spPr>
          <a:xfrm>
            <a:off x="865584" y="1433215"/>
            <a:ext cx="2967990" cy="1165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Presumption of capacity</a:t>
            </a:r>
            <a:endParaRPr lang="en-US" sz="1400" dirty="0"/>
          </a:p>
        </p:txBody>
      </p:sp>
      <p:sp>
        <p:nvSpPr>
          <p:cNvPr id="26" name="SK-5-text-25"/>
          <p:cNvSpPr/>
          <p:nvPr/>
        </p:nvSpPr>
        <p:spPr>
          <a:xfrm>
            <a:off x="1524000" y="1584127"/>
            <a:ext cx="347469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adults are assumed to have capacity unless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proven otherwise</a:t>
            </a:r>
            <a:endParaRPr lang="en-US" sz="1275" dirty="0"/>
          </a:p>
        </p:txBody>
      </p:sp>
      <p:sp>
        <p:nvSpPr>
          <p:cNvPr id="27" name="SK-5-text-26"/>
          <p:cNvSpPr/>
          <p:nvPr/>
        </p:nvSpPr>
        <p:spPr>
          <a:xfrm>
            <a:off x="853380" y="2372767"/>
            <a:ext cx="3722370" cy="1165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decision-making first</a:t>
            </a:r>
            <a:endParaRPr lang="en-US" sz="1400" dirty="0"/>
          </a:p>
        </p:txBody>
      </p:sp>
      <p:sp>
        <p:nvSpPr>
          <p:cNvPr id="28" name="SK-5-text-27"/>
          <p:cNvSpPr/>
          <p:nvPr/>
        </p:nvSpPr>
        <p:spPr>
          <a:xfrm>
            <a:off x="1536055" y="2523679"/>
            <a:ext cx="3340596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practicable step must be taken to help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person decide</a:t>
            </a:r>
            <a:endParaRPr lang="en-US" sz="1275" dirty="0"/>
          </a:p>
        </p:txBody>
      </p:sp>
      <p:sp>
        <p:nvSpPr>
          <p:cNvPr id="29" name="SK-5-text-28"/>
          <p:cNvSpPr/>
          <p:nvPr/>
        </p:nvSpPr>
        <p:spPr>
          <a:xfrm>
            <a:off x="853380" y="3278088"/>
            <a:ext cx="2514600" cy="1165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Unwise ≠ Incapable</a:t>
            </a:r>
            <a:endParaRPr lang="en-US" sz="1400" dirty="0"/>
          </a:p>
        </p:txBody>
      </p:sp>
      <p:sp>
        <p:nvSpPr>
          <p:cNvPr id="30" name="SK-5-text-29"/>
          <p:cNvSpPr/>
          <p:nvPr/>
        </p:nvSpPr>
        <p:spPr>
          <a:xfrm>
            <a:off x="1536055" y="3435846"/>
            <a:ext cx="298698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person's right to make an eccentric or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unwise decision must be respected</a:t>
            </a:r>
            <a:endParaRPr lang="en-US" sz="1275" dirty="0"/>
          </a:p>
        </p:txBody>
      </p:sp>
      <p:sp>
        <p:nvSpPr>
          <p:cNvPr id="31" name="SK-5-text-30"/>
          <p:cNvSpPr/>
          <p:nvPr/>
        </p:nvSpPr>
        <p:spPr>
          <a:xfrm>
            <a:off x="853380" y="4190107"/>
            <a:ext cx="2026890" cy="1028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Best interests</a:t>
            </a:r>
            <a:endParaRPr lang="en-US" sz="1400" dirty="0"/>
          </a:p>
        </p:txBody>
      </p:sp>
      <p:sp>
        <p:nvSpPr>
          <p:cNvPr id="32" name="SK-5-text-31"/>
          <p:cNvSpPr/>
          <p:nvPr/>
        </p:nvSpPr>
        <p:spPr>
          <a:xfrm>
            <a:off x="1536055" y="4347865"/>
            <a:ext cx="296257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act or decision for someone lacking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capacity must be in their best interests</a:t>
            </a:r>
            <a:endParaRPr lang="en-US" sz="1275" dirty="0"/>
          </a:p>
        </p:txBody>
      </p:sp>
      <p:sp>
        <p:nvSpPr>
          <p:cNvPr id="33" name="SK-5-text-32"/>
          <p:cNvSpPr/>
          <p:nvPr/>
        </p:nvSpPr>
        <p:spPr>
          <a:xfrm>
            <a:off x="853380" y="5102275"/>
            <a:ext cx="3093720" cy="1165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Least restrictive option</a:t>
            </a:r>
            <a:endParaRPr lang="en-US" sz="1400" dirty="0"/>
          </a:p>
        </p:txBody>
      </p:sp>
      <p:sp>
        <p:nvSpPr>
          <p:cNvPr id="34" name="SK-5-text-33"/>
          <p:cNvSpPr/>
          <p:nvPr/>
        </p:nvSpPr>
        <p:spPr>
          <a:xfrm>
            <a:off x="1536055" y="5260032"/>
            <a:ext cx="331618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choose the option that least restricts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person's rights and freedoms</a:t>
            </a:r>
            <a:endParaRPr lang="en-US" sz="1275" dirty="0"/>
          </a:p>
        </p:txBody>
      </p:sp>
      <p:sp>
        <p:nvSpPr>
          <p:cNvPr id="35" name="SK-5-text-34"/>
          <p:cNvSpPr/>
          <p:nvPr/>
        </p:nvSpPr>
        <p:spPr>
          <a:xfrm>
            <a:off x="7120086" y="1117848"/>
            <a:ext cx="5071914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Two-Stage Capacity Test</a:t>
            </a:r>
            <a:endParaRPr lang="en-US" sz="1875" dirty="0"/>
          </a:p>
        </p:txBody>
      </p:sp>
      <p:sp>
        <p:nvSpPr>
          <p:cNvPr id="36" name="SK-5-text-35"/>
          <p:cNvSpPr/>
          <p:nvPr/>
        </p:nvSpPr>
        <p:spPr>
          <a:xfrm>
            <a:off x="7693075" y="1755577"/>
            <a:ext cx="267462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Stage 1 — Diagnostic</a:t>
            </a:r>
            <a:endParaRPr lang="en-US" dirty="0"/>
          </a:p>
        </p:txBody>
      </p:sp>
      <p:sp>
        <p:nvSpPr>
          <p:cNvPr id="37" name="SK-5-text-36"/>
          <p:cNvSpPr/>
          <p:nvPr/>
        </p:nvSpPr>
        <p:spPr>
          <a:xfrm>
            <a:off x="7034659" y="2064246"/>
            <a:ext cx="34136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there an impairment or disturbance of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mind or brain?</a:t>
            </a:r>
            <a:endParaRPr lang="en-US" sz="1350" dirty="0"/>
          </a:p>
        </p:txBody>
      </p:sp>
      <p:sp>
        <p:nvSpPr>
          <p:cNvPr id="38" name="SK-5-text-37"/>
          <p:cNvSpPr/>
          <p:nvPr/>
        </p:nvSpPr>
        <p:spPr>
          <a:xfrm>
            <a:off x="6935986" y="2592288"/>
            <a:ext cx="362337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NO → person has capacity. Stop here.</a:t>
            </a:r>
            <a:endParaRPr lang="en-US" sz="1575" dirty="0"/>
          </a:p>
        </p:txBody>
      </p:sp>
      <p:sp>
        <p:nvSpPr>
          <p:cNvPr id="39" name="SK-5-text-38"/>
          <p:cNvSpPr/>
          <p:nvPr/>
        </p:nvSpPr>
        <p:spPr>
          <a:xfrm>
            <a:off x="7693075" y="3634680"/>
            <a:ext cx="26746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Stage 2 — Functional</a:t>
            </a:r>
            <a:endParaRPr lang="en-US" dirty="0"/>
          </a:p>
        </p:txBody>
      </p:sp>
      <p:sp>
        <p:nvSpPr>
          <p:cNvPr id="40" name="SK-5-text-39"/>
          <p:cNvSpPr/>
          <p:nvPr/>
        </p:nvSpPr>
        <p:spPr>
          <a:xfrm>
            <a:off x="6876157" y="3957042"/>
            <a:ext cx="531584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(a) Understand the information</a:t>
            </a:r>
            <a:endParaRPr lang="en-US" sz="1350" dirty="0"/>
          </a:p>
        </p:txBody>
      </p:sp>
      <p:sp>
        <p:nvSpPr>
          <p:cNvPr id="41" name="SK-5-text-40"/>
          <p:cNvSpPr/>
          <p:nvPr/>
        </p:nvSpPr>
        <p:spPr>
          <a:xfrm>
            <a:off x="6876157" y="4224486"/>
            <a:ext cx="531584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(b) Retain it long enough to decide</a:t>
            </a:r>
            <a:endParaRPr lang="en-US" sz="1350" dirty="0"/>
          </a:p>
        </p:txBody>
      </p:sp>
      <p:sp>
        <p:nvSpPr>
          <p:cNvPr id="42" name="SK-5-text-41"/>
          <p:cNvSpPr/>
          <p:nvPr/>
        </p:nvSpPr>
        <p:spPr>
          <a:xfrm>
            <a:off x="6876157" y="4491930"/>
            <a:ext cx="531584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(c) Weigh it up to reach a decision</a:t>
            </a:r>
            <a:endParaRPr lang="en-US" sz="1350" dirty="0"/>
          </a:p>
        </p:txBody>
      </p:sp>
      <p:sp>
        <p:nvSpPr>
          <p:cNvPr id="43" name="SK-5-text-42"/>
          <p:cNvSpPr/>
          <p:nvPr/>
        </p:nvSpPr>
        <p:spPr>
          <a:xfrm>
            <a:off x="6876157" y="4759375"/>
            <a:ext cx="531584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(d) Communicate the decision</a:t>
            </a:r>
            <a:endParaRPr lang="en-US" sz="1350" dirty="0"/>
          </a:p>
        </p:txBody>
      </p:sp>
      <p:sp>
        <p:nvSpPr>
          <p:cNvPr id="44" name="SK-5-text-43"/>
          <p:cNvSpPr/>
          <p:nvPr/>
        </p:nvSpPr>
        <p:spPr>
          <a:xfrm>
            <a:off x="7205365" y="5115967"/>
            <a:ext cx="2743200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Cannot do ANY ONE of these →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lacks capacity for this decision</a:t>
            </a:r>
            <a:endParaRPr lang="en-US" sz="1425" dirty="0"/>
          </a:p>
        </p:txBody>
      </p:sp>
      <p:sp>
        <p:nvSpPr>
          <p:cNvPr id="45" name="SK-5-text-44"/>
          <p:cNvSpPr/>
          <p:nvPr/>
        </p:nvSpPr>
        <p:spPr>
          <a:xfrm>
            <a:off x="1377553" y="5993755"/>
            <a:ext cx="1081444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Capacity is decision-specific and time-specific — reassess for every clinical decision</a:t>
            </a:r>
            <a:endParaRPr lang="en-US" sz="1875" dirty="0"/>
          </a:p>
        </p:txBody>
      </p:sp>
      <p:sp>
        <p:nvSpPr>
          <p:cNvPr id="46" name="SK-5-text-45"/>
          <p:cNvSpPr/>
          <p:nvPr/>
        </p:nvSpPr>
        <p:spPr>
          <a:xfrm>
            <a:off x="487561" y="6563023"/>
            <a:ext cx="513302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47" name="SK-5-text-46"/>
          <p:cNvSpPr/>
          <p:nvPr/>
        </p:nvSpPr>
        <p:spPr>
          <a:xfrm>
            <a:off x="7880300" y="6563023"/>
            <a:ext cx="367754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651421"/>
            <a:ext cx="146298" cy="651421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1494979"/>
            <a:ext cx="4962079" cy="3435846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63" y="1724769"/>
            <a:ext cx="1828800" cy="438894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0573" y="1597223"/>
            <a:ext cx="5778996" cy="3478262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1724769"/>
            <a:ext cx="2011561" cy="438894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9161" y="1714500"/>
            <a:ext cx="60871" cy="3154561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690" y="5205115"/>
            <a:ext cx="11362879" cy="1104007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6690" y="5177730"/>
            <a:ext cx="134094" cy="113154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97380" y="1673275"/>
            <a:ext cx="1365498" cy="493663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06180" y="1686967"/>
            <a:ext cx="938659" cy="582811"/>
          </a:xfrm>
          <a:prstGeom prst="rect">
            <a:avLst/>
          </a:prstGeom>
        </p:spPr>
      </p:pic>
      <p:sp>
        <p:nvSpPr>
          <p:cNvPr id="15" name="SK-6-text-14"/>
          <p:cNvSpPr/>
          <p:nvPr/>
        </p:nvSpPr>
        <p:spPr>
          <a:xfrm>
            <a:off x="377875" y="102840"/>
            <a:ext cx="6191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</a:t>
            </a:r>
            <a:endParaRPr lang="en-US" sz="1125" dirty="0"/>
          </a:p>
        </p:txBody>
      </p:sp>
      <p:sp>
        <p:nvSpPr>
          <p:cNvPr id="16" name="SK-6-text-15"/>
          <p:cNvSpPr/>
          <p:nvPr/>
        </p:nvSpPr>
        <p:spPr>
          <a:xfrm>
            <a:off x="9619357" y="102840"/>
            <a:ext cx="25726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 of Life Care | June 2026</a:t>
            </a:r>
            <a:endParaRPr lang="en-US" sz="1125" dirty="0"/>
          </a:p>
        </p:txBody>
      </p:sp>
      <p:sp>
        <p:nvSpPr>
          <p:cNvPr id="17" name="SK-6-text-16"/>
          <p:cNvSpPr/>
          <p:nvPr/>
        </p:nvSpPr>
        <p:spPr>
          <a:xfrm>
            <a:off x="609600" y="610344"/>
            <a:ext cx="1158240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Makes Treatment Decisions?</a:t>
            </a:r>
            <a:endParaRPr lang="en-US" sz="2550" dirty="0"/>
          </a:p>
        </p:txBody>
      </p:sp>
      <p:sp>
        <p:nvSpPr>
          <p:cNvPr id="18" name="SK-6-text-17"/>
          <p:cNvSpPr/>
          <p:nvPr/>
        </p:nvSpPr>
        <p:spPr>
          <a:xfrm>
            <a:off x="609600" y="1028700"/>
            <a:ext cx="115824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Capacity determines who holds decision-making authority</a:t>
            </a:r>
            <a:endParaRPr lang="en-US" sz="1650" dirty="0"/>
          </a:p>
        </p:txBody>
      </p:sp>
      <p:sp>
        <p:nvSpPr>
          <p:cNvPr id="19" name="SK-6-text-18"/>
          <p:cNvSpPr/>
          <p:nvPr/>
        </p:nvSpPr>
        <p:spPr>
          <a:xfrm>
            <a:off x="804565" y="1810494"/>
            <a:ext cx="368998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Has Capacity</a:t>
            </a:r>
            <a:endParaRPr lang="en-US" sz="1950" dirty="0"/>
          </a:p>
        </p:txBody>
      </p:sp>
      <p:sp>
        <p:nvSpPr>
          <p:cNvPr id="20" name="SK-6-text-19"/>
          <p:cNvSpPr/>
          <p:nvPr/>
        </p:nvSpPr>
        <p:spPr>
          <a:xfrm>
            <a:off x="621655" y="2420838"/>
            <a:ext cx="966025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Their informed decision is paramount</a:t>
            </a:r>
            <a:endParaRPr lang="en-US" sz="1650" dirty="0"/>
          </a:p>
        </p:txBody>
      </p:sp>
      <p:sp>
        <p:nvSpPr>
          <p:cNvPr id="21" name="SK-6-text-20"/>
          <p:cNvSpPr/>
          <p:nvPr/>
        </p:nvSpPr>
        <p:spPr>
          <a:xfrm>
            <a:off x="621655" y="2811661"/>
            <a:ext cx="3913584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Right to refuse any treatment, including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life-sustaining treatment</a:t>
            </a:r>
            <a:endParaRPr lang="en-US" sz="1650" dirty="0"/>
          </a:p>
        </p:txBody>
      </p:sp>
      <p:sp>
        <p:nvSpPr>
          <p:cNvPr id="22" name="SK-6-text-21"/>
          <p:cNvSpPr/>
          <p:nvPr/>
        </p:nvSpPr>
        <p:spPr>
          <a:xfrm>
            <a:off x="621655" y="3463230"/>
            <a:ext cx="3474690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DNACPR discussions must involve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patient directly</a:t>
            </a:r>
            <a:endParaRPr lang="en-US" sz="1650" dirty="0"/>
          </a:p>
        </p:txBody>
      </p:sp>
      <p:sp>
        <p:nvSpPr>
          <p:cNvPr id="23" name="SK-6-text-22"/>
          <p:cNvSpPr/>
          <p:nvPr/>
        </p:nvSpPr>
        <p:spPr>
          <a:xfrm>
            <a:off x="621655" y="4107805"/>
            <a:ext cx="991171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Encourage formal ADRT if refusing CPR</a:t>
            </a:r>
            <a:endParaRPr lang="en-US" sz="1650" dirty="0"/>
          </a:p>
        </p:txBody>
      </p:sp>
      <p:sp>
        <p:nvSpPr>
          <p:cNvPr id="24" name="SK-6-text-23"/>
          <p:cNvSpPr/>
          <p:nvPr/>
        </p:nvSpPr>
        <p:spPr>
          <a:xfrm>
            <a:off x="621655" y="4498777"/>
            <a:ext cx="940879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Clinician advises — patient decides</a:t>
            </a:r>
            <a:endParaRPr lang="en-US" sz="1650" dirty="0"/>
          </a:p>
        </p:txBody>
      </p:sp>
      <p:sp>
        <p:nvSpPr>
          <p:cNvPr id="25" name="SK-6-text-24"/>
          <p:cNvSpPr/>
          <p:nvPr/>
        </p:nvSpPr>
        <p:spPr>
          <a:xfrm>
            <a:off x="6388596" y="1810494"/>
            <a:ext cx="428434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Lacks Capacity</a:t>
            </a:r>
            <a:endParaRPr lang="en-US" sz="1950" dirty="0"/>
          </a:p>
        </p:txBody>
      </p:sp>
      <p:sp>
        <p:nvSpPr>
          <p:cNvPr id="26" name="SK-6-text-25"/>
          <p:cNvSpPr/>
          <p:nvPr/>
        </p:nvSpPr>
        <p:spPr>
          <a:xfrm>
            <a:off x="6205686" y="2304157"/>
            <a:ext cx="4218384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Clinical team makes best interests decisions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(MCA 2005, s.4)</a:t>
            </a:r>
            <a:endParaRPr lang="en-US" sz="1650" dirty="0"/>
          </a:p>
        </p:txBody>
      </p:sp>
      <p:sp>
        <p:nvSpPr>
          <p:cNvPr id="27" name="SK-6-text-26"/>
          <p:cNvSpPr/>
          <p:nvPr/>
        </p:nvSpPr>
        <p:spPr>
          <a:xfrm>
            <a:off x="6205686" y="2866579"/>
            <a:ext cx="5986314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Consider prior expressed wishes — verbal and written</a:t>
            </a:r>
            <a:endParaRPr lang="en-US" sz="1650" dirty="0"/>
          </a:p>
        </p:txBody>
      </p:sp>
      <p:sp>
        <p:nvSpPr>
          <p:cNvPr id="28" name="SK-6-text-27"/>
          <p:cNvSpPr/>
          <p:nvPr/>
        </p:nvSpPr>
        <p:spPr>
          <a:xfrm>
            <a:off x="6205686" y="3154561"/>
            <a:ext cx="598631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Consult those close to the patient</a:t>
            </a:r>
            <a:endParaRPr lang="en-US" sz="1650" dirty="0"/>
          </a:p>
        </p:txBody>
      </p:sp>
      <p:sp>
        <p:nvSpPr>
          <p:cNvPr id="29" name="SK-6-text-28"/>
          <p:cNvSpPr/>
          <p:nvPr/>
        </p:nvSpPr>
        <p:spPr>
          <a:xfrm>
            <a:off x="6205686" y="3429000"/>
            <a:ext cx="4291459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Check for valid Advance Decision to Refuse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 (ADRT)</a:t>
            </a:r>
            <a:endParaRPr lang="en-US" sz="1650" dirty="0"/>
          </a:p>
        </p:txBody>
      </p:sp>
      <p:sp>
        <p:nvSpPr>
          <p:cNvPr id="30" name="SK-6-text-29"/>
          <p:cNvSpPr/>
          <p:nvPr/>
        </p:nvSpPr>
        <p:spPr>
          <a:xfrm>
            <a:off x="6205686" y="3984427"/>
            <a:ext cx="392578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Check for Lasting Power of Attorney —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health and welfare powers only</a:t>
            </a:r>
            <a:endParaRPr lang="en-US" sz="1650" dirty="0"/>
          </a:p>
        </p:txBody>
      </p:sp>
      <p:sp>
        <p:nvSpPr>
          <p:cNvPr id="31" name="SK-6-text-30"/>
          <p:cNvSpPr/>
          <p:nvPr/>
        </p:nvSpPr>
        <p:spPr>
          <a:xfrm>
            <a:off x="6205686" y="4512469"/>
            <a:ext cx="4523184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Best interests = personal, social, emotional —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just medical</a:t>
            </a:r>
            <a:endParaRPr lang="en-US" sz="1650" dirty="0"/>
          </a:p>
        </p:txBody>
      </p:sp>
      <p:sp>
        <p:nvSpPr>
          <p:cNvPr id="32" name="SK-6-text-31"/>
          <p:cNvSpPr/>
          <p:nvPr/>
        </p:nvSpPr>
        <p:spPr>
          <a:xfrm>
            <a:off x="682675" y="5307955"/>
            <a:ext cx="66579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Legal Principle</a:t>
            </a:r>
            <a:endParaRPr lang="en-US" sz="2250" dirty="0"/>
          </a:p>
        </p:txBody>
      </p:sp>
      <p:sp>
        <p:nvSpPr>
          <p:cNvPr id="33" name="SK-6-text-32"/>
          <p:cNvSpPr/>
          <p:nvPr/>
        </p:nvSpPr>
        <p:spPr>
          <a:xfrm>
            <a:off x="658267" y="5657850"/>
            <a:ext cx="9021961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members do NOT have the legal right to make decisions for incapacitated adults —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unless they hold a valid Health and Welfare Lasting Power of Attorney (LPA).</a:t>
            </a:r>
            <a:endParaRPr lang="en-US" sz="1800" dirty="0"/>
          </a:p>
        </p:txBody>
      </p:sp>
      <p:sp>
        <p:nvSpPr>
          <p:cNvPr id="34" name="SK-6-text-33"/>
          <p:cNvSpPr/>
          <p:nvPr/>
        </p:nvSpPr>
        <p:spPr>
          <a:xfrm>
            <a:off x="426690" y="6549330"/>
            <a:ext cx="57369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35" name="SK-6-text-34"/>
          <p:cNvSpPr/>
          <p:nvPr/>
        </p:nvSpPr>
        <p:spPr>
          <a:xfrm>
            <a:off x="8046690" y="6549330"/>
            <a:ext cx="414531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40569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2192000" cy="51435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440061"/>
            <a:ext cx="4840188" cy="4423321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5129659"/>
            <a:ext cx="4352479" cy="671959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659" y="1956048"/>
            <a:ext cx="853380" cy="381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4361" y="1440061"/>
            <a:ext cx="6217890" cy="4327327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4361" y="1440061"/>
            <a:ext cx="6217890" cy="41077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3882" y="4663380"/>
            <a:ext cx="5778996" cy="1083469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3043" y="912019"/>
            <a:ext cx="47625" cy="308521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38471" y="4663380"/>
            <a:ext cx="853380" cy="137160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22863" y="2098477"/>
            <a:ext cx="5839968" cy="2306051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22863" y="2424358"/>
            <a:ext cx="1655146" cy="482276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84791" y="2535071"/>
            <a:ext cx="266705" cy="260706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78009" y="2424358"/>
            <a:ext cx="2073956" cy="482276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51965" y="2424358"/>
            <a:ext cx="2110866" cy="482276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22863" y="2906635"/>
            <a:ext cx="1655146" cy="863441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84791" y="3207930"/>
            <a:ext cx="266705" cy="260706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78009" y="2906635"/>
            <a:ext cx="2073956" cy="863441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251965" y="2906635"/>
            <a:ext cx="2110866" cy="863441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22863" y="3770076"/>
            <a:ext cx="1655146" cy="634451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4791" y="3956876"/>
            <a:ext cx="266705" cy="260705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178009" y="3770076"/>
            <a:ext cx="2073956" cy="634451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251965" y="3770076"/>
            <a:ext cx="2110866" cy="634451"/>
          </a:xfrm>
          <a:prstGeom prst="rect">
            <a:avLst/>
          </a:prstGeom>
        </p:spPr>
      </p:pic>
      <p:sp>
        <p:nvSpPr>
          <p:cNvPr id="26" name="SK-7-text-25"/>
          <p:cNvSpPr/>
          <p:nvPr/>
        </p:nvSpPr>
        <p:spPr>
          <a:xfrm>
            <a:off x="7132765" y="2098477"/>
            <a:ext cx="2145393" cy="3258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D45C1A"/>
                </a:solidFill>
              </a:rPr>
              <a:t>ADRT</a:t>
            </a:r>
            <a:endParaRPr lang="en-US" sz="1425" dirty="0"/>
          </a:p>
        </p:txBody>
      </p:sp>
      <p:sp>
        <p:nvSpPr>
          <p:cNvPr id="27" name="SK-7-text-26"/>
          <p:cNvSpPr/>
          <p:nvPr/>
        </p:nvSpPr>
        <p:spPr>
          <a:xfrm>
            <a:off x="9206721" y="2098477"/>
            <a:ext cx="2182303" cy="3258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212121"/>
                </a:solidFill>
              </a:rPr>
              <a:t>DNACPR</a:t>
            </a:r>
            <a:endParaRPr lang="en-US" sz="1425" dirty="0"/>
          </a:p>
        </p:txBody>
      </p:sp>
      <p:sp>
        <p:nvSpPr>
          <p:cNvPr id="28" name="SK-7-text-27"/>
          <p:cNvSpPr/>
          <p:nvPr/>
        </p:nvSpPr>
        <p:spPr>
          <a:xfrm>
            <a:off x="6065797" y="2581626"/>
            <a:ext cx="1316355" cy="167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163" b="1" dirty="0">
                <a:solidFill>
                  <a:srgbClr val="333333"/>
                </a:solidFill>
              </a:rPr>
              <a:t>Made by</a:t>
            </a:r>
            <a:endParaRPr lang="en-US" sz="1163" dirty="0"/>
          </a:p>
        </p:txBody>
      </p:sp>
      <p:sp>
        <p:nvSpPr>
          <p:cNvPr id="29" name="SK-7-text-28"/>
          <p:cNvSpPr/>
          <p:nvPr/>
        </p:nvSpPr>
        <p:spPr>
          <a:xfrm>
            <a:off x="7783155" y="2577407"/>
            <a:ext cx="863664" cy="1582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69"/>
              </a:lnSpc>
              <a:buNone/>
            </a:pPr>
            <a:r>
              <a:rPr lang="en-US" sz="1163" b="1" dirty="0">
                <a:solidFill>
                  <a:srgbClr val="333333"/>
                </a:solidFill>
              </a:rPr>
              <a:t>The patient</a:t>
            </a:r>
            <a:endParaRPr lang="en-US" sz="1163" dirty="0"/>
          </a:p>
        </p:txBody>
      </p:sp>
      <p:sp>
        <p:nvSpPr>
          <p:cNvPr id="30" name="SK-7-text-29"/>
          <p:cNvSpPr/>
          <p:nvPr/>
        </p:nvSpPr>
        <p:spPr>
          <a:xfrm>
            <a:off x="9387253" y="2577407"/>
            <a:ext cx="1840290" cy="1582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69"/>
              </a:lnSpc>
              <a:buNone/>
            </a:pPr>
            <a:r>
              <a:rPr lang="en-US" sz="1163" b="1" dirty="0">
                <a:solidFill>
                  <a:srgbClr val="333333"/>
                </a:solidFill>
              </a:rPr>
              <a:t>The responsible clinician</a:t>
            </a:r>
            <a:endParaRPr lang="en-US" sz="1163" dirty="0"/>
          </a:p>
        </p:txBody>
      </p:sp>
      <p:sp>
        <p:nvSpPr>
          <p:cNvPr id="31" name="SK-7-text-30"/>
          <p:cNvSpPr/>
          <p:nvPr/>
        </p:nvSpPr>
        <p:spPr>
          <a:xfrm>
            <a:off x="6065797" y="3254484"/>
            <a:ext cx="2202180" cy="167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163" b="1" dirty="0">
                <a:solidFill>
                  <a:srgbClr val="333333"/>
                </a:solidFill>
              </a:rPr>
              <a:t>Legal status</a:t>
            </a:r>
            <a:endParaRPr lang="en-US" sz="1163" dirty="0"/>
          </a:p>
        </p:txBody>
      </p:sp>
      <p:sp>
        <p:nvSpPr>
          <p:cNvPr id="32" name="SK-7-text-31"/>
          <p:cNvSpPr/>
          <p:nvPr/>
        </p:nvSpPr>
        <p:spPr>
          <a:xfrm>
            <a:off x="7178009" y="2906635"/>
            <a:ext cx="1845356" cy="8634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Legally </a:t>
            </a:r>
            <a:r>
              <a:rPr lang="en-US" sz="1163" b="1" dirty="0">
                <a:solidFill>
                  <a:srgbClr val="333333"/>
                </a:solidFill>
              </a:rPr>
              <a:t>binding</a:t>
            </a:r>
            <a:endParaRPr lang="en-US" sz="1163" dirty="0"/>
          </a:p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under MCA 2005</a:t>
            </a:r>
            <a:endParaRPr lang="en-US" sz="1163" dirty="0"/>
          </a:p>
        </p:txBody>
      </p:sp>
      <p:sp>
        <p:nvSpPr>
          <p:cNvPr id="33" name="SK-7-text-32"/>
          <p:cNvSpPr/>
          <p:nvPr/>
        </p:nvSpPr>
        <p:spPr>
          <a:xfrm>
            <a:off x="9251965" y="2906635"/>
            <a:ext cx="1882266" cy="8634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Clinical advice —</a:t>
            </a:r>
            <a:endParaRPr lang="en-US" sz="1163" dirty="0"/>
          </a:p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not legally binding on its own</a:t>
            </a:r>
            <a:endParaRPr lang="en-US" sz="1163" dirty="0"/>
          </a:p>
        </p:txBody>
      </p:sp>
      <p:sp>
        <p:nvSpPr>
          <p:cNvPr id="34" name="SK-7-text-33"/>
          <p:cNvSpPr/>
          <p:nvPr/>
        </p:nvSpPr>
        <p:spPr>
          <a:xfrm>
            <a:off x="6065797" y="4003431"/>
            <a:ext cx="1316355" cy="167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163" b="1" dirty="0">
                <a:solidFill>
                  <a:srgbClr val="333333"/>
                </a:solidFill>
              </a:rPr>
              <a:t>Purpose</a:t>
            </a:r>
            <a:endParaRPr lang="en-US" sz="1163" dirty="0"/>
          </a:p>
        </p:txBody>
      </p:sp>
      <p:sp>
        <p:nvSpPr>
          <p:cNvPr id="35" name="SK-7-text-34"/>
          <p:cNvSpPr/>
          <p:nvPr/>
        </p:nvSpPr>
        <p:spPr>
          <a:xfrm>
            <a:off x="7178009" y="3770076"/>
            <a:ext cx="1845356" cy="6344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Patient's autonomous</a:t>
            </a:r>
            <a:endParaRPr lang="en-US" sz="1163" dirty="0"/>
          </a:p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refusal of specific treatment</a:t>
            </a:r>
            <a:endParaRPr lang="en-US" sz="1163" dirty="0"/>
          </a:p>
        </p:txBody>
      </p:sp>
      <p:sp>
        <p:nvSpPr>
          <p:cNvPr id="36" name="SK-7-text-35"/>
          <p:cNvSpPr/>
          <p:nvPr/>
        </p:nvSpPr>
        <p:spPr>
          <a:xfrm>
            <a:off x="9251965" y="3770076"/>
            <a:ext cx="1882266" cy="6344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Clinical </a:t>
            </a:r>
            <a:r>
              <a:rPr lang="en-US" sz="1163" b="1" dirty="0">
                <a:solidFill>
                  <a:srgbClr val="333333"/>
                </a:solidFill>
              </a:rPr>
              <a:t>decision about</a:t>
            </a:r>
            <a:endParaRPr lang="en-US" sz="1163" dirty="0"/>
          </a:p>
          <a:p>
            <a:pPr marL="0" indent="0" algn="ctr">
              <a:lnSpc>
                <a:spcPts val="1569"/>
              </a:lnSpc>
              <a:buNone/>
            </a:pPr>
            <a:r>
              <a:rPr lang="en-US" sz="1163" dirty="0">
                <a:solidFill>
                  <a:srgbClr val="333333"/>
                </a:solidFill>
              </a:rPr>
              <a:t>CPR </a:t>
            </a:r>
            <a:r>
              <a:rPr lang="en-US" sz="1163" b="1" dirty="0">
                <a:solidFill>
                  <a:srgbClr val="333333"/>
                </a:solidFill>
              </a:rPr>
              <a:t>appropriateness</a:t>
            </a:r>
            <a:endParaRPr lang="en-US" sz="1163" dirty="0"/>
          </a:p>
        </p:txBody>
      </p:sp>
      <p:sp>
        <p:nvSpPr>
          <p:cNvPr id="37" name="SK-7-text-36"/>
          <p:cNvSpPr/>
          <p:nvPr/>
        </p:nvSpPr>
        <p:spPr>
          <a:xfrm>
            <a:off x="341263" y="226219"/>
            <a:ext cx="11850737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 Decisions to Refuse Treatment (ADRT)</a:t>
            </a:r>
            <a:endParaRPr lang="en-US" sz="3300" dirty="0"/>
          </a:p>
        </p:txBody>
      </p:sp>
      <p:sp>
        <p:nvSpPr>
          <p:cNvPr id="38" name="SK-7-text-37"/>
          <p:cNvSpPr/>
          <p:nvPr/>
        </p:nvSpPr>
        <p:spPr>
          <a:xfrm>
            <a:off x="365671" y="918865"/>
            <a:ext cx="118263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A legally binding right to refuse — understanding what makes it valid</a:t>
            </a:r>
            <a:endParaRPr lang="en-US" sz="1800" dirty="0"/>
          </a:p>
        </p:txBody>
      </p:sp>
      <p:sp>
        <p:nvSpPr>
          <p:cNvPr id="39" name="SK-7-text-38"/>
          <p:cNvSpPr/>
          <p:nvPr/>
        </p:nvSpPr>
        <p:spPr>
          <a:xfrm>
            <a:off x="902196" y="1611511"/>
            <a:ext cx="773334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Requirements for a Valid ADRT</a:t>
            </a:r>
            <a:endParaRPr lang="en-US" sz="1725" dirty="0"/>
          </a:p>
        </p:txBody>
      </p:sp>
      <p:sp>
        <p:nvSpPr>
          <p:cNvPr id="40" name="SK-7-text-39"/>
          <p:cNvSpPr/>
          <p:nvPr/>
        </p:nvSpPr>
        <p:spPr>
          <a:xfrm>
            <a:off x="572988" y="2276773"/>
            <a:ext cx="1161901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Written — must be documented in writing, not verbal only</a:t>
            </a:r>
            <a:endParaRPr lang="en-US" sz="1350" dirty="0"/>
          </a:p>
        </p:txBody>
      </p:sp>
      <p:sp>
        <p:nvSpPr>
          <p:cNvPr id="41" name="SK-7-text-40"/>
          <p:cNvSpPr/>
          <p:nvPr/>
        </p:nvSpPr>
        <p:spPr>
          <a:xfrm>
            <a:off x="572988" y="2784277"/>
            <a:ext cx="1078420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Signed by the patient — patient signature required</a:t>
            </a:r>
            <a:endParaRPr lang="en-US" sz="1350" dirty="0"/>
          </a:p>
        </p:txBody>
      </p:sp>
      <p:sp>
        <p:nvSpPr>
          <p:cNvPr id="42" name="SK-7-text-41"/>
          <p:cNvSpPr/>
          <p:nvPr/>
        </p:nvSpPr>
        <p:spPr>
          <a:xfrm>
            <a:off x="572988" y="3291780"/>
            <a:ext cx="105784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Witnessed — a witness must also sign the document</a:t>
            </a:r>
            <a:endParaRPr lang="en-US" sz="1350" dirty="0"/>
          </a:p>
        </p:txBody>
      </p:sp>
      <p:sp>
        <p:nvSpPr>
          <p:cNvPr id="43" name="SK-7-text-42"/>
          <p:cNvSpPr/>
          <p:nvPr/>
        </p:nvSpPr>
        <p:spPr>
          <a:xfrm>
            <a:off x="572988" y="3764905"/>
            <a:ext cx="415736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Explicit statement — must specifically state “even if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 is at risk” for life-sustaining treatment refusals</a:t>
            </a:r>
            <a:endParaRPr lang="en-US" sz="1350" dirty="0"/>
          </a:p>
        </p:txBody>
      </p:sp>
      <p:sp>
        <p:nvSpPr>
          <p:cNvPr id="44" name="SK-7-text-43"/>
          <p:cNvSpPr/>
          <p:nvPr/>
        </p:nvSpPr>
        <p:spPr>
          <a:xfrm>
            <a:off x="572988" y="4464546"/>
            <a:ext cx="4364682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Freely made — must not have been made under duress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coercion, and must not have been revoked</a:t>
            </a:r>
            <a:endParaRPr lang="en-US" sz="1350" dirty="0"/>
          </a:p>
        </p:txBody>
      </p:sp>
      <p:sp>
        <p:nvSpPr>
          <p:cNvPr id="45" name="SK-7-text-44"/>
          <p:cNvSpPr/>
          <p:nvPr/>
        </p:nvSpPr>
        <p:spPr>
          <a:xfrm>
            <a:off x="987475" y="5239494"/>
            <a:ext cx="3584377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 ADRT can only refuse treatment — it cannot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demand or require specific treatments.</a:t>
            </a:r>
            <a:endParaRPr lang="en-US" sz="1350" dirty="0"/>
          </a:p>
        </p:txBody>
      </p:sp>
      <p:sp>
        <p:nvSpPr>
          <p:cNvPr id="46" name="SK-7-text-45"/>
          <p:cNvSpPr/>
          <p:nvPr/>
        </p:nvSpPr>
        <p:spPr>
          <a:xfrm>
            <a:off x="6602016" y="1611511"/>
            <a:ext cx="366950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ADRT vs DNACPR — Key Differences</a:t>
            </a:r>
            <a:endParaRPr lang="en-US" sz="1725" dirty="0"/>
          </a:p>
        </p:txBody>
      </p:sp>
      <p:sp>
        <p:nvSpPr>
          <p:cNvPr id="47" name="SK-7-text-46"/>
          <p:cNvSpPr/>
          <p:nvPr/>
        </p:nvSpPr>
        <p:spPr>
          <a:xfrm>
            <a:off x="5937498" y="4814292"/>
            <a:ext cx="5010894" cy="7817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competent patient wishing to refuse CPR should be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encouraged to make a formal ADRT —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rely on the DNACPR form alone.</a:t>
            </a:r>
            <a:endParaRPr lang="en-US" sz="1650" dirty="0"/>
          </a:p>
        </p:txBody>
      </p:sp>
      <p:sp>
        <p:nvSpPr>
          <p:cNvPr id="48" name="SK-7-text-47"/>
          <p:cNvSpPr/>
          <p:nvPr/>
        </p:nvSpPr>
        <p:spPr>
          <a:xfrm>
            <a:off x="365671" y="6501259"/>
            <a:ext cx="66427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650" dirty="0"/>
          </a:p>
        </p:txBody>
      </p:sp>
      <p:sp>
        <p:nvSpPr>
          <p:cNvPr id="49" name="SK-7-text-48"/>
          <p:cNvSpPr/>
          <p:nvPr/>
        </p:nvSpPr>
        <p:spPr>
          <a:xfrm>
            <a:off x="7597825" y="6501259"/>
            <a:ext cx="400883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1675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55" y="685800"/>
            <a:ext cx="85279" cy="466279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55" y="1305074"/>
            <a:ext cx="7193161" cy="9525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55" y="1549896"/>
            <a:ext cx="85279" cy="795486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377" y="1584127"/>
            <a:ext cx="6607969" cy="761107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2527102"/>
            <a:ext cx="3206353" cy="315367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5" y="3986510"/>
            <a:ext cx="6083796" cy="9525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690" y="4100959"/>
            <a:ext cx="2816275" cy="3429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6855" y="5417790"/>
            <a:ext cx="85279" cy="829717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6377" y="5424636"/>
            <a:ext cx="5815459" cy="822871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24973" y="1577280"/>
            <a:ext cx="5120580" cy="4697611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73788" y="1611511"/>
            <a:ext cx="5023098" cy="4306788"/>
          </a:xfrm>
          <a:prstGeom prst="rect">
            <a:avLst/>
          </a:prstGeom>
        </p:spPr>
      </p:pic>
      <p:sp>
        <p:nvSpPr>
          <p:cNvPr id="16" name="SK-8-text-15"/>
          <p:cNvSpPr/>
          <p:nvPr/>
        </p:nvSpPr>
        <p:spPr>
          <a:xfrm>
            <a:off x="292596" y="102840"/>
            <a:ext cx="113328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 | End of Life Care</a:t>
            </a:r>
            <a:endParaRPr lang="en-US" sz="1350" dirty="0"/>
          </a:p>
        </p:txBody>
      </p:sp>
      <p:sp>
        <p:nvSpPr>
          <p:cNvPr id="17" name="SK-8-text-16"/>
          <p:cNvSpPr/>
          <p:nvPr/>
        </p:nvSpPr>
        <p:spPr>
          <a:xfrm>
            <a:off x="548580" y="671959"/>
            <a:ext cx="1164342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DNACPR Decision — Fundamentals</a:t>
            </a:r>
            <a:endParaRPr lang="en-US" sz="2700" dirty="0"/>
          </a:p>
        </p:txBody>
      </p:sp>
      <p:sp>
        <p:nvSpPr>
          <p:cNvPr id="18" name="SK-8-text-17"/>
          <p:cNvSpPr/>
          <p:nvPr/>
        </p:nvSpPr>
        <p:spPr>
          <a:xfrm>
            <a:off x="621655" y="1673275"/>
            <a:ext cx="6144667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— Do Not Attempt Cardiopulmonary Resuscitation</a:t>
            </a:r>
            <a:endParaRPr lang="en-US" sz="180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clinical decision — not an abandonment of care.</a:t>
            </a:r>
            <a:endParaRPr lang="en-US" sz="1800" dirty="0"/>
          </a:p>
        </p:txBody>
      </p:sp>
      <p:sp>
        <p:nvSpPr>
          <p:cNvPr id="19" name="SK-8-text-18"/>
          <p:cNvSpPr/>
          <p:nvPr/>
        </p:nvSpPr>
        <p:spPr>
          <a:xfrm>
            <a:off x="548580" y="2585442"/>
            <a:ext cx="747426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CPR is appropriate to attempt</a:t>
            </a:r>
            <a:endParaRPr lang="en-US" sz="1425" dirty="0"/>
          </a:p>
        </p:txBody>
      </p:sp>
      <p:sp>
        <p:nvSpPr>
          <p:cNvPr id="20" name="SK-8-text-19"/>
          <p:cNvSpPr/>
          <p:nvPr/>
        </p:nvSpPr>
        <p:spPr>
          <a:xfrm>
            <a:off x="487561" y="2928342"/>
            <a:ext cx="105784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 realistic chance of a successful outcome exists</a:t>
            </a:r>
            <a:endParaRPr lang="en-US" sz="1350" dirty="0"/>
          </a:p>
        </p:txBody>
      </p:sp>
      <p:sp>
        <p:nvSpPr>
          <p:cNvPr id="21" name="SK-8-text-20"/>
          <p:cNvSpPr/>
          <p:nvPr/>
        </p:nvSpPr>
        <p:spPr>
          <a:xfrm>
            <a:off x="487561" y="3175248"/>
            <a:ext cx="1170443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The patient has expressed a wish for CPR to be attempted</a:t>
            </a:r>
            <a:endParaRPr lang="en-US" sz="1350" dirty="0"/>
          </a:p>
        </p:txBody>
      </p:sp>
      <p:sp>
        <p:nvSpPr>
          <p:cNvPr id="22" name="SK-8-text-21"/>
          <p:cNvSpPr/>
          <p:nvPr/>
        </p:nvSpPr>
        <p:spPr>
          <a:xfrm>
            <a:off x="487561" y="3429000"/>
            <a:ext cx="5169396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explicit decision has been made and wishes are unknown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default is to attempt</a:t>
            </a:r>
            <a:endParaRPr lang="en-US" sz="1350" dirty="0"/>
          </a:p>
        </p:txBody>
      </p:sp>
      <p:sp>
        <p:nvSpPr>
          <p:cNvPr id="23" name="SK-8-text-22"/>
          <p:cNvSpPr/>
          <p:nvPr/>
        </p:nvSpPr>
        <p:spPr>
          <a:xfrm>
            <a:off x="548580" y="4169569"/>
            <a:ext cx="57369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DNACPR is appropriate</a:t>
            </a:r>
            <a:endParaRPr lang="en-US" sz="1425" dirty="0"/>
          </a:p>
        </p:txBody>
      </p:sp>
      <p:sp>
        <p:nvSpPr>
          <p:cNvPr id="24" name="SK-8-text-23"/>
          <p:cNvSpPr/>
          <p:nvPr/>
        </p:nvSpPr>
        <p:spPr>
          <a:xfrm>
            <a:off x="487561" y="4512469"/>
            <a:ext cx="1170443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Death is the expected, inevitable result of irreversible illness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487561" y="4766221"/>
            <a:ext cx="114014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CPR would clearly fail — patient is in terminal phase</a:t>
            </a:r>
            <a:endParaRPr lang="en-US" sz="1350" dirty="0"/>
          </a:p>
        </p:txBody>
      </p:sp>
      <p:sp>
        <p:nvSpPr>
          <p:cNvPr id="26" name="SK-8-text-25"/>
          <p:cNvSpPr/>
          <p:nvPr/>
        </p:nvSpPr>
        <p:spPr>
          <a:xfrm>
            <a:off x="487561" y="5013127"/>
            <a:ext cx="117044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The patient has made a competent, informed refusal of CPR</a:t>
            </a:r>
            <a:endParaRPr lang="en-US" sz="1350" dirty="0"/>
          </a:p>
        </p:txBody>
      </p:sp>
      <p:sp>
        <p:nvSpPr>
          <p:cNvPr id="27" name="SK-8-text-26"/>
          <p:cNvSpPr/>
          <p:nvPr/>
        </p:nvSpPr>
        <p:spPr>
          <a:xfrm>
            <a:off x="719286" y="5541169"/>
            <a:ext cx="4754761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is not about giving up — it is about</a:t>
            </a:r>
            <a:endParaRPr lang="en-US" sz="180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preventing harmful and futile interventions.</a:t>
            </a:r>
            <a:endParaRPr lang="en-US" sz="1800" dirty="0"/>
          </a:p>
        </p:txBody>
      </p:sp>
      <p:sp>
        <p:nvSpPr>
          <p:cNvPr id="28" name="SK-8-text-27"/>
          <p:cNvSpPr/>
          <p:nvPr/>
        </p:nvSpPr>
        <p:spPr>
          <a:xfrm>
            <a:off x="292596" y="6563023"/>
            <a:ext cx="54349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9" name="SK-8-text-28"/>
          <p:cNvSpPr/>
          <p:nvPr/>
        </p:nvSpPr>
        <p:spPr>
          <a:xfrm>
            <a:off x="8595271" y="6563023"/>
            <a:ext cx="35967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0" name="SK-8-text-29"/>
          <p:cNvSpPr/>
          <p:nvPr/>
        </p:nvSpPr>
        <p:spPr>
          <a:xfrm>
            <a:off x="10436275" y="6563023"/>
            <a:ext cx="17557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86817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50496"/>
            <a:ext cx="12192000" cy="50735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651421"/>
            <a:ext cx="85279" cy="96009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5890" y="946398"/>
            <a:ext cx="2925961" cy="4299942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494" y="1968103"/>
            <a:ext cx="3218557" cy="1858417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4792" y="1951732"/>
            <a:ext cx="2925961" cy="1905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1294" y="1961257"/>
            <a:ext cx="3218557" cy="1851571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7592" y="1951732"/>
            <a:ext cx="2925961" cy="1905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4094" y="2019002"/>
            <a:ext cx="3218557" cy="1762423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0392" y="1951732"/>
            <a:ext cx="2925961" cy="1905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8792" y="3943350"/>
            <a:ext cx="3218557" cy="1844725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5090" y="3933825"/>
            <a:ext cx="2925961" cy="19050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0259" y="3943350"/>
            <a:ext cx="3218557" cy="1844725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57" y="3933825"/>
            <a:ext cx="2925961" cy="19050"/>
          </a:xfrm>
          <a:prstGeom prst="rect">
            <a:avLst/>
          </a:prstGeom>
        </p:spPr>
      </p:pic>
      <p:sp>
        <p:nvSpPr>
          <p:cNvPr id="17" name="SK-9-text-16"/>
          <p:cNvSpPr/>
          <p:nvPr/>
        </p:nvSpPr>
        <p:spPr>
          <a:xfrm>
            <a:off x="268188" y="137071"/>
            <a:ext cx="83058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End of Life Care</a:t>
            </a:r>
            <a:endParaRPr lang="en-US" sz="1200" dirty="0"/>
          </a:p>
        </p:txBody>
      </p:sp>
      <p:sp>
        <p:nvSpPr>
          <p:cNvPr id="18" name="SK-9-text-17"/>
          <p:cNvSpPr/>
          <p:nvPr/>
        </p:nvSpPr>
        <p:spPr>
          <a:xfrm>
            <a:off x="646063" y="857250"/>
            <a:ext cx="1154593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Five Principles Underlying DNACPR Decisions</a:t>
            </a:r>
            <a:endParaRPr lang="en-US" sz="3000" dirty="0"/>
          </a:p>
        </p:txBody>
      </p:sp>
      <p:sp>
        <p:nvSpPr>
          <p:cNvPr id="19" name="SK-9-text-18"/>
          <p:cNvSpPr/>
          <p:nvPr/>
        </p:nvSpPr>
        <p:spPr>
          <a:xfrm>
            <a:off x="658267" y="1309836"/>
            <a:ext cx="1153373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Rotherham DNACPR Policy framework — applied to everyday clinical practice</a:t>
            </a:r>
            <a:endParaRPr lang="en-US" sz="1800" dirty="0"/>
          </a:p>
        </p:txBody>
      </p:sp>
      <p:sp>
        <p:nvSpPr>
          <p:cNvPr id="20" name="SK-9-text-19"/>
          <p:cNvSpPr/>
          <p:nvPr/>
        </p:nvSpPr>
        <p:spPr>
          <a:xfrm>
            <a:off x="1267867" y="2187625"/>
            <a:ext cx="188595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</a:t>
            </a:r>
            <a:endParaRPr lang="en-US" sz="3300" dirty="0"/>
          </a:p>
        </p:txBody>
      </p:sp>
      <p:sp>
        <p:nvSpPr>
          <p:cNvPr id="21" name="SK-9-text-20"/>
          <p:cNvSpPr/>
          <p:nvPr/>
        </p:nvSpPr>
        <p:spPr>
          <a:xfrm>
            <a:off x="1255663" y="2674590"/>
            <a:ext cx="586073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Anticipate Circumstances</a:t>
            </a:r>
            <a:endParaRPr lang="en-US" sz="1575" dirty="0"/>
          </a:p>
        </p:txBody>
      </p:sp>
      <p:sp>
        <p:nvSpPr>
          <p:cNvPr id="22" name="SK-9-text-21"/>
          <p:cNvSpPr/>
          <p:nvPr/>
        </p:nvSpPr>
        <p:spPr>
          <a:xfrm>
            <a:off x="1243459" y="2989957"/>
            <a:ext cx="2438400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DNACPR decision is only valid if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arrest circumstances can be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reasonably anticipated.</a:t>
            </a:r>
            <a:endParaRPr lang="en-US" sz="1275" dirty="0"/>
          </a:p>
        </p:txBody>
      </p:sp>
      <p:sp>
        <p:nvSpPr>
          <p:cNvPr id="23" name="SK-9-text-22"/>
          <p:cNvSpPr/>
          <p:nvPr/>
        </p:nvSpPr>
        <p:spPr>
          <a:xfrm>
            <a:off x="4657279" y="2187625"/>
            <a:ext cx="188595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</a:t>
            </a:r>
            <a:endParaRPr lang="en-US" sz="3300" dirty="0"/>
          </a:p>
        </p:txBody>
      </p:sp>
      <p:sp>
        <p:nvSpPr>
          <p:cNvPr id="24" name="SK-9-text-23"/>
          <p:cNvSpPr/>
          <p:nvPr/>
        </p:nvSpPr>
        <p:spPr>
          <a:xfrm>
            <a:off x="4657279" y="2674590"/>
            <a:ext cx="442055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CPR Will Fail</a:t>
            </a:r>
            <a:endParaRPr lang="en-US" sz="1575" dirty="0"/>
          </a:p>
        </p:txBody>
      </p:sp>
      <p:sp>
        <p:nvSpPr>
          <p:cNvPr id="25" name="SK-9-text-24"/>
          <p:cNvSpPr/>
          <p:nvPr/>
        </p:nvSpPr>
        <p:spPr>
          <a:xfrm>
            <a:off x="4645075" y="2996803"/>
            <a:ext cx="2633365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offer CPR as an option or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burden patients with deciding about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futile intervention.</a:t>
            </a:r>
            <a:endParaRPr lang="en-US" sz="1275" dirty="0"/>
          </a:p>
        </p:txBody>
      </p:sp>
      <p:sp>
        <p:nvSpPr>
          <p:cNvPr id="26" name="SK-9-text-25"/>
          <p:cNvSpPr/>
          <p:nvPr/>
        </p:nvSpPr>
        <p:spPr>
          <a:xfrm>
            <a:off x="7997875" y="2187625"/>
            <a:ext cx="188595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</a:t>
            </a:r>
            <a:endParaRPr lang="en-US" sz="3300" dirty="0"/>
          </a:p>
        </p:txBody>
      </p:sp>
      <p:sp>
        <p:nvSpPr>
          <p:cNvPr id="27" name="SK-9-text-26"/>
          <p:cNvSpPr/>
          <p:nvPr/>
        </p:nvSpPr>
        <p:spPr>
          <a:xfrm>
            <a:off x="7985671" y="2681436"/>
            <a:ext cx="32204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</a:t>
            </a:r>
            <a:endParaRPr lang="en-US" sz="1575" dirty="0"/>
          </a:p>
        </p:txBody>
      </p:sp>
      <p:sp>
        <p:nvSpPr>
          <p:cNvPr id="28" name="SK-9-text-27"/>
          <p:cNvSpPr/>
          <p:nvPr/>
        </p:nvSpPr>
        <p:spPr>
          <a:xfrm>
            <a:off x="7973467" y="2996803"/>
            <a:ext cx="2596753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Open, honest, and compassionate —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decides how much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information they want.</a:t>
            </a:r>
            <a:endParaRPr lang="en-US" sz="1275" dirty="0"/>
          </a:p>
        </p:txBody>
      </p:sp>
      <p:sp>
        <p:nvSpPr>
          <p:cNvPr id="29" name="SK-9-text-28"/>
          <p:cNvSpPr/>
          <p:nvPr/>
        </p:nvSpPr>
        <p:spPr>
          <a:xfrm>
            <a:off x="2974777" y="4149030"/>
            <a:ext cx="188595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</a:t>
            </a:r>
            <a:endParaRPr lang="en-US" sz="3300" dirty="0"/>
          </a:p>
        </p:txBody>
      </p:sp>
      <p:sp>
        <p:nvSpPr>
          <p:cNvPr id="30" name="SK-9-text-29"/>
          <p:cNvSpPr/>
          <p:nvPr/>
        </p:nvSpPr>
        <p:spPr>
          <a:xfrm>
            <a:off x="2962573" y="4635996"/>
            <a:ext cx="370046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Quality of Life</a:t>
            </a:r>
            <a:endParaRPr lang="en-US" sz="1575" dirty="0"/>
          </a:p>
        </p:txBody>
      </p:sp>
      <p:sp>
        <p:nvSpPr>
          <p:cNvPr id="31" name="SK-9-text-30"/>
          <p:cNvSpPr/>
          <p:nvPr/>
        </p:nvSpPr>
        <p:spPr>
          <a:xfrm>
            <a:off x="2938165" y="4965055"/>
            <a:ext cx="2706588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CPR could succeed but with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quality of life outcome, patient's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wishes are paramount.</a:t>
            </a:r>
            <a:endParaRPr lang="en-US" sz="1275" dirty="0"/>
          </a:p>
        </p:txBody>
      </p:sp>
      <p:sp>
        <p:nvSpPr>
          <p:cNvPr id="32" name="SK-9-text-31"/>
          <p:cNvSpPr/>
          <p:nvPr/>
        </p:nvSpPr>
        <p:spPr>
          <a:xfrm>
            <a:off x="6351984" y="4149030"/>
            <a:ext cx="188595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</a:t>
            </a:r>
            <a:endParaRPr lang="en-US" sz="3300" dirty="0"/>
          </a:p>
        </p:txBody>
      </p:sp>
      <p:sp>
        <p:nvSpPr>
          <p:cNvPr id="33" name="SK-9-text-32"/>
          <p:cNvSpPr/>
          <p:nvPr/>
        </p:nvSpPr>
        <p:spPr>
          <a:xfrm>
            <a:off x="6339780" y="4635996"/>
            <a:ext cx="58522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Presumption to Resuscitate</a:t>
            </a:r>
            <a:endParaRPr lang="en-US" sz="1575" dirty="0"/>
          </a:p>
        </p:txBody>
      </p:sp>
      <p:sp>
        <p:nvSpPr>
          <p:cNvPr id="34" name="SK-9-text-33"/>
          <p:cNvSpPr/>
          <p:nvPr/>
        </p:nvSpPr>
        <p:spPr>
          <a:xfrm>
            <a:off x="6339780" y="4965055"/>
            <a:ext cx="2560290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no explicit decision exists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wishes are unknown, default is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attempt CPR.</a:t>
            </a:r>
            <a:endParaRPr lang="en-US" sz="1275" dirty="0"/>
          </a:p>
        </p:txBody>
      </p:sp>
      <p:sp>
        <p:nvSpPr>
          <p:cNvPr id="35" name="SK-9-text-34"/>
          <p:cNvSpPr/>
          <p:nvPr/>
        </p:nvSpPr>
        <p:spPr>
          <a:xfrm>
            <a:off x="2700338" y="5952679"/>
            <a:ext cx="660841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single principle overrides the others — clinical judgement requires balancing all five.</a:t>
            </a:r>
            <a:endParaRPr lang="en-US" sz="1350" dirty="0"/>
          </a:p>
        </p:txBody>
      </p:sp>
      <p:sp>
        <p:nvSpPr>
          <p:cNvPr id="36" name="SK-9-text-35"/>
          <p:cNvSpPr/>
          <p:nvPr/>
        </p:nvSpPr>
        <p:spPr>
          <a:xfrm>
            <a:off x="280392" y="6521946"/>
            <a:ext cx="634079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75" dirty="0"/>
          </a:p>
        </p:txBody>
      </p:sp>
      <p:sp>
        <p:nvSpPr>
          <p:cNvPr id="37" name="SK-9-text-36"/>
          <p:cNvSpPr/>
          <p:nvPr/>
        </p:nvSpPr>
        <p:spPr>
          <a:xfrm>
            <a:off x="8375452" y="6521946"/>
            <a:ext cx="352380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97669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04607"/>
            <a:ext cx="12192000" cy="528042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" y="665113"/>
            <a:ext cx="60871" cy="658267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392" y="1549896"/>
            <a:ext cx="60871" cy="1206996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1549896"/>
            <a:ext cx="5730180" cy="1193155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1192" y="447824"/>
            <a:ext cx="5059561" cy="5011043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392" y="3174504"/>
            <a:ext cx="5791200" cy="364778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392" y="3490020"/>
            <a:ext cx="5791200" cy="371624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0392" y="3819227"/>
            <a:ext cx="5791200" cy="330398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0392" y="4134594"/>
            <a:ext cx="5791200" cy="33724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0392" y="4134594"/>
            <a:ext cx="5791200" cy="65276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0392" y="4456956"/>
            <a:ext cx="5791200" cy="330398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392" y="4765625"/>
            <a:ext cx="5791200" cy="364778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0392" y="5094684"/>
            <a:ext cx="5791200" cy="351086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87732" y="6549330"/>
            <a:ext cx="9525" cy="185142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9859" y="946398"/>
            <a:ext cx="4486573" cy="4025503"/>
          </a:xfrm>
          <a:prstGeom prst="rect">
            <a:avLst/>
          </a:prstGeom>
        </p:spPr>
      </p:pic>
      <p:sp>
        <p:nvSpPr>
          <p:cNvPr id="20" name="SK-10-text-19"/>
          <p:cNvSpPr/>
          <p:nvPr/>
        </p:nvSpPr>
        <p:spPr>
          <a:xfrm>
            <a:off x="304800" y="116532"/>
            <a:ext cx="88249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End of Life Care</a:t>
            </a:r>
            <a:endParaRPr lang="en-US" sz="1275" dirty="0"/>
          </a:p>
        </p:txBody>
      </p:sp>
      <p:sp>
        <p:nvSpPr>
          <p:cNvPr id="21" name="SK-10-text-20"/>
          <p:cNvSpPr/>
          <p:nvPr/>
        </p:nvSpPr>
        <p:spPr>
          <a:xfrm>
            <a:off x="390079" y="678805"/>
            <a:ext cx="11801921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Factors Associated with CPR Failure</a:t>
            </a:r>
            <a:endParaRPr lang="en-US" sz="2475" dirty="0"/>
          </a:p>
        </p:txBody>
      </p:sp>
      <p:sp>
        <p:nvSpPr>
          <p:cNvPr id="22" name="SK-10-text-21"/>
          <p:cNvSpPr/>
          <p:nvPr/>
        </p:nvSpPr>
        <p:spPr>
          <a:xfrm>
            <a:off x="402282" y="1110853"/>
            <a:ext cx="117897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the evidence tells us — and what patients need to hear</a:t>
            </a:r>
            <a:endParaRPr lang="en-US" sz="1650" dirty="0"/>
          </a:p>
        </p:txBody>
      </p:sp>
      <p:sp>
        <p:nvSpPr>
          <p:cNvPr id="23" name="SK-10-text-22"/>
          <p:cNvSpPr/>
          <p:nvPr/>
        </p:nvSpPr>
        <p:spPr>
          <a:xfrm>
            <a:off x="524173" y="1659582"/>
            <a:ext cx="269462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~15%</a:t>
            </a:r>
            <a:endParaRPr lang="en-US" sz="3075" dirty="0"/>
          </a:p>
        </p:txBody>
      </p:sp>
      <p:sp>
        <p:nvSpPr>
          <p:cNvPr id="24" name="SK-10-text-23"/>
          <p:cNvSpPr/>
          <p:nvPr/>
        </p:nvSpPr>
        <p:spPr>
          <a:xfrm>
            <a:off x="524173" y="2153394"/>
            <a:ext cx="4718298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Survival to hospital discharge following in-hospital CPR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 ROSC ~38% · Survival at 24 hours ~25%</a:t>
            </a:r>
            <a:endParaRPr lang="en-US" sz="1425" dirty="0"/>
          </a:p>
        </p:txBody>
      </p:sp>
      <p:sp>
        <p:nvSpPr>
          <p:cNvPr id="25" name="SK-10-text-24"/>
          <p:cNvSpPr/>
          <p:nvPr/>
        </p:nvSpPr>
        <p:spPr>
          <a:xfrm>
            <a:off x="304800" y="2935188"/>
            <a:ext cx="95859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FEATURES ASSOCIATED WITH NEAR-ZERO CHANCE OF SUCCESS</a:t>
            </a:r>
            <a:endParaRPr lang="en-US" sz="1200" dirty="0"/>
          </a:p>
        </p:txBody>
      </p:sp>
      <p:sp>
        <p:nvSpPr>
          <p:cNvPr id="26" name="SK-10-text-25"/>
          <p:cNvSpPr/>
          <p:nvPr/>
        </p:nvSpPr>
        <p:spPr>
          <a:xfrm>
            <a:off x="451098" y="3250555"/>
            <a:ext cx="421671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Advanced malignancy</a:t>
            </a:r>
            <a:endParaRPr lang="en-US" sz="1425" dirty="0"/>
          </a:p>
        </p:txBody>
      </p:sp>
      <p:sp>
        <p:nvSpPr>
          <p:cNvPr id="27" name="SK-10-text-26"/>
          <p:cNvSpPr/>
          <p:nvPr/>
        </p:nvSpPr>
        <p:spPr>
          <a:xfrm>
            <a:off x="451098" y="3566071"/>
            <a:ext cx="790860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Immobility / poor performance status</a:t>
            </a:r>
            <a:endParaRPr lang="en-US" sz="1425" dirty="0"/>
          </a:p>
        </p:txBody>
      </p:sp>
      <p:sp>
        <p:nvSpPr>
          <p:cNvPr id="28" name="SK-10-text-27"/>
          <p:cNvSpPr/>
          <p:nvPr/>
        </p:nvSpPr>
        <p:spPr>
          <a:xfrm>
            <a:off x="475357" y="3895279"/>
            <a:ext cx="204501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Pneumonia</a:t>
            </a:r>
            <a:endParaRPr lang="en-US" sz="1425" dirty="0"/>
          </a:p>
        </p:txBody>
      </p:sp>
      <p:sp>
        <p:nvSpPr>
          <p:cNvPr id="29" name="SK-10-text-28"/>
          <p:cNvSpPr/>
          <p:nvPr/>
        </p:nvSpPr>
        <p:spPr>
          <a:xfrm>
            <a:off x="475357" y="4210794"/>
            <a:ext cx="291369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failure</a:t>
            </a:r>
            <a:endParaRPr lang="en-US" sz="1425" dirty="0"/>
          </a:p>
        </p:txBody>
      </p:sp>
      <p:sp>
        <p:nvSpPr>
          <p:cNvPr id="30" name="SK-10-text-29"/>
          <p:cNvSpPr/>
          <p:nvPr/>
        </p:nvSpPr>
        <p:spPr>
          <a:xfrm>
            <a:off x="475357" y="4533007"/>
            <a:ext cx="182784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Dementia</a:t>
            </a:r>
            <a:endParaRPr lang="en-US" sz="1425" dirty="0"/>
          </a:p>
        </p:txBody>
      </p:sp>
      <p:sp>
        <p:nvSpPr>
          <p:cNvPr id="31" name="SK-10-text-30"/>
          <p:cNvSpPr/>
          <p:nvPr/>
        </p:nvSpPr>
        <p:spPr>
          <a:xfrm>
            <a:off x="475357" y="4841677"/>
            <a:ext cx="667797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 over 70 (relative factor)</a:t>
            </a:r>
            <a:endParaRPr lang="en-US" sz="1425" dirty="0"/>
          </a:p>
        </p:txBody>
      </p:sp>
      <p:sp>
        <p:nvSpPr>
          <p:cNvPr id="32" name="SK-10-text-31"/>
          <p:cNvSpPr/>
          <p:nvPr/>
        </p:nvSpPr>
        <p:spPr>
          <a:xfrm>
            <a:off x="475357" y="5170884"/>
            <a:ext cx="247935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Hypotension</a:t>
            </a:r>
            <a:endParaRPr lang="en-US" sz="1425" dirty="0"/>
          </a:p>
        </p:txBody>
      </p:sp>
      <p:sp>
        <p:nvSpPr>
          <p:cNvPr id="34" name="SK-10-text-33"/>
          <p:cNvSpPr/>
          <p:nvPr/>
        </p:nvSpPr>
        <p:spPr>
          <a:xfrm>
            <a:off x="6937177" y="5218807"/>
            <a:ext cx="4072086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52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often hold unrealistic expectations</a:t>
            </a:r>
            <a:endParaRPr lang="en-US" sz="1425" dirty="0"/>
          </a:p>
          <a:p>
            <a:pPr marL="0" indent="0" algn="ctr">
              <a:lnSpc>
                <a:spcPts val="1852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shaped by television. Honest conversation matters.</a:t>
            </a:r>
            <a:endParaRPr lang="en-US" sz="1425" dirty="0"/>
          </a:p>
        </p:txBody>
      </p:sp>
      <p:sp>
        <p:nvSpPr>
          <p:cNvPr id="35" name="SK-10-text-34"/>
          <p:cNvSpPr/>
          <p:nvPr/>
        </p:nvSpPr>
        <p:spPr>
          <a:xfrm>
            <a:off x="737295" y="6000750"/>
            <a:ext cx="1040010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successful CPR outcomes involve acute reversible respiratory failure or prompt treatment of VF/VT in otherwise well patients.</a:t>
            </a:r>
            <a:endParaRPr lang="en-US" sz="1350" dirty="0"/>
          </a:p>
        </p:txBody>
      </p:sp>
      <p:sp>
        <p:nvSpPr>
          <p:cNvPr id="36" name="SK-10-text-35"/>
          <p:cNvSpPr/>
          <p:nvPr/>
        </p:nvSpPr>
        <p:spPr>
          <a:xfrm>
            <a:off x="304800" y="6535638"/>
            <a:ext cx="513302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37" name="SK-10-text-36"/>
          <p:cNvSpPr/>
          <p:nvPr/>
        </p:nvSpPr>
        <p:spPr>
          <a:xfrm>
            <a:off x="7924800" y="6542484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8" name="SK-10-text-37"/>
          <p:cNvSpPr/>
          <p:nvPr/>
        </p:nvSpPr>
        <p:spPr>
          <a:xfrm>
            <a:off x="10070455" y="6542484"/>
            <a:ext cx="21215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</a:t>
            </a:r>
            <a:endParaRPr lang="en-US" sz="1275" dirty="0"/>
          </a:p>
        </p:txBody>
      </p:sp>
      <p:pic>
        <p:nvPicPr>
          <p:cNvPr id="40" name="SK-10-img-16" descr="preencoded.png">
            <a:extLst>
              <a:ext uri="{FF2B5EF4-FFF2-40B4-BE49-F238E27FC236}">
                <a16:creationId xmlns:a16="http://schemas.microsoft.com/office/drawing/2014/main" id="{DE0CDC8E-9B0B-8AA3-CAD3-659E9729D42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336" y="5441083"/>
            <a:ext cx="5791200" cy="351086"/>
          </a:xfrm>
          <a:prstGeom prst="rect">
            <a:avLst/>
          </a:prstGeom>
        </p:spPr>
      </p:pic>
      <p:sp>
        <p:nvSpPr>
          <p:cNvPr id="33" name="SK-10-text-32"/>
          <p:cNvSpPr/>
          <p:nvPr/>
        </p:nvSpPr>
        <p:spPr>
          <a:xfrm>
            <a:off x="475357" y="5486400"/>
            <a:ext cx="856011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Primary respiratory arrest (vs cardiac)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61107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25803"/>
            <a:ext cx="12192000" cy="432048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512" y="1062930"/>
            <a:ext cx="9525" cy="5109121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1389459"/>
            <a:ext cx="1462980" cy="1905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188" y="4260800"/>
            <a:ext cx="5339953" cy="9525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188" y="4553694"/>
            <a:ext cx="5339953" cy="1494979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890" y="1389459"/>
            <a:ext cx="1462980" cy="1905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890" y="2455069"/>
            <a:ext cx="5644753" cy="1296144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890" y="3963888"/>
            <a:ext cx="5644753" cy="1248073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890" y="5257949"/>
            <a:ext cx="5644753" cy="113288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7890" y="5445175"/>
            <a:ext cx="97482" cy="726877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9780" y="4053036"/>
            <a:ext cx="341263" cy="335905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9780" y="2578596"/>
            <a:ext cx="341263" cy="322213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31796" y="960090"/>
            <a:ext cx="2718792" cy="1350913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0392" y="3387775"/>
            <a:ext cx="609600" cy="589657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0392" y="2530525"/>
            <a:ext cx="609600" cy="596503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0392" y="1673275"/>
            <a:ext cx="609600" cy="589657"/>
          </a:xfrm>
          <a:prstGeom prst="rect">
            <a:avLst/>
          </a:prstGeom>
        </p:spPr>
      </p:pic>
      <p:sp>
        <p:nvSpPr>
          <p:cNvPr id="20" name="SK-11-text-19"/>
          <p:cNvSpPr/>
          <p:nvPr/>
        </p:nvSpPr>
        <p:spPr>
          <a:xfrm>
            <a:off x="243780" y="219373"/>
            <a:ext cx="11948220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Communicating DNACPR Decisions — The Approach</a:t>
            </a:r>
            <a:endParaRPr lang="en-US" sz="3000" dirty="0"/>
          </a:p>
        </p:txBody>
      </p:sp>
      <p:sp>
        <p:nvSpPr>
          <p:cNvPr id="21" name="SK-11-text-20"/>
          <p:cNvSpPr/>
          <p:nvPr/>
        </p:nvSpPr>
        <p:spPr>
          <a:xfrm>
            <a:off x="9680377" y="315367"/>
            <a:ext cx="251162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11 | Bradford VTS</a:t>
            </a:r>
            <a:endParaRPr lang="en-US" sz="1575" dirty="0"/>
          </a:p>
        </p:txBody>
      </p:sp>
      <p:sp>
        <p:nvSpPr>
          <p:cNvPr id="22" name="SK-11-text-21"/>
          <p:cNvSpPr/>
          <p:nvPr/>
        </p:nvSpPr>
        <p:spPr>
          <a:xfrm>
            <a:off x="255984" y="1076623"/>
            <a:ext cx="370046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Discuss</a:t>
            </a:r>
            <a:endParaRPr lang="en-US" sz="1575" dirty="0"/>
          </a:p>
        </p:txBody>
      </p:sp>
      <p:sp>
        <p:nvSpPr>
          <p:cNvPr id="23" name="SK-11-text-22"/>
          <p:cNvSpPr/>
          <p:nvPr/>
        </p:nvSpPr>
        <p:spPr>
          <a:xfrm>
            <a:off x="1072753" y="1728192"/>
            <a:ext cx="682275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Illness trajectory is uncertain</a:t>
            </a:r>
            <a:endParaRPr lang="en-US" sz="1425" dirty="0"/>
          </a:p>
        </p:txBody>
      </p:sp>
      <p:sp>
        <p:nvSpPr>
          <p:cNvPr id="24" name="SK-11-text-23"/>
          <p:cNvSpPr/>
          <p:nvPr/>
        </p:nvSpPr>
        <p:spPr>
          <a:xfrm>
            <a:off x="1072753" y="2002482"/>
            <a:ext cx="95859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prognosis is unclear and planning ahead matters</a:t>
            </a:r>
            <a:endParaRPr lang="en-US" sz="1200" dirty="0"/>
          </a:p>
        </p:txBody>
      </p:sp>
      <p:sp>
        <p:nvSpPr>
          <p:cNvPr id="25" name="SK-11-text-24"/>
          <p:cNvSpPr/>
          <p:nvPr/>
        </p:nvSpPr>
        <p:spPr>
          <a:xfrm>
            <a:off x="1072753" y="2585442"/>
            <a:ext cx="682275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or carer asks about CPR</a:t>
            </a:r>
            <a:endParaRPr lang="en-US" sz="1425" dirty="0"/>
          </a:p>
        </p:txBody>
      </p:sp>
      <p:sp>
        <p:nvSpPr>
          <p:cNvPr id="26" name="SK-11-text-25"/>
          <p:cNvSpPr/>
          <p:nvPr/>
        </p:nvSpPr>
        <p:spPr>
          <a:xfrm>
            <a:off x="1072753" y="2866579"/>
            <a:ext cx="108661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Respond honestly and compassionately to the question raised</a:t>
            </a:r>
            <a:endParaRPr lang="en-US" sz="1200" dirty="0"/>
          </a:p>
        </p:txBody>
      </p:sp>
      <p:sp>
        <p:nvSpPr>
          <p:cNvPr id="27" name="SK-11-text-26"/>
          <p:cNvSpPr/>
          <p:nvPr/>
        </p:nvSpPr>
        <p:spPr>
          <a:xfrm>
            <a:off x="1072753" y="3442692"/>
            <a:ext cx="617124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wants to be informed</a:t>
            </a:r>
            <a:endParaRPr lang="en-US" sz="1425" dirty="0"/>
          </a:p>
        </p:txBody>
      </p:sp>
      <p:sp>
        <p:nvSpPr>
          <p:cNvPr id="28" name="SK-11-text-27"/>
          <p:cNvSpPr/>
          <p:nvPr/>
        </p:nvSpPr>
        <p:spPr>
          <a:xfrm>
            <a:off x="1072753" y="3716982"/>
            <a:ext cx="1111924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patient has stated they wish to know all healthcare decisions</a:t>
            </a:r>
            <a:endParaRPr lang="en-US" sz="1200" dirty="0"/>
          </a:p>
        </p:txBody>
      </p:sp>
      <p:sp>
        <p:nvSpPr>
          <p:cNvPr id="29" name="SK-11-text-28"/>
          <p:cNvSpPr/>
          <p:nvPr/>
        </p:nvSpPr>
        <p:spPr>
          <a:xfrm>
            <a:off x="475357" y="4718298"/>
            <a:ext cx="83429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Discussion May Not Be Appropriate</a:t>
            </a:r>
            <a:endParaRPr lang="en-US" sz="1425" dirty="0"/>
          </a:p>
        </p:txBody>
      </p:sp>
      <p:sp>
        <p:nvSpPr>
          <p:cNvPr id="30" name="SK-11-text-29"/>
          <p:cNvSpPr/>
          <p:nvPr/>
        </p:nvSpPr>
        <p:spPr>
          <a:xfrm>
            <a:off x="475357" y="5081736"/>
            <a:ext cx="9951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 is clearly dying and has chosen comfort care</a:t>
            </a:r>
            <a:endParaRPr lang="en-US" sz="1200" dirty="0"/>
          </a:p>
        </p:txBody>
      </p:sp>
      <p:sp>
        <p:nvSpPr>
          <p:cNvPr id="31" name="SK-11-text-30"/>
          <p:cNvSpPr/>
          <p:nvPr/>
        </p:nvSpPr>
        <p:spPr>
          <a:xfrm>
            <a:off x="475357" y="5390257"/>
            <a:ext cx="117166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 prefers not to discuss; has given authority to clinical team</a:t>
            </a:r>
            <a:endParaRPr lang="en-US" sz="1200" dirty="0"/>
          </a:p>
        </p:txBody>
      </p:sp>
      <p:sp>
        <p:nvSpPr>
          <p:cNvPr id="32" name="SK-11-text-31"/>
          <p:cNvSpPr/>
          <p:nvPr/>
        </p:nvSpPr>
        <p:spPr>
          <a:xfrm>
            <a:off x="475357" y="5698927"/>
            <a:ext cx="1171664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 in terminal phase — harm of discussion outweighs benefit</a:t>
            </a:r>
            <a:endParaRPr lang="en-US" sz="1200" dirty="0"/>
          </a:p>
        </p:txBody>
      </p:sp>
      <p:sp>
        <p:nvSpPr>
          <p:cNvPr id="33" name="SK-11-text-32"/>
          <p:cNvSpPr/>
          <p:nvPr/>
        </p:nvSpPr>
        <p:spPr>
          <a:xfrm>
            <a:off x="6181279" y="1076623"/>
            <a:ext cx="394049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Language Matters</a:t>
            </a:r>
            <a:endParaRPr lang="en-US" sz="1575" dirty="0"/>
          </a:p>
        </p:txBody>
      </p:sp>
      <p:sp>
        <p:nvSpPr>
          <p:cNvPr id="34" name="SK-11-text-33"/>
          <p:cNvSpPr/>
          <p:nvPr/>
        </p:nvSpPr>
        <p:spPr>
          <a:xfrm>
            <a:off x="6742063" y="2612827"/>
            <a:ext cx="42167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C039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These Phrases</a:t>
            </a:r>
            <a:endParaRPr lang="en-US" sz="1425" dirty="0"/>
          </a:p>
        </p:txBody>
      </p:sp>
      <p:sp>
        <p:nvSpPr>
          <p:cNvPr id="35" name="SK-11-text-34"/>
          <p:cNvSpPr/>
          <p:nvPr/>
        </p:nvSpPr>
        <p:spPr>
          <a:xfrm>
            <a:off x="6729859" y="2935188"/>
            <a:ext cx="54621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"Are you happy with that?" — implies patient is granting consent</a:t>
            </a:r>
            <a:endParaRPr lang="en-US" sz="1200" dirty="0"/>
          </a:p>
        </p:txBody>
      </p:sp>
      <p:sp>
        <p:nvSpPr>
          <p:cNvPr id="36" name="SK-11-text-35"/>
          <p:cNvSpPr/>
          <p:nvPr/>
        </p:nvSpPr>
        <p:spPr>
          <a:xfrm>
            <a:off x="6729859" y="3195786"/>
            <a:ext cx="54621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"We're stopping everything" — DNACPR does not stop all care</a:t>
            </a:r>
            <a:endParaRPr lang="en-US" sz="1200" dirty="0"/>
          </a:p>
        </p:txBody>
      </p:sp>
      <p:sp>
        <p:nvSpPr>
          <p:cNvPr id="37" name="SK-11-text-36"/>
          <p:cNvSpPr/>
          <p:nvPr/>
        </p:nvSpPr>
        <p:spPr>
          <a:xfrm>
            <a:off x="6729859" y="3456384"/>
            <a:ext cx="54621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"Doing everything" — never describe CPR as this</a:t>
            </a:r>
            <a:endParaRPr lang="en-US" sz="1200" dirty="0"/>
          </a:p>
        </p:txBody>
      </p:sp>
      <p:sp>
        <p:nvSpPr>
          <p:cNvPr id="38" name="SK-11-text-37"/>
          <p:cNvSpPr/>
          <p:nvPr/>
        </p:nvSpPr>
        <p:spPr>
          <a:xfrm>
            <a:off x="6742063" y="4094113"/>
            <a:ext cx="378237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7AE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These Instead</a:t>
            </a:r>
            <a:endParaRPr lang="en-US" sz="1425" dirty="0"/>
          </a:p>
        </p:txBody>
      </p:sp>
      <p:sp>
        <p:nvSpPr>
          <p:cNvPr id="39" name="SK-11-text-38"/>
          <p:cNvSpPr/>
          <p:nvPr/>
        </p:nvSpPr>
        <p:spPr>
          <a:xfrm>
            <a:off x="6729859" y="4416475"/>
            <a:ext cx="54621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"We will focus all our care on keeping you comfortable..."</a:t>
            </a:r>
            <a:endParaRPr lang="en-US" sz="1200" dirty="0"/>
          </a:p>
        </p:txBody>
      </p:sp>
      <p:sp>
        <p:nvSpPr>
          <p:cNvPr id="40" name="SK-11-text-39"/>
          <p:cNvSpPr/>
          <p:nvPr/>
        </p:nvSpPr>
        <p:spPr>
          <a:xfrm>
            <a:off x="6729859" y="4683919"/>
            <a:ext cx="54621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"Everything we do will be aimed at your comfort and dignity"</a:t>
            </a:r>
            <a:endParaRPr lang="en-US" sz="1200" dirty="0"/>
          </a:p>
        </p:txBody>
      </p:sp>
      <p:sp>
        <p:nvSpPr>
          <p:cNvPr id="41" name="SK-11-text-40"/>
          <p:cNvSpPr/>
          <p:nvPr/>
        </p:nvSpPr>
        <p:spPr>
          <a:xfrm>
            <a:off x="6729859" y="4944517"/>
            <a:ext cx="54621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Emphasise what the team WILL do — not what they won't</a:t>
            </a:r>
            <a:endParaRPr lang="en-US" sz="1200" dirty="0"/>
          </a:p>
        </p:txBody>
      </p:sp>
      <p:sp>
        <p:nvSpPr>
          <p:cNvPr id="42" name="SK-11-text-41"/>
          <p:cNvSpPr/>
          <p:nvPr/>
        </p:nvSpPr>
        <p:spPr>
          <a:xfrm>
            <a:off x="6486079" y="5575548"/>
            <a:ext cx="475476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is not the end of care —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is a redirection of care toward what matters most.</a:t>
            </a:r>
            <a:endParaRPr lang="en-US" sz="1425" dirty="0"/>
          </a:p>
        </p:txBody>
      </p:sp>
      <p:sp>
        <p:nvSpPr>
          <p:cNvPr id="43" name="SK-11-text-42"/>
          <p:cNvSpPr/>
          <p:nvPr/>
        </p:nvSpPr>
        <p:spPr>
          <a:xfrm>
            <a:off x="255984" y="6542484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44" name="SK-11-text-43"/>
          <p:cNvSpPr/>
          <p:nvPr/>
        </p:nvSpPr>
        <p:spPr>
          <a:xfrm>
            <a:off x="7949059" y="6542484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5" name="SK-11-text-44"/>
          <p:cNvSpPr/>
          <p:nvPr/>
        </p:nvSpPr>
        <p:spPr>
          <a:xfrm>
            <a:off x="10155882" y="6542484"/>
            <a:ext cx="203611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38894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50496"/>
            <a:ext cx="12192000" cy="50735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327696"/>
            <a:ext cx="6400800" cy="1905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5365" y="1398984"/>
            <a:ext cx="4596259" cy="4498777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5365" y="1440061"/>
            <a:ext cx="73075" cy="4498777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" y="5356027"/>
            <a:ext cx="804565" cy="68580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396" y="4245025"/>
            <a:ext cx="804565" cy="829717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267" y="2866579"/>
            <a:ext cx="731490" cy="78864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267" y="1639044"/>
            <a:ext cx="719286" cy="802332"/>
          </a:xfrm>
          <a:prstGeom prst="rect">
            <a:avLst/>
          </a:prstGeom>
        </p:spPr>
      </p:pic>
      <p:sp>
        <p:nvSpPr>
          <p:cNvPr id="12" name="SK-12-text-11"/>
          <p:cNvSpPr/>
          <p:nvPr/>
        </p:nvSpPr>
        <p:spPr>
          <a:xfrm>
            <a:off x="365671" y="137071"/>
            <a:ext cx="113328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 | End of Life Care</a:t>
            </a:r>
            <a:endParaRPr lang="en-US" sz="1350" dirty="0"/>
          </a:p>
        </p:txBody>
      </p:sp>
      <p:sp>
        <p:nvSpPr>
          <p:cNvPr id="13" name="SK-12-text-12"/>
          <p:cNvSpPr/>
          <p:nvPr/>
        </p:nvSpPr>
        <p:spPr>
          <a:xfrm>
            <a:off x="11240988" y="137071"/>
            <a:ext cx="9510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 / 31</a:t>
            </a:r>
            <a:endParaRPr lang="en-US" sz="1350" dirty="0"/>
          </a:p>
        </p:txBody>
      </p:sp>
      <p:sp>
        <p:nvSpPr>
          <p:cNvPr id="14" name="SK-12-text-13"/>
          <p:cNvSpPr/>
          <p:nvPr/>
        </p:nvSpPr>
        <p:spPr>
          <a:xfrm>
            <a:off x="390079" y="802332"/>
            <a:ext cx="1180192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Legal Status of a DNACPR Order</a:t>
            </a:r>
            <a:endParaRPr lang="en-US" sz="2700" dirty="0"/>
          </a:p>
        </p:txBody>
      </p:sp>
      <p:sp>
        <p:nvSpPr>
          <p:cNvPr id="15" name="SK-12-text-14"/>
          <p:cNvSpPr/>
          <p:nvPr/>
        </p:nvSpPr>
        <p:spPr>
          <a:xfrm>
            <a:off x="1670298" y="1625203"/>
            <a:ext cx="4425553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DNACPR form is clinical advice — not a legally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binding document.</a:t>
            </a:r>
            <a:endParaRPr lang="en-US" sz="1500" dirty="0"/>
          </a:p>
        </p:txBody>
      </p:sp>
      <p:sp>
        <p:nvSpPr>
          <p:cNvPr id="16" name="SK-12-text-15"/>
          <p:cNvSpPr/>
          <p:nvPr/>
        </p:nvSpPr>
        <p:spPr>
          <a:xfrm>
            <a:off x="1670298" y="2173932"/>
            <a:ext cx="4242792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guides the care team but cannot override a patient's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valid legal rights.</a:t>
            </a:r>
            <a:endParaRPr lang="en-US" sz="1350" dirty="0"/>
          </a:p>
        </p:txBody>
      </p:sp>
      <p:sp>
        <p:nvSpPr>
          <p:cNvPr id="17" name="SK-12-text-16"/>
          <p:cNvSpPr/>
          <p:nvPr/>
        </p:nvSpPr>
        <p:spPr>
          <a:xfrm>
            <a:off x="1670298" y="2846040"/>
            <a:ext cx="4742557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competent patient wishing to refuse CPR should be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supported to make a formal ADRT — which IS legally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binding.</a:t>
            </a:r>
            <a:endParaRPr lang="en-US" sz="1500" dirty="0"/>
          </a:p>
        </p:txBody>
      </p:sp>
      <p:sp>
        <p:nvSpPr>
          <p:cNvPr id="18" name="SK-12-text-17"/>
          <p:cNvSpPr/>
          <p:nvPr/>
        </p:nvSpPr>
        <p:spPr>
          <a:xfrm>
            <a:off x="1682353" y="3614142"/>
            <a:ext cx="442555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DNACPR form alone is not a substitute for a formal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 Decision.</a:t>
            </a:r>
            <a:endParaRPr lang="en-US" sz="1350" dirty="0"/>
          </a:p>
        </p:txBody>
      </p:sp>
      <p:sp>
        <p:nvSpPr>
          <p:cNvPr id="19" name="SK-12-text-18"/>
          <p:cNvSpPr/>
          <p:nvPr/>
        </p:nvSpPr>
        <p:spPr>
          <a:xfrm>
            <a:off x="1670298" y="4238179"/>
            <a:ext cx="4474369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members cannot legally override a clinical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decision.</a:t>
            </a:r>
            <a:endParaRPr lang="en-US" sz="1500" dirty="0"/>
          </a:p>
        </p:txBody>
      </p:sp>
      <p:sp>
        <p:nvSpPr>
          <p:cNvPr id="20" name="SK-12-text-19"/>
          <p:cNvSpPr/>
          <p:nvPr/>
        </p:nvSpPr>
        <p:spPr>
          <a:xfrm>
            <a:off x="1670298" y="4745682"/>
            <a:ext cx="420618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Unless they hold a valid Health and Welfare Lasting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 of Attorney.</a:t>
            </a:r>
            <a:endParaRPr lang="en-US" sz="1350" dirty="0"/>
          </a:p>
        </p:txBody>
      </p:sp>
      <p:sp>
        <p:nvSpPr>
          <p:cNvPr id="21" name="SK-12-text-20"/>
          <p:cNvSpPr/>
          <p:nvPr/>
        </p:nvSpPr>
        <p:spPr>
          <a:xfrm>
            <a:off x="1670298" y="5390257"/>
            <a:ext cx="4608463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Courts may be involved in complex disputes — but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 decisions rest with the responsible senior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clinician.</a:t>
            </a:r>
            <a:endParaRPr lang="en-US" sz="1500" dirty="0"/>
          </a:p>
        </p:txBody>
      </p:sp>
      <p:sp>
        <p:nvSpPr>
          <p:cNvPr id="22" name="SK-12-text-21"/>
          <p:cNvSpPr/>
          <p:nvPr/>
        </p:nvSpPr>
        <p:spPr>
          <a:xfrm>
            <a:off x="7497961" y="1639044"/>
            <a:ext cx="469403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C84B2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CRITICAL — UNLAWFUL PRACTICE</a:t>
            </a:r>
            <a:endParaRPr lang="en-US" sz="1725" dirty="0"/>
          </a:p>
        </p:txBody>
      </p:sp>
      <p:sp>
        <p:nvSpPr>
          <p:cNvPr id="23" name="SK-12-text-22"/>
          <p:cNvSpPr/>
          <p:nvPr/>
        </p:nvSpPr>
        <p:spPr>
          <a:xfrm>
            <a:off x="7473553" y="2208163"/>
            <a:ext cx="3718471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Blanket DNACPR notices</a:t>
            </a:r>
            <a:endParaRPr lang="en-US" sz="195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applied to groups of patients</a:t>
            </a:r>
            <a:endParaRPr lang="en-US" sz="195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are UNLAWFUL.</a:t>
            </a:r>
            <a:endParaRPr lang="en-US" sz="1950" dirty="0"/>
          </a:p>
        </p:txBody>
      </p:sp>
      <p:sp>
        <p:nvSpPr>
          <p:cNvPr id="24" name="SK-12-text-23"/>
          <p:cNvSpPr/>
          <p:nvPr/>
        </p:nvSpPr>
        <p:spPr>
          <a:xfrm>
            <a:off x="7473553" y="3271242"/>
            <a:ext cx="3986659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CQC Review 2021 and Parliamentary &amp; Health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Service Ombudsman 2022 confirmed this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4950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following COVID-era misuse.</a:t>
            </a:r>
            <a:endParaRPr lang="en-US" sz="1500" dirty="0"/>
          </a:p>
        </p:txBody>
      </p:sp>
      <p:sp>
        <p:nvSpPr>
          <p:cNvPr id="25" name="SK-12-text-24"/>
          <p:cNvSpPr/>
          <p:nvPr/>
        </p:nvSpPr>
        <p:spPr>
          <a:xfrm>
            <a:off x="7485757" y="4265563"/>
            <a:ext cx="470624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DNACPR decision must be:</a:t>
            </a:r>
            <a:endParaRPr lang="en-US" sz="1725" dirty="0"/>
          </a:p>
        </p:txBody>
      </p:sp>
      <p:sp>
        <p:nvSpPr>
          <p:cNvPr id="26" name="SK-12-text-25"/>
          <p:cNvSpPr/>
          <p:nvPr/>
        </p:nvSpPr>
        <p:spPr>
          <a:xfrm>
            <a:off x="7497961" y="4690765"/>
            <a:ext cx="46940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Made individually</a:t>
            </a:r>
            <a:endParaRPr lang="en-US" sz="1650" dirty="0"/>
          </a:p>
        </p:txBody>
      </p:sp>
      <p:sp>
        <p:nvSpPr>
          <p:cNvPr id="27" name="SK-12-text-26"/>
          <p:cNvSpPr/>
          <p:nvPr/>
        </p:nvSpPr>
        <p:spPr>
          <a:xfrm>
            <a:off x="7497961" y="5081736"/>
            <a:ext cx="46940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Documented clearly</a:t>
            </a:r>
            <a:endParaRPr lang="en-US" sz="1650" dirty="0"/>
          </a:p>
        </p:txBody>
      </p:sp>
      <p:sp>
        <p:nvSpPr>
          <p:cNvPr id="28" name="SK-12-text-27"/>
          <p:cNvSpPr/>
          <p:nvPr/>
        </p:nvSpPr>
        <p:spPr>
          <a:xfrm>
            <a:off x="7497961" y="5438329"/>
            <a:ext cx="469403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12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Communicated to the patient</a:t>
            </a:r>
            <a:endParaRPr lang="en-US" sz="1650" dirty="0"/>
          </a:p>
        </p:txBody>
      </p:sp>
      <p:sp>
        <p:nvSpPr>
          <p:cNvPr id="29" name="SK-12-text-28"/>
          <p:cNvSpPr/>
          <p:nvPr/>
        </p:nvSpPr>
        <p:spPr>
          <a:xfrm>
            <a:off x="365671" y="6521946"/>
            <a:ext cx="513302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30" name="SK-12-text-29"/>
          <p:cNvSpPr/>
          <p:nvPr/>
        </p:nvSpPr>
        <p:spPr>
          <a:xfrm>
            <a:off x="8083153" y="6521946"/>
            <a:ext cx="410884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1" name="SK-12-text-30"/>
          <p:cNvSpPr/>
          <p:nvPr/>
        </p:nvSpPr>
        <p:spPr>
          <a:xfrm>
            <a:off x="10241161" y="6521946"/>
            <a:ext cx="195083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9059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548580"/>
            <a:ext cx="121890" cy="548580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665" y="1421606"/>
            <a:ext cx="11460364" cy="23526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1673275"/>
            <a:ext cx="5852071" cy="692646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671" y="1721346"/>
            <a:ext cx="85279" cy="637729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2482453"/>
            <a:ext cx="5852071" cy="932557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2516832"/>
            <a:ext cx="85279" cy="850255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690" y="3518148"/>
            <a:ext cx="5852071" cy="939403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5671" y="3566071"/>
            <a:ext cx="85279" cy="850255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6690" y="4581674"/>
            <a:ext cx="5852071" cy="1152079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5671" y="4615309"/>
            <a:ext cx="85279" cy="106293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83561" y="1632198"/>
            <a:ext cx="5242471" cy="4094113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83561" y="1659582"/>
            <a:ext cx="5522863" cy="4642842"/>
          </a:xfrm>
          <a:prstGeom prst="rect">
            <a:avLst/>
          </a:prstGeom>
        </p:spPr>
      </p:pic>
      <p:sp>
        <p:nvSpPr>
          <p:cNvPr id="17" name="SK-13-text-16"/>
          <p:cNvSpPr/>
          <p:nvPr/>
        </p:nvSpPr>
        <p:spPr>
          <a:xfrm>
            <a:off x="243780" y="102840"/>
            <a:ext cx="100736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 | End of Life Care</a:t>
            </a:r>
            <a:endParaRPr lang="en-US" sz="1200" dirty="0"/>
          </a:p>
        </p:txBody>
      </p:sp>
      <p:sp>
        <p:nvSpPr>
          <p:cNvPr id="18" name="SK-13-text-17"/>
          <p:cNvSpPr/>
          <p:nvPr/>
        </p:nvSpPr>
        <p:spPr>
          <a:xfrm>
            <a:off x="11350675" y="102840"/>
            <a:ext cx="84132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13 / 31</a:t>
            </a:r>
            <a:endParaRPr lang="en-US" sz="1200" dirty="0"/>
          </a:p>
        </p:txBody>
      </p:sp>
      <p:sp>
        <p:nvSpPr>
          <p:cNvPr id="19" name="SK-13-text-18"/>
          <p:cNvSpPr/>
          <p:nvPr/>
        </p:nvSpPr>
        <p:spPr>
          <a:xfrm>
            <a:off x="609600" y="596503"/>
            <a:ext cx="1158240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Role of Family and Relevant Others</a:t>
            </a:r>
            <a:endParaRPr lang="en-US" sz="3075" dirty="0"/>
          </a:p>
        </p:txBody>
      </p:sp>
      <p:sp>
        <p:nvSpPr>
          <p:cNvPr id="20" name="SK-13-text-19"/>
          <p:cNvSpPr/>
          <p:nvPr/>
        </p:nvSpPr>
        <p:spPr>
          <a:xfrm>
            <a:off x="621655" y="1097161"/>
            <a:ext cx="1066133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Partners in care — not proxy decision-makers</a:t>
            </a:r>
            <a:endParaRPr lang="en-US" sz="1575" dirty="0"/>
          </a:p>
        </p:txBody>
      </p:sp>
      <p:sp>
        <p:nvSpPr>
          <p:cNvPr id="21" name="SK-13-text-20"/>
          <p:cNvSpPr/>
          <p:nvPr/>
        </p:nvSpPr>
        <p:spPr>
          <a:xfrm>
            <a:off x="609600" y="1769269"/>
            <a:ext cx="802100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counts as a 'relevant other'?</a:t>
            </a:r>
            <a:endParaRPr lang="en-US" sz="1575" dirty="0"/>
          </a:p>
        </p:txBody>
      </p:sp>
      <p:sp>
        <p:nvSpPr>
          <p:cNvPr id="22" name="SK-13-text-21"/>
          <p:cNvSpPr/>
          <p:nvPr/>
        </p:nvSpPr>
        <p:spPr>
          <a:xfrm>
            <a:off x="621655" y="2071092"/>
            <a:ext cx="115703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Relatives, carers, advocates, representatives, and welfare LPA holders.</a:t>
            </a:r>
            <a:endParaRPr lang="en-US" sz="1275" dirty="0"/>
          </a:p>
        </p:txBody>
      </p:sp>
      <p:sp>
        <p:nvSpPr>
          <p:cNvPr id="23" name="SK-13-text-22"/>
          <p:cNvSpPr/>
          <p:nvPr/>
        </p:nvSpPr>
        <p:spPr>
          <a:xfrm>
            <a:off x="609600" y="2592288"/>
            <a:ext cx="706088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the patient has capacity</a:t>
            </a:r>
            <a:endParaRPr lang="en-US" sz="1575" dirty="0"/>
          </a:p>
        </p:txBody>
      </p:sp>
      <p:sp>
        <p:nvSpPr>
          <p:cNvPr id="24" name="SK-13-text-23"/>
          <p:cNvSpPr/>
          <p:nvPr/>
        </p:nvSpPr>
        <p:spPr>
          <a:xfrm>
            <a:off x="609600" y="2887117"/>
            <a:ext cx="4364682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may only be involved with the patient's agreement.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Their consent is required before any discussion.</a:t>
            </a:r>
            <a:endParaRPr lang="en-US" sz="1350" dirty="0"/>
          </a:p>
        </p:txBody>
      </p:sp>
      <p:sp>
        <p:nvSpPr>
          <p:cNvPr id="25" name="SK-13-text-24"/>
          <p:cNvSpPr/>
          <p:nvPr/>
        </p:nvSpPr>
        <p:spPr>
          <a:xfrm>
            <a:off x="609600" y="3627834"/>
            <a:ext cx="75409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the patient lacks capacity</a:t>
            </a:r>
            <a:endParaRPr lang="en-US" sz="1575" dirty="0"/>
          </a:p>
        </p:txBody>
      </p:sp>
      <p:sp>
        <p:nvSpPr>
          <p:cNvPr id="26" name="SK-13-text-25"/>
          <p:cNvSpPr/>
          <p:nvPr/>
        </p:nvSpPr>
        <p:spPr>
          <a:xfrm>
            <a:off x="609600" y="3922663"/>
            <a:ext cx="523026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can share information about the patient's previously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expressed wishes — they are a valuable source, not a decision-maker.</a:t>
            </a:r>
            <a:endParaRPr lang="en-US" sz="1350" dirty="0"/>
          </a:p>
        </p:txBody>
      </p:sp>
      <p:sp>
        <p:nvSpPr>
          <p:cNvPr id="27" name="SK-13-text-26"/>
          <p:cNvSpPr/>
          <p:nvPr/>
        </p:nvSpPr>
        <p:spPr>
          <a:xfrm>
            <a:off x="621655" y="4670227"/>
            <a:ext cx="586073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critical legal point</a:t>
            </a:r>
            <a:endParaRPr lang="en-US" sz="1575" dirty="0"/>
          </a:p>
        </p:txBody>
      </p:sp>
      <p:sp>
        <p:nvSpPr>
          <p:cNvPr id="28" name="SK-13-text-27"/>
          <p:cNvSpPr/>
          <p:nvPr/>
        </p:nvSpPr>
        <p:spPr>
          <a:xfrm>
            <a:off x="609600" y="4958209"/>
            <a:ext cx="5437584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members CANNOT legally override a clinical DNACPR decision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unless they hold a valid Health and Welfare LPA. The decision rests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the most senior responsible clinician.</a:t>
            </a:r>
            <a:endParaRPr lang="en-US" sz="1350" dirty="0"/>
          </a:p>
        </p:txBody>
      </p:sp>
      <p:sp>
        <p:nvSpPr>
          <p:cNvPr id="29" name="SK-13-text-28"/>
          <p:cNvSpPr/>
          <p:nvPr/>
        </p:nvSpPr>
        <p:spPr>
          <a:xfrm>
            <a:off x="1121569" y="5877223"/>
            <a:ext cx="4559796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Involve family sensitively — they are partners in care, not proxy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decision-makers (unless LPA holder).</a:t>
            </a:r>
            <a:endParaRPr lang="en-US" sz="1350" dirty="0"/>
          </a:p>
        </p:txBody>
      </p:sp>
      <p:sp>
        <p:nvSpPr>
          <p:cNvPr id="30" name="SK-13-text-29"/>
          <p:cNvSpPr/>
          <p:nvPr/>
        </p:nvSpPr>
        <p:spPr>
          <a:xfrm>
            <a:off x="243780" y="6563023"/>
            <a:ext cx="57369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31" name="SK-13-text-30"/>
          <p:cNvSpPr/>
          <p:nvPr/>
        </p:nvSpPr>
        <p:spPr>
          <a:xfrm>
            <a:off x="8387953" y="6563023"/>
            <a:ext cx="380404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83977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72374"/>
            <a:ext cx="12192000" cy="485477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77" y="593824"/>
            <a:ext cx="121890" cy="855911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788" y="1631454"/>
            <a:ext cx="7485757" cy="1050578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788" y="1618357"/>
            <a:ext cx="121890" cy="1042392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788" y="2734866"/>
            <a:ext cx="7485757" cy="1271439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788" y="2811661"/>
            <a:ext cx="121890" cy="1042392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7788" y="4039344"/>
            <a:ext cx="7485757" cy="1008013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7788" y="4004965"/>
            <a:ext cx="121890" cy="1042392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6769" y="5225653"/>
            <a:ext cx="8351490" cy="1110853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5184" y="1325612"/>
            <a:ext cx="2267694" cy="3966567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36671" y="6549330"/>
            <a:ext cx="19050" cy="137071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44173" y="5307955"/>
            <a:ext cx="914400" cy="946398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31796" y="1611511"/>
            <a:ext cx="1926282" cy="3394621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28886" y="4196953"/>
            <a:ext cx="536377" cy="51435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28886" y="3010644"/>
            <a:ext cx="536377" cy="466279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28886" y="1803648"/>
            <a:ext cx="536377" cy="459432"/>
          </a:xfrm>
          <a:prstGeom prst="rect">
            <a:avLst/>
          </a:prstGeom>
        </p:spPr>
      </p:pic>
      <p:sp>
        <p:nvSpPr>
          <p:cNvPr id="20" name="SK-14-text-19"/>
          <p:cNvSpPr/>
          <p:nvPr/>
        </p:nvSpPr>
        <p:spPr>
          <a:xfrm>
            <a:off x="243780" y="89148"/>
            <a:ext cx="1070324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 | End of Life Care</a:t>
            </a:r>
            <a:endParaRPr lang="en-US" sz="1275" dirty="0"/>
          </a:p>
        </p:txBody>
      </p:sp>
      <p:sp>
        <p:nvSpPr>
          <p:cNvPr id="21" name="SK-14-text-20"/>
          <p:cNvSpPr/>
          <p:nvPr/>
        </p:nvSpPr>
        <p:spPr>
          <a:xfrm>
            <a:off x="792361" y="671959"/>
            <a:ext cx="1139963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Documentation and Transfer</a:t>
            </a:r>
            <a:endParaRPr lang="en-US" sz="2550" dirty="0"/>
          </a:p>
        </p:txBody>
      </p:sp>
      <p:sp>
        <p:nvSpPr>
          <p:cNvPr id="22" name="SK-14-text-21"/>
          <p:cNvSpPr/>
          <p:nvPr/>
        </p:nvSpPr>
        <p:spPr>
          <a:xfrm>
            <a:off x="792361" y="1131540"/>
            <a:ext cx="11399639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Getting the paperwork right — every setting, every handover</a:t>
            </a:r>
            <a:endParaRPr lang="en-US" sz="1650" dirty="0"/>
          </a:p>
        </p:txBody>
      </p:sp>
      <p:sp>
        <p:nvSpPr>
          <p:cNvPr id="23" name="SK-14-text-22"/>
          <p:cNvSpPr/>
          <p:nvPr/>
        </p:nvSpPr>
        <p:spPr>
          <a:xfrm>
            <a:off x="2145655" y="1707505"/>
            <a:ext cx="490061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Maintaining the Form</a:t>
            </a:r>
            <a:endParaRPr lang="en-US" sz="1575" dirty="0"/>
          </a:p>
        </p:txBody>
      </p:sp>
      <p:sp>
        <p:nvSpPr>
          <p:cNvPr id="24" name="SK-14-text-23"/>
          <p:cNvSpPr/>
          <p:nvPr/>
        </p:nvSpPr>
        <p:spPr>
          <a:xfrm>
            <a:off x="2206675" y="2002482"/>
            <a:ext cx="99853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Must travel with the patient across all care settings</a:t>
            </a:r>
            <a:endParaRPr lang="en-US" sz="1275" dirty="0"/>
          </a:p>
        </p:txBody>
      </p:sp>
      <p:sp>
        <p:nvSpPr>
          <p:cNvPr id="25" name="SK-14-text-24"/>
          <p:cNvSpPr/>
          <p:nvPr/>
        </p:nvSpPr>
        <p:spPr>
          <a:xfrm>
            <a:off x="2206675" y="2215009"/>
            <a:ext cx="99853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Community DNACPR: family must know where the form is kept</a:t>
            </a:r>
            <a:endParaRPr lang="en-US" sz="1275" dirty="0"/>
          </a:p>
        </p:txBody>
      </p:sp>
      <p:sp>
        <p:nvSpPr>
          <p:cNvPr id="26" name="SK-14-text-25"/>
          <p:cNvSpPr/>
          <p:nvPr/>
        </p:nvSpPr>
        <p:spPr>
          <a:xfrm>
            <a:off x="2206675" y="2427684"/>
            <a:ext cx="99853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Out-of-hours services must be informed — proactively, not reactively</a:t>
            </a:r>
            <a:endParaRPr lang="en-US" sz="1275" dirty="0"/>
          </a:p>
        </p:txBody>
      </p:sp>
      <p:sp>
        <p:nvSpPr>
          <p:cNvPr id="27" name="SK-14-text-26"/>
          <p:cNvSpPr/>
          <p:nvPr/>
        </p:nvSpPr>
        <p:spPr>
          <a:xfrm>
            <a:off x="2145655" y="2859732"/>
            <a:ext cx="466058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Transfer of Care</a:t>
            </a:r>
            <a:endParaRPr lang="en-US" sz="1575" dirty="0"/>
          </a:p>
        </p:txBody>
      </p:sp>
      <p:sp>
        <p:nvSpPr>
          <p:cNvPr id="28" name="SK-14-text-27"/>
          <p:cNvSpPr/>
          <p:nvPr/>
        </p:nvSpPr>
        <p:spPr>
          <a:xfrm>
            <a:off x="2206675" y="3134023"/>
            <a:ext cx="998532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Receiving clinician must review and reconfirm or revoke</a:t>
            </a:r>
            <a:endParaRPr lang="en-US" sz="1275" dirty="0"/>
          </a:p>
        </p:txBody>
      </p:sp>
      <p:sp>
        <p:nvSpPr>
          <p:cNvPr id="29" name="SK-14-text-28"/>
          <p:cNvSpPr/>
          <p:nvPr/>
        </p:nvSpPr>
        <p:spPr>
          <a:xfrm>
            <a:off x="2206675" y="3346698"/>
            <a:ext cx="5035153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Yorkshire/Humber regional agreement: black-and-white copies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acceptable, but the form following the patient must be the original</a:t>
            </a:r>
            <a:endParaRPr lang="en-US" sz="1200" dirty="0"/>
          </a:p>
        </p:txBody>
      </p:sp>
      <p:sp>
        <p:nvSpPr>
          <p:cNvPr id="30" name="SK-14-text-29"/>
          <p:cNvSpPr/>
          <p:nvPr/>
        </p:nvSpPr>
        <p:spPr>
          <a:xfrm>
            <a:off x="2206675" y="3723829"/>
            <a:ext cx="998532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Ambulance crews must have access — never assume it is known</a:t>
            </a:r>
            <a:endParaRPr lang="en-US" sz="1275" dirty="0"/>
          </a:p>
        </p:txBody>
      </p:sp>
      <p:sp>
        <p:nvSpPr>
          <p:cNvPr id="31" name="SK-14-text-30"/>
          <p:cNvSpPr/>
          <p:nvPr/>
        </p:nvSpPr>
        <p:spPr>
          <a:xfrm>
            <a:off x="2145655" y="4121646"/>
            <a:ext cx="466058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Cancelling a DNACPR</a:t>
            </a:r>
            <a:endParaRPr lang="en-US" sz="1575" dirty="0"/>
          </a:p>
        </p:txBody>
      </p:sp>
      <p:sp>
        <p:nvSpPr>
          <p:cNvPr id="32" name="SK-14-text-31"/>
          <p:cNvSpPr/>
          <p:nvPr/>
        </p:nvSpPr>
        <p:spPr>
          <a:xfrm>
            <a:off x="2206675" y="4389090"/>
            <a:ext cx="765905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Mark the form with two diagonal lines</a:t>
            </a:r>
            <a:endParaRPr lang="en-US" sz="1275" dirty="0"/>
          </a:p>
        </p:txBody>
      </p:sp>
      <p:sp>
        <p:nvSpPr>
          <p:cNvPr id="33" name="SK-14-text-32"/>
          <p:cNvSpPr/>
          <p:nvPr/>
        </p:nvSpPr>
        <p:spPr>
          <a:xfrm>
            <a:off x="2206675" y="4594771"/>
            <a:ext cx="921353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Write "CANCELLED" clearly, then sign and date</a:t>
            </a:r>
            <a:endParaRPr lang="en-US" sz="1275" dirty="0"/>
          </a:p>
        </p:txBody>
      </p:sp>
      <p:sp>
        <p:nvSpPr>
          <p:cNvPr id="34" name="SK-14-text-33"/>
          <p:cNvSpPr/>
          <p:nvPr/>
        </p:nvSpPr>
        <p:spPr>
          <a:xfrm>
            <a:off x="2206675" y="4800600"/>
            <a:ext cx="998532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 not destroy — retain in records for audit trail</a:t>
            </a:r>
            <a:endParaRPr lang="en-US" sz="1275" dirty="0"/>
          </a:p>
        </p:txBody>
      </p:sp>
      <p:sp>
        <p:nvSpPr>
          <p:cNvPr id="35" name="SK-14-text-34"/>
          <p:cNvSpPr/>
          <p:nvPr/>
        </p:nvSpPr>
        <p:spPr>
          <a:xfrm>
            <a:off x="1048494" y="5307955"/>
            <a:ext cx="3368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589E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PRACTICE →</a:t>
            </a:r>
            <a:endParaRPr lang="en-US" sz="1200" dirty="0"/>
          </a:p>
        </p:txBody>
      </p:sp>
      <p:sp>
        <p:nvSpPr>
          <p:cNvPr id="36" name="SK-14-text-35"/>
          <p:cNvSpPr/>
          <p:nvPr/>
        </p:nvSpPr>
        <p:spPr>
          <a:xfrm>
            <a:off x="1036290" y="5541169"/>
            <a:ext cx="1115571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ReSPECT Form — Replacing Paper DNACPR in Many NHS Trusts</a:t>
            </a:r>
            <a:endParaRPr lang="en-US" sz="1650" dirty="0"/>
          </a:p>
        </p:txBody>
      </p:sp>
      <p:sp>
        <p:nvSpPr>
          <p:cNvPr id="37" name="SK-14-text-36"/>
          <p:cNvSpPr/>
          <p:nvPr/>
        </p:nvSpPr>
        <p:spPr>
          <a:xfrm>
            <a:off x="1097161" y="5822305"/>
            <a:ext cx="1109483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Integrates DNACPR, preferred care, and treatment escalation plans in one document</a:t>
            </a:r>
            <a:endParaRPr lang="en-US" sz="1275" dirty="0"/>
          </a:p>
        </p:txBody>
      </p:sp>
      <p:sp>
        <p:nvSpPr>
          <p:cNvPr id="38" name="SK-14-text-37"/>
          <p:cNvSpPr/>
          <p:nvPr/>
        </p:nvSpPr>
        <p:spPr>
          <a:xfrm>
            <a:off x="1097161" y="6028134"/>
            <a:ext cx="110948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Reduces fragmentation — one conversation, one form, one plan that travels with the patient</a:t>
            </a:r>
            <a:endParaRPr lang="en-US" sz="1275" dirty="0"/>
          </a:p>
        </p:txBody>
      </p:sp>
      <p:sp>
        <p:nvSpPr>
          <p:cNvPr id="39" name="SK-14-text-38"/>
          <p:cNvSpPr/>
          <p:nvPr/>
        </p:nvSpPr>
        <p:spPr>
          <a:xfrm>
            <a:off x="243780" y="6583561"/>
            <a:ext cx="513302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40" name="SK-14-text-39"/>
          <p:cNvSpPr/>
          <p:nvPr/>
        </p:nvSpPr>
        <p:spPr>
          <a:xfrm>
            <a:off x="8375898" y="6583561"/>
            <a:ext cx="38161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1" name="SK-14-text-40"/>
          <p:cNvSpPr/>
          <p:nvPr/>
        </p:nvSpPr>
        <p:spPr>
          <a:xfrm>
            <a:off x="10363200" y="6583561"/>
            <a:ext cx="18288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97669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55" y="671959"/>
            <a:ext cx="121890" cy="548580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1412677"/>
            <a:ext cx="5279082" cy="4149030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094" y="1412677"/>
            <a:ext cx="5279082" cy="4178498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082" y="5643414"/>
            <a:ext cx="10802094" cy="673298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60182"/>
            <a:ext cx="12192000" cy="397669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679" y="5719465"/>
            <a:ext cx="499765" cy="500509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8282" y="4196953"/>
            <a:ext cx="292596" cy="281136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8282" y="3127177"/>
            <a:ext cx="292596" cy="281136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8282" y="2160240"/>
            <a:ext cx="292596" cy="281136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1671" y="1597819"/>
            <a:ext cx="414486" cy="383977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0698" y="4752529"/>
            <a:ext cx="255984" cy="212527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0698" y="3867894"/>
            <a:ext cx="255984" cy="212527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0698" y="3353544"/>
            <a:ext cx="255984" cy="212527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0698" y="2825353"/>
            <a:ext cx="255984" cy="219373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0698" y="2119015"/>
            <a:ext cx="255984" cy="219373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475" y="1597819"/>
            <a:ext cx="402282" cy="383977"/>
          </a:xfrm>
          <a:prstGeom prst="rect">
            <a:avLst/>
          </a:prstGeom>
        </p:spPr>
      </p:pic>
      <p:sp>
        <p:nvSpPr>
          <p:cNvPr id="20" name="SK-15-text-19"/>
          <p:cNvSpPr/>
          <p:nvPr/>
        </p:nvSpPr>
        <p:spPr>
          <a:xfrm>
            <a:off x="353467" y="116532"/>
            <a:ext cx="100736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 | End of Life Care</a:t>
            </a:r>
            <a:endParaRPr lang="en-US" sz="1200" dirty="0"/>
          </a:p>
        </p:txBody>
      </p:sp>
      <p:sp>
        <p:nvSpPr>
          <p:cNvPr id="21" name="SK-15-text-20"/>
          <p:cNvSpPr/>
          <p:nvPr/>
        </p:nvSpPr>
        <p:spPr>
          <a:xfrm>
            <a:off x="10664875" y="123379"/>
            <a:ext cx="1124694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15 of 31</a:t>
            </a:r>
            <a:endParaRPr lang="en-US" sz="1200" dirty="0"/>
          </a:p>
        </p:txBody>
      </p:sp>
      <p:sp>
        <p:nvSpPr>
          <p:cNvPr id="22" name="SK-15-text-21"/>
          <p:cNvSpPr/>
          <p:nvPr/>
        </p:nvSpPr>
        <p:spPr>
          <a:xfrm>
            <a:off x="621655" y="630882"/>
            <a:ext cx="11570345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Currently Legal in the UK (2026)?</a:t>
            </a:r>
            <a:endParaRPr lang="en-US" sz="2550" dirty="0"/>
          </a:p>
        </p:txBody>
      </p:sp>
      <p:sp>
        <p:nvSpPr>
          <p:cNvPr id="23" name="SK-15-text-22"/>
          <p:cNvSpPr/>
          <p:nvPr/>
        </p:nvSpPr>
        <p:spPr>
          <a:xfrm>
            <a:off x="646063" y="1042392"/>
            <a:ext cx="1154593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the boundaries — and how to advise patients confidently.</a:t>
            </a:r>
            <a:endParaRPr lang="en-US" sz="1500" dirty="0"/>
          </a:p>
        </p:txBody>
      </p:sp>
      <p:sp>
        <p:nvSpPr>
          <p:cNvPr id="24" name="SK-15-text-23"/>
          <p:cNvSpPr/>
          <p:nvPr/>
        </p:nvSpPr>
        <p:spPr>
          <a:xfrm>
            <a:off x="1450777" y="1645890"/>
            <a:ext cx="173355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4F79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</a:t>
            </a:r>
            <a:endParaRPr lang="en-US" sz="2100" dirty="0"/>
          </a:p>
        </p:txBody>
      </p:sp>
      <p:sp>
        <p:nvSpPr>
          <p:cNvPr id="25" name="SK-15-text-24"/>
          <p:cNvSpPr/>
          <p:nvPr/>
        </p:nvSpPr>
        <p:spPr>
          <a:xfrm>
            <a:off x="1450777" y="2132707"/>
            <a:ext cx="4011067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 Decisions to Refuse Treatment (ADRT)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Written, signed, witnessed refusal — legally binding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 MCA 2005</a:t>
            </a:r>
            <a:endParaRPr lang="en-US" sz="1350" dirty="0"/>
          </a:p>
        </p:txBody>
      </p:sp>
      <p:sp>
        <p:nvSpPr>
          <p:cNvPr id="26" name="SK-15-text-25"/>
          <p:cNvSpPr/>
          <p:nvPr/>
        </p:nvSpPr>
        <p:spPr>
          <a:xfrm>
            <a:off x="1450777" y="2846040"/>
            <a:ext cx="364539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/ withholding of treatment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judged not in the patient's best interests</a:t>
            </a:r>
            <a:endParaRPr lang="en-US" sz="1350" dirty="0"/>
          </a:p>
        </p:txBody>
      </p:sp>
      <p:sp>
        <p:nvSpPr>
          <p:cNvPr id="27" name="SK-15-text-26"/>
          <p:cNvSpPr/>
          <p:nvPr/>
        </p:nvSpPr>
        <p:spPr>
          <a:xfrm>
            <a:off x="1450777" y="3367236"/>
            <a:ext cx="335280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/ palliative sedation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Proportionate sedation for symptom control</a:t>
            </a:r>
            <a:endParaRPr lang="en-US" sz="1350" dirty="0"/>
          </a:p>
        </p:txBody>
      </p:sp>
      <p:sp>
        <p:nvSpPr>
          <p:cNvPr id="28" name="SK-15-text-27"/>
          <p:cNvSpPr/>
          <p:nvPr/>
        </p:nvSpPr>
        <p:spPr>
          <a:xfrm>
            <a:off x="1450777" y="3881586"/>
            <a:ext cx="3499098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Doctrine of double effect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 for symptom relief that may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incidentally hasten death — legal if intent is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 control</a:t>
            </a:r>
            <a:endParaRPr lang="en-US" sz="1350" dirty="0"/>
          </a:p>
        </p:txBody>
      </p:sp>
      <p:sp>
        <p:nvSpPr>
          <p:cNvPr id="29" name="SK-15-text-28"/>
          <p:cNvSpPr/>
          <p:nvPr/>
        </p:nvSpPr>
        <p:spPr>
          <a:xfrm>
            <a:off x="1450777" y="4766221"/>
            <a:ext cx="3950196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Voluntarily stopping eating and drinking (VSED)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Patient's autonomous decision; clinician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provides comfort care</a:t>
            </a:r>
            <a:endParaRPr lang="en-US" sz="1350" dirty="0"/>
          </a:p>
        </p:txBody>
      </p:sp>
      <p:sp>
        <p:nvSpPr>
          <p:cNvPr id="30" name="SK-15-text-29"/>
          <p:cNvSpPr/>
          <p:nvPr/>
        </p:nvSpPr>
        <p:spPr>
          <a:xfrm>
            <a:off x="6949380" y="1645890"/>
            <a:ext cx="237363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C039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ILLEGAL</a:t>
            </a:r>
            <a:endParaRPr lang="en-US" sz="2100" dirty="0"/>
          </a:p>
        </p:txBody>
      </p:sp>
      <p:sp>
        <p:nvSpPr>
          <p:cNvPr id="31" name="SK-15-text-30"/>
          <p:cNvSpPr/>
          <p:nvPr/>
        </p:nvSpPr>
        <p:spPr>
          <a:xfrm>
            <a:off x="6937177" y="2180779"/>
            <a:ext cx="3925788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Physician-assisted dying / assisted suicide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Aiding or abetting suicide — up to 14 years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imprisonment (Suicide Act 1961)</a:t>
            </a:r>
            <a:endParaRPr lang="en-US" sz="1350" dirty="0"/>
          </a:p>
        </p:txBody>
      </p:sp>
      <p:sp>
        <p:nvSpPr>
          <p:cNvPr id="32" name="SK-15-text-31"/>
          <p:cNvSpPr/>
          <p:nvPr/>
        </p:nvSpPr>
        <p:spPr>
          <a:xfrm>
            <a:off x="6937177" y="3147715"/>
            <a:ext cx="3840361" cy="7268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Voluntary euthanasia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Intentional killing — unlawful regardless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consent</a:t>
            </a:r>
            <a:endParaRPr lang="en-US" sz="1350" dirty="0"/>
          </a:p>
        </p:txBody>
      </p:sp>
      <p:sp>
        <p:nvSpPr>
          <p:cNvPr id="33" name="SK-15-text-32"/>
          <p:cNvSpPr/>
          <p:nvPr/>
        </p:nvSpPr>
        <p:spPr>
          <a:xfrm>
            <a:off x="6937177" y="4210794"/>
            <a:ext cx="3925788" cy="7474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Assisting travel to die abroad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e.g., accompanying a patient to Dignitas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legally complex; potential criminal liability</a:t>
            </a:r>
            <a:endParaRPr lang="en-US" sz="1350" dirty="0"/>
          </a:p>
        </p:txBody>
      </p:sp>
      <p:sp>
        <p:nvSpPr>
          <p:cNvPr id="34" name="SK-15-text-33"/>
          <p:cNvSpPr/>
          <p:nvPr/>
        </p:nvSpPr>
        <p:spPr>
          <a:xfrm>
            <a:off x="1584871" y="5746998"/>
            <a:ext cx="926589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Terminally Ill Adults (End of Life) Bill passed the Commons in 2025 but failed in the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Lords — assisted dying remains illegal in the UK as of June 2026.</a:t>
            </a:r>
            <a:endParaRPr lang="en-US" sz="1650" dirty="0"/>
          </a:p>
        </p:txBody>
      </p:sp>
      <p:sp>
        <p:nvSpPr>
          <p:cNvPr id="35" name="SK-15-text-34"/>
          <p:cNvSpPr/>
          <p:nvPr/>
        </p:nvSpPr>
        <p:spPr>
          <a:xfrm>
            <a:off x="365671" y="6549330"/>
            <a:ext cx="48310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6" name="SK-15-text-35"/>
          <p:cNvSpPr/>
          <p:nvPr/>
        </p:nvSpPr>
        <p:spPr>
          <a:xfrm>
            <a:off x="8004870" y="6549330"/>
            <a:ext cx="377234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00509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24302"/>
            <a:ext cx="12192000" cy="533549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726877"/>
            <a:ext cx="146298" cy="987475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100" y="2057400"/>
            <a:ext cx="9525" cy="2743200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3475" y="1161008"/>
            <a:ext cx="4108698" cy="3774579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792" y="1261765"/>
            <a:ext cx="3694063" cy="822871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0792" y="2706142"/>
            <a:ext cx="3694063" cy="19050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098" y="5513040"/>
            <a:ext cx="11350675" cy="789980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" y="5486400"/>
            <a:ext cx="146298" cy="795486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1896" y="5623471"/>
            <a:ext cx="9525" cy="521196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2798" y="5623471"/>
            <a:ext cx="9525" cy="521196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00157" y="5602932"/>
            <a:ext cx="572988" cy="555427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1459" y="5589240"/>
            <a:ext cx="548580" cy="569119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7953" y="5602932"/>
            <a:ext cx="438894" cy="514350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6769" y="4608463"/>
            <a:ext cx="280392" cy="274290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6769" y="3819823"/>
            <a:ext cx="280392" cy="274290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6769" y="1975098"/>
            <a:ext cx="280392" cy="274290"/>
          </a:xfrm>
          <a:prstGeom prst="rect">
            <a:avLst/>
          </a:prstGeom>
        </p:spPr>
      </p:pic>
      <p:sp>
        <p:nvSpPr>
          <p:cNvPr id="20" name="SK-16-text-19"/>
          <p:cNvSpPr/>
          <p:nvPr/>
        </p:nvSpPr>
        <p:spPr>
          <a:xfrm>
            <a:off x="353467" y="116532"/>
            <a:ext cx="1183853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Terminally Ill Adults (End of Life) Bill 2024–2026</a:t>
            </a:r>
            <a:endParaRPr lang="en-US" sz="1800" dirty="0"/>
          </a:p>
        </p:txBody>
      </p:sp>
      <p:sp>
        <p:nvSpPr>
          <p:cNvPr id="21" name="SK-16-text-20"/>
          <p:cNvSpPr/>
          <p:nvPr/>
        </p:nvSpPr>
        <p:spPr>
          <a:xfrm>
            <a:off x="10680055" y="157609"/>
            <a:ext cx="15119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Slide 16 of 31</a:t>
            </a:r>
            <a:endParaRPr lang="en-US" sz="1350" dirty="0"/>
          </a:p>
        </p:txBody>
      </p:sp>
      <p:sp>
        <p:nvSpPr>
          <p:cNvPr id="22" name="SK-16-text-21"/>
          <p:cNvSpPr/>
          <p:nvPr/>
        </p:nvSpPr>
        <p:spPr>
          <a:xfrm>
            <a:off x="621655" y="713184"/>
            <a:ext cx="4474369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888"/>
              </a:lnSpc>
              <a:buNone/>
            </a:pPr>
            <a:r>
              <a:rPr lang="en-US" sz="262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Terminally Ill Adults</a:t>
            </a:r>
            <a:endParaRPr lang="en-US" sz="2625" dirty="0"/>
          </a:p>
          <a:p>
            <a:pPr marL="0" indent="0" algn="l">
              <a:lnSpc>
                <a:spcPts val="2888"/>
              </a:lnSpc>
              <a:buNone/>
            </a:pPr>
            <a:r>
              <a:rPr lang="en-US" sz="262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(End of Life) Bill 2024–2026</a:t>
            </a:r>
            <a:endParaRPr lang="en-US" sz="2625" dirty="0"/>
          </a:p>
        </p:txBody>
      </p:sp>
      <p:sp>
        <p:nvSpPr>
          <p:cNvPr id="23" name="SK-16-text-22"/>
          <p:cNvSpPr/>
          <p:nvPr/>
        </p:nvSpPr>
        <p:spPr>
          <a:xfrm>
            <a:off x="621655" y="1529209"/>
            <a:ext cx="8553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888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was proposed — and what happened</a:t>
            </a:r>
            <a:endParaRPr lang="en-US" sz="1500" dirty="0"/>
          </a:p>
        </p:txBody>
      </p:sp>
      <p:sp>
        <p:nvSpPr>
          <p:cNvPr id="24" name="SK-16-text-23"/>
          <p:cNvSpPr/>
          <p:nvPr/>
        </p:nvSpPr>
        <p:spPr>
          <a:xfrm>
            <a:off x="1243459" y="1988790"/>
            <a:ext cx="642842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October 2024 — Bill Introduced</a:t>
            </a:r>
            <a:endParaRPr lang="en-US" sz="1275" dirty="0"/>
          </a:p>
        </p:txBody>
      </p:sp>
      <p:sp>
        <p:nvSpPr>
          <p:cNvPr id="25" name="SK-16-text-24"/>
          <p:cNvSpPr/>
          <p:nvPr/>
        </p:nvSpPr>
        <p:spPr>
          <a:xfrm>
            <a:off x="1219200" y="2228850"/>
            <a:ext cx="4462165" cy="713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Kim Leadbeater MP introduced the Terminally Ill Adults (End of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Life) Bill. It would have allowed terminally ill adults — expected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die within 6 months — to request assisted dying, subject to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strict safeguards.</a:t>
            </a:r>
            <a:endParaRPr lang="en-US" sz="1125" dirty="0"/>
          </a:p>
        </p:txBody>
      </p:sp>
      <p:sp>
        <p:nvSpPr>
          <p:cNvPr id="26" name="SK-16-text-25"/>
          <p:cNvSpPr/>
          <p:nvPr/>
        </p:nvSpPr>
        <p:spPr>
          <a:xfrm>
            <a:off x="1377553" y="2989957"/>
            <a:ext cx="43967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Mental capacity confirmed</a:t>
            </a:r>
            <a:endParaRPr lang="en-US" sz="1050" dirty="0"/>
          </a:p>
        </p:txBody>
      </p:sp>
      <p:sp>
        <p:nvSpPr>
          <p:cNvPr id="27" name="SK-16-text-26"/>
          <p:cNvSpPr/>
          <p:nvPr/>
        </p:nvSpPr>
        <p:spPr>
          <a:xfrm>
            <a:off x="1377553" y="3175248"/>
            <a:ext cx="56769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Two independent doctors' approval</a:t>
            </a:r>
            <a:endParaRPr lang="en-US" sz="1050" dirty="0"/>
          </a:p>
        </p:txBody>
      </p:sp>
      <p:sp>
        <p:nvSpPr>
          <p:cNvPr id="28" name="SK-16-text-27"/>
          <p:cNvSpPr/>
          <p:nvPr/>
        </p:nvSpPr>
        <p:spPr>
          <a:xfrm>
            <a:off x="1377553" y="3360390"/>
            <a:ext cx="45567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High Court judicial review</a:t>
            </a:r>
            <a:endParaRPr lang="en-US" sz="1050" dirty="0"/>
          </a:p>
        </p:txBody>
      </p:sp>
      <p:sp>
        <p:nvSpPr>
          <p:cNvPr id="29" name="SK-16-text-28"/>
          <p:cNvSpPr/>
          <p:nvPr/>
        </p:nvSpPr>
        <p:spPr>
          <a:xfrm>
            <a:off x="1377553" y="3552379"/>
            <a:ext cx="44500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14-day reflection period</a:t>
            </a:r>
            <a:endParaRPr lang="en-US" sz="1050" dirty="0"/>
          </a:p>
        </p:txBody>
      </p:sp>
      <p:sp>
        <p:nvSpPr>
          <p:cNvPr id="30" name="SK-16-text-29"/>
          <p:cNvSpPr/>
          <p:nvPr/>
        </p:nvSpPr>
        <p:spPr>
          <a:xfrm>
            <a:off x="1243459" y="3826669"/>
            <a:ext cx="81772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June 2025 — Passed the House of Commons</a:t>
            </a:r>
            <a:endParaRPr lang="en-US" sz="1275" dirty="0"/>
          </a:p>
        </p:txBody>
      </p:sp>
      <p:sp>
        <p:nvSpPr>
          <p:cNvPr id="31" name="SK-16-text-30"/>
          <p:cNvSpPr/>
          <p:nvPr/>
        </p:nvSpPr>
        <p:spPr>
          <a:xfrm>
            <a:off x="1219200" y="4059882"/>
            <a:ext cx="4023271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Bill passed all stages in the House of Commons and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moved to the House of Lords for scrutiny.</a:t>
            </a:r>
            <a:endParaRPr lang="en-US" sz="1125" dirty="0"/>
          </a:p>
        </p:txBody>
      </p:sp>
      <p:sp>
        <p:nvSpPr>
          <p:cNvPr id="32" name="SK-16-text-31"/>
          <p:cNvSpPr/>
          <p:nvPr/>
        </p:nvSpPr>
        <p:spPr>
          <a:xfrm>
            <a:off x="1243459" y="4594771"/>
            <a:ext cx="888968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2025–2026 — Failed in the House of Lords</a:t>
            </a:r>
            <a:endParaRPr lang="en-US" sz="1275" dirty="0"/>
          </a:p>
        </p:txBody>
      </p:sp>
      <p:sp>
        <p:nvSpPr>
          <p:cNvPr id="33" name="SK-16-text-32"/>
          <p:cNvSpPr/>
          <p:nvPr/>
        </p:nvSpPr>
        <p:spPr>
          <a:xfrm>
            <a:off x="1219200" y="4827984"/>
            <a:ext cx="4315867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Bill ran out of Parliamentary time and was not passed by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House of Lords. Supporters have pledged to reintroduce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legislation in a future Parliament.</a:t>
            </a:r>
            <a:endParaRPr lang="en-US" sz="1125" dirty="0"/>
          </a:p>
        </p:txBody>
      </p:sp>
      <p:sp>
        <p:nvSpPr>
          <p:cNvPr id="34" name="SK-16-text-33"/>
          <p:cNvSpPr/>
          <p:nvPr/>
        </p:nvSpPr>
        <p:spPr>
          <a:xfrm>
            <a:off x="8022282" y="1446907"/>
            <a:ext cx="3729990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LAW</a:t>
            </a:r>
            <a:endParaRPr lang="en-US" sz="3300" dirty="0"/>
          </a:p>
        </p:txBody>
      </p:sp>
      <p:sp>
        <p:nvSpPr>
          <p:cNvPr id="35" name="SK-16-text-34"/>
          <p:cNvSpPr/>
          <p:nvPr/>
        </p:nvSpPr>
        <p:spPr>
          <a:xfrm>
            <a:off x="8180784" y="2269927"/>
            <a:ext cx="401121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of June 2026</a:t>
            </a:r>
            <a:endParaRPr lang="en-US" sz="1875" dirty="0"/>
          </a:p>
        </p:txBody>
      </p:sp>
      <p:sp>
        <p:nvSpPr>
          <p:cNvPr id="36" name="SK-16-text-35"/>
          <p:cNvSpPr/>
          <p:nvPr/>
        </p:nvSpPr>
        <p:spPr>
          <a:xfrm>
            <a:off x="7595592" y="3038029"/>
            <a:ext cx="3242965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Assisted dying remains</a:t>
            </a:r>
            <a:endParaRPr lang="en-US" sz="2175" dirty="0"/>
          </a:p>
          <a:p>
            <a:pPr marL="0" indent="0" algn="ctr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illegal in the UK</a:t>
            </a:r>
            <a:endParaRPr lang="en-US" sz="2175" dirty="0"/>
          </a:p>
        </p:txBody>
      </p:sp>
      <p:sp>
        <p:nvSpPr>
          <p:cNvPr id="37" name="SK-16-text-36"/>
          <p:cNvSpPr/>
          <p:nvPr/>
        </p:nvSpPr>
        <p:spPr>
          <a:xfrm>
            <a:off x="7620000" y="3957042"/>
            <a:ext cx="3194298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Aiding or abetting a suicide carries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 to 14 years imprisonment under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Suicide Act 1961.</a:t>
            </a:r>
            <a:endParaRPr lang="en-US" sz="1500" dirty="0"/>
          </a:p>
        </p:txBody>
      </p:sp>
      <p:sp>
        <p:nvSpPr>
          <p:cNvPr id="38" name="SK-16-text-37"/>
          <p:cNvSpPr/>
          <p:nvPr/>
        </p:nvSpPr>
        <p:spPr>
          <a:xfrm>
            <a:off x="1292275" y="5623471"/>
            <a:ext cx="2365177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raise assisted dying as a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option — it is not currently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legal.</a:t>
            </a:r>
            <a:endParaRPr lang="en-US" sz="1125" dirty="0"/>
          </a:p>
        </p:txBody>
      </p:sp>
      <p:sp>
        <p:nvSpPr>
          <p:cNvPr id="39" name="SK-16-text-38"/>
          <p:cNvSpPr/>
          <p:nvPr/>
        </p:nvSpPr>
        <p:spPr>
          <a:xfrm>
            <a:off x="4937671" y="5589240"/>
            <a:ext cx="2816275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a patient raises the topic: acknowledge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their distress, explain the current legal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position, and offer specialist palliative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care referral.</a:t>
            </a:r>
            <a:endParaRPr lang="en-US" sz="1125" dirty="0"/>
          </a:p>
        </p:txBody>
      </p:sp>
      <p:sp>
        <p:nvSpPr>
          <p:cNvPr id="40" name="SK-16-text-39"/>
          <p:cNvSpPr/>
          <p:nvPr/>
        </p:nvSpPr>
        <p:spPr>
          <a:xfrm>
            <a:off x="9095184" y="5623471"/>
            <a:ext cx="2011561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Focus on excellent symptom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control, dignity, and meeting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unmet needs.</a:t>
            </a:r>
            <a:endParaRPr lang="en-US" sz="1125" dirty="0"/>
          </a:p>
        </p:txBody>
      </p:sp>
      <p:sp>
        <p:nvSpPr>
          <p:cNvPr id="41" name="SK-16-text-40"/>
          <p:cNvSpPr/>
          <p:nvPr/>
        </p:nvSpPr>
        <p:spPr>
          <a:xfrm>
            <a:off x="353467" y="6563023"/>
            <a:ext cx="88249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— End of Life Care</a:t>
            </a:r>
            <a:endParaRPr lang="en-US" sz="1275" dirty="0"/>
          </a:p>
        </p:txBody>
      </p:sp>
      <p:sp>
        <p:nvSpPr>
          <p:cNvPr id="42" name="SK-16-text-41"/>
          <p:cNvSpPr/>
          <p:nvPr/>
        </p:nvSpPr>
        <p:spPr>
          <a:xfrm>
            <a:off x="8131969" y="6563023"/>
            <a:ext cx="406003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 | Created June 2026</a:t>
            </a:r>
            <a:endParaRPr lang="en-US" sz="12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97669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60182"/>
            <a:ext cx="12192000" cy="397669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665113"/>
            <a:ext cx="60871" cy="624036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488132"/>
            <a:ext cx="2438400" cy="2311003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7294" y="1488132"/>
            <a:ext cx="2340769" cy="2317998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5694" y="1488132"/>
            <a:ext cx="2340769" cy="2290465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3929509"/>
            <a:ext cx="3584377" cy="1995636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3271" y="3929509"/>
            <a:ext cx="2938165" cy="2084784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00392" y="1426369"/>
            <a:ext cx="3974455" cy="3895279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9467" y="4087267"/>
            <a:ext cx="426690" cy="411361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7365" y="4080421"/>
            <a:ext cx="438894" cy="438894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580" y="4080421"/>
            <a:ext cx="438894" cy="438894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86165" y="1666429"/>
            <a:ext cx="414486" cy="404515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86400" y="1645890"/>
            <a:ext cx="426690" cy="432048"/>
          </a:xfrm>
          <a:prstGeom prst="rect">
            <a:avLst/>
          </a:prstGeom>
        </p:spPr>
      </p:pic>
      <p:pic>
        <p:nvPicPr>
          <p:cNvPr id="17" name="SK-17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35796" y="1645890"/>
            <a:ext cx="451098" cy="432048"/>
          </a:xfrm>
          <a:prstGeom prst="rect">
            <a:avLst/>
          </a:prstGeom>
        </p:spPr>
      </p:pic>
      <p:pic>
        <p:nvPicPr>
          <p:cNvPr id="18" name="SK-17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8580" y="1645890"/>
            <a:ext cx="438894" cy="432048"/>
          </a:xfrm>
          <a:prstGeom prst="rect">
            <a:avLst/>
          </a:prstGeom>
        </p:spPr>
      </p:pic>
      <p:sp>
        <p:nvSpPr>
          <p:cNvPr id="19" name="SK-17-text-18"/>
          <p:cNvSpPr/>
          <p:nvPr/>
        </p:nvSpPr>
        <p:spPr>
          <a:xfrm>
            <a:off x="304800" y="102840"/>
            <a:ext cx="88249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End of Life Care</a:t>
            </a:r>
            <a:endParaRPr lang="en-US" sz="1275" dirty="0"/>
          </a:p>
        </p:txBody>
      </p:sp>
      <p:sp>
        <p:nvSpPr>
          <p:cNvPr id="20" name="SK-17-text-19"/>
          <p:cNvSpPr/>
          <p:nvPr/>
        </p:nvSpPr>
        <p:spPr>
          <a:xfrm>
            <a:off x="524173" y="610344"/>
            <a:ext cx="1116330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International Comparison</a:t>
            </a:r>
            <a:endParaRPr lang="en-US" sz="3000" dirty="0"/>
          </a:p>
        </p:txBody>
      </p:sp>
      <p:sp>
        <p:nvSpPr>
          <p:cNvPr id="21" name="SK-17-text-20"/>
          <p:cNvSpPr/>
          <p:nvPr/>
        </p:nvSpPr>
        <p:spPr>
          <a:xfrm>
            <a:off x="511969" y="1083469"/>
            <a:ext cx="1168003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Assisted dying laws in context — for comparative understanding only</a:t>
            </a:r>
            <a:endParaRPr lang="en-US" sz="1500" dirty="0"/>
          </a:p>
        </p:txBody>
      </p:sp>
      <p:sp>
        <p:nvSpPr>
          <p:cNvPr id="22" name="SK-17-text-21"/>
          <p:cNvSpPr/>
          <p:nvPr/>
        </p:nvSpPr>
        <p:spPr>
          <a:xfrm>
            <a:off x="1084957" y="1693813"/>
            <a:ext cx="221837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Switzerland</a:t>
            </a:r>
            <a:endParaRPr lang="en-US" sz="1275" dirty="0"/>
          </a:p>
        </p:txBody>
      </p:sp>
      <p:sp>
        <p:nvSpPr>
          <p:cNvPr id="23" name="SK-17-text-22"/>
          <p:cNvSpPr/>
          <p:nvPr/>
        </p:nvSpPr>
        <p:spPr>
          <a:xfrm>
            <a:off x="1097161" y="1899642"/>
            <a:ext cx="1905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(Dignitas)</a:t>
            </a:r>
            <a:endParaRPr lang="en-US" sz="1200" dirty="0"/>
          </a:p>
        </p:txBody>
      </p:sp>
      <p:sp>
        <p:nvSpPr>
          <p:cNvPr id="24" name="SK-17-text-23"/>
          <p:cNvSpPr/>
          <p:nvPr/>
        </p:nvSpPr>
        <p:spPr>
          <a:xfrm>
            <a:off x="536377" y="2269927"/>
            <a:ext cx="186526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ASSISTED SUICIDE –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NON-RESIDENTS PERMITTED</a:t>
            </a:r>
            <a:endParaRPr lang="en-US" sz="975" dirty="0"/>
          </a:p>
        </p:txBody>
      </p:sp>
      <p:sp>
        <p:nvSpPr>
          <p:cNvPr id="25" name="SK-17-text-24"/>
          <p:cNvSpPr/>
          <p:nvPr/>
        </p:nvSpPr>
        <p:spPr>
          <a:xfrm>
            <a:off x="536377" y="2756892"/>
            <a:ext cx="1901875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Altruistic assistance is not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punishable. Over 400 Britons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have travelled over the years.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residency requirement for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Dignitas clinic.</a:t>
            </a:r>
            <a:endParaRPr lang="en-US" sz="1200" dirty="0"/>
          </a:p>
        </p:txBody>
      </p:sp>
      <p:sp>
        <p:nvSpPr>
          <p:cNvPr id="26" name="SK-17-text-25"/>
          <p:cNvSpPr/>
          <p:nvPr/>
        </p:nvSpPr>
        <p:spPr>
          <a:xfrm>
            <a:off x="3596580" y="1707505"/>
            <a:ext cx="221837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Oregon, USA</a:t>
            </a:r>
            <a:endParaRPr lang="en-US" sz="1275" dirty="0"/>
          </a:p>
        </p:txBody>
      </p:sp>
      <p:sp>
        <p:nvSpPr>
          <p:cNvPr id="27" name="SK-17-text-26"/>
          <p:cNvSpPr/>
          <p:nvPr/>
        </p:nvSpPr>
        <p:spPr>
          <a:xfrm>
            <a:off x="3596580" y="1899642"/>
            <a:ext cx="31165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(Death with Dignity</a:t>
            </a:r>
            <a:endParaRPr lang="en-US" sz="1050" dirty="0"/>
          </a:p>
        </p:txBody>
      </p:sp>
      <p:sp>
        <p:nvSpPr>
          <p:cNvPr id="28" name="SK-17-text-27"/>
          <p:cNvSpPr/>
          <p:nvPr/>
        </p:nvSpPr>
        <p:spPr>
          <a:xfrm>
            <a:off x="3596580" y="2050405"/>
            <a:ext cx="21031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Act, 1997)</a:t>
            </a:r>
            <a:endParaRPr lang="en-US" sz="1050" dirty="0"/>
          </a:p>
        </p:txBody>
      </p:sp>
      <p:sp>
        <p:nvSpPr>
          <p:cNvPr id="29" name="SK-17-text-28"/>
          <p:cNvSpPr/>
          <p:nvPr/>
        </p:nvSpPr>
        <p:spPr>
          <a:xfrm>
            <a:off x="3035796" y="2297311"/>
            <a:ext cx="1328886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ASSISTED SUICIDE –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RESIDENTS ONLY</a:t>
            </a:r>
            <a:endParaRPr lang="en-US" sz="975" dirty="0"/>
          </a:p>
        </p:txBody>
      </p:sp>
      <p:sp>
        <p:nvSpPr>
          <p:cNvPr id="30" name="SK-17-text-29"/>
          <p:cNvSpPr/>
          <p:nvPr/>
        </p:nvSpPr>
        <p:spPr>
          <a:xfrm>
            <a:off x="3023592" y="2763738"/>
            <a:ext cx="1706761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prognosis of six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months or less required.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self-administers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medication. Residency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capacity criteria apply.</a:t>
            </a:r>
            <a:endParaRPr lang="en-US" sz="1200" dirty="0"/>
          </a:p>
        </p:txBody>
      </p:sp>
      <p:sp>
        <p:nvSpPr>
          <p:cNvPr id="31" name="SK-17-text-30"/>
          <p:cNvSpPr/>
          <p:nvPr/>
        </p:nvSpPr>
        <p:spPr>
          <a:xfrm>
            <a:off x="6510486" y="1707505"/>
            <a:ext cx="221837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Netherlands</a:t>
            </a:r>
            <a:endParaRPr lang="en-US" sz="1275" dirty="0"/>
          </a:p>
        </p:txBody>
      </p:sp>
      <p:sp>
        <p:nvSpPr>
          <p:cNvPr id="32" name="SK-17-text-31"/>
          <p:cNvSpPr/>
          <p:nvPr/>
        </p:nvSpPr>
        <p:spPr>
          <a:xfrm>
            <a:off x="6522690" y="1906488"/>
            <a:ext cx="182975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&amp; Belgium</a:t>
            </a:r>
            <a:endParaRPr lang="en-US" sz="1275" dirty="0"/>
          </a:p>
        </p:txBody>
      </p:sp>
      <p:sp>
        <p:nvSpPr>
          <p:cNvPr id="33" name="SK-17-text-32"/>
          <p:cNvSpPr/>
          <p:nvPr/>
        </p:nvSpPr>
        <p:spPr>
          <a:xfrm>
            <a:off x="5474196" y="2290465"/>
            <a:ext cx="359664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VOLUNTARY EUTHANASIA +</a:t>
            </a:r>
            <a:endParaRPr lang="en-US" sz="1050" dirty="0"/>
          </a:p>
        </p:txBody>
      </p:sp>
      <p:sp>
        <p:nvSpPr>
          <p:cNvPr id="34" name="SK-17-text-33"/>
          <p:cNvSpPr/>
          <p:nvPr/>
        </p:nvSpPr>
        <p:spPr>
          <a:xfrm>
            <a:off x="5486400" y="2455069"/>
            <a:ext cx="26365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ASSISTED SUICIDE</a:t>
            </a:r>
            <a:endParaRPr lang="en-US" sz="1050" dirty="0"/>
          </a:p>
        </p:txBody>
      </p:sp>
      <p:sp>
        <p:nvSpPr>
          <p:cNvPr id="35" name="SK-17-text-34"/>
          <p:cNvSpPr/>
          <p:nvPr/>
        </p:nvSpPr>
        <p:spPr>
          <a:xfrm>
            <a:off x="5474196" y="2763738"/>
            <a:ext cx="55168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legal with strict safeguards.</a:t>
            </a:r>
            <a:endParaRPr lang="en-US" sz="1050" dirty="0"/>
          </a:p>
        </p:txBody>
      </p:sp>
      <p:sp>
        <p:nvSpPr>
          <p:cNvPr id="36" name="SK-17-text-35"/>
          <p:cNvSpPr/>
          <p:nvPr/>
        </p:nvSpPr>
        <p:spPr>
          <a:xfrm>
            <a:off x="5474196" y="2948880"/>
            <a:ext cx="2157859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Netherlands extended to children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aged 12 and over. Belgium includes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psychiatric suffering as qualifying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condition.</a:t>
            </a:r>
            <a:endParaRPr lang="en-US" sz="1200" dirty="0"/>
          </a:p>
        </p:txBody>
      </p:sp>
      <p:sp>
        <p:nvSpPr>
          <p:cNvPr id="37" name="SK-17-text-36"/>
          <p:cNvSpPr/>
          <p:nvPr/>
        </p:nvSpPr>
        <p:spPr>
          <a:xfrm>
            <a:off x="1121569" y="4142184"/>
            <a:ext cx="124682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Canada</a:t>
            </a:r>
            <a:endParaRPr lang="en-US" sz="1275" dirty="0"/>
          </a:p>
        </p:txBody>
      </p:sp>
      <p:sp>
        <p:nvSpPr>
          <p:cNvPr id="38" name="SK-17-text-37"/>
          <p:cNvSpPr/>
          <p:nvPr/>
        </p:nvSpPr>
        <p:spPr>
          <a:xfrm>
            <a:off x="1121569" y="4334173"/>
            <a:ext cx="25831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(MAID, 2016 /</a:t>
            </a:r>
            <a:endParaRPr lang="en-US" sz="1050" dirty="0"/>
          </a:p>
        </p:txBody>
      </p:sp>
      <p:sp>
        <p:nvSpPr>
          <p:cNvPr id="39" name="SK-17-text-38"/>
          <p:cNvSpPr/>
          <p:nvPr/>
        </p:nvSpPr>
        <p:spPr>
          <a:xfrm>
            <a:off x="1121569" y="4498777"/>
            <a:ext cx="27432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expanded 2021)</a:t>
            </a:r>
            <a:endParaRPr lang="en-US" sz="1050" dirty="0"/>
          </a:p>
        </p:txBody>
      </p:sp>
      <p:sp>
        <p:nvSpPr>
          <p:cNvPr id="40" name="SK-17-text-39"/>
          <p:cNvSpPr/>
          <p:nvPr/>
        </p:nvSpPr>
        <p:spPr>
          <a:xfrm>
            <a:off x="536377" y="4731990"/>
            <a:ext cx="55168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MEDICAL ASSISTANCE IN DYING (MAID)</a:t>
            </a:r>
            <a:endParaRPr lang="en-US" sz="1050" dirty="0"/>
          </a:p>
        </p:txBody>
      </p:sp>
      <p:sp>
        <p:nvSpPr>
          <p:cNvPr id="41" name="SK-17-text-40"/>
          <p:cNvSpPr/>
          <p:nvPr/>
        </p:nvSpPr>
        <p:spPr>
          <a:xfrm>
            <a:off x="536377" y="5054203"/>
            <a:ext cx="2121396" cy="7200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for grievous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irremediable medical conditions.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Expanded significantly in 2021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beyond terminal illness.</a:t>
            </a:r>
            <a:endParaRPr lang="en-US" sz="1200" dirty="0"/>
          </a:p>
        </p:txBody>
      </p:sp>
      <p:sp>
        <p:nvSpPr>
          <p:cNvPr id="42" name="SK-17-text-41"/>
          <p:cNvSpPr/>
          <p:nvPr/>
        </p:nvSpPr>
        <p:spPr>
          <a:xfrm>
            <a:off x="4718298" y="4135338"/>
            <a:ext cx="280130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United Kingdom</a:t>
            </a:r>
            <a:endParaRPr lang="en-US" sz="1275" dirty="0"/>
          </a:p>
        </p:txBody>
      </p:sp>
      <p:sp>
        <p:nvSpPr>
          <p:cNvPr id="43" name="SK-17-text-42"/>
          <p:cNvSpPr/>
          <p:nvPr/>
        </p:nvSpPr>
        <p:spPr>
          <a:xfrm>
            <a:off x="4730353" y="4334173"/>
            <a:ext cx="1661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(2026)</a:t>
            </a:r>
            <a:endParaRPr lang="en-US" sz="1200" dirty="0"/>
          </a:p>
        </p:txBody>
      </p:sp>
      <p:sp>
        <p:nvSpPr>
          <p:cNvPr id="44" name="SK-17-text-43"/>
          <p:cNvSpPr/>
          <p:nvPr/>
        </p:nvSpPr>
        <p:spPr>
          <a:xfrm>
            <a:off x="4157365" y="4677073"/>
            <a:ext cx="42367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C039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ASSISTED DYING — NOT LEGAL</a:t>
            </a:r>
            <a:endParaRPr lang="en-US" sz="1050" dirty="0"/>
          </a:p>
        </p:txBody>
      </p:sp>
      <p:sp>
        <p:nvSpPr>
          <p:cNvPr id="45" name="SK-17-text-44"/>
          <p:cNvSpPr/>
          <p:nvPr/>
        </p:nvSpPr>
        <p:spPr>
          <a:xfrm>
            <a:off x="4145161" y="4985742"/>
            <a:ext cx="2401788" cy="8777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Terminally Ill Adults Bill passed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Commons (2025) but failed in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House of Lords. Assisted dying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remains a criminal offence as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2026.</a:t>
            </a:r>
            <a:endParaRPr lang="en-US" sz="1200" dirty="0"/>
          </a:p>
        </p:txBody>
      </p:sp>
      <p:sp>
        <p:nvSpPr>
          <p:cNvPr id="46" name="SK-17-text-45"/>
          <p:cNvSpPr/>
          <p:nvPr/>
        </p:nvSpPr>
        <p:spPr>
          <a:xfrm>
            <a:off x="1632198" y="6220123"/>
            <a:ext cx="882997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Note: These legal systems reflect different cultural and ethical frameworks — they cannot be directly transplanted to UK practice.</a:t>
            </a:r>
            <a:endParaRPr lang="en-US" sz="1125" dirty="0"/>
          </a:p>
        </p:txBody>
      </p:sp>
      <p:sp>
        <p:nvSpPr>
          <p:cNvPr id="47" name="SK-17-text-46"/>
          <p:cNvSpPr/>
          <p:nvPr/>
        </p:nvSpPr>
        <p:spPr>
          <a:xfrm>
            <a:off x="316855" y="6583561"/>
            <a:ext cx="513302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48" name="SK-17-text-47"/>
          <p:cNvSpPr/>
          <p:nvPr/>
        </p:nvSpPr>
        <p:spPr>
          <a:xfrm>
            <a:off x="8570863" y="6583561"/>
            <a:ext cx="362113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9" name="SK-17-text-48"/>
          <p:cNvSpPr/>
          <p:nvPr/>
        </p:nvSpPr>
        <p:spPr>
          <a:xfrm>
            <a:off x="10375255" y="6583561"/>
            <a:ext cx="181674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Created June 2026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0978"/>
            <a:ext cx="6876157" cy="6003429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804416"/>
            <a:ext cx="73075" cy="870942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4635996"/>
            <a:ext cx="6327577" cy="1632198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4635996"/>
            <a:ext cx="73075" cy="1652736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67" y="5321796"/>
            <a:ext cx="987475" cy="500509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4079" y="5321796"/>
            <a:ext cx="987475" cy="479971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9890" y="5321796"/>
            <a:ext cx="987475" cy="486817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5553" y="5321796"/>
            <a:ext cx="987475" cy="486817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1365" y="5321796"/>
            <a:ext cx="987475" cy="486817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6157" y="356592"/>
            <a:ext cx="5315694" cy="6144667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4267" y="377130"/>
            <a:ext cx="5437584" cy="6103590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2988" y="3929509"/>
            <a:ext cx="572988" cy="534888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2988" y="3271242"/>
            <a:ext cx="560784" cy="521196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2988" y="2578596"/>
            <a:ext cx="560784" cy="548580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2988" y="1913334"/>
            <a:ext cx="560784" cy="528042"/>
          </a:xfrm>
          <a:prstGeom prst="rect">
            <a:avLst/>
          </a:prstGeom>
        </p:spPr>
      </p:pic>
      <p:sp>
        <p:nvSpPr>
          <p:cNvPr id="18" name="SK-18-text-17"/>
          <p:cNvSpPr/>
          <p:nvPr/>
        </p:nvSpPr>
        <p:spPr>
          <a:xfrm>
            <a:off x="341263" y="102840"/>
            <a:ext cx="88239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4 | End of Life Care</a:t>
            </a:r>
            <a:endParaRPr lang="en-US" sz="1050" dirty="0"/>
          </a:p>
        </p:txBody>
      </p:sp>
      <p:sp>
        <p:nvSpPr>
          <p:cNvPr id="19" name="SK-18-text-18"/>
          <p:cNvSpPr/>
          <p:nvPr/>
        </p:nvSpPr>
        <p:spPr>
          <a:xfrm>
            <a:off x="646063" y="726877"/>
            <a:ext cx="9683115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Dying with Dignity</a:t>
            </a:r>
            <a:endParaRPr lang="en-US" sz="3450" dirty="0"/>
          </a:p>
        </p:txBody>
      </p:sp>
      <p:sp>
        <p:nvSpPr>
          <p:cNvPr id="20" name="SK-18-text-19"/>
          <p:cNvSpPr/>
          <p:nvPr/>
        </p:nvSpPr>
        <p:spPr>
          <a:xfrm>
            <a:off x="646063" y="1289298"/>
            <a:ext cx="300132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Values</a:t>
            </a:r>
            <a:endParaRPr lang="en-US" sz="1725" dirty="0"/>
          </a:p>
        </p:txBody>
      </p:sp>
      <p:sp>
        <p:nvSpPr>
          <p:cNvPr id="21" name="SK-18-text-20"/>
          <p:cNvSpPr/>
          <p:nvPr/>
        </p:nvSpPr>
        <p:spPr>
          <a:xfrm>
            <a:off x="1255663" y="1927027"/>
            <a:ext cx="299561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Intrinsic worth</a:t>
            </a:r>
            <a:endParaRPr lang="en-US" sz="1275" dirty="0"/>
          </a:p>
        </p:txBody>
      </p:sp>
      <p:sp>
        <p:nvSpPr>
          <p:cNvPr id="22" name="SK-18-text-21"/>
          <p:cNvSpPr/>
          <p:nvPr/>
        </p:nvSpPr>
        <p:spPr>
          <a:xfrm>
            <a:off x="1243459" y="2167086"/>
            <a:ext cx="109485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patient has value regardless of disability, prognosis, or dependency.</a:t>
            </a:r>
            <a:endParaRPr lang="en-US" sz="1050" dirty="0"/>
          </a:p>
        </p:txBody>
      </p:sp>
      <p:sp>
        <p:nvSpPr>
          <p:cNvPr id="23" name="SK-18-text-22"/>
          <p:cNvSpPr/>
          <p:nvPr/>
        </p:nvSpPr>
        <p:spPr>
          <a:xfrm>
            <a:off x="1255663" y="2557909"/>
            <a:ext cx="610457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Unmet need, not a desire to die</a:t>
            </a:r>
            <a:endParaRPr lang="en-US" sz="1275" dirty="0"/>
          </a:p>
        </p:txBody>
      </p:sp>
      <p:sp>
        <p:nvSpPr>
          <p:cNvPr id="24" name="SK-18-text-23"/>
          <p:cNvSpPr/>
          <p:nvPr/>
        </p:nvSpPr>
        <p:spPr>
          <a:xfrm>
            <a:off x="1243459" y="2797969"/>
            <a:ext cx="4193977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"request to die" is often pain, fear, loss of dignity, or feeling a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burden — each is addressable.</a:t>
            </a:r>
            <a:endParaRPr lang="en-US" sz="1050" dirty="0"/>
          </a:p>
        </p:txBody>
      </p:sp>
      <p:sp>
        <p:nvSpPr>
          <p:cNvPr id="25" name="SK-18-text-24"/>
          <p:cNvSpPr/>
          <p:nvPr/>
        </p:nvSpPr>
        <p:spPr>
          <a:xfrm>
            <a:off x="1243459" y="3387775"/>
            <a:ext cx="1037939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Relieving suffering, not preserving life at all costs</a:t>
            </a:r>
            <a:endParaRPr lang="en-US" sz="1275" dirty="0"/>
          </a:p>
        </p:txBody>
      </p:sp>
      <p:sp>
        <p:nvSpPr>
          <p:cNvPr id="26" name="SK-18-text-25"/>
          <p:cNvSpPr/>
          <p:nvPr/>
        </p:nvSpPr>
        <p:spPr>
          <a:xfrm>
            <a:off x="1243459" y="3627834"/>
            <a:ext cx="109485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doctor's primary role is comfort and care — not biological prolongation.</a:t>
            </a:r>
            <a:endParaRPr lang="en-US" sz="1050" dirty="0"/>
          </a:p>
        </p:txBody>
      </p:sp>
      <p:sp>
        <p:nvSpPr>
          <p:cNvPr id="27" name="SK-18-text-26"/>
          <p:cNvSpPr/>
          <p:nvPr/>
        </p:nvSpPr>
        <p:spPr>
          <a:xfrm>
            <a:off x="1243459" y="4018657"/>
            <a:ext cx="532733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Patient-led palliative care</a:t>
            </a:r>
            <a:endParaRPr lang="en-US" sz="1275" dirty="0"/>
          </a:p>
        </p:txBody>
      </p:sp>
      <p:sp>
        <p:nvSpPr>
          <p:cNvPr id="28" name="SK-18-text-27"/>
          <p:cNvSpPr/>
          <p:nvPr/>
        </p:nvSpPr>
        <p:spPr>
          <a:xfrm>
            <a:off x="1243459" y="4258717"/>
            <a:ext cx="104775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does THIS patient value? Goals of care are theirs to define.</a:t>
            </a:r>
            <a:endParaRPr lang="en-US" sz="1050" dirty="0"/>
          </a:p>
        </p:txBody>
      </p:sp>
      <p:sp>
        <p:nvSpPr>
          <p:cNvPr id="29" name="SK-18-text-28"/>
          <p:cNvSpPr/>
          <p:nvPr/>
        </p:nvSpPr>
        <p:spPr>
          <a:xfrm>
            <a:off x="646063" y="4745682"/>
            <a:ext cx="33680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B85C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Principle</a:t>
            </a:r>
            <a:endParaRPr lang="en-US" sz="1200" dirty="0"/>
          </a:p>
        </p:txBody>
      </p:sp>
      <p:sp>
        <p:nvSpPr>
          <p:cNvPr id="30" name="SK-18-text-29"/>
          <p:cNvSpPr/>
          <p:nvPr/>
        </p:nvSpPr>
        <p:spPr>
          <a:xfrm>
            <a:off x="646063" y="4999434"/>
            <a:ext cx="1154593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a patient says 'I want to die' — explore the underlying meaning:</a:t>
            </a:r>
            <a:endParaRPr lang="en-US" sz="1125" dirty="0"/>
          </a:p>
        </p:txBody>
      </p:sp>
      <p:sp>
        <p:nvSpPr>
          <p:cNvPr id="31" name="SK-18-text-30"/>
          <p:cNvSpPr/>
          <p:nvPr/>
        </p:nvSpPr>
        <p:spPr>
          <a:xfrm>
            <a:off x="804565" y="5404098"/>
            <a:ext cx="707082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/</a:t>
            </a:r>
            <a:endParaRPr lang="en-US" sz="1050" dirty="0"/>
          </a:p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symptoms</a:t>
            </a:r>
            <a:endParaRPr lang="en-US" sz="1050" dirty="0"/>
          </a:p>
        </p:txBody>
      </p:sp>
      <p:sp>
        <p:nvSpPr>
          <p:cNvPr id="32" name="SK-18-text-31"/>
          <p:cNvSpPr/>
          <p:nvPr/>
        </p:nvSpPr>
        <p:spPr>
          <a:xfrm>
            <a:off x="2007573" y="5408860"/>
            <a:ext cx="82897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Depression /</a:t>
            </a:r>
            <a:endParaRPr lang="en-US" sz="1050" dirty="0"/>
          </a:p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fear</a:t>
            </a:r>
            <a:endParaRPr lang="en-US" sz="1050" dirty="0"/>
          </a:p>
        </p:txBody>
      </p:sp>
      <p:sp>
        <p:nvSpPr>
          <p:cNvPr id="33" name="SK-18-text-32"/>
          <p:cNvSpPr/>
          <p:nvPr/>
        </p:nvSpPr>
        <p:spPr>
          <a:xfrm>
            <a:off x="3340447" y="5415803"/>
            <a:ext cx="585192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Feeling</a:t>
            </a:r>
            <a:endParaRPr lang="en-US" sz="1050" dirty="0"/>
          </a:p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burden</a:t>
            </a:r>
            <a:endParaRPr lang="en-US" sz="1050" dirty="0"/>
          </a:p>
        </p:txBody>
      </p:sp>
      <p:sp>
        <p:nvSpPr>
          <p:cNvPr id="34" name="SK-18-text-33"/>
          <p:cNvSpPr/>
          <p:nvPr/>
        </p:nvSpPr>
        <p:spPr>
          <a:xfrm>
            <a:off x="4456062" y="5409679"/>
            <a:ext cx="926455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Loss of</a:t>
            </a:r>
            <a:endParaRPr lang="en-US" sz="1050" dirty="0"/>
          </a:p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independence</a:t>
            </a:r>
            <a:endParaRPr lang="en-US" sz="1050" dirty="0"/>
          </a:p>
        </p:txBody>
      </p:sp>
      <p:sp>
        <p:nvSpPr>
          <p:cNvPr id="35" name="SK-18-text-34"/>
          <p:cNvSpPr/>
          <p:nvPr/>
        </p:nvSpPr>
        <p:spPr>
          <a:xfrm>
            <a:off x="5878474" y="5424636"/>
            <a:ext cx="57298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Spiritual</a:t>
            </a:r>
            <a:endParaRPr lang="en-US" sz="1050" dirty="0"/>
          </a:p>
          <a:p>
            <a:pPr marL="0" indent="0" algn="ct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crisis</a:t>
            </a:r>
            <a:endParaRPr lang="en-US" sz="1050" dirty="0"/>
          </a:p>
        </p:txBody>
      </p:sp>
      <p:sp>
        <p:nvSpPr>
          <p:cNvPr id="36" name="SK-18-text-35"/>
          <p:cNvSpPr/>
          <p:nvPr/>
        </p:nvSpPr>
        <p:spPr>
          <a:xfrm>
            <a:off x="646063" y="5986909"/>
            <a:ext cx="115459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is addressable. Never dismiss it as merely a desire for euthanasia.</a:t>
            </a:r>
            <a:endParaRPr lang="en-US" sz="1050" dirty="0"/>
          </a:p>
        </p:txBody>
      </p:sp>
      <p:sp>
        <p:nvSpPr>
          <p:cNvPr id="37" name="SK-18-text-36"/>
          <p:cNvSpPr/>
          <p:nvPr/>
        </p:nvSpPr>
        <p:spPr>
          <a:xfrm>
            <a:off x="353467" y="6576715"/>
            <a:ext cx="48310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8" name="SK-18-text-37"/>
          <p:cNvSpPr/>
          <p:nvPr/>
        </p:nvSpPr>
        <p:spPr>
          <a:xfrm>
            <a:off x="8473380" y="6583561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9" name="SK-18-text-38"/>
          <p:cNvSpPr/>
          <p:nvPr/>
        </p:nvSpPr>
        <p:spPr>
          <a:xfrm>
            <a:off x="10411867" y="6583561"/>
            <a:ext cx="178013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| Created June 2026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740569"/>
            <a:ext cx="134094" cy="960090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98" y="1874193"/>
            <a:ext cx="11289655" cy="9525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98" y="2112169"/>
            <a:ext cx="2011561" cy="2955727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7459" y="2112169"/>
            <a:ext cx="2011561" cy="2955727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3969" y="2119015"/>
            <a:ext cx="2011561" cy="3113484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0479" y="2112169"/>
            <a:ext cx="2011561" cy="3038029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6988" y="2112169"/>
            <a:ext cx="2011561" cy="2935188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1475" y="3659386"/>
            <a:ext cx="207169" cy="19050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1155" y="3635235"/>
            <a:ext cx="67352" cy="67352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27984" y="3659386"/>
            <a:ext cx="207169" cy="19050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77665" y="3635235"/>
            <a:ext cx="67352" cy="67352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44494" y="3659386"/>
            <a:ext cx="207169" cy="19050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4175" y="3635235"/>
            <a:ext cx="67352" cy="67352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60855" y="3659386"/>
            <a:ext cx="207169" cy="19050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10535" y="3635235"/>
            <a:ext cx="67352" cy="67352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1098" y="5500092"/>
            <a:ext cx="11289655" cy="534888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16753" y="2194471"/>
            <a:ext cx="963067" cy="802332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63780" y="2283619"/>
            <a:ext cx="1084957" cy="699492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08290" y="2235696"/>
            <a:ext cx="938659" cy="761107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18557" y="2215009"/>
            <a:ext cx="1060698" cy="767953"/>
          </a:xfrm>
          <a:prstGeom prst="rect">
            <a:avLst/>
          </a:prstGeom>
        </p:spPr>
      </p:pic>
      <p:pic>
        <p:nvPicPr>
          <p:cNvPr id="25" name="SK-19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290" y="2215009"/>
            <a:ext cx="853380" cy="802332"/>
          </a:xfrm>
          <a:prstGeom prst="rect">
            <a:avLst/>
          </a:prstGeom>
        </p:spPr>
      </p:pic>
      <p:sp>
        <p:nvSpPr>
          <p:cNvPr id="26" name="SK-19-text-25"/>
          <p:cNvSpPr/>
          <p:nvPr/>
        </p:nvSpPr>
        <p:spPr>
          <a:xfrm>
            <a:off x="329059" y="109686"/>
            <a:ext cx="103822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End of Life Care</a:t>
            </a:r>
            <a:endParaRPr lang="en-US" sz="1500" dirty="0"/>
          </a:p>
        </p:txBody>
      </p:sp>
      <p:sp>
        <p:nvSpPr>
          <p:cNvPr id="27" name="SK-19-text-26"/>
          <p:cNvSpPr/>
          <p:nvPr/>
        </p:nvSpPr>
        <p:spPr>
          <a:xfrm>
            <a:off x="572988" y="713184"/>
            <a:ext cx="11619012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Making EOL Decisions</a:t>
            </a:r>
            <a:endParaRPr lang="en-US" sz="4500" dirty="0"/>
          </a:p>
        </p:txBody>
      </p:sp>
      <p:sp>
        <p:nvSpPr>
          <p:cNvPr id="28" name="SK-19-text-27"/>
          <p:cNvSpPr/>
          <p:nvPr/>
        </p:nvSpPr>
        <p:spPr>
          <a:xfrm>
            <a:off x="572988" y="1357759"/>
            <a:ext cx="1042987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Five-Step Clinical Framework</a:t>
            </a:r>
            <a:endParaRPr lang="en-US" sz="2250" dirty="0"/>
          </a:p>
        </p:txBody>
      </p:sp>
      <p:sp>
        <p:nvSpPr>
          <p:cNvPr id="29" name="SK-19-text-28"/>
          <p:cNvSpPr/>
          <p:nvPr/>
        </p:nvSpPr>
        <p:spPr>
          <a:xfrm>
            <a:off x="1267867" y="3161407"/>
            <a:ext cx="142875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4500" dirty="0"/>
          </a:p>
        </p:txBody>
      </p:sp>
      <p:sp>
        <p:nvSpPr>
          <p:cNvPr id="30" name="SK-19-text-29"/>
          <p:cNvSpPr/>
          <p:nvPr/>
        </p:nvSpPr>
        <p:spPr>
          <a:xfrm>
            <a:off x="597396" y="3867894"/>
            <a:ext cx="1658094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 Treatment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Success</a:t>
            </a:r>
            <a:endParaRPr lang="en-US" sz="1650" dirty="0"/>
          </a:p>
        </p:txBody>
      </p:sp>
      <p:sp>
        <p:nvSpPr>
          <p:cNvPr id="31" name="SK-19-text-30"/>
          <p:cNvSpPr/>
          <p:nvPr/>
        </p:nvSpPr>
        <p:spPr>
          <a:xfrm>
            <a:off x="607963" y="4546848"/>
            <a:ext cx="164886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Realistic CPR survival?</a:t>
            </a:r>
            <a:endParaRPr lang="en-US" sz="1200" dirty="0"/>
          </a:p>
        </p:txBody>
      </p:sp>
      <p:sp>
        <p:nvSpPr>
          <p:cNvPr id="32" name="SK-19-text-31"/>
          <p:cNvSpPr/>
          <p:nvPr/>
        </p:nvSpPr>
        <p:spPr>
          <a:xfrm>
            <a:off x="656779" y="4773067"/>
            <a:ext cx="156358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Future quality of life?</a:t>
            </a:r>
            <a:endParaRPr lang="en-US" sz="1200" dirty="0"/>
          </a:p>
        </p:txBody>
      </p:sp>
      <p:sp>
        <p:nvSpPr>
          <p:cNvPr id="33" name="SK-19-text-32"/>
          <p:cNvSpPr/>
          <p:nvPr/>
        </p:nvSpPr>
        <p:spPr>
          <a:xfrm>
            <a:off x="3547765" y="3161407"/>
            <a:ext cx="142875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4500" dirty="0"/>
          </a:p>
        </p:txBody>
      </p:sp>
      <p:sp>
        <p:nvSpPr>
          <p:cNvPr id="34" name="SK-19-text-33"/>
          <p:cNvSpPr/>
          <p:nvPr/>
        </p:nvSpPr>
        <p:spPr>
          <a:xfrm>
            <a:off x="3096667" y="3867894"/>
            <a:ext cx="1316682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Agree Patient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Outcomes</a:t>
            </a:r>
            <a:endParaRPr lang="en-US" sz="1650" dirty="0"/>
          </a:p>
        </p:txBody>
      </p:sp>
      <p:sp>
        <p:nvSpPr>
          <p:cNvPr id="35" name="SK-19-text-34"/>
          <p:cNvSpPr/>
          <p:nvPr/>
        </p:nvSpPr>
        <p:spPr>
          <a:xfrm>
            <a:off x="3084463" y="4553694"/>
            <a:ext cx="132888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matters most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this patient?</a:t>
            </a:r>
            <a:endParaRPr lang="en-US" sz="1275" dirty="0"/>
          </a:p>
        </p:txBody>
      </p:sp>
      <p:sp>
        <p:nvSpPr>
          <p:cNvPr id="36" name="SK-19-text-35"/>
          <p:cNvSpPr/>
          <p:nvPr/>
        </p:nvSpPr>
        <p:spPr>
          <a:xfrm>
            <a:off x="5876479" y="3161407"/>
            <a:ext cx="142875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4500" dirty="0"/>
          </a:p>
        </p:txBody>
      </p:sp>
      <p:sp>
        <p:nvSpPr>
          <p:cNvPr id="37" name="SK-19-text-36"/>
          <p:cNvSpPr/>
          <p:nvPr/>
        </p:nvSpPr>
        <p:spPr>
          <a:xfrm>
            <a:off x="5315694" y="3861048"/>
            <a:ext cx="1511796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Limit to Quality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Care</a:t>
            </a:r>
            <a:endParaRPr lang="en-US" sz="1650" dirty="0"/>
          </a:p>
        </p:txBody>
      </p:sp>
      <p:sp>
        <p:nvSpPr>
          <p:cNvPr id="38" name="SK-19-text-37"/>
          <p:cNvSpPr/>
          <p:nvPr/>
        </p:nvSpPr>
        <p:spPr>
          <a:xfrm>
            <a:off x="5449788" y="4491930"/>
            <a:ext cx="1255663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Appropriate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investigation and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intervention level</a:t>
            </a:r>
            <a:endParaRPr lang="en-US" sz="1275" dirty="0"/>
          </a:p>
        </p:txBody>
      </p:sp>
      <p:sp>
        <p:nvSpPr>
          <p:cNvPr id="39" name="SK-19-text-38"/>
          <p:cNvSpPr/>
          <p:nvPr/>
        </p:nvSpPr>
        <p:spPr>
          <a:xfrm>
            <a:off x="8205192" y="3161407"/>
            <a:ext cx="142875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4500" dirty="0"/>
          </a:p>
        </p:txBody>
      </p:sp>
      <p:sp>
        <p:nvSpPr>
          <p:cNvPr id="40" name="SK-19-text-39"/>
          <p:cNvSpPr/>
          <p:nvPr/>
        </p:nvSpPr>
        <p:spPr>
          <a:xfrm>
            <a:off x="7863780" y="3867894"/>
            <a:ext cx="1060698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Involve the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</a:t>
            </a:r>
            <a:endParaRPr lang="en-US" sz="1650" dirty="0"/>
          </a:p>
        </p:txBody>
      </p:sp>
      <p:sp>
        <p:nvSpPr>
          <p:cNvPr id="41" name="SK-19-text-40"/>
          <p:cNvSpPr/>
          <p:nvPr/>
        </p:nvSpPr>
        <p:spPr>
          <a:xfrm>
            <a:off x="7546777" y="4546848"/>
            <a:ext cx="1706761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Shared decision-making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throughout</a:t>
            </a:r>
            <a:endParaRPr lang="en-US" sz="1275" dirty="0"/>
          </a:p>
        </p:txBody>
      </p:sp>
      <p:sp>
        <p:nvSpPr>
          <p:cNvPr id="42" name="SK-19-text-41"/>
          <p:cNvSpPr/>
          <p:nvPr/>
        </p:nvSpPr>
        <p:spPr>
          <a:xfrm>
            <a:off x="10533757" y="3161407"/>
            <a:ext cx="142875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4500" dirty="0"/>
          </a:p>
        </p:txBody>
      </p:sp>
      <p:sp>
        <p:nvSpPr>
          <p:cNvPr id="43" name="SK-19-text-42"/>
          <p:cNvSpPr/>
          <p:nvPr/>
        </p:nvSpPr>
        <p:spPr>
          <a:xfrm>
            <a:off x="10058400" y="3867894"/>
            <a:ext cx="1316682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Communicate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Family</a:t>
            </a:r>
            <a:endParaRPr lang="en-US" sz="1650" dirty="0"/>
          </a:p>
        </p:txBody>
      </p:sp>
      <p:sp>
        <p:nvSpPr>
          <p:cNvPr id="44" name="SK-19-text-43"/>
          <p:cNvSpPr/>
          <p:nvPr/>
        </p:nvSpPr>
        <p:spPr>
          <a:xfrm>
            <a:off x="10094863" y="4546848"/>
            <a:ext cx="123125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Sensitively, with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patient's consent</a:t>
            </a:r>
            <a:endParaRPr lang="en-US" sz="1275" dirty="0"/>
          </a:p>
        </p:txBody>
      </p:sp>
      <p:sp>
        <p:nvSpPr>
          <p:cNvPr id="45" name="SK-19-text-44"/>
          <p:cNvSpPr/>
          <p:nvPr/>
        </p:nvSpPr>
        <p:spPr>
          <a:xfrm>
            <a:off x="586234" y="5644009"/>
            <a:ext cx="1097041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Useful opening question: ‘How do you see the future?’ — ‘Have you thought about where you’d like to be if things take a turn for the worse?’</a:t>
            </a:r>
            <a:endParaRPr lang="en-US" sz="1400" dirty="0"/>
          </a:p>
        </p:txBody>
      </p:sp>
      <p:sp>
        <p:nvSpPr>
          <p:cNvPr id="46" name="SK-19-text-45"/>
          <p:cNvSpPr/>
          <p:nvPr/>
        </p:nvSpPr>
        <p:spPr>
          <a:xfrm>
            <a:off x="329059" y="6453336"/>
            <a:ext cx="724662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00" dirty="0"/>
          </a:p>
        </p:txBody>
      </p:sp>
      <p:sp>
        <p:nvSpPr>
          <p:cNvPr id="47" name="SK-19-text-46"/>
          <p:cNvSpPr/>
          <p:nvPr/>
        </p:nvSpPr>
        <p:spPr>
          <a:xfrm>
            <a:off x="8010079" y="6473875"/>
            <a:ext cx="41819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48" name="SK-19-text-47"/>
          <p:cNvSpPr/>
          <p:nvPr/>
        </p:nvSpPr>
        <p:spPr>
          <a:xfrm>
            <a:off x="10265569" y="6473875"/>
            <a:ext cx="192643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67" y="174129"/>
            <a:ext cx="32891" cy="146745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786" y="1759744"/>
            <a:ext cx="5505896" cy="19050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786" y="2619077"/>
            <a:ext cx="5118050" cy="851595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169" y="798909"/>
            <a:ext cx="3656261" cy="1357759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1658" y="2726680"/>
            <a:ext cx="2484686" cy="1253579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7401" y="2726680"/>
            <a:ext cx="2485876" cy="1404491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65169" y="4644926"/>
            <a:ext cx="3656261" cy="1010841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65070" y="2156817"/>
            <a:ext cx="2856458" cy="569863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6973" y="4153049"/>
            <a:ext cx="2412653" cy="491579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29773" y="4814292"/>
            <a:ext cx="451098" cy="432048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51169" y="2846040"/>
            <a:ext cx="414486" cy="356592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6079" y="2955727"/>
            <a:ext cx="390079" cy="390823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29773" y="891480"/>
            <a:ext cx="414486" cy="432048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5984" y="54769"/>
            <a:ext cx="377875" cy="335905"/>
          </a:xfrm>
          <a:prstGeom prst="rect">
            <a:avLst/>
          </a:prstGeom>
        </p:spPr>
      </p:pic>
      <p:sp>
        <p:nvSpPr>
          <p:cNvPr id="23" name="SK-20-text-22"/>
          <p:cNvSpPr/>
          <p:nvPr/>
        </p:nvSpPr>
        <p:spPr>
          <a:xfrm>
            <a:off x="926455" y="137071"/>
            <a:ext cx="93440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End of Life Care</a:t>
            </a:r>
            <a:endParaRPr lang="en-US" sz="1350" dirty="0"/>
          </a:p>
        </p:txBody>
      </p:sp>
      <p:sp>
        <p:nvSpPr>
          <p:cNvPr id="24" name="SK-20-text-23"/>
          <p:cNvSpPr/>
          <p:nvPr/>
        </p:nvSpPr>
        <p:spPr>
          <a:xfrm>
            <a:off x="341263" y="767953"/>
            <a:ext cx="5352157" cy="836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330"/>
              </a:lnSpc>
              <a:buNone/>
            </a:pPr>
            <a:r>
              <a:rPr lang="en-US" sz="2775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Doctrine of Double Effect</a:t>
            </a:r>
            <a:endParaRPr lang="en-US" sz="2775" dirty="0"/>
          </a:p>
          <a:p>
            <a:pPr marL="0" indent="0" algn="l">
              <a:lnSpc>
                <a:spcPts val="3330"/>
              </a:lnSpc>
              <a:buNone/>
            </a:pPr>
            <a:r>
              <a:rPr lang="en-US" sz="2775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Explained</a:t>
            </a:r>
            <a:endParaRPr lang="en-US" sz="2775" dirty="0"/>
          </a:p>
        </p:txBody>
      </p:sp>
      <p:sp>
        <p:nvSpPr>
          <p:cNvPr id="25" name="SK-20-text-24"/>
          <p:cNvSpPr/>
          <p:nvPr/>
        </p:nvSpPr>
        <p:spPr>
          <a:xfrm>
            <a:off x="341263" y="1927027"/>
            <a:ext cx="454759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Ethical and legal justification for symptom relief that may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incidentally hasten death — when intent is everything.</a:t>
            </a:r>
            <a:endParaRPr lang="en-US" sz="1350" dirty="0"/>
          </a:p>
        </p:txBody>
      </p:sp>
      <p:sp>
        <p:nvSpPr>
          <p:cNvPr id="26" name="SK-20-text-25"/>
          <p:cNvSpPr/>
          <p:nvPr/>
        </p:nvSpPr>
        <p:spPr>
          <a:xfrm>
            <a:off x="609600" y="2695129"/>
            <a:ext cx="4596259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 action intended to produce a good effect is ethically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permissible even if it foreseeably produces a bad effect —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provided the four conditions below are met.</a:t>
            </a:r>
            <a:endParaRPr lang="en-US" sz="1350" dirty="0"/>
          </a:p>
        </p:txBody>
      </p:sp>
      <p:sp>
        <p:nvSpPr>
          <p:cNvPr id="27" name="SK-20-text-26"/>
          <p:cNvSpPr/>
          <p:nvPr/>
        </p:nvSpPr>
        <p:spPr>
          <a:xfrm>
            <a:off x="451098" y="3703290"/>
            <a:ext cx="10610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➊ The action itself is not intrinsically wrong</a:t>
            </a:r>
            <a:endParaRPr lang="en-US" sz="1500" dirty="0"/>
          </a:p>
        </p:txBody>
      </p:sp>
      <p:sp>
        <p:nvSpPr>
          <p:cNvPr id="28" name="SK-20-text-27"/>
          <p:cNvSpPr/>
          <p:nvPr/>
        </p:nvSpPr>
        <p:spPr>
          <a:xfrm>
            <a:off x="841177" y="3936355"/>
            <a:ext cx="113508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Giving morphine for pain relief is a legitimate medical act</a:t>
            </a:r>
            <a:endParaRPr lang="en-US" sz="1350" dirty="0"/>
          </a:p>
        </p:txBody>
      </p:sp>
      <p:sp>
        <p:nvSpPr>
          <p:cNvPr id="29" name="SK-20-text-28"/>
          <p:cNvSpPr/>
          <p:nvPr/>
        </p:nvSpPr>
        <p:spPr>
          <a:xfrm>
            <a:off x="451098" y="4409629"/>
            <a:ext cx="9239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➋ The agent intends only the good effect</a:t>
            </a:r>
            <a:endParaRPr lang="en-US" sz="1500" dirty="0"/>
          </a:p>
        </p:txBody>
      </p:sp>
      <p:sp>
        <p:nvSpPr>
          <p:cNvPr id="30" name="SK-20-text-29"/>
          <p:cNvSpPr/>
          <p:nvPr/>
        </p:nvSpPr>
        <p:spPr>
          <a:xfrm>
            <a:off x="841177" y="4642842"/>
            <a:ext cx="97555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Intent is symptom control — not to hasten death</a:t>
            </a:r>
            <a:endParaRPr lang="en-US" sz="1350" dirty="0"/>
          </a:p>
        </p:txBody>
      </p:sp>
      <p:sp>
        <p:nvSpPr>
          <p:cNvPr id="31" name="SK-20-text-30"/>
          <p:cNvSpPr/>
          <p:nvPr/>
        </p:nvSpPr>
        <p:spPr>
          <a:xfrm>
            <a:off x="451098" y="5074890"/>
            <a:ext cx="103822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➌ The bad effect is not the means to the good</a:t>
            </a:r>
            <a:endParaRPr lang="en-US" sz="1500" dirty="0"/>
          </a:p>
        </p:txBody>
      </p:sp>
      <p:sp>
        <p:nvSpPr>
          <p:cNvPr id="32" name="SK-20-text-31"/>
          <p:cNvSpPr/>
          <p:nvPr/>
        </p:nvSpPr>
        <p:spPr>
          <a:xfrm>
            <a:off x="841177" y="5307955"/>
            <a:ext cx="1135082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Death does not cause the relief — relief comes from the medicine</a:t>
            </a:r>
            <a:endParaRPr lang="en-US" sz="1350" dirty="0"/>
          </a:p>
        </p:txBody>
      </p:sp>
      <p:sp>
        <p:nvSpPr>
          <p:cNvPr id="33" name="SK-20-text-32"/>
          <p:cNvSpPr/>
          <p:nvPr/>
        </p:nvSpPr>
        <p:spPr>
          <a:xfrm>
            <a:off x="451098" y="5760690"/>
            <a:ext cx="101536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➍ The good and bad effects are proportionate</a:t>
            </a:r>
            <a:endParaRPr lang="en-US" sz="1500" dirty="0"/>
          </a:p>
        </p:txBody>
      </p:sp>
      <p:sp>
        <p:nvSpPr>
          <p:cNvPr id="34" name="SK-20-text-33"/>
          <p:cNvSpPr/>
          <p:nvPr/>
        </p:nvSpPr>
        <p:spPr>
          <a:xfrm>
            <a:off x="841177" y="6007596"/>
            <a:ext cx="1135082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 burden justifies the small risk of hastening death</a:t>
            </a:r>
            <a:endParaRPr lang="en-US" sz="1350" dirty="0"/>
          </a:p>
        </p:txBody>
      </p:sp>
      <p:sp>
        <p:nvSpPr>
          <p:cNvPr id="35" name="SK-20-text-34"/>
          <p:cNvSpPr/>
          <p:nvPr/>
        </p:nvSpPr>
        <p:spPr>
          <a:xfrm>
            <a:off x="7790557" y="891480"/>
            <a:ext cx="39814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Scenario</a:t>
            </a:r>
            <a:endParaRPr lang="en-US" sz="1500" dirty="0"/>
          </a:p>
        </p:txBody>
      </p:sp>
      <p:sp>
        <p:nvSpPr>
          <p:cNvPr id="36" name="SK-20-text-35"/>
          <p:cNvSpPr/>
          <p:nvPr/>
        </p:nvSpPr>
        <p:spPr>
          <a:xfrm>
            <a:off x="7790557" y="1152079"/>
            <a:ext cx="238958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in final hours — intractable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and agitation</a:t>
            </a:r>
            <a:endParaRPr lang="en-US" sz="1200" dirty="0"/>
          </a:p>
        </p:txBody>
      </p:sp>
      <p:sp>
        <p:nvSpPr>
          <p:cNvPr id="37" name="SK-20-text-36"/>
          <p:cNvSpPr/>
          <p:nvPr/>
        </p:nvSpPr>
        <p:spPr>
          <a:xfrm>
            <a:off x="7790557" y="1645890"/>
            <a:ext cx="251147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High-dose morphine and midazolam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syringe driver commenced</a:t>
            </a:r>
            <a:endParaRPr lang="en-US" sz="1200" dirty="0"/>
          </a:p>
        </p:txBody>
      </p:sp>
      <p:sp>
        <p:nvSpPr>
          <p:cNvPr id="38" name="SK-20-text-37"/>
          <p:cNvSpPr/>
          <p:nvPr/>
        </p:nvSpPr>
        <p:spPr>
          <a:xfrm>
            <a:off x="6985992" y="2969419"/>
            <a:ext cx="3752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F855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Primary Intent ✓</a:t>
            </a:r>
            <a:endParaRPr lang="en-US" sz="1500" dirty="0"/>
          </a:p>
        </p:txBody>
      </p:sp>
      <p:sp>
        <p:nvSpPr>
          <p:cNvPr id="39" name="SK-20-text-38"/>
          <p:cNvSpPr/>
          <p:nvPr/>
        </p:nvSpPr>
        <p:spPr>
          <a:xfrm>
            <a:off x="6998196" y="3271242"/>
            <a:ext cx="40767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Relieve pain and distress</a:t>
            </a:r>
            <a:endParaRPr lang="en-US" sz="1050" dirty="0"/>
          </a:p>
        </p:txBody>
      </p:sp>
      <p:sp>
        <p:nvSpPr>
          <p:cNvPr id="40" name="SK-20-text-39"/>
          <p:cNvSpPr/>
          <p:nvPr/>
        </p:nvSpPr>
        <p:spPr>
          <a:xfrm>
            <a:off x="6985992" y="3572917"/>
            <a:ext cx="24765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 control</a:t>
            </a:r>
            <a:endParaRPr lang="en-US" sz="1050" dirty="0"/>
          </a:p>
        </p:txBody>
      </p:sp>
      <p:sp>
        <p:nvSpPr>
          <p:cNvPr id="41" name="SK-20-text-40"/>
          <p:cNvSpPr/>
          <p:nvPr/>
        </p:nvSpPr>
        <p:spPr>
          <a:xfrm>
            <a:off x="9887694" y="2852886"/>
            <a:ext cx="112156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Foreseen but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Unintended ⚠</a:t>
            </a:r>
            <a:endParaRPr lang="en-US" sz="1350" dirty="0"/>
          </a:p>
        </p:txBody>
      </p:sp>
      <p:sp>
        <p:nvSpPr>
          <p:cNvPr id="42" name="SK-20-text-41"/>
          <p:cNvSpPr/>
          <p:nvPr/>
        </p:nvSpPr>
        <p:spPr>
          <a:xfrm>
            <a:off x="9899898" y="3360390"/>
            <a:ext cx="1401961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slightly hasten death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(evidence suggests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minimal difference)</a:t>
            </a:r>
            <a:endParaRPr lang="en-US" sz="1050" dirty="0"/>
          </a:p>
        </p:txBody>
      </p:sp>
      <p:sp>
        <p:nvSpPr>
          <p:cNvPr id="43" name="SK-20-text-42"/>
          <p:cNvSpPr/>
          <p:nvPr/>
        </p:nvSpPr>
        <p:spPr>
          <a:xfrm>
            <a:off x="7790557" y="4800600"/>
            <a:ext cx="44014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Ethical and Legal ✓</a:t>
            </a:r>
            <a:endParaRPr lang="en-US" sz="1500" dirty="0"/>
          </a:p>
        </p:txBody>
      </p:sp>
      <p:sp>
        <p:nvSpPr>
          <p:cNvPr id="44" name="SK-20-text-43"/>
          <p:cNvSpPr/>
          <p:nvPr/>
        </p:nvSpPr>
        <p:spPr>
          <a:xfrm>
            <a:off x="7790557" y="5081736"/>
            <a:ext cx="263336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Provided intent is symptom control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 clearly</a:t>
            </a:r>
            <a:endParaRPr lang="en-US" sz="1200" dirty="0"/>
          </a:p>
        </p:txBody>
      </p:sp>
      <p:sp>
        <p:nvSpPr>
          <p:cNvPr id="45" name="SK-20-text-44"/>
          <p:cNvSpPr/>
          <p:nvPr/>
        </p:nvSpPr>
        <p:spPr>
          <a:xfrm>
            <a:off x="7083475" y="5801767"/>
            <a:ext cx="3803898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Well-titrated palliative sedation does not significantly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hasten death — document intent at every step.</a:t>
            </a:r>
            <a:endParaRPr lang="en-US" sz="1200" dirty="0"/>
          </a:p>
        </p:txBody>
      </p:sp>
      <p:sp>
        <p:nvSpPr>
          <p:cNvPr id="46" name="SK-20-text-45"/>
          <p:cNvSpPr/>
          <p:nvPr/>
        </p:nvSpPr>
        <p:spPr>
          <a:xfrm>
            <a:off x="353467" y="6549330"/>
            <a:ext cx="6038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00" dirty="0"/>
          </a:p>
        </p:txBody>
      </p:sp>
      <p:sp>
        <p:nvSpPr>
          <p:cNvPr id="47" name="SK-20-text-46"/>
          <p:cNvSpPr/>
          <p:nvPr/>
        </p:nvSpPr>
        <p:spPr>
          <a:xfrm>
            <a:off x="7919591" y="6549330"/>
            <a:ext cx="386997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296912"/>
            <a:ext cx="11533584" cy="952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1423690"/>
            <a:ext cx="3657600" cy="1905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2084784"/>
            <a:ext cx="4547592" cy="3854053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7" y="2297311"/>
            <a:ext cx="1060698" cy="274290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157" y="4836914"/>
            <a:ext cx="3962400" cy="9525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040" y="5068044"/>
            <a:ext cx="19050" cy="685800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70777" y="5698927"/>
            <a:ext cx="3072259" cy="658267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92667" y="3387775"/>
            <a:ext cx="2743200" cy="2976265"/>
          </a:xfrm>
          <a:prstGeom prst="rect">
            <a:avLst/>
          </a:prstGeom>
        </p:spPr>
      </p:pic>
      <p:sp>
        <p:nvSpPr>
          <p:cNvPr id="13" name="SK-21-text-12"/>
          <p:cNvSpPr/>
          <p:nvPr/>
        </p:nvSpPr>
        <p:spPr>
          <a:xfrm>
            <a:off x="402282" y="130225"/>
            <a:ext cx="83058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— End of Life Care</a:t>
            </a:r>
            <a:endParaRPr lang="en-US" sz="1200" dirty="0"/>
          </a:p>
        </p:txBody>
      </p:sp>
      <p:sp>
        <p:nvSpPr>
          <p:cNvPr id="14" name="SK-21-text-13"/>
          <p:cNvSpPr/>
          <p:nvPr/>
        </p:nvSpPr>
        <p:spPr>
          <a:xfrm>
            <a:off x="11301859" y="137071"/>
            <a:ext cx="89014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/ 31</a:t>
            </a:r>
            <a:endParaRPr lang="en-US" sz="1200" dirty="0"/>
          </a:p>
        </p:txBody>
      </p:sp>
      <p:sp>
        <p:nvSpPr>
          <p:cNvPr id="15" name="SK-21-text-14"/>
          <p:cNvSpPr/>
          <p:nvPr/>
        </p:nvSpPr>
        <p:spPr>
          <a:xfrm>
            <a:off x="463153" y="891480"/>
            <a:ext cx="1172884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Terminal and Palliative Sedation</a:t>
            </a:r>
            <a:endParaRPr lang="en-US" sz="2850" dirty="0"/>
          </a:p>
        </p:txBody>
      </p:sp>
      <p:sp>
        <p:nvSpPr>
          <p:cNvPr id="16" name="SK-21-text-15"/>
          <p:cNvSpPr/>
          <p:nvPr/>
        </p:nvSpPr>
        <p:spPr>
          <a:xfrm>
            <a:off x="451098" y="1597819"/>
            <a:ext cx="1174090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Proportionate relief of suffering — ethical, legal, and carefully documented</a:t>
            </a:r>
            <a:endParaRPr lang="en-US" sz="1425" dirty="0"/>
          </a:p>
        </p:txBody>
      </p:sp>
      <p:sp>
        <p:nvSpPr>
          <p:cNvPr id="17" name="SK-21-text-16"/>
          <p:cNvSpPr/>
          <p:nvPr/>
        </p:nvSpPr>
        <p:spPr>
          <a:xfrm>
            <a:off x="877788" y="2345382"/>
            <a:ext cx="1905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18" name="SK-21-text-17"/>
          <p:cNvSpPr/>
          <p:nvPr/>
        </p:nvSpPr>
        <p:spPr>
          <a:xfrm>
            <a:off x="743694" y="2804815"/>
            <a:ext cx="3559969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Proportionate sedation to relieve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refractory suffering in patients who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 dying.</a:t>
            </a:r>
            <a:endParaRPr lang="en-US" sz="1650" dirty="0"/>
          </a:p>
        </p:txBody>
      </p:sp>
      <p:sp>
        <p:nvSpPr>
          <p:cNvPr id="19" name="SK-21-text-18"/>
          <p:cNvSpPr/>
          <p:nvPr/>
        </p:nvSpPr>
        <p:spPr>
          <a:xfrm>
            <a:off x="743694" y="3778746"/>
            <a:ext cx="3657600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and ethical in the UK when the intent is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symptom control — governed by the doctrine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double effect.</a:t>
            </a:r>
            <a:endParaRPr lang="en-US" sz="1350" dirty="0"/>
          </a:p>
        </p:txBody>
      </p:sp>
      <p:sp>
        <p:nvSpPr>
          <p:cNvPr id="20" name="SK-21-text-19"/>
          <p:cNvSpPr/>
          <p:nvPr/>
        </p:nvSpPr>
        <p:spPr>
          <a:xfrm>
            <a:off x="963067" y="5143500"/>
            <a:ext cx="3547765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intent must be symptom relief —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to hasten death.</a:t>
            </a:r>
            <a:endParaRPr lang="en-US" sz="1575" dirty="0"/>
          </a:p>
        </p:txBody>
      </p:sp>
      <p:sp>
        <p:nvSpPr>
          <p:cNvPr id="21" name="SK-21-text-20"/>
          <p:cNvSpPr/>
          <p:nvPr/>
        </p:nvSpPr>
        <p:spPr>
          <a:xfrm>
            <a:off x="5413177" y="2153394"/>
            <a:ext cx="677882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Deep Sedation (CDS)</a:t>
            </a:r>
            <a:endParaRPr lang="en-US" sz="1500" dirty="0"/>
          </a:p>
        </p:txBody>
      </p:sp>
      <p:sp>
        <p:nvSpPr>
          <p:cNvPr id="22" name="SK-21-text-21"/>
          <p:cNvSpPr/>
          <p:nvPr/>
        </p:nvSpPr>
        <p:spPr>
          <a:xfrm>
            <a:off x="5730180" y="2427684"/>
            <a:ext cx="449877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Ethically permissible for refractory, intractable suffering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end of life — requires careful justification and ongoing review.</a:t>
            </a:r>
            <a:endParaRPr lang="en-US" sz="1125" dirty="0"/>
          </a:p>
        </p:txBody>
      </p:sp>
      <p:sp>
        <p:nvSpPr>
          <p:cNvPr id="23" name="SK-21-text-22"/>
          <p:cNvSpPr/>
          <p:nvPr/>
        </p:nvSpPr>
        <p:spPr>
          <a:xfrm>
            <a:off x="5413177" y="3120330"/>
            <a:ext cx="67788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Must be distinguished from intentional killing</a:t>
            </a:r>
            <a:endParaRPr lang="en-US" sz="1500" dirty="0"/>
          </a:p>
        </p:txBody>
      </p:sp>
      <p:sp>
        <p:nvSpPr>
          <p:cNvPr id="24" name="SK-21-text-23"/>
          <p:cNvSpPr/>
          <p:nvPr/>
        </p:nvSpPr>
        <p:spPr>
          <a:xfrm>
            <a:off x="5730180" y="3408313"/>
            <a:ext cx="334059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clinical and ethical distinction lies entirely in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documented intent and proportionality.</a:t>
            </a:r>
            <a:endParaRPr lang="en-US" sz="1125" dirty="0"/>
          </a:p>
        </p:txBody>
      </p:sp>
      <p:sp>
        <p:nvSpPr>
          <p:cNvPr id="25" name="SK-21-text-24"/>
          <p:cNvSpPr/>
          <p:nvPr/>
        </p:nvSpPr>
        <p:spPr>
          <a:xfrm>
            <a:off x="5413177" y="4107805"/>
            <a:ext cx="677882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Family discussion is essential</a:t>
            </a:r>
            <a:endParaRPr lang="en-US" sz="1500" dirty="0"/>
          </a:p>
        </p:txBody>
      </p:sp>
      <p:sp>
        <p:nvSpPr>
          <p:cNvPr id="26" name="SK-21-text-25"/>
          <p:cNvSpPr/>
          <p:nvPr/>
        </p:nvSpPr>
        <p:spPr>
          <a:xfrm>
            <a:off x="5730180" y="4389090"/>
            <a:ext cx="3303984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what CDS involves, why it is being used,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what the patient will experience.</a:t>
            </a:r>
            <a:endParaRPr lang="en-US" sz="1125" dirty="0"/>
          </a:p>
        </p:txBody>
      </p:sp>
      <p:sp>
        <p:nvSpPr>
          <p:cNvPr id="27" name="SK-21-text-26"/>
          <p:cNvSpPr/>
          <p:nvPr/>
        </p:nvSpPr>
        <p:spPr>
          <a:xfrm>
            <a:off x="5413177" y="5081736"/>
            <a:ext cx="55816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Documentation and review</a:t>
            </a:r>
            <a:endParaRPr lang="en-US" sz="1500" dirty="0"/>
          </a:p>
        </p:txBody>
      </p:sp>
      <p:sp>
        <p:nvSpPr>
          <p:cNvPr id="28" name="SK-21-text-27"/>
          <p:cNvSpPr/>
          <p:nvPr/>
        </p:nvSpPr>
        <p:spPr>
          <a:xfrm>
            <a:off x="5730180" y="5362873"/>
            <a:ext cx="3438079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clinical reasoning, intent, dose titration,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regular reassessment — refer to NICE NG31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local trust protocols.</a:t>
            </a:r>
            <a:endParaRPr lang="en-US" sz="1125" dirty="0"/>
          </a:p>
        </p:txBody>
      </p:sp>
      <p:sp>
        <p:nvSpPr>
          <p:cNvPr id="29" name="SK-21-text-28"/>
          <p:cNvSpPr/>
          <p:nvPr/>
        </p:nvSpPr>
        <p:spPr>
          <a:xfrm>
            <a:off x="402282" y="6563023"/>
            <a:ext cx="513302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30" name="SK-21-text-29"/>
          <p:cNvSpPr/>
          <p:nvPr/>
        </p:nvSpPr>
        <p:spPr>
          <a:xfrm>
            <a:off x="8595271" y="6563023"/>
            <a:ext cx="35967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 | Created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9059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05426"/>
            <a:ext cx="12192000" cy="352425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80" y="595908"/>
            <a:ext cx="134094" cy="906512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780" y="1735038"/>
            <a:ext cx="6144667" cy="1179463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80" y="1728192"/>
            <a:ext cx="134094" cy="1186309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7136" y="1728192"/>
            <a:ext cx="9525" cy="4416475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4795838"/>
            <a:ext cx="5852071" cy="9525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70493" y="6638479"/>
            <a:ext cx="9525" cy="109686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3553" y="3483769"/>
            <a:ext cx="4072086" cy="2036713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32055" y="1172617"/>
            <a:ext cx="3145482" cy="1721346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0784" y="3758059"/>
            <a:ext cx="646063" cy="624036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580" y="3086100"/>
            <a:ext cx="658267" cy="630882"/>
          </a:xfrm>
          <a:prstGeom prst="rect">
            <a:avLst/>
          </a:prstGeom>
        </p:spPr>
      </p:pic>
      <p:sp>
        <p:nvSpPr>
          <p:cNvPr id="15" name="SK-22-text-14"/>
          <p:cNvSpPr/>
          <p:nvPr/>
        </p:nvSpPr>
        <p:spPr>
          <a:xfrm>
            <a:off x="316855" y="102840"/>
            <a:ext cx="103822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End of Life Care</a:t>
            </a:r>
            <a:endParaRPr lang="en-US" sz="1500" dirty="0"/>
          </a:p>
        </p:txBody>
      </p:sp>
      <p:sp>
        <p:nvSpPr>
          <p:cNvPr id="16" name="SK-22-text-15"/>
          <p:cNvSpPr/>
          <p:nvPr/>
        </p:nvSpPr>
        <p:spPr>
          <a:xfrm>
            <a:off x="10826353" y="102840"/>
            <a:ext cx="136564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22 of 31</a:t>
            </a:r>
            <a:endParaRPr lang="en-US" sz="1350" dirty="0"/>
          </a:p>
        </p:txBody>
      </p:sp>
      <p:sp>
        <p:nvSpPr>
          <p:cNvPr id="17" name="SK-22-text-16"/>
          <p:cNvSpPr/>
          <p:nvPr/>
        </p:nvSpPr>
        <p:spPr>
          <a:xfrm>
            <a:off x="548580" y="671959"/>
            <a:ext cx="1164342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Withdrawing and Withholding Treatment</a:t>
            </a:r>
            <a:endParaRPr lang="en-US" sz="3075" dirty="0"/>
          </a:p>
        </p:txBody>
      </p:sp>
      <p:sp>
        <p:nvSpPr>
          <p:cNvPr id="18" name="SK-22-text-17"/>
          <p:cNvSpPr/>
          <p:nvPr/>
        </p:nvSpPr>
        <p:spPr>
          <a:xfrm>
            <a:off x="548580" y="1145232"/>
            <a:ext cx="1164342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 and ethical equivalence — and why this matters clinically</a:t>
            </a:r>
            <a:endParaRPr lang="en-US" sz="1950" dirty="0"/>
          </a:p>
        </p:txBody>
      </p:sp>
      <p:sp>
        <p:nvSpPr>
          <p:cNvPr id="19" name="SK-22-text-18"/>
          <p:cNvSpPr/>
          <p:nvPr/>
        </p:nvSpPr>
        <p:spPr>
          <a:xfrm>
            <a:off x="658267" y="1878955"/>
            <a:ext cx="5242471" cy="891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4"/>
              </a:lnSpc>
              <a:buNone/>
            </a:pPr>
            <a:r>
              <a:rPr lang="en-US" sz="18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Withdrawing and withholding treatment are</a:t>
            </a:r>
            <a:endParaRPr lang="en-US" sz="1875" dirty="0"/>
          </a:p>
          <a:p>
            <a:pPr marL="0" indent="0" algn="l">
              <a:lnSpc>
                <a:spcPts val="2344"/>
              </a:lnSpc>
              <a:buNone/>
            </a:pPr>
            <a:r>
              <a:rPr lang="en-US" sz="18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legally and ethically equivalent — neither</a:t>
            </a:r>
            <a:endParaRPr lang="en-US" sz="1875" dirty="0"/>
          </a:p>
          <a:p>
            <a:pPr marL="0" indent="0" algn="l">
              <a:lnSpc>
                <a:spcPts val="2344"/>
              </a:lnSpc>
              <a:buNone/>
            </a:pPr>
            <a:r>
              <a:rPr lang="en-US" sz="18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constitutes intentional killing.</a:t>
            </a:r>
            <a:endParaRPr lang="en-US" sz="1875" dirty="0"/>
          </a:p>
        </p:txBody>
      </p:sp>
      <p:sp>
        <p:nvSpPr>
          <p:cNvPr id="20" name="SK-22-text-19"/>
          <p:cNvSpPr/>
          <p:nvPr/>
        </p:nvSpPr>
        <p:spPr>
          <a:xfrm>
            <a:off x="1377553" y="3161407"/>
            <a:ext cx="4376886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of clinically ineffective or burdensome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 is both ethical and legal.</a:t>
            </a:r>
            <a:endParaRPr lang="en-US" sz="1575" dirty="0"/>
          </a:p>
        </p:txBody>
      </p:sp>
      <p:sp>
        <p:nvSpPr>
          <p:cNvPr id="21" name="SK-22-text-20"/>
          <p:cNvSpPr/>
          <p:nvPr/>
        </p:nvSpPr>
        <p:spPr>
          <a:xfrm>
            <a:off x="1377553" y="3861048"/>
            <a:ext cx="4376886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Feeding and hydration may be withdrawn if not in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patient's best interests.</a:t>
            </a:r>
            <a:endParaRPr lang="en-US" sz="1575" dirty="0"/>
          </a:p>
        </p:txBody>
      </p:sp>
      <p:sp>
        <p:nvSpPr>
          <p:cNvPr id="22" name="SK-22-text-21"/>
          <p:cNvSpPr/>
          <p:nvPr/>
        </p:nvSpPr>
        <p:spPr>
          <a:xfrm>
            <a:off x="1377553" y="4395936"/>
            <a:ext cx="108144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Airedale NHS Trust v Bland [1993]; Mental Capacity Act 2005</a:t>
            </a:r>
            <a:endParaRPr lang="en-US" sz="1200" dirty="0"/>
          </a:p>
        </p:txBody>
      </p:sp>
      <p:sp>
        <p:nvSpPr>
          <p:cNvPr id="23" name="SK-22-text-22"/>
          <p:cNvSpPr/>
          <p:nvPr/>
        </p:nvSpPr>
        <p:spPr>
          <a:xfrm>
            <a:off x="536377" y="4951363"/>
            <a:ext cx="1016698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'Killing vs Letting Die' — the legal distinction:</a:t>
            </a:r>
            <a:endParaRPr lang="en-US" sz="1350" dirty="0"/>
          </a:p>
        </p:txBody>
      </p:sp>
      <p:sp>
        <p:nvSpPr>
          <p:cNvPr id="24" name="SK-22-text-23"/>
          <p:cNvSpPr/>
          <p:nvPr/>
        </p:nvSpPr>
        <p:spPr>
          <a:xfrm>
            <a:off x="524173" y="5253186"/>
            <a:ext cx="551065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treatment is withdrawn, the cause of death is the underlying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disease — not the clinical act of withdrawal.</a:t>
            </a:r>
            <a:endParaRPr lang="en-US" sz="1500" dirty="0"/>
          </a:p>
        </p:txBody>
      </p:sp>
      <p:sp>
        <p:nvSpPr>
          <p:cNvPr id="25" name="SK-22-text-24"/>
          <p:cNvSpPr/>
          <p:nvPr/>
        </p:nvSpPr>
        <p:spPr>
          <a:xfrm>
            <a:off x="524173" y="5842992"/>
            <a:ext cx="5023098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There is no legal or ethical obligation to provide treatment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that only prolongs dying.</a:t>
            </a:r>
            <a:endParaRPr lang="en-US" sz="1500" dirty="0"/>
          </a:p>
        </p:txBody>
      </p:sp>
      <p:sp>
        <p:nvSpPr>
          <p:cNvPr id="26" name="SK-22-text-25"/>
          <p:cNvSpPr/>
          <p:nvPr/>
        </p:nvSpPr>
        <p:spPr>
          <a:xfrm>
            <a:off x="8241655" y="3092946"/>
            <a:ext cx="39503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starting a treatment</a:t>
            </a:r>
            <a:endParaRPr lang="en-US" sz="1500" dirty="0"/>
          </a:p>
        </p:txBody>
      </p:sp>
      <p:sp>
        <p:nvSpPr>
          <p:cNvPr id="27" name="SK-22-text-26"/>
          <p:cNvSpPr/>
          <p:nvPr/>
        </p:nvSpPr>
        <p:spPr>
          <a:xfrm>
            <a:off x="7778353" y="5726311"/>
            <a:ext cx="441364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Stopping a treatment already started</a:t>
            </a:r>
            <a:endParaRPr lang="en-US" sz="1500" dirty="0"/>
          </a:p>
        </p:txBody>
      </p:sp>
      <p:sp>
        <p:nvSpPr>
          <p:cNvPr id="28" name="SK-22-text-27"/>
          <p:cNvSpPr/>
          <p:nvPr/>
        </p:nvSpPr>
        <p:spPr>
          <a:xfrm>
            <a:off x="316855" y="6597253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9" name="SK-22-text-28"/>
          <p:cNvSpPr/>
          <p:nvPr/>
        </p:nvSpPr>
        <p:spPr>
          <a:xfrm>
            <a:off x="8461177" y="6604248"/>
            <a:ext cx="373082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0" name="SK-22-text-29"/>
          <p:cNvSpPr/>
          <p:nvPr/>
        </p:nvSpPr>
        <p:spPr>
          <a:xfrm>
            <a:off x="10411867" y="6604248"/>
            <a:ext cx="178013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Created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70284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67029"/>
            <a:ext cx="12192000" cy="390823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5965775"/>
            <a:ext cx="11533584" cy="453926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603498"/>
            <a:ext cx="121890" cy="685800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1" y="1802904"/>
            <a:ext cx="5400973" cy="632222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471" y="2413248"/>
            <a:ext cx="5400973" cy="625376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471" y="3016746"/>
            <a:ext cx="5400973" cy="625376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471" y="3586609"/>
            <a:ext cx="5400973" cy="788788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471" y="4360962"/>
            <a:ext cx="5400973" cy="330398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471" y="4402038"/>
            <a:ext cx="5400973" cy="673298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0471" y="5067448"/>
            <a:ext cx="5400973" cy="748606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0173" y="1515517"/>
            <a:ext cx="5218063" cy="4334173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37437" y="1515517"/>
            <a:ext cx="14288" cy="4334173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24973" y="4676477"/>
            <a:ext cx="4669482" cy="1071116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2675" y="6041827"/>
            <a:ext cx="365671" cy="301675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59067" y="5253186"/>
            <a:ext cx="329059" cy="281136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59067" y="4779913"/>
            <a:ext cx="329059" cy="287982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5584" y="5198269"/>
            <a:ext cx="511969" cy="473125"/>
          </a:xfrm>
          <a:prstGeom prst="rect">
            <a:avLst/>
          </a:prstGeom>
        </p:spPr>
      </p:pic>
      <p:pic>
        <p:nvPicPr>
          <p:cNvPr id="21" name="SK-2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5584" y="4478238"/>
            <a:ext cx="511969" cy="473125"/>
          </a:xfrm>
          <a:prstGeom prst="rect">
            <a:avLst/>
          </a:prstGeom>
        </p:spPr>
      </p:pic>
      <p:pic>
        <p:nvPicPr>
          <p:cNvPr id="22" name="SK-23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5584" y="3758059"/>
            <a:ext cx="511969" cy="479971"/>
          </a:xfrm>
          <a:prstGeom prst="rect">
            <a:avLst/>
          </a:prstGeom>
        </p:spPr>
      </p:pic>
      <p:pic>
        <p:nvPicPr>
          <p:cNvPr id="23" name="SK-23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5584" y="3092946"/>
            <a:ext cx="511969" cy="473125"/>
          </a:xfrm>
          <a:prstGeom prst="rect">
            <a:avLst/>
          </a:prstGeom>
        </p:spPr>
      </p:pic>
      <p:pic>
        <p:nvPicPr>
          <p:cNvPr id="24" name="SK-23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65584" y="2489448"/>
            <a:ext cx="511969" cy="473125"/>
          </a:xfrm>
          <a:prstGeom prst="rect">
            <a:avLst/>
          </a:prstGeom>
        </p:spPr>
      </p:pic>
      <p:pic>
        <p:nvPicPr>
          <p:cNvPr id="25" name="SK-23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5584" y="1878955"/>
            <a:ext cx="524173" cy="479971"/>
          </a:xfrm>
          <a:prstGeom prst="rect">
            <a:avLst/>
          </a:prstGeom>
        </p:spPr>
      </p:pic>
      <p:sp>
        <p:nvSpPr>
          <p:cNvPr id="26" name="SK-23-text-25"/>
          <p:cNvSpPr/>
          <p:nvPr/>
        </p:nvSpPr>
        <p:spPr>
          <a:xfrm>
            <a:off x="292596" y="102840"/>
            <a:ext cx="8305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— End of Life Care</a:t>
            </a:r>
            <a:endParaRPr lang="en-US" sz="1200" dirty="0"/>
          </a:p>
        </p:txBody>
      </p:sp>
      <p:sp>
        <p:nvSpPr>
          <p:cNvPr id="27" name="SK-23-text-26"/>
          <p:cNvSpPr/>
          <p:nvPr/>
        </p:nvSpPr>
        <p:spPr>
          <a:xfrm>
            <a:off x="11338471" y="102840"/>
            <a:ext cx="853529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 / 31</a:t>
            </a:r>
            <a:endParaRPr lang="en-US" sz="1200" dirty="0"/>
          </a:p>
        </p:txBody>
      </p:sp>
      <p:sp>
        <p:nvSpPr>
          <p:cNvPr id="28" name="SK-23-text-27"/>
          <p:cNvSpPr/>
          <p:nvPr/>
        </p:nvSpPr>
        <p:spPr>
          <a:xfrm>
            <a:off x="633859" y="596503"/>
            <a:ext cx="11558141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Difficult Conversations — Framework</a:t>
            </a:r>
            <a:endParaRPr lang="en-US" sz="2475" dirty="0"/>
          </a:p>
        </p:txBody>
      </p:sp>
      <p:sp>
        <p:nvSpPr>
          <p:cNvPr id="29" name="SK-23-text-28"/>
          <p:cNvSpPr/>
          <p:nvPr/>
        </p:nvSpPr>
        <p:spPr>
          <a:xfrm>
            <a:off x="621655" y="1028700"/>
            <a:ext cx="115703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Using SPIKES and NURSE to guide honest, compassionate end-of-life discussions</a:t>
            </a:r>
            <a:endParaRPr lang="en-US" sz="1500" dirty="0"/>
          </a:p>
        </p:txBody>
      </p:sp>
      <p:sp>
        <p:nvSpPr>
          <p:cNvPr id="30" name="SK-23-text-29"/>
          <p:cNvSpPr/>
          <p:nvPr/>
        </p:nvSpPr>
        <p:spPr>
          <a:xfrm>
            <a:off x="682675" y="1563588"/>
            <a:ext cx="59283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SPIKES — Breaking Bad News Model</a:t>
            </a:r>
            <a:endParaRPr lang="en-US" sz="1200" dirty="0"/>
          </a:p>
        </p:txBody>
      </p:sp>
      <p:sp>
        <p:nvSpPr>
          <p:cNvPr id="31" name="SK-23-text-30"/>
          <p:cNvSpPr/>
          <p:nvPr/>
        </p:nvSpPr>
        <p:spPr>
          <a:xfrm>
            <a:off x="1621482" y="1927027"/>
            <a:ext cx="14668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Up</a:t>
            </a:r>
            <a:endParaRPr lang="en-US" sz="1500" dirty="0"/>
          </a:p>
        </p:txBody>
      </p:sp>
      <p:sp>
        <p:nvSpPr>
          <p:cNvPr id="32" name="SK-23-text-31"/>
          <p:cNvSpPr/>
          <p:nvPr/>
        </p:nvSpPr>
        <p:spPr>
          <a:xfrm>
            <a:off x="1621482" y="2132707"/>
            <a:ext cx="97688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space, no interruptions, sit at patient level</a:t>
            </a:r>
            <a:endParaRPr lang="en-US" sz="1200" dirty="0"/>
          </a:p>
        </p:txBody>
      </p:sp>
      <p:sp>
        <p:nvSpPr>
          <p:cNvPr id="33" name="SK-23-text-32"/>
          <p:cNvSpPr/>
          <p:nvPr/>
        </p:nvSpPr>
        <p:spPr>
          <a:xfrm>
            <a:off x="1621482" y="2523679"/>
            <a:ext cx="2381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Perception</a:t>
            </a:r>
            <a:endParaRPr lang="en-US" sz="1500" dirty="0"/>
          </a:p>
        </p:txBody>
      </p:sp>
      <p:sp>
        <p:nvSpPr>
          <p:cNvPr id="34" name="SK-23-text-33"/>
          <p:cNvSpPr/>
          <p:nvPr/>
        </p:nvSpPr>
        <p:spPr>
          <a:xfrm>
            <a:off x="1633686" y="2743200"/>
            <a:ext cx="94030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“What do you understand about your illness so far?”</a:t>
            </a:r>
            <a:endParaRPr lang="en-US" sz="1200" dirty="0"/>
          </a:p>
        </p:txBody>
      </p:sp>
      <p:sp>
        <p:nvSpPr>
          <p:cNvPr id="35" name="SK-23-text-34"/>
          <p:cNvSpPr/>
          <p:nvPr/>
        </p:nvSpPr>
        <p:spPr>
          <a:xfrm>
            <a:off x="1621482" y="3127177"/>
            <a:ext cx="23812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Invitation</a:t>
            </a:r>
            <a:endParaRPr lang="en-US" sz="1500" dirty="0"/>
          </a:p>
        </p:txBody>
      </p:sp>
      <p:sp>
        <p:nvSpPr>
          <p:cNvPr id="36" name="SK-23-text-35"/>
          <p:cNvSpPr/>
          <p:nvPr/>
        </p:nvSpPr>
        <p:spPr>
          <a:xfrm>
            <a:off x="1633686" y="3339703"/>
            <a:ext cx="94030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“How much detail would you like me to share today?”</a:t>
            </a:r>
            <a:endParaRPr lang="en-US" sz="1200" dirty="0"/>
          </a:p>
        </p:txBody>
      </p:sp>
      <p:sp>
        <p:nvSpPr>
          <p:cNvPr id="37" name="SK-23-text-36"/>
          <p:cNvSpPr/>
          <p:nvPr/>
        </p:nvSpPr>
        <p:spPr>
          <a:xfrm>
            <a:off x="1621482" y="3689598"/>
            <a:ext cx="2152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Knowledge</a:t>
            </a:r>
            <a:endParaRPr lang="en-US" sz="1500" dirty="0"/>
          </a:p>
        </p:txBody>
      </p:sp>
      <p:sp>
        <p:nvSpPr>
          <p:cNvPr id="38" name="SK-23-text-37"/>
          <p:cNvSpPr/>
          <p:nvPr/>
        </p:nvSpPr>
        <p:spPr>
          <a:xfrm>
            <a:off x="1621482" y="3908971"/>
            <a:ext cx="313327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 information clearly, in plain language,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without jargon — pause and check in</a:t>
            </a:r>
            <a:endParaRPr lang="en-US" sz="1200" dirty="0"/>
          </a:p>
        </p:txBody>
      </p:sp>
      <p:sp>
        <p:nvSpPr>
          <p:cNvPr id="39" name="SK-23-text-38"/>
          <p:cNvSpPr/>
          <p:nvPr/>
        </p:nvSpPr>
        <p:spPr>
          <a:xfrm>
            <a:off x="1621482" y="4437013"/>
            <a:ext cx="19240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Emotions</a:t>
            </a:r>
            <a:endParaRPr lang="en-US" sz="1500" dirty="0"/>
          </a:p>
        </p:txBody>
      </p:sp>
      <p:sp>
        <p:nvSpPr>
          <p:cNvPr id="40" name="SK-23-text-39"/>
          <p:cNvSpPr/>
          <p:nvPr/>
        </p:nvSpPr>
        <p:spPr>
          <a:xfrm>
            <a:off x="1621482" y="4649688"/>
            <a:ext cx="2852886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Acknowledge and name the emotion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“This is clearly very hard to hear”</a:t>
            </a:r>
            <a:endParaRPr lang="en-US" sz="1200" dirty="0"/>
          </a:p>
        </p:txBody>
      </p:sp>
      <p:sp>
        <p:nvSpPr>
          <p:cNvPr id="41" name="SK-23-text-40"/>
          <p:cNvSpPr/>
          <p:nvPr/>
        </p:nvSpPr>
        <p:spPr>
          <a:xfrm>
            <a:off x="1621482" y="5164038"/>
            <a:ext cx="4667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Summary &amp; Safety-net</a:t>
            </a:r>
            <a:endParaRPr lang="en-US" sz="1500" dirty="0"/>
          </a:p>
        </p:txBody>
      </p:sp>
      <p:sp>
        <p:nvSpPr>
          <p:cNvPr id="42" name="SK-23-text-41"/>
          <p:cNvSpPr/>
          <p:nvPr/>
        </p:nvSpPr>
        <p:spPr>
          <a:xfrm>
            <a:off x="1621482" y="5383411"/>
            <a:ext cx="3035796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Recap key points, confirm understanding,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agree next steps</a:t>
            </a:r>
            <a:endParaRPr lang="en-US" sz="1200" dirty="0"/>
          </a:p>
        </p:txBody>
      </p:sp>
      <p:sp>
        <p:nvSpPr>
          <p:cNvPr id="43" name="SK-23-text-42"/>
          <p:cNvSpPr/>
          <p:nvPr/>
        </p:nvSpPr>
        <p:spPr>
          <a:xfrm>
            <a:off x="6888361" y="1693813"/>
            <a:ext cx="5124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DNACPR Discussions</a:t>
            </a:r>
            <a:endParaRPr lang="en-US" sz="1500" dirty="0"/>
          </a:p>
        </p:txBody>
      </p:sp>
      <p:sp>
        <p:nvSpPr>
          <p:cNvPr id="44" name="SK-23-text-43"/>
          <p:cNvSpPr/>
          <p:nvPr/>
        </p:nvSpPr>
        <p:spPr>
          <a:xfrm>
            <a:off x="6888361" y="2084784"/>
            <a:ext cx="530363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Explain honestly what CPR involves and what it does not guarantee</a:t>
            </a:r>
            <a:endParaRPr lang="en-US" sz="1200" dirty="0"/>
          </a:p>
        </p:txBody>
      </p:sp>
      <p:sp>
        <p:nvSpPr>
          <p:cNvPr id="45" name="SK-23-text-44"/>
          <p:cNvSpPr/>
          <p:nvPr/>
        </p:nvSpPr>
        <p:spPr>
          <a:xfrm>
            <a:off x="6888361" y="2434530"/>
            <a:ext cx="381595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Share realistic survival statistics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“About 15 in 100 people survive to leave hospital”</a:t>
            </a:r>
            <a:endParaRPr lang="en-US" sz="1200" dirty="0"/>
          </a:p>
        </p:txBody>
      </p:sp>
      <p:sp>
        <p:nvSpPr>
          <p:cNvPr id="46" name="SK-23-text-45"/>
          <p:cNvSpPr/>
          <p:nvPr/>
        </p:nvSpPr>
        <p:spPr>
          <a:xfrm>
            <a:off x="6888361" y="2976265"/>
            <a:ext cx="3486894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Reassure clearly: “All other care continues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only relates to CPR”</a:t>
            </a:r>
            <a:endParaRPr lang="en-US" sz="1200" dirty="0"/>
          </a:p>
        </p:txBody>
      </p:sp>
      <p:sp>
        <p:nvSpPr>
          <p:cNvPr id="47" name="SK-23-text-46"/>
          <p:cNvSpPr/>
          <p:nvPr/>
        </p:nvSpPr>
        <p:spPr>
          <a:xfrm>
            <a:off x="6888361" y="3518148"/>
            <a:ext cx="379169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Focus on what you will provide: comfort, dignity,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symptom control, round-the-clock support</a:t>
            </a:r>
            <a:endParaRPr lang="en-US" sz="1200" dirty="0"/>
          </a:p>
        </p:txBody>
      </p:sp>
      <p:sp>
        <p:nvSpPr>
          <p:cNvPr id="48" name="SK-23-text-47"/>
          <p:cNvSpPr/>
          <p:nvPr/>
        </p:nvSpPr>
        <p:spPr>
          <a:xfrm>
            <a:off x="6888361" y="4059882"/>
            <a:ext cx="3547765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Offer to return — “We don’t have to decide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everything today”</a:t>
            </a:r>
            <a:endParaRPr lang="en-US" sz="1200" dirty="0"/>
          </a:p>
        </p:txBody>
      </p:sp>
      <p:sp>
        <p:nvSpPr>
          <p:cNvPr id="49" name="SK-23-text-48"/>
          <p:cNvSpPr/>
          <p:nvPr/>
        </p:nvSpPr>
        <p:spPr>
          <a:xfrm>
            <a:off x="7473553" y="4752529"/>
            <a:ext cx="3694063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Avoid: “Are you happy with that?” — it implies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patient is granting consent.</a:t>
            </a:r>
            <a:endParaRPr lang="en-US" sz="1350" dirty="0"/>
          </a:p>
        </p:txBody>
      </p:sp>
      <p:sp>
        <p:nvSpPr>
          <p:cNvPr id="50" name="SK-23-text-49"/>
          <p:cNvSpPr/>
          <p:nvPr/>
        </p:nvSpPr>
        <p:spPr>
          <a:xfrm>
            <a:off x="7473553" y="5246340"/>
            <a:ext cx="338926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instead: “I want to make sure you feel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heard and supported in this.”</a:t>
            </a:r>
            <a:endParaRPr lang="en-US" sz="1350" dirty="0"/>
          </a:p>
        </p:txBody>
      </p:sp>
      <p:sp>
        <p:nvSpPr>
          <p:cNvPr id="51" name="SK-23-text-50"/>
          <p:cNvSpPr/>
          <p:nvPr/>
        </p:nvSpPr>
        <p:spPr>
          <a:xfrm>
            <a:off x="1206996" y="6089898"/>
            <a:ext cx="1098500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NURSE model (for responding to emotion): Name • Understand • Respect • Support • Explore</a:t>
            </a:r>
            <a:endParaRPr lang="en-US" sz="1425" dirty="0"/>
          </a:p>
        </p:txBody>
      </p:sp>
      <p:sp>
        <p:nvSpPr>
          <p:cNvPr id="52" name="SK-23-text-51"/>
          <p:cNvSpPr/>
          <p:nvPr/>
        </p:nvSpPr>
        <p:spPr>
          <a:xfrm>
            <a:off x="292596" y="6576715"/>
            <a:ext cx="48310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53" name="SK-23-text-52"/>
          <p:cNvSpPr/>
          <p:nvPr/>
        </p:nvSpPr>
        <p:spPr>
          <a:xfrm>
            <a:off x="8424565" y="6576715"/>
            <a:ext cx="376743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4" name="SK-23-text-53"/>
          <p:cNvSpPr/>
          <p:nvPr/>
        </p:nvSpPr>
        <p:spPr>
          <a:xfrm>
            <a:off x="10411867" y="6576715"/>
            <a:ext cx="178013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| Created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1573"/>
            <a:ext cx="12192000" cy="466279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912019"/>
            <a:ext cx="109686" cy="699492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1947565"/>
            <a:ext cx="2182267" cy="3161407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161" y="2036713"/>
            <a:ext cx="2182267" cy="3182094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4282" y="1981944"/>
            <a:ext cx="2194471" cy="3236863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8188" y="5342334"/>
            <a:ext cx="6900565" cy="767953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3867" y="637729"/>
            <a:ext cx="4779169" cy="5465713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2384" y="2167086"/>
            <a:ext cx="646063" cy="548580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64855" y="2215009"/>
            <a:ext cx="743694" cy="479971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4086" y="2153394"/>
            <a:ext cx="694879" cy="610344"/>
          </a:xfrm>
          <a:prstGeom prst="rect">
            <a:avLst/>
          </a:prstGeom>
        </p:spPr>
      </p:pic>
      <p:sp>
        <p:nvSpPr>
          <p:cNvPr id="14" name="SK-24-text-13"/>
          <p:cNvSpPr/>
          <p:nvPr/>
        </p:nvSpPr>
        <p:spPr>
          <a:xfrm>
            <a:off x="255984" y="157609"/>
            <a:ext cx="93440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End of Life Care</a:t>
            </a:r>
            <a:endParaRPr lang="en-US" sz="1350" dirty="0"/>
          </a:p>
        </p:txBody>
      </p:sp>
      <p:sp>
        <p:nvSpPr>
          <p:cNvPr id="15" name="SK-24-text-14"/>
          <p:cNvSpPr/>
          <p:nvPr/>
        </p:nvSpPr>
        <p:spPr>
          <a:xfrm>
            <a:off x="548580" y="870942"/>
            <a:ext cx="1116330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Self-Care for Clinicians</a:t>
            </a:r>
            <a:endParaRPr lang="en-US" sz="3000" dirty="0"/>
          </a:p>
        </p:txBody>
      </p:sp>
      <p:sp>
        <p:nvSpPr>
          <p:cNvPr id="16" name="SK-24-text-15"/>
          <p:cNvSpPr/>
          <p:nvPr/>
        </p:nvSpPr>
        <p:spPr>
          <a:xfrm>
            <a:off x="524173" y="1453753"/>
            <a:ext cx="116678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End-of-life conversations take an emotional toll — recognise it, name it, address it.</a:t>
            </a:r>
            <a:endParaRPr lang="en-US" sz="1500" dirty="0"/>
          </a:p>
        </p:txBody>
      </p:sp>
      <p:sp>
        <p:nvSpPr>
          <p:cNvPr id="17" name="SK-24-text-16"/>
          <p:cNvSpPr/>
          <p:nvPr/>
        </p:nvSpPr>
        <p:spPr>
          <a:xfrm>
            <a:off x="566738" y="2900809"/>
            <a:ext cx="159752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Reflect and Debrief</a:t>
            </a:r>
            <a:endParaRPr lang="en-US" sz="1350" dirty="0"/>
          </a:p>
        </p:txBody>
      </p:sp>
      <p:sp>
        <p:nvSpPr>
          <p:cNvPr id="18" name="SK-24-text-17"/>
          <p:cNvSpPr/>
          <p:nvPr/>
        </p:nvSpPr>
        <p:spPr>
          <a:xfrm>
            <a:off x="426690" y="3278088"/>
            <a:ext cx="1767780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Balint groups, Significant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Event Analysis (SEA),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supervision</a:t>
            </a:r>
            <a:endParaRPr lang="en-US" sz="1200" dirty="0"/>
          </a:p>
        </p:txBody>
      </p:sp>
      <p:sp>
        <p:nvSpPr>
          <p:cNvPr id="19" name="SK-24-text-18"/>
          <p:cNvSpPr/>
          <p:nvPr/>
        </p:nvSpPr>
        <p:spPr>
          <a:xfrm>
            <a:off x="414486" y="4053036"/>
            <a:ext cx="1706761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Debrief with colleagues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difficult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consultations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normalise this practice</a:t>
            </a:r>
            <a:endParaRPr lang="en-US" sz="1200" dirty="0"/>
          </a:p>
        </p:txBody>
      </p:sp>
      <p:sp>
        <p:nvSpPr>
          <p:cNvPr id="20" name="SK-24-text-19"/>
          <p:cNvSpPr/>
          <p:nvPr/>
        </p:nvSpPr>
        <p:spPr>
          <a:xfrm>
            <a:off x="2999184" y="2900809"/>
            <a:ext cx="1450777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Your Support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</a:t>
            </a:r>
            <a:endParaRPr lang="en-US" sz="1350" dirty="0"/>
          </a:p>
        </p:txBody>
      </p:sp>
      <p:sp>
        <p:nvSpPr>
          <p:cNvPr id="21" name="SK-24-text-20"/>
          <p:cNvSpPr/>
          <p:nvPr/>
        </p:nvSpPr>
        <p:spPr>
          <a:xfrm>
            <a:off x="2767459" y="3483769"/>
            <a:ext cx="1755577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Formal communication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skills training — Breaking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Bad News courses, GSF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training</a:t>
            </a:r>
            <a:endParaRPr lang="en-US" sz="1200" dirty="0"/>
          </a:p>
        </p:txBody>
      </p:sp>
      <p:sp>
        <p:nvSpPr>
          <p:cNvPr id="22" name="SK-24-text-21"/>
          <p:cNvSpPr/>
          <p:nvPr/>
        </p:nvSpPr>
        <p:spPr>
          <a:xfrm>
            <a:off x="2767459" y="4457700"/>
            <a:ext cx="1828800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Know your own moral and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ethical positions; do not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impose them on patients</a:t>
            </a:r>
            <a:endParaRPr lang="en-US" sz="1200" dirty="0"/>
          </a:p>
        </p:txBody>
      </p:sp>
      <p:sp>
        <p:nvSpPr>
          <p:cNvPr id="23" name="SK-24-text-22"/>
          <p:cNvSpPr/>
          <p:nvPr/>
        </p:nvSpPr>
        <p:spPr>
          <a:xfrm>
            <a:off x="5400973" y="2900809"/>
            <a:ext cx="1316682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Recognise Moral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Distress</a:t>
            </a:r>
            <a:endParaRPr lang="en-US" sz="1350" dirty="0"/>
          </a:p>
        </p:txBody>
      </p:sp>
      <p:sp>
        <p:nvSpPr>
          <p:cNvPr id="24" name="SK-24-text-23"/>
          <p:cNvSpPr/>
          <p:nvPr/>
        </p:nvSpPr>
        <p:spPr>
          <a:xfrm>
            <a:off x="5132784" y="3483769"/>
            <a:ext cx="1779984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Moral distress arises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you cannot provide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care a patient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deserves</a:t>
            </a:r>
            <a:endParaRPr lang="en-US" sz="1200" dirty="0"/>
          </a:p>
        </p:txBody>
      </p:sp>
      <p:sp>
        <p:nvSpPr>
          <p:cNvPr id="25" name="SK-24-text-24"/>
          <p:cNvSpPr/>
          <p:nvPr/>
        </p:nvSpPr>
        <p:spPr>
          <a:xfrm>
            <a:off x="5132784" y="4457700"/>
            <a:ext cx="1840855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Conscientious objection is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valid — but you must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refer, never abandon</a:t>
            </a:r>
            <a:endParaRPr lang="en-US" sz="1200" dirty="0"/>
          </a:p>
        </p:txBody>
      </p:sp>
      <p:sp>
        <p:nvSpPr>
          <p:cNvPr id="26" name="SK-24-text-25"/>
          <p:cNvSpPr/>
          <p:nvPr/>
        </p:nvSpPr>
        <p:spPr>
          <a:xfrm>
            <a:off x="1170384" y="5465713"/>
            <a:ext cx="4974282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cannot pour from an empty cup — your wellbeing</a:t>
            </a:r>
            <a:endParaRPr lang="en-US" sz="1575" dirty="0"/>
          </a:p>
          <a:p>
            <a:pPr marL="0" indent="0" algn="ctr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directly affects the quality of care you deliver.</a:t>
            </a:r>
            <a:endParaRPr lang="en-US" sz="1575" dirty="0"/>
          </a:p>
        </p:txBody>
      </p:sp>
      <p:sp>
        <p:nvSpPr>
          <p:cNvPr id="27" name="SK-24-text-26"/>
          <p:cNvSpPr/>
          <p:nvPr/>
        </p:nvSpPr>
        <p:spPr>
          <a:xfrm>
            <a:off x="255984" y="6494413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8" name="SK-24-text-27"/>
          <p:cNvSpPr/>
          <p:nvPr/>
        </p:nvSpPr>
        <p:spPr>
          <a:xfrm>
            <a:off x="7634436" y="6446490"/>
            <a:ext cx="4057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7713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75040"/>
            <a:ext cx="12192000" cy="582811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73" y="699492"/>
            <a:ext cx="121890" cy="432048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73" y="1241227"/>
            <a:ext cx="5047357" cy="27384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97010" y="548580"/>
            <a:ext cx="9525" cy="5452021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82438" y="548580"/>
            <a:ext cx="9525" cy="5452021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173" y="1878955"/>
            <a:ext cx="5291286" cy="829717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173" y="1878955"/>
            <a:ext cx="60871" cy="870942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4173" y="2887117"/>
            <a:ext cx="5291286" cy="829717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173" y="2887117"/>
            <a:ext cx="60871" cy="870942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4173" y="3957042"/>
            <a:ext cx="5291286" cy="850255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173" y="3957042"/>
            <a:ext cx="60871" cy="870942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4173" y="5006280"/>
            <a:ext cx="5291286" cy="864096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173" y="5006280"/>
            <a:ext cx="60871" cy="870942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1858417"/>
            <a:ext cx="5291286" cy="850255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1858417"/>
            <a:ext cx="60871" cy="870942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2298" y="2900809"/>
            <a:ext cx="5291286" cy="857250"/>
          </a:xfrm>
          <a:prstGeom prst="rect">
            <a:avLst/>
          </a:prstGeom>
        </p:spPr>
      </p:pic>
      <p:pic>
        <p:nvPicPr>
          <p:cNvPr id="20" name="SK-25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2900809"/>
            <a:ext cx="60871" cy="870942"/>
          </a:xfrm>
          <a:prstGeom prst="rect">
            <a:avLst/>
          </a:prstGeom>
        </p:spPr>
      </p:pic>
      <p:pic>
        <p:nvPicPr>
          <p:cNvPr id="21" name="SK-25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42298" y="3936355"/>
            <a:ext cx="5291286" cy="864096"/>
          </a:xfrm>
          <a:prstGeom prst="rect">
            <a:avLst/>
          </a:prstGeom>
        </p:spPr>
      </p:pic>
      <p:pic>
        <p:nvPicPr>
          <p:cNvPr id="22" name="SK-25-img-2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3936355"/>
            <a:ext cx="60871" cy="870942"/>
          </a:xfrm>
          <a:prstGeom prst="rect">
            <a:avLst/>
          </a:prstGeom>
        </p:spPr>
      </p:pic>
      <p:pic>
        <p:nvPicPr>
          <p:cNvPr id="23" name="SK-25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42298" y="5087838"/>
            <a:ext cx="5291286" cy="844748"/>
          </a:xfrm>
          <a:prstGeom prst="rect">
            <a:avLst/>
          </a:prstGeom>
        </p:spPr>
      </p:pic>
      <p:pic>
        <p:nvPicPr>
          <p:cNvPr id="24" name="SK-25-img-2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5087838"/>
            <a:ext cx="60871" cy="870942"/>
          </a:xfrm>
          <a:prstGeom prst="rect">
            <a:avLst/>
          </a:prstGeom>
        </p:spPr>
      </p:pic>
      <p:pic>
        <p:nvPicPr>
          <p:cNvPr id="25" name="SK-25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80055" y="5164038"/>
            <a:ext cx="524173" cy="596503"/>
          </a:xfrm>
          <a:prstGeom prst="rect">
            <a:avLst/>
          </a:prstGeom>
        </p:spPr>
      </p:pic>
      <p:pic>
        <p:nvPicPr>
          <p:cNvPr id="26" name="SK-25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01059" y="5115967"/>
            <a:ext cx="646063" cy="644575"/>
          </a:xfrm>
          <a:prstGeom prst="rect">
            <a:avLst/>
          </a:prstGeom>
        </p:spPr>
      </p:pic>
      <p:pic>
        <p:nvPicPr>
          <p:cNvPr id="27" name="SK-25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655796" y="4066729"/>
            <a:ext cx="572988" cy="582811"/>
          </a:xfrm>
          <a:prstGeom prst="rect">
            <a:avLst/>
          </a:prstGeom>
        </p:spPr>
      </p:pic>
      <p:pic>
        <p:nvPicPr>
          <p:cNvPr id="28" name="SK-25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23098" y="4087267"/>
            <a:ext cx="511969" cy="575965"/>
          </a:xfrm>
          <a:prstGeom prst="rect">
            <a:avLst/>
          </a:prstGeom>
        </p:spPr>
      </p:pic>
      <p:pic>
        <p:nvPicPr>
          <p:cNvPr id="29" name="SK-25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80055" y="3058567"/>
            <a:ext cx="524173" cy="514350"/>
          </a:xfrm>
          <a:prstGeom prst="rect">
            <a:avLst/>
          </a:prstGeom>
        </p:spPr>
      </p:pic>
      <p:pic>
        <p:nvPicPr>
          <p:cNvPr id="30" name="SK-25-img-2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23098" y="3003798"/>
            <a:ext cx="548580" cy="582811"/>
          </a:xfrm>
          <a:prstGeom prst="rect">
            <a:avLst/>
          </a:prstGeom>
        </p:spPr>
      </p:pic>
      <p:pic>
        <p:nvPicPr>
          <p:cNvPr id="31" name="SK-25-img-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631388" y="1995636"/>
            <a:ext cx="609600" cy="548580"/>
          </a:xfrm>
          <a:prstGeom prst="rect">
            <a:avLst/>
          </a:prstGeom>
        </p:spPr>
      </p:pic>
      <p:pic>
        <p:nvPicPr>
          <p:cNvPr id="32" name="SK-25-img-3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949875" y="2016175"/>
            <a:ext cx="597396" cy="493663"/>
          </a:xfrm>
          <a:prstGeom prst="rect">
            <a:avLst/>
          </a:prstGeom>
        </p:spPr>
      </p:pic>
      <p:sp>
        <p:nvSpPr>
          <p:cNvPr id="33" name="SK-25-text-32"/>
          <p:cNvSpPr/>
          <p:nvPr/>
        </p:nvSpPr>
        <p:spPr>
          <a:xfrm>
            <a:off x="304800" y="102840"/>
            <a:ext cx="934402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End of Life Care</a:t>
            </a:r>
            <a:endParaRPr lang="en-US" sz="1350" dirty="0"/>
          </a:p>
        </p:txBody>
      </p:sp>
      <p:sp>
        <p:nvSpPr>
          <p:cNvPr id="34" name="SK-25-text-33"/>
          <p:cNvSpPr/>
          <p:nvPr/>
        </p:nvSpPr>
        <p:spPr>
          <a:xfrm>
            <a:off x="780157" y="665113"/>
            <a:ext cx="471392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</a:t>
            </a:r>
            <a:endParaRPr lang="en-US" sz="3675" dirty="0"/>
          </a:p>
        </p:txBody>
      </p:sp>
      <p:sp>
        <p:nvSpPr>
          <p:cNvPr id="35" name="SK-25-text-34"/>
          <p:cNvSpPr/>
          <p:nvPr/>
        </p:nvSpPr>
        <p:spPr>
          <a:xfrm>
            <a:off x="463153" y="1385292"/>
            <a:ext cx="117288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Eight essential takeaways for safe, compassionate end-of-life practice</a:t>
            </a:r>
            <a:endParaRPr lang="en-US" sz="1650" dirty="0"/>
          </a:p>
        </p:txBody>
      </p:sp>
      <p:sp>
        <p:nvSpPr>
          <p:cNvPr id="36" name="SK-25-text-35"/>
          <p:cNvSpPr/>
          <p:nvPr/>
        </p:nvSpPr>
        <p:spPr>
          <a:xfrm>
            <a:off x="743694" y="2016175"/>
            <a:ext cx="385256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Explore what "I want to die" really means —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is almost always a communication of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unmet need: pain, fear, or feeling a burden.</a:t>
            </a:r>
            <a:endParaRPr lang="en-US" sz="1050" dirty="0"/>
          </a:p>
        </p:txBody>
      </p:sp>
      <p:sp>
        <p:nvSpPr>
          <p:cNvPr id="37" name="SK-25-text-36"/>
          <p:cNvSpPr/>
          <p:nvPr/>
        </p:nvSpPr>
        <p:spPr>
          <a:xfrm>
            <a:off x="6473875" y="2084784"/>
            <a:ext cx="3913584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 Never describe CPR as "doing everything" —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excellent palliative care is doing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everything.</a:t>
            </a:r>
            <a:endParaRPr lang="en-US" sz="1050" dirty="0"/>
          </a:p>
        </p:txBody>
      </p:sp>
      <p:sp>
        <p:nvSpPr>
          <p:cNvPr id="38" name="SK-25-text-37"/>
          <p:cNvSpPr/>
          <p:nvPr/>
        </p:nvSpPr>
        <p:spPr>
          <a:xfrm>
            <a:off x="755898" y="3127177"/>
            <a:ext cx="373067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 Document DNACPR reasoning carefully —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include clinical basis, who was consulted,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the decision-making process.</a:t>
            </a:r>
            <a:endParaRPr lang="en-US" sz="1050" dirty="0"/>
          </a:p>
        </p:txBody>
      </p:sp>
      <p:sp>
        <p:nvSpPr>
          <p:cNvPr id="39" name="SK-25-text-38"/>
          <p:cNvSpPr/>
          <p:nvPr/>
        </p:nvSpPr>
        <p:spPr>
          <a:xfrm>
            <a:off x="6473875" y="3127177"/>
            <a:ext cx="3645396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 Blanket DNACPR notices are unlawful —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decision must be made individually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communicated to the patient.</a:t>
            </a:r>
            <a:endParaRPr lang="en-US" sz="1050" dirty="0"/>
          </a:p>
        </p:txBody>
      </p:sp>
      <p:sp>
        <p:nvSpPr>
          <p:cNvPr id="40" name="SK-25-text-39"/>
          <p:cNvSpPr/>
          <p:nvPr/>
        </p:nvSpPr>
        <p:spPr>
          <a:xfrm>
            <a:off x="755898" y="4183261"/>
            <a:ext cx="377949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 Encourage competent patients refusing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CPR to make a formal ADRT — a DNACPR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 alone is not legally binding.</a:t>
            </a:r>
            <a:endParaRPr lang="en-US" sz="1050" dirty="0"/>
          </a:p>
        </p:txBody>
      </p:sp>
      <p:sp>
        <p:nvSpPr>
          <p:cNvPr id="41" name="SK-25-text-40"/>
          <p:cNvSpPr/>
          <p:nvPr/>
        </p:nvSpPr>
        <p:spPr>
          <a:xfrm>
            <a:off x="6473875" y="4183261"/>
            <a:ext cx="362098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"Double effect" is legal — document your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intent clearly when titrating palliative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medicines for symptom control.</a:t>
            </a:r>
            <a:endParaRPr lang="en-US" sz="1050" dirty="0"/>
          </a:p>
        </p:txBody>
      </p:sp>
      <p:sp>
        <p:nvSpPr>
          <p:cNvPr id="42" name="SK-25-text-41"/>
          <p:cNvSpPr/>
          <p:nvPr/>
        </p:nvSpPr>
        <p:spPr>
          <a:xfrm>
            <a:off x="755898" y="5273725"/>
            <a:ext cx="3450282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 Assisted dying is NOT currently legal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the UK (June 2026) — the bill passed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Commons but failed in the Lords.</a:t>
            </a:r>
            <a:endParaRPr lang="en-US" sz="1050" dirty="0"/>
          </a:p>
        </p:txBody>
      </p:sp>
      <p:sp>
        <p:nvSpPr>
          <p:cNvPr id="43" name="SK-25-text-42"/>
          <p:cNvSpPr/>
          <p:nvPr/>
        </p:nvSpPr>
        <p:spPr>
          <a:xfrm>
            <a:off x="6473875" y="5273725"/>
            <a:ext cx="3486894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 ReSPECT form replaces paper DNACPR</a:t>
            </a:r>
            <a:endParaRPr lang="en-US" sz="1200" b="1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many trusts — it integrates DNACPR,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 escalation, and preferred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in one document.</a:t>
            </a:r>
            <a:endParaRPr lang="en-US" sz="1050" dirty="0"/>
          </a:p>
        </p:txBody>
      </p:sp>
      <p:sp>
        <p:nvSpPr>
          <p:cNvPr id="44" name="SK-25-text-43"/>
          <p:cNvSpPr/>
          <p:nvPr/>
        </p:nvSpPr>
        <p:spPr>
          <a:xfrm>
            <a:off x="353467" y="6480721"/>
            <a:ext cx="6038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00" dirty="0"/>
          </a:p>
        </p:txBody>
      </p:sp>
      <p:sp>
        <p:nvSpPr>
          <p:cNvPr id="45" name="SK-25-text-44"/>
          <p:cNvSpPr/>
          <p:nvPr/>
        </p:nvSpPr>
        <p:spPr>
          <a:xfrm>
            <a:off x="7741890" y="6473875"/>
            <a:ext cx="445011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32048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25803"/>
            <a:ext cx="12192000" cy="432048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740569"/>
            <a:ext cx="109686" cy="864096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0855" y="287982"/>
            <a:ext cx="2730996" cy="2537371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267" y="2084040"/>
            <a:ext cx="5181600" cy="954584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1984" y="2084040"/>
            <a:ext cx="5181600" cy="954584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267" y="3167658"/>
            <a:ext cx="5181600" cy="940743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1984" y="3167658"/>
            <a:ext cx="5181600" cy="961430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267" y="4237434"/>
            <a:ext cx="5181600" cy="940743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1984" y="4237434"/>
            <a:ext cx="5181600" cy="954584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267" y="5314206"/>
            <a:ext cx="5181600" cy="961430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1984" y="5314206"/>
            <a:ext cx="5181600" cy="961430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4353" y="5424636"/>
            <a:ext cx="511969" cy="404515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4353" y="4347865"/>
            <a:ext cx="511969" cy="397669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4353" y="3278088"/>
            <a:ext cx="511969" cy="397669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4353" y="2194471"/>
            <a:ext cx="511969" cy="397669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2196" y="5424636"/>
            <a:ext cx="511969" cy="404515"/>
          </a:xfrm>
          <a:prstGeom prst="rect">
            <a:avLst/>
          </a:prstGeom>
        </p:spPr>
      </p:pic>
      <p:pic>
        <p:nvPicPr>
          <p:cNvPr id="20" name="SK-26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196" y="4347865"/>
            <a:ext cx="511969" cy="397669"/>
          </a:xfrm>
          <a:prstGeom prst="rect">
            <a:avLst/>
          </a:prstGeom>
        </p:spPr>
      </p:pic>
      <p:pic>
        <p:nvPicPr>
          <p:cNvPr id="21" name="SK-26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2196" y="3278088"/>
            <a:ext cx="511969" cy="390823"/>
          </a:xfrm>
          <a:prstGeom prst="rect">
            <a:avLst/>
          </a:prstGeom>
        </p:spPr>
      </p:pic>
      <p:pic>
        <p:nvPicPr>
          <p:cNvPr id="22" name="SK-26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2196" y="2187625"/>
            <a:ext cx="511969" cy="404515"/>
          </a:xfrm>
          <a:prstGeom prst="rect">
            <a:avLst/>
          </a:prstGeom>
        </p:spPr>
      </p:pic>
      <p:sp>
        <p:nvSpPr>
          <p:cNvPr id="23" name="SK-26-text-22"/>
          <p:cNvSpPr/>
          <p:nvPr/>
        </p:nvSpPr>
        <p:spPr>
          <a:xfrm>
            <a:off x="268188" y="102840"/>
            <a:ext cx="742378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4</a:t>
            </a:r>
            <a:endParaRPr lang="en-US" sz="1350" dirty="0"/>
          </a:p>
        </p:txBody>
      </p:sp>
      <p:sp>
        <p:nvSpPr>
          <p:cNvPr id="24" name="SK-26-text-23"/>
          <p:cNvSpPr/>
          <p:nvPr/>
        </p:nvSpPr>
        <p:spPr>
          <a:xfrm>
            <a:off x="10313938" y="109686"/>
            <a:ext cx="16097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Exam Pearls</a:t>
            </a:r>
            <a:endParaRPr lang="en-US" sz="1350" dirty="0"/>
          </a:p>
        </p:txBody>
      </p:sp>
      <p:sp>
        <p:nvSpPr>
          <p:cNvPr id="25" name="SK-26-text-24"/>
          <p:cNvSpPr/>
          <p:nvPr/>
        </p:nvSpPr>
        <p:spPr>
          <a:xfrm>
            <a:off x="743694" y="699492"/>
            <a:ext cx="26365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 PREPARATION</a:t>
            </a:r>
            <a:endParaRPr lang="en-US" sz="1050" dirty="0"/>
          </a:p>
        </p:txBody>
      </p:sp>
      <p:sp>
        <p:nvSpPr>
          <p:cNvPr id="26" name="SK-26-text-25"/>
          <p:cNvSpPr/>
          <p:nvPr/>
        </p:nvSpPr>
        <p:spPr>
          <a:xfrm>
            <a:off x="743694" y="960090"/>
            <a:ext cx="8634412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Exam Pearls</a:t>
            </a:r>
            <a:endParaRPr lang="en-US" sz="3675" dirty="0"/>
          </a:p>
        </p:txBody>
      </p:sp>
      <p:sp>
        <p:nvSpPr>
          <p:cNvPr id="27" name="SK-26-text-26"/>
          <p:cNvSpPr/>
          <p:nvPr/>
        </p:nvSpPr>
        <p:spPr>
          <a:xfrm>
            <a:off x="743694" y="1604665"/>
            <a:ext cx="11068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High-yield facts for your Applied Knowledge Test</a:t>
            </a:r>
            <a:endParaRPr lang="en-US" sz="1500" dirty="0"/>
          </a:p>
        </p:txBody>
      </p:sp>
      <p:sp>
        <p:nvSpPr>
          <p:cNvPr id="28" name="SK-26-text-27"/>
          <p:cNvSpPr/>
          <p:nvPr/>
        </p:nvSpPr>
        <p:spPr>
          <a:xfrm>
            <a:off x="1621482" y="2160240"/>
            <a:ext cx="62579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MCA 2005 — 5 Principles</a:t>
            </a:r>
            <a:endParaRPr lang="en-US" sz="1350" dirty="0"/>
          </a:p>
        </p:txBody>
      </p:sp>
      <p:sp>
        <p:nvSpPr>
          <p:cNvPr id="29" name="SK-26-text-28"/>
          <p:cNvSpPr/>
          <p:nvPr/>
        </p:nvSpPr>
        <p:spPr>
          <a:xfrm>
            <a:off x="1621482" y="2393305"/>
            <a:ext cx="3169890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 is presumed. Two-stage test: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impairment → can’t understand / retain /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weigh / communicate.</a:t>
            </a:r>
            <a:endParaRPr lang="en-US" sz="1200" dirty="0"/>
          </a:p>
        </p:txBody>
      </p:sp>
      <p:sp>
        <p:nvSpPr>
          <p:cNvPr id="30" name="SK-26-text-29"/>
          <p:cNvSpPr/>
          <p:nvPr/>
        </p:nvSpPr>
        <p:spPr>
          <a:xfrm>
            <a:off x="1621482" y="3243709"/>
            <a:ext cx="31032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3. DNACPR Form</a:t>
            </a:r>
            <a:endParaRPr lang="en-US" sz="1350" dirty="0"/>
          </a:p>
        </p:txBody>
      </p:sp>
      <p:sp>
        <p:nvSpPr>
          <p:cNvPr id="31" name="SK-26-text-30"/>
          <p:cNvSpPr/>
          <p:nvPr/>
        </p:nvSpPr>
        <p:spPr>
          <a:xfrm>
            <a:off x="1621482" y="3463230"/>
            <a:ext cx="3279577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advice only — NOT legally binding.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 decision required.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blanket.</a:t>
            </a:r>
            <a:endParaRPr lang="en-US" sz="1200" dirty="0"/>
          </a:p>
        </p:txBody>
      </p:sp>
      <p:sp>
        <p:nvSpPr>
          <p:cNvPr id="32" name="SK-26-text-31"/>
          <p:cNvSpPr/>
          <p:nvPr/>
        </p:nvSpPr>
        <p:spPr>
          <a:xfrm>
            <a:off x="1621482" y="4313634"/>
            <a:ext cx="59836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5. Doctrine of Double Effect</a:t>
            </a:r>
            <a:endParaRPr lang="en-US" sz="1350" dirty="0"/>
          </a:p>
        </p:txBody>
      </p:sp>
      <p:sp>
        <p:nvSpPr>
          <p:cNvPr id="33" name="SK-26-text-32"/>
          <p:cNvSpPr/>
          <p:nvPr/>
        </p:nvSpPr>
        <p:spPr>
          <a:xfrm>
            <a:off x="1621482" y="4539853"/>
            <a:ext cx="3499098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Legal if primary intent is symptom control.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 intent clearly. Does not significantly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hasten death when well-titrated.</a:t>
            </a:r>
            <a:endParaRPr lang="en-US" sz="1200" dirty="0"/>
          </a:p>
        </p:txBody>
      </p:sp>
      <p:sp>
        <p:nvSpPr>
          <p:cNvPr id="34" name="SK-26-text-33"/>
          <p:cNvSpPr/>
          <p:nvPr/>
        </p:nvSpPr>
        <p:spPr>
          <a:xfrm>
            <a:off x="1621482" y="5390257"/>
            <a:ext cx="63265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7. Assisted Dying (UK 2026)</a:t>
            </a:r>
            <a:endParaRPr lang="en-US" sz="1350" dirty="0"/>
          </a:p>
        </p:txBody>
      </p:sp>
      <p:sp>
        <p:nvSpPr>
          <p:cNvPr id="35" name="SK-26-text-34"/>
          <p:cNvSpPr/>
          <p:nvPr/>
        </p:nvSpPr>
        <p:spPr>
          <a:xfrm>
            <a:off x="1621482" y="5623471"/>
            <a:ext cx="3499098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law. Bill passed Commons 2025,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failed in Lords.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Assisted dying remains illegal as of June 2026.</a:t>
            </a:r>
            <a:endParaRPr lang="en-US" sz="1200" dirty="0"/>
          </a:p>
        </p:txBody>
      </p:sp>
      <p:sp>
        <p:nvSpPr>
          <p:cNvPr id="36" name="SK-26-text-35"/>
          <p:cNvSpPr/>
          <p:nvPr/>
        </p:nvSpPr>
        <p:spPr>
          <a:xfrm>
            <a:off x="6973788" y="2160240"/>
            <a:ext cx="52182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Advance Decision (ADRT)</a:t>
            </a:r>
            <a:endParaRPr lang="en-US" sz="1350" dirty="0"/>
          </a:p>
        </p:txBody>
      </p:sp>
      <p:sp>
        <p:nvSpPr>
          <p:cNvPr id="37" name="SK-26-text-36"/>
          <p:cNvSpPr/>
          <p:nvPr/>
        </p:nvSpPr>
        <p:spPr>
          <a:xfrm>
            <a:off x="6973788" y="2393305"/>
            <a:ext cx="2755255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Must be written, signed, witnessed.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Must state “even if life is at risk.”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Legally binding under MCA.</a:t>
            </a:r>
            <a:endParaRPr lang="en-US" sz="1200" dirty="0"/>
          </a:p>
        </p:txBody>
      </p:sp>
      <p:sp>
        <p:nvSpPr>
          <p:cNvPr id="38" name="SK-26-text-37"/>
          <p:cNvSpPr/>
          <p:nvPr/>
        </p:nvSpPr>
        <p:spPr>
          <a:xfrm>
            <a:off x="6973788" y="3243709"/>
            <a:ext cx="43376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 CPR Survival Rate</a:t>
            </a:r>
            <a:endParaRPr lang="en-US" sz="1350" dirty="0"/>
          </a:p>
        </p:txBody>
      </p:sp>
      <p:sp>
        <p:nvSpPr>
          <p:cNvPr id="39" name="SK-26-text-38"/>
          <p:cNvSpPr/>
          <p:nvPr/>
        </p:nvSpPr>
        <p:spPr>
          <a:xfrm>
            <a:off x="6973788" y="3463230"/>
            <a:ext cx="3023592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In-hospital survival to discharge: ~15%.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TV portrays ~75%.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Share realistic figures with patients.</a:t>
            </a:r>
            <a:endParaRPr lang="en-US" sz="1200" dirty="0"/>
          </a:p>
        </p:txBody>
      </p:sp>
      <p:sp>
        <p:nvSpPr>
          <p:cNvPr id="40" name="SK-26-text-39"/>
          <p:cNvSpPr/>
          <p:nvPr/>
        </p:nvSpPr>
        <p:spPr>
          <a:xfrm>
            <a:off x="6973788" y="4313634"/>
            <a:ext cx="52182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D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6. Blanket DNACPR — Unlawful</a:t>
            </a:r>
            <a:endParaRPr lang="en-US" sz="1350" dirty="0"/>
          </a:p>
        </p:txBody>
      </p:sp>
      <p:sp>
        <p:nvSpPr>
          <p:cNvPr id="41" name="SK-26-text-40"/>
          <p:cNvSpPr/>
          <p:nvPr/>
        </p:nvSpPr>
        <p:spPr>
          <a:xfrm>
            <a:off x="6973788" y="4539853"/>
            <a:ext cx="3218557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CQC 2021 + PHSO 2022: blanket DNACPR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notices declared unlawful.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decision must be individual.</a:t>
            </a:r>
            <a:endParaRPr lang="en-US" sz="1200" dirty="0"/>
          </a:p>
        </p:txBody>
      </p:sp>
      <p:sp>
        <p:nvSpPr>
          <p:cNvPr id="42" name="SK-26-text-41"/>
          <p:cNvSpPr/>
          <p:nvPr/>
        </p:nvSpPr>
        <p:spPr>
          <a:xfrm>
            <a:off x="6973788" y="5390257"/>
            <a:ext cx="3242965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8. Human Rights Act — Art. 2</a:t>
            </a:r>
            <a:endParaRPr lang="en-US" sz="1400" b="1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Right to life does NOT mandate futile CPR.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Supports appropriate DNACPR when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clinically justified.</a:t>
            </a:r>
            <a:endParaRPr lang="en-US" sz="1200" dirty="0"/>
          </a:p>
        </p:txBody>
      </p:sp>
      <p:sp>
        <p:nvSpPr>
          <p:cNvPr id="43" name="SK-26-text-42"/>
          <p:cNvSpPr/>
          <p:nvPr/>
        </p:nvSpPr>
        <p:spPr>
          <a:xfrm>
            <a:off x="255984" y="6535638"/>
            <a:ext cx="56407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Deck.</a:t>
            </a:r>
            <a:endParaRPr lang="en-US" sz="1350" dirty="0"/>
          </a:p>
        </p:txBody>
      </p:sp>
      <p:sp>
        <p:nvSpPr>
          <p:cNvPr id="44" name="SK-26-text-43"/>
          <p:cNvSpPr/>
          <p:nvPr/>
        </p:nvSpPr>
        <p:spPr>
          <a:xfrm>
            <a:off x="7826871" y="6542484"/>
            <a:ext cx="407238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 | Created June 2026.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5265"/>
            <a:ext cx="12192000" cy="452586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0988" y="452586"/>
            <a:ext cx="950863" cy="5952679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740569"/>
            <a:ext cx="109686" cy="699492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7694" y="802332"/>
            <a:ext cx="1036290" cy="438894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" y="1741140"/>
            <a:ext cx="5230267" cy="995660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1775520"/>
            <a:ext cx="60871" cy="960090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4588" y="1693813"/>
            <a:ext cx="5230267" cy="1008013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4588" y="1728192"/>
            <a:ext cx="60871" cy="960090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263" y="2927598"/>
            <a:ext cx="5230267" cy="995660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2961977"/>
            <a:ext cx="60871" cy="960090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4588" y="2927598"/>
            <a:ext cx="5230267" cy="975122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4588" y="2961977"/>
            <a:ext cx="60871" cy="960090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263" y="4025503"/>
            <a:ext cx="5230267" cy="1028700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4059882"/>
            <a:ext cx="60871" cy="960090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54588" y="4025503"/>
            <a:ext cx="5230267" cy="1028700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4588" y="4059882"/>
            <a:ext cx="60871" cy="960090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263" y="5176986"/>
            <a:ext cx="5230267" cy="968276"/>
          </a:xfrm>
          <a:prstGeom prst="rect">
            <a:avLst/>
          </a:prstGeom>
        </p:spPr>
      </p:pic>
      <p:pic>
        <p:nvPicPr>
          <p:cNvPr id="21" name="SK-27-img-2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5211366"/>
            <a:ext cx="60871" cy="960090"/>
          </a:xfrm>
          <a:prstGeom prst="rect">
            <a:avLst/>
          </a:prstGeom>
        </p:spPr>
      </p:pic>
      <p:pic>
        <p:nvPicPr>
          <p:cNvPr id="22" name="SK-27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4588" y="5176986"/>
            <a:ext cx="5230267" cy="940743"/>
          </a:xfrm>
          <a:prstGeom prst="rect">
            <a:avLst/>
          </a:prstGeom>
        </p:spPr>
      </p:pic>
      <p:pic>
        <p:nvPicPr>
          <p:cNvPr id="23" name="SK-27-img-2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4588" y="5211366"/>
            <a:ext cx="60871" cy="960090"/>
          </a:xfrm>
          <a:prstGeom prst="rect">
            <a:avLst/>
          </a:prstGeom>
        </p:spPr>
      </p:pic>
      <p:pic>
        <p:nvPicPr>
          <p:cNvPr id="24" name="SK-27-img-2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98369" y="5273725"/>
            <a:ext cx="767953" cy="761107"/>
          </a:xfrm>
          <a:prstGeom prst="rect">
            <a:avLst/>
          </a:prstGeom>
        </p:spPr>
      </p:pic>
      <p:pic>
        <p:nvPicPr>
          <p:cNvPr id="25" name="SK-27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98369" y="4169569"/>
            <a:ext cx="767953" cy="740569"/>
          </a:xfrm>
          <a:prstGeom prst="rect">
            <a:avLst/>
          </a:prstGeom>
        </p:spPr>
      </p:pic>
      <p:pic>
        <p:nvPicPr>
          <p:cNvPr id="26" name="SK-27-img-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98369" y="3010644"/>
            <a:ext cx="767953" cy="754261"/>
          </a:xfrm>
          <a:prstGeom prst="rect">
            <a:avLst/>
          </a:prstGeom>
        </p:spPr>
      </p:pic>
      <p:pic>
        <p:nvPicPr>
          <p:cNvPr id="27" name="SK-27-img-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10573" y="1831032"/>
            <a:ext cx="755898" cy="747415"/>
          </a:xfrm>
          <a:prstGeom prst="rect">
            <a:avLst/>
          </a:prstGeom>
        </p:spPr>
      </p:pic>
      <p:pic>
        <p:nvPicPr>
          <p:cNvPr id="28" name="SK-27-img-2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988" y="5273725"/>
            <a:ext cx="780157" cy="761107"/>
          </a:xfrm>
          <a:prstGeom prst="rect">
            <a:avLst/>
          </a:prstGeom>
        </p:spPr>
      </p:pic>
      <p:pic>
        <p:nvPicPr>
          <p:cNvPr id="29" name="SK-27-img-2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2988" y="4169569"/>
            <a:ext cx="780157" cy="740569"/>
          </a:xfrm>
          <a:prstGeom prst="rect">
            <a:avLst/>
          </a:prstGeom>
        </p:spPr>
      </p:pic>
      <p:pic>
        <p:nvPicPr>
          <p:cNvPr id="30" name="SK-27-img-2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2988" y="3010644"/>
            <a:ext cx="780157" cy="761107"/>
          </a:xfrm>
          <a:prstGeom prst="rect">
            <a:avLst/>
          </a:prstGeom>
        </p:spPr>
      </p:pic>
      <p:pic>
        <p:nvPicPr>
          <p:cNvPr id="31" name="SK-27-img-3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2988" y="1831032"/>
            <a:ext cx="780157" cy="761107"/>
          </a:xfrm>
          <a:prstGeom prst="rect">
            <a:avLst/>
          </a:prstGeom>
        </p:spPr>
      </p:pic>
      <p:sp>
        <p:nvSpPr>
          <p:cNvPr id="32" name="SK-27-text-31"/>
          <p:cNvSpPr/>
          <p:nvPr/>
        </p:nvSpPr>
        <p:spPr>
          <a:xfrm>
            <a:off x="280392" y="116532"/>
            <a:ext cx="119116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 | End of Life Care</a:t>
            </a:r>
            <a:endParaRPr lang="en-US" sz="1500" dirty="0"/>
          </a:p>
        </p:txBody>
      </p:sp>
      <p:sp>
        <p:nvSpPr>
          <p:cNvPr id="33" name="SK-27-text-32"/>
          <p:cNvSpPr/>
          <p:nvPr/>
        </p:nvSpPr>
        <p:spPr>
          <a:xfrm>
            <a:off x="548580" y="713184"/>
            <a:ext cx="722471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Exam Pearls</a:t>
            </a:r>
            <a:endParaRPr lang="en-US" sz="3075" dirty="0"/>
          </a:p>
        </p:txBody>
      </p:sp>
      <p:sp>
        <p:nvSpPr>
          <p:cNvPr id="34" name="SK-27-text-33"/>
          <p:cNvSpPr/>
          <p:nvPr/>
        </p:nvSpPr>
        <p:spPr>
          <a:xfrm>
            <a:off x="10094863" y="891480"/>
            <a:ext cx="976312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</a:t>
            </a:r>
            <a:endParaRPr lang="en-US" sz="1875" dirty="0"/>
          </a:p>
        </p:txBody>
      </p:sp>
      <p:sp>
        <p:nvSpPr>
          <p:cNvPr id="35" name="SK-27-text-34"/>
          <p:cNvSpPr/>
          <p:nvPr/>
        </p:nvSpPr>
        <p:spPr>
          <a:xfrm>
            <a:off x="548580" y="1220688"/>
            <a:ext cx="116434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96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Communication, consultation skills &amp; documentation — what the examiner wants to see</a:t>
            </a:r>
            <a:endParaRPr lang="en-US" sz="1575" dirty="0"/>
          </a:p>
        </p:txBody>
      </p:sp>
      <p:sp>
        <p:nvSpPr>
          <p:cNvPr id="36" name="SK-27-text-35"/>
          <p:cNvSpPr/>
          <p:nvPr/>
        </p:nvSpPr>
        <p:spPr>
          <a:xfrm>
            <a:off x="1487388" y="1817340"/>
            <a:ext cx="7410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Explore 'I want to die' with ICE</a:t>
            </a:r>
            <a:endParaRPr lang="en-US" sz="1500" dirty="0"/>
          </a:p>
        </p:txBody>
      </p:sp>
      <p:sp>
        <p:nvSpPr>
          <p:cNvPr id="37" name="SK-27-text-36"/>
          <p:cNvSpPr/>
          <p:nvPr/>
        </p:nvSpPr>
        <p:spPr>
          <a:xfrm>
            <a:off x="1475184" y="2105323"/>
            <a:ext cx="3608784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explore Ideas, Concerns and Expectations.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is usually fear, pain, or feeling a burden — not a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desire for euthanasia.</a:t>
            </a:r>
            <a:endParaRPr lang="en-US" sz="1200" dirty="0"/>
          </a:p>
        </p:txBody>
      </p:sp>
      <p:sp>
        <p:nvSpPr>
          <p:cNvPr id="38" name="SK-27-text-37"/>
          <p:cNvSpPr/>
          <p:nvPr/>
        </p:nvSpPr>
        <p:spPr>
          <a:xfrm>
            <a:off x="1487388" y="3003798"/>
            <a:ext cx="4667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Say what you WILL do</a:t>
            </a:r>
            <a:endParaRPr lang="en-US" sz="1500" dirty="0"/>
          </a:p>
        </p:txBody>
      </p:sp>
      <p:sp>
        <p:nvSpPr>
          <p:cNvPr id="39" name="SK-27-text-38"/>
          <p:cNvSpPr/>
          <p:nvPr/>
        </p:nvSpPr>
        <p:spPr>
          <a:xfrm>
            <a:off x="1475184" y="3278088"/>
            <a:ext cx="3364855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explain what you will provide: comfort,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 control, dignity, 24/7 support. Not just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won't happen.</a:t>
            </a:r>
            <a:endParaRPr lang="en-US" sz="1200" dirty="0"/>
          </a:p>
        </p:txBody>
      </p:sp>
      <p:sp>
        <p:nvSpPr>
          <p:cNvPr id="40" name="SK-27-text-39"/>
          <p:cNvSpPr/>
          <p:nvPr/>
        </p:nvSpPr>
        <p:spPr>
          <a:xfrm>
            <a:off x="1487388" y="4203948"/>
            <a:ext cx="7410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ReSPECT is a process, not a form</a:t>
            </a:r>
            <a:endParaRPr lang="en-US" sz="1500" dirty="0"/>
          </a:p>
        </p:txBody>
      </p:sp>
      <p:sp>
        <p:nvSpPr>
          <p:cNvPr id="41" name="SK-27-text-40"/>
          <p:cNvSpPr/>
          <p:nvPr/>
        </p:nvSpPr>
        <p:spPr>
          <a:xfrm>
            <a:off x="1475184" y="4485084"/>
            <a:ext cx="3157686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the ReSPECT conversation over several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consultations — it is not a single event.</a:t>
            </a:r>
            <a:endParaRPr lang="en-US" sz="1200" dirty="0"/>
          </a:p>
        </p:txBody>
      </p:sp>
      <p:sp>
        <p:nvSpPr>
          <p:cNvPr id="42" name="SK-27-text-41"/>
          <p:cNvSpPr/>
          <p:nvPr/>
        </p:nvSpPr>
        <p:spPr>
          <a:xfrm>
            <a:off x="1487388" y="5253186"/>
            <a:ext cx="7410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 capacity with reasoning</a:t>
            </a:r>
            <a:endParaRPr lang="en-US" sz="1500" dirty="0"/>
          </a:p>
        </p:txBody>
      </p:sp>
      <p:sp>
        <p:nvSpPr>
          <p:cNvPr id="43" name="SK-27-text-42"/>
          <p:cNvSpPr/>
          <p:nvPr/>
        </p:nvSpPr>
        <p:spPr>
          <a:xfrm>
            <a:off x="1475184" y="5500092"/>
            <a:ext cx="3279577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Write your reasoning, not just your conclusion.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Show you applied the two-stage MCA test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explicitly.</a:t>
            </a:r>
            <a:endParaRPr lang="en-US" sz="1200" dirty="0"/>
          </a:p>
        </p:txBody>
      </p:sp>
      <p:sp>
        <p:nvSpPr>
          <p:cNvPr id="44" name="SK-27-text-43"/>
          <p:cNvSpPr/>
          <p:nvPr/>
        </p:nvSpPr>
        <p:spPr>
          <a:xfrm>
            <a:off x="6912769" y="1817340"/>
            <a:ext cx="527923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Reframe DNACPR positively</a:t>
            </a:r>
            <a:endParaRPr lang="en-US" sz="1500" dirty="0"/>
          </a:p>
        </p:txBody>
      </p:sp>
      <p:sp>
        <p:nvSpPr>
          <p:cNvPr id="45" name="SK-27-text-44"/>
          <p:cNvSpPr/>
          <p:nvPr/>
        </p:nvSpPr>
        <p:spPr>
          <a:xfrm>
            <a:off x="6900565" y="2167086"/>
            <a:ext cx="370626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'stopping everything.' Frame it as a shift in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focus — toward comfort, dignity, and quality of care.</a:t>
            </a:r>
            <a:endParaRPr lang="en-US" sz="1200" dirty="0"/>
          </a:p>
        </p:txBody>
      </p:sp>
      <p:sp>
        <p:nvSpPr>
          <p:cNvPr id="46" name="SK-27-text-45"/>
          <p:cNvSpPr/>
          <p:nvPr/>
        </p:nvSpPr>
        <p:spPr>
          <a:xfrm>
            <a:off x="6912769" y="3003798"/>
            <a:ext cx="52792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Involve Palliative Care early</a:t>
            </a:r>
            <a:endParaRPr lang="en-US" sz="1500" dirty="0"/>
          </a:p>
        </p:txBody>
      </p:sp>
      <p:sp>
        <p:nvSpPr>
          <p:cNvPr id="47" name="SK-27-text-46"/>
          <p:cNvSpPr/>
          <p:nvPr/>
        </p:nvSpPr>
        <p:spPr>
          <a:xfrm>
            <a:off x="6900565" y="3278088"/>
            <a:ext cx="3499098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wait for a crisis. Refer to Specialist Palliative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proactively — it signals excellent patient-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centred care.</a:t>
            </a:r>
            <a:endParaRPr lang="en-US" sz="1200" dirty="0"/>
          </a:p>
        </p:txBody>
      </p:sp>
      <p:sp>
        <p:nvSpPr>
          <p:cNvPr id="48" name="SK-27-text-47"/>
          <p:cNvSpPr/>
          <p:nvPr/>
        </p:nvSpPr>
        <p:spPr>
          <a:xfrm>
            <a:off x="6912769" y="4203948"/>
            <a:ext cx="527923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the LPA before accepting family decisions</a:t>
            </a:r>
            <a:endParaRPr lang="en-US" sz="1500" dirty="0"/>
          </a:p>
        </p:txBody>
      </p:sp>
      <p:sp>
        <p:nvSpPr>
          <p:cNvPr id="49" name="SK-27-text-48"/>
          <p:cNvSpPr/>
          <p:nvPr/>
        </p:nvSpPr>
        <p:spPr>
          <a:xfrm>
            <a:off x="6900565" y="4485084"/>
            <a:ext cx="308446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Verify a valid health and welfare LPA before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treating family as proxy decision-makers.</a:t>
            </a:r>
            <a:endParaRPr lang="en-US" sz="1200" dirty="0"/>
          </a:p>
        </p:txBody>
      </p:sp>
      <p:sp>
        <p:nvSpPr>
          <p:cNvPr id="50" name="SK-27-text-49"/>
          <p:cNvSpPr/>
          <p:nvPr/>
        </p:nvSpPr>
        <p:spPr>
          <a:xfrm>
            <a:off x="6912769" y="5253186"/>
            <a:ext cx="527923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patient raises Dignitas / assisted dying</a:t>
            </a:r>
            <a:endParaRPr lang="en-US" sz="1500" dirty="0"/>
          </a:p>
        </p:txBody>
      </p:sp>
      <p:sp>
        <p:nvSpPr>
          <p:cNvPr id="51" name="SK-27-text-50"/>
          <p:cNvSpPr/>
          <p:nvPr/>
        </p:nvSpPr>
        <p:spPr>
          <a:xfrm>
            <a:off x="6900565" y="5500092"/>
            <a:ext cx="3377059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Acknowledge their distress. Explain the current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 position calmly. Offer specialist palliative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referral.</a:t>
            </a:r>
            <a:endParaRPr lang="en-US" sz="1200" dirty="0"/>
          </a:p>
        </p:txBody>
      </p:sp>
      <p:sp>
        <p:nvSpPr>
          <p:cNvPr id="52" name="SK-27-text-51"/>
          <p:cNvSpPr/>
          <p:nvPr/>
        </p:nvSpPr>
        <p:spPr>
          <a:xfrm>
            <a:off x="292596" y="6556177"/>
            <a:ext cx="57369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53" name="SK-27-text-52"/>
          <p:cNvSpPr/>
          <p:nvPr/>
        </p:nvSpPr>
        <p:spPr>
          <a:xfrm>
            <a:off x="8102501" y="6542484"/>
            <a:ext cx="377234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00509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57342"/>
            <a:ext cx="12192000" cy="500509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69" y="1391543"/>
            <a:ext cx="6169075" cy="28575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2105323"/>
            <a:ext cx="5486400" cy="905173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2167086"/>
            <a:ext cx="121890" cy="774948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3120330"/>
            <a:ext cx="5486400" cy="891480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3188940"/>
            <a:ext cx="121890" cy="740569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69" y="4135338"/>
            <a:ext cx="5486400" cy="898327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969" y="4224486"/>
            <a:ext cx="121890" cy="754261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482" y="2105323"/>
            <a:ext cx="5486400" cy="905173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3482" y="2167086"/>
            <a:ext cx="121890" cy="767953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3482" y="3120330"/>
            <a:ext cx="5486400" cy="898327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3482" y="3188940"/>
            <a:ext cx="121890" cy="733723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3482" y="4149030"/>
            <a:ext cx="5486400" cy="898327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3482" y="4224486"/>
            <a:ext cx="121890" cy="754261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92188" y="5205115"/>
            <a:ext cx="8595271" cy="864096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2188" y="5225653"/>
            <a:ext cx="121890" cy="774948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11561" y="5431482"/>
            <a:ext cx="438894" cy="397669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2855" y="4409629"/>
            <a:ext cx="402282" cy="383977"/>
          </a:xfrm>
          <a:prstGeom prst="rect">
            <a:avLst/>
          </a:prstGeom>
        </p:spPr>
      </p:pic>
      <p:pic>
        <p:nvPicPr>
          <p:cNvPr id="22" name="SK-28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7953" y="4409629"/>
            <a:ext cx="402282" cy="383977"/>
          </a:xfrm>
          <a:prstGeom prst="rect">
            <a:avLst/>
          </a:prstGeom>
        </p:spPr>
      </p:pic>
      <p:pic>
        <p:nvPicPr>
          <p:cNvPr id="23" name="SK-28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2855" y="3360390"/>
            <a:ext cx="402282" cy="390823"/>
          </a:xfrm>
          <a:prstGeom prst="rect">
            <a:avLst/>
          </a:prstGeom>
        </p:spPr>
      </p:pic>
      <p:pic>
        <p:nvPicPr>
          <p:cNvPr id="24" name="SK-28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7953" y="3360390"/>
            <a:ext cx="414486" cy="397669"/>
          </a:xfrm>
          <a:prstGeom prst="rect">
            <a:avLst/>
          </a:prstGeom>
        </p:spPr>
      </p:pic>
      <p:pic>
        <p:nvPicPr>
          <p:cNvPr id="25" name="SK-28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2855" y="2352229"/>
            <a:ext cx="402282" cy="397669"/>
          </a:xfrm>
          <a:prstGeom prst="rect">
            <a:avLst/>
          </a:prstGeom>
        </p:spPr>
      </p:pic>
      <p:pic>
        <p:nvPicPr>
          <p:cNvPr id="26" name="SK-28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7953" y="2352229"/>
            <a:ext cx="414486" cy="404515"/>
          </a:xfrm>
          <a:prstGeom prst="rect">
            <a:avLst/>
          </a:prstGeom>
        </p:spPr>
      </p:pic>
      <p:pic>
        <p:nvPicPr>
          <p:cNvPr id="27" name="SK-28-img-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497294" y="754261"/>
            <a:ext cx="1133773" cy="1158925"/>
          </a:xfrm>
          <a:prstGeom prst="rect">
            <a:avLst/>
          </a:prstGeom>
        </p:spPr>
      </p:pic>
      <p:sp>
        <p:nvSpPr>
          <p:cNvPr id="28" name="SK-28-text-27"/>
          <p:cNvSpPr/>
          <p:nvPr/>
        </p:nvSpPr>
        <p:spPr>
          <a:xfrm>
            <a:off x="451098" y="143917"/>
            <a:ext cx="269081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</a:t>
            </a:r>
            <a:endParaRPr lang="en-US" sz="1875" dirty="0"/>
          </a:p>
        </p:txBody>
      </p:sp>
      <p:sp>
        <p:nvSpPr>
          <p:cNvPr id="29" name="SK-28-text-28"/>
          <p:cNvSpPr/>
          <p:nvPr/>
        </p:nvSpPr>
        <p:spPr>
          <a:xfrm>
            <a:off x="8180784" y="164455"/>
            <a:ext cx="401121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End of Life Care</a:t>
            </a:r>
            <a:endParaRPr lang="en-US" sz="1425" dirty="0"/>
          </a:p>
        </p:txBody>
      </p:sp>
      <p:sp>
        <p:nvSpPr>
          <p:cNvPr id="30" name="SK-28-text-29"/>
          <p:cNvSpPr/>
          <p:nvPr/>
        </p:nvSpPr>
        <p:spPr>
          <a:xfrm>
            <a:off x="524173" y="795486"/>
            <a:ext cx="581215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</a:t>
            </a:r>
            <a:endParaRPr lang="en-US" sz="4050" dirty="0"/>
          </a:p>
        </p:txBody>
      </p:sp>
      <p:sp>
        <p:nvSpPr>
          <p:cNvPr id="31" name="SK-28-text-30"/>
          <p:cNvSpPr/>
          <p:nvPr/>
        </p:nvSpPr>
        <p:spPr>
          <a:xfrm>
            <a:off x="487561" y="1543050"/>
            <a:ext cx="1170443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Situations requiring urgent clinical or safeguarding attention</a:t>
            </a:r>
            <a:endParaRPr lang="en-US" sz="1650" dirty="0"/>
          </a:p>
        </p:txBody>
      </p:sp>
      <p:sp>
        <p:nvSpPr>
          <p:cNvPr id="32" name="SK-28-text-31"/>
          <p:cNvSpPr/>
          <p:nvPr/>
        </p:nvSpPr>
        <p:spPr>
          <a:xfrm>
            <a:off x="1377553" y="2331690"/>
            <a:ext cx="97555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reporting uncontrolled pain or distress</a:t>
            </a:r>
            <a:endParaRPr lang="en-US" sz="1350" dirty="0"/>
          </a:p>
        </p:txBody>
      </p:sp>
      <p:sp>
        <p:nvSpPr>
          <p:cNvPr id="33" name="SK-28-text-32"/>
          <p:cNvSpPr/>
          <p:nvPr/>
        </p:nvSpPr>
        <p:spPr>
          <a:xfrm>
            <a:off x="1389757" y="2599134"/>
            <a:ext cx="101346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underlie an 'I want to die' request — explore fully</a:t>
            </a:r>
            <a:endParaRPr lang="en-US" sz="1200" dirty="0"/>
          </a:p>
        </p:txBody>
      </p:sp>
      <p:sp>
        <p:nvSpPr>
          <p:cNvPr id="34" name="SK-28-text-33"/>
          <p:cNvSpPr/>
          <p:nvPr/>
        </p:nvSpPr>
        <p:spPr>
          <a:xfrm>
            <a:off x="7022455" y="2331690"/>
            <a:ext cx="51695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attempting to override patient's expressed wishes</a:t>
            </a:r>
            <a:endParaRPr lang="en-US" sz="1350" dirty="0"/>
          </a:p>
        </p:txBody>
      </p:sp>
      <p:sp>
        <p:nvSpPr>
          <p:cNvPr id="35" name="SK-28-text-34"/>
          <p:cNvSpPr/>
          <p:nvPr/>
        </p:nvSpPr>
        <p:spPr>
          <a:xfrm>
            <a:off x="7034659" y="2599134"/>
            <a:ext cx="51573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Capacitous patient's refusal of CPR is legally paramount</a:t>
            </a:r>
            <a:endParaRPr lang="en-US" sz="1200" dirty="0"/>
          </a:p>
        </p:txBody>
      </p:sp>
      <p:sp>
        <p:nvSpPr>
          <p:cNvPr id="36" name="SK-28-text-35"/>
          <p:cNvSpPr/>
          <p:nvPr/>
        </p:nvSpPr>
        <p:spPr>
          <a:xfrm>
            <a:off x="1377553" y="3346698"/>
            <a:ext cx="107842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Blanket DNACPR applied without individual assessment</a:t>
            </a:r>
            <a:endParaRPr lang="en-US" sz="1350" dirty="0"/>
          </a:p>
        </p:txBody>
      </p:sp>
      <p:sp>
        <p:nvSpPr>
          <p:cNvPr id="37" name="SK-28-text-36"/>
          <p:cNvSpPr/>
          <p:nvPr/>
        </p:nvSpPr>
        <p:spPr>
          <a:xfrm>
            <a:off x="1389757" y="3607296"/>
            <a:ext cx="81838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Declared unlawful — CQC 2021, PHSO 2022</a:t>
            </a:r>
            <a:endParaRPr lang="en-US" sz="1200" dirty="0"/>
          </a:p>
        </p:txBody>
      </p:sp>
      <p:sp>
        <p:nvSpPr>
          <p:cNvPr id="38" name="SK-28-text-37"/>
          <p:cNvSpPr/>
          <p:nvPr/>
        </p:nvSpPr>
        <p:spPr>
          <a:xfrm>
            <a:off x="7022455" y="3346698"/>
            <a:ext cx="51695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form not travelling with the patient</a:t>
            </a:r>
            <a:endParaRPr lang="en-US" sz="1350" dirty="0"/>
          </a:p>
        </p:txBody>
      </p:sp>
      <p:sp>
        <p:nvSpPr>
          <p:cNvPr id="39" name="SK-28-text-38"/>
          <p:cNvSpPr/>
          <p:nvPr/>
        </p:nvSpPr>
        <p:spPr>
          <a:xfrm>
            <a:off x="7022455" y="3607296"/>
            <a:ext cx="51695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Ambulance crew and receiving teams must be aware</a:t>
            </a:r>
            <a:endParaRPr lang="en-US" sz="1200" dirty="0"/>
          </a:p>
        </p:txBody>
      </p:sp>
      <p:sp>
        <p:nvSpPr>
          <p:cNvPr id="40" name="SK-28-text-39"/>
          <p:cNvSpPr/>
          <p:nvPr/>
        </p:nvSpPr>
        <p:spPr>
          <a:xfrm>
            <a:off x="1377553" y="4251871"/>
            <a:ext cx="3303984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ADRT not recognised by new clinical team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admission or transfer</a:t>
            </a:r>
            <a:endParaRPr lang="en-US" sz="1350" dirty="0"/>
          </a:p>
        </p:txBody>
      </p:sp>
      <p:sp>
        <p:nvSpPr>
          <p:cNvPr id="41" name="SK-28-text-40"/>
          <p:cNvSpPr/>
          <p:nvPr/>
        </p:nvSpPr>
        <p:spPr>
          <a:xfrm>
            <a:off x="1389757" y="4731990"/>
            <a:ext cx="55626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check on every handover</a:t>
            </a:r>
            <a:endParaRPr lang="en-US" sz="1200" dirty="0"/>
          </a:p>
        </p:txBody>
      </p:sp>
      <p:sp>
        <p:nvSpPr>
          <p:cNvPr id="42" name="SK-28-text-41"/>
          <p:cNvSpPr/>
          <p:nvPr/>
        </p:nvSpPr>
        <p:spPr>
          <a:xfrm>
            <a:off x="7022455" y="4279255"/>
            <a:ext cx="3913584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Clinician failing to assess capacity before making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best-interests DNACPR decision</a:t>
            </a:r>
            <a:endParaRPr lang="en-US" sz="1350" dirty="0"/>
          </a:p>
        </p:txBody>
      </p:sp>
      <p:sp>
        <p:nvSpPr>
          <p:cNvPr id="43" name="SK-28-text-42"/>
          <p:cNvSpPr/>
          <p:nvPr/>
        </p:nvSpPr>
        <p:spPr>
          <a:xfrm>
            <a:off x="7034659" y="4738836"/>
            <a:ext cx="51573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Capacity must be assessed and documented</a:t>
            </a:r>
            <a:endParaRPr lang="en-US" sz="1200" dirty="0"/>
          </a:p>
        </p:txBody>
      </p:sp>
      <p:sp>
        <p:nvSpPr>
          <p:cNvPr id="44" name="SK-28-text-43"/>
          <p:cNvSpPr/>
          <p:nvPr/>
        </p:nvSpPr>
        <p:spPr>
          <a:xfrm>
            <a:off x="2633365" y="5410944"/>
            <a:ext cx="95586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travelling abroad for assisted dying without clinical team involvement</a:t>
            </a:r>
            <a:endParaRPr lang="en-US" sz="1350" dirty="0"/>
          </a:p>
        </p:txBody>
      </p:sp>
      <p:sp>
        <p:nvSpPr>
          <p:cNvPr id="45" name="SK-28-text-44"/>
          <p:cNvSpPr/>
          <p:nvPr/>
        </p:nvSpPr>
        <p:spPr>
          <a:xfrm>
            <a:off x="2645569" y="5678388"/>
            <a:ext cx="954643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Raises safeguarding concerns — ensure team is involved</a:t>
            </a:r>
            <a:endParaRPr lang="en-US" sz="1200" dirty="0"/>
          </a:p>
        </p:txBody>
      </p:sp>
      <p:sp>
        <p:nvSpPr>
          <p:cNvPr id="46" name="SK-28-text-45"/>
          <p:cNvSpPr/>
          <p:nvPr/>
        </p:nvSpPr>
        <p:spPr>
          <a:xfrm>
            <a:off x="451098" y="6508105"/>
            <a:ext cx="634079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75" dirty="0"/>
          </a:p>
        </p:txBody>
      </p:sp>
      <p:sp>
        <p:nvSpPr>
          <p:cNvPr id="47" name="SK-28-text-46"/>
          <p:cNvSpPr/>
          <p:nvPr/>
        </p:nvSpPr>
        <p:spPr>
          <a:xfrm>
            <a:off x="8205192" y="6508105"/>
            <a:ext cx="39868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4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77130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899"/>
            <a:ext cx="12192000" cy="475952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289298"/>
            <a:ext cx="60871" cy="287982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1892796"/>
            <a:ext cx="5498455" cy="912019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65" y="1961257"/>
            <a:ext cx="36463" cy="822871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482" y="1892796"/>
            <a:ext cx="5498455" cy="932557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1961257"/>
            <a:ext cx="36463" cy="822871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765" y="2955727"/>
            <a:ext cx="5498455" cy="953244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765" y="3024336"/>
            <a:ext cx="36463" cy="822871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3482" y="2969419"/>
            <a:ext cx="5498455" cy="946398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3038029"/>
            <a:ext cx="36463" cy="822871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765" y="4032498"/>
            <a:ext cx="5498455" cy="953244"/>
          </a:xfrm>
          <a:prstGeom prst="rect">
            <a:avLst/>
          </a:prstGeom>
        </p:spPr>
      </p:pic>
      <p:pic>
        <p:nvPicPr>
          <p:cNvPr id="15" name="SK-29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765" y="4100959"/>
            <a:ext cx="36463" cy="822871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3482" y="4046190"/>
            <a:ext cx="5498455" cy="939403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4114800"/>
            <a:ext cx="36463" cy="822871"/>
          </a:xfrm>
          <a:prstGeom prst="rect">
            <a:avLst/>
          </a:prstGeom>
        </p:spPr>
      </p:pic>
      <p:pic>
        <p:nvPicPr>
          <p:cNvPr id="18" name="SK-29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9765" y="5115967"/>
            <a:ext cx="11192173" cy="1028700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9765" y="5184577"/>
            <a:ext cx="36463" cy="912019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4361" y="5259884"/>
            <a:ext cx="268188" cy="246757"/>
          </a:xfrm>
          <a:prstGeom prst="rect">
            <a:avLst/>
          </a:prstGeom>
        </p:spPr>
      </p:pic>
      <p:pic>
        <p:nvPicPr>
          <p:cNvPr id="21" name="SK-29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09263" y="4149030"/>
            <a:ext cx="268188" cy="239911"/>
          </a:xfrm>
          <a:prstGeom prst="rect">
            <a:avLst/>
          </a:prstGeom>
        </p:spPr>
      </p:pic>
      <p:pic>
        <p:nvPicPr>
          <p:cNvPr id="22" name="SK-29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4361" y="4142184"/>
            <a:ext cx="268188" cy="246757"/>
          </a:xfrm>
          <a:prstGeom prst="rect">
            <a:avLst/>
          </a:prstGeom>
        </p:spPr>
      </p:pic>
      <p:pic>
        <p:nvPicPr>
          <p:cNvPr id="23" name="SK-29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09263" y="3072259"/>
            <a:ext cx="268188" cy="233065"/>
          </a:xfrm>
          <a:prstGeom prst="rect">
            <a:avLst/>
          </a:prstGeom>
        </p:spPr>
      </p:pic>
      <p:pic>
        <p:nvPicPr>
          <p:cNvPr id="24" name="SK-29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64361" y="3065413"/>
            <a:ext cx="268188" cy="239911"/>
          </a:xfrm>
          <a:prstGeom prst="rect">
            <a:avLst/>
          </a:prstGeom>
        </p:spPr>
      </p:pic>
      <p:pic>
        <p:nvPicPr>
          <p:cNvPr id="25" name="SK-29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009263" y="1988790"/>
            <a:ext cx="268188" cy="239911"/>
          </a:xfrm>
          <a:prstGeom prst="rect">
            <a:avLst/>
          </a:prstGeom>
        </p:spPr>
      </p:pic>
      <p:pic>
        <p:nvPicPr>
          <p:cNvPr id="26" name="SK-29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64361" y="1981944"/>
            <a:ext cx="268188" cy="246757"/>
          </a:xfrm>
          <a:prstGeom prst="rect">
            <a:avLst/>
          </a:prstGeom>
        </p:spPr>
      </p:pic>
      <p:pic>
        <p:nvPicPr>
          <p:cNvPr id="27" name="SK-29-img-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302180" y="507355"/>
            <a:ext cx="1328886" cy="1206996"/>
          </a:xfrm>
          <a:prstGeom prst="rect">
            <a:avLst/>
          </a:prstGeom>
        </p:spPr>
      </p:pic>
      <p:sp>
        <p:nvSpPr>
          <p:cNvPr id="28" name="SK-29-text-27"/>
          <p:cNvSpPr/>
          <p:nvPr/>
        </p:nvSpPr>
        <p:spPr>
          <a:xfrm>
            <a:off x="365671" y="102840"/>
            <a:ext cx="74237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Deck 4</a:t>
            </a:r>
            <a:endParaRPr lang="en-US" sz="1350" dirty="0"/>
          </a:p>
        </p:txBody>
      </p:sp>
      <p:sp>
        <p:nvSpPr>
          <p:cNvPr id="29" name="SK-29-text-28"/>
          <p:cNvSpPr/>
          <p:nvPr/>
        </p:nvSpPr>
        <p:spPr>
          <a:xfrm>
            <a:off x="10481965" y="102840"/>
            <a:ext cx="133186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 of Life Care</a:t>
            </a:r>
            <a:endParaRPr lang="en-US" sz="1200" dirty="0"/>
          </a:p>
        </p:txBody>
      </p:sp>
      <p:sp>
        <p:nvSpPr>
          <p:cNvPr id="30" name="SK-29-text-29"/>
          <p:cNvSpPr/>
          <p:nvPr/>
        </p:nvSpPr>
        <p:spPr>
          <a:xfrm>
            <a:off x="390079" y="671959"/>
            <a:ext cx="722471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Pitfalls</a:t>
            </a:r>
            <a:endParaRPr lang="en-US" sz="3075" dirty="0"/>
          </a:p>
        </p:txBody>
      </p:sp>
      <p:sp>
        <p:nvSpPr>
          <p:cNvPr id="31" name="SK-29-text-30"/>
          <p:cNvSpPr/>
          <p:nvPr/>
        </p:nvSpPr>
        <p:spPr>
          <a:xfrm>
            <a:off x="572988" y="1323529"/>
            <a:ext cx="1161901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Frequent errors that can compromise patient care — and your exam performance.</a:t>
            </a:r>
            <a:endParaRPr lang="en-US" sz="1350" dirty="0"/>
          </a:p>
        </p:txBody>
      </p:sp>
      <p:sp>
        <p:nvSpPr>
          <p:cNvPr id="32" name="SK-29-text-31"/>
          <p:cNvSpPr/>
          <p:nvPr/>
        </p:nvSpPr>
        <p:spPr>
          <a:xfrm>
            <a:off x="743694" y="2016175"/>
            <a:ext cx="56407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DNACPR means "do not treat"</a:t>
            </a:r>
            <a:endParaRPr lang="en-US" sz="1350" dirty="0"/>
          </a:p>
        </p:txBody>
      </p:sp>
      <p:sp>
        <p:nvSpPr>
          <p:cNvPr id="33" name="SK-29-text-32"/>
          <p:cNvSpPr/>
          <p:nvPr/>
        </p:nvSpPr>
        <p:spPr>
          <a:xfrm>
            <a:off x="743694" y="2324844"/>
            <a:ext cx="347469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applies only to CPR — all other care, comfort,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treatment continues.</a:t>
            </a:r>
            <a:endParaRPr lang="en-US" sz="1200" dirty="0"/>
          </a:p>
        </p:txBody>
      </p:sp>
      <p:sp>
        <p:nvSpPr>
          <p:cNvPr id="34" name="SK-29-text-33"/>
          <p:cNvSpPr/>
          <p:nvPr/>
        </p:nvSpPr>
        <p:spPr>
          <a:xfrm>
            <a:off x="6339780" y="2016175"/>
            <a:ext cx="58522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"Poor prognosis" is enough documentation</a:t>
            </a:r>
            <a:endParaRPr lang="en-US" sz="1350" dirty="0"/>
          </a:p>
        </p:txBody>
      </p:sp>
      <p:sp>
        <p:nvSpPr>
          <p:cNvPr id="35" name="SK-29-text-34"/>
          <p:cNvSpPr/>
          <p:nvPr/>
        </p:nvSpPr>
        <p:spPr>
          <a:xfrm>
            <a:off x="6339780" y="2324844"/>
            <a:ext cx="3462486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reasoning must be explicit — prognosis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alone is not a sufficient justification.</a:t>
            </a:r>
            <a:endParaRPr lang="en-US" sz="1200" dirty="0"/>
          </a:p>
        </p:txBody>
      </p:sp>
      <p:sp>
        <p:nvSpPr>
          <p:cNvPr id="36" name="SK-29-text-35"/>
          <p:cNvSpPr/>
          <p:nvPr/>
        </p:nvSpPr>
        <p:spPr>
          <a:xfrm>
            <a:off x="743694" y="3099792"/>
            <a:ext cx="769810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Telling the family before the patient</a:t>
            </a:r>
            <a:endParaRPr lang="en-US" sz="1350" dirty="0"/>
          </a:p>
        </p:txBody>
      </p:sp>
      <p:sp>
        <p:nvSpPr>
          <p:cNvPr id="37" name="SK-29-text-36"/>
          <p:cNvSpPr/>
          <p:nvPr/>
        </p:nvSpPr>
        <p:spPr>
          <a:xfrm>
            <a:off x="743694" y="3401467"/>
            <a:ext cx="3791694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capacitous patient must be involved first — family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discussion follows, with patient consent.</a:t>
            </a:r>
            <a:endParaRPr lang="en-US" sz="1200" dirty="0"/>
          </a:p>
        </p:txBody>
      </p:sp>
      <p:sp>
        <p:nvSpPr>
          <p:cNvPr id="38" name="SK-29-text-37"/>
          <p:cNvSpPr/>
          <p:nvPr/>
        </p:nvSpPr>
        <p:spPr>
          <a:xfrm>
            <a:off x="6339780" y="3099792"/>
            <a:ext cx="58522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Using double effect to justify euthanasia</a:t>
            </a:r>
            <a:endParaRPr lang="en-US" sz="1350" dirty="0"/>
          </a:p>
        </p:txBody>
      </p:sp>
      <p:sp>
        <p:nvSpPr>
          <p:cNvPr id="39" name="SK-29-text-38"/>
          <p:cNvSpPr/>
          <p:nvPr/>
        </p:nvSpPr>
        <p:spPr>
          <a:xfrm>
            <a:off x="6339780" y="3401467"/>
            <a:ext cx="315768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Intent must genuinely be symptom relief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hastening death as the goal.</a:t>
            </a:r>
            <a:endParaRPr lang="en-US" sz="1200" dirty="0"/>
          </a:p>
        </p:txBody>
      </p:sp>
      <p:sp>
        <p:nvSpPr>
          <p:cNvPr id="40" name="SK-29-text-39"/>
          <p:cNvSpPr/>
          <p:nvPr/>
        </p:nvSpPr>
        <p:spPr>
          <a:xfrm>
            <a:off x="743694" y="4183261"/>
            <a:ext cx="83153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Dementia automatically means no capacity</a:t>
            </a:r>
            <a:endParaRPr lang="en-US" sz="1350" dirty="0"/>
          </a:p>
        </p:txBody>
      </p:sp>
      <p:sp>
        <p:nvSpPr>
          <p:cNvPr id="41" name="SK-29-text-40"/>
          <p:cNvSpPr/>
          <p:nvPr/>
        </p:nvSpPr>
        <p:spPr>
          <a:xfrm>
            <a:off x="743694" y="4478238"/>
            <a:ext cx="355996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 is decision-specific and time-specific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assess for each individual decision.</a:t>
            </a:r>
            <a:endParaRPr lang="en-US" sz="1200" dirty="0"/>
          </a:p>
        </p:txBody>
      </p:sp>
      <p:sp>
        <p:nvSpPr>
          <p:cNvPr id="42" name="SK-29-text-41"/>
          <p:cNvSpPr/>
          <p:nvPr/>
        </p:nvSpPr>
        <p:spPr>
          <a:xfrm>
            <a:off x="6339780" y="4183261"/>
            <a:ext cx="58522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Waiting for a crisis to start EOL conversations</a:t>
            </a:r>
            <a:endParaRPr lang="en-US" sz="1350" dirty="0"/>
          </a:p>
        </p:txBody>
      </p:sp>
      <p:sp>
        <p:nvSpPr>
          <p:cNvPr id="43" name="SK-29-text-42"/>
          <p:cNvSpPr/>
          <p:nvPr/>
        </p:nvSpPr>
        <p:spPr>
          <a:xfrm>
            <a:off x="6339780" y="4478238"/>
            <a:ext cx="3620988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conversations should happen proactively,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well before the terminal phase.</a:t>
            </a:r>
            <a:endParaRPr lang="en-US" sz="1200" dirty="0"/>
          </a:p>
        </p:txBody>
      </p:sp>
      <p:sp>
        <p:nvSpPr>
          <p:cNvPr id="44" name="SK-29-text-43"/>
          <p:cNvSpPr/>
          <p:nvPr/>
        </p:nvSpPr>
        <p:spPr>
          <a:xfrm>
            <a:off x="743694" y="5273725"/>
            <a:ext cx="996124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Confusing "withdrawing treatment" with "killing"</a:t>
            </a:r>
            <a:endParaRPr lang="en-US" sz="1350" dirty="0"/>
          </a:p>
        </p:txBody>
      </p:sp>
      <p:sp>
        <p:nvSpPr>
          <p:cNvPr id="45" name="SK-29-text-44"/>
          <p:cNvSpPr/>
          <p:nvPr/>
        </p:nvSpPr>
        <p:spPr>
          <a:xfrm>
            <a:off x="743694" y="5589240"/>
            <a:ext cx="763205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Withdrawal of burdensome or ineffective treatment is legally and ethically distinct from intentional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killing — causation lies with the underlying disease.</a:t>
            </a:r>
            <a:endParaRPr lang="en-US" sz="1200" dirty="0"/>
          </a:p>
        </p:txBody>
      </p:sp>
      <p:sp>
        <p:nvSpPr>
          <p:cNvPr id="46" name="SK-29-text-45"/>
          <p:cNvSpPr/>
          <p:nvPr/>
        </p:nvSpPr>
        <p:spPr>
          <a:xfrm>
            <a:off x="353467" y="6508105"/>
            <a:ext cx="543496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47" name="SK-29-text-46"/>
          <p:cNvSpPr/>
          <p:nvPr/>
        </p:nvSpPr>
        <p:spPr>
          <a:xfrm>
            <a:off x="8141196" y="6521946"/>
            <a:ext cx="194146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8" name="SK-29-text-47"/>
          <p:cNvSpPr/>
          <p:nvPr/>
        </p:nvSpPr>
        <p:spPr>
          <a:xfrm>
            <a:off x="10201573" y="6515100"/>
            <a:ext cx="161225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07355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50496"/>
            <a:ext cx="12192000" cy="507355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467" y="713184"/>
            <a:ext cx="146298" cy="781794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7686" y="507355"/>
            <a:ext cx="1414165" cy="1536055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09121"/>
            <a:ext cx="1158180" cy="1241227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6996" y="1824186"/>
            <a:ext cx="10545961" cy="4073575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6996" y="1824186"/>
            <a:ext cx="2109192" cy="400050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6188" y="1824186"/>
            <a:ext cx="8436769" cy="400050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6996" y="2224236"/>
            <a:ext cx="10545961" cy="459135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6996" y="2224236"/>
            <a:ext cx="2109192" cy="459135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6188" y="2224236"/>
            <a:ext cx="8436769" cy="459135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6996" y="2683371"/>
            <a:ext cx="10545961" cy="459135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6996" y="2683371"/>
            <a:ext cx="2109192" cy="459135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6188" y="2683371"/>
            <a:ext cx="8436769" cy="459135"/>
          </a:xfrm>
          <a:prstGeom prst="rect">
            <a:avLst/>
          </a:prstGeom>
        </p:spPr>
      </p:pic>
      <p:pic>
        <p:nvPicPr>
          <p:cNvPr id="17" name="SK-3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06996" y="3142506"/>
            <a:ext cx="10545961" cy="459135"/>
          </a:xfrm>
          <a:prstGeom prst="rect">
            <a:avLst/>
          </a:prstGeom>
        </p:spPr>
      </p:pic>
      <p:pic>
        <p:nvPicPr>
          <p:cNvPr id="18" name="SK-3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06996" y="3142506"/>
            <a:ext cx="2109192" cy="459135"/>
          </a:xfrm>
          <a:prstGeom prst="rect">
            <a:avLst/>
          </a:prstGeom>
        </p:spPr>
      </p:pic>
      <p:pic>
        <p:nvPicPr>
          <p:cNvPr id="19" name="SK-3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16188" y="3142506"/>
            <a:ext cx="8436769" cy="459135"/>
          </a:xfrm>
          <a:prstGeom prst="rect">
            <a:avLst/>
          </a:prstGeom>
        </p:spPr>
      </p:pic>
      <p:pic>
        <p:nvPicPr>
          <p:cNvPr id="20" name="SK-3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06996" y="3601641"/>
            <a:ext cx="10545961" cy="459135"/>
          </a:xfrm>
          <a:prstGeom prst="rect">
            <a:avLst/>
          </a:prstGeom>
        </p:spPr>
      </p:pic>
      <p:pic>
        <p:nvPicPr>
          <p:cNvPr id="21" name="SK-30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06996" y="3601641"/>
            <a:ext cx="2109192" cy="459135"/>
          </a:xfrm>
          <a:prstGeom prst="rect">
            <a:avLst/>
          </a:prstGeom>
        </p:spPr>
      </p:pic>
      <p:pic>
        <p:nvPicPr>
          <p:cNvPr id="22" name="SK-30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16188" y="3601641"/>
            <a:ext cx="8436769" cy="459135"/>
          </a:xfrm>
          <a:prstGeom prst="rect">
            <a:avLst/>
          </a:prstGeom>
        </p:spPr>
      </p:pic>
      <p:pic>
        <p:nvPicPr>
          <p:cNvPr id="23" name="SK-30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06996" y="4060775"/>
            <a:ext cx="10545961" cy="459135"/>
          </a:xfrm>
          <a:prstGeom prst="rect">
            <a:avLst/>
          </a:prstGeom>
        </p:spPr>
      </p:pic>
      <p:pic>
        <p:nvPicPr>
          <p:cNvPr id="24" name="SK-30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06996" y="4060775"/>
            <a:ext cx="2109192" cy="459135"/>
          </a:xfrm>
          <a:prstGeom prst="rect">
            <a:avLst/>
          </a:prstGeom>
        </p:spPr>
      </p:pic>
      <p:pic>
        <p:nvPicPr>
          <p:cNvPr id="25" name="SK-30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16188" y="4060775"/>
            <a:ext cx="8436769" cy="459135"/>
          </a:xfrm>
          <a:prstGeom prst="rect">
            <a:avLst/>
          </a:prstGeom>
        </p:spPr>
      </p:pic>
      <p:pic>
        <p:nvPicPr>
          <p:cNvPr id="26" name="SK-30-img-2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6996" y="4519910"/>
            <a:ext cx="10545961" cy="459135"/>
          </a:xfrm>
          <a:prstGeom prst="rect">
            <a:avLst/>
          </a:prstGeom>
        </p:spPr>
      </p:pic>
      <p:pic>
        <p:nvPicPr>
          <p:cNvPr id="27" name="SK-30-img-2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6996" y="4519910"/>
            <a:ext cx="2109192" cy="459135"/>
          </a:xfrm>
          <a:prstGeom prst="rect">
            <a:avLst/>
          </a:prstGeom>
        </p:spPr>
      </p:pic>
      <p:pic>
        <p:nvPicPr>
          <p:cNvPr id="28" name="SK-30-img-2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6188" y="4519910"/>
            <a:ext cx="8436769" cy="459135"/>
          </a:xfrm>
          <a:prstGeom prst="rect">
            <a:avLst/>
          </a:prstGeom>
        </p:spPr>
      </p:pic>
      <p:pic>
        <p:nvPicPr>
          <p:cNvPr id="29" name="SK-30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206996" y="4979045"/>
            <a:ext cx="10545961" cy="459135"/>
          </a:xfrm>
          <a:prstGeom prst="rect">
            <a:avLst/>
          </a:prstGeom>
        </p:spPr>
      </p:pic>
      <p:pic>
        <p:nvPicPr>
          <p:cNvPr id="30" name="SK-30-img-2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06996" y="4979045"/>
            <a:ext cx="2109192" cy="459135"/>
          </a:xfrm>
          <a:prstGeom prst="rect">
            <a:avLst/>
          </a:prstGeom>
        </p:spPr>
      </p:pic>
      <p:pic>
        <p:nvPicPr>
          <p:cNvPr id="31" name="SK-30-img-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316188" y="4979045"/>
            <a:ext cx="8436769" cy="459135"/>
          </a:xfrm>
          <a:prstGeom prst="rect">
            <a:avLst/>
          </a:prstGeom>
        </p:spPr>
      </p:pic>
      <p:pic>
        <p:nvPicPr>
          <p:cNvPr id="32" name="SK-30-img-3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06996" y="5438180"/>
            <a:ext cx="10545961" cy="459581"/>
          </a:xfrm>
          <a:prstGeom prst="rect">
            <a:avLst/>
          </a:prstGeom>
        </p:spPr>
      </p:pic>
      <p:pic>
        <p:nvPicPr>
          <p:cNvPr id="33" name="SK-30-img-3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06996" y="5438180"/>
            <a:ext cx="2109192" cy="459581"/>
          </a:xfrm>
          <a:prstGeom prst="rect">
            <a:avLst/>
          </a:prstGeom>
        </p:spPr>
      </p:pic>
      <p:pic>
        <p:nvPicPr>
          <p:cNvPr id="34" name="SK-30-img-33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316188" y="5438180"/>
            <a:ext cx="8436769" cy="459581"/>
          </a:xfrm>
          <a:prstGeom prst="rect">
            <a:avLst/>
          </a:prstGeom>
        </p:spPr>
      </p:pic>
      <p:pic>
        <p:nvPicPr>
          <p:cNvPr id="35" name="SK-30-img-34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58267" y="5458867"/>
            <a:ext cx="329059" cy="342900"/>
          </a:xfrm>
          <a:prstGeom prst="rect">
            <a:avLst/>
          </a:prstGeom>
        </p:spPr>
      </p:pic>
      <p:pic>
        <p:nvPicPr>
          <p:cNvPr id="36" name="SK-30-img-35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58267" y="5033665"/>
            <a:ext cx="341263" cy="301675"/>
          </a:xfrm>
          <a:prstGeom prst="rect">
            <a:avLst/>
          </a:prstGeom>
        </p:spPr>
      </p:pic>
      <p:pic>
        <p:nvPicPr>
          <p:cNvPr id="37" name="SK-30-img-36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58267" y="4567386"/>
            <a:ext cx="341263" cy="322213"/>
          </a:xfrm>
          <a:prstGeom prst="rect">
            <a:avLst/>
          </a:prstGeom>
        </p:spPr>
      </p:pic>
      <p:pic>
        <p:nvPicPr>
          <p:cNvPr id="38" name="SK-30-img-37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58267" y="4114800"/>
            <a:ext cx="341263" cy="308521"/>
          </a:xfrm>
          <a:prstGeom prst="rect">
            <a:avLst/>
          </a:prstGeom>
        </p:spPr>
      </p:pic>
      <p:pic>
        <p:nvPicPr>
          <p:cNvPr id="39" name="SK-30-img-38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58267" y="3668911"/>
            <a:ext cx="341263" cy="308521"/>
          </a:xfrm>
          <a:prstGeom prst="rect">
            <a:avLst/>
          </a:prstGeom>
        </p:spPr>
      </p:pic>
      <p:pic>
        <p:nvPicPr>
          <p:cNvPr id="40" name="SK-30-img-39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8267" y="3216325"/>
            <a:ext cx="329059" cy="322213"/>
          </a:xfrm>
          <a:prstGeom prst="rect">
            <a:avLst/>
          </a:prstGeom>
        </p:spPr>
      </p:pic>
      <p:pic>
        <p:nvPicPr>
          <p:cNvPr id="41" name="SK-30-img-40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58267" y="2770584"/>
            <a:ext cx="329059" cy="315367"/>
          </a:xfrm>
          <a:prstGeom prst="rect">
            <a:avLst/>
          </a:prstGeom>
        </p:spPr>
      </p:pic>
      <p:pic>
        <p:nvPicPr>
          <p:cNvPr id="42" name="SK-30-img-41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58267" y="2311003"/>
            <a:ext cx="329059" cy="329059"/>
          </a:xfrm>
          <a:prstGeom prst="rect">
            <a:avLst/>
          </a:prstGeom>
        </p:spPr>
      </p:pic>
      <p:sp>
        <p:nvSpPr>
          <p:cNvPr id="43" name="SK-30-text-42"/>
          <p:cNvSpPr/>
          <p:nvPr/>
        </p:nvSpPr>
        <p:spPr>
          <a:xfrm>
            <a:off x="1349871" y="1824186"/>
            <a:ext cx="1899642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</a:rPr>
              <a:t>Term</a:t>
            </a:r>
            <a:endParaRPr lang="en-US" sz="1200" dirty="0"/>
          </a:p>
        </p:txBody>
      </p:sp>
      <p:sp>
        <p:nvSpPr>
          <p:cNvPr id="44" name="SK-30-text-43"/>
          <p:cNvSpPr/>
          <p:nvPr/>
        </p:nvSpPr>
        <p:spPr>
          <a:xfrm>
            <a:off x="3459063" y="1824186"/>
            <a:ext cx="8227219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</a:rPr>
              <a:t>Key Fact</a:t>
            </a:r>
            <a:endParaRPr lang="en-US" sz="1200" dirty="0"/>
          </a:p>
        </p:txBody>
      </p:sp>
      <p:sp>
        <p:nvSpPr>
          <p:cNvPr id="45" name="SK-30-text-44"/>
          <p:cNvSpPr/>
          <p:nvPr/>
        </p:nvSpPr>
        <p:spPr>
          <a:xfrm>
            <a:off x="1349871" y="2224236"/>
            <a:ext cx="1899642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MCA 2005</a:t>
            </a:r>
            <a:endParaRPr lang="en-US" sz="1200" dirty="0"/>
          </a:p>
        </p:txBody>
      </p:sp>
      <p:sp>
        <p:nvSpPr>
          <p:cNvPr id="46" name="SK-30-text-45"/>
          <p:cNvSpPr/>
          <p:nvPr/>
        </p:nvSpPr>
        <p:spPr>
          <a:xfrm>
            <a:off x="3459063" y="2224236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Five principles; capacity = ability to understand, retain, weigh, and communicate a decision</a:t>
            </a:r>
            <a:endParaRPr lang="en-US" sz="1200" dirty="0"/>
          </a:p>
        </p:txBody>
      </p:sp>
      <p:sp>
        <p:nvSpPr>
          <p:cNvPr id="47" name="SK-30-text-46"/>
          <p:cNvSpPr/>
          <p:nvPr/>
        </p:nvSpPr>
        <p:spPr>
          <a:xfrm>
            <a:off x="1349871" y="2683371"/>
            <a:ext cx="1899642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ADRT</a:t>
            </a:r>
            <a:endParaRPr lang="en-US" sz="1200" dirty="0"/>
          </a:p>
        </p:txBody>
      </p:sp>
      <p:sp>
        <p:nvSpPr>
          <p:cNvPr id="48" name="SK-30-text-47"/>
          <p:cNvSpPr/>
          <p:nvPr/>
        </p:nvSpPr>
        <p:spPr>
          <a:xfrm>
            <a:off x="3459063" y="2683371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Legally binding refusal; must be written, signed, witnessed; must state “even if life is at risk”</a:t>
            </a:r>
            <a:endParaRPr lang="en-US" sz="1200" dirty="0"/>
          </a:p>
        </p:txBody>
      </p:sp>
      <p:sp>
        <p:nvSpPr>
          <p:cNvPr id="49" name="SK-30-text-48"/>
          <p:cNvSpPr/>
          <p:nvPr/>
        </p:nvSpPr>
        <p:spPr>
          <a:xfrm>
            <a:off x="1349871" y="3142506"/>
            <a:ext cx="1899642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DNACPR</a:t>
            </a:r>
            <a:endParaRPr lang="en-US" sz="1200" dirty="0"/>
          </a:p>
        </p:txBody>
      </p:sp>
      <p:sp>
        <p:nvSpPr>
          <p:cNvPr id="50" name="SK-30-text-49"/>
          <p:cNvSpPr/>
          <p:nvPr/>
        </p:nvSpPr>
        <p:spPr>
          <a:xfrm>
            <a:off x="3459063" y="3142506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Clinical advice only — NOT legally binding; must be individual, never applied as a blanket policy</a:t>
            </a:r>
            <a:endParaRPr lang="en-US" sz="1200" dirty="0"/>
          </a:p>
        </p:txBody>
      </p:sp>
      <p:sp>
        <p:nvSpPr>
          <p:cNvPr id="51" name="SK-30-text-50"/>
          <p:cNvSpPr/>
          <p:nvPr/>
        </p:nvSpPr>
        <p:spPr>
          <a:xfrm>
            <a:off x="1349871" y="3601641"/>
            <a:ext cx="2131548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Double Effect</a:t>
            </a:r>
            <a:endParaRPr lang="en-US" sz="1200" dirty="0"/>
          </a:p>
        </p:txBody>
      </p:sp>
      <p:sp>
        <p:nvSpPr>
          <p:cNvPr id="52" name="SK-30-text-51"/>
          <p:cNvSpPr/>
          <p:nvPr/>
        </p:nvSpPr>
        <p:spPr>
          <a:xfrm>
            <a:off x="3459063" y="3601641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Legal when intent is symptom control; document the clinical intent clearly</a:t>
            </a:r>
            <a:endParaRPr lang="en-US" sz="1200" dirty="0"/>
          </a:p>
        </p:txBody>
      </p:sp>
      <p:sp>
        <p:nvSpPr>
          <p:cNvPr id="53" name="SK-30-text-52"/>
          <p:cNvSpPr/>
          <p:nvPr/>
        </p:nvSpPr>
        <p:spPr>
          <a:xfrm>
            <a:off x="1349871" y="4060775"/>
            <a:ext cx="1973445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CPR Survival</a:t>
            </a:r>
            <a:endParaRPr lang="en-US" sz="1200" dirty="0"/>
          </a:p>
        </p:txBody>
      </p:sp>
      <p:sp>
        <p:nvSpPr>
          <p:cNvPr id="54" name="SK-30-text-53"/>
          <p:cNvSpPr/>
          <p:nvPr/>
        </p:nvSpPr>
        <p:spPr>
          <a:xfrm>
            <a:off x="3459063" y="4060775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~15% survive to hospital discharge (in-hospital); TV portrays ~75% — correct patient expectations</a:t>
            </a:r>
            <a:endParaRPr lang="en-US" sz="1200" dirty="0"/>
          </a:p>
        </p:txBody>
      </p:sp>
      <p:sp>
        <p:nvSpPr>
          <p:cNvPr id="55" name="SK-30-text-54"/>
          <p:cNvSpPr/>
          <p:nvPr/>
        </p:nvSpPr>
        <p:spPr>
          <a:xfrm>
            <a:off x="1349871" y="4519910"/>
            <a:ext cx="3976091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Assisted Dying UK 2026</a:t>
            </a:r>
            <a:endParaRPr lang="en-US" sz="1200" dirty="0"/>
          </a:p>
        </p:txBody>
      </p:sp>
      <p:sp>
        <p:nvSpPr>
          <p:cNvPr id="56" name="SK-30-text-55"/>
          <p:cNvSpPr/>
          <p:nvPr/>
        </p:nvSpPr>
        <p:spPr>
          <a:xfrm>
            <a:off x="3459063" y="4519910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NOT law — Terminally Ill Adults Bill passed Commons 2025, failed in House of Lords</a:t>
            </a:r>
            <a:endParaRPr lang="en-US" sz="1200" dirty="0"/>
          </a:p>
        </p:txBody>
      </p:sp>
      <p:sp>
        <p:nvSpPr>
          <p:cNvPr id="57" name="SK-30-text-56"/>
          <p:cNvSpPr/>
          <p:nvPr/>
        </p:nvSpPr>
        <p:spPr>
          <a:xfrm>
            <a:off x="1349871" y="4979045"/>
            <a:ext cx="2289652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Blanket DNACPR</a:t>
            </a:r>
            <a:endParaRPr lang="en-US" sz="1200" dirty="0"/>
          </a:p>
        </p:txBody>
      </p:sp>
      <p:sp>
        <p:nvSpPr>
          <p:cNvPr id="58" name="SK-30-text-57"/>
          <p:cNvSpPr/>
          <p:nvPr/>
        </p:nvSpPr>
        <p:spPr>
          <a:xfrm>
            <a:off x="3459063" y="4979045"/>
            <a:ext cx="8732937" cy="4591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Declared unlawful — CQC 2021 and PHSO 2022; every decision must be individual</a:t>
            </a:r>
            <a:endParaRPr lang="en-US" sz="1200" dirty="0"/>
          </a:p>
        </p:txBody>
      </p:sp>
      <p:sp>
        <p:nvSpPr>
          <p:cNvPr id="59" name="SK-30-text-58"/>
          <p:cNvSpPr/>
          <p:nvPr/>
        </p:nvSpPr>
        <p:spPr>
          <a:xfrm>
            <a:off x="1349871" y="5438180"/>
            <a:ext cx="1973445" cy="4595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</a:rPr>
              <a:t>ReSPECT Form</a:t>
            </a:r>
            <a:endParaRPr lang="en-US" sz="1200" dirty="0"/>
          </a:p>
        </p:txBody>
      </p:sp>
      <p:sp>
        <p:nvSpPr>
          <p:cNvPr id="60" name="SK-30-text-59"/>
          <p:cNvSpPr/>
          <p:nvPr/>
        </p:nvSpPr>
        <p:spPr>
          <a:xfrm>
            <a:off x="3459063" y="5438180"/>
            <a:ext cx="8732937" cy="4595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Replaces paper DNACPR in many NHS trusts; integrates DNACPR, treatment escalation, and preferred care</a:t>
            </a:r>
            <a:endParaRPr lang="en-US" sz="1200" dirty="0"/>
          </a:p>
        </p:txBody>
      </p:sp>
      <p:sp>
        <p:nvSpPr>
          <p:cNvPr id="61" name="SK-30-text-60"/>
          <p:cNvSpPr/>
          <p:nvPr/>
        </p:nvSpPr>
        <p:spPr>
          <a:xfrm>
            <a:off x="341263" y="150763"/>
            <a:ext cx="93440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End of Life Care</a:t>
            </a:r>
            <a:endParaRPr lang="en-US" sz="1350" dirty="0"/>
          </a:p>
        </p:txBody>
      </p:sp>
      <p:sp>
        <p:nvSpPr>
          <p:cNvPr id="62" name="SK-30-text-61"/>
          <p:cNvSpPr/>
          <p:nvPr/>
        </p:nvSpPr>
        <p:spPr>
          <a:xfrm>
            <a:off x="682675" y="781794"/>
            <a:ext cx="11509325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Recall — Key Concepts</a:t>
            </a:r>
            <a:endParaRPr lang="en-US" sz="3000" dirty="0"/>
          </a:p>
        </p:txBody>
      </p:sp>
      <p:sp>
        <p:nvSpPr>
          <p:cNvPr id="63" name="SK-30-text-62"/>
          <p:cNvSpPr/>
          <p:nvPr/>
        </p:nvSpPr>
        <p:spPr>
          <a:xfrm>
            <a:off x="682675" y="1275457"/>
            <a:ext cx="115093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Essential facts for AKT and SCA revision — know these cold.</a:t>
            </a:r>
            <a:endParaRPr lang="en-US" sz="1500" dirty="0"/>
          </a:p>
        </p:txBody>
      </p:sp>
      <p:sp>
        <p:nvSpPr>
          <p:cNvPr id="64" name="SK-30-text-63"/>
          <p:cNvSpPr/>
          <p:nvPr/>
        </p:nvSpPr>
        <p:spPr>
          <a:xfrm>
            <a:off x="341263" y="6494413"/>
            <a:ext cx="543496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65" name="SK-30-text-64"/>
          <p:cNvSpPr/>
          <p:nvPr/>
        </p:nvSpPr>
        <p:spPr>
          <a:xfrm>
            <a:off x="7704832" y="6501259"/>
            <a:ext cx="414560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 | Created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73" y="1368921"/>
            <a:ext cx="5839867" cy="19050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2125861"/>
            <a:ext cx="3486894" cy="2825353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73" y="2125861"/>
            <a:ext cx="121890" cy="2955727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5067" y="2806898"/>
            <a:ext cx="6120259" cy="9525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5067" y="3458468"/>
            <a:ext cx="6120259" cy="9525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5067" y="4110038"/>
            <a:ext cx="6120259" cy="9525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5067" y="4761458"/>
            <a:ext cx="6120259" cy="9525"/>
          </a:xfrm>
          <a:prstGeom prst="rect">
            <a:avLst/>
          </a:prstGeom>
        </p:spPr>
      </p:pic>
      <p:pic>
        <p:nvPicPr>
          <p:cNvPr id="13" name="SK-31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5067" y="5330726"/>
            <a:ext cx="6120259" cy="9525"/>
          </a:xfrm>
          <a:prstGeom prst="rect">
            <a:avLst/>
          </a:prstGeom>
        </p:spPr>
      </p:pic>
      <p:pic>
        <p:nvPicPr>
          <p:cNvPr id="14" name="SK-31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5067" y="5982146"/>
            <a:ext cx="6120259" cy="9525"/>
          </a:xfrm>
          <a:prstGeom prst="rect">
            <a:avLst/>
          </a:prstGeom>
        </p:spPr>
      </p:pic>
      <p:pic>
        <p:nvPicPr>
          <p:cNvPr id="15" name="SK-31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061198"/>
            <a:ext cx="1438573" cy="1234380"/>
          </a:xfrm>
          <a:prstGeom prst="rect">
            <a:avLst/>
          </a:prstGeom>
        </p:spPr>
      </p:pic>
      <p:sp>
        <p:nvSpPr>
          <p:cNvPr id="16" name="SK-31-text-15"/>
          <p:cNvSpPr/>
          <p:nvPr/>
        </p:nvSpPr>
        <p:spPr>
          <a:xfrm>
            <a:off x="365671" y="191988"/>
            <a:ext cx="948594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Deck 4</a:t>
            </a:r>
            <a:endParaRPr lang="en-US" sz="1725" dirty="0"/>
          </a:p>
        </p:txBody>
      </p:sp>
      <p:sp>
        <p:nvSpPr>
          <p:cNvPr id="17" name="SK-31-text-16"/>
          <p:cNvSpPr/>
          <p:nvPr/>
        </p:nvSpPr>
        <p:spPr>
          <a:xfrm>
            <a:off x="10399663" y="205680"/>
            <a:ext cx="179233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 of Life Care</a:t>
            </a:r>
            <a:endParaRPr lang="en-US" sz="1500" dirty="0"/>
          </a:p>
        </p:txBody>
      </p:sp>
      <p:sp>
        <p:nvSpPr>
          <p:cNvPr id="18" name="SK-31-text-17"/>
          <p:cNvSpPr/>
          <p:nvPr/>
        </p:nvSpPr>
        <p:spPr>
          <a:xfrm>
            <a:off x="487561" y="843409"/>
            <a:ext cx="973645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Disclaimer &amp; Resources</a:t>
            </a:r>
            <a:endParaRPr lang="en-US" sz="2850" dirty="0"/>
          </a:p>
        </p:txBody>
      </p:sp>
      <p:sp>
        <p:nvSpPr>
          <p:cNvPr id="19" name="SK-31-text-18"/>
          <p:cNvSpPr/>
          <p:nvPr/>
        </p:nvSpPr>
        <p:spPr>
          <a:xfrm>
            <a:off x="475357" y="1536055"/>
            <a:ext cx="117166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educational use only — always apply to individual patient context</a:t>
            </a:r>
            <a:endParaRPr lang="en-US" sz="1500" dirty="0"/>
          </a:p>
        </p:txBody>
      </p:sp>
      <p:sp>
        <p:nvSpPr>
          <p:cNvPr id="20" name="SK-31-text-19"/>
          <p:cNvSpPr/>
          <p:nvPr/>
        </p:nvSpPr>
        <p:spPr>
          <a:xfrm>
            <a:off x="828973" y="2400300"/>
            <a:ext cx="21431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DISCLAIMER</a:t>
            </a:r>
            <a:endParaRPr lang="en-US" sz="1350" dirty="0"/>
          </a:p>
        </p:txBody>
      </p:sp>
      <p:sp>
        <p:nvSpPr>
          <p:cNvPr id="21" name="SK-31-text-20"/>
          <p:cNvSpPr/>
          <p:nvPr/>
        </p:nvSpPr>
        <p:spPr>
          <a:xfrm>
            <a:off x="804565" y="2811661"/>
            <a:ext cx="2938165" cy="18652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teaching deck is intended for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educational purposes only. Clinical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decisions must always be based on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patient assessment, current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national guidelines, and local trust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protocols. Content reflects guidance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as of June 2026.</a:t>
            </a:r>
            <a:endParaRPr lang="en-US" sz="1350" dirty="0"/>
          </a:p>
        </p:txBody>
      </p:sp>
      <p:sp>
        <p:nvSpPr>
          <p:cNvPr id="22" name="SK-31-text-21"/>
          <p:cNvSpPr/>
          <p:nvPr/>
        </p:nvSpPr>
        <p:spPr>
          <a:xfrm>
            <a:off x="828973" y="5335488"/>
            <a:ext cx="72180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 | Bradford VTS</a:t>
            </a:r>
            <a:endParaRPr lang="en-US" sz="1350" dirty="0"/>
          </a:p>
        </p:txBody>
      </p:sp>
      <p:sp>
        <p:nvSpPr>
          <p:cNvPr id="23" name="SK-31-text-22"/>
          <p:cNvSpPr/>
          <p:nvPr/>
        </p:nvSpPr>
        <p:spPr>
          <a:xfrm>
            <a:off x="1048494" y="5630317"/>
            <a:ext cx="465105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24" name="SK-31-text-23"/>
          <p:cNvSpPr/>
          <p:nvPr/>
        </p:nvSpPr>
        <p:spPr>
          <a:xfrm>
            <a:off x="4974282" y="1954411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GUIDELINES &amp; RESOURCES</a:t>
            </a:r>
            <a:endParaRPr lang="en-US" sz="1350" dirty="0"/>
          </a:p>
        </p:txBody>
      </p:sp>
      <p:sp>
        <p:nvSpPr>
          <p:cNvPr id="25" name="SK-31-text-24"/>
          <p:cNvSpPr/>
          <p:nvPr/>
        </p:nvSpPr>
        <p:spPr>
          <a:xfrm>
            <a:off x="4937671" y="2311003"/>
            <a:ext cx="725432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➊ Mental Capacity Act 2005 and Code of Practice</a:t>
            </a:r>
            <a:endParaRPr lang="en-US" sz="1425" dirty="0"/>
          </a:p>
        </p:txBody>
      </p:sp>
      <p:sp>
        <p:nvSpPr>
          <p:cNvPr id="26" name="SK-31-text-25"/>
          <p:cNvSpPr/>
          <p:nvPr/>
        </p:nvSpPr>
        <p:spPr>
          <a:xfrm>
            <a:off x="5425380" y="2551063"/>
            <a:ext cx="67666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Department of Health | Updated statutory guidance</a:t>
            </a:r>
            <a:endParaRPr lang="en-US" sz="1350" dirty="0"/>
          </a:p>
        </p:txBody>
      </p:sp>
      <p:sp>
        <p:nvSpPr>
          <p:cNvPr id="27" name="SK-31-text-26"/>
          <p:cNvSpPr/>
          <p:nvPr/>
        </p:nvSpPr>
        <p:spPr>
          <a:xfrm>
            <a:off x="4937671" y="2935188"/>
            <a:ext cx="7254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➋ BMA / Resuscitation Council (UK) / RCN Joint Statement on CPR Decisions</a:t>
            </a:r>
            <a:endParaRPr lang="en-US" sz="1425" dirty="0"/>
          </a:p>
        </p:txBody>
      </p:sp>
      <p:sp>
        <p:nvSpPr>
          <p:cNvPr id="28" name="SK-31-text-27"/>
          <p:cNvSpPr/>
          <p:nvPr/>
        </p:nvSpPr>
        <p:spPr>
          <a:xfrm>
            <a:off x="5425380" y="3175248"/>
            <a:ext cx="67666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2021 update | Jointly published guidance</a:t>
            </a:r>
            <a:endParaRPr lang="en-US" sz="1350" dirty="0"/>
          </a:p>
        </p:txBody>
      </p:sp>
      <p:sp>
        <p:nvSpPr>
          <p:cNvPr id="29" name="SK-31-text-28"/>
          <p:cNvSpPr/>
          <p:nvPr/>
        </p:nvSpPr>
        <p:spPr>
          <a:xfrm>
            <a:off x="4937671" y="3566071"/>
            <a:ext cx="7254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➌ NICE NG31: Care of Dying Adults in the Last Days of Life</a:t>
            </a:r>
            <a:endParaRPr lang="en-US" sz="1425" dirty="0"/>
          </a:p>
        </p:txBody>
      </p:sp>
      <p:sp>
        <p:nvSpPr>
          <p:cNvPr id="30" name="SK-31-text-29"/>
          <p:cNvSpPr/>
          <p:nvPr/>
        </p:nvSpPr>
        <p:spPr>
          <a:xfrm>
            <a:off x="5425380" y="3806130"/>
            <a:ext cx="67666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National Institute for Health and Care Excellence | 2015</a:t>
            </a:r>
            <a:endParaRPr lang="en-US" sz="1350" dirty="0"/>
          </a:p>
        </p:txBody>
      </p:sp>
      <p:sp>
        <p:nvSpPr>
          <p:cNvPr id="31" name="SK-31-text-30"/>
          <p:cNvSpPr/>
          <p:nvPr/>
        </p:nvSpPr>
        <p:spPr>
          <a:xfrm>
            <a:off x="4937671" y="4190107"/>
            <a:ext cx="725432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➍ GMC: Treatment and Care Towards End of Life</a:t>
            </a:r>
            <a:endParaRPr lang="en-US" sz="1425" dirty="0"/>
          </a:p>
        </p:txBody>
      </p:sp>
      <p:sp>
        <p:nvSpPr>
          <p:cNvPr id="32" name="SK-31-text-31"/>
          <p:cNvSpPr/>
          <p:nvPr/>
        </p:nvSpPr>
        <p:spPr>
          <a:xfrm>
            <a:off x="5425380" y="4437013"/>
            <a:ext cx="67666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Good practice in decision making | 2010, with updated guidance</a:t>
            </a:r>
            <a:endParaRPr lang="en-US" sz="1350" dirty="0"/>
          </a:p>
        </p:txBody>
      </p:sp>
      <p:sp>
        <p:nvSpPr>
          <p:cNvPr id="33" name="SK-31-text-32"/>
          <p:cNvSpPr/>
          <p:nvPr/>
        </p:nvSpPr>
        <p:spPr>
          <a:xfrm>
            <a:off x="4937671" y="4821138"/>
            <a:ext cx="7254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➎ CQC Report on Inappropriate DNACPR Notices</a:t>
            </a:r>
            <a:endParaRPr lang="en-US" sz="1425" dirty="0"/>
          </a:p>
        </p:txBody>
      </p:sp>
      <p:sp>
        <p:nvSpPr>
          <p:cNvPr id="34" name="SK-31-text-33"/>
          <p:cNvSpPr/>
          <p:nvPr/>
        </p:nvSpPr>
        <p:spPr>
          <a:xfrm>
            <a:off x="5425380" y="5061198"/>
            <a:ext cx="67666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Quality Commission | 2021</a:t>
            </a:r>
            <a:endParaRPr lang="en-US" sz="1350" dirty="0"/>
          </a:p>
        </p:txBody>
      </p:sp>
      <p:sp>
        <p:nvSpPr>
          <p:cNvPr id="35" name="SK-31-text-34"/>
          <p:cNvSpPr/>
          <p:nvPr/>
        </p:nvSpPr>
        <p:spPr>
          <a:xfrm>
            <a:off x="4937671" y="5445175"/>
            <a:ext cx="725432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➏ Parliamentary and Health Service Ombudsman Report</a:t>
            </a:r>
            <a:endParaRPr lang="en-US" sz="1425" dirty="0"/>
          </a:p>
        </p:txBody>
      </p:sp>
      <p:sp>
        <p:nvSpPr>
          <p:cNvPr id="36" name="SK-31-text-35"/>
          <p:cNvSpPr/>
          <p:nvPr/>
        </p:nvSpPr>
        <p:spPr>
          <a:xfrm>
            <a:off x="5425380" y="5685234"/>
            <a:ext cx="67666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Blanket DNACPR during COVID-19 | 2022</a:t>
            </a:r>
            <a:endParaRPr lang="en-US" sz="1350" dirty="0"/>
          </a:p>
        </p:txBody>
      </p:sp>
      <p:sp>
        <p:nvSpPr>
          <p:cNvPr id="37" name="SK-31-text-36"/>
          <p:cNvSpPr/>
          <p:nvPr/>
        </p:nvSpPr>
        <p:spPr>
          <a:xfrm>
            <a:off x="353467" y="6494413"/>
            <a:ext cx="114204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| End of Life Care</a:t>
            </a:r>
            <a:endParaRPr lang="en-US" sz="1650" dirty="0"/>
          </a:p>
        </p:txBody>
      </p:sp>
      <p:sp>
        <p:nvSpPr>
          <p:cNvPr id="38" name="SK-31-text-37"/>
          <p:cNvSpPr/>
          <p:nvPr/>
        </p:nvSpPr>
        <p:spPr>
          <a:xfrm>
            <a:off x="7790557" y="6494413"/>
            <a:ext cx="44014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| Created June 2026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5655</Words>
  <Application>Microsoft Office PowerPoint</Application>
  <PresentationFormat>Widescreen</PresentationFormat>
  <Paragraphs>919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Roboto</vt:lpstr>
      <vt:lpstr>Arial</vt:lpstr>
      <vt:lpstr>Inter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3</cp:revision>
  <dcterms:created xsi:type="dcterms:W3CDTF">2026-06-26T17:58:31Z</dcterms:created>
  <dcterms:modified xsi:type="dcterms:W3CDTF">2026-06-30T17:14:34Z</dcterms:modified>
</cp:coreProperties>
</file>