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embeddedFontLs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808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1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1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26" Type="http://schemas.openxmlformats.org/officeDocument/2006/relationships/image" Target="../media/image111.png"/><Relationship Id="rId3" Type="http://schemas.openxmlformats.org/officeDocument/2006/relationships/image" Target="../media/image1.png"/><Relationship Id="rId21" Type="http://schemas.openxmlformats.org/officeDocument/2006/relationships/image" Target="../media/image106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24" Type="http://schemas.openxmlformats.org/officeDocument/2006/relationships/image" Target="../media/image109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28" Type="http://schemas.openxmlformats.org/officeDocument/2006/relationships/image" Target="../media/image113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3" Type="http://schemas.openxmlformats.org/officeDocument/2006/relationships/image" Target="../media/image1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3" Type="http://schemas.openxmlformats.org/officeDocument/2006/relationships/image" Target="../media/image1.png"/><Relationship Id="rId21" Type="http://schemas.openxmlformats.org/officeDocument/2006/relationships/image" Target="../media/image145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0.png"/><Relationship Id="rId20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10" Type="http://schemas.openxmlformats.org/officeDocument/2006/relationships/image" Target="../media/image134.png"/><Relationship Id="rId19" Type="http://schemas.openxmlformats.org/officeDocument/2006/relationships/image" Target="../media/image143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Relationship Id="rId22" Type="http://schemas.openxmlformats.org/officeDocument/2006/relationships/image" Target="../media/image1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18" Type="http://schemas.openxmlformats.org/officeDocument/2006/relationships/image" Target="../media/image179.png"/><Relationship Id="rId3" Type="http://schemas.openxmlformats.org/officeDocument/2006/relationships/image" Target="../media/image1.png"/><Relationship Id="rId21" Type="http://schemas.openxmlformats.org/officeDocument/2006/relationships/image" Target="../media/image182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7" Type="http://schemas.openxmlformats.org/officeDocument/2006/relationships/image" Target="../media/image17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77.png"/><Relationship Id="rId20" Type="http://schemas.openxmlformats.org/officeDocument/2006/relationships/image" Target="../media/image1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10" Type="http://schemas.openxmlformats.org/officeDocument/2006/relationships/image" Target="../media/image171.png"/><Relationship Id="rId19" Type="http://schemas.openxmlformats.org/officeDocument/2006/relationships/image" Target="../media/image180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Relationship Id="rId22" Type="http://schemas.openxmlformats.org/officeDocument/2006/relationships/image" Target="../media/image18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3" Type="http://schemas.openxmlformats.org/officeDocument/2006/relationships/image" Target="../media/image1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0" Type="http://schemas.openxmlformats.org/officeDocument/2006/relationships/image" Target="../media/image190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18" Type="http://schemas.openxmlformats.org/officeDocument/2006/relationships/image" Target="../media/image209.png"/><Relationship Id="rId3" Type="http://schemas.openxmlformats.org/officeDocument/2006/relationships/image" Target="../media/image1.png"/><Relationship Id="rId21" Type="http://schemas.openxmlformats.org/officeDocument/2006/relationships/image" Target="../media/image212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17" Type="http://schemas.openxmlformats.org/officeDocument/2006/relationships/image" Target="../media/image20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07.png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5" Type="http://schemas.openxmlformats.org/officeDocument/2006/relationships/image" Target="../media/image206.png"/><Relationship Id="rId10" Type="http://schemas.openxmlformats.org/officeDocument/2006/relationships/image" Target="../media/image201.png"/><Relationship Id="rId19" Type="http://schemas.openxmlformats.org/officeDocument/2006/relationships/image" Target="../media/image210.png"/><Relationship Id="rId4" Type="http://schemas.openxmlformats.org/officeDocument/2006/relationships/image" Target="../media/image195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1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1.png"/><Relationship Id="rId7" Type="http://schemas.openxmlformats.org/officeDocument/2006/relationships/image" Target="../media/image2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3" Type="http://schemas.openxmlformats.org/officeDocument/2006/relationships/image" Target="../media/image1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11" Type="http://schemas.openxmlformats.org/officeDocument/2006/relationships/image" Target="../media/image235.png"/><Relationship Id="rId5" Type="http://schemas.openxmlformats.org/officeDocument/2006/relationships/image" Target="../media/image229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4" Type="http://schemas.openxmlformats.org/officeDocument/2006/relationships/image" Target="../media/image228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18" Type="http://schemas.openxmlformats.org/officeDocument/2006/relationships/image" Target="../media/image255.png"/><Relationship Id="rId3" Type="http://schemas.openxmlformats.org/officeDocument/2006/relationships/image" Target="../media/image1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17" Type="http://schemas.openxmlformats.org/officeDocument/2006/relationships/image" Target="../media/image254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5" Type="http://schemas.openxmlformats.org/officeDocument/2006/relationships/image" Target="../media/image252.png"/><Relationship Id="rId10" Type="http://schemas.openxmlformats.org/officeDocument/2006/relationships/image" Target="../media/image247.png"/><Relationship Id="rId19" Type="http://schemas.openxmlformats.org/officeDocument/2006/relationships/image" Target="../media/image256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18" Type="http://schemas.openxmlformats.org/officeDocument/2006/relationships/image" Target="../media/image272.png"/><Relationship Id="rId3" Type="http://schemas.openxmlformats.org/officeDocument/2006/relationships/image" Target="../media/image1.png"/><Relationship Id="rId21" Type="http://schemas.openxmlformats.org/officeDocument/2006/relationships/image" Target="../media/image275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17" Type="http://schemas.openxmlformats.org/officeDocument/2006/relationships/image" Target="../media/image271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70.png"/><Relationship Id="rId20" Type="http://schemas.openxmlformats.org/officeDocument/2006/relationships/image" Target="../media/image2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19" Type="http://schemas.openxmlformats.org/officeDocument/2006/relationships/image" Target="../media/image273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285.png"/><Relationship Id="rId18" Type="http://schemas.openxmlformats.org/officeDocument/2006/relationships/image" Target="../media/image290.png"/><Relationship Id="rId3" Type="http://schemas.openxmlformats.org/officeDocument/2006/relationships/image" Target="../media/image1.png"/><Relationship Id="rId7" Type="http://schemas.openxmlformats.org/officeDocument/2006/relationships/image" Target="../media/image279.png"/><Relationship Id="rId12" Type="http://schemas.openxmlformats.org/officeDocument/2006/relationships/image" Target="../media/image284.png"/><Relationship Id="rId17" Type="http://schemas.openxmlformats.org/officeDocument/2006/relationships/image" Target="../media/image289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8.png"/><Relationship Id="rId11" Type="http://schemas.openxmlformats.org/officeDocument/2006/relationships/image" Target="../media/image283.png"/><Relationship Id="rId5" Type="http://schemas.openxmlformats.org/officeDocument/2006/relationships/image" Target="../media/image277.png"/><Relationship Id="rId15" Type="http://schemas.openxmlformats.org/officeDocument/2006/relationships/image" Target="../media/image287.png"/><Relationship Id="rId10" Type="http://schemas.openxmlformats.org/officeDocument/2006/relationships/image" Target="../media/image282.png"/><Relationship Id="rId4" Type="http://schemas.openxmlformats.org/officeDocument/2006/relationships/image" Target="../media/image276.png"/><Relationship Id="rId9" Type="http://schemas.openxmlformats.org/officeDocument/2006/relationships/image" Target="../media/image281.png"/><Relationship Id="rId14" Type="http://schemas.openxmlformats.org/officeDocument/2006/relationships/image" Target="../media/image28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13" Type="http://schemas.openxmlformats.org/officeDocument/2006/relationships/image" Target="../media/image300.png"/><Relationship Id="rId18" Type="http://schemas.openxmlformats.org/officeDocument/2006/relationships/image" Target="../media/image305.png"/><Relationship Id="rId26" Type="http://schemas.openxmlformats.org/officeDocument/2006/relationships/image" Target="../media/image313.png"/><Relationship Id="rId3" Type="http://schemas.openxmlformats.org/officeDocument/2006/relationships/image" Target="../media/image1.png"/><Relationship Id="rId21" Type="http://schemas.openxmlformats.org/officeDocument/2006/relationships/image" Target="../media/image308.png"/><Relationship Id="rId7" Type="http://schemas.openxmlformats.org/officeDocument/2006/relationships/image" Target="../media/image294.png"/><Relationship Id="rId12" Type="http://schemas.openxmlformats.org/officeDocument/2006/relationships/image" Target="../media/image299.png"/><Relationship Id="rId17" Type="http://schemas.openxmlformats.org/officeDocument/2006/relationships/image" Target="../media/image304.png"/><Relationship Id="rId25" Type="http://schemas.openxmlformats.org/officeDocument/2006/relationships/image" Target="../media/image312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03.png"/><Relationship Id="rId20" Type="http://schemas.openxmlformats.org/officeDocument/2006/relationships/image" Target="../media/image3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3.png"/><Relationship Id="rId11" Type="http://schemas.openxmlformats.org/officeDocument/2006/relationships/image" Target="../media/image298.png"/><Relationship Id="rId24" Type="http://schemas.openxmlformats.org/officeDocument/2006/relationships/image" Target="../media/image311.png"/><Relationship Id="rId5" Type="http://schemas.openxmlformats.org/officeDocument/2006/relationships/image" Target="../media/image292.png"/><Relationship Id="rId15" Type="http://schemas.openxmlformats.org/officeDocument/2006/relationships/image" Target="../media/image302.png"/><Relationship Id="rId23" Type="http://schemas.openxmlformats.org/officeDocument/2006/relationships/image" Target="../media/image310.png"/><Relationship Id="rId10" Type="http://schemas.openxmlformats.org/officeDocument/2006/relationships/image" Target="../media/image297.png"/><Relationship Id="rId19" Type="http://schemas.openxmlformats.org/officeDocument/2006/relationships/image" Target="../media/image306.png"/><Relationship Id="rId4" Type="http://schemas.openxmlformats.org/officeDocument/2006/relationships/image" Target="../media/image291.png"/><Relationship Id="rId9" Type="http://schemas.openxmlformats.org/officeDocument/2006/relationships/image" Target="../media/image296.png"/><Relationship Id="rId14" Type="http://schemas.openxmlformats.org/officeDocument/2006/relationships/image" Target="../media/image301.png"/><Relationship Id="rId22" Type="http://schemas.openxmlformats.org/officeDocument/2006/relationships/image" Target="../media/image30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13" Type="http://schemas.openxmlformats.org/officeDocument/2006/relationships/image" Target="../media/image323.png"/><Relationship Id="rId18" Type="http://schemas.openxmlformats.org/officeDocument/2006/relationships/image" Target="../media/image328.png"/><Relationship Id="rId3" Type="http://schemas.openxmlformats.org/officeDocument/2006/relationships/image" Target="../media/image1.png"/><Relationship Id="rId21" Type="http://schemas.openxmlformats.org/officeDocument/2006/relationships/image" Target="../media/image331.png"/><Relationship Id="rId7" Type="http://schemas.openxmlformats.org/officeDocument/2006/relationships/image" Target="../media/image317.png"/><Relationship Id="rId12" Type="http://schemas.openxmlformats.org/officeDocument/2006/relationships/image" Target="../media/image322.png"/><Relationship Id="rId17" Type="http://schemas.openxmlformats.org/officeDocument/2006/relationships/image" Target="../media/image327.png"/><Relationship Id="rId25" Type="http://schemas.openxmlformats.org/officeDocument/2006/relationships/image" Target="../media/image335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26.png"/><Relationship Id="rId20" Type="http://schemas.openxmlformats.org/officeDocument/2006/relationships/image" Target="../media/image3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6.png"/><Relationship Id="rId11" Type="http://schemas.openxmlformats.org/officeDocument/2006/relationships/image" Target="../media/image321.png"/><Relationship Id="rId24" Type="http://schemas.openxmlformats.org/officeDocument/2006/relationships/image" Target="../media/image334.png"/><Relationship Id="rId5" Type="http://schemas.openxmlformats.org/officeDocument/2006/relationships/image" Target="../media/image315.png"/><Relationship Id="rId15" Type="http://schemas.openxmlformats.org/officeDocument/2006/relationships/image" Target="../media/image325.png"/><Relationship Id="rId23" Type="http://schemas.openxmlformats.org/officeDocument/2006/relationships/image" Target="../media/image333.png"/><Relationship Id="rId10" Type="http://schemas.openxmlformats.org/officeDocument/2006/relationships/image" Target="../media/image320.png"/><Relationship Id="rId19" Type="http://schemas.openxmlformats.org/officeDocument/2006/relationships/image" Target="../media/image329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4" Type="http://schemas.openxmlformats.org/officeDocument/2006/relationships/image" Target="../media/image324.png"/><Relationship Id="rId22" Type="http://schemas.openxmlformats.org/officeDocument/2006/relationships/image" Target="../media/image3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1.png"/><Relationship Id="rId7" Type="http://schemas.openxmlformats.org/officeDocument/2006/relationships/image" Target="../media/image3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8.png"/><Relationship Id="rId5" Type="http://schemas.openxmlformats.org/officeDocument/2006/relationships/image" Target="../media/image337.png"/><Relationship Id="rId10" Type="http://schemas.openxmlformats.org/officeDocument/2006/relationships/image" Target="../media/image342.png"/><Relationship Id="rId4" Type="http://schemas.openxmlformats.org/officeDocument/2006/relationships/image" Target="../media/image336.png"/><Relationship Id="rId9" Type="http://schemas.openxmlformats.org/officeDocument/2006/relationships/image" Target="../media/image3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05173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62365"/>
            <a:ext cx="12192000" cy="795486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5090" y="2973586"/>
            <a:ext cx="2560290" cy="1905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090" y="5081736"/>
            <a:ext cx="6681192" cy="72003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592" y="5205115"/>
            <a:ext cx="524173" cy="466279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4094" y="1172617"/>
            <a:ext cx="4242792" cy="4080421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2528590" y="260598"/>
            <a:ext cx="7378303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3300" dirty="0"/>
          </a:p>
        </p:txBody>
      </p:sp>
      <p:sp>
        <p:nvSpPr>
          <p:cNvPr id="10" name="SK-1-text-9"/>
          <p:cNvSpPr/>
          <p:nvPr/>
        </p:nvSpPr>
        <p:spPr>
          <a:xfrm>
            <a:off x="572988" y="1618357"/>
            <a:ext cx="11619012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3D7C"/>
                </a:solidFill>
              </a:rPr>
              <a:t>Terminal Care and Anticipatory Prescribing</a:t>
            </a:r>
            <a:endParaRPr lang="en-US" sz="3300" dirty="0"/>
          </a:p>
        </p:txBody>
      </p:sp>
      <p:sp>
        <p:nvSpPr>
          <p:cNvPr id="11" name="SK-1-text-10"/>
          <p:cNvSpPr/>
          <p:nvPr/>
        </p:nvSpPr>
        <p:spPr>
          <a:xfrm>
            <a:off x="2701379" y="2297311"/>
            <a:ext cx="2826544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dirty="0">
                <a:solidFill>
                  <a:srgbClr val="003D7C"/>
                </a:solidFill>
              </a:rPr>
              <a:t>in Palliative Care</a:t>
            </a:r>
            <a:endParaRPr lang="en-US" sz="2850" dirty="0"/>
          </a:p>
        </p:txBody>
      </p:sp>
      <p:sp>
        <p:nvSpPr>
          <p:cNvPr id="13" name="SK-1-text-12"/>
          <p:cNvSpPr/>
          <p:nvPr/>
        </p:nvSpPr>
        <p:spPr>
          <a:xfrm>
            <a:off x="572988" y="3929509"/>
            <a:ext cx="1029747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D7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to NICE NG31 (2015) and current BNF</a:t>
            </a:r>
            <a:endParaRPr lang="en-US" sz="1425" dirty="0"/>
          </a:p>
        </p:txBody>
      </p:sp>
      <p:sp>
        <p:nvSpPr>
          <p:cNvPr id="14" name="SK-1-text-13"/>
          <p:cNvSpPr/>
          <p:nvPr/>
        </p:nvSpPr>
        <p:spPr>
          <a:xfrm>
            <a:off x="572988" y="4320480"/>
            <a:ext cx="262413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D7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</a:t>
            </a:r>
            <a:endParaRPr lang="en-US" sz="1425" dirty="0"/>
          </a:p>
        </p:txBody>
      </p:sp>
      <p:sp>
        <p:nvSpPr>
          <p:cNvPr id="15" name="SK-1-text-14"/>
          <p:cNvSpPr/>
          <p:nvPr/>
        </p:nvSpPr>
        <p:spPr>
          <a:xfrm>
            <a:off x="2109192" y="5205115"/>
            <a:ext cx="5742384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Disclaimer: Always double check this advice and drug doses with the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latest NICE/BNF guidance. This document is for educational purposes only.</a:t>
            </a:r>
            <a:endParaRPr lang="en-US" sz="1350" dirty="0"/>
          </a:p>
        </p:txBody>
      </p:sp>
      <p:sp>
        <p:nvSpPr>
          <p:cNvPr id="16" name="SK-1-text-15"/>
          <p:cNvSpPr/>
          <p:nvPr/>
        </p:nvSpPr>
        <p:spPr>
          <a:xfrm>
            <a:off x="463153" y="6350496"/>
            <a:ext cx="465105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17" name="SK-1-text-16"/>
          <p:cNvSpPr/>
          <p:nvPr/>
        </p:nvSpPr>
        <p:spPr>
          <a:xfrm>
            <a:off x="6780907" y="6350496"/>
            <a:ext cx="483780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36377" cy="634365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82" y="960090"/>
            <a:ext cx="2804071" cy="109686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1762423"/>
            <a:ext cx="4681686" cy="4224486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9553" y="1762423"/>
            <a:ext cx="4267200" cy="3326011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288732"/>
            <a:ext cx="12192000" cy="123379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9286" y="4368403"/>
            <a:ext cx="3694063" cy="1995636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4667" y="1933873"/>
            <a:ext cx="390079" cy="383977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455" y="1933873"/>
            <a:ext cx="426690" cy="383977"/>
          </a:xfrm>
          <a:prstGeom prst="rect">
            <a:avLst/>
          </a:prstGeom>
        </p:spPr>
      </p:pic>
      <p:sp>
        <p:nvSpPr>
          <p:cNvPr id="11" name="SK-2-text-10"/>
          <p:cNvSpPr/>
          <p:nvPr/>
        </p:nvSpPr>
        <p:spPr>
          <a:xfrm>
            <a:off x="682675" y="397669"/>
            <a:ext cx="11509325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Good Terminal Care Matters</a:t>
            </a:r>
            <a:endParaRPr lang="en-US" sz="3750" dirty="0"/>
          </a:p>
        </p:txBody>
      </p:sp>
      <p:sp>
        <p:nvSpPr>
          <p:cNvPr id="12" name="SK-2-text-11"/>
          <p:cNvSpPr/>
          <p:nvPr/>
        </p:nvSpPr>
        <p:spPr>
          <a:xfrm>
            <a:off x="670471" y="1248073"/>
            <a:ext cx="11521529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consequences of poor care — and the goal we should always aim for</a:t>
            </a:r>
            <a:endParaRPr lang="en-US" sz="1800" dirty="0"/>
          </a:p>
        </p:txBody>
      </p:sp>
      <p:sp>
        <p:nvSpPr>
          <p:cNvPr id="13" name="SK-2-text-12"/>
          <p:cNvSpPr/>
          <p:nvPr/>
        </p:nvSpPr>
        <p:spPr>
          <a:xfrm>
            <a:off x="1426369" y="1975098"/>
            <a:ext cx="653415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Care Goes Wrong</a:t>
            </a:r>
            <a:endParaRPr lang="en-US" sz="2100" dirty="0"/>
          </a:p>
        </p:txBody>
      </p:sp>
      <p:sp>
        <p:nvSpPr>
          <p:cNvPr id="14" name="SK-2-text-13"/>
          <p:cNvSpPr/>
          <p:nvPr/>
        </p:nvSpPr>
        <p:spPr>
          <a:xfrm>
            <a:off x="963067" y="2509986"/>
            <a:ext cx="3986659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Patient and family unaware death is imminent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chance to say goodbye</a:t>
            </a:r>
            <a:endParaRPr lang="en-US" sz="1500" dirty="0"/>
          </a:p>
        </p:txBody>
      </p:sp>
      <p:sp>
        <p:nvSpPr>
          <p:cNvPr id="15" name="SK-2-text-14"/>
          <p:cNvSpPr/>
          <p:nvPr/>
        </p:nvSpPr>
        <p:spPr>
          <a:xfrm>
            <a:off x="963067" y="3236863"/>
            <a:ext cx="3523357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Conflicting messages from different team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members cause confusion and distress</a:t>
            </a:r>
            <a:endParaRPr lang="en-US" sz="1500" dirty="0"/>
          </a:p>
        </p:txBody>
      </p:sp>
      <p:sp>
        <p:nvSpPr>
          <p:cNvPr id="16" name="SK-2-text-15"/>
          <p:cNvSpPr/>
          <p:nvPr/>
        </p:nvSpPr>
        <p:spPr>
          <a:xfrm>
            <a:off x="963067" y="3936355"/>
            <a:ext cx="3803898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Symptoms go uncontrolled — pain, agitation,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breathlessness, secretions</a:t>
            </a:r>
            <a:endParaRPr lang="en-US" sz="1500" dirty="0"/>
          </a:p>
        </p:txBody>
      </p:sp>
      <p:sp>
        <p:nvSpPr>
          <p:cNvPr id="17" name="SK-2-text-16"/>
          <p:cNvSpPr/>
          <p:nvPr/>
        </p:nvSpPr>
        <p:spPr>
          <a:xfrm>
            <a:off x="963067" y="4622155"/>
            <a:ext cx="3572173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CPR initiated inappropriately — traumatic,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undignified death</a:t>
            </a:r>
            <a:endParaRPr lang="en-US" sz="1500" dirty="0"/>
          </a:p>
        </p:txBody>
      </p:sp>
      <p:sp>
        <p:nvSpPr>
          <p:cNvPr id="18" name="SK-2-text-17"/>
          <p:cNvSpPr/>
          <p:nvPr/>
        </p:nvSpPr>
        <p:spPr>
          <a:xfrm>
            <a:off x="963067" y="5307955"/>
            <a:ext cx="3596580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Family left with complex grief, complaints,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lasting trauma</a:t>
            </a:r>
            <a:endParaRPr lang="en-US" sz="1500" dirty="0"/>
          </a:p>
        </p:txBody>
      </p:sp>
      <p:sp>
        <p:nvSpPr>
          <p:cNvPr id="19" name="SK-2-text-18"/>
          <p:cNvSpPr/>
          <p:nvPr/>
        </p:nvSpPr>
        <p:spPr>
          <a:xfrm>
            <a:off x="6583561" y="1975098"/>
            <a:ext cx="5608439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Goal We Aim For</a:t>
            </a:r>
            <a:endParaRPr lang="en-US" sz="2100" dirty="0"/>
          </a:p>
        </p:txBody>
      </p:sp>
      <p:sp>
        <p:nvSpPr>
          <p:cNvPr id="20" name="SK-2-text-19"/>
          <p:cNvSpPr/>
          <p:nvPr/>
        </p:nvSpPr>
        <p:spPr>
          <a:xfrm>
            <a:off x="6156871" y="2564755"/>
            <a:ext cx="603512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person dies with dignity</a:t>
            </a:r>
            <a:endParaRPr lang="en-US" sz="1725" dirty="0"/>
          </a:p>
        </p:txBody>
      </p:sp>
      <p:sp>
        <p:nvSpPr>
          <p:cNvPr id="21" name="SK-2-text-20"/>
          <p:cNvSpPr/>
          <p:nvPr/>
        </p:nvSpPr>
        <p:spPr>
          <a:xfrm>
            <a:off x="6144667" y="3236863"/>
            <a:ext cx="6047333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are controlled with compassion</a:t>
            </a:r>
            <a:endParaRPr lang="en-US" sz="1725" dirty="0"/>
          </a:p>
        </p:txBody>
      </p:sp>
      <p:sp>
        <p:nvSpPr>
          <p:cNvPr id="22" name="SK-2-text-21"/>
          <p:cNvSpPr/>
          <p:nvPr/>
        </p:nvSpPr>
        <p:spPr>
          <a:xfrm>
            <a:off x="6144667" y="3936355"/>
            <a:ext cx="2767459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Families are supported, informed,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1A436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at peace</a:t>
            </a:r>
            <a:endParaRPr lang="en-US" sz="1500" dirty="0"/>
          </a:p>
        </p:txBody>
      </p:sp>
      <p:sp>
        <p:nvSpPr>
          <p:cNvPr id="23" name="SK-2-text-22"/>
          <p:cNvSpPr/>
          <p:nvPr/>
        </p:nvSpPr>
        <p:spPr>
          <a:xfrm>
            <a:off x="426690" y="6508105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4" name="SK-2-text-23"/>
          <p:cNvSpPr/>
          <p:nvPr/>
        </p:nvSpPr>
        <p:spPr>
          <a:xfrm>
            <a:off x="7558980" y="6494413"/>
            <a:ext cx="463302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3859" cy="603498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57602"/>
            <a:ext cx="12192000" cy="800249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196" y="1407319"/>
            <a:ext cx="2121396" cy="3810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196" y="1837879"/>
            <a:ext cx="5559475" cy="953244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96" y="1837879"/>
            <a:ext cx="97482" cy="1042392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196" y="3086100"/>
            <a:ext cx="5559475" cy="1261765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196" y="3086100"/>
            <a:ext cx="97482" cy="1261765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8180" y="3778746"/>
            <a:ext cx="1499592" cy="397669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2418" y="3778746"/>
            <a:ext cx="1702848" cy="397669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5906" y="3778746"/>
            <a:ext cx="1006588" cy="397669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05847" y="3778746"/>
            <a:ext cx="1156142" cy="397669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454" y="4553694"/>
            <a:ext cx="5559475" cy="1104007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2196" y="4553694"/>
            <a:ext cx="97482" cy="1124694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14965" y="1023938"/>
            <a:ext cx="3803898" cy="4611291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05192" y="4566791"/>
            <a:ext cx="3023592" cy="28575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54662" y="3849439"/>
            <a:ext cx="316855" cy="246757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7140" y="3847207"/>
            <a:ext cx="304800" cy="260598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40645" y="3840435"/>
            <a:ext cx="292596" cy="287982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06996" y="3826669"/>
            <a:ext cx="316855" cy="287982"/>
          </a:xfrm>
          <a:prstGeom prst="rect">
            <a:avLst/>
          </a:prstGeom>
        </p:spPr>
      </p:pic>
      <p:sp>
        <p:nvSpPr>
          <p:cNvPr id="23" name="SK-3-text-22"/>
          <p:cNvSpPr/>
          <p:nvPr/>
        </p:nvSpPr>
        <p:spPr>
          <a:xfrm>
            <a:off x="877788" y="301675"/>
            <a:ext cx="11314212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335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Recognising the Dying Phase</a:t>
            </a:r>
            <a:endParaRPr lang="en-US" sz="3750" dirty="0"/>
          </a:p>
        </p:txBody>
      </p:sp>
      <p:sp>
        <p:nvSpPr>
          <p:cNvPr id="24" name="SK-3-text-23"/>
          <p:cNvSpPr/>
          <p:nvPr/>
        </p:nvSpPr>
        <p:spPr>
          <a:xfrm>
            <a:off x="877788" y="884634"/>
            <a:ext cx="11314212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5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 — Care of Dying Adults in the Last Days of Life</a:t>
            </a:r>
            <a:endParaRPr lang="en-US" sz="1800" dirty="0"/>
          </a:p>
        </p:txBody>
      </p:sp>
      <p:sp>
        <p:nvSpPr>
          <p:cNvPr id="25" name="SK-3-text-24"/>
          <p:cNvSpPr/>
          <p:nvPr/>
        </p:nvSpPr>
        <p:spPr>
          <a:xfrm>
            <a:off x="1133773" y="1995636"/>
            <a:ext cx="4901059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multiprofessional team should agree together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that a patient may be entering the last days of life</a:t>
            </a:r>
            <a:endParaRPr lang="en-US" sz="1725" dirty="0"/>
          </a:p>
        </p:txBody>
      </p:sp>
      <p:sp>
        <p:nvSpPr>
          <p:cNvPr id="26" name="SK-3-text-25"/>
          <p:cNvSpPr/>
          <p:nvPr/>
        </p:nvSpPr>
        <p:spPr>
          <a:xfrm>
            <a:off x="1145977" y="3312319"/>
            <a:ext cx="991171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Gather information across four domains:</a:t>
            </a:r>
            <a:endParaRPr lang="en-US" sz="1650" dirty="0"/>
          </a:p>
        </p:txBody>
      </p:sp>
      <p:sp>
        <p:nvSpPr>
          <p:cNvPr id="27" name="SK-3-text-26"/>
          <p:cNvSpPr/>
          <p:nvPr/>
        </p:nvSpPr>
        <p:spPr>
          <a:xfrm>
            <a:off x="1572667" y="3888432"/>
            <a:ext cx="26069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Physiological</a:t>
            </a:r>
            <a:endParaRPr lang="en-US" sz="1275" dirty="0"/>
          </a:p>
        </p:txBody>
      </p:sp>
      <p:sp>
        <p:nvSpPr>
          <p:cNvPr id="28" name="SK-3-text-27"/>
          <p:cNvSpPr/>
          <p:nvPr/>
        </p:nvSpPr>
        <p:spPr>
          <a:xfrm>
            <a:off x="3209239" y="3888432"/>
            <a:ext cx="26069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</a:t>
            </a:r>
            <a:endParaRPr lang="en-US" sz="1275" dirty="0"/>
          </a:p>
        </p:txBody>
      </p:sp>
      <p:sp>
        <p:nvSpPr>
          <p:cNvPr id="29" name="SK-3-text-28"/>
          <p:cNvSpPr/>
          <p:nvPr/>
        </p:nvSpPr>
        <p:spPr>
          <a:xfrm>
            <a:off x="4953386" y="3855914"/>
            <a:ext cx="1594962" cy="2402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</a:t>
            </a:r>
            <a:endParaRPr lang="en-US" sz="1275" dirty="0"/>
          </a:p>
        </p:txBody>
      </p:sp>
      <p:sp>
        <p:nvSpPr>
          <p:cNvPr id="30" name="SK-3-text-29"/>
          <p:cNvSpPr/>
          <p:nvPr/>
        </p:nvSpPr>
        <p:spPr>
          <a:xfrm>
            <a:off x="6129873" y="3883287"/>
            <a:ext cx="182975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Spiritual</a:t>
            </a:r>
            <a:endParaRPr lang="en-US" sz="1275" dirty="0"/>
          </a:p>
        </p:txBody>
      </p:sp>
      <p:sp>
        <p:nvSpPr>
          <p:cNvPr id="31" name="SK-3-text-30"/>
          <p:cNvSpPr/>
          <p:nvPr/>
        </p:nvSpPr>
        <p:spPr>
          <a:xfrm>
            <a:off x="1133773" y="4793605"/>
            <a:ext cx="4596259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Dying is a clinical diagnosis — made with care,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compassion, and systematic assessment</a:t>
            </a:r>
            <a:endParaRPr lang="en-US" sz="1725" dirty="0"/>
          </a:p>
        </p:txBody>
      </p:sp>
      <p:sp>
        <p:nvSpPr>
          <p:cNvPr id="32" name="SK-3-text-31"/>
          <p:cNvSpPr/>
          <p:nvPr/>
        </p:nvSpPr>
        <p:spPr>
          <a:xfrm>
            <a:off x="8729365" y="1309836"/>
            <a:ext cx="34626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8A4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 — 2015</a:t>
            </a:r>
            <a:endParaRPr lang="en-US" sz="1800" dirty="0"/>
          </a:p>
        </p:txBody>
      </p:sp>
      <p:sp>
        <p:nvSpPr>
          <p:cNvPr id="33" name="SK-3-text-32"/>
          <p:cNvSpPr/>
          <p:nvPr/>
        </p:nvSpPr>
        <p:spPr>
          <a:xfrm>
            <a:off x="8095357" y="1844725"/>
            <a:ext cx="3230761" cy="14537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35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“If a person may be</a:t>
            </a:r>
            <a:endParaRPr lang="en-US" sz="2850" dirty="0"/>
          </a:p>
          <a:p>
            <a:pPr marL="0" indent="0" algn="ctr">
              <a:lnSpc>
                <a:spcPts val="3135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entering the last</a:t>
            </a:r>
            <a:endParaRPr lang="en-US" sz="2850" dirty="0"/>
          </a:p>
          <a:p>
            <a:pPr marL="0" indent="0" algn="ctr">
              <a:lnSpc>
                <a:spcPts val="3135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days of life...”</a:t>
            </a:r>
            <a:endParaRPr lang="en-US" sz="2850" dirty="0"/>
          </a:p>
        </p:txBody>
      </p:sp>
      <p:sp>
        <p:nvSpPr>
          <p:cNvPr id="34" name="SK-3-text-33"/>
          <p:cNvSpPr/>
          <p:nvPr/>
        </p:nvSpPr>
        <p:spPr>
          <a:xfrm>
            <a:off x="8119765" y="3579763"/>
            <a:ext cx="3169890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...the team must agree,</a:t>
            </a:r>
            <a:endParaRPr lang="en-US" sz="2100" dirty="0"/>
          </a:p>
          <a:p>
            <a:pPr marL="0" indent="0" algn="ctr">
              <a:lnSpc>
                <a:spcPts val="252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assess, and act — together</a:t>
            </a:r>
            <a:endParaRPr lang="en-US" sz="2100" dirty="0"/>
          </a:p>
        </p:txBody>
      </p:sp>
      <p:sp>
        <p:nvSpPr>
          <p:cNvPr id="35" name="SK-3-text-34"/>
          <p:cNvSpPr/>
          <p:nvPr/>
        </p:nvSpPr>
        <p:spPr>
          <a:xfrm>
            <a:off x="8327082" y="4807446"/>
            <a:ext cx="2779663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A3C2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Multiprofessional consensus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A3C2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essential</a:t>
            </a:r>
            <a:endParaRPr lang="en-US" sz="1650" dirty="0"/>
          </a:p>
        </p:txBody>
      </p:sp>
      <p:sp>
        <p:nvSpPr>
          <p:cNvPr id="36" name="SK-3-text-35"/>
          <p:cNvSpPr/>
          <p:nvPr/>
        </p:nvSpPr>
        <p:spPr>
          <a:xfrm>
            <a:off x="487561" y="6371034"/>
            <a:ext cx="514064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75" dirty="0"/>
          </a:p>
        </p:txBody>
      </p:sp>
      <p:sp>
        <p:nvSpPr>
          <p:cNvPr id="37" name="SK-3-text-36"/>
          <p:cNvSpPr/>
          <p:nvPr/>
        </p:nvSpPr>
        <p:spPr>
          <a:xfrm>
            <a:off x="4291459" y="6364188"/>
            <a:ext cx="790054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</a:t>
            </a:r>
            <a:endParaRPr lang="en-US" sz="1575" dirty="0"/>
          </a:p>
        </p:txBody>
      </p:sp>
      <p:sp>
        <p:nvSpPr>
          <p:cNvPr id="38" name="SK-3-text-37"/>
          <p:cNvSpPr/>
          <p:nvPr/>
        </p:nvSpPr>
        <p:spPr>
          <a:xfrm>
            <a:off x="10363200" y="6364188"/>
            <a:ext cx="182880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3 of 24</a:t>
            </a:r>
            <a:endParaRPr lang="en-US" sz="15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3694" cy="6432798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161" y="850255"/>
            <a:ext cx="2084784" cy="109686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459" y="1680121"/>
            <a:ext cx="3108871" cy="177611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1686" y="1577280"/>
            <a:ext cx="3108871" cy="1872109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9765" y="1652736"/>
            <a:ext cx="3108871" cy="1803648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3459" y="3524250"/>
            <a:ext cx="3108871" cy="2304901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1686" y="3675757"/>
            <a:ext cx="3108871" cy="1872109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9765" y="3689598"/>
            <a:ext cx="3108871" cy="1865263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3459" y="5828556"/>
            <a:ext cx="9985177" cy="440234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99592" y="5904607"/>
            <a:ext cx="341263" cy="287982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31475" y="4176415"/>
            <a:ext cx="621655" cy="637729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63373" y="4011811"/>
            <a:ext cx="658267" cy="829717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83067" y="3861048"/>
            <a:ext cx="694879" cy="692646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25380" y="3847207"/>
            <a:ext cx="1633686" cy="966936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50455" y="3847207"/>
            <a:ext cx="719286" cy="1001167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12275" y="1810494"/>
            <a:ext cx="1511796" cy="932557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52071" y="1721346"/>
            <a:ext cx="963067" cy="1056084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840855" y="1844725"/>
            <a:ext cx="1962894" cy="925711"/>
          </a:xfrm>
          <a:prstGeom prst="rect">
            <a:avLst/>
          </a:prstGeom>
        </p:spPr>
      </p:pic>
      <p:sp>
        <p:nvSpPr>
          <p:cNvPr id="22" name="SK-4-text-21"/>
          <p:cNvSpPr/>
          <p:nvPr/>
        </p:nvSpPr>
        <p:spPr>
          <a:xfrm>
            <a:off x="1084957" y="239911"/>
            <a:ext cx="11107043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33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Indicators of the Dying Phase</a:t>
            </a:r>
            <a:endParaRPr lang="en-US" sz="3450" dirty="0"/>
          </a:p>
        </p:txBody>
      </p:sp>
      <p:sp>
        <p:nvSpPr>
          <p:cNvPr id="23" name="SK-4-text-22"/>
          <p:cNvSpPr/>
          <p:nvPr/>
        </p:nvSpPr>
        <p:spPr>
          <a:xfrm>
            <a:off x="1121569" y="1172617"/>
            <a:ext cx="1107043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55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clinical judgement — multiple signs are usually present together</a:t>
            </a:r>
            <a:endParaRPr lang="en-US" sz="1425" dirty="0"/>
          </a:p>
        </p:txBody>
      </p:sp>
      <p:sp>
        <p:nvSpPr>
          <p:cNvPr id="24" name="SK-4-text-23"/>
          <p:cNvSpPr/>
          <p:nvPr/>
        </p:nvSpPr>
        <p:spPr>
          <a:xfrm>
            <a:off x="2307729" y="2866579"/>
            <a:ext cx="100488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Bedbound</a:t>
            </a:r>
            <a:endParaRPr lang="en-US" sz="1425" dirty="0"/>
          </a:p>
        </p:txBody>
      </p:sp>
      <p:sp>
        <p:nvSpPr>
          <p:cNvPr id="25" name="SK-4-text-24"/>
          <p:cNvSpPr/>
          <p:nvPr/>
        </p:nvSpPr>
        <p:spPr>
          <a:xfrm>
            <a:off x="1595586" y="3147715"/>
            <a:ext cx="2429173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Unable to mobilise without full assistance</a:t>
            </a:r>
            <a:endParaRPr lang="en-US" sz="1050" dirty="0"/>
          </a:p>
        </p:txBody>
      </p:sp>
      <p:sp>
        <p:nvSpPr>
          <p:cNvPr id="26" name="SK-4-text-25"/>
          <p:cNvSpPr/>
          <p:nvPr/>
        </p:nvSpPr>
        <p:spPr>
          <a:xfrm>
            <a:off x="5514231" y="2866579"/>
            <a:ext cx="144378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Semi-conscious</a:t>
            </a:r>
            <a:endParaRPr lang="en-US" sz="1425" dirty="0"/>
          </a:p>
        </p:txBody>
      </p:sp>
      <p:sp>
        <p:nvSpPr>
          <p:cNvPr id="27" name="SK-4-text-26"/>
          <p:cNvSpPr/>
          <p:nvPr/>
        </p:nvSpPr>
        <p:spPr>
          <a:xfrm>
            <a:off x="5253186" y="3154561"/>
            <a:ext cx="197807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responsive to voice or touch</a:t>
            </a:r>
            <a:endParaRPr lang="en-US" sz="1050" dirty="0"/>
          </a:p>
        </p:txBody>
      </p:sp>
      <p:sp>
        <p:nvSpPr>
          <p:cNvPr id="28" name="SK-4-text-27"/>
          <p:cNvSpPr/>
          <p:nvPr/>
        </p:nvSpPr>
        <p:spPr>
          <a:xfrm>
            <a:off x="8598843" y="2866579"/>
            <a:ext cx="21386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Cannot Swallow Tablets</a:t>
            </a:r>
            <a:endParaRPr lang="en-US" sz="1425" dirty="0"/>
          </a:p>
        </p:txBody>
      </p:sp>
      <p:sp>
        <p:nvSpPr>
          <p:cNvPr id="29" name="SK-4-text-28"/>
          <p:cNvSpPr/>
          <p:nvPr/>
        </p:nvSpPr>
        <p:spPr>
          <a:xfrm>
            <a:off x="8557171" y="3154561"/>
            <a:ext cx="2221855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longer able to take oral medication</a:t>
            </a:r>
            <a:endParaRPr lang="en-US" sz="1050" dirty="0"/>
          </a:p>
        </p:txBody>
      </p:sp>
      <p:sp>
        <p:nvSpPr>
          <p:cNvPr id="30" name="SK-4-text-29"/>
          <p:cNvSpPr/>
          <p:nvPr/>
        </p:nvSpPr>
        <p:spPr>
          <a:xfrm>
            <a:off x="2344341" y="4937671"/>
            <a:ext cx="931664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Sips Only</a:t>
            </a:r>
            <a:endParaRPr lang="en-US" sz="1425" dirty="0"/>
          </a:p>
        </p:txBody>
      </p:sp>
      <p:sp>
        <p:nvSpPr>
          <p:cNvPr id="31" name="SK-4-text-30"/>
          <p:cNvSpPr/>
          <p:nvPr/>
        </p:nvSpPr>
        <p:spPr>
          <a:xfrm>
            <a:off x="1595586" y="5232648"/>
            <a:ext cx="241696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Refusing food; accepting only sips of fluid</a:t>
            </a:r>
            <a:endParaRPr lang="en-US" sz="1050" dirty="0"/>
          </a:p>
        </p:txBody>
      </p:sp>
      <p:sp>
        <p:nvSpPr>
          <p:cNvPr id="32" name="SK-4-text-31"/>
          <p:cNvSpPr/>
          <p:nvPr/>
        </p:nvSpPr>
        <p:spPr>
          <a:xfrm>
            <a:off x="5209431" y="4937671"/>
            <a:ext cx="204117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Increasing Drowsiness</a:t>
            </a:r>
            <a:endParaRPr lang="en-US" sz="1425" dirty="0"/>
          </a:p>
        </p:txBody>
      </p:sp>
      <p:sp>
        <p:nvSpPr>
          <p:cNvPr id="33" name="SK-4-text-32"/>
          <p:cNvSpPr/>
          <p:nvPr/>
        </p:nvSpPr>
        <p:spPr>
          <a:xfrm>
            <a:off x="4972794" y="5232648"/>
            <a:ext cx="2526655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Sleeping most of the time; difficult to rouse</a:t>
            </a:r>
            <a:endParaRPr lang="en-US" sz="1050" dirty="0"/>
          </a:p>
        </p:txBody>
      </p:sp>
      <p:sp>
        <p:nvSpPr>
          <p:cNvPr id="34" name="SK-4-text-33"/>
          <p:cNvSpPr/>
          <p:nvPr/>
        </p:nvSpPr>
        <p:spPr>
          <a:xfrm>
            <a:off x="8330654" y="4937671"/>
            <a:ext cx="26507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Withdrawn from Environment</a:t>
            </a:r>
            <a:endParaRPr lang="en-US" sz="1425" dirty="0"/>
          </a:p>
        </p:txBody>
      </p:sp>
      <p:sp>
        <p:nvSpPr>
          <p:cNvPr id="35" name="SK-4-text-34"/>
          <p:cNvSpPr/>
          <p:nvPr/>
        </p:nvSpPr>
        <p:spPr>
          <a:xfrm>
            <a:off x="8240167" y="5232648"/>
            <a:ext cx="284365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Profound fatigue; loss of interest in surroundings</a:t>
            </a:r>
            <a:endParaRPr lang="en-US" sz="1050" dirty="0"/>
          </a:p>
        </p:txBody>
      </p:sp>
      <p:sp>
        <p:nvSpPr>
          <p:cNvPr id="36" name="SK-4-text-35"/>
          <p:cNvSpPr/>
          <p:nvPr/>
        </p:nvSpPr>
        <p:spPr>
          <a:xfrm>
            <a:off x="1889671" y="5952679"/>
            <a:ext cx="1030232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single sign is diagnostic — assess the whole clinical picture alongside the four NICE NG31 questions (see next slide)</a:t>
            </a:r>
            <a:endParaRPr lang="en-US" sz="1350" dirty="0"/>
          </a:p>
        </p:txBody>
      </p:sp>
      <p:sp>
        <p:nvSpPr>
          <p:cNvPr id="37" name="SK-4-text-36"/>
          <p:cNvSpPr/>
          <p:nvPr/>
        </p:nvSpPr>
        <p:spPr>
          <a:xfrm>
            <a:off x="719286" y="6556177"/>
            <a:ext cx="39166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8" name="SK-4-text-37"/>
          <p:cNvSpPr/>
          <p:nvPr/>
        </p:nvSpPr>
        <p:spPr>
          <a:xfrm>
            <a:off x="7665690" y="6542484"/>
            <a:ext cx="374585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9890" cy="1508671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57" y="877788"/>
            <a:ext cx="1987153" cy="68461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1584127"/>
            <a:ext cx="5376565" cy="4450705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1584127"/>
            <a:ext cx="134094" cy="4485084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014" y="1584127"/>
            <a:ext cx="9525" cy="4485084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9912" y="1602858"/>
            <a:ext cx="5498455" cy="4450705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298" y="1584127"/>
            <a:ext cx="134094" cy="4485084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2690" y="5083820"/>
            <a:ext cx="4937671" cy="9525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295579"/>
            <a:ext cx="12192000" cy="562273"/>
          </a:xfrm>
          <a:prstGeom prst="rect">
            <a:avLst/>
          </a:prstGeom>
        </p:spPr>
      </p:pic>
      <p:sp>
        <p:nvSpPr>
          <p:cNvPr id="12" name="SK-5-text-11"/>
          <p:cNvSpPr/>
          <p:nvPr/>
        </p:nvSpPr>
        <p:spPr>
          <a:xfrm>
            <a:off x="451098" y="356592"/>
            <a:ext cx="1174090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Four Clinical Questions and Reversible Causes</a:t>
            </a:r>
            <a:endParaRPr lang="en-US" sz="3000" dirty="0"/>
          </a:p>
        </p:txBody>
      </p:sp>
      <p:sp>
        <p:nvSpPr>
          <p:cNvPr id="13" name="SK-5-text-12"/>
          <p:cNvSpPr/>
          <p:nvPr/>
        </p:nvSpPr>
        <p:spPr>
          <a:xfrm>
            <a:off x="438894" y="1165771"/>
            <a:ext cx="117531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NG31 — Before diagnosing dying, ask and exclude</a:t>
            </a:r>
            <a:endParaRPr lang="en-US" sz="1800" dirty="0"/>
          </a:p>
        </p:txBody>
      </p:sp>
      <p:sp>
        <p:nvSpPr>
          <p:cNvPr id="14" name="SK-5-text-13"/>
          <p:cNvSpPr/>
          <p:nvPr/>
        </p:nvSpPr>
        <p:spPr>
          <a:xfrm>
            <a:off x="767953" y="1810494"/>
            <a:ext cx="65808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FOUR CLINICAL QUESTIONS</a:t>
            </a:r>
            <a:endParaRPr lang="en-US" sz="1400" dirty="0"/>
          </a:p>
        </p:txBody>
      </p:sp>
      <p:sp>
        <p:nvSpPr>
          <p:cNvPr id="15" name="SK-5-text-14"/>
          <p:cNvSpPr/>
          <p:nvPr/>
        </p:nvSpPr>
        <p:spPr>
          <a:xfrm>
            <a:off x="767953" y="2249388"/>
            <a:ext cx="3962400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 Could this patient be entering the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last days of life?</a:t>
            </a:r>
            <a:endParaRPr lang="en-US" sz="1800" dirty="0"/>
          </a:p>
        </p:txBody>
      </p:sp>
      <p:sp>
        <p:nvSpPr>
          <p:cNvPr id="16" name="SK-5-text-15"/>
          <p:cNvSpPr/>
          <p:nvPr/>
        </p:nvSpPr>
        <p:spPr>
          <a:xfrm>
            <a:off x="767953" y="3161407"/>
            <a:ext cx="1072324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 Was this deterioration expected?</a:t>
            </a:r>
            <a:endParaRPr lang="en-US" sz="1950" dirty="0"/>
          </a:p>
        </p:txBody>
      </p:sp>
      <p:sp>
        <p:nvSpPr>
          <p:cNvPr id="17" name="SK-5-text-16"/>
          <p:cNvSpPr/>
          <p:nvPr/>
        </p:nvSpPr>
        <p:spPr>
          <a:xfrm>
            <a:off x="767953" y="3751213"/>
            <a:ext cx="4096494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 Is further life-prolonging treatment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inappropriate?</a:t>
            </a:r>
            <a:endParaRPr lang="en-US" sz="1800" dirty="0"/>
          </a:p>
        </p:txBody>
      </p:sp>
      <p:sp>
        <p:nvSpPr>
          <p:cNvPr id="18" name="SK-5-text-17"/>
          <p:cNvSpPr/>
          <p:nvPr/>
        </p:nvSpPr>
        <p:spPr>
          <a:xfrm>
            <a:off x="767953" y="4690765"/>
            <a:ext cx="4011067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 Have potentially reversible causes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been excluded?</a:t>
            </a:r>
            <a:endParaRPr lang="en-US" sz="1800" dirty="0"/>
          </a:p>
        </p:txBody>
      </p:sp>
      <p:sp>
        <p:nvSpPr>
          <p:cNvPr id="19" name="SK-5-text-18"/>
          <p:cNvSpPr/>
          <p:nvPr/>
        </p:nvSpPr>
        <p:spPr>
          <a:xfrm>
            <a:off x="767953" y="5602932"/>
            <a:ext cx="58464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Source: NICE NG31 (2015)</a:t>
            </a:r>
            <a:endParaRPr lang="en-US" sz="1350" dirty="0"/>
          </a:p>
        </p:txBody>
      </p:sp>
      <p:sp>
        <p:nvSpPr>
          <p:cNvPr id="20" name="SK-5-text-19"/>
          <p:cNvSpPr/>
          <p:nvPr/>
        </p:nvSpPr>
        <p:spPr>
          <a:xfrm>
            <a:off x="6510486" y="1782961"/>
            <a:ext cx="5681514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E67E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MUST EXCLUDE BEFORE DIAGNOSING DYING (MID PHD)</a:t>
            </a:r>
            <a:endParaRPr lang="en-US" sz="1400" dirty="0"/>
          </a:p>
        </p:txBody>
      </p:sp>
      <p:sp>
        <p:nvSpPr>
          <p:cNvPr id="21" name="SK-5-text-20"/>
          <p:cNvSpPr/>
          <p:nvPr/>
        </p:nvSpPr>
        <p:spPr>
          <a:xfrm>
            <a:off x="6577280" y="2622265"/>
            <a:ext cx="566931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Infection (e.g. UTI, pneumonia, sepsis)</a:t>
            </a:r>
            <a:endParaRPr lang="en-US" sz="1800" dirty="0"/>
          </a:p>
        </p:txBody>
      </p:sp>
      <p:sp>
        <p:nvSpPr>
          <p:cNvPr id="22" name="SK-5-text-21"/>
          <p:cNvSpPr/>
          <p:nvPr/>
        </p:nvSpPr>
        <p:spPr>
          <a:xfrm>
            <a:off x="6548765" y="4382934"/>
            <a:ext cx="313182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Dehydration</a:t>
            </a:r>
            <a:endParaRPr lang="en-US" sz="1800" dirty="0"/>
          </a:p>
        </p:txBody>
      </p:sp>
      <p:sp>
        <p:nvSpPr>
          <p:cNvPr id="23" name="SK-5-text-22"/>
          <p:cNvSpPr/>
          <p:nvPr/>
        </p:nvSpPr>
        <p:spPr>
          <a:xfrm>
            <a:off x="6577280" y="3010570"/>
            <a:ext cx="566931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Drug toxicity or opioid accumulation</a:t>
            </a:r>
            <a:endParaRPr lang="en-US" sz="1800" dirty="0"/>
          </a:p>
        </p:txBody>
      </p:sp>
      <p:sp>
        <p:nvSpPr>
          <p:cNvPr id="24" name="SK-5-text-23"/>
          <p:cNvSpPr/>
          <p:nvPr/>
        </p:nvSpPr>
        <p:spPr>
          <a:xfrm>
            <a:off x="6548765" y="4000245"/>
            <a:ext cx="395478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Hypercalcaemia</a:t>
            </a:r>
            <a:endParaRPr lang="en-US" sz="1800" dirty="0"/>
          </a:p>
        </p:txBody>
      </p:sp>
      <p:sp>
        <p:nvSpPr>
          <p:cNvPr id="25" name="SK-5-text-24"/>
          <p:cNvSpPr/>
          <p:nvPr/>
        </p:nvSpPr>
        <p:spPr>
          <a:xfrm>
            <a:off x="6577280" y="2231294"/>
            <a:ext cx="5657106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Metabolic disturbance (uraemia, hyponatraemia)</a:t>
            </a:r>
            <a:endParaRPr lang="en-US" sz="1800" dirty="0"/>
          </a:p>
        </p:txBody>
      </p:sp>
      <p:sp>
        <p:nvSpPr>
          <p:cNvPr id="26" name="SK-5-text-25"/>
          <p:cNvSpPr/>
          <p:nvPr/>
        </p:nvSpPr>
        <p:spPr>
          <a:xfrm>
            <a:off x="6543883" y="3642111"/>
            <a:ext cx="566931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Pulmonary embolism or new acute illness</a:t>
            </a:r>
            <a:endParaRPr lang="en-US" sz="1800" dirty="0"/>
          </a:p>
        </p:txBody>
      </p:sp>
      <p:sp>
        <p:nvSpPr>
          <p:cNvPr id="27" name="SK-5-text-26"/>
          <p:cNvSpPr/>
          <p:nvPr/>
        </p:nvSpPr>
        <p:spPr>
          <a:xfrm>
            <a:off x="6851898" y="5301109"/>
            <a:ext cx="4242792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Treat aggressively any reversible cause —</a:t>
            </a:r>
            <a:endParaRPr lang="en-US" sz="165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2407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if consistent with the patient's wishes.</a:t>
            </a:r>
            <a:endParaRPr lang="en-US" sz="1650" dirty="0"/>
          </a:p>
        </p:txBody>
      </p:sp>
      <p:sp>
        <p:nvSpPr>
          <p:cNvPr id="28" name="SK-5-text-27"/>
          <p:cNvSpPr/>
          <p:nvPr/>
        </p:nvSpPr>
        <p:spPr>
          <a:xfrm>
            <a:off x="451098" y="6480721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9" name="SK-5-text-28"/>
          <p:cNvSpPr/>
          <p:nvPr/>
        </p:nvSpPr>
        <p:spPr>
          <a:xfrm>
            <a:off x="7546777" y="6473875"/>
            <a:ext cx="46452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Terminal Care &amp; Anticipatory Prescribing |</a:t>
            </a:r>
            <a:endParaRPr lang="en-US" sz="1350" dirty="0"/>
          </a:p>
        </p:txBody>
      </p:sp>
      <p:sp>
        <p:nvSpPr>
          <p:cNvPr id="30" name="SK-5-text-29"/>
          <p:cNvSpPr/>
          <p:nvPr/>
        </p:nvSpPr>
        <p:spPr>
          <a:xfrm>
            <a:off x="10753279" y="6473875"/>
            <a:ext cx="1438721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5 of 24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70471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863" y="905173"/>
            <a:ext cx="1975098" cy="54769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863" y="1693813"/>
            <a:ext cx="3889177" cy="3374082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765" y="1721346"/>
            <a:ext cx="3755082" cy="3401467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863" y="5381327"/>
            <a:ext cx="10021788" cy="829121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863" y="5410944"/>
            <a:ext cx="194965" cy="78864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372374"/>
            <a:ext cx="12192000" cy="485477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4479" y="5513784"/>
            <a:ext cx="548580" cy="486817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8886" y="2132707"/>
            <a:ext cx="3084463" cy="2708821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30267" y="1810494"/>
            <a:ext cx="511969" cy="404515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58180" y="1810494"/>
            <a:ext cx="499765" cy="452586"/>
          </a:xfrm>
          <a:prstGeom prst="rect">
            <a:avLst/>
          </a:prstGeom>
        </p:spPr>
      </p:pic>
      <p:sp>
        <p:nvSpPr>
          <p:cNvPr id="14" name="SK-6-text-13"/>
          <p:cNvSpPr/>
          <p:nvPr/>
        </p:nvSpPr>
        <p:spPr>
          <a:xfrm>
            <a:off x="902196" y="329059"/>
            <a:ext cx="11289804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33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 with Patients and Families</a:t>
            </a:r>
            <a:endParaRPr lang="en-US" sz="2700" dirty="0"/>
          </a:p>
        </p:txBody>
      </p:sp>
      <p:sp>
        <p:nvSpPr>
          <p:cNvPr id="15" name="SK-6-text-14"/>
          <p:cNvSpPr/>
          <p:nvPr/>
        </p:nvSpPr>
        <p:spPr>
          <a:xfrm>
            <a:off x="902196" y="1172617"/>
            <a:ext cx="11289804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33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Honesty, clarity, and compassion in the dying phase</a:t>
            </a:r>
            <a:endParaRPr lang="en-US" sz="1650" dirty="0"/>
          </a:p>
        </p:txBody>
      </p:sp>
      <p:sp>
        <p:nvSpPr>
          <p:cNvPr id="16" name="SK-6-text-15"/>
          <p:cNvSpPr/>
          <p:nvPr/>
        </p:nvSpPr>
        <p:spPr>
          <a:xfrm>
            <a:off x="1779984" y="1913334"/>
            <a:ext cx="640556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0033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Talking to the Patient</a:t>
            </a:r>
            <a:endParaRPr lang="en-US" sz="1875" dirty="0"/>
          </a:p>
        </p:txBody>
      </p:sp>
      <p:sp>
        <p:nvSpPr>
          <p:cNvPr id="17" name="SK-6-text-16"/>
          <p:cNvSpPr/>
          <p:nvPr/>
        </p:nvSpPr>
        <p:spPr>
          <a:xfrm>
            <a:off x="1158180" y="2461915"/>
            <a:ext cx="3328392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Use plain, honest language — explain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happening</a:t>
            </a:r>
            <a:endParaRPr lang="en-US" sz="1500" dirty="0"/>
          </a:p>
        </p:txBody>
      </p:sp>
      <p:sp>
        <p:nvSpPr>
          <p:cNvPr id="18" name="SK-6-text-17"/>
          <p:cNvSpPr/>
          <p:nvPr/>
        </p:nvSpPr>
        <p:spPr>
          <a:xfrm>
            <a:off x="1158180" y="3134023"/>
            <a:ext cx="337705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Explore what matters most: place of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death, family presence, spiritual needs</a:t>
            </a:r>
            <a:endParaRPr lang="en-US" sz="1500" dirty="0"/>
          </a:p>
        </p:txBody>
      </p:sp>
      <p:sp>
        <p:nvSpPr>
          <p:cNvPr id="19" name="SK-6-text-18"/>
          <p:cNvSpPr/>
          <p:nvPr/>
        </p:nvSpPr>
        <p:spPr>
          <a:xfrm>
            <a:off x="1158180" y="3812977"/>
            <a:ext cx="3145482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Ask about unfinished business and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personal wishes</a:t>
            </a:r>
            <a:endParaRPr lang="en-US" sz="1500" dirty="0"/>
          </a:p>
        </p:txBody>
      </p:sp>
      <p:sp>
        <p:nvSpPr>
          <p:cNvPr id="20" name="SK-6-text-19"/>
          <p:cNvSpPr/>
          <p:nvPr/>
        </p:nvSpPr>
        <p:spPr>
          <a:xfrm>
            <a:off x="1158180" y="4491930"/>
            <a:ext cx="2938165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Document their wishes clearly in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care record</a:t>
            </a:r>
            <a:endParaRPr lang="en-US" sz="1500" dirty="0"/>
          </a:p>
        </p:txBody>
      </p:sp>
      <p:sp>
        <p:nvSpPr>
          <p:cNvPr id="21" name="SK-6-text-20"/>
          <p:cNvSpPr/>
          <p:nvPr/>
        </p:nvSpPr>
        <p:spPr>
          <a:xfrm>
            <a:off x="5827663" y="1913334"/>
            <a:ext cx="6119813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0033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Talking to the Family</a:t>
            </a:r>
            <a:endParaRPr lang="en-US" sz="1875" dirty="0"/>
          </a:p>
        </p:txBody>
      </p:sp>
      <p:sp>
        <p:nvSpPr>
          <p:cNvPr id="22" name="SK-6-text-21"/>
          <p:cNvSpPr/>
          <p:nvPr/>
        </p:nvSpPr>
        <p:spPr>
          <a:xfrm>
            <a:off x="5230267" y="2461915"/>
            <a:ext cx="3206353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 direct — do not use euphemisms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that create false hope</a:t>
            </a:r>
            <a:endParaRPr lang="en-US" sz="1500" dirty="0"/>
          </a:p>
        </p:txBody>
      </p:sp>
      <p:sp>
        <p:nvSpPr>
          <p:cNvPr id="23" name="SK-6-text-22"/>
          <p:cNvSpPr/>
          <p:nvPr/>
        </p:nvSpPr>
        <p:spPr>
          <a:xfrm>
            <a:off x="5230267" y="3106638"/>
            <a:ext cx="3035796" cy="733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Explain what to expect: breathing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changes, reduced consciousness,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mottling</a:t>
            </a:r>
            <a:endParaRPr lang="en-US" sz="1500" dirty="0"/>
          </a:p>
        </p:txBody>
      </p:sp>
      <p:sp>
        <p:nvSpPr>
          <p:cNvPr id="24" name="SK-6-text-23"/>
          <p:cNvSpPr/>
          <p:nvPr/>
        </p:nvSpPr>
        <p:spPr>
          <a:xfrm>
            <a:off x="5230267" y="3998119"/>
            <a:ext cx="312107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regular contact and a named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clinician to speak to</a:t>
            </a:r>
            <a:endParaRPr lang="en-US" sz="1500" dirty="0"/>
          </a:p>
        </p:txBody>
      </p:sp>
      <p:sp>
        <p:nvSpPr>
          <p:cNvPr id="25" name="SK-6-text-24"/>
          <p:cNvSpPr/>
          <p:nvPr/>
        </p:nvSpPr>
        <p:spPr>
          <a:xfrm>
            <a:off x="5230267" y="4553694"/>
            <a:ext cx="3157686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Explain anticipatory medications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they do not hasten death</a:t>
            </a:r>
            <a:endParaRPr lang="en-US" sz="1500" dirty="0"/>
          </a:p>
        </p:txBody>
      </p:sp>
      <p:sp>
        <p:nvSpPr>
          <p:cNvPr id="26" name="SK-6-text-25"/>
          <p:cNvSpPr/>
          <p:nvPr/>
        </p:nvSpPr>
        <p:spPr>
          <a:xfrm>
            <a:off x="2023765" y="5520630"/>
            <a:ext cx="8034486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to avoid: Never give conflicting messages — appoint one lead clinician</a:t>
            </a:r>
            <a:endParaRPr lang="en-US" sz="1725" dirty="0"/>
          </a:p>
          <a:p>
            <a:pPr marL="0" indent="0" algn="l">
              <a:lnSpc>
                <a:spcPts val="2242"/>
              </a:lnSpc>
              <a:buNone/>
            </a:pPr>
            <a:r>
              <a:rPr lang="en-US" sz="17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communicate with the family throughout.</a:t>
            </a:r>
            <a:endParaRPr lang="en-US" sz="1725" dirty="0"/>
          </a:p>
        </p:txBody>
      </p:sp>
      <p:sp>
        <p:nvSpPr>
          <p:cNvPr id="27" name="SK-6-text-26"/>
          <p:cNvSpPr/>
          <p:nvPr/>
        </p:nvSpPr>
        <p:spPr>
          <a:xfrm>
            <a:off x="451098" y="6508105"/>
            <a:ext cx="44062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8" name="SK-6-text-27"/>
          <p:cNvSpPr/>
          <p:nvPr/>
        </p:nvSpPr>
        <p:spPr>
          <a:xfrm>
            <a:off x="4187726" y="6494413"/>
            <a:ext cx="365789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9655671" y="6494413"/>
            <a:ext cx="207287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6 of 24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26455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290" y="953244"/>
            <a:ext cx="1938486" cy="10284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7294" y="335905"/>
            <a:ext cx="1389757" cy="713184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2659" y="3332857"/>
            <a:ext cx="1633686" cy="2523679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3892" y="3339704"/>
            <a:ext cx="1633686" cy="251683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1592" y="3332857"/>
            <a:ext cx="1633686" cy="2516832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5984" y="3332857"/>
            <a:ext cx="1633686" cy="2516832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0377" y="3332857"/>
            <a:ext cx="1633686" cy="2516832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275040"/>
            <a:ext cx="12192000" cy="582811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20033" y="3524920"/>
            <a:ext cx="1048494" cy="1069777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30827" y="3559225"/>
            <a:ext cx="1524000" cy="980629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3003" y="3518148"/>
            <a:ext cx="950863" cy="106293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32871" y="3559225"/>
            <a:ext cx="938659" cy="1021705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91867" y="3504307"/>
            <a:ext cx="975271" cy="1069777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2988" y="3641527"/>
            <a:ext cx="1645890" cy="1488132"/>
          </a:xfrm>
          <a:prstGeom prst="rect">
            <a:avLst/>
          </a:prstGeom>
        </p:spPr>
      </p:pic>
      <p:sp>
        <p:nvSpPr>
          <p:cNvPr id="18" name="SK-7-text-17"/>
          <p:cNvSpPr/>
          <p:nvPr/>
        </p:nvSpPr>
        <p:spPr>
          <a:xfrm>
            <a:off x="987475" y="370284"/>
            <a:ext cx="1120452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Anticipatory Medications: The Just-in-Case Box</a:t>
            </a:r>
            <a:endParaRPr lang="en-US" sz="3300" dirty="0"/>
          </a:p>
        </p:txBody>
      </p:sp>
      <p:sp>
        <p:nvSpPr>
          <p:cNvPr id="19" name="SK-7-text-18"/>
          <p:cNvSpPr/>
          <p:nvPr/>
        </p:nvSpPr>
        <p:spPr>
          <a:xfrm>
            <a:off x="10576620" y="438894"/>
            <a:ext cx="12677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</a:t>
            </a:r>
            <a:endParaRPr lang="en-US" sz="1725" dirty="0"/>
          </a:p>
        </p:txBody>
      </p:sp>
      <p:sp>
        <p:nvSpPr>
          <p:cNvPr id="20" name="SK-7-text-19"/>
          <p:cNvSpPr/>
          <p:nvPr/>
        </p:nvSpPr>
        <p:spPr>
          <a:xfrm>
            <a:off x="10576322" y="733723"/>
            <a:ext cx="12927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Recommended</a:t>
            </a:r>
            <a:endParaRPr lang="en-US" sz="1350" dirty="0"/>
          </a:p>
        </p:txBody>
      </p:sp>
      <p:sp>
        <p:nvSpPr>
          <p:cNvPr id="21" name="SK-7-text-20"/>
          <p:cNvSpPr/>
          <p:nvPr/>
        </p:nvSpPr>
        <p:spPr>
          <a:xfrm>
            <a:off x="1024086" y="1241227"/>
            <a:ext cx="11167914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3366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ahead — so symptoms are controlled the moment they arise</a:t>
            </a:r>
            <a:endParaRPr lang="en-US" sz="1800" dirty="0"/>
          </a:p>
        </p:txBody>
      </p:sp>
      <p:sp>
        <p:nvSpPr>
          <p:cNvPr id="22" name="SK-7-text-21"/>
          <p:cNvSpPr/>
          <p:nvPr/>
        </p:nvSpPr>
        <p:spPr>
          <a:xfrm>
            <a:off x="1011882" y="1782961"/>
            <a:ext cx="8095357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Anticipatory medications are prescribed in advance for symptoms commonly occurring in</a:t>
            </a:r>
            <a:endParaRPr lang="en-US" sz="150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last days and hours of life. They allow community nurses — or trained family members —</a:t>
            </a:r>
            <a:endParaRPr lang="en-US" sz="150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give relief immediately, without waiting for a new prescription or GP visit.</a:t>
            </a:r>
            <a:endParaRPr lang="en-US" sz="1500" dirty="0"/>
          </a:p>
        </p:txBody>
      </p:sp>
      <p:sp>
        <p:nvSpPr>
          <p:cNvPr id="23" name="SK-7-text-22"/>
          <p:cNvSpPr/>
          <p:nvPr/>
        </p:nvSpPr>
        <p:spPr>
          <a:xfrm>
            <a:off x="1024086" y="2770584"/>
            <a:ext cx="11167914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66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 recommends these for all patients identified as dying at home or in a care home.</a:t>
            </a:r>
            <a:endParaRPr lang="en-US" sz="1500" dirty="0"/>
          </a:p>
        </p:txBody>
      </p:sp>
      <p:sp>
        <p:nvSpPr>
          <p:cNvPr id="24" name="SK-7-text-23"/>
          <p:cNvSpPr/>
          <p:nvPr/>
        </p:nvSpPr>
        <p:spPr>
          <a:xfrm>
            <a:off x="2964061" y="4773067"/>
            <a:ext cx="65543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</a:t>
            </a:r>
            <a:endParaRPr lang="en-US" sz="1875" dirty="0"/>
          </a:p>
        </p:txBody>
      </p:sp>
      <p:sp>
        <p:nvSpPr>
          <p:cNvPr id="25" name="SK-7-text-24"/>
          <p:cNvSpPr/>
          <p:nvPr/>
        </p:nvSpPr>
        <p:spPr>
          <a:xfrm>
            <a:off x="2706588" y="5225653"/>
            <a:ext cx="115818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/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Diamorphine</a:t>
            </a:r>
            <a:endParaRPr lang="en-US" sz="1425" dirty="0"/>
          </a:p>
        </p:txBody>
      </p:sp>
      <p:sp>
        <p:nvSpPr>
          <p:cNvPr id="26" name="SK-7-text-25"/>
          <p:cNvSpPr/>
          <p:nvPr/>
        </p:nvSpPr>
        <p:spPr>
          <a:xfrm>
            <a:off x="4512469" y="4773067"/>
            <a:ext cx="1167557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Agitation</a:t>
            </a:r>
            <a:endParaRPr lang="en-US" sz="1875" dirty="0"/>
          </a:p>
        </p:txBody>
      </p:sp>
      <p:sp>
        <p:nvSpPr>
          <p:cNvPr id="27" name="SK-7-text-26"/>
          <p:cNvSpPr/>
          <p:nvPr/>
        </p:nvSpPr>
        <p:spPr>
          <a:xfrm>
            <a:off x="4560838" y="5260032"/>
            <a:ext cx="10827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Midazolam</a:t>
            </a:r>
            <a:endParaRPr lang="en-US" sz="1500" dirty="0"/>
          </a:p>
        </p:txBody>
      </p:sp>
      <p:sp>
        <p:nvSpPr>
          <p:cNvPr id="28" name="SK-7-text-27"/>
          <p:cNvSpPr/>
          <p:nvPr/>
        </p:nvSpPr>
        <p:spPr>
          <a:xfrm>
            <a:off x="6280249" y="4773067"/>
            <a:ext cx="130165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Secretions</a:t>
            </a:r>
            <a:endParaRPr lang="en-US" sz="1875" dirty="0"/>
          </a:p>
        </p:txBody>
      </p:sp>
      <p:sp>
        <p:nvSpPr>
          <p:cNvPr id="29" name="SK-7-text-28"/>
          <p:cNvSpPr/>
          <p:nvPr/>
        </p:nvSpPr>
        <p:spPr>
          <a:xfrm>
            <a:off x="6339780" y="5225653"/>
            <a:ext cx="1182588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Hyoscine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Butylbromide</a:t>
            </a:r>
            <a:endParaRPr lang="en-US" sz="1425" dirty="0"/>
          </a:p>
        </p:txBody>
      </p:sp>
      <p:sp>
        <p:nvSpPr>
          <p:cNvPr id="30" name="SK-7-text-29"/>
          <p:cNvSpPr/>
          <p:nvPr/>
        </p:nvSpPr>
        <p:spPr>
          <a:xfrm>
            <a:off x="7832825" y="4773067"/>
            <a:ext cx="175274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Breathlessness</a:t>
            </a:r>
            <a:endParaRPr lang="en-US" sz="1875" dirty="0"/>
          </a:p>
        </p:txBody>
      </p:sp>
      <p:sp>
        <p:nvSpPr>
          <p:cNvPr id="31" name="SK-7-text-30"/>
          <p:cNvSpPr/>
          <p:nvPr/>
        </p:nvSpPr>
        <p:spPr>
          <a:xfrm>
            <a:off x="8125940" y="5238453"/>
            <a:ext cx="1133773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/</a:t>
            </a:r>
            <a:endParaRPr lang="en-US" sz="1425" dirty="0"/>
          </a:p>
          <a:p>
            <a:pPr marL="0" indent="0" algn="ctr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Diamorphine</a:t>
            </a:r>
            <a:endParaRPr lang="en-US" sz="1425" dirty="0"/>
          </a:p>
        </p:txBody>
      </p:sp>
      <p:sp>
        <p:nvSpPr>
          <p:cNvPr id="32" name="SK-7-text-31"/>
          <p:cNvSpPr/>
          <p:nvPr/>
        </p:nvSpPr>
        <p:spPr>
          <a:xfrm>
            <a:off x="9993108" y="4774300"/>
            <a:ext cx="96023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Nausea</a:t>
            </a:r>
            <a:endParaRPr lang="en-US" sz="1875" dirty="0"/>
          </a:p>
        </p:txBody>
      </p:sp>
      <p:sp>
        <p:nvSpPr>
          <p:cNvPr id="33" name="SK-7-text-32"/>
          <p:cNvSpPr/>
          <p:nvPr/>
        </p:nvSpPr>
        <p:spPr>
          <a:xfrm>
            <a:off x="9948098" y="5238453"/>
            <a:ext cx="114374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Haloperidol</a:t>
            </a:r>
            <a:endParaRPr lang="en-US" sz="1500" dirty="0"/>
          </a:p>
        </p:txBody>
      </p:sp>
      <p:sp>
        <p:nvSpPr>
          <p:cNvPr id="34" name="SK-7-text-33"/>
          <p:cNvSpPr/>
          <p:nvPr/>
        </p:nvSpPr>
        <p:spPr>
          <a:xfrm>
            <a:off x="402282" y="6480721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35" name="SK-7-text-34"/>
          <p:cNvSpPr/>
          <p:nvPr/>
        </p:nvSpPr>
        <p:spPr>
          <a:xfrm>
            <a:off x="5480000" y="6480721"/>
            <a:ext cx="108540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7 of 24</a:t>
            </a:r>
            <a:endParaRPr lang="en-US" sz="1350" dirty="0"/>
          </a:p>
        </p:txBody>
      </p:sp>
      <p:sp>
        <p:nvSpPr>
          <p:cNvPr id="36" name="SK-7-text-35"/>
          <p:cNvSpPr/>
          <p:nvPr/>
        </p:nvSpPr>
        <p:spPr>
          <a:xfrm>
            <a:off x="7692628" y="6473875"/>
            <a:ext cx="413340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875" cy="6364188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88" y="658267"/>
            <a:ext cx="1267867" cy="116532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6071" y="5554861"/>
            <a:ext cx="4352479" cy="733723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73" y="1500602"/>
            <a:ext cx="1714507" cy="562663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3120" y="1086541"/>
            <a:ext cx="457202" cy="356318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8680" y="1500602"/>
            <a:ext cx="3429015" cy="562663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7695" y="1500602"/>
            <a:ext cx="3429015" cy="562663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96709" y="1500602"/>
            <a:ext cx="2656295" cy="562663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4172" y="2113504"/>
            <a:ext cx="1714507" cy="562663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38680" y="2137497"/>
            <a:ext cx="3429015" cy="562663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67695" y="2137497"/>
            <a:ext cx="3429015" cy="562663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96709" y="2137497"/>
            <a:ext cx="2656295" cy="562663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4173" y="2774393"/>
            <a:ext cx="1714507" cy="562663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38680" y="2774393"/>
            <a:ext cx="3429015" cy="562663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67695" y="2774393"/>
            <a:ext cx="3429015" cy="562663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96709" y="2774393"/>
            <a:ext cx="2656295" cy="562663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4173" y="3411289"/>
            <a:ext cx="1714507" cy="687351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38680" y="3411289"/>
            <a:ext cx="3429015" cy="687351"/>
          </a:xfrm>
          <a:prstGeom prst="rect">
            <a:avLst/>
          </a:prstGeom>
        </p:spPr>
      </p:pic>
      <p:pic>
        <p:nvPicPr>
          <p:cNvPr id="25" name="SK-8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67695" y="3411289"/>
            <a:ext cx="3429015" cy="687351"/>
          </a:xfrm>
          <a:prstGeom prst="rect">
            <a:avLst/>
          </a:prstGeom>
        </p:spPr>
      </p:pic>
      <p:pic>
        <p:nvPicPr>
          <p:cNvPr id="26" name="SK-8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096709" y="3411289"/>
            <a:ext cx="2656295" cy="687351"/>
          </a:xfrm>
          <a:prstGeom prst="rect">
            <a:avLst/>
          </a:prstGeom>
        </p:spPr>
      </p:pic>
      <p:pic>
        <p:nvPicPr>
          <p:cNvPr id="27" name="SK-8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4173" y="4172872"/>
            <a:ext cx="1714507" cy="687351"/>
          </a:xfrm>
          <a:prstGeom prst="rect">
            <a:avLst/>
          </a:prstGeom>
        </p:spPr>
      </p:pic>
      <p:pic>
        <p:nvPicPr>
          <p:cNvPr id="29" name="SK-8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238680" y="4172872"/>
            <a:ext cx="3429015" cy="687351"/>
          </a:xfrm>
          <a:prstGeom prst="rect">
            <a:avLst/>
          </a:prstGeom>
        </p:spPr>
      </p:pic>
      <p:pic>
        <p:nvPicPr>
          <p:cNvPr id="30" name="SK-8-img-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667695" y="4172872"/>
            <a:ext cx="3429015" cy="687351"/>
          </a:xfrm>
          <a:prstGeom prst="rect">
            <a:avLst/>
          </a:prstGeom>
        </p:spPr>
      </p:pic>
      <p:pic>
        <p:nvPicPr>
          <p:cNvPr id="31" name="SK-8-img-30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096709" y="4172872"/>
            <a:ext cx="2656295" cy="687351"/>
          </a:xfrm>
          <a:prstGeom prst="rect">
            <a:avLst/>
          </a:prstGeom>
        </p:spPr>
      </p:pic>
      <p:pic>
        <p:nvPicPr>
          <p:cNvPr id="32" name="SK-8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97961" y="5733157"/>
            <a:ext cx="365671" cy="349746"/>
          </a:xfrm>
          <a:prstGeom prst="rect">
            <a:avLst/>
          </a:prstGeom>
        </p:spPr>
      </p:pic>
      <p:sp>
        <p:nvSpPr>
          <p:cNvPr id="33" name="SK-8-text-32"/>
          <p:cNvSpPr/>
          <p:nvPr/>
        </p:nvSpPr>
        <p:spPr>
          <a:xfrm>
            <a:off x="671951" y="1659510"/>
            <a:ext cx="1333507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PAIN</a:t>
            </a:r>
            <a:endParaRPr lang="en-US" sz="1050" dirty="0"/>
          </a:p>
        </p:txBody>
      </p:sp>
      <p:sp>
        <p:nvSpPr>
          <p:cNvPr id="34" name="SK-8-text-33"/>
          <p:cNvSpPr/>
          <p:nvPr/>
        </p:nvSpPr>
        <p:spPr>
          <a:xfrm>
            <a:off x="2429181" y="1500602"/>
            <a:ext cx="500729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575" b="1" dirty="0">
                <a:solidFill>
                  <a:srgbClr val="1A3D7C"/>
                </a:solidFill>
              </a:rPr>
              <a:t>Morphine or Diamorphine</a:t>
            </a:r>
            <a:endParaRPr lang="en-US" sz="1575" dirty="0"/>
          </a:p>
        </p:txBody>
      </p:sp>
      <p:sp>
        <p:nvSpPr>
          <p:cNvPr id="35" name="SK-8-text-34"/>
          <p:cNvSpPr/>
          <p:nvPr/>
        </p:nvSpPr>
        <p:spPr>
          <a:xfrm>
            <a:off x="5858195" y="1500602"/>
            <a:ext cx="304801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SC injection · PRN dose =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1/6 of total daily opioid</a:t>
            </a:r>
            <a:endParaRPr lang="en-US" sz="1275" dirty="0"/>
          </a:p>
        </p:txBody>
      </p:sp>
      <p:sp>
        <p:nvSpPr>
          <p:cNvPr id="36" name="SK-8-text-35"/>
          <p:cNvSpPr/>
          <p:nvPr/>
        </p:nvSpPr>
        <p:spPr>
          <a:xfrm>
            <a:off x="9287210" y="1500602"/>
            <a:ext cx="227529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Diamorphine preferred in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syringe driver — more soluble</a:t>
            </a:r>
            <a:endParaRPr lang="en-US" sz="1200" dirty="0"/>
          </a:p>
        </p:txBody>
      </p:sp>
      <p:sp>
        <p:nvSpPr>
          <p:cNvPr id="37" name="SK-8-text-36"/>
          <p:cNvSpPr/>
          <p:nvPr/>
        </p:nvSpPr>
        <p:spPr>
          <a:xfrm>
            <a:off x="714671" y="2251107"/>
            <a:ext cx="1333507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AGITATION</a:t>
            </a:r>
            <a:endParaRPr lang="en-US" sz="1050" dirty="0"/>
          </a:p>
        </p:txBody>
      </p:sp>
      <p:sp>
        <p:nvSpPr>
          <p:cNvPr id="38" name="SK-8-text-37"/>
          <p:cNvSpPr/>
          <p:nvPr/>
        </p:nvSpPr>
        <p:spPr>
          <a:xfrm>
            <a:off x="2429181" y="2137497"/>
            <a:ext cx="3148027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575" b="1" dirty="0">
                <a:solidFill>
                  <a:srgbClr val="1A3D7C"/>
                </a:solidFill>
              </a:rPr>
              <a:t>Midazolam</a:t>
            </a:r>
            <a:endParaRPr lang="en-US" sz="1575" dirty="0"/>
          </a:p>
        </p:txBody>
      </p:sp>
      <p:sp>
        <p:nvSpPr>
          <p:cNvPr id="39" name="SK-8-text-38"/>
          <p:cNvSpPr/>
          <p:nvPr/>
        </p:nvSpPr>
        <p:spPr>
          <a:xfrm>
            <a:off x="5858195" y="2137497"/>
            <a:ext cx="304801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SC injection · 2.5–5 mg PRN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every 2–4 hours</a:t>
            </a:r>
            <a:endParaRPr lang="en-US" sz="1275" dirty="0"/>
          </a:p>
        </p:txBody>
      </p:sp>
      <p:sp>
        <p:nvSpPr>
          <p:cNvPr id="40" name="SK-8-text-39"/>
          <p:cNvSpPr/>
          <p:nvPr/>
        </p:nvSpPr>
        <p:spPr>
          <a:xfrm>
            <a:off x="9287210" y="2137497"/>
            <a:ext cx="227529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Max 20 mg/24 hr initially;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seek specialist advice above this</a:t>
            </a:r>
            <a:endParaRPr lang="en-US" sz="1200" dirty="0"/>
          </a:p>
        </p:txBody>
      </p:sp>
      <p:sp>
        <p:nvSpPr>
          <p:cNvPr id="41" name="SK-8-text-40"/>
          <p:cNvSpPr/>
          <p:nvPr/>
        </p:nvSpPr>
        <p:spPr>
          <a:xfrm>
            <a:off x="714671" y="2923466"/>
            <a:ext cx="1333507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NAUSEA</a:t>
            </a:r>
            <a:endParaRPr lang="en-US" sz="1050" dirty="0"/>
          </a:p>
        </p:txBody>
      </p:sp>
      <p:sp>
        <p:nvSpPr>
          <p:cNvPr id="42" name="SK-8-text-41"/>
          <p:cNvSpPr/>
          <p:nvPr/>
        </p:nvSpPr>
        <p:spPr>
          <a:xfrm>
            <a:off x="2429181" y="2774393"/>
            <a:ext cx="3148027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575" b="1" dirty="0">
                <a:solidFill>
                  <a:srgbClr val="1A3D7C"/>
                </a:solidFill>
              </a:rPr>
              <a:t>Haloperidol</a:t>
            </a:r>
            <a:endParaRPr lang="en-US" sz="1575" dirty="0"/>
          </a:p>
        </p:txBody>
      </p:sp>
      <p:sp>
        <p:nvSpPr>
          <p:cNvPr id="43" name="SK-8-text-42"/>
          <p:cNvSpPr/>
          <p:nvPr/>
        </p:nvSpPr>
        <p:spPr>
          <a:xfrm>
            <a:off x="5858195" y="2774393"/>
            <a:ext cx="508984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SC injection · 1.5–3 mg PRN</a:t>
            </a:r>
            <a:endParaRPr lang="en-US" sz="1275" dirty="0"/>
          </a:p>
        </p:txBody>
      </p:sp>
      <p:sp>
        <p:nvSpPr>
          <p:cNvPr id="44" name="SK-8-text-43"/>
          <p:cNvSpPr/>
          <p:nvPr/>
        </p:nvSpPr>
        <p:spPr>
          <a:xfrm>
            <a:off x="9287210" y="2774393"/>
            <a:ext cx="2275295" cy="562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Max 5 mg/24 hr via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syringe driver</a:t>
            </a:r>
            <a:endParaRPr lang="en-US" sz="1200" dirty="0"/>
          </a:p>
        </p:txBody>
      </p:sp>
      <p:sp>
        <p:nvSpPr>
          <p:cNvPr id="45" name="SK-8-text-44"/>
          <p:cNvSpPr/>
          <p:nvPr/>
        </p:nvSpPr>
        <p:spPr>
          <a:xfrm>
            <a:off x="686098" y="3599830"/>
            <a:ext cx="1333507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SECRETIONS</a:t>
            </a:r>
            <a:endParaRPr lang="en-US" sz="1050" dirty="0"/>
          </a:p>
        </p:txBody>
      </p:sp>
      <p:sp>
        <p:nvSpPr>
          <p:cNvPr id="46" name="SK-8-text-45"/>
          <p:cNvSpPr/>
          <p:nvPr/>
        </p:nvSpPr>
        <p:spPr>
          <a:xfrm>
            <a:off x="2429181" y="3411289"/>
            <a:ext cx="3048015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575" b="1" dirty="0">
                <a:solidFill>
                  <a:srgbClr val="1A3D7C"/>
                </a:solidFill>
              </a:rPr>
              <a:t>Hyoscine Butylbromide</a:t>
            </a:r>
            <a:endParaRPr lang="en-US" sz="1575" dirty="0"/>
          </a:p>
          <a:p>
            <a:pPr marL="0" indent="0">
              <a:buNone/>
            </a:pPr>
            <a:r>
              <a:rPr lang="en-US" sz="1575" b="1" dirty="0">
                <a:solidFill>
                  <a:srgbClr val="1A3D7C"/>
                </a:solidFill>
              </a:rPr>
              <a:t>(Buscopan)</a:t>
            </a:r>
            <a:endParaRPr lang="en-US" sz="1575" dirty="0"/>
          </a:p>
        </p:txBody>
      </p:sp>
      <p:sp>
        <p:nvSpPr>
          <p:cNvPr id="47" name="SK-8-text-46"/>
          <p:cNvSpPr/>
          <p:nvPr/>
        </p:nvSpPr>
        <p:spPr>
          <a:xfrm>
            <a:off x="5858195" y="3411289"/>
            <a:ext cx="3048015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SC injection · 20 mg PRN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every 4 hours</a:t>
            </a:r>
            <a:endParaRPr lang="en-US" sz="1275" dirty="0"/>
          </a:p>
        </p:txBody>
      </p:sp>
      <p:sp>
        <p:nvSpPr>
          <p:cNvPr id="48" name="SK-8-text-47"/>
          <p:cNvSpPr/>
          <p:nvPr/>
        </p:nvSpPr>
        <p:spPr>
          <a:xfrm>
            <a:off x="9287210" y="3411289"/>
            <a:ext cx="2275295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Max 120 mg/24 hr via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syringe driver</a:t>
            </a:r>
            <a:endParaRPr lang="en-US" sz="1200" dirty="0"/>
          </a:p>
        </p:txBody>
      </p:sp>
      <p:sp>
        <p:nvSpPr>
          <p:cNvPr id="49" name="SK-8-text-48"/>
          <p:cNvSpPr/>
          <p:nvPr/>
        </p:nvSpPr>
        <p:spPr>
          <a:xfrm>
            <a:off x="714670" y="4400882"/>
            <a:ext cx="1333507" cy="58800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BREATHLESSNESS</a:t>
            </a:r>
            <a:endParaRPr lang="en-US" sz="1050" dirty="0"/>
          </a:p>
        </p:txBody>
      </p:sp>
      <p:sp>
        <p:nvSpPr>
          <p:cNvPr id="50" name="SK-8-text-49"/>
          <p:cNvSpPr/>
          <p:nvPr/>
        </p:nvSpPr>
        <p:spPr>
          <a:xfrm>
            <a:off x="2429181" y="4172872"/>
            <a:ext cx="5007295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575" b="1" dirty="0">
                <a:solidFill>
                  <a:srgbClr val="1A3D7C"/>
                </a:solidFill>
              </a:rPr>
              <a:t>Morphine or Diamorphine</a:t>
            </a:r>
            <a:endParaRPr lang="en-US" sz="1575" dirty="0"/>
          </a:p>
        </p:txBody>
      </p:sp>
      <p:sp>
        <p:nvSpPr>
          <p:cNvPr id="51" name="SK-8-text-50"/>
          <p:cNvSpPr/>
          <p:nvPr/>
        </p:nvSpPr>
        <p:spPr>
          <a:xfrm>
            <a:off x="5858195" y="4172872"/>
            <a:ext cx="3048015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SC injection · As for pain —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1A3D7C"/>
                </a:solidFill>
              </a:rPr>
              <a:t>same prescription</a:t>
            </a:r>
            <a:endParaRPr lang="en-US" sz="1275" dirty="0"/>
          </a:p>
        </p:txBody>
      </p:sp>
      <p:sp>
        <p:nvSpPr>
          <p:cNvPr id="52" name="SK-8-text-51"/>
          <p:cNvSpPr/>
          <p:nvPr/>
        </p:nvSpPr>
        <p:spPr>
          <a:xfrm>
            <a:off x="9287210" y="4172872"/>
            <a:ext cx="2275295" cy="6873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One prescription covers both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1A3D7C"/>
                </a:solidFill>
              </a:rPr>
              <a:t>pain and breathlessness</a:t>
            </a:r>
            <a:endParaRPr lang="en-US" sz="1200" dirty="0"/>
          </a:p>
        </p:txBody>
      </p:sp>
      <p:sp>
        <p:nvSpPr>
          <p:cNvPr id="53" name="SK-8-text-52"/>
          <p:cNvSpPr/>
          <p:nvPr/>
        </p:nvSpPr>
        <p:spPr>
          <a:xfrm>
            <a:off x="548580" y="219373"/>
            <a:ext cx="1164342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Standard Five Anticipatory Medications</a:t>
            </a:r>
            <a:endParaRPr lang="en-US" sz="2400" dirty="0"/>
          </a:p>
        </p:txBody>
      </p:sp>
      <p:sp>
        <p:nvSpPr>
          <p:cNvPr id="54" name="SK-8-text-53"/>
          <p:cNvSpPr/>
          <p:nvPr/>
        </p:nvSpPr>
        <p:spPr>
          <a:xfrm>
            <a:off x="548580" y="946398"/>
            <a:ext cx="116434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"Just-in-Case Box" — prescribed in advance for symptoms in the last days of life</a:t>
            </a:r>
            <a:endParaRPr lang="en-US" sz="1350" dirty="0"/>
          </a:p>
        </p:txBody>
      </p:sp>
      <p:sp>
        <p:nvSpPr>
          <p:cNvPr id="55" name="SK-8-text-54"/>
          <p:cNvSpPr/>
          <p:nvPr/>
        </p:nvSpPr>
        <p:spPr>
          <a:xfrm>
            <a:off x="7888188" y="5657850"/>
            <a:ext cx="357217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SC routes: many uses are off-label but endorsed by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NG31 and local palliative medicine consultants.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 when prescribing.</a:t>
            </a:r>
            <a:endParaRPr lang="en-US" sz="1050" dirty="0"/>
          </a:p>
        </p:txBody>
      </p:sp>
      <p:sp>
        <p:nvSpPr>
          <p:cNvPr id="56" name="SK-8-text-55"/>
          <p:cNvSpPr/>
          <p:nvPr/>
        </p:nvSpPr>
        <p:spPr>
          <a:xfrm>
            <a:off x="365671" y="6508105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7" name="SK-8-text-56"/>
          <p:cNvSpPr/>
          <p:nvPr/>
        </p:nvSpPr>
        <p:spPr>
          <a:xfrm>
            <a:off x="7437090" y="6501259"/>
            <a:ext cx="475491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Terminat Care &amp; Anticipatory Prescribing | Slide 8 of 24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36377" cy="6364188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64188"/>
            <a:ext cx="12192000" cy="493663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177" y="891480"/>
            <a:ext cx="2096988" cy="68461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177" y="1618357"/>
            <a:ext cx="5205859" cy="4279255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161" y="3444776"/>
            <a:ext cx="4693890" cy="9525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161" y="4302026"/>
            <a:ext cx="4693890" cy="9525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161" y="4946600"/>
            <a:ext cx="4693890" cy="9525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9780" y="1508671"/>
            <a:ext cx="4937671" cy="1412677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9780" y="3017490"/>
            <a:ext cx="4937671" cy="1446907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9780" y="4533007"/>
            <a:ext cx="4937671" cy="1090315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94863" y="4341019"/>
            <a:ext cx="1926282" cy="2050405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9153" y="4670227"/>
            <a:ext cx="560784" cy="521196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9153" y="3298627"/>
            <a:ext cx="548580" cy="486817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47098" y="1645890"/>
            <a:ext cx="585192" cy="569119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2753" y="1865263"/>
            <a:ext cx="268188" cy="294829"/>
          </a:xfrm>
          <a:prstGeom prst="rect">
            <a:avLst/>
          </a:prstGeom>
        </p:spPr>
      </p:pic>
      <p:sp>
        <p:nvSpPr>
          <p:cNvPr id="18" name="SK-9-text-17"/>
          <p:cNvSpPr/>
          <p:nvPr/>
        </p:nvSpPr>
        <p:spPr>
          <a:xfrm>
            <a:off x="804565" y="329059"/>
            <a:ext cx="1138743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Prescription and SC Administration</a:t>
            </a:r>
            <a:endParaRPr lang="en-US" sz="3150" dirty="0"/>
          </a:p>
        </p:txBody>
      </p:sp>
      <p:sp>
        <p:nvSpPr>
          <p:cNvPr id="19" name="SK-9-text-18"/>
          <p:cNvSpPr/>
          <p:nvPr/>
        </p:nvSpPr>
        <p:spPr>
          <a:xfrm>
            <a:off x="804565" y="1145232"/>
            <a:ext cx="1138743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Example ampoule quantities · Morphine vs Diamorphine · Local formulary notes</a:t>
            </a:r>
            <a:endParaRPr lang="en-US" sz="1650" dirty="0"/>
          </a:p>
        </p:txBody>
      </p:sp>
      <p:sp>
        <p:nvSpPr>
          <p:cNvPr id="20" name="SK-9-text-19"/>
          <p:cNvSpPr/>
          <p:nvPr/>
        </p:nvSpPr>
        <p:spPr>
          <a:xfrm>
            <a:off x="1377553" y="1913334"/>
            <a:ext cx="78676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392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Just-in-Case Prescription</a:t>
            </a:r>
            <a:endParaRPr lang="en-US" sz="1500" dirty="0"/>
          </a:p>
        </p:txBody>
      </p:sp>
      <p:sp>
        <p:nvSpPr>
          <p:cNvPr id="21" name="SK-9-text-20"/>
          <p:cNvSpPr/>
          <p:nvPr/>
        </p:nvSpPr>
        <p:spPr>
          <a:xfrm>
            <a:off x="1084957" y="2461915"/>
            <a:ext cx="4486573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10mg/ml injection 5 x 1ml ampoules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(or: Diamorphine 5mg — 5 x 5mg ampoules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+ water for injection 10 x 10ml)</a:t>
            </a:r>
            <a:endParaRPr lang="en-US" sz="1500" dirty="0"/>
          </a:p>
        </p:txBody>
      </p:sp>
      <p:sp>
        <p:nvSpPr>
          <p:cNvPr id="22" name="SK-9-text-21"/>
          <p:cNvSpPr/>
          <p:nvPr/>
        </p:nvSpPr>
        <p:spPr>
          <a:xfrm>
            <a:off x="1084957" y="3662065"/>
            <a:ext cx="4742557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Midazolam 5mg/ml injection 5 x 2ml ampoules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(= 10mg per ampoule)</a:t>
            </a:r>
            <a:endParaRPr lang="en-US" sz="1500" dirty="0"/>
          </a:p>
        </p:txBody>
      </p:sp>
      <p:sp>
        <p:nvSpPr>
          <p:cNvPr id="23" name="SK-9-text-22"/>
          <p:cNvSpPr/>
          <p:nvPr/>
        </p:nvSpPr>
        <p:spPr>
          <a:xfrm>
            <a:off x="1084957" y="4539853"/>
            <a:ext cx="1110704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Haloperidol 5mg/ml injection 5 x 1ml ampoules</a:t>
            </a:r>
            <a:endParaRPr lang="en-US" sz="1650" dirty="0"/>
          </a:p>
        </p:txBody>
      </p:sp>
      <p:sp>
        <p:nvSpPr>
          <p:cNvPr id="24" name="SK-9-text-23"/>
          <p:cNvSpPr/>
          <p:nvPr/>
        </p:nvSpPr>
        <p:spPr>
          <a:xfrm>
            <a:off x="1084957" y="5184577"/>
            <a:ext cx="4486573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Hyoscine butylbromide 5 x 1ml ampoules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20mg/ml injection</a:t>
            </a:r>
            <a:endParaRPr lang="en-US" sz="1575" dirty="0"/>
          </a:p>
        </p:txBody>
      </p:sp>
      <p:sp>
        <p:nvSpPr>
          <p:cNvPr id="25" name="SK-9-text-24"/>
          <p:cNvSpPr/>
          <p:nvPr/>
        </p:nvSpPr>
        <p:spPr>
          <a:xfrm>
            <a:off x="7254180" y="1645890"/>
            <a:ext cx="49378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or Diamorphine?</a:t>
            </a:r>
            <a:endParaRPr lang="en-US" sz="1500" dirty="0"/>
          </a:p>
        </p:txBody>
      </p:sp>
      <p:sp>
        <p:nvSpPr>
          <p:cNvPr id="26" name="SK-9-text-25"/>
          <p:cNvSpPr/>
          <p:nvPr/>
        </p:nvSpPr>
        <p:spPr>
          <a:xfrm>
            <a:off x="7241977" y="1947565"/>
            <a:ext cx="3755082" cy="8365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Diamorphine is more soluble — preferred in syringe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drivers where multiple drugs are mixed. Some areas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now use SC morphine instead. Always check your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local formulary.</a:t>
            </a:r>
            <a:endParaRPr lang="en-US" sz="1275" dirty="0"/>
          </a:p>
        </p:txBody>
      </p:sp>
      <p:sp>
        <p:nvSpPr>
          <p:cNvPr id="27" name="SK-9-text-26"/>
          <p:cNvSpPr/>
          <p:nvPr/>
        </p:nvSpPr>
        <p:spPr>
          <a:xfrm>
            <a:off x="7254180" y="3175248"/>
            <a:ext cx="49378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Off-Label but Best Practice</a:t>
            </a:r>
            <a:endParaRPr lang="en-US" sz="1500" dirty="0"/>
          </a:p>
        </p:txBody>
      </p:sp>
      <p:sp>
        <p:nvSpPr>
          <p:cNvPr id="28" name="SK-9-text-27"/>
          <p:cNvSpPr/>
          <p:nvPr/>
        </p:nvSpPr>
        <p:spPr>
          <a:xfrm>
            <a:off x="7241977" y="3463230"/>
            <a:ext cx="3389263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SC uses here are outside product licence.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They are endorsed by NICE NG31 and local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palliative medicine consultants. Document this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prescribing.</a:t>
            </a:r>
            <a:endParaRPr lang="en-US" sz="1275" dirty="0"/>
          </a:p>
        </p:txBody>
      </p:sp>
      <p:sp>
        <p:nvSpPr>
          <p:cNvPr id="29" name="SK-9-text-28"/>
          <p:cNvSpPr/>
          <p:nvPr/>
        </p:nvSpPr>
        <p:spPr>
          <a:xfrm>
            <a:off x="7254180" y="4683919"/>
            <a:ext cx="4210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438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PRN Frequency Rule</a:t>
            </a:r>
            <a:endParaRPr lang="en-US" sz="1500" dirty="0"/>
          </a:p>
        </p:txBody>
      </p:sp>
      <p:sp>
        <p:nvSpPr>
          <p:cNvPr id="30" name="SK-9-text-29"/>
          <p:cNvSpPr/>
          <p:nvPr/>
        </p:nvSpPr>
        <p:spPr>
          <a:xfrm>
            <a:off x="7241977" y="4972050"/>
            <a:ext cx="3096667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 morphine or diamorphine should not be given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frequently than every 2 hours without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medical review. Document every dose given.</a:t>
            </a:r>
            <a:endParaRPr lang="en-US" sz="1275" dirty="0"/>
          </a:p>
        </p:txBody>
      </p:sp>
      <p:sp>
        <p:nvSpPr>
          <p:cNvPr id="31" name="SK-9-text-30"/>
          <p:cNvSpPr/>
          <p:nvPr/>
        </p:nvSpPr>
        <p:spPr>
          <a:xfrm>
            <a:off x="438894" y="6535638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2" name="SK-9-text-31"/>
          <p:cNvSpPr/>
          <p:nvPr/>
        </p:nvSpPr>
        <p:spPr>
          <a:xfrm>
            <a:off x="7863780" y="6521946"/>
            <a:ext cx="43282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Slide 9 of 24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2669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61" y="862905"/>
            <a:ext cx="2413992" cy="5715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59" y="1577280"/>
            <a:ext cx="2645569" cy="466279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2105323"/>
            <a:ext cx="2645569" cy="1735038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3826669"/>
            <a:ext cx="2645569" cy="918865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2486" y="1577280"/>
            <a:ext cx="2645569" cy="466279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2486" y="2105323"/>
            <a:ext cx="2645569" cy="1735038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2486" y="3826669"/>
            <a:ext cx="2645569" cy="946398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90965" y="1577280"/>
            <a:ext cx="2645569" cy="466279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0965" y="2105323"/>
            <a:ext cx="2645569" cy="1735038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0965" y="3826669"/>
            <a:ext cx="2645569" cy="98747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19592" y="1577280"/>
            <a:ext cx="2645569" cy="452586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19592" y="2105323"/>
            <a:ext cx="2645569" cy="1735038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19592" y="3826669"/>
            <a:ext cx="2645569" cy="925711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3859" y="5067300"/>
            <a:ext cx="11131153" cy="453926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336655"/>
            <a:ext cx="12192000" cy="521196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72667" y="5143500"/>
            <a:ext cx="182761" cy="281136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89977" y="3257550"/>
            <a:ext cx="304800" cy="377130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61498" y="3257550"/>
            <a:ext cx="304800" cy="377130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57279" y="3257550"/>
            <a:ext cx="280392" cy="377130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816596" y="3257550"/>
            <a:ext cx="304800" cy="377130"/>
          </a:xfrm>
          <a:prstGeom prst="rect">
            <a:avLst/>
          </a:prstGeom>
        </p:spPr>
      </p:pic>
      <p:sp>
        <p:nvSpPr>
          <p:cNvPr id="24" name="SK-10-text-23"/>
          <p:cNvSpPr/>
          <p:nvPr/>
        </p:nvSpPr>
        <p:spPr>
          <a:xfrm>
            <a:off x="792361" y="322213"/>
            <a:ext cx="1139963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 Calculations: PRN and Syringe Drivers</a:t>
            </a:r>
            <a:endParaRPr lang="en-US" sz="2850" dirty="0"/>
          </a:p>
        </p:txBody>
      </p:sp>
      <p:sp>
        <p:nvSpPr>
          <p:cNvPr id="25" name="SK-10-text-24"/>
          <p:cNvSpPr/>
          <p:nvPr/>
        </p:nvSpPr>
        <p:spPr>
          <a:xfrm>
            <a:off x="780157" y="1090315"/>
            <a:ext cx="114118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Converting oral morphine → subcutaneous diamorphine</a:t>
            </a:r>
            <a:endParaRPr lang="en-US" sz="1650" dirty="0"/>
          </a:p>
        </p:txBody>
      </p:sp>
      <p:sp>
        <p:nvSpPr>
          <p:cNvPr id="26" name="SK-10-text-25"/>
          <p:cNvSpPr/>
          <p:nvPr/>
        </p:nvSpPr>
        <p:spPr>
          <a:xfrm>
            <a:off x="816769" y="1707505"/>
            <a:ext cx="4895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— Oral Morphine PRN</a:t>
            </a:r>
            <a:endParaRPr lang="en-US" sz="1500" dirty="0"/>
          </a:p>
        </p:txBody>
      </p:sp>
      <p:sp>
        <p:nvSpPr>
          <p:cNvPr id="27" name="SK-10-text-26"/>
          <p:cNvSpPr/>
          <p:nvPr/>
        </p:nvSpPr>
        <p:spPr>
          <a:xfrm>
            <a:off x="816769" y="2311003"/>
            <a:ext cx="618934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Total daily oral morphine ÷ 6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828973" y="2736205"/>
            <a:ext cx="50234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PRN oral morphine dose</a:t>
            </a:r>
            <a:endParaRPr lang="en-US" sz="1350" dirty="0"/>
          </a:p>
        </p:txBody>
      </p:sp>
      <p:sp>
        <p:nvSpPr>
          <p:cNvPr id="29" name="SK-10-text-28"/>
          <p:cNvSpPr/>
          <p:nvPr/>
        </p:nvSpPr>
        <p:spPr>
          <a:xfrm>
            <a:off x="816769" y="4025503"/>
            <a:ext cx="51606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MST 30mg BD = 60mg/day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816769" y="4347865"/>
            <a:ext cx="63550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 ÷ 6 = 10mg oral morphine PRN</a:t>
            </a:r>
            <a:endParaRPr lang="en-US" sz="1200" dirty="0"/>
          </a:p>
        </p:txBody>
      </p:sp>
      <p:sp>
        <p:nvSpPr>
          <p:cNvPr id="31" name="SK-10-text-30"/>
          <p:cNvSpPr/>
          <p:nvPr/>
        </p:nvSpPr>
        <p:spPr>
          <a:xfrm>
            <a:off x="3718471" y="1707505"/>
            <a:ext cx="5124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 — SC Diamorphine PRN</a:t>
            </a:r>
            <a:endParaRPr lang="en-US" sz="1500" dirty="0"/>
          </a:p>
        </p:txBody>
      </p:sp>
      <p:sp>
        <p:nvSpPr>
          <p:cNvPr id="32" name="SK-10-text-31"/>
          <p:cNvSpPr/>
          <p:nvPr/>
        </p:nvSpPr>
        <p:spPr>
          <a:xfrm>
            <a:off x="3645396" y="2311003"/>
            <a:ext cx="55721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PRN oral morphine dose ÷ 3</a:t>
            </a:r>
            <a:endParaRPr lang="en-US" sz="1350" dirty="0"/>
          </a:p>
        </p:txBody>
      </p:sp>
      <p:sp>
        <p:nvSpPr>
          <p:cNvPr id="33" name="SK-10-text-32"/>
          <p:cNvSpPr/>
          <p:nvPr/>
        </p:nvSpPr>
        <p:spPr>
          <a:xfrm>
            <a:off x="3645396" y="2729359"/>
            <a:ext cx="52292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SC diamorphine PRN dose</a:t>
            </a:r>
            <a:endParaRPr lang="en-US" sz="1350" dirty="0"/>
          </a:p>
        </p:txBody>
      </p:sp>
      <p:sp>
        <p:nvSpPr>
          <p:cNvPr id="34" name="SK-10-text-33"/>
          <p:cNvSpPr/>
          <p:nvPr/>
        </p:nvSpPr>
        <p:spPr>
          <a:xfrm>
            <a:off x="3645396" y="4025503"/>
            <a:ext cx="48863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10mg oral morphine PRN</a:t>
            </a:r>
            <a:endParaRPr lang="en-US" sz="1350" dirty="0"/>
          </a:p>
        </p:txBody>
      </p:sp>
      <p:sp>
        <p:nvSpPr>
          <p:cNvPr id="35" name="SK-10-text-34"/>
          <p:cNvSpPr/>
          <p:nvPr/>
        </p:nvSpPr>
        <p:spPr>
          <a:xfrm>
            <a:off x="3486597" y="4368403"/>
            <a:ext cx="76352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÷ 3 = 3.3mg → round to 2.5–5mg SC</a:t>
            </a:r>
            <a:endParaRPr lang="en-US" sz="1200" dirty="0"/>
          </a:p>
        </p:txBody>
      </p:sp>
      <p:sp>
        <p:nvSpPr>
          <p:cNvPr id="36" name="SK-10-text-35"/>
          <p:cNvSpPr/>
          <p:nvPr/>
        </p:nvSpPr>
        <p:spPr>
          <a:xfrm>
            <a:off x="6461671" y="1707505"/>
            <a:ext cx="573032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 — CSCI Diamorphine/24hr</a:t>
            </a:r>
            <a:endParaRPr lang="en-US" sz="1500" dirty="0"/>
          </a:p>
        </p:txBody>
      </p:sp>
      <p:sp>
        <p:nvSpPr>
          <p:cNvPr id="37" name="SK-10-text-36"/>
          <p:cNvSpPr/>
          <p:nvPr/>
        </p:nvSpPr>
        <p:spPr>
          <a:xfrm>
            <a:off x="6461671" y="2311003"/>
            <a:ext cx="573032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Total daily oral morphine ÷ 3</a:t>
            </a:r>
            <a:endParaRPr lang="en-US" sz="1350" dirty="0"/>
          </a:p>
        </p:txBody>
      </p:sp>
      <p:sp>
        <p:nvSpPr>
          <p:cNvPr id="38" name="SK-10-text-37"/>
          <p:cNvSpPr/>
          <p:nvPr/>
        </p:nvSpPr>
        <p:spPr>
          <a:xfrm>
            <a:off x="6461671" y="2619673"/>
            <a:ext cx="1865263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diamorphine in syringe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driver / 24hr</a:t>
            </a:r>
            <a:endParaRPr lang="en-US" sz="1350" dirty="0"/>
          </a:p>
        </p:txBody>
      </p:sp>
      <p:sp>
        <p:nvSpPr>
          <p:cNvPr id="39" name="SK-10-text-38"/>
          <p:cNvSpPr/>
          <p:nvPr/>
        </p:nvSpPr>
        <p:spPr>
          <a:xfrm>
            <a:off x="6352356" y="3931593"/>
            <a:ext cx="57303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MST 30mg BD + 3 × 10mg PRN used</a:t>
            </a:r>
            <a:endParaRPr lang="en-US" sz="1200" dirty="0"/>
          </a:p>
        </p:txBody>
      </p:sp>
      <p:sp>
        <p:nvSpPr>
          <p:cNvPr id="40" name="SK-10-text-39"/>
          <p:cNvSpPr/>
          <p:nvPr/>
        </p:nvSpPr>
        <p:spPr>
          <a:xfrm>
            <a:off x="6876157" y="4293096"/>
            <a:ext cx="45872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60 + 30 = 90mg ÷ 3 =</a:t>
            </a:r>
            <a:endParaRPr lang="en-US" sz="1200" dirty="0"/>
          </a:p>
        </p:txBody>
      </p:sp>
      <p:sp>
        <p:nvSpPr>
          <p:cNvPr id="41" name="SK-10-text-40"/>
          <p:cNvSpPr/>
          <p:nvPr/>
        </p:nvSpPr>
        <p:spPr>
          <a:xfrm>
            <a:off x="6729859" y="4519315"/>
            <a:ext cx="4160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30mg diamorphine CSCI</a:t>
            </a:r>
            <a:endParaRPr lang="en-US" sz="1200" dirty="0"/>
          </a:p>
        </p:txBody>
      </p:sp>
      <p:sp>
        <p:nvSpPr>
          <p:cNvPr id="42" name="SK-10-text-41"/>
          <p:cNvSpPr/>
          <p:nvPr/>
        </p:nvSpPr>
        <p:spPr>
          <a:xfrm>
            <a:off x="9375577" y="1707505"/>
            <a:ext cx="281642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 — PRN from Driver Dose</a:t>
            </a:r>
            <a:endParaRPr lang="en-US" sz="1500" dirty="0"/>
          </a:p>
        </p:txBody>
      </p:sp>
      <p:sp>
        <p:nvSpPr>
          <p:cNvPr id="43" name="SK-10-text-42"/>
          <p:cNvSpPr/>
          <p:nvPr/>
        </p:nvSpPr>
        <p:spPr>
          <a:xfrm>
            <a:off x="9302353" y="2311003"/>
            <a:ext cx="28896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CSCI diamorphine dose ÷ 6</a:t>
            </a:r>
            <a:endParaRPr lang="en-US" sz="1350" dirty="0"/>
          </a:p>
        </p:txBody>
      </p:sp>
      <p:sp>
        <p:nvSpPr>
          <p:cNvPr id="44" name="SK-10-text-43"/>
          <p:cNvSpPr/>
          <p:nvPr/>
        </p:nvSpPr>
        <p:spPr>
          <a:xfrm>
            <a:off x="9302353" y="2729359"/>
            <a:ext cx="28896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SC diamorphine PRN dose</a:t>
            </a:r>
            <a:endParaRPr lang="en-US" sz="1350" dirty="0"/>
          </a:p>
        </p:txBody>
      </p:sp>
      <p:sp>
        <p:nvSpPr>
          <p:cNvPr id="45" name="SK-10-text-44"/>
          <p:cNvSpPr/>
          <p:nvPr/>
        </p:nvSpPr>
        <p:spPr>
          <a:xfrm>
            <a:off x="9302353" y="4032498"/>
            <a:ext cx="28896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90mg diamorphine/24hr CSCI</a:t>
            </a:r>
            <a:endParaRPr lang="en-US" sz="1350" dirty="0"/>
          </a:p>
        </p:txBody>
      </p:sp>
      <p:sp>
        <p:nvSpPr>
          <p:cNvPr id="46" name="SK-10-text-45"/>
          <p:cNvSpPr/>
          <p:nvPr/>
        </p:nvSpPr>
        <p:spPr>
          <a:xfrm>
            <a:off x="9290298" y="4347865"/>
            <a:ext cx="290170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90 ÷ 6 = 15mg diamorphine PRN</a:t>
            </a:r>
            <a:endParaRPr lang="en-US" sz="1200" dirty="0"/>
          </a:p>
        </p:txBody>
      </p:sp>
      <p:sp>
        <p:nvSpPr>
          <p:cNvPr id="47" name="SK-10-text-46"/>
          <p:cNvSpPr/>
          <p:nvPr/>
        </p:nvSpPr>
        <p:spPr>
          <a:xfrm>
            <a:off x="1792188" y="5157192"/>
            <a:ext cx="10399812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💡 The two key numbers: oral → SC diamorphine = ÷ 3 | any daily dose → PRN = ÷ 6</a:t>
            </a:r>
            <a:endParaRPr lang="en-US" sz="1950" dirty="0"/>
          </a:p>
        </p:txBody>
      </p:sp>
      <p:sp>
        <p:nvSpPr>
          <p:cNvPr id="48" name="SK-10-text-47"/>
          <p:cNvSpPr/>
          <p:nvPr/>
        </p:nvSpPr>
        <p:spPr>
          <a:xfrm>
            <a:off x="780157" y="5774382"/>
            <a:ext cx="1141184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⚠️ SC morphine/diamorphine PRN: do not repeat more frequently than every 2 hours without medical review</a:t>
            </a:r>
            <a:endParaRPr lang="en-US" sz="1500" dirty="0"/>
          </a:p>
        </p:txBody>
      </p:sp>
      <p:sp>
        <p:nvSpPr>
          <p:cNvPr id="49" name="SK-10-text-48"/>
          <p:cNvSpPr/>
          <p:nvPr/>
        </p:nvSpPr>
        <p:spPr>
          <a:xfrm>
            <a:off x="621655" y="6494413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0" name="SK-10-text-49"/>
          <p:cNvSpPr/>
          <p:nvPr/>
        </p:nvSpPr>
        <p:spPr>
          <a:xfrm>
            <a:off x="5339953" y="6487567"/>
            <a:ext cx="3124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10 of 24</a:t>
            </a:r>
            <a:endParaRPr lang="en-US" sz="1200" dirty="0"/>
          </a:p>
        </p:txBody>
      </p:sp>
      <p:sp>
        <p:nvSpPr>
          <p:cNvPr id="51" name="SK-10-text-50"/>
          <p:cNvSpPr/>
          <p:nvPr/>
        </p:nvSpPr>
        <p:spPr>
          <a:xfrm>
            <a:off x="8071098" y="6487567"/>
            <a:ext cx="412090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651421"/>
            <a:ext cx="1645890" cy="10284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84" y="1241227"/>
            <a:ext cx="3828157" cy="500628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5339655"/>
            <a:ext cx="3352800" cy="1905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1459" y="1343471"/>
            <a:ext cx="7595592" cy="4376738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1686" y="1419523"/>
            <a:ext cx="7180957" cy="4376738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780" y="1412677"/>
            <a:ext cx="365671" cy="335905"/>
          </a:xfrm>
          <a:prstGeom prst="rect">
            <a:avLst/>
          </a:prstGeom>
        </p:spPr>
      </p:pic>
      <p:sp>
        <p:nvSpPr>
          <p:cNvPr id="12" name="SK-11-text-11"/>
          <p:cNvSpPr/>
          <p:nvPr/>
        </p:nvSpPr>
        <p:spPr>
          <a:xfrm>
            <a:off x="207169" y="178296"/>
            <a:ext cx="11984831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Terminal Restlessness and Agitation</a:t>
            </a:r>
            <a:endParaRPr lang="en-US" sz="2250" dirty="0"/>
          </a:p>
        </p:txBody>
      </p:sp>
      <p:sp>
        <p:nvSpPr>
          <p:cNvPr id="13" name="SK-11-text-12"/>
          <p:cNvSpPr/>
          <p:nvPr/>
        </p:nvSpPr>
        <p:spPr>
          <a:xfrm>
            <a:off x="194965" y="864096"/>
            <a:ext cx="1198245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5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 first — treat the cause, not just the symptom</a:t>
            </a:r>
            <a:endParaRPr lang="en-US" sz="1500" dirty="0"/>
          </a:p>
        </p:txBody>
      </p:sp>
      <p:sp>
        <p:nvSpPr>
          <p:cNvPr id="14" name="SK-11-text-13"/>
          <p:cNvSpPr/>
          <p:nvPr/>
        </p:nvSpPr>
        <p:spPr>
          <a:xfrm>
            <a:off x="780157" y="1474440"/>
            <a:ext cx="30670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EXCLUDE FIRST</a:t>
            </a:r>
            <a:endParaRPr lang="en-US" sz="1500" dirty="0"/>
          </a:p>
        </p:txBody>
      </p:sp>
      <p:sp>
        <p:nvSpPr>
          <p:cNvPr id="15" name="SK-11-text-14"/>
          <p:cNvSpPr/>
          <p:nvPr/>
        </p:nvSpPr>
        <p:spPr>
          <a:xfrm>
            <a:off x="432201" y="1909227"/>
            <a:ext cx="3133279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Urinary retention (most common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catheterise if suspected)</a:t>
            </a:r>
            <a:endParaRPr lang="en-US" sz="1350" dirty="0"/>
          </a:p>
        </p:txBody>
      </p:sp>
      <p:sp>
        <p:nvSpPr>
          <p:cNvPr id="16" name="SK-11-text-15"/>
          <p:cNvSpPr/>
          <p:nvPr/>
        </p:nvSpPr>
        <p:spPr>
          <a:xfrm>
            <a:off x="432201" y="2540258"/>
            <a:ext cx="508539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Constipation / overflow</a:t>
            </a:r>
            <a:endParaRPr lang="en-US" sz="1425" dirty="0"/>
          </a:p>
        </p:txBody>
      </p:sp>
      <p:sp>
        <p:nvSpPr>
          <p:cNvPr id="17" name="SK-11-text-16"/>
          <p:cNvSpPr/>
          <p:nvPr/>
        </p:nvSpPr>
        <p:spPr>
          <a:xfrm>
            <a:off x="432201" y="2951768"/>
            <a:ext cx="769143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Uncontrolled pain (use PAINAD tool)</a:t>
            </a:r>
            <a:endParaRPr lang="en-US" sz="1425" dirty="0"/>
          </a:p>
        </p:txBody>
      </p:sp>
      <p:sp>
        <p:nvSpPr>
          <p:cNvPr id="18" name="SK-11-text-17"/>
          <p:cNvSpPr/>
          <p:nvPr/>
        </p:nvSpPr>
        <p:spPr>
          <a:xfrm>
            <a:off x="432201" y="3363129"/>
            <a:ext cx="877728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Opioid toxicity (reduce, don't increase)</a:t>
            </a:r>
            <a:endParaRPr lang="en-US" sz="1425" dirty="0"/>
          </a:p>
        </p:txBody>
      </p:sp>
      <p:sp>
        <p:nvSpPr>
          <p:cNvPr id="19" name="SK-11-text-18"/>
          <p:cNvSpPr/>
          <p:nvPr/>
        </p:nvSpPr>
        <p:spPr>
          <a:xfrm>
            <a:off x="432201" y="3774639"/>
            <a:ext cx="443388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Respiratory distress</a:t>
            </a:r>
            <a:endParaRPr lang="en-US" sz="1425" dirty="0"/>
          </a:p>
        </p:txBody>
      </p:sp>
      <p:sp>
        <p:nvSpPr>
          <p:cNvPr id="20" name="SK-11-text-19"/>
          <p:cNvSpPr/>
          <p:nvPr/>
        </p:nvSpPr>
        <p:spPr>
          <a:xfrm>
            <a:off x="432201" y="4179302"/>
            <a:ext cx="356520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Metabolic causes</a:t>
            </a:r>
            <a:endParaRPr lang="en-US" sz="1425" dirty="0"/>
          </a:p>
        </p:txBody>
      </p:sp>
      <p:sp>
        <p:nvSpPr>
          <p:cNvPr id="21" name="SK-11-text-20"/>
          <p:cNvSpPr/>
          <p:nvPr/>
        </p:nvSpPr>
        <p:spPr>
          <a:xfrm>
            <a:off x="834484" y="4433054"/>
            <a:ext cx="46482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(hypercalcaemia, uraemia)</a:t>
            </a:r>
            <a:endParaRPr lang="en-US" sz="1200" dirty="0"/>
          </a:p>
        </p:txBody>
      </p:sp>
      <p:sp>
        <p:nvSpPr>
          <p:cNvPr id="22" name="SK-11-text-21"/>
          <p:cNvSpPr/>
          <p:nvPr/>
        </p:nvSpPr>
        <p:spPr>
          <a:xfrm>
            <a:off x="432201" y="4823877"/>
            <a:ext cx="703992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Anxiety / psychological distress</a:t>
            </a:r>
            <a:endParaRPr lang="en-US" sz="1425" dirty="0"/>
          </a:p>
        </p:txBody>
      </p:sp>
      <p:sp>
        <p:nvSpPr>
          <p:cNvPr id="23" name="SK-11-text-22"/>
          <p:cNvSpPr/>
          <p:nvPr/>
        </p:nvSpPr>
        <p:spPr>
          <a:xfrm>
            <a:off x="432201" y="5660589"/>
            <a:ext cx="284068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Only prescribe Midazolam once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reversible causes are addressed</a:t>
            </a:r>
            <a:endParaRPr lang="en-US" sz="1350" dirty="0"/>
          </a:p>
        </p:txBody>
      </p:sp>
      <p:sp>
        <p:nvSpPr>
          <p:cNvPr id="24" name="SK-11-text-23"/>
          <p:cNvSpPr/>
          <p:nvPr/>
        </p:nvSpPr>
        <p:spPr>
          <a:xfrm>
            <a:off x="4449961" y="1186309"/>
            <a:ext cx="617124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Midazolam Management Pathway</a:t>
            </a:r>
            <a:endParaRPr lang="en-US" sz="1425" dirty="0"/>
          </a:p>
        </p:txBody>
      </p:sp>
      <p:sp>
        <p:nvSpPr>
          <p:cNvPr id="25" name="SK-11-text-24"/>
          <p:cNvSpPr/>
          <p:nvPr/>
        </p:nvSpPr>
        <p:spPr>
          <a:xfrm>
            <a:off x="7717483" y="4278767"/>
            <a:ext cx="4657427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Refractory agitation: Seek specialist palliative </a:t>
            </a:r>
          </a:p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care input urgently.</a:t>
            </a:r>
            <a:endParaRPr lang="en-US" sz="1200" dirty="0"/>
          </a:p>
        </p:txBody>
      </p:sp>
      <p:sp>
        <p:nvSpPr>
          <p:cNvPr id="26" name="SK-11-text-25"/>
          <p:cNvSpPr/>
          <p:nvPr/>
        </p:nvSpPr>
        <p:spPr>
          <a:xfrm>
            <a:off x="7253346" y="4681940"/>
            <a:ext cx="408429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Levomepromazine 12.5–25mg SC may be considered. Continuous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sedation only after full specialist assessment.</a:t>
            </a:r>
            <a:endParaRPr lang="en-US" sz="1050" dirty="0"/>
          </a:p>
        </p:txBody>
      </p:sp>
      <p:sp>
        <p:nvSpPr>
          <p:cNvPr id="27" name="SK-11-text-26"/>
          <p:cNvSpPr/>
          <p:nvPr/>
        </p:nvSpPr>
        <p:spPr>
          <a:xfrm>
            <a:off x="219373" y="6563023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8" name="SK-11-text-27"/>
          <p:cNvSpPr/>
          <p:nvPr/>
        </p:nvSpPr>
        <p:spPr>
          <a:xfrm>
            <a:off x="4449961" y="6556177"/>
            <a:ext cx="73914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Terminal Care &amp; Anticipatory Prescribing</a:t>
            </a:r>
            <a:endParaRPr lang="en-US" sz="1200" dirty="0"/>
          </a:p>
        </p:txBody>
      </p:sp>
      <p:sp>
        <p:nvSpPr>
          <p:cNvPr id="29" name="SK-11-text-28"/>
          <p:cNvSpPr/>
          <p:nvPr/>
        </p:nvSpPr>
        <p:spPr>
          <a:xfrm>
            <a:off x="11033671" y="6563023"/>
            <a:ext cx="115832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June 2026</a:t>
            </a:r>
            <a:endParaRPr lang="en-US" sz="1200" dirty="0"/>
          </a:p>
        </p:txBody>
      </p:sp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6105" y="4189619"/>
            <a:ext cx="377875" cy="3565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55898" cy="634365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977" y="864096"/>
            <a:ext cx="2231082" cy="82153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43650"/>
            <a:ext cx="12192000" cy="51435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0071" y="5349180"/>
            <a:ext cx="8473380" cy="877788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8180" y="5349180"/>
            <a:ext cx="97482" cy="877788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6369" y="5479405"/>
            <a:ext cx="682675" cy="596503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29192" y="2201317"/>
            <a:ext cx="2291953" cy="2976265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5773" y="1639044"/>
            <a:ext cx="670471" cy="644575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5977" y="1639044"/>
            <a:ext cx="646063" cy="644575"/>
          </a:xfrm>
          <a:prstGeom prst="rect">
            <a:avLst/>
          </a:prstGeom>
        </p:spPr>
      </p:pic>
      <p:sp>
        <p:nvSpPr>
          <p:cNvPr id="12" name="SK-12-text-11"/>
          <p:cNvSpPr/>
          <p:nvPr/>
        </p:nvSpPr>
        <p:spPr>
          <a:xfrm>
            <a:off x="1121569" y="308521"/>
            <a:ext cx="11070431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338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Managing Pain in the Last Days</a:t>
            </a:r>
            <a:endParaRPr lang="en-US" sz="2850" dirty="0"/>
          </a:p>
        </p:txBody>
      </p:sp>
      <p:sp>
        <p:nvSpPr>
          <p:cNvPr id="13" name="SK-12-text-12"/>
          <p:cNvSpPr/>
          <p:nvPr/>
        </p:nvSpPr>
        <p:spPr>
          <a:xfrm>
            <a:off x="1109365" y="1110853"/>
            <a:ext cx="1108263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6D8EB5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Non-verbal assessment • Subcutaneous opioids • Syringe driver</a:t>
            </a:r>
            <a:endParaRPr lang="en-US" sz="1650" dirty="0"/>
          </a:p>
        </p:txBody>
      </p:sp>
      <p:sp>
        <p:nvSpPr>
          <p:cNvPr id="14" name="SK-12-text-13"/>
          <p:cNvSpPr/>
          <p:nvPr/>
        </p:nvSpPr>
        <p:spPr>
          <a:xfrm>
            <a:off x="1889671" y="1844725"/>
            <a:ext cx="64960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338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Assessing Pain Without Words</a:t>
            </a:r>
            <a:endParaRPr lang="en-US" sz="1500" dirty="0"/>
          </a:p>
        </p:txBody>
      </p:sp>
      <p:sp>
        <p:nvSpPr>
          <p:cNvPr id="15" name="SK-12-text-14"/>
          <p:cNvSpPr/>
          <p:nvPr/>
        </p:nvSpPr>
        <p:spPr>
          <a:xfrm>
            <a:off x="1524000" y="2324844"/>
            <a:ext cx="3230761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Watch for facial grimacing, furrowed brow,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 clenched jaw on touch or movement</a:t>
            </a:r>
            <a:endParaRPr lang="en-US" sz="1200" dirty="0"/>
          </a:p>
        </p:txBody>
      </p:sp>
      <p:sp>
        <p:nvSpPr>
          <p:cNvPr id="16" name="SK-12-text-15"/>
          <p:cNvSpPr/>
          <p:nvPr/>
        </p:nvSpPr>
        <p:spPr>
          <a:xfrm>
            <a:off x="1524000" y="2880271"/>
            <a:ext cx="355996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Note restlessness, guarding, or rigid posture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these signal pain even in unconscious patients</a:t>
            </a:r>
            <a:endParaRPr lang="en-US" sz="1200" dirty="0"/>
          </a:p>
        </p:txBody>
      </p:sp>
      <p:sp>
        <p:nvSpPr>
          <p:cNvPr id="17" name="SK-12-text-16"/>
          <p:cNvSpPr/>
          <p:nvPr/>
        </p:nvSpPr>
        <p:spPr>
          <a:xfrm>
            <a:off x="1524000" y="3435846"/>
            <a:ext cx="341367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Listen for vocalisation — moaning, groaning,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 gasping during care</a:t>
            </a:r>
            <a:endParaRPr lang="en-US" sz="1200" dirty="0"/>
          </a:p>
        </p:txBody>
      </p:sp>
      <p:sp>
        <p:nvSpPr>
          <p:cNvPr id="18" name="SK-12-text-17"/>
          <p:cNvSpPr/>
          <p:nvPr/>
        </p:nvSpPr>
        <p:spPr>
          <a:xfrm>
            <a:off x="1524000" y="3963888"/>
            <a:ext cx="3206353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Use the PAINAD scale (Pain Assessment in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Advanced Dementia) as a structured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observational tool</a:t>
            </a:r>
            <a:endParaRPr lang="en-US" sz="1200" dirty="0"/>
          </a:p>
        </p:txBody>
      </p:sp>
      <p:sp>
        <p:nvSpPr>
          <p:cNvPr id="19" name="SK-12-text-18"/>
          <p:cNvSpPr/>
          <p:nvPr/>
        </p:nvSpPr>
        <p:spPr>
          <a:xfrm>
            <a:off x="1718965" y="4745682"/>
            <a:ext cx="2986980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77777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Never withhold analgesia because a patient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77777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cannot communicate their pain</a:t>
            </a:r>
            <a:endParaRPr lang="en-US" sz="1200" dirty="0"/>
          </a:p>
        </p:txBody>
      </p:sp>
      <p:sp>
        <p:nvSpPr>
          <p:cNvPr id="20" name="SK-12-text-19"/>
          <p:cNvSpPr/>
          <p:nvPr/>
        </p:nvSpPr>
        <p:spPr>
          <a:xfrm>
            <a:off x="6461671" y="1844725"/>
            <a:ext cx="46672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338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Subcutaneous Opioids</a:t>
            </a:r>
            <a:endParaRPr lang="en-US" sz="1500" dirty="0"/>
          </a:p>
        </p:txBody>
      </p:sp>
      <p:sp>
        <p:nvSpPr>
          <p:cNvPr id="21" name="SK-12-text-20"/>
          <p:cNvSpPr/>
          <p:nvPr/>
        </p:nvSpPr>
        <p:spPr>
          <a:xfrm>
            <a:off x="5815459" y="2324844"/>
            <a:ext cx="3060055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Give morphine or diamorphine SC PRN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 the pre-calculated dose (1/6 of total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daily opioid)</a:t>
            </a:r>
            <a:endParaRPr lang="en-US" sz="1200" dirty="0"/>
          </a:p>
        </p:txBody>
      </p:sp>
      <p:sp>
        <p:nvSpPr>
          <p:cNvPr id="22" name="SK-12-text-21"/>
          <p:cNvSpPr/>
          <p:nvPr/>
        </p:nvSpPr>
        <p:spPr>
          <a:xfrm>
            <a:off x="5815459" y="3099792"/>
            <a:ext cx="3194298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Allow minimum 2 hours between SC PRN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doses — document every dose given</a:t>
            </a:r>
            <a:endParaRPr lang="en-US" sz="1200" dirty="0"/>
          </a:p>
        </p:txBody>
      </p:sp>
      <p:sp>
        <p:nvSpPr>
          <p:cNvPr id="23" name="SK-12-text-22"/>
          <p:cNvSpPr/>
          <p:nvPr/>
        </p:nvSpPr>
        <p:spPr>
          <a:xfrm>
            <a:off x="5815459" y="3675757"/>
            <a:ext cx="3194298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Start a syringe driver (CSCI) when ≥3 PRN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doses are needed in 24 hours — or when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patient can no longer swallow</a:t>
            </a:r>
            <a:endParaRPr lang="en-US" sz="1200" dirty="0"/>
          </a:p>
        </p:txBody>
      </p:sp>
      <p:sp>
        <p:nvSpPr>
          <p:cNvPr id="24" name="SK-12-text-23"/>
          <p:cNvSpPr/>
          <p:nvPr/>
        </p:nvSpPr>
        <p:spPr>
          <a:xfrm>
            <a:off x="5815459" y="4464546"/>
            <a:ext cx="3218557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A syringe driver is not giving up — it is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most reliable way to maintain continuous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comfort</a:t>
            </a:r>
            <a:endParaRPr lang="en-US" sz="1200" dirty="0"/>
          </a:p>
        </p:txBody>
      </p:sp>
      <p:sp>
        <p:nvSpPr>
          <p:cNvPr id="25" name="SK-12-text-24"/>
          <p:cNvSpPr/>
          <p:nvPr/>
        </p:nvSpPr>
        <p:spPr>
          <a:xfrm>
            <a:off x="2316361" y="5445175"/>
            <a:ext cx="6754267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syringe driver does not mean the end of active care — explain to families that it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simply delivers medication continuously so the patient stays comfortable without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needing to swallow tablets</a:t>
            </a:r>
            <a:endParaRPr lang="en-US" sz="1350" dirty="0"/>
          </a:p>
        </p:txBody>
      </p:sp>
      <p:sp>
        <p:nvSpPr>
          <p:cNvPr id="26" name="SK-12-text-25"/>
          <p:cNvSpPr/>
          <p:nvPr/>
        </p:nvSpPr>
        <p:spPr>
          <a:xfrm>
            <a:off x="414486" y="6508105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7" name="SK-12-text-26"/>
          <p:cNvSpPr/>
          <p:nvPr/>
        </p:nvSpPr>
        <p:spPr>
          <a:xfrm>
            <a:off x="4669482" y="6508105"/>
            <a:ext cx="7391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Terminal Care &amp; Anticipatory Prescribing</a:t>
            </a:r>
            <a:endParaRPr lang="en-US" sz="1200" dirty="0"/>
          </a:p>
        </p:txBody>
      </p:sp>
      <p:sp>
        <p:nvSpPr>
          <p:cNvPr id="28" name="SK-12-text-27"/>
          <p:cNvSpPr/>
          <p:nvPr/>
        </p:nvSpPr>
        <p:spPr>
          <a:xfrm>
            <a:off x="11240988" y="6508105"/>
            <a:ext cx="95101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 / 24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926753"/>
            <a:ext cx="1962894" cy="66675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1" y="2019002"/>
            <a:ext cx="889992" cy="3145036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2074515"/>
            <a:ext cx="1341090" cy="363438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3898702"/>
            <a:ext cx="1341090" cy="452586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6282" y="1802904"/>
            <a:ext cx="1950690" cy="1715691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2400" y="1809750"/>
            <a:ext cx="1950690" cy="1544241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6165" y="1809750"/>
            <a:ext cx="1950690" cy="1736378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62894" y="3730675"/>
            <a:ext cx="3108871" cy="1467594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0307" y="3771900"/>
            <a:ext cx="38100" cy="1405830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1600" y="3819227"/>
            <a:ext cx="3108871" cy="1434554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99013" y="3771900"/>
            <a:ext cx="38100" cy="140583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8180" y="5403354"/>
            <a:ext cx="6425059" cy="58415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75742" y="5431482"/>
            <a:ext cx="38100" cy="54858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275040"/>
            <a:ext cx="12192000" cy="582811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19765" y="370284"/>
            <a:ext cx="4072086" cy="5616625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04479" y="5479405"/>
            <a:ext cx="402282" cy="411361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1671" y="1885950"/>
            <a:ext cx="780157" cy="706338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25553" y="1885950"/>
            <a:ext cx="877788" cy="706338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50455" y="1878955"/>
            <a:ext cx="865584" cy="713184"/>
          </a:xfrm>
          <a:prstGeom prst="rect">
            <a:avLst/>
          </a:prstGeom>
        </p:spPr>
      </p:pic>
      <p:sp>
        <p:nvSpPr>
          <p:cNvPr id="22" name="SK-13-text-21"/>
          <p:cNvSpPr/>
          <p:nvPr/>
        </p:nvSpPr>
        <p:spPr>
          <a:xfrm>
            <a:off x="390079" y="329059"/>
            <a:ext cx="1180192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33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Managing Breathlessness</a:t>
            </a:r>
            <a:endParaRPr lang="en-US" sz="3450" dirty="0"/>
          </a:p>
        </p:txBody>
      </p:sp>
      <p:sp>
        <p:nvSpPr>
          <p:cNvPr id="23" name="SK-13-text-22"/>
          <p:cNvSpPr/>
          <p:nvPr/>
        </p:nvSpPr>
        <p:spPr>
          <a:xfrm>
            <a:off x="365671" y="1302990"/>
            <a:ext cx="118263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33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Last days of life — reducing distress, not hastening death</a:t>
            </a:r>
            <a:endParaRPr lang="en-US" sz="1800" dirty="0"/>
          </a:p>
        </p:txBody>
      </p:sp>
      <p:sp>
        <p:nvSpPr>
          <p:cNvPr id="24" name="SK-13-text-23"/>
          <p:cNvSpPr/>
          <p:nvPr/>
        </p:nvSpPr>
        <p:spPr>
          <a:xfrm>
            <a:off x="438894" y="2153394"/>
            <a:ext cx="313086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Non-Drug First</a:t>
            </a:r>
            <a:endParaRPr lang="en-US" sz="1425" dirty="0"/>
          </a:p>
        </p:txBody>
      </p:sp>
      <p:sp>
        <p:nvSpPr>
          <p:cNvPr id="25" name="SK-13-text-24"/>
          <p:cNvSpPr/>
          <p:nvPr/>
        </p:nvSpPr>
        <p:spPr>
          <a:xfrm>
            <a:off x="2145655" y="2688282"/>
            <a:ext cx="3368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Fan or open window</a:t>
            </a:r>
            <a:endParaRPr lang="en-US" sz="1200" dirty="0"/>
          </a:p>
        </p:txBody>
      </p:sp>
      <p:sp>
        <p:nvSpPr>
          <p:cNvPr id="26" name="SK-13-text-25"/>
          <p:cNvSpPr/>
          <p:nvPr/>
        </p:nvSpPr>
        <p:spPr>
          <a:xfrm>
            <a:off x="2048173" y="2942034"/>
            <a:ext cx="1743373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Air movement reduces the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sensation of breathlessness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evidence-based</a:t>
            </a:r>
            <a:endParaRPr lang="en-US" sz="1050" dirty="0"/>
          </a:p>
        </p:txBody>
      </p:sp>
      <p:sp>
        <p:nvSpPr>
          <p:cNvPr id="27" name="SK-13-text-26"/>
          <p:cNvSpPr/>
          <p:nvPr/>
        </p:nvSpPr>
        <p:spPr>
          <a:xfrm>
            <a:off x="4206180" y="2681436"/>
            <a:ext cx="35509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Upright positioning</a:t>
            </a:r>
            <a:endParaRPr lang="en-US" sz="1200" dirty="0"/>
          </a:p>
        </p:txBody>
      </p:sp>
      <p:sp>
        <p:nvSpPr>
          <p:cNvPr id="28" name="SK-13-text-27"/>
          <p:cNvSpPr/>
          <p:nvPr/>
        </p:nvSpPr>
        <p:spPr>
          <a:xfrm>
            <a:off x="4193977" y="2935188"/>
            <a:ext cx="1365498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Sitting forward reduces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effort of breathing</a:t>
            </a:r>
            <a:endParaRPr lang="en-US" sz="1050" dirty="0"/>
          </a:p>
        </p:txBody>
      </p:sp>
      <p:sp>
        <p:nvSpPr>
          <p:cNvPr id="29" name="SK-13-text-28"/>
          <p:cNvSpPr/>
          <p:nvPr/>
        </p:nvSpPr>
        <p:spPr>
          <a:xfrm>
            <a:off x="6254353" y="2688282"/>
            <a:ext cx="30022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Calm reassurance</a:t>
            </a:r>
            <a:endParaRPr lang="en-US" sz="1200" dirty="0"/>
          </a:p>
        </p:txBody>
      </p:sp>
      <p:sp>
        <p:nvSpPr>
          <p:cNvPr id="30" name="SK-13-text-29"/>
          <p:cNvSpPr/>
          <p:nvPr/>
        </p:nvSpPr>
        <p:spPr>
          <a:xfrm>
            <a:off x="6205686" y="2935188"/>
            <a:ext cx="1438573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Anxiety amplifies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breathlessness — a calm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presence helps</a:t>
            </a:r>
            <a:endParaRPr lang="en-US" sz="1050" dirty="0"/>
          </a:p>
        </p:txBody>
      </p:sp>
      <p:sp>
        <p:nvSpPr>
          <p:cNvPr id="31" name="SK-13-text-30"/>
          <p:cNvSpPr/>
          <p:nvPr/>
        </p:nvSpPr>
        <p:spPr>
          <a:xfrm>
            <a:off x="536377" y="4025503"/>
            <a:ext cx="226218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</a:t>
            </a:r>
            <a:endParaRPr lang="en-US" sz="1425" dirty="0"/>
          </a:p>
        </p:txBody>
      </p:sp>
      <p:sp>
        <p:nvSpPr>
          <p:cNvPr id="32" name="SK-13-text-31"/>
          <p:cNvSpPr/>
          <p:nvPr/>
        </p:nvSpPr>
        <p:spPr>
          <a:xfrm>
            <a:off x="2121396" y="3895279"/>
            <a:ext cx="573690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or Diamorphine SC</a:t>
            </a:r>
            <a:endParaRPr lang="en-US" sz="1425" dirty="0"/>
          </a:p>
        </p:txBody>
      </p:sp>
      <p:sp>
        <p:nvSpPr>
          <p:cNvPr id="33" name="SK-13-text-32"/>
          <p:cNvSpPr/>
          <p:nvPr/>
        </p:nvSpPr>
        <p:spPr>
          <a:xfrm>
            <a:off x="2121396" y="4190107"/>
            <a:ext cx="291369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2.5–5mg PRN</a:t>
            </a:r>
            <a:endParaRPr lang="en-US" sz="1425" dirty="0"/>
          </a:p>
        </p:txBody>
      </p:sp>
      <p:sp>
        <p:nvSpPr>
          <p:cNvPr id="34" name="SK-13-text-33"/>
          <p:cNvSpPr/>
          <p:nvPr/>
        </p:nvSpPr>
        <p:spPr>
          <a:xfrm>
            <a:off x="2121396" y="4471392"/>
            <a:ext cx="71170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Reduces perception of respiratory distress</a:t>
            </a:r>
            <a:endParaRPr lang="en-US" sz="1050" dirty="0"/>
          </a:p>
        </p:txBody>
      </p:sp>
      <p:sp>
        <p:nvSpPr>
          <p:cNvPr id="35" name="SK-13-text-34"/>
          <p:cNvSpPr/>
          <p:nvPr/>
        </p:nvSpPr>
        <p:spPr>
          <a:xfrm>
            <a:off x="2121396" y="4704457"/>
            <a:ext cx="232856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Does NOT hasten death when used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appropriately</a:t>
            </a:r>
            <a:endParaRPr lang="en-US" sz="1050" dirty="0"/>
          </a:p>
        </p:txBody>
      </p:sp>
      <p:sp>
        <p:nvSpPr>
          <p:cNvPr id="36" name="SK-13-text-35"/>
          <p:cNvSpPr/>
          <p:nvPr/>
        </p:nvSpPr>
        <p:spPr>
          <a:xfrm>
            <a:off x="5327898" y="3895279"/>
            <a:ext cx="269652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33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Midazolam SC</a:t>
            </a:r>
            <a:endParaRPr lang="en-US" sz="1425" dirty="0"/>
          </a:p>
        </p:txBody>
      </p:sp>
      <p:sp>
        <p:nvSpPr>
          <p:cNvPr id="37" name="SK-13-text-36"/>
          <p:cNvSpPr/>
          <p:nvPr/>
        </p:nvSpPr>
        <p:spPr>
          <a:xfrm>
            <a:off x="5327898" y="4183261"/>
            <a:ext cx="291369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2.5–5mg PRN</a:t>
            </a:r>
            <a:endParaRPr lang="en-US" sz="1425" dirty="0"/>
          </a:p>
        </p:txBody>
      </p:sp>
      <p:sp>
        <p:nvSpPr>
          <p:cNvPr id="38" name="SK-13-text-37"/>
          <p:cNvSpPr/>
          <p:nvPr/>
        </p:nvSpPr>
        <p:spPr>
          <a:xfrm>
            <a:off x="5327898" y="4471392"/>
            <a:ext cx="225549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For breathlessness with anxiety 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panic component</a:t>
            </a:r>
            <a:endParaRPr lang="en-US" sz="1050" dirty="0"/>
          </a:p>
        </p:txBody>
      </p:sp>
      <p:sp>
        <p:nvSpPr>
          <p:cNvPr id="39" name="SK-13-text-38"/>
          <p:cNvSpPr/>
          <p:nvPr/>
        </p:nvSpPr>
        <p:spPr>
          <a:xfrm>
            <a:off x="5327898" y="4855369"/>
            <a:ext cx="2048173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Often combined with low-dose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morphine for best effect</a:t>
            </a:r>
            <a:endParaRPr lang="en-US" sz="1050" dirty="0"/>
          </a:p>
        </p:txBody>
      </p:sp>
      <p:sp>
        <p:nvSpPr>
          <p:cNvPr id="40" name="SK-13-text-39"/>
          <p:cNvSpPr/>
          <p:nvPr/>
        </p:nvSpPr>
        <p:spPr>
          <a:xfrm>
            <a:off x="1767780" y="5513784"/>
            <a:ext cx="5047357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Oxygen has a weak evidence base in the dying phase — only use it if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patient finds it subjectively helpful. A fan is usually more effective.</a:t>
            </a:r>
            <a:endParaRPr lang="en-US" sz="1350" dirty="0"/>
          </a:p>
        </p:txBody>
      </p:sp>
      <p:sp>
        <p:nvSpPr>
          <p:cNvPr id="41" name="SK-13-text-40"/>
          <p:cNvSpPr/>
          <p:nvPr/>
        </p:nvSpPr>
        <p:spPr>
          <a:xfrm>
            <a:off x="353467" y="6453336"/>
            <a:ext cx="46510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42" name="SK-13-text-41"/>
          <p:cNvSpPr/>
          <p:nvPr/>
        </p:nvSpPr>
        <p:spPr>
          <a:xfrm>
            <a:off x="7322195" y="6446490"/>
            <a:ext cx="451604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Slide 13 of 24</a:t>
            </a:r>
            <a:endParaRPr lang="en-US" sz="14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75" y="706338"/>
            <a:ext cx="1548259" cy="10284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780" y="1248073"/>
            <a:ext cx="4852392" cy="4958209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2779514"/>
            <a:ext cx="4145161" cy="952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3808214"/>
            <a:ext cx="4145161" cy="9525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086" y="5552777"/>
            <a:ext cx="3596580" cy="600075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3490" y="1124694"/>
            <a:ext cx="6559153" cy="5129659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8455" y="1131540"/>
            <a:ext cx="6388596" cy="5191423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2588" y="5664696"/>
            <a:ext cx="402282" cy="370284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61" y="3936355"/>
            <a:ext cx="377875" cy="383977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357" y="2948880"/>
            <a:ext cx="390079" cy="370284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561" y="1398984"/>
            <a:ext cx="377875" cy="349746"/>
          </a:xfrm>
          <a:prstGeom prst="rect">
            <a:avLst/>
          </a:prstGeom>
        </p:spPr>
      </p:pic>
      <p:sp>
        <p:nvSpPr>
          <p:cNvPr id="15" name="SK-14-text-14"/>
          <p:cNvSpPr/>
          <p:nvPr/>
        </p:nvSpPr>
        <p:spPr>
          <a:xfrm>
            <a:off x="341263" y="171450"/>
            <a:ext cx="1185073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Managing Noisy Respiratory Secretions</a:t>
            </a:r>
            <a:endParaRPr lang="en-US" sz="3000" dirty="0"/>
          </a:p>
        </p:txBody>
      </p:sp>
      <p:sp>
        <p:nvSpPr>
          <p:cNvPr id="16" name="SK-14-text-15"/>
          <p:cNvSpPr/>
          <p:nvPr/>
        </p:nvSpPr>
        <p:spPr>
          <a:xfrm>
            <a:off x="353467" y="953244"/>
            <a:ext cx="114014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66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"Death Rattle" — Assessment, Communication &amp; Management</a:t>
            </a:r>
            <a:endParaRPr lang="en-US" sz="1350" dirty="0"/>
          </a:p>
        </p:txBody>
      </p:sp>
      <p:sp>
        <p:nvSpPr>
          <p:cNvPr id="17" name="SK-14-text-16"/>
          <p:cNvSpPr/>
          <p:nvPr/>
        </p:nvSpPr>
        <p:spPr>
          <a:xfrm>
            <a:off x="1072753" y="1412677"/>
            <a:ext cx="613981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Reassure the Family First</a:t>
            </a:r>
            <a:endParaRPr lang="en-US" sz="1650" dirty="0"/>
          </a:p>
        </p:txBody>
      </p:sp>
      <p:sp>
        <p:nvSpPr>
          <p:cNvPr id="18" name="SK-14-text-17"/>
          <p:cNvSpPr/>
          <p:nvPr/>
        </p:nvSpPr>
        <p:spPr>
          <a:xfrm>
            <a:off x="1109365" y="1700659"/>
            <a:ext cx="3559969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The noise is caused by throat muscles relaxing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by drowning or distress</a:t>
            </a:r>
            <a:endParaRPr lang="en-US" sz="1350" dirty="0"/>
          </a:p>
        </p:txBody>
      </p:sp>
      <p:sp>
        <p:nvSpPr>
          <p:cNvPr id="19" name="SK-14-text-18"/>
          <p:cNvSpPr/>
          <p:nvPr/>
        </p:nvSpPr>
        <p:spPr>
          <a:xfrm>
            <a:off x="1121569" y="2235696"/>
            <a:ext cx="306005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This is distressing to hear but the patient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unaware of it</a:t>
            </a:r>
            <a:endParaRPr lang="en-US" sz="1350" dirty="0"/>
          </a:p>
        </p:txBody>
      </p:sp>
      <p:sp>
        <p:nvSpPr>
          <p:cNvPr id="20" name="SK-14-text-19"/>
          <p:cNvSpPr/>
          <p:nvPr/>
        </p:nvSpPr>
        <p:spPr>
          <a:xfrm>
            <a:off x="1072753" y="2969419"/>
            <a:ext cx="337375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Repositioning</a:t>
            </a:r>
            <a:endParaRPr lang="en-US" sz="1650" dirty="0"/>
          </a:p>
        </p:txBody>
      </p:sp>
      <p:sp>
        <p:nvSpPr>
          <p:cNvPr id="21" name="SK-14-text-20"/>
          <p:cNvSpPr/>
          <p:nvPr/>
        </p:nvSpPr>
        <p:spPr>
          <a:xfrm>
            <a:off x="1109365" y="3271242"/>
            <a:ext cx="3291780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Turn patient to lateral (recovery) position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allows secretions to drain naturally</a:t>
            </a:r>
            <a:endParaRPr lang="en-US" sz="1350" dirty="0"/>
          </a:p>
        </p:txBody>
      </p:sp>
      <p:sp>
        <p:nvSpPr>
          <p:cNvPr id="22" name="SK-14-text-21"/>
          <p:cNvSpPr/>
          <p:nvPr/>
        </p:nvSpPr>
        <p:spPr>
          <a:xfrm>
            <a:off x="1072753" y="3943350"/>
            <a:ext cx="81514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Hyoscine Butylbromide (Buscopan)</a:t>
            </a:r>
            <a:endParaRPr lang="en-US" sz="1650" dirty="0"/>
          </a:p>
        </p:txBody>
      </p:sp>
      <p:sp>
        <p:nvSpPr>
          <p:cNvPr id="23" name="SK-14-text-22"/>
          <p:cNvSpPr/>
          <p:nvPr/>
        </p:nvSpPr>
        <p:spPr>
          <a:xfrm>
            <a:off x="1109365" y="4265563"/>
            <a:ext cx="304800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20mg SC PRN every 4 hours — reduces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secretion production</a:t>
            </a:r>
            <a:endParaRPr lang="en-US" sz="1350" dirty="0"/>
          </a:p>
        </p:txBody>
      </p:sp>
      <p:sp>
        <p:nvSpPr>
          <p:cNvPr id="24" name="SK-14-text-23"/>
          <p:cNvSpPr/>
          <p:nvPr/>
        </p:nvSpPr>
        <p:spPr>
          <a:xfrm>
            <a:off x="1109365" y="4752529"/>
            <a:ext cx="107156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CSCI (syringe driver): 60–120mg over 24 hours</a:t>
            </a:r>
            <a:endParaRPr lang="en-US" sz="1350" dirty="0"/>
          </a:p>
        </p:txBody>
      </p:sp>
      <p:sp>
        <p:nvSpPr>
          <p:cNvPr id="25" name="SK-14-text-24"/>
          <p:cNvSpPr/>
          <p:nvPr/>
        </p:nvSpPr>
        <p:spPr>
          <a:xfrm>
            <a:off x="1109365" y="5033665"/>
            <a:ext cx="3340596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Alternative: Hyoscine hydrobromide 400mcg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 PRN (sedating — suits some patients)</a:t>
            </a:r>
            <a:endParaRPr lang="en-US" sz="1350" dirty="0"/>
          </a:p>
        </p:txBody>
      </p:sp>
      <p:sp>
        <p:nvSpPr>
          <p:cNvPr id="26" name="SK-14-text-25"/>
          <p:cNvSpPr/>
          <p:nvPr/>
        </p:nvSpPr>
        <p:spPr>
          <a:xfrm>
            <a:off x="1682502" y="5664696"/>
            <a:ext cx="2767459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suction the oropharynx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is distressing and usually ineffective</a:t>
            </a:r>
            <a:endParaRPr lang="en-US" sz="1200" dirty="0"/>
          </a:p>
        </p:txBody>
      </p:sp>
      <p:sp>
        <p:nvSpPr>
          <p:cNvPr id="27" name="SK-14-text-26"/>
          <p:cNvSpPr/>
          <p:nvPr/>
        </p:nvSpPr>
        <p:spPr>
          <a:xfrm>
            <a:off x="5364361" y="870942"/>
            <a:ext cx="682763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00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Decision Flowchart — Respiratory Tract Secretions</a:t>
            </a:r>
            <a:endParaRPr lang="en-US" sz="1350" dirty="0"/>
          </a:p>
        </p:txBody>
      </p:sp>
      <p:sp>
        <p:nvSpPr>
          <p:cNvPr id="28" name="SK-14-text-27"/>
          <p:cNvSpPr/>
          <p:nvPr/>
        </p:nvSpPr>
        <p:spPr>
          <a:xfrm>
            <a:off x="353467" y="6535638"/>
            <a:ext cx="416147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29" name="SK-14-text-28"/>
          <p:cNvSpPr/>
          <p:nvPr/>
        </p:nvSpPr>
        <p:spPr>
          <a:xfrm>
            <a:off x="4572000" y="6528792"/>
            <a:ext cx="76200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</a:t>
            </a:r>
            <a:endParaRPr lang="en-US" sz="1275" dirty="0"/>
          </a:p>
        </p:txBody>
      </p:sp>
      <p:sp>
        <p:nvSpPr>
          <p:cNvPr id="30" name="SK-14-text-29"/>
          <p:cNvSpPr/>
          <p:nvPr/>
        </p:nvSpPr>
        <p:spPr>
          <a:xfrm>
            <a:off x="10789890" y="6528792"/>
            <a:ext cx="140211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14 of 24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584871" cy="6432798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780" y="716161"/>
            <a:ext cx="1462980" cy="76200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577" y="1618357"/>
            <a:ext cx="2401788" cy="1097161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1459" y="1625203"/>
            <a:ext cx="2401788" cy="1179463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9694" y="1618357"/>
            <a:ext cx="2401788" cy="1042392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5577" y="1618357"/>
            <a:ext cx="2401788" cy="1152079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48173" y="3079105"/>
            <a:ext cx="3840361" cy="2468761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13757" y="2914650"/>
            <a:ext cx="2109192" cy="315367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5600" y="3079105"/>
            <a:ext cx="4608463" cy="2468761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3388" y="2914650"/>
            <a:ext cx="2657773" cy="315367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35969" y="5657106"/>
            <a:ext cx="9278094" cy="639068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35969" y="5657106"/>
            <a:ext cx="134094" cy="603498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67694" y="5733157"/>
            <a:ext cx="475357" cy="486817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16753" y="1714500"/>
            <a:ext cx="536377" cy="562273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54094" y="1714500"/>
            <a:ext cx="511969" cy="589657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42471" y="1741884"/>
            <a:ext cx="499765" cy="521196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82180" y="1755577"/>
            <a:ext cx="524173" cy="521196"/>
          </a:xfrm>
          <a:prstGeom prst="rect">
            <a:avLst/>
          </a:prstGeom>
        </p:spPr>
      </p:pic>
      <p:sp>
        <p:nvSpPr>
          <p:cNvPr id="21" name="SK-15-text-20"/>
          <p:cNvSpPr/>
          <p:nvPr/>
        </p:nvSpPr>
        <p:spPr>
          <a:xfrm>
            <a:off x="1718965" y="219373"/>
            <a:ext cx="1047303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Managing Nausea and Vomiting</a:t>
            </a:r>
            <a:endParaRPr lang="en-US" sz="3000" dirty="0"/>
          </a:p>
        </p:txBody>
      </p:sp>
      <p:sp>
        <p:nvSpPr>
          <p:cNvPr id="22" name="SK-15-text-21"/>
          <p:cNvSpPr/>
          <p:nvPr/>
        </p:nvSpPr>
        <p:spPr>
          <a:xfrm>
            <a:off x="1731169" y="932557"/>
            <a:ext cx="850106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Last Days of Life — Symptom Control</a:t>
            </a:r>
            <a:endParaRPr lang="en-US" sz="1575" dirty="0"/>
          </a:p>
        </p:txBody>
      </p:sp>
      <p:sp>
        <p:nvSpPr>
          <p:cNvPr id="23" name="SK-15-text-22"/>
          <p:cNvSpPr/>
          <p:nvPr/>
        </p:nvSpPr>
        <p:spPr>
          <a:xfrm>
            <a:off x="1743373" y="1350913"/>
            <a:ext cx="455009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 the cause first:</a:t>
            </a:r>
            <a:endParaRPr lang="en-US" sz="1275" dirty="0"/>
          </a:p>
        </p:txBody>
      </p:sp>
      <p:sp>
        <p:nvSpPr>
          <p:cNvPr id="24" name="SK-15-text-23"/>
          <p:cNvSpPr/>
          <p:nvPr/>
        </p:nvSpPr>
        <p:spPr>
          <a:xfrm>
            <a:off x="2401788" y="2393305"/>
            <a:ext cx="26365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Opioid-induced</a:t>
            </a:r>
            <a:endParaRPr lang="en-US" sz="1200" dirty="0"/>
          </a:p>
        </p:txBody>
      </p:sp>
      <p:sp>
        <p:nvSpPr>
          <p:cNvPr id="25" name="SK-15-text-24"/>
          <p:cNvSpPr/>
          <p:nvPr/>
        </p:nvSpPr>
        <p:spPr>
          <a:xfrm>
            <a:off x="4547592" y="2331690"/>
            <a:ext cx="185305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Metabolic (e.g.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hypercalcaemia, uraemia)</a:t>
            </a:r>
            <a:endParaRPr lang="en-US" sz="1125" dirty="0"/>
          </a:p>
        </p:txBody>
      </p:sp>
      <p:sp>
        <p:nvSpPr>
          <p:cNvPr id="26" name="SK-15-text-25"/>
          <p:cNvSpPr/>
          <p:nvPr/>
        </p:nvSpPr>
        <p:spPr>
          <a:xfrm>
            <a:off x="7388275" y="2400300"/>
            <a:ext cx="3185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Bowel obstruction</a:t>
            </a:r>
            <a:endParaRPr lang="en-US" sz="1200" dirty="0"/>
          </a:p>
        </p:txBody>
      </p:sp>
      <p:sp>
        <p:nvSpPr>
          <p:cNvPr id="27" name="SK-15-text-26"/>
          <p:cNvSpPr/>
          <p:nvPr/>
        </p:nvSpPr>
        <p:spPr>
          <a:xfrm>
            <a:off x="9814471" y="2331690"/>
            <a:ext cx="1328886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Raised intracranial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pressure</a:t>
            </a:r>
            <a:endParaRPr lang="en-US" sz="1125" dirty="0"/>
          </a:p>
        </p:txBody>
      </p:sp>
      <p:sp>
        <p:nvSpPr>
          <p:cNvPr id="28" name="SK-15-text-27"/>
          <p:cNvSpPr/>
          <p:nvPr/>
        </p:nvSpPr>
        <p:spPr>
          <a:xfrm>
            <a:off x="3523357" y="2983111"/>
            <a:ext cx="202406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</a:t>
            </a:r>
            <a:endParaRPr lang="en-US" sz="1275" dirty="0"/>
          </a:p>
        </p:txBody>
      </p:sp>
      <p:sp>
        <p:nvSpPr>
          <p:cNvPr id="29" name="SK-15-text-28"/>
          <p:cNvSpPr/>
          <p:nvPr/>
        </p:nvSpPr>
        <p:spPr>
          <a:xfrm>
            <a:off x="2426196" y="3367236"/>
            <a:ext cx="429387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Haloperidol</a:t>
            </a:r>
            <a:endParaRPr lang="en-US" sz="2100" dirty="0"/>
          </a:p>
        </p:txBody>
      </p:sp>
      <p:sp>
        <p:nvSpPr>
          <p:cNvPr id="30" name="SK-15-text-29"/>
          <p:cNvSpPr/>
          <p:nvPr/>
        </p:nvSpPr>
        <p:spPr>
          <a:xfrm>
            <a:off x="2694384" y="3764905"/>
            <a:ext cx="6496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PRN: 1.5–3 mg SC as needed</a:t>
            </a:r>
            <a:endParaRPr lang="en-US" sz="1500" dirty="0"/>
          </a:p>
        </p:txBody>
      </p:sp>
      <p:sp>
        <p:nvSpPr>
          <p:cNvPr id="31" name="SK-15-text-30"/>
          <p:cNvSpPr/>
          <p:nvPr/>
        </p:nvSpPr>
        <p:spPr>
          <a:xfrm>
            <a:off x="2718792" y="4066729"/>
            <a:ext cx="91630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CSCI (24 hr driver): 2.5–5 mg/24 hr</a:t>
            </a:r>
            <a:endParaRPr lang="en-US" sz="1500" dirty="0"/>
          </a:p>
        </p:txBody>
      </p:sp>
      <p:sp>
        <p:nvSpPr>
          <p:cNvPr id="32" name="SK-15-text-31"/>
          <p:cNvSpPr/>
          <p:nvPr/>
        </p:nvSpPr>
        <p:spPr>
          <a:xfrm>
            <a:off x="2706588" y="4423321"/>
            <a:ext cx="2718792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Best for: opioid-induced nausea,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metabolic causes</a:t>
            </a:r>
            <a:endParaRPr lang="en-US" sz="1425" dirty="0"/>
          </a:p>
        </p:txBody>
      </p:sp>
      <p:sp>
        <p:nvSpPr>
          <p:cNvPr id="33" name="SK-15-text-32"/>
          <p:cNvSpPr/>
          <p:nvPr/>
        </p:nvSpPr>
        <p:spPr>
          <a:xfrm>
            <a:off x="2706588" y="4965055"/>
            <a:ext cx="2499271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Antidopaminergic — works on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chemoreceptor trigger zone</a:t>
            </a:r>
            <a:endParaRPr lang="en-US" sz="1425" dirty="0"/>
          </a:p>
        </p:txBody>
      </p:sp>
      <p:sp>
        <p:nvSpPr>
          <p:cNvPr id="34" name="SK-15-text-33"/>
          <p:cNvSpPr/>
          <p:nvPr/>
        </p:nvSpPr>
        <p:spPr>
          <a:xfrm>
            <a:off x="7620000" y="2983111"/>
            <a:ext cx="4572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HALOPERIDOL INSUFFICIENT</a:t>
            </a:r>
            <a:endParaRPr lang="en-US" sz="1275" dirty="0"/>
          </a:p>
        </p:txBody>
      </p:sp>
      <p:sp>
        <p:nvSpPr>
          <p:cNvPr id="35" name="SK-15-text-34"/>
          <p:cNvSpPr/>
          <p:nvPr/>
        </p:nvSpPr>
        <p:spPr>
          <a:xfrm>
            <a:off x="6937177" y="3367236"/>
            <a:ext cx="5254823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7B2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Levomepromazine</a:t>
            </a:r>
            <a:endParaRPr lang="en-US" sz="2100" dirty="0"/>
          </a:p>
        </p:txBody>
      </p:sp>
      <p:sp>
        <p:nvSpPr>
          <p:cNvPr id="36" name="SK-15-text-35"/>
          <p:cNvSpPr/>
          <p:nvPr/>
        </p:nvSpPr>
        <p:spPr>
          <a:xfrm>
            <a:off x="7241977" y="3764905"/>
            <a:ext cx="49500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PRN: 6.25 mg SC as needed</a:t>
            </a:r>
            <a:endParaRPr lang="en-US" sz="1500" dirty="0"/>
          </a:p>
        </p:txBody>
      </p:sp>
      <p:sp>
        <p:nvSpPr>
          <p:cNvPr id="37" name="SK-15-text-36"/>
          <p:cNvSpPr/>
          <p:nvPr/>
        </p:nvSpPr>
        <p:spPr>
          <a:xfrm>
            <a:off x="7241977" y="4066729"/>
            <a:ext cx="4950023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CSCI (24 hr driver): 5–12.5 mg/24 hr</a:t>
            </a:r>
            <a:endParaRPr lang="en-US" sz="1500" dirty="0"/>
          </a:p>
        </p:txBody>
      </p:sp>
      <p:sp>
        <p:nvSpPr>
          <p:cNvPr id="38" name="SK-15-text-37"/>
          <p:cNvSpPr/>
          <p:nvPr/>
        </p:nvSpPr>
        <p:spPr>
          <a:xfrm>
            <a:off x="7254180" y="4423321"/>
            <a:ext cx="493782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Broad antiemetic — also sedating</a:t>
            </a:r>
            <a:endParaRPr lang="en-US" sz="1500" dirty="0"/>
          </a:p>
        </p:txBody>
      </p:sp>
      <p:sp>
        <p:nvSpPr>
          <p:cNvPr id="39" name="SK-15-text-38"/>
          <p:cNvSpPr/>
          <p:nvPr/>
        </p:nvSpPr>
        <p:spPr>
          <a:xfrm>
            <a:off x="7254180" y="4731990"/>
            <a:ext cx="266997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Useful when multiple causes or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refractory nausea</a:t>
            </a:r>
            <a:endParaRPr lang="en-US" sz="1425" dirty="0"/>
          </a:p>
        </p:txBody>
      </p:sp>
      <p:sp>
        <p:nvSpPr>
          <p:cNvPr id="40" name="SK-15-text-39"/>
          <p:cNvSpPr/>
          <p:nvPr/>
        </p:nvSpPr>
        <p:spPr>
          <a:xfrm>
            <a:off x="2779663" y="5774382"/>
            <a:ext cx="7778353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tip: Both drugs can be combined in a syringe driver with morphine or diamorphine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compatibility before mixing. Always reassess if nausea persists despite treatment.</a:t>
            </a:r>
            <a:endParaRPr lang="en-US" sz="1500" dirty="0"/>
          </a:p>
        </p:txBody>
      </p:sp>
      <p:sp>
        <p:nvSpPr>
          <p:cNvPr id="41" name="SK-15-text-40"/>
          <p:cNvSpPr/>
          <p:nvPr/>
        </p:nvSpPr>
        <p:spPr>
          <a:xfrm>
            <a:off x="255984" y="6556177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2" name="SK-15-text-41"/>
          <p:cNvSpPr/>
          <p:nvPr/>
        </p:nvSpPr>
        <p:spPr>
          <a:xfrm>
            <a:off x="6595765" y="6542484"/>
            <a:ext cx="559623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</a:t>
            </a:r>
            <a:endParaRPr lang="en-US" sz="1275" dirty="0"/>
          </a:p>
        </p:txBody>
      </p:sp>
      <p:sp>
        <p:nvSpPr>
          <p:cNvPr id="43" name="SK-15-text-42"/>
          <p:cNvSpPr/>
          <p:nvPr/>
        </p:nvSpPr>
        <p:spPr>
          <a:xfrm>
            <a:off x="9777859" y="6542484"/>
            <a:ext cx="23479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</a:t>
            </a:r>
            <a:endParaRPr lang="en-US" sz="1275" dirty="0"/>
          </a:p>
        </p:txBody>
      </p:sp>
      <p:sp>
        <p:nvSpPr>
          <p:cNvPr id="44" name="SK-15-text-43"/>
          <p:cNvSpPr/>
          <p:nvPr/>
        </p:nvSpPr>
        <p:spPr>
          <a:xfrm>
            <a:off x="10826353" y="6542484"/>
            <a:ext cx="136564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15 of 24</a:t>
            </a:r>
            <a:endParaRPr lang="en-US" sz="12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50863" cy="6453336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698" y="917823"/>
            <a:ext cx="1792188" cy="57150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753" y="1686371"/>
            <a:ext cx="3925788" cy="3546872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2471" y="1618357"/>
            <a:ext cx="3925788" cy="3339703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0690" y="1709738"/>
            <a:ext cx="2621161" cy="3267075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8094" y="5362277"/>
            <a:ext cx="8253859" cy="975122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92188" y="5438329"/>
            <a:ext cx="463153" cy="390823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97467" y="1995636"/>
            <a:ext cx="2438400" cy="2695129"/>
          </a:xfrm>
          <a:prstGeom prst="rect">
            <a:avLst/>
          </a:prstGeom>
        </p:spPr>
      </p:pic>
      <p:sp>
        <p:nvSpPr>
          <p:cNvPr id="12" name="SK-16-text-11"/>
          <p:cNvSpPr/>
          <p:nvPr/>
        </p:nvSpPr>
        <p:spPr>
          <a:xfrm>
            <a:off x="1024086" y="315367"/>
            <a:ext cx="11167914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0033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Clinically Assisted Hydration (NICE NG31)</a:t>
            </a:r>
            <a:endParaRPr lang="en-US" sz="3150" dirty="0"/>
          </a:p>
        </p:txBody>
      </p:sp>
      <p:sp>
        <p:nvSpPr>
          <p:cNvPr id="13" name="SK-16-text-12"/>
          <p:cNvSpPr/>
          <p:nvPr/>
        </p:nvSpPr>
        <p:spPr>
          <a:xfrm>
            <a:off x="1024086" y="1165771"/>
            <a:ext cx="1091755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to consider — and how to talk about it</a:t>
            </a:r>
            <a:endParaRPr lang="en-US" sz="1650" dirty="0"/>
          </a:p>
        </p:txBody>
      </p:sp>
      <p:sp>
        <p:nvSpPr>
          <p:cNvPr id="14" name="SK-16-text-13"/>
          <p:cNvSpPr/>
          <p:nvPr/>
        </p:nvSpPr>
        <p:spPr>
          <a:xfrm>
            <a:off x="1231255" y="1762423"/>
            <a:ext cx="60388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33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When to Consider Hydration</a:t>
            </a:r>
            <a:endParaRPr lang="en-US" sz="1500" dirty="0"/>
          </a:p>
        </p:txBody>
      </p:sp>
      <p:sp>
        <p:nvSpPr>
          <p:cNvPr id="15" name="SK-16-text-14"/>
          <p:cNvSpPr/>
          <p:nvPr/>
        </p:nvSpPr>
        <p:spPr>
          <a:xfrm>
            <a:off x="1219200" y="2167086"/>
            <a:ext cx="3157686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Dehydration may be contributing to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distressing symptoms such as agitation,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confusion, or dry mouth</a:t>
            </a:r>
            <a:endParaRPr lang="en-US" sz="1275" dirty="0"/>
          </a:p>
        </p:txBody>
      </p:sp>
      <p:sp>
        <p:nvSpPr>
          <p:cNvPr id="16" name="SK-16-text-15"/>
          <p:cNvSpPr/>
          <p:nvPr/>
        </p:nvSpPr>
        <p:spPr>
          <a:xfrm>
            <a:off x="1219200" y="2907655"/>
            <a:ext cx="3584377" cy="809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 short trial of subcutaneous or intravenous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fluids is reasonable if the patient has capacity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request it or family and team agree it may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help</a:t>
            </a:r>
            <a:endParaRPr lang="en-US" sz="1275" dirty="0"/>
          </a:p>
        </p:txBody>
      </p:sp>
      <p:sp>
        <p:nvSpPr>
          <p:cNvPr id="17" name="SK-16-text-16"/>
          <p:cNvSpPr/>
          <p:nvPr/>
        </p:nvSpPr>
        <p:spPr>
          <a:xfrm>
            <a:off x="1219200" y="3847207"/>
            <a:ext cx="3462486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Oral hygiene and mouth care should always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accompany any decision — they are as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important as a drip</a:t>
            </a:r>
            <a:endParaRPr lang="en-US" sz="1275" dirty="0"/>
          </a:p>
        </p:txBody>
      </p:sp>
      <p:sp>
        <p:nvSpPr>
          <p:cNvPr id="18" name="SK-16-text-17"/>
          <p:cNvSpPr/>
          <p:nvPr/>
        </p:nvSpPr>
        <p:spPr>
          <a:xfrm>
            <a:off x="1219200" y="4567386"/>
            <a:ext cx="3291780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NICE NG31: clinically assisted hydration is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mandatory — clinical judgment must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guide the decision</a:t>
            </a:r>
            <a:endParaRPr lang="en-US" sz="1275" dirty="0"/>
          </a:p>
        </p:txBody>
      </p:sp>
      <p:sp>
        <p:nvSpPr>
          <p:cNvPr id="19" name="SK-16-text-18"/>
          <p:cNvSpPr/>
          <p:nvPr/>
        </p:nvSpPr>
        <p:spPr>
          <a:xfrm>
            <a:off x="5388769" y="1762423"/>
            <a:ext cx="46672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33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When It May Not Help</a:t>
            </a:r>
            <a:endParaRPr lang="en-US" sz="1500" dirty="0"/>
          </a:p>
        </p:txBody>
      </p:sp>
      <p:sp>
        <p:nvSpPr>
          <p:cNvPr id="20" name="SK-16-text-19"/>
          <p:cNvSpPr/>
          <p:nvPr/>
        </p:nvSpPr>
        <p:spPr>
          <a:xfrm>
            <a:off x="5388769" y="2167086"/>
            <a:ext cx="3352800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Reduced food and fluid intake is a natural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part of the dying process — the body is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shutting down, not starving</a:t>
            </a:r>
            <a:endParaRPr lang="en-US" sz="1275" dirty="0"/>
          </a:p>
        </p:txBody>
      </p:sp>
      <p:sp>
        <p:nvSpPr>
          <p:cNvPr id="21" name="SK-16-text-20"/>
          <p:cNvSpPr/>
          <p:nvPr/>
        </p:nvSpPr>
        <p:spPr>
          <a:xfrm>
            <a:off x="5388769" y="2989957"/>
            <a:ext cx="3450282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Excess fluids in the dying phase can worsen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respiratory secretions, oedema, and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discomfort</a:t>
            </a:r>
            <a:endParaRPr lang="en-US" sz="1275" dirty="0"/>
          </a:p>
        </p:txBody>
      </p:sp>
      <p:sp>
        <p:nvSpPr>
          <p:cNvPr id="22" name="SK-16-text-21"/>
          <p:cNvSpPr/>
          <p:nvPr/>
        </p:nvSpPr>
        <p:spPr>
          <a:xfrm>
            <a:off x="5388769" y="3819823"/>
            <a:ext cx="68032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 drip does not extend life in the dying phase</a:t>
            </a:r>
            <a:endParaRPr lang="en-US" sz="1350" dirty="0"/>
          </a:p>
        </p:txBody>
      </p:sp>
      <p:sp>
        <p:nvSpPr>
          <p:cNvPr id="23" name="SK-16-text-22"/>
          <p:cNvSpPr/>
          <p:nvPr/>
        </p:nvSpPr>
        <p:spPr>
          <a:xfrm>
            <a:off x="5388769" y="4183261"/>
            <a:ext cx="3316188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Starting fluids solely because the family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requests it — without clinical indication —</a:t>
            </a:r>
            <a:endParaRPr lang="en-US" sz="1275" dirty="0"/>
          </a:p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 not recommended</a:t>
            </a:r>
            <a:endParaRPr lang="en-US" sz="1275" dirty="0"/>
          </a:p>
        </p:txBody>
      </p:sp>
      <p:sp>
        <p:nvSpPr>
          <p:cNvPr id="24" name="SK-16-text-23"/>
          <p:cNvSpPr/>
          <p:nvPr/>
        </p:nvSpPr>
        <p:spPr>
          <a:xfrm>
            <a:off x="2352973" y="5472559"/>
            <a:ext cx="42005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Talking to families:</a:t>
            </a:r>
            <a:endParaRPr lang="en-US" sz="1350" dirty="0"/>
          </a:p>
        </p:txBody>
      </p:sp>
      <p:sp>
        <p:nvSpPr>
          <p:cNvPr id="25" name="SK-16-text-24"/>
          <p:cNvSpPr/>
          <p:nvPr/>
        </p:nvSpPr>
        <p:spPr>
          <a:xfrm>
            <a:off x="2340769" y="5685234"/>
            <a:ext cx="6766471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“The body naturally reduces its need for food and fluids as part of dying — this is not causing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suffering. A drip won’t change what is happening, but if you feel it would help your peace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mind, we can discuss a short trial and review it together.”</a:t>
            </a:r>
            <a:endParaRPr lang="en-US" sz="1200" dirty="0"/>
          </a:p>
        </p:txBody>
      </p:sp>
      <p:sp>
        <p:nvSpPr>
          <p:cNvPr id="26" name="SK-16-text-25"/>
          <p:cNvSpPr/>
          <p:nvPr/>
        </p:nvSpPr>
        <p:spPr>
          <a:xfrm>
            <a:off x="414486" y="6549330"/>
            <a:ext cx="44062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7" name="SK-16-text-26"/>
          <p:cNvSpPr/>
          <p:nvPr/>
        </p:nvSpPr>
        <p:spPr>
          <a:xfrm>
            <a:off x="7485757" y="6542484"/>
            <a:ext cx="470624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Terminal Care &amp; Anticipatory Prescribing</a:t>
            </a:r>
            <a:endParaRPr lang="en-US" sz="1350" dirty="0"/>
          </a:p>
        </p:txBody>
      </p:sp>
      <p:sp>
        <p:nvSpPr>
          <p:cNvPr id="28" name="SK-16-text-27"/>
          <p:cNvSpPr/>
          <p:nvPr/>
        </p:nvSpPr>
        <p:spPr>
          <a:xfrm>
            <a:off x="10716667" y="6542484"/>
            <a:ext cx="14753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16 of 24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2196" cy="6494413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53" y="774948"/>
            <a:ext cx="2499271" cy="89148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0996" y="5767536"/>
            <a:ext cx="5852071" cy="596503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94413"/>
            <a:ext cx="12192000" cy="363438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4086" y="130225"/>
            <a:ext cx="2694384" cy="5664696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8479" y="5856684"/>
            <a:ext cx="390079" cy="411361"/>
          </a:xfrm>
          <a:prstGeom prst="rect">
            <a:avLst/>
          </a:prstGeom>
        </p:spPr>
      </p:pic>
      <p:sp>
        <p:nvSpPr>
          <p:cNvPr id="9" name="SK-17-text-8"/>
          <p:cNvSpPr/>
          <p:nvPr/>
        </p:nvSpPr>
        <p:spPr>
          <a:xfrm>
            <a:off x="1048494" y="260598"/>
            <a:ext cx="11143506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Individualised Care Plan for Dying</a:t>
            </a:r>
            <a:endParaRPr lang="en-US" sz="3300" dirty="0"/>
          </a:p>
        </p:txBody>
      </p:sp>
      <p:sp>
        <p:nvSpPr>
          <p:cNvPr id="10" name="SK-17-text-9"/>
          <p:cNvSpPr/>
          <p:nvPr/>
        </p:nvSpPr>
        <p:spPr>
          <a:xfrm>
            <a:off x="1097161" y="1083469"/>
            <a:ext cx="110948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4B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Replacing the LCP — NICE NG31 (2015) gold standard</a:t>
            </a:r>
            <a:endParaRPr lang="en-US" sz="1500" dirty="0"/>
          </a:p>
        </p:txBody>
      </p:sp>
      <p:sp>
        <p:nvSpPr>
          <p:cNvPr id="11" name="SK-17-text-10"/>
          <p:cNvSpPr/>
          <p:nvPr/>
        </p:nvSpPr>
        <p:spPr>
          <a:xfrm>
            <a:off x="1145977" y="1625203"/>
            <a:ext cx="49387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THE LCP (LIVERPOOL CARE PLAN) WAS WITHDRAWN</a:t>
            </a:r>
            <a:endParaRPr lang="en-US" sz="1275" dirty="0"/>
          </a:p>
        </p:txBody>
      </p:sp>
      <p:sp>
        <p:nvSpPr>
          <p:cNvPr id="12" name="SK-17-text-11"/>
          <p:cNvSpPr/>
          <p:nvPr/>
        </p:nvSpPr>
        <p:spPr>
          <a:xfrm>
            <a:off x="1145977" y="1865263"/>
            <a:ext cx="4572000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Liverpool Care Pathway was withdrawn in 2013 following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Neuberger Review — not because it was harmful, but because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implementation and lack of individualisation.</a:t>
            </a:r>
            <a:endParaRPr lang="en-US" sz="1200" dirty="0"/>
          </a:p>
        </p:txBody>
      </p:sp>
      <p:sp>
        <p:nvSpPr>
          <p:cNvPr id="13" name="SK-17-text-12"/>
          <p:cNvSpPr/>
          <p:nvPr/>
        </p:nvSpPr>
        <p:spPr>
          <a:xfrm>
            <a:off x="1158180" y="2640211"/>
            <a:ext cx="318992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REPLACED IT</a:t>
            </a:r>
            <a:endParaRPr lang="en-US" sz="1275" dirty="0"/>
          </a:p>
        </p:txBody>
      </p:sp>
      <p:sp>
        <p:nvSpPr>
          <p:cNvPr id="14" name="SK-17-text-13"/>
          <p:cNvSpPr/>
          <p:nvPr/>
        </p:nvSpPr>
        <p:spPr>
          <a:xfrm>
            <a:off x="1145977" y="2880271"/>
            <a:ext cx="4974282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 (2015) mandates an individual, person-centred care plan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reviewed daily, tailored to the person’s physical, psychological, social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spiritual needs.</a:t>
            </a:r>
            <a:endParaRPr lang="en-US" sz="1200" dirty="0"/>
          </a:p>
        </p:txBody>
      </p:sp>
      <p:sp>
        <p:nvSpPr>
          <p:cNvPr id="15" name="SK-17-text-14"/>
          <p:cNvSpPr/>
          <p:nvPr/>
        </p:nvSpPr>
        <p:spPr>
          <a:xfrm>
            <a:off x="1158180" y="3655219"/>
            <a:ext cx="280130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COMPONENTS</a:t>
            </a:r>
            <a:endParaRPr lang="en-US" sz="1275" dirty="0"/>
          </a:p>
        </p:txBody>
      </p:sp>
      <p:sp>
        <p:nvSpPr>
          <p:cNvPr id="16" name="SK-17-text-15"/>
          <p:cNvSpPr/>
          <p:nvPr/>
        </p:nvSpPr>
        <p:spPr>
          <a:xfrm>
            <a:off x="1158180" y="3895279"/>
            <a:ext cx="9951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Named responsible clinician overseeing the care plan</a:t>
            </a:r>
            <a:endParaRPr lang="en-US" sz="1200" dirty="0"/>
          </a:p>
        </p:txBody>
      </p:sp>
      <p:sp>
        <p:nvSpPr>
          <p:cNvPr id="17" name="SK-17-text-16"/>
          <p:cNvSpPr/>
          <p:nvPr/>
        </p:nvSpPr>
        <p:spPr>
          <a:xfrm>
            <a:off x="1158180" y="4128492"/>
            <a:ext cx="110338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Regular MDT review and family communication — at least daily contact offered</a:t>
            </a:r>
            <a:endParaRPr lang="en-US" sz="1200" dirty="0"/>
          </a:p>
        </p:txBody>
      </p:sp>
      <p:sp>
        <p:nvSpPr>
          <p:cNvPr id="18" name="SK-17-text-17"/>
          <p:cNvSpPr/>
          <p:nvPr/>
        </p:nvSpPr>
        <p:spPr>
          <a:xfrm>
            <a:off x="1158180" y="4361557"/>
            <a:ext cx="110338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ReSPECT form completed and travels with the patient across all settings</a:t>
            </a:r>
            <a:endParaRPr lang="en-US" sz="1200" dirty="0"/>
          </a:p>
        </p:txBody>
      </p:sp>
      <p:sp>
        <p:nvSpPr>
          <p:cNvPr id="19" name="SK-17-text-18"/>
          <p:cNvSpPr/>
          <p:nvPr/>
        </p:nvSpPr>
        <p:spPr>
          <a:xfrm>
            <a:off x="1158180" y="4601617"/>
            <a:ext cx="110338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All decisions, discussions and rationale clearly documented in the medical record</a:t>
            </a:r>
            <a:endParaRPr lang="en-US" sz="1200" dirty="0"/>
          </a:p>
        </p:txBody>
      </p:sp>
      <p:sp>
        <p:nvSpPr>
          <p:cNvPr id="20" name="SK-17-text-19"/>
          <p:cNvSpPr/>
          <p:nvPr/>
        </p:nvSpPr>
        <p:spPr>
          <a:xfrm>
            <a:off x="1158180" y="4958209"/>
            <a:ext cx="357854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877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CORE PRINCIPLE</a:t>
            </a:r>
            <a:endParaRPr lang="en-US" sz="1275" dirty="0"/>
          </a:p>
        </p:txBody>
      </p:sp>
      <p:sp>
        <p:nvSpPr>
          <p:cNvPr id="21" name="SK-17-text-20"/>
          <p:cNvSpPr/>
          <p:nvPr/>
        </p:nvSpPr>
        <p:spPr>
          <a:xfrm>
            <a:off x="1145977" y="5198269"/>
            <a:ext cx="458405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plan is unique to that person. There is no tick-box checklist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thoughtful, documented, compassionate care.</a:t>
            </a:r>
            <a:endParaRPr lang="en-US" sz="1200" dirty="0"/>
          </a:p>
        </p:txBody>
      </p:sp>
      <p:sp>
        <p:nvSpPr>
          <p:cNvPr id="22" name="SK-17-text-21"/>
          <p:cNvSpPr/>
          <p:nvPr/>
        </p:nvSpPr>
        <p:spPr>
          <a:xfrm>
            <a:off x="3267373" y="5897761"/>
            <a:ext cx="509617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 The LCP was not bad care — it was badly implemented.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33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 replaced it with something better: genuine individualisation.</a:t>
            </a:r>
            <a:endParaRPr lang="en-US" sz="1200" dirty="0"/>
          </a:p>
        </p:txBody>
      </p:sp>
      <p:sp>
        <p:nvSpPr>
          <p:cNvPr id="23" name="SK-17-text-22"/>
          <p:cNvSpPr/>
          <p:nvPr/>
        </p:nvSpPr>
        <p:spPr>
          <a:xfrm>
            <a:off x="353467" y="6576715"/>
            <a:ext cx="39166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4" name="SK-17-text-23"/>
          <p:cNvSpPr/>
          <p:nvPr/>
        </p:nvSpPr>
        <p:spPr>
          <a:xfrm>
            <a:off x="7790557" y="6563023"/>
            <a:ext cx="440144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Slide 17 of 24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28973" cy="6329809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29809"/>
            <a:ext cx="12192000" cy="528042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957" y="973782"/>
            <a:ext cx="2084784" cy="75307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753" y="1769269"/>
            <a:ext cx="2523679" cy="2036713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9490" y="1769269"/>
            <a:ext cx="2523679" cy="2043559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079" y="1769269"/>
            <a:ext cx="2523679" cy="2043559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2667" y="1769269"/>
            <a:ext cx="2523679" cy="2029867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2753" y="4011811"/>
            <a:ext cx="2523679" cy="2043559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9490" y="4011811"/>
            <a:ext cx="2523679" cy="2043559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6079" y="3876824"/>
            <a:ext cx="2523679" cy="2419499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2667" y="4011811"/>
            <a:ext cx="2523679" cy="2043559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6996" y="1899642"/>
            <a:ext cx="353467" cy="349746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13584" y="1899642"/>
            <a:ext cx="353467" cy="349746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0173" y="1899642"/>
            <a:ext cx="353467" cy="349746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26761" y="1899642"/>
            <a:ext cx="353467" cy="349746"/>
          </a:xfrm>
          <a:prstGeom prst="rect">
            <a:avLst/>
          </a:prstGeom>
        </p:spPr>
      </p:pic>
      <p:pic>
        <p:nvPicPr>
          <p:cNvPr id="18" name="SK-18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6996" y="4128492"/>
            <a:ext cx="353467" cy="349746"/>
          </a:xfrm>
          <a:prstGeom prst="rect">
            <a:avLst/>
          </a:prstGeom>
        </p:spPr>
      </p:pic>
      <p:pic>
        <p:nvPicPr>
          <p:cNvPr id="19" name="SK-18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13584" y="4128492"/>
            <a:ext cx="353467" cy="349746"/>
          </a:xfrm>
          <a:prstGeom prst="rect">
            <a:avLst/>
          </a:prstGeom>
        </p:spPr>
      </p:pic>
      <p:pic>
        <p:nvPicPr>
          <p:cNvPr id="20" name="SK-18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0173" y="4128492"/>
            <a:ext cx="353467" cy="349746"/>
          </a:xfrm>
          <a:prstGeom prst="rect">
            <a:avLst/>
          </a:prstGeom>
        </p:spPr>
      </p:pic>
      <p:pic>
        <p:nvPicPr>
          <p:cNvPr id="21" name="SK-18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26761" y="4128492"/>
            <a:ext cx="353467" cy="349746"/>
          </a:xfrm>
          <a:prstGeom prst="rect">
            <a:avLst/>
          </a:prstGeom>
        </p:spPr>
      </p:pic>
      <p:sp>
        <p:nvSpPr>
          <p:cNvPr id="22" name="SK-18-text-21"/>
          <p:cNvSpPr/>
          <p:nvPr/>
        </p:nvSpPr>
        <p:spPr>
          <a:xfrm>
            <a:off x="1084957" y="329059"/>
            <a:ext cx="11107043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 for Terminal Care</a:t>
            </a:r>
            <a:endParaRPr lang="en-US" sz="3600" dirty="0"/>
          </a:p>
        </p:txBody>
      </p:sp>
      <p:sp>
        <p:nvSpPr>
          <p:cNvPr id="23" name="SK-18-text-22"/>
          <p:cNvSpPr/>
          <p:nvPr/>
        </p:nvSpPr>
        <p:spPr>
          <a:xfrm>
            <a:off x="1084957" y="1248073"/>
            <a:ext cx="11107043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D87A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Essential practice points for GP trainees</a:t>
            </a:r>
            <a:endParaRPr lang="en-US" sz="1800" dirty="0"/>
          </a:p>
        </p:txBody>
      </p:sp>
      <p:sp>
        <p:nvSpPr>
          <p:cNvPr id="24" name="SK-18-text-23"/>
          <p:cNvSpPr/>
          <p:nvPr/>
        </p:nvSpPr>
        <p:spPr>
          <a:xfrm>
            <a:off x="1255663" y="1968103"/>
            <a:ext cx="90011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</a:t>
            </a:r>
            <a:endParaRPr lang="en-US" sz="1575" dirty="0"/>
          </a:p>
        </p:txBody>
      </p:sp>
      <p:sp>
        <p:nvSpPr>
          <p:cNvPr id="25" name="SK-18-text-24"/>
          <p:cNvSpPr/>
          <p:nvPr/>
        </p:nvSpPr>
        <p:spPr>
          <a:xfrm>
            <a:off x="1328886" y="2372767"/>
            <a:ext cx="168235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Prescribe before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need to</a:t>
            </a:r>
            <a:endParaRPr lang="en-US" sz="1650" dirty="0"/>
          </a:p>
        </p:txBody>
      </p:sp>
      <p:sp>
        <p:nvSpPr>
          <p:cNvPr id="26" name="SK-18-text-25"/>
          <p:cNvSpPr/>
          <p:nvPr/>
        </p:nvSpPr>
        <p:spPr>
          <a:xfrm>
            <a:off x="1316682" y="3010644"/>
            <a:ext cx="1901875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Anticipatory meds must be in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home before crisis hits –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ordered at 2am</a:t>
            </a:r>
            <a:endParaRPr lang="en-US" sz="1200" dirty="0"/>
          </a:p>
        </p:txBody>
      </p:sp>
      <p:sp>
        <p:nvSpPr>
          <p:cNvPr id="27" name="SK-18-text-26"/>
          <p:cNvSpPr/>
          <p:nvPr/>
        </p:nvSpPr>
        <p:spPr>
          <a:xfrm>
            <a:off x="3962400" y="1968103"/>
            <a:ext cx="90011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</a:t>
            </a:r>
            <a:endParaRPr lang="en-US" sz="1575" dirty="0"/>
          </a:p>
        </p:txBody>
      </p:sp>
      <p:sp>
        <p:nvSpPr>
          <p:cNvPr id="28" name="SK-18-text-27"/>
          <p:cNvSpPr/>
          <p:nvPr/>
        </p:nvSpPr>
        <p:spPr>
          <a:xfrm>
            <a:off x="4011067" y="2372767"/>
            <a:ext cx="1621482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rule out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treatable</a:t>
            </a:r>
            <a:endParaRPr lang="en-US" sz="1650" dirty="0"/>
          </a:p>
        </p:txBody>
      </p:sp>
      <p:sp>
        <p:nvSpPr>
          <p:cNvPr id="29" name="SK-18-text-28"/>
          <p:cNvSpPr/>
          <p:nvPr/>
        </p:nvSpPr>
        <p:spPr>
          <a:xfrm>
            <a:off x="4011067" y="3010644"/>
            <a:ext cx="1816596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Agitation? Check for urinary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retention, constipation,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uncontrolled pain first</a:t>
            </a:r>
            <a:endParaRPr lang="en-US" sz="1200" dirty="0"/>
          </a:p>
        </p:txBody>
      </p:sp>
      <p:sp>
        <p:nvSpPr>
          <p:cNvPr id="30" name="SK-18-text-29"/>
          <p:cNvSpPr/>
          <p:nvPr/>
        </p:nvSpPr>
        <p:spPr>
          <a:xfrm>
            <a:off x="6668988" y="1968103"/>
            <a:ext cx="90011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</a:t>
            </a:r>
            <a:endParaRPr lang="en-US" sz="1575" dirty="0"/>
          </a:p>
        </p:txBody>
      </p:sp>
      <p:sp>
        <p:nvSpPr>
          <p:cNvPr id="31" name="SK-18-text-30"/>
          <p:cNvSpPr/>
          <p:nvPr/>
        </p:nvSpPr>
        <p:spPr>
          <a:xfrm>
            <a:off x="6729859" y="2372767"/>
            <a:ext cx="1341090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 the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pump clearly</a:t>
            </a:r>
            <a:endParaRPr lang="en-US" sz="1650" dirty="0"/>
          </a:p>
        </p:txBody>
      </p:sp>
      <p:sp>
        <p:nvSpPr>
          <p:cNvPr id="32" name="SK-18-text-31"/>
          <p:cNvSpPr/>
          <p:nvPr/>
        </p:nvSpPr>
        <p:spPr>
          <a:xfrm>
            <a:off x="6717655" y="3010644"/>
            <a:ext cx="1767780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"It keeps medicine going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continuously – the kindest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way to stay comfortable"</a:t>
            </a:r>
            <a:endParaRPr lang="en-US" sz="1200" dirty="0"/>
          </a:p>
        </p:txBody>
      </p:sp>
      <p:sp>
        <p:nvSpPr>
          <p:cNvPr id="33" name="SK-18-text-32"/>
          <p:cNvSpPr/>
          <p:nvPr/>
        </p:nvSpPr>
        <p:spPr>
          <a:xfrm>
            <a:off x="9363373" y="1968103"/>
            <a:ext cx="90011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</a:t>
            </a:r>
            <a:endParaRPr lang="en-US" sz="1575" dirty="0"/>
          </a:p>
        </p:txBody>
      </p:sp>
      <p:sp>
        <p:nvSpPr>
          <p:cNvPr id="34" name="SK-18-text-33"/>
          <p:cNvSpPr/>
          <p:nvPr/>
        </p:nvSpPr>
        <p:spPr>
          <a:xfrm>
            <a:off x="9424392" y="2372767"/>
            <a:ext cx="1353294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don't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hasten death</a:t>
            </a:r>
            <a:endParaRPr lang="en-US" sz="1650" dirty="0"/>
          </a:p>
        </p:txBody>
      </p:sp>
      <p:sp>
        <p:nvSpPr>
          <p:cNvPr id="35" name="SK-18-text-34"/>
          <p:cNvSpPr/>
          <p:nvPr/>
        </p:nvSpPr>
        <p:spPr>
          <a:xfrm>
            <a:off x="9424392" y="3010644"/>
            <a:ext cx="2011561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Appropriate doses for pain and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breathlessness: do not shorten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 – evidence is clear</a:t>
            </a:r>
            <a:endParaRPr lang="en-US" sz="1200" dirty="0"/>
          </a:p>
        </p:txBody>
      </p:sp>
      <p:sp>
        <p:nvSpPr>
          <p:cNvPr id="36" name="SK-18-text-35"/>
          <p:cNvSpPr/>
          <p:nvPr/>
        </p:nvSpPr>
        <p:spPr>
          <a:xfrm>
            <a:off x="1255663" y="4210794"/>
            <a:ext cx="9001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</a:t>
            </a:r>
            <a:endParaRPr lang="en-US" sz="1575" dirty="0"/>
          </a:p>
        </p:txBody>
      </p:sp>
      <p:sp>
        <p:nvSpPr>
          <p:cNvPr id="37" name="SK-18-text-36"/>
          <p:cNvSpPr/>
          <p:nvPr/>
        </p:nvSpPr>
        <p:spPr>
          <a:xfrm>
            <a:off x="1316682" y="4615309"/>
            <a:ext cx="124345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forget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mouth</a:t>
            </a:r>
            <a:endParaRPr lang="en-US" sz="1650" dirty="0"/>
          </a:p>
        </p:txBody>
      </p:sp>
      <p:sp>
        <p:nvSpPr>
          <p:cNvPr id="38" name="SK-18-text-37"/>
          <p:cNvSpPr/>
          <p:nvPr/>
        </p:nvSpPr>
        <p:spPr>
          <a:xfrm>
            <a:off x="1316682" y="5253186"/>
            <a:ext cx="1914079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Dry mouth is one of the most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distressing symptoms – oral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swabs, ice chips, lip balm</a:t>
            </a:r>
            <a:endParaRPr lang="en-US" sz="1200" dirty="0"/>
          </a:p>
        </p:txBody>
      </p:sp>
      <p:sp>
        <p:nvSpPr>
          <p:cNvPr id="39" name="SK-18-text-38"/>
          <p:cNvSpPr/>
          <p:nvPr/>
        </p:nvSpPr>
        <p:spPr>
          <a:xfrm>
            <a:off x="3950196" y="4210794"/>
            <a:ext cx="9001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</a:t>
            </a:r>
            <a:endParaRPr lang="en-US" sz="1575" dirty="0"/>
          </a:p>
        </p:txBody>
      </p:sp>
      <p:sp>
        <p:nvSpPr>
          <p:cNvPr id="40" name="SK-18-text-39"/>
          <p:cNvSpPr/>
          <p:nvPr/>
        </p:nvSpPr>
        <p:spPr>
          <a:xfrm>
            <a:off x="4011067" y="4615309"/>
            <a:ext cx="160927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 in family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communication</a:t>
            </a:r>
            <a:endParaRPr lang="en-US" sz="1650" dirty="0"/>
          </a:p>
        </p:txBody>
      </p:sp>
      <p:sp>
        <p:nvSpPr>
          <p:cNvPr id="41" name="SK-18-text-40"/>
          <p:cNvSpPr/>
          <p:nvPr/>
        </p:nvSpPr>
        <p:spPr>
          <a:xfrm>
            <a:off x="4011067" y="5253186"/>
            <a:ext cx="2023765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Prepare them for what dying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looks like – breathing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changes, mottling, jaw relaxing</a:t>
            </a:r>
            <a:endParaRPr lang="en-US" sz="1200" dirty="0"/>
          </a:p>
        </p:txBody>
      </p:sp>
      <p:sp>
        <p:nvSpPr>
          <p:cNvPr id="42" name="SK-18-text-41"/>
          <p:cNvSpPr/>
          <p:nvPr/>
        </p:nvSpPr>
        <p:spPr>
          <a:xfrm>
            <a:off x="6656784" y="4210794"/>
            <a:ext cx="9001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</a:t>
            </a:r>
            <a:endParaRPr lang="en-US" sz="1575" dirty="0"/>
          </a:p>
        </p:txBody>
      </p:sp>
      <p:sp>
        <p:nvSpPr>
          <p:cNvPr id="43" name="SK-18-text-42"/>
          <p:cNvSpPr/>
          <p:nvPr/>
        </p:nvSpPr>
        <p:spPr>
          <a:xfrm>
            <a:off x="6729859" y="4615309"/>
            <a:ext cx="1755577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 the rattle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early</a:t>
            </a:r>
            <a:endParaRPr lang="en-US" sz="1650" dirty="0"/>
          </a:p>
        </p:txBody>
      </p:sp>
      <p:sp>
        <p:nvSpPr>
          <p:cNvPr id="44" name="SK-18-text-43"/>
          <p:cNvSpPr/>
          <p:nvPr/>
        </p:nvSpPr>
        <p:spPr>
          <a:xfrm>
            <a:off x="6729859" y="5253186"/>
            <a:ext cx="1889671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"This is not distressing your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dad – it's the throat relaxing.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 doesn't know."</a:t>
            </a:r>
            <a:endParaRPr lang="en-US" sz="1200" dirty="0"/>
          </a:p>
        </p:txBody>
      </p:sp>
      <p:sp>
        <p:nvSpPr>
          <p:cNvPr id="45" name="SK-18-text-44"/>
          <p:cNvSpPr/>
          <p:nvPr/>
        </p:nvSpPr>
        <p:spPr>
          <a:xfrm>
            <a:off x="9363373" y="4210794"/>
            <a:ext cx="90011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</a:t>
            </a:r>
            <a:endParaRPr lang="en-US" sz="1575" dirty="0"/>
          </a:p>
        </p:txBody>
      </p:sp>
      <p:sp>
        <p:nvSpPr>
          <p:cNvPr id="46" name="SK-18-text-45"/>
          <p:cNvSpPr/>
          <p:nvPr/>
        </p:nvSpPr>
        <p:spPr>
          <a:xfrm>
            <a:off x="9424392" y="4615309"/>
            <a:ext cx="1365498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Record every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D6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decision</a:t>
            </a:r>
            <a:endParaRPr lang="en-US" sz="1650" dirty="0"/>
          </a:p>
        </p:txBody>
      </p:sp>
      <p:sp>
        <p:nvSpPr>
          <p:cNvPr id="47" name="SK-18-text-46"/>
          <p:cNvSpPr/>
          <p:nvPr/>
        </p:nvSpPr>
        <p:spPr>
          <a:xfrm>
            <a:off x="9424392" y="5253186"/>
            <a:ext cx="1865263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discussion, every dose,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family conversation –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dated, timed, signed</a:t>
            </a:r>
            <a:endParaRPr lang="en-US" sz="1200" dirty="0"/>
          </a:p>
        </p:txBody>
      </p:sp>
      <p:sp>
        <p:nvSpPr>
          <p:cNvPr id="48" name="SK-18-text-47"/>
          <p:cNvSpPr/>
          <p:nvPr/>
        </p:nvSpPr>
        <p:spPr>
          <a:xfrm>
            <a:off x="463153" y="6494413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9" name="SK-18-text-48"/>
          <p:cNvSpPr/>
          <p:nvPr/>
        </p:nvSpPr>
        <p:spPr>
          <a:xfrm>
            <a:off x="4523184" y="6494413"/>
            <a:ext cx="54349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 for Terminal Care</a:t>
            </a:r>
            <a:endParaRPr lang="en-US" sz="1350" dirty="0"/>
          </a:p>
        </p:txBody>
      </p:sp>
      <p:sp>
        <p:nvSpPr>
          <p:cNvPr id="50" name="SK-18-text-49"/>
          <p:cNvSpPr/>
          <p:nvPr/>
        </p:nvSpPr>
        <p:spPr>
          <a:xfrm>
            <a:off x="7961263" y="6494413"/>
            <a:ext cx="423073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" y="7620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580" cy="6398419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96" y="905173"/>
            <a:ext cx="1731169" cy="68461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196" y="1528614"/>
            <a:ext cx="10802094" cy="371624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196" y="2001738"/>
            <a:ext cx="5242471" cy="796826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96" y="2001738"/>
            <a:ext cx="60871" cy="864096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1671" y="2001738"/>
            <a:ext cx="5242471" cy="796826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7371" y="2077938"/>
            <a:ext cx="60871" cy="864096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2196" y="2961977"/>
            <a:ext cx="5242471" cy="865436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96" y="2955131"/>
            <a:ext cx="60871" cy="864096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1671" y="2961977"/>
            <a:ext cx="5242471" cy="872282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7371" y="3031331"/>
            <a:ext cx="60871" cy="864096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196" y="3908375"/>
            <a:ext cx="5242471" cy="913358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96" y="3908375"/>
            <a:ext cx="60871" cy="864096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1671" y="3901529"/>
            <a:ext cx="5242471" cy="933896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47371" y="3977729"/>
            <a:ext cx="60871" cy="864096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2196" y="4957614"/>
            <a:ext cx="5242471" cy="817364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96" y="4957614"/>
            <a:ext cx="60871" cy="864096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1671" y="4930229"/>
            <a:ext cx="5242471" cy="1002506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47371" y="5006429"/>
            <a:ext cx="60871" cy="864096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196" y="5958929"/>
            <a:ext cx="10802094" cy="371624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398419"/>
            <a:ext cx="12192000" cy="459432"/>
          </a:xfrm>
          <a:prstGeom prst="rect">
            <a:avLst/>
          </a:prstGeom>
        </p:spPr>
      </p:pic>
      <p:pic>
        <p:nvPicPr>
          <p:cNvPr id="24" name="SK-19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957" y="6034980"/>
            <a:ext cx="243780" cy="219373"/>
          </a:xfrm>
          <a:prstGeom prst="rect">
            <a:avLst/>
          </a:prstGeom>
        </p:spPr>
      </p:pic>
      <p:sp>
        <p:nvSpPr>
          <p:cNvPr id="25" name="SK-19-text-24"/>
          <p:cNvSpPr/>
          <p:nvPr/>
        </p:nvSpPr>
        <p:spPr>
          <a:xfrm>
            <a:off x="853380" y="329059"/>
            <a:ext cx="7753350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Exam Pearls</a:t>
            </a:r>
            <a:endParaRPr lang="en-US" sz="3300" dirty="0"/>
          </a:p>
        </p:txBody>
      </p:sp>
      <p:sp>
        <p:nvSpPr>
          <p:cNvPr id="26" name="SK-19-text-25"/>
          <p:cNvSpPr/>
          <p:nvPr/>
        </p:nvSpPr>
        <p:spPr>
          <a:xfrm>
            <a:off x="9704784" y="205680"/>
            <a:ext cx="2487216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</a:t>
            </a:r>
            <a:endParaRPr lang="en-US" sz="4800" dirty="0"/>
          </a:p>
        </p:txBody>
      </p:sp>
      <p:sp>
        <p:nvSpPr>
          <p:cNvPr id="27" name="SK-19-text-26"/>
          <p:cNvSpPr/>
          <p:nvPr/>
        </p:nvSpPr>
        <p:spPr>
          <a:xfrm>
            <a:off x="853380" y="1124694"/>
            <a:ext cx="975550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High-yield facts for the Applied Knowledge Test</a:t>
            </a:r>
            <a:endParaRPr lang="en-US" sz="1350" dirty="0"/>
          </a:p>
        </p:txBody>
      </p:sp>
      <p:sp>
        <p:nvSpPr>
          <p:cNvPr id="28" name="SK-19-text-27"/>
          <p:cNvSpPr/>
          <p:nvPr/>
        </p:nvSpPr>
        <p:spPr>
          <a:xfrm>
            <a:off x="2084784" y="1604665"/>
            <a:ext cx="10107216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are the facts that appear repeatedly in AKT questions on palliative care — know them cold.</a:t>
            </a:r>
            <a:endParaRPr lang="en-US" sz="1200" dirty="0"/>
          </a:p>
        </p:txBody>
      </p:sp>
      <p:sp>
        <p:nvSpPr>
          <p:cNvPr id="29" name="SK-19-text-28"/>
          <p:cNvSpPr/>
          <p:nvPr/>
        </p:nvSpPr>
        <p:spPr>
          <a:xfrm>
            <a:off x="1109365" y="2077938"/>
            <a:ext cx="8572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500" dirty="0"/>
          </a:p>
        </p:txBody>
      </p:sp>
      <p:sp>
        <p:nvSpPr>
          <p:cNvPr id="30" name="SK-19-text-29"/>
          <p:cNvSpPr/>
          <p:nvPr/>
        </p:nvSpPr>
        <p:spPr>
          <a:xfrm>
            <a:off x="1121569" y="2283619"/>
            <a:ext cx="46672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NG31 (2015)</a:t>
            </a:r>
            <a:endParaRPr lang="en-US" sz="1500" dirty="0"/>
          </a:p>
        </p:txBody>
      </p:sp>
      <p:sp>
        <p:nvSpPr>
          <p:cNvPr id="31" name="SK-19-text-30"/>
          <p:cNvSpPr/>
          <p:nvPr/>
        </p:nvSpPr>
        <p:spPr>
          <a:xfrm>
            <a:off x="1121569" y="2551063"/>
            <a:ext cx="1107043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Current gold standard for care of dying adults in the last days of life</a:t>
            </a:r>
            <a:endParaRPr lang="en-US" sz="1050" dirty="0"/>
          </a:p>
        </p:txBody>
      </p:sp>
      <p:sp>
        <p:nvSpPr>
          <p:cNvPr id="32" name="SK-19-text-31"/>
          <p:cNvSpPr/>
          <p:nvPr/>
        </p:nvSpPr>
        <p:spPr>
          <a:xfrm>
            <a:off x="1121569" y="3038029"/>
            <a:ext cx="8572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500" dirty="0"/>
          </a:p>
        </p:txBody>
      </p:sp>
      <p:sp>
        <p:nvSpPr>
          <p:cNvPr id="33" name="SK-19-text-32"/>
          <p:cNvSpPr/>
          <p:nvPr/>
        </p:nvSpPr>
        <p:spPr>
          <a:xfrm>
            <a:off x="1121569" y="3250555"/>
            <a:ext cx="98488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 Diamorphine PRN = Oral Morphine PRN ÷ 3</a:t>
            </a:r>
            <a:endParaRPr lang="en-US" sz="1500" dirty="0"/>
          </a:p>
        </p:txBody>
      </p:sp>
      <p:sp>
        <p:nvSpPr>
          <p:cNvPr id="34" name="SK-19-text-33"/>
          <p:cNvSpPr/>
          <p:nvPr/>
        </p:nvSpPr>
        <p:spPr>
          <a:xfrm>
            <a:off x="1121569" y="3586609"/>
            <a:ext cx="6797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Converting from oral to subcutaneous route</a:t>
            </a:r>
            <a:endParaRPr lang="en-US" sz="1050" dirty="0"/>
          </a:p>
        </p:txBody>
      </p:sp>
      <p:sp>
        <p:nvSpPr>
          <p:cNvPr id="35" name="SK-19-text-34"/>
          <p:cNvSpPr/>
          <p:nvPr/>
        </p:nvSpPr>
        <p:spPr>
          <a:xfrm>
            <a:off x="1121569" y="3984427"/>
            <a:ext cx="857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1500" dirty="0"/>
          </a:p>
        </p:txBody>
      </p:sp>
      <p:sp>
        <p:nvSpPr>
          <p:cNvPr id="36" name="SK-19-text-35"/>
          <p:cNvSpPr/>
          <p:nvPr/>
        </p:nvSpPr>
        <p:spPr>
          <a:xfrm>
            <a:off x="1121569" y="4169569"/>
            <a:ext cx="53530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PRN SC Opioid Frequency</a:t>
            </a:r>
            <a:endParaRPr lang="en-US" sz="1500" dirty="0"/>
          </a:p>
        </p:txBody>
      </p:sp>
      <p:sp>
        <p:nvSpPr>
          <p:cNvPr id="37" name="SK-19-text-36"/>
          <p:cNvSpPr/>
          <p:nvPr/>
        </p:nvSpPr>
        <p:spPr>
          <a:xfrm>
            <a:off x="1109365" y="4423321"/>
            <a:ext cx="3340596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give more frequently than every 2 hours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medical review</a:t>
            </a:r>
            <a:endParaRPr lang="en-US" sz="1050" dirty="0"/>
          </a:p>
        </p:txBody>
      </p:sp>
      <p:sp>
        <p:nvSpPr>
          <p:cNvPr id="38" name="SK-19-text-37"/>
          <p:cNvSpPr/>
          <p:nvPr/>
        </p:nvSpPr>
        <p:spPr>
          <a:xfrm>
            <a:off x="1121569" y="5033665"/>
            <a:ext cx="857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</a:t>
            </a:r>
            <a:endParaRPr lang="en-US" sz="1500" dirty="0"/>
          </a:p>
        </p:txBody>
      </p:sp>
      <p:sp>
        <p:nvSpPr>
          <p:cNvPr id="39" name="SK-19-text-38"/>
          <p:cNvSpPr/>
          <p:nvPr/>
        </p:nvSpPr>
        <p:spPr>
          <a:xfrm>
            <a:off x="1121569" y="5239494"/>
            <a:ext cx="6496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Hyoscine Butylbromide SC PRN</a:t>
            </a:r>
            <a:endParaRPr lang="en-US" sz="1500" dirty="0"/>
          </a:p>
        </p:txBody>
      </p:sp>
      <p:sp>
        <p:nvSpPr>
          <p:cNvPr id="40" name="SK-19-text-39"/>
          <p:cNvSpPr/>
          <p:nvPr/>
        </p:nvSpPr>
        <p:spPr>
          <a:xfrm>
            <a:off x="1121569" y="5513784"/>
            <a:ext cx="88773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 mg SC PRN every 4 hours for respiratory secretions</a:t>
            </a:r>
            <a:endParaRPr lang="en-US" sz="1050" dirty="0"/>
          </a:p>
        </p:txBody>
      </p:sp>
      <p:sp>
        <p:nvSpPr>
          <p:cNvPr id="41" name="SK-19-text-40"/>
          <p:cNvSpPr/>
          <p:nvPr/>
        </p:nvSpPr>
        <p:spPr>
          <a:xfrm>
            <a:off x="6510486" y="2077938"/>
            <a:ext cx="8572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500" dirty="0"/>
          </a:p>
        </p:txBody>
      </p:sp>
      <p:sp>
        <p:nvSpPr>
          <p:cNvPr id="42" name="SK-19-text-41"/>
          <p:cNvSpPr/>
          <p:nvPr/>
        </p:nvSpPr>
        <p:spPr>
          <a:xfrm>
            <a:off x="6510486" y="2304157"/>
            <a:ext cx="568151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Four Anticipatory Medications</a:t>
            </a:r>
            <a:endParaRPr lang="en-US" sz="1500" dirty="0"/>
          </a:p>
        </p:txBody>
      </p:sp>
      <p:sp>
        <p:nvSpPr>
          <p:cNvPr id="43" name="SK-19-text-42"/>
          <p:cNvSpPr/>
          <p:nvPr/>
        </p:nvSpPr>
        <p:spPr>
          <a:xfrm>
            <a:off x="6510486" y="2551063"/>
            <a:ext cx="5681514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Morphine / Diamorphine · Midazolam · Haloperidol · Hyoscine butylbromide</a:t>
            </a:r>
            <a:endParaRPr lang="en-US" sz="1050" dirty="0"/>
          </a:p>
        </p:txBody>
      </p:sp>
      <p:sp>
        <p:nvSpPr>
          <p:cNvPr id="44" name="SK-19-text-43"/>
          <p:cNvSpPr/>
          <p:nvPr/>
        </p:nvSpPr>
        <p:spPr>
          <a:xfrm>
            <a:off x="6510486" y="3038029"/>
            <a:ext cx="85725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500" dirty="0"/>
          </a:p>
        </p:txBody>
      </p:sp>
      <p:sp>
        <p:nvSpPr>
          <p:cNvPr id="45" name="SK-19-text-44"/>
          <p:cNvSpPr/>
          <p:nvPr/>
        </p:nvSpPr>
        <p:spPr>
          <a:xfrm>
            <a:off x="6510486" y="3264396"/>
            <a:ext cx="568151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 Diamorphine CSCI / 24hr = Total Oral Morphine / 24hr ÷ 3</a:t>
            </a:r>
            <a:endParaRPr lang="en-US" sz="1200" dirty="0"/>
          </a:p>
        </p:txBody>
      </p:sp>
      <p:sp>
        <p:nvSpPr>
          <p:cNvPr id="46" name="SK-19-text-45"/>
          <p:cNvSpPr/>
          <p:nvPr/>
        </p:nvSpPr>
        <p:spPr>
          <a:xfrm>
            <a:off x="6510486" y="3586609"/>
            <a:ext cx="50368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syringe driver calculations</a:t>
            </a:r>
            <a:endParaRPr lang="en-US" sz="1050" dirty="0"/>
          </a:p>
        </p:txBody>
      </p:sp>
      <p:sp>
        <p:nvSpPr>
          <p:cNvPr id="47" name="SK-19-text-46"/>
          <p:cNvSpPr/>
          <p:nvPr/>
        </p:nvSpPr>
        <p:spPr>
          <a:xfrm>
            <a:off x="6510486" y="3977580"/>
            <a:ext cx="85725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1500" dirty="0"/>
          </a:p>
        </p:txBody>
      </p:sp>
      <p:sp>
        <p:nvSpPr>
          <p:cNvPr id="48" name="SK-19-text-47"/>
          <p:cNvSpPr/>
          <p:nvPr/>
        </p:nvSpPr>
        <p:spPr>
          <a:xfrm>
            <a:off x="6510486" y="4142184"/>
            <a:ext cx="37528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Midazolam SC PRN</a:t>
            </a:r>
            <a:endParaRPr lang="en-US" sz="1500" dirty="0"/>
          </a:p>
        </p:txBody>
      </p:sp>
      <p:sp>
        <p:nvSpPr>
          <p:cNvPr id="49" name="SK-19-text-48"/>
          <p:cNvSpPr/>
          <p:nvPr/>
        </p:nvSpPr>
        <p:spPr>
          <a:xfrm>
            <a:off x="6510486" y="4382244"/>
            <a:ext cx="3450282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2.5–5 mg SC PRN for agitation or breathlessness ·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 20 mg/24hr initially</a:t>
            </a:r>
            <a:endParaRPr lang="en-US" sz="1050" dirty="0"/>
          </a:p>
        </p:txBody>
      </p:sp>
      <p:sp>
        <p:nvSpPr>
          <p:cNvPr id="50" name="SK-19-text-49"/>
          <p:cNvSpPr/>
          <p:nvPr/>
        </p:nvSpPr>
        <p:spPr>
          <a:xfrm>
            <a:off x="6510486" y="5033665"/>
            <a:ext cx="8572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7030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</a:t>
            </a:r>
            <a:endParaRPr lang="en-US" sz="1500" dirty="0"/>
          </a:p>
        </p:txBody>
      </p:sp>
      <p:sp>
        <p:nvSpPr>
          <p:cNvPr id="51" name="SK-19-text-50"/>
          <p:cNvSpPr/>
          <p:nvPr/>
        </p:nvSpPr>
        <p:spPr>
          <a:xfrm>
            <a:off x="6510486" y="5239494"/>
            <a:ext cx="568151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Liverpool Care Pathway — withdrawn 2013</a:t>
            </a:r>
            <a:endParaRPr lang="en-US" sz="1500" dirty="0"/>
          </a:p>
        </p:txBody>
      </p:sp>
      <p:sp>
        <p:nvSpPr>
          <p:cNvPr id="52" name="SK-19-text-51"/>
          <p:cNvSpPr/>
          <p:nvPr/>
        </p:nvSpPr>
        <p:spPr>
          <a:xfrm>
            <a:off x="6510486" y="5486400"/>
            <a:ext cx="320635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Neuberger Review → replaced by NICE NG31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 care plans</a:t>
            </a:r>
            <a:endParaRPr lang="en-US" sz="1050" dirty="0"/>
          </a:p>
        </p:txBody>
      </p:sp>
      <p:sp>
        <p:nvSpPr>
          <p:cNvPr id="53" name="SK-19-text-52"/>
          <p:cNvSpPr/>
          <p:nvPr/>
        </p:nvSpPr>
        <p:spPr>
          <a:xfrm>
            <a:off x="1377553" y="6055519"/>
            <a:ext cx="108144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Reversible causes must be excluded before diagnosing dying — this principle appears in both AKT and clinical practice</a:t>
            </a:r>
            <a:endParaRPr lang="en-US" sz="1200" dirty="0"/>
          </a:p>
        </p:txBody>
      </p:sp>
      <p:sp>
        <p:nvSpPr>
          <p:cNvPr id="54" name="SK-19-text-53"/>
          <p:cNvSpPr/>
          <p:nvPr/>
        </p:nvSpPr>
        <p:spPr>
          <a:xfrm>
            <a:off x="377875" y="6535638"/>
            <a:ext cx="34366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55" name="SK-19-text-54"/>
          <p:cNvSpPr/>
          <p:nvPr/>
        </p:nvSpPr>
        <p:spPr>
          <a:xfrm>
            <a:off x="7373094" y="6521946"/>
            <a:ext cx="440427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Terminal Care &amp; Anticipatory Prescribing · Slide 19 of 24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58267" cy="6295579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271" y="761107"/>
            <a:ext cx="1975098" cy="185142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271" y="1546473"/>
            <a:ext cx="2096988" cy="301675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271" y="2104727"/>
            <a:ext cx="3413671" cy="1736378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271" y="2104727"/>
            <a:ext cx="48667" cy="1824186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2871" y="2132707"/>
            <a:ext cx="3413671" cy="1791146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2871" y="2132707"/>
            <a:ext cx="48667" cy="1824186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1490" y="2166342"/>
            <a:ext cx="3413671" cy="1804988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1490" y="2166342"/>
            <a:ext cx="48667" cy="1824186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28784" y="2208163"/>
            <a:ext cx="390079" cy="281136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3365" y="3923407"/>
            <a:ext cx="3413671" cy="2083445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3365" y="3923407"/>
            <a:ext cx="48667" cy="1824186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34894" y="3930253"/>
            <a:ext cx="3413671" cy="1850231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4894" y="3930253"/>
            <a:ext cx="48667" cy="1824186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5271" y="6176367"/>
            <a:ext cx="10789890" cy="19050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295579"/>
            <a:ext cx="12192000" cy="562273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8965" y="4149030"/>
            <a:ext cx="426690" cy="335905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08290" y="4142184"/>
            <a:ext cx="426690" cy="342900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22369" y="2180779"/>
            <a:ext cx="414486" cy="342900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40361" y="2180779"/>
            <a:ext cx="438894" cy="335905"/>
          </a:xfrm>
          <a:prstGeom prst="rect">
            <a:avLst/>
          </a:prstGeom>
        </p:spPr>
      </p:pic>
      <p:pic>
        <p:nvPicPr>
          <p:cNvPr id="23" name="SK-20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39286" y="294829"/>
            <a:ext cx="3267373" cy="1659582"/>
          </a:xfrm>
          <a:prstGeom prst="rect">
            <a:avLst/>
          </a:prstGeom>
        </p:spPr>
      </p:pic>
      <p:sp>
        <p:nvSpPr>
          <p:cNvPr id="24" name="SK-20-text-23"/>
          <p:cNvSpPr/>
          <p:nvPr/>
        </p:nvSpPr>
        <p:spPr>
          <a:xfrm>
            <a:off x="975271" y="267444"/>
            <a:ext cx="9767888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Communication Pearls</a:t>
            </a:r>
            <a:endParaRPr lang="en-US" sz="2625" dirty="0"/>
          </a:p>
        </p:txBody>
      </p:sp>
      <p:sp>
        <p:nvSpPr>
          <p:cNvPr id="25" name="SK-20-text-24"/>
          <p:cNvSpPr/>
          <p:nvPr/>
        </p:nvSpPr>
        <p:spPr>
          <a:xfrm>
            <a:off x="975271" y="1076623"/>
            <a:ext cx="79000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to say — and how to say it</a:t>
            </a:r>
            <a:endParaRPr lang="en-US" sz="1650" dirty="0"/>
          </a:p>
        </p:txBody>
      </p:sp>
      <p:sp>
        <p:nvSpPr>
          <p:cNvPr id="26" name="SK-20-text-25"/>
          <p:cNvSpPr/>
          <p:nvPr/>
        </p:nvSpPr>
        <p:spPr>
          <a:xfrm>
            <a:off x="1072753" y="1611511"/>
            <a:ext cx="40767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— Consultation Skills</a:t>
            </a:r>
            <a:endParaRPr lang="en-US" sz="1050" dirty="0"/>
          </a:p>
        </p:txBody>
      </p:sp>
      <p:sp>
        <p:nvSpPr>
          <p:cNvPr id="27" name="SK-20-text-26"/>
          <p:cNvSpPr/>
          <p:nvPr/>
        </p:nvSpPr>
        <p:spPr>
          <a:xfrm>
            <a:off x="1182588" y="2242542"/>
            <a:ext cx="47167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D9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Explaining the Syringe Driver</a:t>
            </a:r>
            <a:endParaRPr lang="en-US" sz="1050" dirty="0"/>
          </a:p>
        </p:txBody>
      </p:sp>
      <p:sp>
        <p:nvSpPr>
          <p:cNvPr id="28" name="SK-20-text-27"/>
          <p:cNvSpPr/>
          <p:nvPr/>
        </p:nvSpPr>
        <p:spPr>
          <a:xfrm>
            <a:off x="1158180" y="2619673"/>
            <a:ext cx="2950369" cy="11452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“This pump keeps giving medicine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continuously under the skin, so your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mum doesn't have to take tablets she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can't swallow — it's the kindest way to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keep her comfortable.”</a:t>
            </a:r>
            <a:endParaRPr lang="en-US" sz="1200" dirty="0"/>
          </a:p>
        </p:txBody>
      </p:sp>
      <p:sp>
        <p:nvSpPr>
          <p:cNvPr id="29" name="SK-20-text-28"/>
          <p:cNvSpPr/>
          <p:nvPr/>
        </p:nvSpPr>
        <p:spPr>
          <a:xfrm>
            <a:off x="4852392" y="2242542"/>
            <a:ext cx="53568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D9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Explaining Respiratory Secretions</a:t>
            </a:r>
            <a:endParaRPr lang="en-US" sz="1050" dirty="0"/>
          </a:p>
        </p:txBody>
      </p:sp>
      <p:sp>
        <p:nvSpPr>
          <p:cNvPr id="30" name="SK-20-text-29"/>
          <p:cNvSpPr/>
          <p:nvPr/>
        </p:nvSpPr>
        <p:spPr>
          <a:xfrm>
            <a:off x="4840188" y="2653903"/>
            <a:ext cx="2633365" cy="8777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“The noise you can hear is just the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throat muscles relaxing — it is not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causing any distress. Your dad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doesn't know this is happening.”</a:t>
            </a:r>
            <a:endParaRPr lang="en-US" sz="1200" dirty="0"/>
          </a:p>
        </p:txBody>
      </p:sp>
      <p:sp>
        <p:nvSpPr>
          <p:cNvPr id="31" name="SK-20-text-30"/>
          <p:cNvSpPr/>
          <p:nvPr/>
        </p:nvSpPr>
        <p:spPr>
          <a:xfrm>
            <a:off x="8522196" y="2242542"/>
            <a:ext cx="1792188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9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Explaining Anticipatory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D9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Medications</a:t>
            </a:r>
            <a:endParaRPr lang="en-US" sz="1200" dirty="0"/>
          </a:p>
        </p:txBody>
      </p:sp>
      <p:sp>
        <p:nvSpPr>
          <p:cNvPr id="32" name="SK-20-text-31"/>
          <p:cNvSpPr/>
          <p:nvPr/>
        </p:nvSpPr>
        <p:spPr>
          <a:xfrm>
            <a:off x="8534400" y="2784277"/>
            <a:ext cx="2913757" cy="11108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“We're writing up some medicines just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case — so the nurses don't have to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wait if your wife gets uncomfortable. It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doesn't mean we expect her to need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them.”</a:t>
            </a:r>
            <a:endParaRPr lang="en-US" sz="1200" dirty="0"/>
          </a:p>
        </p:txBody>
      </p:sp>
      <p:sp>
        <p:nvSpPr>
          <p:cNvPr id="33" name="SK-20-text-32"/>
          <p:cNvSpPr/>
          <p:nvPr/>
        </p:nvSpPr>
        <p:spPr>
          <a:xfrm>
            <a:off x="2828479" y="4224486"/>
            <a:ext cx="50368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D9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Addressing “Are You Giving Up?”</a:t>
            </a:r>
            <a:endParaRPr lang="en-US" sz="1050" dirty="0"/>
          </a:p>
        </p:txBody>
      </p:sp>
      <p:sp>
        <p:nvSpPr>
          <p:cNvPr id="34" name="SK-20-text-33"/>
          <p:cNvSpPr/>
          <p:nvPr/>
        </p:nvSpPr>
        <p:spPr>
          <a:xfrm>
            <a:off x="2816275" y="4587925"/>
            <a:ext cx="2804071" cy="12001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“We're not giving up on your mum at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all. We're making sure she has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everything she needs to be as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comfortable as possible. Her body is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shutting down naturally.”</a:t>
            </a:r>
            <a:endParaRPr lang="en-US" sz="1200" dirty="0"/>
          </a:p>
        </p:txBody>
      </p:sp>
      <p:sp>
        <p:nvSpPr>
          <p:cNvPr id="35" name="SK-20-text-34"/>
          <p:cNvSpPr/>
          <p:nvPr/>
        </p:nvSpPr>
        <p:spPr>
          <a:xfrm>
            <a:off x="6742063" y="4231332"/>
            <a:ext cx="45567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D95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Explaining Opioids and Death</a:t>
            </a:r>
            <a:endParaRPr lang="en-US" sz="1050" dirty="0"/>
          </a:p>
        </p:txBody>
      </p:sp>
      <p:sp>
        <p:nvSpPr>
          <p:cNvPr id="36" name="SK-20-text-35"/>
          <p:cNvSpPr/>
          <p:nvPr/>
        </p:nvSpPr>
        <p:spPr>
          <a:xfrm>
            <a:off x="6729859" y="4629150"/>
            <a:ext cx="2779663" cy="9325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“The medicines we give won't speed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 dying. Research shows they don't.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They're just there to make sure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there's no suffering.”</a:t>
            </a:r>
            <a:endParaRPr lang="en-US" sz="1200" dirty="0"/>
          </a:p>
        </p:txBody>
      </p:sp>
      <p:sp>
        <p:nvSpPr>
          <p:cNvPr id="37" name="SK-20-text-36"/>
          <p:cNvSpPr/>
          <p:nvPr/>
        </p:nvSpPr>
        <p:spPr>
          <a:xfrm>
            <a:off x="633859" y="6501259"/>
            <a:ext cx="367665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8" name="SK-20-text-37"/>
          <p:cNvSpPr/>
          <p:nvPr/>
        </p:nvSpPr>
        <p:spPr>
          <a:xfrm>
            <a:off x="5425380" y="6494413"/>
            <a:ext cx="3124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20 of 24</a:t>
            </a:r>
            <a:endParaRPr lang="en-US" sz="1200" dirty="0"/>
          </a:p>
        </p:txBody>
      </p:sp>
      <p:sp>
        <p:nvSpPr>
          <p:cNvPr id="39" name="SK-20-text-38"/>
          <p:cNvSpPr/>
          <p:nvPr/>
        </p:nvSpPr>
        <p:spPr>
          <a:xfrm>
            <a:off x="8107561" y="6494413"/>
            <a:ext cx="40844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Terminal Care &amp; Anticipatory Prescribing | June 2026</a:t>
            </a:r>
            <a:endParaRPr lang="en-US" sz="11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6084"/>
            <a:ext cx="585192" cy="4677073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792" y="966936"/>
            <a:ext cx="1401961" cy="89148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996" y="1872109"/>
            <a:ext cx="4718298" cy="1680121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996" y="1837879"/>
            <a:ext cx="255984" cy="1714500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557" y="1865263"/>
            <a:ext cx="4718298" cy="1686967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57" y="1837879"/>
            <a:ext cx="255984" cy="1981200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6996" y="3854053"/>
            <a:ext cx="4718298" cy="1659582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996" y="3799284"/>
            <a:ext cx="255984" cy="171450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6557" y="3861048"/>
            <a:ext cx="4718298" cy="1652736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6557" y="3799284"/>
            <a:ext cx="255984" cy="171450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733157"/>
            <a:ext cx="12192000" cy="1124694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2377" y="3970734"/>
            <a:ext cx="487561" cy="445740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97075" y="3977580"/>
            <a:ext cx="463153" cy="445740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44580" y="1995636"/>
            <a:ext cx="487561" cy="445740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97075" y="1995636"/>
            <a:ext cx="463153" cy="445740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60682" y="281136"/>
            <a:ext cx="1243459" cy="1172617"/>
          </a:xfrm>
          <a:prstGeom prst="rect">
            <a:avLst/>
          </a:prstGeom>
        </p:spPr>
      </p:pic>
      <p:sp>
        <p:nvSpPr>
          <p:cNvPr id="19" name="SK-21-text-18"/>
          <p:cNvSpPr/>
          <p:nvPr/>
        </p:nvSpPr>
        <p:spPr>
          <a:xfrm>
            <a:off x="1182588" y="315367"/>
            <a:ext cx="11009412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in Palliative Care</a:t>
            </a:r>
            <a:endParaRPr lang="en-US" sz="3900" dirty="0"/>
          </a:p>
        </p:txBody>
      </p:sp>
      <p:sp>
        <p:nvSpPr>
          <p:cNvPr id="20" name="SK-21-text-19"/>
          <p:cNvSpPr/>
          <p:nvPr/>
        </p:nvSpPr>
        <p:spPr>
          <a:xfrm>
            <a:off x="1158180" y="1227534"/>
            <a:ext cx="110338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A76B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 promptly — these signs demand immediate clinical review</a:t>
            </a:r>
            <a:endParaRPr lang="en-US" sz="1800" dirty="0"/>
          </a:p>
        </p:txBody>
      </p:sp>
      <p:sp>
        <p:nvSpPr>
          <p:cNvPr id="21" name="SK-21-text-20"/>
          <p:cNvSpPr/>
          <p:nvPr/>
        </p:nvSpPr>
        <p:spPr>
          <a:xfrm>
            <a:off x="2218879" y="1988790"/>
            <a:ext cx="2462659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Agitation Escalating</a:t>
            </a:r>
            <a:endParaRPr lang="en-US" sz="2100" dirty="0"/>
          </a:p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Despite Midazolam</a:t>
            </a:r>
            <a:endParaRPr lang="en-US" sz="2100" dirty="0"/>
          </a:p>
        </p:txBody>
      </p:sp>
      <p:sp>
        <p:nvSpPr>
          <p:cNvPr id="22" name="SK-21-text-21"/>
          <p:cNvSpPr/>
          <p:nvPr/>
        </p:nvSpPr>
        <p:spPr>
          <a:xfrm>
            <a:off x="2218879" y="2743200"/>
            <a:ext cx="3462486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for urinary retention, opioid toxicity,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uncontrolled pain — seek specialist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palliative care input urgently</a:t>
            </a:r>
            <a:endParaRPr lang="en-US" sz="1350" dirty="0"/>
          </a:p>
        </p:txBody>
      </p:sp>
      <p:sp>
        <p:nvSpPr>
          <p:cNvPr id="23" name="SK-21-text-22"/>
          <p:cNvSpPr/>
          <p:nvPr/>
        </p:nvSpPr>
        <p:spPr>
          <a:xfrm>
            <a:off x="7266384" y="1988790"/>
            <a:ext cx="3048000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Family Requesting CPR —</a:t>
            </a:r>
            <a:endParaRPr lang="en-US" sz="2100" dirty="0"/>
          </a:p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DNACPR in Place</a:t>
            </a:r>
            <a:endParaRPr lang="en-US" sz="2100" dirty="0"/>
          </a:p>
        </p:txBody>
      </p:sp>
      <p:sp>
        <p:nvSpPr>
          <p:cNvPr id="24" name="SK-21-text-23"/>
          <p:cNvSpPr/>
          <p:nvPr/>
        </p:nvSpPr>
        <p:spPr>
          <a:xfrm>
            <a:off x="7266384" y="2743200"/>
            <a:ext cx="3340596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family meeting required — recheck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documentation, communicate clearly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compassionately</a:t>
            </a:r>
            <a:endParaRPr lang="en-US" sz="1350" dirty="0"/>
          </a:p>
        </p:txBody>
      </p:sp>
      <p:sp>
        <p:nvSpPr>
          <p:cNvPr id="25" name="SK-21-text-24"/>
          <p:cNvSpPr/>
          <p:nvPr/>
        </p:nvSpPr>
        <p:spPr>
          <a:xfrm>
            <a:off x="2218879" y="3957042"/>
            <a:ext cx="2511475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Rapidly Escalating</a:t>
            </a:r>
            <a:endParaRPr lang="en-US" sz="2100" dirty="0"/>
          </a:p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 Requirements</a:t>
            </a:r>
            <a:endParaRPr lang="en-US" sz="2100" dirty="0"/>
          </a:p>
        </p:txBody>
      </p:sp>
      <p:sp>
        <p:nvSpPr>
          <p:cNvPr id="26" name="SK-21-text-25"/>
          <p:cNvSpPr/>
          <p:nvPr/>
        </p:nvSpPr>
        <p:spPr>
          <a:xfrm>
            <a:off x="2218879" y="4731990"/>
            <a:ext cx="3169890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opioid-induced hyperalgesia 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toxicity — reduce dose, consider opioid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rotation, seek specialist advice</a:t>
            </a:r>
            <a:endParaRPr lang="en-US" sz="1350" dirty="0"/>
          </a:p>
        </p:txBody>
      </p:sp>
      <p:sp>
        <p:nvSpPr>
          <p:cNvPr id="27" name="SK-21-text-26"/>
          <p:cNvSpPr/>
          <p:nvPr/>
        </p:nvSpPr>
        <p:spPr>
          <a:xfrm>
            <a:off x="7254180" y="3957042"/>
            <a:ext cx="2389584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Sudden Unexpected</a:t>
            </a:r>
            <a:endParaRPr lang="en-US" sz="2100" dirty="0"/>
          </a:p>
          <a:p>
            <a:pPr marL="0" indent="0" algn="l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366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Improvement</a:t>
            </a:r>
            <a:endParaRPr lang="en-US" sz="2100" dirty="0"/>
          </a:p>
        </p:txBody>
      </p:sp>
      <p:sp>
        <p:nvSpPr>
          <p:cNvPr id="28" name="SK-21-text-27"/>
          <p:cNvSpPr/>
          <p:nvPr/>
        </p:nvSpPr>
        <p:spPr>
          <a:xfrm>
            <a:off x="7254180" y="4731990"/>
            <a:ext cx="2974777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indicate a reversible cause not yet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identified — reassess urgently before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confirming diagnosis of dying</a:t>
            </a:r>
            <a:endParaRPr lang="en-US" sz="1350" dirty="0"/>
          </a:p>
        </p:txBody>
      </p:sp>
      <p:sp>
        <p:nvSpPr>
          <p:cNvPr id="29" name="SK-21-text-28"/>
          <p:cNvSpPr/>
          <p:nvPr/>
        </p:nvSpPr>
        <p:spPr>
          <a:xfrm>
            <a:off x="2234803" y="5849838"/>
            <a:ext cx="7600057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in doubt — stop, reassess, and escalate to specialist palliative care</a:t>
            </a:r>
            <a:endParaRPr lang="en-US" sz="1800" dirty="0"/>
          </a:p>
        </p:txBody>
      </p:sp>
      <p:sp>
        <p:nvSpPr>
          <p:cNvPr id="30" name="SK-21-text-29"/>
          <p:cNvSpPr/>
          <p:nvPr/>
        </p:nvSpPr>
        <p:spPr>
          <a:xfrm>
            <a:off x="353467" y="6453336"/>
            <a:ext cx="514064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75" dirty="0"/>
          </a:p>
        </p:txBody>
      </p:sp>
      <p:sp>
        <p:nvSpPr>
          <p:cNvPr id="31" name="SK-21-text-30"/>
          <p:cNvSpPr/>
          <p:nvPr/>
        </p:nvSpPr>
        <p:spPr>
          <a:xfrm>
            <a:off x="7020074" y="6453336"/>
            <a:ext cx="480610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5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June 2026</a:t>
            </a:r>
            <a:endParaRPr lang="en-US" sz="15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2675" cy="5698927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384" y="963662"/>
            <a:ext cx="1792188" cy="47625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384" y="1707505"/>
            <a:ext cx="3279577" cy="1673275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384" y="1645890"/>
            <a:ext cx="73075" cy="1700659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3890" y="1700659"/>
            <a:ext cx="3279577" cy="1680121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3890" y="1645890"/>
            <a:ext cx="73075" cy="1700659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7396" y="1693813"/>
            <a:ext cx="3279577" cy="1686967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17396" y="1645890"/>
            <a:ext cx="73075" cy="1700659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0384" y="3545532"/>
            <a:ext cx="3279577" cy="2105323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0384" y="3641527"/>
            <a:ext cx="73075" cy="1700659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3890" y="3572917"/>
            <a:ext cx="3279577" cy="2057400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93890" y="3641527"/>
            <a:ext cx="73075" cy="1700659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17396" y="3634680"/>
            <a:ext cx="3279577" cy="1741884"/>
          </a:xfrm>
          <a:prstGeom prst="rect">
            <a:avLst/>
          </a:prstGeom>
        </p:spPr>
      </p:pic>
      <p:pic>
        <p:nvPicPr>
          <p:cNvPr id="16" name="SK-2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17396" y="3641527"/>
            <a:ext cx="73075" cy="1700659"/>
          </a:xfrm>
          <a:prstGeom prst="rect">
            <a:avLst/>
          </a:prstGeom>
        </p:spPr>
      </p:pic>
      <p:pic>
        <p:nvPicPr>
          <p:cNvPr id="17" name="SK-2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5678388"/>
            <a:ext cx="12192000" cy="521196"/>
          </a:xfrm>
          <a:prstGeom prst="rect">
            <a:avLst/>
          </a:prstGeom>
        </p:spPr>
      </p:pic>
      <p:pic>
        <p:nvPicPr>
          <p:cNvPr id="18" name="SK-22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257925"/>
            <a:ext cx="12192000" cy="600075"/>
          </a:xfrm>
          <a:prstGeom prst="rect">
            <a:avLst/>
          </a:prstGeom>
        </p:spPr>
      </p:pic>
      <p:pic>
        <p:nvPicPr>
          <p:cNvPr id="19" name="SK-22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50690" y="5801767"/>
            <a:ext cx="243780" cy="274290"/>
          </a:xfrm>
          <a:prstGeom prst="rect">
            <a:avLst/>
          </a:prstGeom>
        </p:spPr>
      </p:pic>
      <p:pic>
        <p:nvPicPr>
          <p:cNvPr id="20" name="SK-22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412361" y="3785592"/>
            <a:ext cx="377875" cy="356592"/>
          </a:xfrm>
          <a:prstGeom prst="rect">
            <a:avLst/>
          </a:prstGeom>
        </p:spPr>
      </p:pic>
      <p:pic>
        <p:nvPicPr>
          <p:cNvPr id="21" name="SK-22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13263" y="3785592"/>
            <a:ext cx="377875" cy="356592"/>
          </a:xfrm>
          <a:prstGeom prst="rect">
            <a:avLst/>
          </a:prstGeom>
        </p:spPr>
      </p:pic>
      <p:pic>
        <p:nvPicPr>
          <p:cNvPr id="22" name="SK-22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26369" y="3758059"/>
            <a:ext cx="377875" cy="356592"/>
          </a:xfrm>
          <a:prstGeom prst="rect">
            <a:avLst/>
          </a:prstGeom>
        </p:spPr>
      </p:pic>
      <p:pic>
        <p:nvPicPr>
          <p:cNvPr id="23" name="SK-22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412361" y="1824186"/>
            <a:ext cx="377875" cy="370284"/>
          </a:xfrm>
          <a:prstGeom prst="rect">
            <a:avLst/>
          </a:prstGeom>
        </p:spPr>
      </p:pic>
      <p:pic>
        <p:nvPicPr>
          <p:cNvPr id="24" name="SK-22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913263" y="1824186"/>
            <a:ext cx="377875" cy="370284"/>
          </a:xfrm>
          <a:prstGeom prst="rect">
            <a:avLst/>
          </a:prstGeom>
        </p:spPr>
      </p:pic>
      <p:pic>
        <p:nvPicPr>
          <p:cNvPr id="25" name="SK-22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26369" y="1831032"/>
            <a:ext cx="377875" cy="363438"/>
          </a:xfrm>
          <a:prstGeom prst="rect">
            <a:avLst/>
          </a:prstGeom>
        </p:spPr>
      </p:pic>
      <p:sp>
        <p:nvSpPr>
          <p:cNvPr id="26" name="SK-22-text-25"/>
          <p:cNvSpPr/>
          <p:nvPr/>
        </p:nvSpPr>
        <p:spPr>
          <a:xfrm>
            <a:off x="1158180" y="383977"/>
            <a:ext cx="11033820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E598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Pitfalls to Avoid</a:t>
            </a:r>
            <a:endParaRPr lang="en-US" sz="3150" dirty="0"/>
          </a:p>
        </p:txBody>
      </p:sp>
      <p:sp>
        <p:nvSpPr>
          <p:cNvPr id="27" name="SK-22-text-26"/>
          <p:cNvSpPr/>
          <p:nvPr/>
        </p:nvSpPr>
        <p:spPr>
          <a:xfrm>
            <a:off x="1145977" y="1186309"/>
            <a:ext cx="1104602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2E598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Errors that cause avoidable suffering — learn to recognise them</a:t>
            </a:r>
            <a:endParaRPr lang="en-US" sz="1650" dirty="0"/>
          </a:p>
        </p:txBody>
      </p:sp>
      <p:sp>
        <p:nvSpPr>
          <p:cNvPr id="28" name="SK-22-text-27"/>
          <p:cNvSpPr/>
          <p:nvPr/>
        </p:nvSpPr>
        <p:spPr>
          <a:xfrm>
            <a:off x="1901875" y="1885950"/>
            <a:ext cx="1511796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Midazolam first,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questions later</a:t>
            </a:r>
            <a:endParaRPr lang="en-US" sz="1650" dirty="0"/>
          </a:p>
        </p:txBody>
      </p:sp>
      <p:sp>
        <p:nvSpPr>
          <p:cNvPr id="29" name="SK-22-text-28"/>
          <p:cNvSpPr/>
          <p:nvPr/>
        </p:nvSpPr>
        <p:spPr>
          <a:xfrm>
            <a:off x="1414165" y="2551063"/>
            <a:ext cx="2755255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 midazolam for agitation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without excluding urinary retention,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constipation, or uncontrolled pain first</a:t>
            </a:r>
            <a:endParaRPr lang="en-US" sz="1350" dirty="0"/>
          </a:p>
        </p:txBody>
      </p:sp>
      <p:sp>
        <p:nvSpPr>
          <p:cNvPr id="30" name="SK-22-text-29"/>
          <p:cNvSpPr/>
          <p:nvPr/>
        </p:nvSpPr>
        <p:spPr>
          <a:xfrm>
            <a:off x="5400973" y="1885950"/>
            <a:ext cx="2011561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Delaying anticipatory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prescribing</a:t>
            </a:r>
            <a:endParaRPr lang="en-US" sz="1650" dirty="0"/>
          </a:p>
        </p:txBody>
      </p:sp>
      <p:sp>
        <p:nvSpPr>
          <p:cNvPr id="31" name="SK-22-text-30"/>
          <p:cNvSpPr/>
          <p:nvPr/>
        </p:nvSpPr>
        <p:spPr>
          <a:xfrm>
            <a:off x="4913263" y="2551063"/>
            <a:ext cx="2487067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Waiting until a crisis at 2am before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writing up the just-in-case box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causes avoidable suffering</a:t>
            </a:r>
            <a:endParaRPr lang="en-US" sz="1350" dirty="0"/>
          </a:p>
        </p:txBody>
      </p:sp>
      <p:sp>
        <p:nvSpPr>
          <p:cNvPr id="32" name="SK-22-text-31"/>
          <p:cNvSpPr/>
          <p:nvPr/>
        </p:nvSpPr>
        <p:spPr>
          <a:xfrm>
            <a:off x="8900071" y="1878955"/>
            <a:ext cx="2170063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Still using the Liverpool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Pathway</a:t>
            </a:r>
            <a:endParaRPr lang="en-US" sz="1650" dirty="0"/>
          </a:p>
        </p:txBody>
      </p:sp>
      <p:sp>
        <p:nvSpPr>
          <p:cNvPr id="33" name="SK-22-text-32"/>
          <p:cNvSpPr/>
          <p:nvPr/>
        </p:nvSpPr>
        <p:spPr>
          <a:xfrm>
            <a:off x="8412361" y="2551063"/>
            <a:ext cx="2438400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LCP was withdrawn in 2013.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individual, person-centred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 plans per NICE NG31</a:t>
            </a:r>
            <a:endParaRPr lang="en-US" sz="1350" dirty="0"/>
          </a:p>
        </p:txBody>
      </p:sp>
      <p:sp>
        <p:nvSpPr>
          <p:cNvPr id="34" name="SK-22-text-33"/>
          <p:cNvSpPr/>
          <p:nvPr/>
        </p:nvSpPr>
        <p:spPr>
          <a:xfrm>
            <a:off x="1901875" y="3771900"/>
            <a:ext cx="2194471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preparation for what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dying looks like</a:t>
            </a:r>
            <a:endParaRPr lang="en-US" sz="1650" dirty="0"/>
          </a:p>
        </p:txBody>
      </p:sp>
      <p:sp>
        <p:nvSpPr>
          <p:cNvPr id="35" name="SK-22-text-34"/>
          <p:cNvSpPr/>
          <p:nvPr/>
        </p:nvSpPr>
        <p:spPr>
          <a:xfrm>
            <a:off x="1414165" y="4437013"/>
            <a:ext cx="2584698" cy="10011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Saying "medicines will keep them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comfortable" without explaining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breathing changes, mottling, colour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change, jaw relaxation</a:t>
            </a:r>
            <a:endParaRPr lang="en-US" sz="1350" dirty="0"/>
          </a:p>
        </p:txBody>
      </p:sp>
      <p:sp>
        <p:nvSpPr>
          <p:cNvPr id="36" name="SK-22-text-35"/>
          <p:cNvSpPr/>
          <p:nvPr/>
        </p:nvSpPr>
        <p:spPr>
          <a:xfrm>
            <a:off x="5425380" y="3895279"/>
            <a:ext cx="53854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Forgetting mouth care</a:t>
            </a:r>
            <a:endParaRPr lang="en-US" sz="1650" dirty="0"/>
          </a:p>
        </p:txBody>
      </p:sp>
      <p:sp>
        <p:nvSpPr>
          <p:cNvPr id="37" name="SK-22-text-36"/>
          <p:cNvSpPr/>
          <p:nvPr/>
        </p:nvSpPr>
        <p:spPr>
          <a:xfrm>
            <a:off x="4913263" y="4306788"/>
            <a:ext cx="2291953" cy="11108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dry mouth causes significant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distress even in apparently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unconscious patients — oral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swabs, ice chips, lip balm are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essential</a:t>
            </a:r>
            <a:endParaRPr lang="en-US" sz="1350" dirty="0"/>
          </a:p>
        </p:txBody>
      </p:sp>
      <p:sp>
        <p:nvSpPr>
          <p:cNvPr id="38" name="SK-22-text-37"/>
          <p:cNvSpPr/>
          <p:nvPr/>
        </p:nvSpPr>
        <p:spPr>
          <a:xfrm>
            <a:off x="8900071" y="3854053"/>
            <a:ext cx="2267694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Continuing unnecessary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medications</a:t>
            </a:r>
            <a:endParaRPr lang="en-US" sz="1650" dirty="0"/>
          </a:p>
        </p:txBody>
      </p:sp>
      <p:sp>
        <p:nvSpPr>
          <p:cNvPr id="39" name="SK-22-text-38"/>
          <p:cNvSpPr/>
          <p:nvPr/>
        </p:nvSpPr>
        <p:spPr>
          <a:xfrm>
            <a:off x="8412361" y="4512469"/>
            <a:ext cx="2755255" cy="713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Stop statins, antihypertensives,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oral hypoglycaemics, iron, vitamins —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keep only symptom control drugs</a:t>
            </a:r>
            <a:endParaRPr lang="en-US" sz="1350" dirty="0"/>
          </a:p>
        </p:txBody>
      </p:sp>
      <p:sp>
        <p:nvSpPr>
          <p:cNvPr id="40" name="SK-22-text-39"/>
          <p:cNvSpPr/>
          <p:nvPr/>
        </p:nvSpPr>
        <p:spPr>
          <a:xfrm>
            <a:off x="2215307" y="5822305"/>
            <a:ext cx="8053834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💡 The golden rule: If in doubt — assess first, medicate second. Document everything.</a:t>
            </a:r>
            <a:endParaRPr lang="en-US" sz="1650" dirty="0"/>
          </a:p>
        </p:txBody>
      </p:sp>
      <p:sp>
        <p:nvSpPr>
          <p:cNvPr id="41" name="SK-22-text-40"/>
          <p:cNvSpPr/>
          <p:nvPr/>
        </p:nvSpPr>
        <p:spPr>
          <a:xfrm>
            <a:off x="475357" y="6446490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2" name="SK-22-text-41"/>
          <p:cNvSpPr/>
          <p:nvPr/>
        </p:nvSpPr>
        <p:spPr>
          <a:xfrm>
            <a:off x="4455914" y="6446490"/>
            <a:ext cx="326781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</a:t>
            </a:r>
            <a:endParaRPr lang="en-US" sz="1350" dirty="0"/>
          </a:p>
        </p:txBody>
      </p:sp>
      <p:sp>
        <p:nvSpPr>
          <p:cNvPr id="43" name="SK-22-text-42"/>
          <p:cNvSpPr/>
          <p:nvPr/>
        </p:nvSpPr>
        <p:spPr>
          <a:xfrm>
            <a:off x="9619059" y="6446490"/>
            <a:ext cx="208508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22 of 24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2980" cy="617220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73" y="953244"/>
            <a:ext cx="1633686" cy="95994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0" y="1549896"/>
            <a:ext cx="5303490" cy="1975098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1583531"/>
            <a:ext cx="5303490" cy="433388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6871" y="1549896"/>
            <a:ext cx="5486400" cy="1995636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6871" y="1583531"/>
            <a:ext cx="5486400" cy="433388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3812977"/>
            <a:ext cx="5303490" cy="1995636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580" y="3846612"/>
            <a:ext cx="5303490" cy="426393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71" y="3812977"/>
            <a:ext cx="5486400" cy="2112169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6871" y="3846612"/>
            <a:ext cx="5486400" cy="440234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92173" y="4464546"/>
            <a:ext cx="365671" cy="397669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93606" y="1577280"/>
            <a:ext cx="9525" cy="4320480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" y="3698528"/>
            <a:ext cx="10972800" cy="9525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200180"/>
            <a:ext cx="12192000" cy="47923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248251"/>
            <a:ext cx="12192000" cy="609600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54353" y="3922663"/>
            <a:ext cx="280392" cy="274290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75169" y="2153394"/>
            <a:ext cx="499765" cy="514350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54353" y="1659582"/>
            <a:ext cx="280392" cy="281136"/>
          </a:xfrm>
          <a:prstGeom prst="rect">
            <a:avLst/>
          </a:prstGeom>
        </p:spPr>
      </p:pic>
      <p:pic>
        <p:nvPicPr>
          <p:cNvPr id="21" name="SK-2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18063" y="4430167"/>
            <a:ext cx="377875" cy="479971"/>
          </a:xfrm>
          <a:prstGeom prst="rect">
            <a:avLst/>
          </a:prstGeom>
        </p:spPr>
      </p:pic>
      <p:pic>
        <p:nvPicPr>
          <p:cNvPr id="22" name="SK-23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0471" y="3922663"/>
            <a:ext cx="292596" cy="274290"/>
          </a:xfrm>
          <a:prstGeom prst="rect">
            <a:avLst/>
          </a:prstGeom>
        </p:spPr>
      </p:pic>
      <p:pic>
        <p:nvPicPr>
          <p:cNvPr id="23" name="SK-23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83969" y="2153394"/>
            <a:ext cx="572988" cy="459432"/>
          </a:xfrm>
          <a:prstGeom prst="rect">
            <a:avLst/>
          </a:prstGeom>
        </p:spPr>
      </p:pic>
      <p:pic>
        <p:nvPicPr>
          <p:cNvPr id="24" name="SK-23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0471" y="1659582"/>
            <a:ext cx="304800" cy="281136"/>
          </a:xfrm>
          <a:prstGeom prst="rect">
            <a:avLst/>
          </a:prstGeom>
        </p:spPr>
      </p:pic>
      <p:sp>
        <p:nvSpPr>
          <p:cNvPr id="25" name="SK-23-text-24"/>
          <p:cNvSpPr/>
          <p:nvPr/>
        </p:nvSpPr>
        <p:spPr>
          <a:xfrm>
            <a:off x="548580" y="383977"/>
            <a:ext cx="11434762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75" b="1" dirty="0">
                <a:solidFill>
                  <a:srgbClr val="1234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Recall Summary</a:t>
            </a:r>
            <a:endParaRPr lang="en-US" sz="3675" dirty="0"/>
          </a:p>
        </p:txBody>
      </p:sp>
      <p:sp>
        <p:nvSpPr>
          <p:cNvPr id="26" name="SK-23-text-25"/>
          <p:cNvSpPr/>
          <p:nvPr/>
        </p:nvSpPr>
        <p:spPr>
          <a:xfrm>
            <a:off x="524173" y="1206996"/>
            <a:ext cx="1166782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99999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Everything you need to remember — in one place</a:t>
            </a:r>
            <a:endParaRPr lang="en-US" sz="1650" dirty="0"/>
          </a:p>
        </p:txBody>
      </p:sp>
      <p:sp>
        <p:nvSpPr>
          <p:cNvPr id="27" name="SK-23-text-26"/>
          <p:cNvSpPr/>
          <p:nvPr/>
        </p:nvSpPr>
        <p:spPr>
          <a:xfrm>
            <a:off x="1024086" y="1693813"/>
            <a:ext cx="477774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Recognising Dying</a:t>
            </a:r>
            <a:endParaRPr lang="en-US" sz="1800" dirty="0"/>
          </a:p>
        </p:txBody>
      </p:sp>
      <p:sp>
        <p:nvSpPr>
          <p:cNvPr id="28" name="SK-23-text-27"/>
          <p:cNvSpPr/>
          <p:nvPr/>
        </p:nvSpPr>
        <p:spPr>
          <a:xfrm>
            <a:off x="743694" y="2221855"/>
            <a:ext cx="6267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Bedbound + semi-conscious</a:t>
            </a:r>
            <a:endParaRPr lang="en-US" sz="1500" dirty="0"/>
          </a:p>
        </p:txBody>
      </p:sp>
      <p:sp>
        <p:nvSpPr>
          <p:cNvPr id="29" name="SK-23-text-28"/>
          <p:cNvSpPr/>
          <p:nvPr/>
        </p:nvSpPr>
        <p:spPr>
          <a:xfrm>
            <a:off x="743694" y="2564755"/>
            <a:ext cx="8553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Sips only — refusing food &amp; tablets</a:t>
            </a:r>
            <a:endParaRPr lang="en-US" sz="1500" dirty="0"/>
          </a:p>
        </p:txBody>
      </p:sp>
      <p:sp>
        <p:nvSpPr>
          <p:cNvPr id="30" name="SK-23-text-29"/>
          <p:cNvSpPr/>
          <p:nvPr/>
        </p:nvSpPr>
        <p:spPr>
          <a:xfrm>
            <a:off x="743694" y="2900809"/>
            <a:ext cx="9696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Increasing drowsiness / profound fatigue</a:t>
            </a:r>
            <a:endParaRPr lang="en-US" sz="1500" dirty="0"/>
          </a:p>
        </p:txBody>
      </p:sp>
      <p:sp>
        <p:nvSpPr>
          <p:cNvPr id="31" name="SK-23-text-30"/>
          <p:cNvSpPr/>
          <p:nvPr/>
        </p:nvSpPr>
        <p:spPr>
          <a:xfrm>
            <a:off x="743694" y="3216325"/>
            <a:ext cx="104584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NICE NG31: exclude reversible causes first</a:t>
            </a:r>
            <a:endParaRPr lang="en-US" sz="1500" dirty="0"/>
          </a:p>
        </p:txBody>
      </p:sp>
      <p:sp>
        <p:nvSpPr>
          <p:cNvPr id="32" name="SK-23-text-31"/>
          <p:cNvSpPr/>
          <p:nvPr/>
        </p:nvSpPr>
        <p:spPr>
          <a:xfrm>
            <a:off x="1024086" y="3957042"/>
            <a:ext cx="477774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 Calculations</a:t>
            </a:r>
            <a:endParaRPr lang="en-US" sz="1800" dirty="0"/>
          </a:p>
        </p:txBody>
      </p:sp>
      <p:sp>
        <p:nvSpPr>
          <p:cNvPr id="33" name="SK-23-text-32"/>
          <p:cNvSpPr/>
          <p:nvPr/>
        </p:nvSpPr>
        <p:spPr>
          <a:xfrm>
            <a:off x="743694" y="4464546"/>
            <a:ext cx="109918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SC diamorphine CSCI = oral morphine total ÷ 3</a:t>
            </a:r>
            <a:endParaRPr lang="en-US" sz="1500" dirty="0"/>
          </a:p>
        </p:txBody>
      </p:sp>
      <p:sp>
        <p:nvSpPr>
          <p:cNvPr id="34" name="SK-23-text-33"/>
          <p:cNvSpPr/>
          <p:nvPr/>
        </p:nvSpPr>
        <p:spPr>
          <a:xfrm>
            <a:off x="743694" y="4800600"/>
            <a:ext cx="7791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PRN diamorphine = CSCI dose ÷ 6</a:t>
            </a:r>
            <a:endParaRPr lang="en-US" sz="1500" dirty="0"/>
          </a:p>
        </p:txBody>
      </p:sp>
      <p:sp>
        <p:nvSpPr>
          <p:cNvPr id="35" name="SK-23-text-34"/>
          <p:cNvSpPr/>
          <p:nvPr/>
        </p:nvSpPr>
        <p:spPr>
          <a:xfrm>
            <a:off x="743694" y="5164038"/>
            <a:ext cx="9848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PRN oral morphine = total daily oral ÷ 6</a:t>
            </a:r>
            <a:endParaRPr lang="en-US" sz="1500" dirty="0"/>
          </a:p>
        </p:txBody>
      </p:sp>
      <p:sp>
        <p:nvSpPr>
          <p:cNvPr id="36" name="SK-23-text-35"/>
          <p:cNvSpPr/>
          <p:nvPr/>
        </p:nvSpPr>
        <p:spPr>
          <a:xfrm>
            <a:off x="743694" y="5500092"/>
            <a:ext cx="87058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PRN SC: not more than every 2 hours</a:t>
            </a:r>
            <a:endParaRPr lang="en-US" sz="1500" dirty="0"/>
          </a:p>
        </p:txBody>
      </p:sp>
      <p:sp>
        <p:nvSpPr>
          <p:cNvPr id="37" name="SK-23-text-36"/>
          <p:cNvSpPr/>
          <p:nvPr/>
        </p:nvSpPr>
        <p:spPr>
          <a:xfrm>
            <a:off x="6583561" y="1693813"/>
            <a:ext cx="560843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Four Anticipatory Drugs</a:t>
            </a:r>
            <a:endParaRPr lang="en-US" sz="1800" dirty="0"/>
          </a:p>
        </p:txBody>
      </p:sp>
      <p:sp>
        <p:nvSpPr>
          <p:cNvPr id="38" name="SK-23-text-37"/>
          <p:cNvSpPr/>
          <p:nvPr/>
        </p:nvSpPr>
        <p:spPr>
          <a:xfrm>
            <a:off x="6315373" y="2201317"/>
            <a:ext cx="587662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💊 Morphine / Diamorphine — pain &amp; breathlessness</a:t>
            </a:r>
            <a:endParaRPr lang="en-US" sz="1500" dirty="0"/>
          </a:p>
        </p:txBody>
      </p:sp>
      <p:sp>
        <p:nvSpPr>
          <p:cNvPr id="39" name="SK-23-text-38"/>
          <p:cNvSpPr/>
          <p:nvPr/>
        </p:nvSpPr>
        <p:spPr>
          <a:xfrm>
            <a:off x="6315373" y="2537371"/>
            <a:ext cx="587662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💊 Midazolam — agitation &amp; anxiety</a:t>
            </a:r>
            <a:endParaRPr lang="en-US" sz="1500" dirty="0"/>
          </a:p>
        </p:txBody>
      </p:sp>
      <p:sp>
        <p:nvSpPr>
          <p:cNvPr id="40" name="SK-23-text-39"/>
          <p:cNvSpPr/>
          <p:nvPr/>
        </p:nvSpPr>
        <p:spPr>
          <a:xfrm>
            <a:off x="6315373" y="2880271"/>
            <a:ext cx="5734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💊 Haloperidol — nausea</a:t>
            </a:r>
            <a:endParaRPr lang="en-US" sz="1500" dirty="0"/>
          </a:p>
        </p:txBody>
      </p:sp>
      <p:sp>
        <p:nvSpPr>
          <p:cNvPr id="41" name="SK-23-text-40"/>
          <p:cNvSpPr/>
          <p:nvPr/>
        </p:nvSpPr>
        <p:spPr>
          <a:xfrm>
            <a:off x="6315373" y="3202632"/>
            <a:ext cx="587662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💊 Hyoscine butylbromide — secretions</a:t>
            </a:r>
            <a:endParaRPr lang="en-US" sz="1500" dirty="0"/>
          </a:p>
        </p:txBody>
      </p:sp>
      <p:sp>
        <p:nvSpPr>
          <p:cNvPr id="42" name="SK-23-text-41"/>
          <p:cNvSpPr/>
          <p:nvPr/>
        </p:nvSpPr>
        <p:spPr>
          <a:xfrm>
            <a:off x="6583561" y="3957042"/>
            <a:ext cx="422910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Core Principles</a:t>
            </a:r>
            <a:endParaRPr lang="en-US" sz="1800" dirty="0"/>
          </a:p>
        </p:txBody>
      </p:sp>
      <p:sp>
        <p:nvSpPr>
          <p:cNvPr id="43" name="SK-23-text-42"/>
          <p:cNvSpPr/>
          <p:nvPr/>
        </p:nvSpPr>
        <p:spPr>
          <a:xfrm>
            <a:off x="6303169" y="4443859"/>
            <a:ext cx="58888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LCP withdrawn 2013 → use NICE NG31 individual care plans</a:t>
            </a:r>
            <a:endParaRPr lang="en-US" sz="1350" dirty="0"/>
          </a:p>
        </p:txBody>
      </p:sp>
      <p:sp>
        <p:nvSpPr>
          <p:cNvPr id="44" name="SK-23-text-43"/>
          <p:cNvSpPr/>
          <p:nvPr/>
        </p:nvSpPr>
        <p:spPr>
          <a:xfrm>
            <a:off x="6303169" y="4731990"/>
            <a:ext cx="58888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Prescribe anticipatories before crisis</a:t>
            </a:r>
            <a:endParaRPr lang="en-US" sz="1350" dirty="0"/>
          </a:p>
        </p:txBody>
      </p:sp>
      <p:sp>
        <p:nvSpPr>
          <p:cNvPr id="45" name="SK-23-text-44"/>
          <p:cNvSpPr/>
          <p:nvPr/>
        </p:nvSpPr>
        <p:spPr>
          <a:xfrm>
            <a:off x="6303169" y="5033665"/>
            <a:ext cx="588883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Mouth care = essential, every patient</a:t>
            </a:r>
            <a:endParaRPr lang="en-US" sz="1350" dirty="0"/>
          </a:p>
        </p:txBody>
      </p:sp>
      <p:sp>
        <p:nvSpPr>
          <p:cNvPr id="46" name="SK-23-text-45"/>
          <p:cNvSpPr/>
          <p:nvPr/>
        </p:nvSpPr>
        <p:spPr>
          <a:xfrm>
            <a:off x="6303169" y="5321796"/>
            <a:ext cx="588883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Opioids in correct doses do not hasten death</a:t>
            </a:r>
            <a:endParaRPr lang="en-US" sz="1350" dirty="0"/>
          </a:p>
        </p:txBody>
      </p:sp>
      <p:sp>
        <p:nvSpPr>
          <p:cNvPr id="47" name="SK-23-text-46"/>
          <p:cNvSpPr/>
          <p:nvPr/>
        </p:nvSpPr>
        <p:spPr>
          <a:xfrm>
            <a:off x="6303169" y="5609779"/>
            <a:ext cx="58888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Syringe driver = comfort, not giving up</a:t>
            </a:r>
            <a:endParaRPr lang="en-US" sz="1350" dirty="0"/>
          </a:p>
        </p:txBody>
      </p:sp>
      <p:sp>
        <p:nvSpPr>
          <p:cNvPr id="48" name="SK-23-text-47"/>
          <p:cNvSpPr/>
          <p:nvPr/>
        </p:nvSpPr>
        <p:spPr>
          <a:xfrm>
            <a:off x="487561" y="6432798"/>
            <a:ext cx="44062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9" name="SK-23-text-48"/>
          <p:cNvSpPr/>
          <p:nvPr/>
        </p:nvSpPr>
        <p:spPr>
          <a:xfrm>
            <a:off x="4596259" y="6425803"/>
            <a:ext cx="759574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</a:t>
            </a:r>
            <a:endParaRPr lang="en-US" sz="1350" dirty="0"/>
          </a:p>
        </p:txBody>
      </p:sp>
      <p:sp>
        <p:nvSpPr>
          <p:cNvPr id="50" name="SK-23-text-49"/>
          <p:cNvSpPr/>
          <p:nvPr/>
        </p:nvSpPr>
        <p:spPr>
          <a:xfrm>
            <a:off x="9826675" y="6425803"/>
            <a:ext cx="23653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23 of 24 | June 2026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52586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8574"/>
            <a:ext cx="12192000" cy="380554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2586"/>
            <a:ext cx="853380" cy="5993755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792" y="1162050"/>
            <a:ext cx="1548259" cy="76200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9671" y="2194471"/>
            <a:ext cx="8741569" cy="3264396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9671" y="5499348"/>
            <a:ext cx="8741569" cy="522536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6957" y="1076623"/>
            <a:ext cx="1219200" cy="1035546"/>
          </a:xfrm>
          <a:prstGeom prst="rect">
            <a:avLst/>
          </a:prstGeom>
        </p:spPr>
      </p:pic>
      <p:sp>
        <p:nvSpPr>
          <p:cNvPr id="10" name="SK-24-text-9"/>
          <p:cNvSpPr/>
          <p:nvPr/>
        </p:nvSpPr>
        <p:spPr>
          <a:xfrm>
            <a:off x="3829645" y="102840"/>
            <a:ext cx="453256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75" dirty="0"/>
          </a:p>
        </p:txBody>
      </p:sp>
      <p:sp>
        <p:nvSpPr>
          <p:cNvPr id="11" name="SK-24-text-10"/>
          <p:cNvSpPr/>
          <p:nvPr/>
        </p:nvSpPr>
        <p:spPr>
          <a:xfrm>
            <a:off x="1170384" y="671959"/>
            <a:ext cx="11021616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Final Disclaimer and Guidance</a:t>
            </a:r>
            <a:endParaRPr lang="en-US" sz="2550" dirty="0"/>
          </a:p>
        </p:txBody>
      </p:sp>
      <p:sp>
        <p:nvSpPr>
          <p:cNvPr id="12" name="SK-24-text-11"/>
          <p:cNvSpPr/>
          <p:nvPr/>
        </p:nvSpPr>
        <p:spPr>
          <a:xfrm>
            <a:off x="1170384" y="1316682"/>
            <a:ext cx="11021616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092B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Please read carefully before clinical application</a:t>
            </a:r>
            <a:endParaRPr lang="en-US" sz="1500" dirty="0"/>
          </a:p>
        </p:txBody>
      </p:sp>
      <p:sp>
        <p:nvSpPr>
          <p:cNvPr id="13" name="SK-24-text-12"/>
          <p:cNvSpPr/>
          <p:nvPr/>
        </p:nvSpPr>
        <p:spPr>
          <a:xfrm>
            <a:off x="2279898" y="2317998"/>
            <a:ext cx="798567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teaching deck is produced for educational purposes only and is intended for use by GP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trainees and healthcare professionals in a supervised learning context.</a:t>
            </a:r>
            <a:endParaRPr lang="en-US" sz="1500" dirty="0"/>
          </a:p>
        </p:txBody>
      </p:sp>
      <p:sp>
        <p:nvSpPr>
          <p:cNvPr id="14" name="SK-24-text-13"/>
          <p:cNvSpPr/>
          <p:nvPr/>
        </p:nvSpPr>
        <p:spPr>
          <a:xfrm>
            <a:off x="2194471" y="2914650"/>
            <a:ext cx="8058894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clinical information, drug doses, and prescribing guidance contained in this presentation are based on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NG31 (2015) — Care of Dying Adults in the Last Days of Life — and the British National Formulary (BNF)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 current at the time of production (June 2026).</a:t>
            </a:r>
            <a:endParaRPr lang="en-US" sz="1200" dirty="0"/>
          </a:p>
        </p:txBody>
      </p:sp>
      <p:sp>
        <p:nvSpPr>
          <p:cNvPr id="15" name="SK-24-text-14"/>
          <p:cNvSpPr/>
          <p:nvPr/>
        </p:nvSpPr>
        <p:spPr>
          <a:xfrm>
            <a:off x="2194471" y="3600450"/>
            <a:ext cx="8107561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verify all drug doses, routes of administration, and clinical recommendations against the most current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version of the BNF and relevant NICE guidance before applying to individual patients. Clinical guidelines are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subject to revision; local formularies and palliative care protocols may differ from the information presented here.</a:t>
            </a:r>
            <a:endParaRPr lang="en-US" sz="1200" dirty="0"/>
          </a:p>
        </p:txBody>
      </p:sp>
      <p:sp>
        <p:nvSpPr>
          <p:cNvPr id="16" name="SK-24-text-15"/>
          <p:cNvSpPr/>
          <p:nvPr/>
        </p:nvSpPr>
        <p:spPr>
          <a:xfrm>
            <a:off x="2194471" y="4279255"/>
            <a:ext cx="7863780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material does not constitute personal medical advice and should not replace clinical judgment, specialist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palliative care input, or individualised patient assessment. For complex or refractory symptom management,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seek input from your local specialist palliative care team.</a:t>
            </a:r>
            <a:endParaRPr lang="en-US" sz="1200" dirty="0"/>
          </a:p>
        </p:txBody>
      </p:sp>
      <p:sp>
        <p:nvSpPr>
          <p:cNvPr id="17" name="SK-24-text-16"/>
          <p:cNvSpPr/>
          <p:nvPr/>
        </p:nvSpPr>
        <p:spPr>
          <a:xfrm>
            <a:off x="2194471" y="4951363"/>
            <a:ext cx="771748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Adapted and updated for Bradford VTS educational use, June 2026.</a:t>
            </a:r>
            <a:endParaRPr lang="en-US" sz="1200" dirty="0"/>
          </a:p>
        </p:txBody>
      </p:sp>
      <p:sp>
        <p:nvSpPr>
          <p:cNvPr id="18" name="SK-24-text-17"/>
          <p:cNvSpPr/>
          <p:nvPr/>
        </p:nvSpPr>
        <p:spPr>
          <a:xfrm>
            <a:off x="2572494" y="5575548"/>
            <a:ext cx="735166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Reference: NICE NG31 — Care of Dying Adults in the Last Days of Life (2015) — nice.org.uk/guidance/ng31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Doses: British National Formulary (BNF) — bnf.nice.org.uk</a:t>
            </a:r>
            <a:endParaRPr lang="en-US" sz="1200" dirty="0"/>
          </a:p>
        </p:txBody>
      </p:sp>
      <p:sp>
        <p:nvSpPr>
          <p:cNvPr id="19" name="SK-24-text-18"/>
          <p:cNvSpPr/>
          <p:nvPr/>
        </p:nvSpPr>
        <p:spPr>
          <a:xfrm>
            <a:off x="4699992" y="6144667"/>
            <a:ext cx="282833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00338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725" dirty="0"/>
          </a:p>
        </p:txBody>
      </p:sp>
      <p:sp>
        <p:nvSpPr>
          <p:cNvPr id="20" name="SK-24-text-19"/>
          <p:cNvSpPr/>
          <p:nvPr/>
        </p:nvSpPr>
        <p:spPr>
          <a:xfrm>
            <a:off x="304800" y="6563023"/>
            <a:ext cx="46510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21" name="SK-24-text-20"/>
          <p:cNvSpPr/>
          <p:nvPr/>
        </p:nvSpPr>
        <p:spPr>
          <a:xfrm>
            <a:off x="3163491" y="6542484"/>
            <a:ext cx="562079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Terminal Care &amp; Anticipatory Prescribing | Bradford VTS Teaching Deck</a:t>
            </a:r>
            <a:endParaRPr lang="en-US" sz="1350" dirty="0"/>
          </a:p>
        </p:txBody>
      </p:sp>
      <p:sp>
        <p:nvSpPr>
          <p:cNvPr id="22" name="SK-24-text-21"/>
          <p:cNvSpPr/>
          <p:nvPr/>
        </p:nvSpPr>
        <p:spPr>
          <a:xfrm>
            <a:off x="9814173" y="6542484"/>
            <a:ext cx="208508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 | Slide 24 of 24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3948</Words>
  <Application>Microsoft Office PowerPoint</Application>
  <PresentationFormat>Widescreen</PresentationFormat>
  <Paragraphs>682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Open Sans</vt:lpstr>
      <vt:lpstr>Roboto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2026-06-26T18:04:26Z</dcterms:created>
  <dcterms:modified xsi:type="dcterms:W3CDTF">2026-06-29T20:12:56Z</dcterms:modified>
</cp:coreProperties>
</file>