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5" r:id="rId19"/>
    <p:sldId id="277" r:id="rId20"/>
    <p:sldId id="278" r:id="rId21"/>
    <p:sldId id="279" r:id="rId22"/>
    <p:sldId id="280" r:id="rId23"/>
    <p:sldId id="281" r:id="rId24"/>
    <p:sldId id="282"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405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This deck deliberately focuses on the FAMILY PLANNING CONVERSATION — how to run it, what to cover, and how to involve a partner — rather than the detail of each method, which is covered in companion decks.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Reframe the topic: this is about the conversation, not memorising drug detail. Emphasise that most contraceptive care happens in primary care and that shared decision-making improves continuation rates (FSRH; NICE shared decision making).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Analogy: you are a travel agent, not a ticket machine. Find out where she wants to go first, then advise on the safest, most suitable route. This is the spirit of shared decision-making (NICE NG197; FSRH).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 organiser. This is the spine of the whole deck. Five steps: Explore, Safeguard, Assess, Inform &amp; Decide, Secure. Tell trainees you'll return to this map repeatedly.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Explore. The 'one key question' (would you like to be pregnant now/later/never) instantly splits the consultation into contraception vs preconception. Then use ICE — ideas, concerns, expectations — and a brief contraceptive history.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Safeguard. Confidentiality (and its limits), capacity, coercion, and STI risk. Reproductive coercion is increasingly recognised. Condoms are the only method protecting against STIs (NICE/FSRH).</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Fraser guidelines (the five criteria) for under-16s, and Gillick competence as the underlying principle. Sources: NICE CKS Contraception; statutory guidance. Always screen for CSE; under-13 = child protection.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Assess. Gather the history that feeds UKMEC. Examples flagged are illustrative high-yield points — always check the current UKMEC table for the individual. Verify specifics against FSRH UKMEC.</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UKMEC categories 1–4 (FSRH/CoSRH UKMEC 2025). 1 = no restriction; 2 = benefits generally outweigh risks; 3 = risks usually outweigh benefits, specialist judgement; 4 = unacceptable risk, must not use. UKMEC answers safety, not preference.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Effectiveness-led counselling. FSRH/NICE: inform women about effectiveness and offer LARC, the most effective tier (failure &lt;1% typical and perfect use). Explain typical vs perfect use to show why LARC outperforms user-dependent methods.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method map only — detail is in companion decks. Group by tier/type. Reiterate condoms for STI protection (FSRH/NICE).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Anticipatory guidance reduces discontinuation. The commonest reasons women stop are unexpected bleeding and side effects they weren't warned about. Honesty about failure rates builds trust.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decision-making (NICE NG197; FSRH). Elicit her priorities; offer rather than instruct; use decision aids/sample devices; teach-back; respect her informed choice. Better adherence and satisfaction result.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partner can be a powerful ally (shared responsibility, vasectomy, support) but involvement must be the woman's choice. Watch for coercion; always create a chance to see her alone.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Disagreement scenario. Hold the principle of bodily autonomy: the woman decides. Use neutral language, create space, and offer a reliable bridging method while they reach agreement.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Secure. Quick start (start now if reasonably certain not pregnant, with back-up), explain time to effectiveness and back-up cover, safety-net for missed doses/illness/red flags, arrange follow-up (BP &amp; BMI review for CHC at ~10–12 weeks), and signpost EC and services. Verify specifics against FSRH/CKS.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Life-course map / advance organiser for the special situations. The 5-step structure is constant; the emphasis changes by stage.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Preconception (NICE CKS Pre-conception advice). Folic acid 400 mcg daily preconception–12 weeks; 5 mg if higher risk (diabetes, antiepileptics, BMI ≥30, previous NTD, etc.). Optimise chronic conditions, review medicines, lifestyle, rubella immunity. Verify doses against BNF/CKS.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Documentation and safety-netting. Record the shared decision, UKMEC check, advice, follow-up. Red-flag symptoms to safety-net especially relate to VTE/arterial events and pregnancy. Encourage review rather than abrupt stopping.</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Retrieval practice. Use these as small-group or pair discussions. The point is to apply the 5-step framework, not to name a pill.</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Cases adapted from the original deck. Maria → postnatal/LARC/partner. Aisha (15) → Fraser, confidentiality, CSE screening. Rose → partner disagreement, autonomy, bridging then preconception. Discuss using the 5 steps.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of the five steps as takeaways — primacy/recency. This is the single slide to photograph.</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NICE CKS Contraception-assessment &amp; Pre-conception; FSRH UKMEC 2025, CHC, POP, Contraception After Pregnancy, Over-40, Emergency Contraception; NICE NG197 shared decision making, PH51 under-25s; GMC 0–18 years for Fraser/Gillick.</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 slide — educational use only; verify against current NICE/FSRH guidance and local policy.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12.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A47"/>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E2A47"/>
          </a:solidFill>
          <a:ln/>
        </p:spPr>
        <p:txBody>
          <a:bodyPr/>
          <a:lstStyle/>
          <a:p>
            <a:endParaRPr lang="en-GB"/>
          </a:p>
        </p:txBody>
      </p:sp>
      <p:sp>
        <p:nvSpPr>
          <p:cNvPr id="3" name="Shape 1"/>
          <p:cNvSpPr/>
          <p:nvPr/>
        </p:nvSpPr>
        <p:spPr>
          <a:xfrm>
            <a:off x="640080" y="640080"/>
            <a:ext cx="3657600" cy="457200"/>
          </a:xfrm>
          <a:prstGeom prst="roundRect">
            <a:avLst>
              <a:gd name="adj" fmla="val 16000"/>
            </a:avLst>
          </a:prstGeom>
          <a:solidFill>
            <a:srgbClr val="E8770E"/>
          </a:solidFill>
          <a:ln/>
        </p:spPr>
        <p:txBody>
          <a:bodyPr/>
          <a:lstStyle/>
          <a:p>
            <a:endParaRPr lang="en-GB"/>
          </a:p>
        </p:txBody>
      </p:sp>
      <p:sp>
        <p:nvSpPr>
          <p:cNvPr id="4" name="Text 2"/>
          <p:cNvSpPr/>
          <p:nvPr/>
        </p:nvSpPr>
        <p:spPr>
          <a:xfrm>
            <a:off x="640080" y="640080"/>
            <a:ext cx="3657600" cy="457200"/>
          </a:xfrm>
          <a:prstGeom prst="rect">
            <a:avLst/>
          </a:prstGeom>
          <a:noFill/>
          <a:ln/>
        </p:spPr>
        <p:txBody>
          <a:bodyPr wrap="square" lIns="0" tIns="0" rIns="0" bIns="0" rtlCol="0" anchor="ctr"/>
          <a:lstStyle/>
          <a:p>
            <a:pPr marL="0" indent="0" algn="ctr">
              <a:buNone/>
            </a:pPr>
            <a:r>
              <a:rPr lang="en-US" sz="1300" b="1" kern="0" spc="100" dirty="0">
                <a:solidFill>
                  <a:srgbClr val="FFFFFF"/>
                </a:solidFill>
                <a:latin typeface="Calibri" pitchFamily="34" charset="0"/>
                <a:ea typeface="Calibri" pitchFamily="34" charset="-122"/>
                <a:cs typeface="Calibri" pitchFamily="34" charset="-120"/>
              </a:rPr>
              <a:t>BRADFORD VTS TEACHING AIDS</a:t>
            </a:r>
            <a:endParaRPr lang="en-US" sz="1300" dirty="0"/>
          </a:p>
        </p:txBody>
      </p:sp>
      <p:sp>
        <p:nvSpPr>
          <p:cNvPr id="5" name="Shape 3"/>
          <p:cNvSpPr/>
          <p:nvPr/>
        </p:nvSpPr>
        <p:spPr>
          <a:xfrm>
            <a:off x="8869680" y="1051560"/>
            <a:ext cx="1188720" cy="1188720"/>
          </a:xfrm>
          <a:prstGeom prst="ellipse">
            <a:avLst/>
          </a:prstGeom>
          <a:solidFill>
            <a:srgbClr val="12877F"/>
          </a:solidFill>
          <a:ln/>
        </p:spPr>
        <p:txBody>
          <a:bodyPr/>
          <a:lstStyle/>
          <a:p>
            <a:endParaRPr lang="en-GB"/>
          </a:p>
        </p:txBody>
      </p:sp>
      <p:pic>
        <p:nvPicPr>
          <p:cNvPr id="6" name="Image 0" descr="preencoded.png"/>
          <p:cNvPicPr>
            <a:picLocks noChangeAspect="1"/>
          </p:cNvPicPr>
          <p:nvPr/>
        </p:nvPicPr>
        <p:blipFill>
          <a:blip r:embed="rId3"/>
          <a:stretch>
            <a:fillRect/>
          </a:stretch>
        </p:blipFill>
        <p:spPr>
          <a:xfrm>
            <a:off x="9214409" y="1396289"/>
            <a:ext cx="499262" cy="499262"/>
          </a:xfrm>
          <a:prstGeom prst="rect">
            <a:avLst/>
          </a:prstGeom>
        </p:spPr>
      </p:pic>
      <p:sp>
        <p:nvSpPr>
          <p:cNvPr id="7" name="Shape 4"/>
          <p:cNvSpPr/>
          <p:nvPr/>
        </p:nvSpPr>
        <p:spPr>
          <a:xfrm>
            <a:off x="10195560" y="1828800"/>
            <a:ext cx="868680" cy="868680"/>
          </a:xfrm>
          <a:prstGeom prst="ellipse">
            <a:avLst/>
          </a:prstGeom>
          <a:solidFill>
            <a:srgbClr val="E8770E"/>
          </a:solidFill>
          <a:ln/>
        </p:spPr>
        <p:txBody>
          <a:bodyPr/>
          <a:lstStyle/>
          <a:p>
            <a:endParaRPr lang="en-GB"/>
          </a:p>
        </p:txBody>
      </p:sp>
      <p:pic>
        <p:nvPicPr>
          <p:cNvPr id="8" name="Image 1" descr="preencoded.png"/>
          <p:cNvPicPr>
            <a:picLocks noChangeAspect="1"/>
          </p:cNvPicPr>
          <p:nvPr/>
        </p:nvPicPr>
        <p:blipFill>
          <a:blip r:embed="rId4"/>
          <a:stretch>
            <a:fillRect/>
          </a:stretch>
        </p:blipFill>
        <p:spPr>
          <a:xfrm>
            <a:off x="10447477" y="2080717"/>
            <a:ext cx="364846" cy="364846"/>
          </a:xfrm>
          <a:prstGeom prst="rect">
            <a:avLst/>
          </a:prstGeom>
        </p:spPr>
      </p:pic>
      <p:sp>
        <p:nvSpPr>
          <p:cNvPr id="9" name="Text 5"/>
          <p:cNvSpPr/>
          <p:nvPr/>
        </p:nvSpPr>
        <p:spPr>
          <a:xfrm>
            <a:off x="640080" y="2286000"/>
            <a:ext cx="8778240" cy="1828800"/>
          </a:xfrm>
          <a:prstGeom prst="rect">
            <a:avLst/>
          </a:prstGeom>
          <a:noFill/>
          <a:ln/>
        </p:spPr>
        <p:txBody>
          <a:bodyPr wrap="square" lIns="0" tIns="0" rIns="0" bIns="0" rtlCol="0" anchor="ctr"/>
          <a:lstStyle/>
          <a:p>
            <a:pPr marL="0" indent="0">
              <a:lnSpc>
                <a:spcPct val="98000"/>
              </a:lnSpc>
              <a:buNone/>
            </a:pPr>
            <a:r>
              <a:rPr lang="en-US" sz="5200" b="1" dirty="0">
                <a:solidFill>
                  <a:srgbClr val="FFFFFF"/>
                </a:solidFill>
                <a:latin typeface="Georgia" pitchFamily="34" charset="0"/>
                <a:ea typeface="Georgia" pitchFamily="34" charset="-122"/>
                <a:cs typeface="Georgia" pitchFamily="34" charset="-120"/>
              </a:rPr>
              <a:t>The Family Planning</a:t>
            </a:r>
            <a:endParaRPr lang="en-US" sz="5200" dirty="0"/>
          </a:p>
          <a:p>
            <a:pPr marL="0" indent="0">
              <a:lnSpc>
                <a:spcPct val="98000"/>
              </a:lnSpc>
              <a:buNone/>
            </a:pPr>
            <a:r>
              <a:rPr lang="en-US" sz="5200" b="1" dirty="0">
                <a:solidFill>
                  <a:srgbClr val="FFFFFF"/>
                </a:solidFill>
                <a:latin typeface="Georgia" pitchFamily="34" charset="0"/>
                <a:ea typeface="Georgia" pitchFamily="34" charset="-122"/>
                <a:cs typeface="Georgia" pitchFamily="34" charset="-120"/>
              </a:rPr>
              <a:t>Conversation</a:t>
            </a:r>
            <a:endParaRPr lang="en-US" sz="5200" dirty="0"/>
          </a:p>
        </p:txBody>
      </p:sp>
      <p:sp>
        <p:nvSpPr>
          <p:cNvPr id="10" name="Text 6"/>
          <p:cNvSpPr/>
          <p:nvPr/>
        </p:nvSpPr>
        <p:spPr>
          <a:xfrm>
            <a:off x="658368" y="4160520"/>
            <a:ext cx="8595360" cy="822960"/>
          </a:xfrm>
          <a:prstGeom prst="rect">
            <a:avLst/>
          </a:prstGeom>
          <a:noFill/>
          <a:ln/>
        </p:spPr>
        <p:txBody>
          <a:bodyPr wrap="square" lIns="0" tIns="0" rIns="0" bIns="0" rtlCol="0" anchor="ctr"/>
          <a:lstStyle/>
          <a:p>
            <a:pPr marL="0" indent="0">
              <a:buNone/>
            </a:pPr>
            <a:r>
              <a:rPr lang="en-US" sz="1800" dirty="0">
                <a:solidFill>
                  <a:srgbClr val="C9D6E5"/>
                </a:solidFill>
                <a:latin typeface="Calibri" pitchFamily="34" charset="0"/>
                <a:ea typeface="Calibri" pitchFamily="34" charset="-122"/>
                <a:cs typeface="Calibri" pitchFamily="34" charset="-120"/>
              </a:rPr>
              <a:t>Navigating the discussion with the woman and her partner — what to cover, and how, in UK primary care.</a:t>
            </a:r>
            <a:endParaRPr lang="en-US" sz="1800" dirty="0"/>
          </a:p>
        </p:txBody>
      </p:sp>
      <p:sp>
        <p:nvSpPr>
          <p:cNvPr id="11" name="Shape 7"/>
          <p:cNvSpPr/>
          <p:nvPr/>
        </p:nvSpPr>
        <p:spPr>
          <a:xfrm>
            <a:off x="658368" y="5212080"/>
            <a:ext cx="6858000" cy="0"/>
          </a:xfrm>
          <a:prstGeom prst="line">
            <a:avLst/>
          </a:prstGeom>
          <a:noFill/>
          <a:ln w="19050">
            <a:solidFill>
              <a:srgbClr val="33506E"/>
            </a:solidFill>
            <a:prstDash val="solid"/>
          </a:ln>
        </p:spPr>
        <p:txBody>
          <a:bodyPr/>
          <a:lstStyle/>
          <a:p>
            <a:endParaRPr lang="en-GB"/>
          </a:p>
        </p:txBody>
      </p:sp>
      <p:sp>
        <p:nvSpPr>
          <p:cNvPr id="12" name="Text 8"/>
          <p:cNvSpPr/>
          <p:nvPr/>
        </p:nvSpPr>
        <p:spPr>
          <a:xfrm>
            <a:off x="658368" y="5349240"/>
            <a:ext cx="7315200" cy="365760"/>
          </a:xfrm>
          <a:prstGeom prst="rect">
            <a:avLst/>
          </a:prstGeom>
          <a:noFill/>
          <a:ln/>
        </p:spPr>
        <p:txBody>
          <a:bodyPr wrap="square" lIns="0" tIns="0" rIns="0" bIns="0" rtlCol="0" anchor="ctr"/>
          <a:lstStyle/>
          <a:p>
            <a:pPr marL="0" indent="0">
              <a:buNone/>
            </a:pPr>
            <a:r>
              <a:rPr lang="en-US" sz="1300" dirty="0">
                <a:solidFill>
                  <a:srgbClr val="9FB3C8"/>
                </a:solidFill>
                <a:latin typeface="Calibri" pitchFamily="34" charset="0"/>
                <a:ea typeface="Calibri" pitchFamily="34" charset="-122"/>
                <a:cs typeface="Calibri" pitchFamily="34" charset="-120"/>
              </a:rPr>
              <a:t>GP registrar &amp; primary care teaching</a:t>
            </a:r>
            <a:endParaRPr lang="en-US" sz="1300" dirty="0"/>
          </a:p>
        </p:txBody>
      </p:sp>
      <p:sp>
        <p:nvSpPr>
          <p:cNvPr id="13" name="Text 9"/>
          <p:cNvSpPr/>
          <p:nvPr/>
        </p:nvSpPr>
        <p:spPr>
          <a:xfrm>
            <a:off x="658368" y="5715000"/>
            <a:ext cx="3657600" cy="411480"/>
          </a:xfrm>
          <a:prstGeom prst="rect">
            <a:avLst/>
          </a:prstGeom>
          <a:noFill/>
          <a:ln/>
        </p:spPr>
        <p:txBody>
          <a:bodyPr wrap="square" lIns="0" tIns="0" rIns="0" bIns="0" rtlCol="0" anchor="ctr"/>
          <a:lstStyle/>
          <a:p>
            <a:pPr marL="0" indent="0">
              <a:buNone/>
            </a:pPr>
            <a:r>
              <a:rPr lang="en-US" sz="1700" b="1" dirty="0">
                <a:solidFill>
                  <a:srgbClr val="E8770E"/>
                </a:solidFill>
                <a:latin typeface="Calibri" pitchFamily="34" charset="0"/>
                <a:ea typeface="Calibri" pitchFamily="34" charset="-122"/>
                <a:cs typeface="Calibri" pitchFamily="34" charset="-120"/>
              </a:rPr>
              <a:t>June 2026</a:t>
            </a:r>
            <a:endParaRPr lang="en-US" sz="1700" dirty="0"/>
          </a:p>
        </p:txBody>
      </p:sp>
      <p:sp>
        <p:nvSpPr>
          <p:cNvPr id="14" name="Text 10"/>
          <p:cNvSpPr/>
          <p:nvPr/>
        </p:nvSpPr>
        <p:spPr>
          <a:xfrm>
            <a:off x="658368" y="6263640"/>
            <a:ext cx="10789920" cy="320040"/>
          </a:xfrm>
          <a:prstGeom prst="rect">
            <a:avLst/>
          </a:prstGeom>
          <a:noFill/>
          <a:ln/>
        </p:spPr>
        <p:txBody>
          <a:bodyPr wrap="square" lIns="0" tIns="0" rIns="0" bIns="0" rtlCol="0" anchor="ctr"/>
          <a:lstStyle/>
          <a:p>
            <a:pPr marL="0" indent="0">
              <a:buNone/>
            </a:pPr>
            <a:r>
              <a:rPr lang="en-US" sz="1050" i="1" dirty="0">
                <a:solidFill>
                  <a:srgbClr val="7E93AB"/>
                </a:solidFill>
                <a:latin typeface="Calibri" pitchFamily="34" charset="0"/>
                <a:ea typeface="Calibri" pitchFamily="34" charset="-122"/>
                <a:cs typeface="Calibri" pitchFamily="34" charset="-120"/>
              </a:rPr>
              <a:t>Adapted from an original tutorial by Dr Bruce Davies · rebuilt and clinically updated for Bradford VTS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WHY THIS MATTERS</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The consultation is the intervention</a:t>
            </a:r>
            <a:endParaRPr lang="en-US" sz="3000" dirty="0"/>
          </a:p>
        </p:txBody>
      </p:sp>
      <p:sp>
        <p:nvSpPr>
          <p:cNvPr id="7" name="Text 5"/>
          <p:cNvSpPr/>
          <p:nvPr/>
        </p:nvSpPr>
        <p:spPr>
          <a:xfrm>
            <a:off x="411480" y="2057400"/>
            <a:ext cx="4846320" cy="1463040"/>
          </a:xfrm>
          <a:prstGeom prst="rect">
            <a:avLst/>
          </a:prstGeom>
          <a:noFill/>
          <a:ln/>
        </p:spPr>
        <p:txBody>
          <a:bodyPr wrap="square" lIns="0" tIns="0" rIns="0" bIns="0" rtlCol="0" anchor="t"/>
          <a:lstStyle/>
          <a:p>
            <a:pPr marL="0" indent="0">
              <a:lnSpc>
                <a:spcPct val="112000"/>
              </a:lnSpc>
              <a:buNone/>
            </a:pPr>
            <a:r>
              <a:rPr lang="en-US" sz="1600" dirty="0">
                <a:solidFill>
                  <a:srgbClr val="1B2A3A"/>
                </a:solidFill>
                <a:latin typeface="Calibri" pitchFamily="34" charset="0"/>
                <a:ea typeface="Calibri" pitchFamily="34" charset="-122"/>
                <a:cs typeface="Calibri" pitchFamily="34" charset="-120"/>
              </a:rPr>
              <a:t>In contraception, the conversation is the clinical skill. Methods are taught elsewhere — here we focus on running the discussion well, because that is what changes outcomes.</a:t>
            </a:r>
            <a:endParaRPr lang="en-US" sz="1600" dirty="0"/>
          </a:p>
        </p:txBody>
      </p:sp>
      <p:sp>
        <p:nvSpPr>
          <p:cNvPr id="8" name="Shape 6"/>
          <p:cNvSpPr/>
          <p:nvPr/>
        </p:nvSpPr>
        <p:spPr>
          <a:xfrm>
            <a:off x="5577840" y="1600200"/>
            <a:ext cx="617220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5833872" y="1911096"/>
            <a:ext cx="841248" cy="841248"/>
          </a:xfrm>
          <a:prstGeom prst="ellipse">
            <a:avLst/>
          </a:prstGeom>
          <a:solidFill>
            <a:srgbClr val="FCEFE0"/>
          </a:solidFill>
          <a:ln/>
        </p:spPr>
        <p:txBody>
          <a:bodyPr/>
          <a:lstStyle/>
          <a:p>
            <a:endParaRPr lang="en-GB"/>
          </a:p>
        </p:txBody>
      </p:sp>
      <p:pic>
        <p:nvPicPr>
          <p:cNvPr id="10" name="Image 0" descr="preencoded.png"/>
          <p:cNvPicPr>
            <a:picLocks noChangeAspect="1"/>
          </p:cNvPicPr>
          <p:nvPr/>
        </p:nvPicPr>
        <p:blipFill>
          <a:blip r:embed="rId3"/>
          <a:stretch>
            <a:fillRect/>
          </a:stretch>
        </p:blipFill>
        <p:spPr>
          <a:xfrm>
            <a:off x="6077834" y="2155058"/>
            <a:ext cx="353324" cy="353324"/>
          </a:xfrm>
          <a:prstGeom prst="rect">
            <a:avLst/>
          </a:prstGeom>
        </p:spPr>
      </p:pic>
      <p:sp>
        <p:nvSpPr>
          <p:cNvPr id="11" name="Text 8"/>
          <p:cNvSpPr/>
          <p:nvPr/>
        </p:nvSpPr>
        <p:spPr>
          <a:xfrm>
            <a:off x="6858000" y="1801368"/>
            <a:ext cx="4663440" cy="365760"/>
          </a:xfrm>
          <a:prstGeom prst="rect">
            <a:avLst/>
          </a:prstGeom>
          <a:noFill/>
          <a:ln/>
        </p:spPr>
        <p:txBody>
          <a:bodyPr wrap="square" lIns="0" tIns="0" rIns="0" bIns="0" rtlCol="0" anchor="ctr"/>
          <a:lstStyle/>
          <a:p>
            <a:pPr marL="0" indent="0">
              <a:buNone/>
            </a:pPr>
            <a:r>
              <a:rPr lang="en-US" sz="1550" b="1" dirty="0">
                <a:solidFill>
                  <a:srgbClr val="0E2A47"/>
                </a:solidFill>
                <a:latin typeface="Georgia" pitchFamily="34" charset="0"/>
                <a:ea typeface="Georgia" pitchFamily="34" charset="-122"/>
                <a:cs typeface="Georgia" pitchFamily="34" charset="-120"/>
              </a:rPr>
              <a:t>Primary care is the front door</a:t>
            </a:r>
            <a:endParaRPr lang="en-US" sz="1550" dirty="0"/>
          </a:p>
        </p:txBody>
      </p:sp>
      <p:sp>
        <p:nvSpPr>
          <p:cNvPr id="12" name="Text 9"/>
          <p:cNvSpPr/>
          <p:nvPr/>
        </p:nvSpPr>
        <p:spPr>
          <a:xfrm>
            <a:off x="6858000" y="2167128"/>
            <a:ext cx="4663440" cy="822960"/>
          </a:xfrm>
          <a:prstGeom prst="rect">
            <a:avLst/>
          </a:prstGeom>
          <a:noFill/>
          <a:ln/>
        </p:spPr>
        <p:txBody>
          <a:bodyPr wrap="square" lIns="0" tIns="0" rIns="0" bIns="0" rtlCol="0" anchor="ctr"/>
          <a:lstStyle/>
          <a:p>
            <a:pPr marL="0" indent="0">
              <a:lnSpc>
                <a:spcPct val="105000"/>
              </a:lnSpc>
              <a:buNone/>
            </a:pPr>
            <a:r>
              <a:rPr lang="en-US" sz="1250" dirty="0">
                <a:solidFill>
                  <a:srgbClr val="5C6E7E"/>
                </a:solidFill>
                <a:latin typeface="Calibri" pitchFamily="34" charset="0"/>
                <a:ea typeface="Calibri" pitchFamily="34" charset="-122"/>
                <a:cs typeface="Calibri" pitchFamily="34" charset="-120"/>
              </a:rPr>
              <a:t>Most women access contraceptive advice through general practice — for many, you are the expert they meet first.</a:t>
            </a:r>
            <a:endParaRPr lang="en-US" sz="1250" dirty="0"/>
          </a:p>
        </p:txBody>
      </p:sp>
      <p:sp>
        <p:nvSpPr>
          <p:cNvPr id="13" name="Shape 10"/>
          <p:cNvSpPr/>
          <p:nvPr/>
        </p:nvSpPr>
        <p:spPr>
          <a:xfrm>
            <a:off x="5577840" y="3246120"/>
            <a:ext cx="617220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4" name="Shape 11"/>
          <p:cNvSpPr/>
          <p:nvPr/>
        </p:nvSpPr>
        <p:spPr>
          <a:xfrm>
            <a:off x="5833872" y="3557016"/>
            <a:ext cx="841248" cy="841248"/>
          </a:xfrm>
          <a:prstGeom prst="ellipse">
            <a:avLst/>
          </a:prstGeom>
          <a:solidFill>
            <a:srgbClr val="E4F1F0"/>
          </a:solidFill>
          <a:ln/>
        </p:spPr>
        <p:txBody>
          <a:bodyPr/>
          <a:lstStyle/>
          <a:p>
            <a:endParaRPr lang="en-GB"/>
          </a:p>
        </p:txBody>
      </p:sp>
      <p:pic>
        <p:nvPicPr>
          <p:cNvPr id="15" name="Image 1" descr="preencoded.png"/>
          <p:cNvPicPr>
            <a:picLocks noChangeAspect="1"/>
          </p:cNvPicPr>
          <p:nvPr/>
        </p:nvPicPr>
        <p:blipFill>
          <a:blip r:embed="rId4"/>
          <a:stretch>
            <a:fillRect/>
          </a:stretch>
        </p:blipFill>
        <p:spPr>
          <a:xfrm>
            <a:off x="6077834" y="3800978"/>
            <a:ext cx="353324" cy="353324"/>
          </a:xfrm>
          <a:prstGeom prst="rect">
            <a:avLst/>
          </a:prstGeom>
        </p:spPr>
      </p:pic>
      <p:sp>
        <p:nvSpPr>
          <p:cNvPr id="16" name="Text 12"/>
          <p:cNvSpPr/>
          <p:nvPr/>
        </p:nvSpPr>
        <p:spPr>
          <a:xfrm>
            <a:off x="6858000" y="3447288"/>
            <a:ext cx="4663440" cy="365760"/>
          </a:xfrm>
          <a:prstGeom prst="rect">
            <a:avLst/>
          </a:prstGeom>
          <a:noFill/>
          <a:ln/>
        </p:spPr>
        <p:txBody>
          <a:bodyPr wrap="square" lIns="0" tIns="0" rIns="0" bIns="0" rtlCol="0" anchor="ctr"/>
          <a:lstStyle/>
          <a:p>
            <a:pPr marL="0" indent="0">
              <a:buNone/>
            </a:pPr>
            <a:r>
              <a:rPr lang="en-US" sz="1550" b="1" dirty="0">
                <a:solidFill>
                  <a:srgbClr val="0E2A47"/>
                </a:solidFill>
                <a:latin typeface="Georgia" pitchFamily="34" charset="0"/>
                <a:ea typeface="Georgia" pitchFamily="34" charset="-122"/>
                <a:cs typeface="Georgia" pitchFamily="34" charset="-120"/>
              </a:rPr>
              <a:t>A good chat prevents harm</a:t>
            </a:r>
            <a:endParaRPr lang="en-US" sz="1550" dirty="0"/>
          </a:p>
        </p:txBody>
      </p:sp>
      <p:sp>
        <p:nvSpPr>
          <p:cNvPr id="17" name="Text 13"/>
          <p:cNvSpPr/>
          <p:nvPr/>
        </p:nvSpPr>
        <p:spPr>
          <a:xfrm>
            <a:off x="6858000" y="3813048"/>
            <a:ext cx="4663440" cy="822960"/>
          </a:xfrm>
          <a:prstGeom prst="rect">
            <a:avLst/>
          </a:prstGeom>
          <a:noFill/>
          <a:ln/>
        </p:spPr>
        <p:txBody>
          <a:bodyPr wrap="square" lIns="0" tIns="0" rIns="0" bIns="0" rtlCol="0" anchor="ctr"/>
          <a:lstStyle/>
          <a:p>
            <a:pPr marL="0" indent="0">
              <a:lnSpc>
                <a:spcPct val="105000"/>
              </a:lnSpc>
              <a:buNone/>
            </a:pPr>
            <a:r>
              <a:rPr lang="en-US" sz="1250" dirty="0">
                <a:solidFill>
                  <a:srgbClr val="5C6E7E"/>
                </a:solidFill>
                <a:latin typeface="Calibri" pitchFamily="34" charset="0"/>
                <a:ea typeface="Calibri" pitchFamily="34" charset="-122"/>
                <a:cs typeface="Calibri" pitchFamily="34" charset="-120"/>
              </a:rPr>
              <a:t>Unintended pregnancy, unsafe prescribing and poor uptake usually trace back to a rushed or one-sided conversation.</a:t>
            </a:r>
            <a:endParaRPr lang="en-US" sz="1250" dirty="0"/>
          </a:p>
        </p:txBody>
      </p:sp>
      <p:sp>
        <p:nvSpPr>
          <p:cNvPr id="18" name="Shape 14"/>
          <p:cNvSpPr/>
          <p:nvPr/>
        </p:nvSpPr>
        <p:spPr>
          <a:xfrm>
            <a:off x="5577840" y="4892040"/>
            <a:ext cx="617220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9" name="Shape 15"/>
          <p:cNvSpPr/>
          <p:nvPr/>
        </p:nvSpPr>
        <p:spPr>
          <a:xfrm>
            <a:off x="5833872" y="5202936"/>
            <a:ext cx="841248" cy="841248"/>
          </a:xfrm>
          <a:prstGeom prst="ellipse">
            <a:avLst/>
          </a:prstGeom>
          <a:solidFill>
            <a:srgbClr val="EAF0F6"/>
          </a:solidFill>
          <a:ln/>
        </p:spPr>
        <p:txBody>
          <a:bodyPr/>
          <a:lstStyle/>
          <a:p>
            <a:endParaRPr lang="en-GB"/>
          </a:p>
        </p:txBody>
      </p:sp>
      <p:pic>
        <p:nvPicPr>
          <p:cNvPr id="20" name="Image 2" descr="preencoded.png"/>
          <p:cNvPicPr>
            <a:picLocks noChangeAspect="1"/>
          </p:cNvPicPr>
          <p:nvPr/>
        </p:nvPicPr>
        <p:blipFill>
          <a:blip r:embed="rId5"/>
          <a:stretch>
            <a:fillRect/>
          </a:stretch>
        </p:blipFill>
        <p:spPr>
          <a:xfrm>
            <a:off x="6077834" y="5446898"/>
            <a:ext cx="353324" cy="353324"/>
          </a:xfrm>
          <a:prstGeom prst="rect">
            <a:avLst/>
          </a:prstGeom>
        </p:spPr>
      </p:pic>
      <p:sp>
        <p:nvSpPr>
          <p:cNvPr id="21" name="Text 16"/>
          <p:cNvSpPr/>
          <p:nvPr/>
        </p:nvSpPr>
        <p:spPr>
          <a:xfrm>
            <a:off x="6858000" y="5093208"/>
            <a:ext cx="4663440" cy="365760"/>
          </a:xfrm>
          <a:prstGeom prst="rect">
            <a:avLst/>
          </a:prstGeom>
          <a:noFill/>
          <a:ln/>
        </p:spPr>
        <p:txBody>
          <a:bodyPr wrap="square" lIns="0" tIns="0" rIns="0" bIns="0" rtlCol="0" anchor="ctr"/>
          <a:lstStyle/>
          <a:p>
            <a:pPr marL="0" indent="0">
              <a:buNone/>
            </a:pPr>
            <a:r>
              <a:rPr lang="en-US" sz="1550" b="1" dirty="0">
                <a:solidFill>
                  <a:srgbClr val="0E2A47"/>
                </a:solidFill>
                <a:latin typeface="Georgia" pitchFamily="34" charset="0"/>
                <a:ea typeface="Georgia" pitchFamily="34" charset="-122"/>
                <a:cs typeface="Georgia" pitchFamily="34" charset="-120"/>
              </a:rPr>
              <a:t>Shared decisions stick</a:t>
            </a:r>
            <a:endParaRPr lang="en-US" sz="1550" dirty="0"/>
          </a:p>
        </p:txBody>
      </p:sp>
      <p:sp>
        <p:nvSpPr>
          <p:cNvPr id="22" name="Text 17"/>
          <p:cNvSpPr/>
          <p:nvPr/>
        </p:nvSpPr>
        <p:spPr>
          <a:xfrm>
            <a:off x="6858000" y="5458968"/>
            <a:ext cx="4663440" cy="822960"/>
          </a:xfrm>
          <a:prstGeom prst="rect">
            <a:avLst/>
          </a:prstGeom>
          <a:noFill/>
          <a:ln/>
        </p:spPr>
        <p:txBody>
          <a:bodyPr wrap="square" lIns="0" tIns="0" rIns="0" bIns="0" rtlCol="0" anchor="ctr"/>
          <a:lstStyle/>
          <a:p>
            <a:pPr marL="0" indent="0">
              <a:lnSpc>
                <a:spcPct val="105000"/>
              </a:lnSpc>
              <a:buNone/>
            </a:pPr>
            <a:r>
              <a:rPr lang="en-US" sz="1250" dirty="0">
                <a:solidFill>
                  <a:srgbClr val="5C6E7E"/>
                </a:solidFill>
                <a:latin typeface="Calibri" pitchFamily="34" charset="0"/>
                <a:ea typeface="Calibri" pitchFamily="34" charset="-122"/>
                <a:cs typeface="Calibri" pitchFamily="34" charset="-120"/>
              </a:rPr>
              <a:t>When the woman chooses with you — not is told by you — she is more satisfied and more likely to continue her method.</a:t>
            </a:r>
            <a:endParaRPr lang="en-US" sz="1250" dirty="0"/>
          </a:p>
        </p:txBody>
      </p:sp>
      <p:sp>
        <p:nvSpPr>
          <p:cNvPr id="23" name="Shape 18"/>
          <p:cNvSpPr/>
          <p:nvPr/>
        </p:nvSpPr>
        <p:spPr>
          <a:xfrm>
            <a:off x="411480" y="3703320"/>
            <a:ext cx="4846320" cy="2240280"/>
          </a:xfrm>
          <a:prstGeom prst="roundRect">
            <a:avLst>
              <a:gd name="adj" fmla="val 4082"/>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24" name="Shape 19"/>
          <p:cNvSpPr/>
          <p:nvPr/>
        </p:nvSpPr>
        <p:spPr>
          <a:xfrm>
            <a:off x="713232" y="4023360"/>
            <a:ext cx="822960" cy="822960"/>
          </a:xfrm>
          <a:prstGeom prst="ellipse">
            <a:avLst/>
          </a:prstGeom>
          <a:solidFill>
            <a:srgbClr val="E8770E"/>
          </a:solidFill>
          <a:ln/>
        </p:spPr>
        <p:txBody>
          <a:bodyPr/>
          <a:lstStyle/>
          <a:p>
            <a:endParaRPr lang="en-GB"/>
          </a:p>
        </p:txBody>
      </p:sp>
      <p:pic>
        <p:nvPicPr>
          <p:cNvPr id="25" name="Image 3" descr="preencoded.png"/>
          <p:cNvPicPr>
            <a:picLocks noChangeAspect="1"/>
          </p:cNvPicPr>
          <p:nvPr/>
        </p:nvPicPr>
        <p:blipFill>
          <a:blip r:embed="rId6"/>
          <a:stretch>
            <a:fillRect/>
          </a:stretch>
        </p:blipFill>
        <p:spPr>
          <a:xfrm>
            <a:off x="951890" y="4262018"/>
            <a:ext cx="345643" cy="345643"/>
          </a:xfrm>
          <a:prstGeom prst="rect">
            <a:avLst/>
          </a:prstGeom>
        </p:spPr>
      </p:pic>
      <p:sp>
        <p:nvSpPr>
          <p:cNvPr id="26" name="Text 20"/>
          <p:cNvSpPr/>
          <p:nvPr/>
        </p:nvSpPr>
        <p:spPr>
          <a:xfrm>
            <a:off x="1737360" y="4041648"/>
            <a:ext cx="3291840" cy="365760"/>
          </a:xfrm>
          <a:prstGeom prst="rect">
            <a:avLst/>
          </a:prstGeom>
          <a:noFill/>
          <a:ln/>
        </p:spPr>
        <p:txBody>
          <a:bodyPr wrap="square" lIns="0" tIns="0" rIns="0" bIns="0" rtlCol="0" anchor="ctr"/>
          <a:lstStyle/>
          <a:p>
            <a:pPr marL="0" indent="0">
              <a:buNone/>
            </a:pPr>
            <a:r>
              <a:rPr lang="en-US" sz="1500" b="1" dirty="0">
                <a:solidFill>
                  <a:srgbClr val="FFFFFF"/>
                </a:solidFill>
                <a:latin typeface="Georgia" pitchFamily="34" charset="0"/>
                <a:ea typeface="Georgia" pitchFamily="34" charset="-122"/>
                <a:cs typeface="Georgia" pitchFamily="34" charset="-120"/>
              </a:rPr>
              <a:t>The aim of this deck</a:t>
            </a:r>
            <a:endParaRPr lang="en-US" sz="1500" dirty="0"/>
          </a:p>
        </p:txBody>
      </p:sp>
      <p:sp>
        <p:nvSpPr>
          <p:cNvPr id="27" name="Text 21"/>
          <p:cNvSpPr/>
          <p:nvPr/>
        </p:nvSpPr>
        <p:spPr>
          <a:xfrm>
            <a:off x="713232" y="4956048"/>
            <a:ext cx="4297680" cy="868680"/>
          </a:xfrm>
          <a:prstGeom prst="rect">
            <a:avLst/>
          </a:prstGeom>
          <a:noFill/>
          <a:ln/>
        </p:spPr>
        <p:txBody>
          <a:bodyPr wrap="square" lIns="0" tIns="0" rIns="0" bIns="0" rtlCol="0" anchor="t"/>
          <a:lstStyle/>
          <a:p>
            <a:pPr marL="0" indent="0">
              <a:lnSpc>
                <a:spcPct val="110000"/>
              </a:lnSpc>
              <a:buNone/>
            </a:pPr>
            <a:r>
              <a:rPr lang="en-US" sz="1250" dirty="0">
                <a:solidFill>
                  <a:srgbClr val="D7E2EE"/>
                </a:solidFill>
                <a:latin typeface="Calibri" pitchFamily="34" charset="0"/>
                <a:ea typeface="Calibri" pitchFamily="34" charset="-122"/>
                <a:cs typeface="Calibri" pitchFamily="34" charset="-120"/>
              </a:rPr>
              <a:t>Give you a simple, repeatable structure for the family planning consultation — one you can use whether the woman is 15 or 50, planning a pregnancy or avoiding one.</a:t>
            </a:r>
            <a:endParaRPr lang="en-US" sz="1250" dirty="0"/>
          </a:p>
        </p:txBody>
      </p:sp>
      <p:sp>
        <p:nvSpPr>
          <p:cNvPr id="28" name="Text 22"/>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9" name="Text 23"/>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THE MINDSET</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From “Which method?” to “What do you want?”</a:t>
            </a:r>
            <a:endParaRPr lang="en-US" sz="3000" dirty="0"/>
          </a:p>
        </p:txBody>
      </p:sp>
      <p:sp>
        <p:nvSpPr>
          <p:cNvPr id="7" name="Text 5"/>
          <p:cNvSpPr/>
          <p:nvPr/>
        </p:nvSpPr>
        <p:spPr>
          <a:xfrm>
            <a:off x="411480" y="2011680"/>
            <a:ext cx="11338560" cy="640080"/>
          </a:xfrm>
          <a:prstGeom prst="rect">
            <a:avLst/>
          </a:prstGeom>
          <a:noFill/>
          <a:ln/>
        </p:spPr>
        <p:txBody>
          <a:bodyPr wrap="square" lIns="0" tIns="0" rIns="0" bIns="0" rtlCol="0" anchor="ctr"/>
          <a:lstStyle/>
          <a:p>
            <a:pPr marL="0" indent="0">
              <a:lnSpc>
                <a:spcPct val="110000"/>
              </a:lnSpc>
              <a:buNone/>
            </a:pPr>
            <a:r>
              <a:rPr lang="en-US" sz="1500" dirty="0">
                <a:solidFill>
                  <a:srgbClr val="1B2A3A"/>
                </a:solidFill>
                <a:latin typeface="Calibri" pitchFamily="34" charset="0"/>
                <a:ea typeface="Calibri" pitchFamily="34" charset="-122"/>
                <a:cs typeface="Calibri" pitchFamily="34" charset="-120"/>
              </a:rPr>
              <a:t>The biggest change you can make is to start with the woman, not the method. Open the conversation around her life and intentions — the method follows from that.</a:t>
            </a:r>
            <a:endParaRPr lang="en-US" sz="1500" dirty="0"/>
          </a:p>
        </p:txBody>
      </p:sp>
      <p:sp>
        <p:nvSpPr>
          <p:cNvPr id="8" name="Shape 6"/>
          <p:cNvSpPr/>
          <p:nvPr/>
        </p:nvSpPr>
        <p:spPr>
          <a:xfrm>
            <a:off x="411480" y="2788920"/>
            <a:ext cx="5486400" cy="3017520"/>
          </a:xfrm>
          <a:prstGeom prst="roundRect">
            <a:avLst>
              <a:gd name="adj" fmla="val 303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411480" y="2788920"/>
            <a:ext cx="5486400" cy="640080"/>
          </a:xfrm>
          <a:prstGeom prst="roundRect">
            <a:avLst>
              <a:gd name="adj" fmla="val 14286"/>
            </a:avLst>
          </a:prstGeom>
          <a:solidFill>
            <a:srgbClr val="F9E9E7"/>
          </a:solidFill>
          <a:ln/>
        </p:spPr>
        <p:txBody>
          <a:bodyPr/>
          <a:lstStyle/>
          <a:p>
            <a:endParaRPr lang="en-GB"/>
          </a:p>
        </p:txBody>
      </p:sp>
      <p:sp>
        <p:nvSpPr>
          <p:cNvPr id="10" name="Shape 8"/>
          <p:cNvSpPr/>
          <p:nvPr/>
        </p:nvSpPr>
        <p:spPr>
          <a:xfrm>
            <a:off x="658368" y="2935224"/>
            <a:ext cx="384048" cy="384048"/>
          </a:xfrm>
          <a:prstGeom prst="ellipse">
            <a:avLst/>
          </a:prstGeom>
          <a:solidFill>
            <a:srgbClr val="FFFFFF"/>
          </a:solidFill>
          <a:ln/>
        </p:spPr>
        <p:txBody>
          <a:bodyPr/>
          <a:lstStyle/>
          <a:p>
            <a:endParaRPr lang="en-GB"/>
          </a:p>
        </p:txBody>
      </p:sp>
      <p:pic>
        <p:nvPicPr>
          <p:cNvPr id="11" name="Image 0" descr="preencoded.png"/>
          <p:cNvPicPr>
            <a:picLocks noChangeAspect="1"/>
          </p:cNvPicPr>
          <p:nvPr/>
        </p:nvPicPr>
        <p:blipFill>
          <a:blip r:embed="rId3"/>
          <a:stretch>
            <a:fillRect/>
          </a:stretch>
        </p:blipFill>
        <p:spPr>
          <a:xfrm>
            <a:off x="769742" y="3046598"/>
            <a:ext cx="161300" cy="161300"/>
          </a:xfrm>
          <a:prstGeom prst="rect">
            <a:avLst/>
          </a:prstGeom>
        </p:spPr>
      </p:pic>
      <p:sp>
        <p:nvSpPr>
          <p:cNvPr id="12" name="Text 9"/>
          <p:cNvSpPr/>
          <p:nvPr/>
        </p:nvSpPr>
        <p:spPr>
          <a:xfrm>
            <a:off x="1143000" y="2788920"/>
            <a:ext cx="4206240" cy="640080"/>
          </a:xfrm>
          <a:prstGeom prst="rect">
            <a:avLst/>
          </a:prstGeom>
          <a:noFill/>
          <a:ln/>
        </p:spPr>
        <p:txBody>
          <a:bodyPr wrap="square" lIns="0" tIns="0" rIns="0" bIns="0" rtlCol="0" anchor="ctr"/>
          <a:lstStyle/>
          <a:p>
            <a:pPr marL="0" indent="0">
              <a:buNone/>
            </a:pPr>
            <a:r>
              <a:rPr lang="en-US" sz="1550" b="1" dirty="0">
                <a:solidFill>
                  <a:srgbClr val="C0392B"/>
                </a:solidFill>
                <a:latin typeface="Georgia" pitchFamily="34" charset="0"/>
                <a:ea typeface="Georgia" pitchFamily="34" charset="-122"/>
                <a:cs typeface="Georgia" pitchFamily="34" charset="-120"/>
              </a:rPr>
              <a:t>Method-led (old style)</a:t>
            </a:r>
            <a:endParaRPr lang="en-US" sz="1550" dirty="0"/>
          </a:p>
        </p:txBody>
      </p:sp>
      <p:sp>
        <p:nvSpPr>
          <p:cNvPr id="13" name="Text 10"/>
          <p:cNvSpPr/>
          <p:nvPr/>
        </p:nvSpPr>
        <p:spPr>
          <a:xfrm>
            <a:off x="731520" y="3657600"/>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“Do you want the pill or the coil?”</a:t>
            </a:r>
            <a:endParaRPr lang="en-US" sz="1280" dirty="0"/>
          </a:p>
        </p:txBody>
      </p:sp>
      <p:sp>
        <p:nvSpPr>
          <p:cNvPr id="14" name="Text 11"/>
          <p:cNvSpPr/>
          <p:nvPr/>
        </p:nvSpPr>
        <p:spPr>
          <a:xfrm>
            <a:off x="731520" y="4078224"/>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Clinician decides; woman is informed.</a:t>
            </a:r>
            <a:endParaRPr lang="en-US" sz="1280" dirty="0"/>
          </a:p>
        </p:txBody>
      </p:sp>
      <p:sp>
        <p:nvSpPr>
          <p:cNvPr id="15" name="Text 12"/>
          <p:cNvSpPr/>
          <p:nvPr/>
        </p:nvSpPr>
        <p:spPr>
          <a:xfrm>
            <a:off x="731520" y="4498848"/>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Long lists of contraindications recited.</a:t>
            </a:r>
            <a:endParaRPr lang="en-US" sz="1280" dirty="0"/>
          </a:p>
        </p:txBody>
      </p:sp>
      <p:sp>
        <p:nvSpPr>
          <p:cNvPr id="16" name="Text 13"/>
          <p:cNvSpPr/>
          <p:nvPr/>
        </p:nvSpPr>
        <p:spPr>
          <a:xfrm>
            <a:off x="731520" y="4919472"/>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Partner ignored or assumed.</a:t>
            </a:r>
            <a:endParaRPr lang="en-US" sz="1280" dirty="0"/>
          </a:p>
        </p:txBody>
      </p:sp>
      <p:sp>
        <p:nvSpPr>
          <p:cNvPr id="17" name="Text 14"/>
          <p:cNvSpPr/>
          <p:nvPr/>
        </p:nvSpPr>
        <p:spPr>
          <a:xfrm>
            <a:off x="731520" y="5340096"/>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Higher chance she stops the method early.</a:t>
            </a:r>
            <a:endParaRPr lang="en-US" sz="1280" dirty="0"/>
          </a:p>
        </p:txBody>
      </p:sp>
      <p:sp>
        <p:nvSpPr>
          <p:cNvPr id="18" name="Shape 15"/>
          <p:cNvSpPr/>
          <p:nvPr/>
        </p:nvSpPr>
        <p:spPr>
          <a:xfrm>
            <a:off x="6309360" y="2788920"/>
            <a:ext cx="5486400" cy="3017520"/>
          </a:xfrm>
          <a:prstGeom prst="roundRect">
            <a:avLst>
              <a:gd name="adj" fmla="val 303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9" name="Shape 16"/>
          <p:cNvSpPr/>
          <p:nvPr/>
        </p:nvSpPr>
        <p:spPr>
          <a:xfrm>
            <a:off x="6309360" y="2788920"/>
            <a:ext cx="5486400" cy="640080"/>
          </a:xfrm>
          <a:prstGeom prst="roundRect">
            <a:avLst>
              <a:gd name="adj" fmla="val 14286"/>
            </a:avLst>
          </a:prstGeom>
          <a:solidFill>
            <a:srgbClr val="E4F1F0"/>
          </a:solidFill>
          <a:ln/>
        </p:spPr>
        <p:txBody>
          <a:bodyPr/>
          <a:lstStyle/>
          <a:p>
            <a:endParaRPr lang="en-GB"/>
          </a:p>
        </p:txBody>
      </p:sp>
      <p:sp>
        <p:nvSpPr>
          <p:cNvPr id="20" name="Shape 17"/>
          <p:cNvSpPr/>
          <p:nvPr/>
        </p:nvSpPr>
        <p:spPr>
          <a:xfrm>
            <a:off x="6556248" y="2935224"/>
            <a:ext cx="384048" cy="384048"/>
          </a:xfrm>
          <a:prstGeom prst="ellipse">
            <a:avLst/>
          </a:prstGeom>
          <a:solidFill>
            <a:srgbClr val="FFFFFF"/>
          </a:solidFill>
          <a:ln/>
        </p:spPr>
        <p:txBody>
          <a:bodyPr/>
          <a:lstStyle/>
          <a:p>
            <a:endParaRPr lang="en-GB"/>
          </a:p>
        </p:txBody>
      </p:sp>
      <p:pic>
        <p:nvPicPr>
          <p:cNvPr id="21" name="Image 1" descr="preencoded.png"/>
          <p:cNvPicPr>
            <a:picLocks noChangeAspect="1"/>
          </p:cNvPicPr>
          <p:nvPr/>
        </p:nvPicPr>
        <p:blipFill>
          <a:blip r:embed="rId4"/>
          <a:stretch>
            <a:fillRect/>
          </a:stretch>
        </p:blipFill>
        <p:spPr>
          <a:xfrm>
            <a:off x="6667622" y="3046598"/>
            <a:ext cx="161300" cy="161300"/>
          </a:xfrm>
          <a:prstGeom prst="rect">
            <a:avLst/>
          </a:prstGeom>
        </p:spPr>
      </p:pic>
      <p:sp>
        <p:nvSpPr>
          <p:cNvPr id="22" name="Text 18"/>
          <p:cNvSpPr/>
          <p:nvPr/>
        </p:nvSpPr>
        <p:spPr>
          <a:xfrm>
            <a:off x="7040880" y="2788920"/>
            <a:ext cx="4617720" cy="640080"/>
          </a:xfrm>
          <a:prstGeom prst="rect">
            <a:avLst/>
          </a:prstGeom>
          <a:noFill/>
          <a:ln/>
        </p:spPr>
        <p:txBody>
          <a:bodyPr wrap="square" lIns="0" tIns="0" rIns="0" bIns="0" rtlCol="0" anchor="ctr"/>
          <a:lstStyle/>
          <a:p>
            <a:pPr marL="0" indent="0">
              <a:buNone/>
            </a:pPr>
            <a:r>
              <a:rPr lang="en-US" sz="1550" b="1" dirty="0">
                <a:solidFill>
                  <a:srgbClr val="12877F"/>
                </a:solidFill>
                <a:latin typeface="Georgia" pitchFamily="34" charset="0"/>
                <a:ea typeface="Georgia" pitchFamily="34" charset="-122"/>
                <a:cs typeface="Georgia" pitchFamily="34" charset="-120"/>
              </a:rPr>
              <a:t>Person-led (recommended)</a:t>
            </a:r>
            <a:endParaRPr lang="en-US" sz="1550" dirty="0"/>
          </a:p>
        </p:txBody>
      </p:sp>
      <p:sp>
        <p:nvSpPr>
          <p:cNvPr id="23" name="Text 19"/>
          <p:cNvSpPr/>
          <p:nvPr/>
        </p:nvSpPr>
        <p:spPr>
          <a:xfrm>
            <a:off x="6629400" y="3657600"/>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“Tell me what you’re hoping for.”</a:t>
            </a:r>
            <a:endParaRPr lang="en-US" sz="1280" dirty="0"/>
          </a:p>
        </p:txBody>
      </p:sp>
      <p:sp>
        <p:nvSpPr>
          <p:cNvPr id="24" name="Text 20"/>
          <p:cNvSpPr/>
          <p:nvPr/>
        </p:nvSpPr>
        <p:spPr>
          <a:xfrm>
            <a:off x="6629400" y="4078224"/>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Woman decides; clinician guides safely.</a:t>
            </a:r>
            <a:endParaRPr lang="en-US" sz="1280" dirty="0"/>
          </a:p>
        </p:txBody>
      </p:sp>
      <p:sp>
        <p:nvSpPr>
          <p:cNvPr id="25" name="Text 21"/>
          <p:cNvSpPr/>
          <p:nvPr/>
        </p:nvSpPr>
        <p:spPr>
          <a:xfrm>
            <a:off x="6629400" y="4498848"/>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Eligibility checked quietly using UKMEC.</a:t>
            </a:r>
            <a:endParaRPr lang="en-US" sz="1280" dirty="0"/>
          </a:p>
        </p:txBody>
      </p:sp>
      <p:sp>
        <p:nvSpPr>
          <p:cNvPr id="26" name="Text 22"/>
          <p:cNvSpPr/>
          <p:nvPr/>
        </p:nvSpPr>
        <p:spPr>
          <a:xfrm>
            <a:off x="6629400" y="4919472"/>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Partner included when she wants them there.</a:t>
            </a:r>
            <a:endParaRPr lang="en-US" sz="1280" dirty="0"/>
          </a:p>
        </p:txBody>
      </p:sp>
      <p:sp>
        <p:nvSpPr>
          <p:cNvPr id="27" name="Text 23"/>
          <p:cNvSpPr/>
          <p:nvPr/>
        </p:nvSpPr>
        <p:spPr>
          <a:xfrm>
            <a:off x="6629400" y="5340096"/>
            <a:ext cx="4937760" cy="402336"/>
          </a:xfrm>
          <a:prstGeom prst="rect">
            <a:avLst/>
          </a:prstGeom>
          <a:noFill/>
          <a:ln/>
        </p:spPr>
        <p:txBody>
          <a:bodyPr wrap="square" lIns="0" tIns="0" rIns="0" bIns="0" rtlCol="0" anchor="ctr"/>
          <a:lstStyle/>
          <a:p>
            <a:pPr marL="152400" indent="-152400">
              <a:buSzPct val="100000"/>
              <a:buChar char="•"/>
            </a:pPr>
            <a:r>
              <a:rPr lang="en-US" sz="1280" dirty="0">
                <a:solidFill>
                  <a:srgbClr val="1B2A3A"/>
                </a:solidFill>
                <a:latin typeface="Calibri" pitchFamily="34" charset="0"/>
                <a:ea typeface="Calibri" pitchFamily="34" charset="-122"/>
                <a:cs typeface="Calibri" pitchFamily="34" charset="-120"/>
              </a:rPr>
              <a:t>Better fit → better satisfaction &amp; continuation.</a:t>
            </a:r>
            <a:endParaRPr lang="en-US" sz="1280" dirty="0"/>
          </a:p>
        </p:txBody>
      </p:sp>
      <p:sp>
        <p:nvSpPr>
          <p:cNvPr id="28" name="Text 24"/>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9" name="Text 25"/>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2A47"/>
        </a:solidFill>
        <a:effectLst/>
      </p:bgPr>
    </p:bg>
    <p:spTree>
      <p:nvGrpSpPr>
        <p:cNvPr id="1" name=""/>
        <p:cNvGrpSpPr/>
        <p:nvPr/>
      </p:nvGrpSpPr>
      <p:grpSpPr>
        <a:xfrm>
          <a:off x="0" y="0"/>
          <a:ext cx="0" cy="0"/>
          <a:chOff x="0" y="0"/>
          <a:chExt cx="0" cy="0"/>
        </a:xfrm>
      </p:grpSpPr>
      <p:sp>
        <p:nvSpPr>
          <p:cNvPr id="2" name="Shape 0"/>
          <p:cNvSpPr/>
          <p:nvPr/>
        </p:nvSpPr>
        <p:spPr>
          <a:xfrm>
            <a:off x="411480" y="41148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41148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411480" y="1051560"/>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YOUR ROADMAP</a:t>
            </a:r>
            <a:endParaRPr lang="en-US" sz="1250" dirty="0"/>
          </a:p>
        </p:txBody>
      </p:sp>
      <p:sp>
        <p:nvSpPr>
          <p:cNvPr id="5" name="Text 3"/>
          <p:cNvSpPr/>
          <p:nvPr/>
        </p:nvSpPr>
        <p:spPr>
          <a:xfrm>
            <a:off x="411480" y="1325880"/>
            <a:ext cx="11338560" cy="731520"/>
          </a:xfrm>
          <a:prstGeom prst="rect">
            <a:avLst/>
          </a:prstGeom>
          <a:noFill/>
          <a:ln/>
        </p:spPr>
        <p:txBody>
          <a:bodyPr wrap="square" lIns="0" tIns="0" rIns="0" bIns="0" rtlCol="0" anchor="ctr"/>
          <a:lstStyle/>
          <a:p>
            <a:pPr marL="0" indent="0">
              <a:buNone/>
            </a:pPr>
            <a:r>
              <a:rPr lang="en-US" sz="2900" b="1" dirty="0">
                <a:solidFill>
                  <a:srgbClr val="FFFFFF"/>
                </a:solidFill>
                <a:latin typeface="Georgia" pitchFamily="34" charset="0"/>
                <a:ea typeface="Georgia" pitchFamily="34" charset="-122"/>
                <a:cs typeface="Georgia" pitchFamily="34" charset="-120"/>
              </a:rPr>
              <a:t>Five steps through any family planning conversation</a:t>
            </a:r>
            <a:endParaRPr lang="en-US" sz="2900" dirty="0"/>
          </a:p>
        </p:txBody>
      </p:sp>
      <p:sp>
        <p:nvSpPr>
          <p:cNvPr id="6" name="Text 4"/>
          <p:cNvSpPr/>
          <p:nvPr/>
        </p:nvSpPr>
        <p:spPr>
          <a:xfrm>
            <a:off x="411480" y="2011680"/>
            <a:ext cx="10972800" cy="365760"/>
          </a:xfrm>
          <a:prstGeom prst="rect">
            <a:avLst/>
          </a:prstGeom>
          <a:noFill/>
          <a:ln/>
        </p:spPr>
        <p:txBody>
          <a:bodyPr wrap="square" lIns="0" tIns="0" rIns="0" bIns="0" rtlCol="0" anchor="ctr"/>
          <a:lstStyle/>
          <a:p>
            <a:pPr marL="0" indent="0">
              <a:buNone/>
            </a:pPr>
            <a:r>
              <a:rPr lang="en-US" sz="1400" dirty="0">
                <a:solidFill>
                  <a:srgbClr val="AFC0D4"/>
                </a:solidFill>
                <a:latin typeface="Calibri" pitchFamily="34" charset="0"/>
                <a:ea typeface="Calibri" pitchFamily="34" charset="-122"/>
                <a:cs typeface="Calibri" pitchFamily="34" charset="-120"/>
              </a:rPr>
              <a:t>Learn the order once, and it works for every patient — keep coming back to it through this deck.</a:t>
            </a:r>
            <a:endParaRPr lang="en-US" sz="1400" dirty="0"/>
          </a:p>
        </p:txBody>
      </p:sp>
      <p:sp>
        <p:nvSpPr>
          <p:cNvPr id="7" name="Shape 5"/>
          <p:cNvSpPr/>
          <p:nvPr/>
        </p:nvSpPr>
        <p:spPr>
          <a:xfrm>
            <a:off x="411480" y="2697480"/>
            <a:ext cx="2090867" cy="315468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8" name="Shape 6"/>
          <p:cNvSpPr/>
          <p:nvPr/>
        </p:nvSpPr>
        <p:spPr>
          <a:xfrm>
            <a:off x="1155162" y="2953512"/>
            <a:ext cx="603504" cy="603504"/>
          </a:xfrm>
          <a:prstGeom prst="ellipse">
            <a:avLst/>
          </a:prstGeom>
          <a:solidFill>
            <a:srgbClr val="E8770E"/>
          </a:solidFill>
          <a:ln/>
        </p:spPr>
        <p:txBody>
          <a:bodyPr/>
          <a:lstStyle/>
          <a:p>
            <a:endParaRPr lang="en-GB"/>
          </a:p>
        </p:txBody>
      </p:sp>
      <p:sp>
        <p:nvSpPr>
          <p:cNvPr id="9" name="Text 7"/>
          <p:cNvSpPr/>
          <p:nvPr/>
        </p:nvSpPr>
        <p:spPr>
          <a:xfrm>
            <a:off x="1155162" y="2953512"/>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Georgia" pitchFamily="34" charset="0"/>
                <a:ea typeface="Georgia" pitchFamily="34" charset="-122"/>
                <a:cs typeface="Georgia" pitchFamily="34" charset="-120"/>
              </a:rPr>
              <a:t>1</a:t>
            </a:r>
            <a:endParaRPr lang="en-US" sz="2400" dirty="0"/>
          </a:p>
        </p:txBody>
      </p:sp>
      <p:sp>
        <p:nvSpPr>
          <p:cNvPr id="10" name="Shape 8"/>
          <p:cNvSpPr/>
          <p:nvPr/>
        </p:nvSpPr>
        <p:spPr>
          <a:xfrm>
            <a:off x="1164306" y="3721608"/>
            <a:ext cx="585216" cy="585216"/>
          </a:xfrm>
          <a:prstGeom prst="ellipse">
            <a:avLst/>
          </a:prstGeom>
          <a:solidFill>
            <a:srgbClr val="0E2A47"/>
          </a:solidFill>
          <a:ln/>
        </p:spPr>
        <p:txBody>
          <a:bodyPr/>
          <a:lstStyle/>
          <a:p>
            <a:endParaRPr lang="en-GB"/>
          </a:p>
        </p:txBody>
      </p:sp>
      <p:pic>
        <p:nvPicPr>
          <p:cNvPr id="11" name="Image 0" descr="preencoded.png"/>
          <p:cNvPicPr>
            <a:picLocks noChangeAspect="1"/>
          </p:cNvPicPr>
          <p:nvPr/>
        </p:nvPicPr>
        <p:blipFill>
          <a:blip r:embed="rId3"/>
          <a:stretch>
            <a:fillRect/>
          </a:stretch>
        </p:blipFill>
        <p:spPr>
          <a:xfrm>
            <a:off x="1334018" y="3891321"/>
            <a:ext cx="245791" cy="245791"/>
          </a:xfrm>
          <a:prstGeom prst="rect">
            <a:avLst/>
          </a:prstGeom>
        </p:spPr>
      </p:pic>
      <p:sp>
        <p:nvSpPr>
          <p:cNvPr id="12" name="Text 9"/>
          <p:cNvSpPr/>
          <p:nvPr/>
        </p:nvSpPr>
        <p:spPr>
          <a:xfrm>
            <a:off x="502920" y="4398264"/>
            <a:ext cx="1907987" cy="292608"/>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EXPLORE</a:t>
            </a:r>
            <a:endParaRPr lang="en-US" sz="1400" dirty="0"/>
          </a:p>
        </p:txBody>
      </p:sp>
      <p:sp>
        <p:nvSpPr>
          <p:cNvPr id="13" name="Text 10"/>
          <p:cNvSpPr/>
          <p:nvPr/>
        </p:nvSpPr>
        <p:spPr>
          <a:xfrm>
            <a:off x="521208" y="4690872"/>
            <a:ext cx="1871411" cy="310896"/>
          </a:xfrm>
          <a:prstGeom prst="rect">
            <a:avLst/>
          </a:prstGeom>
          <a:noFill/>
          <a:ln/>
        </p:spPr>
        <p:txBody>
          <a:bodyPr wrap="square" lIns="0" tIns="0" rIns="0" bIns="0" rtlCol="0" anchor="ctr"/>
          <a:lstStyle/>
          <a:p>
            <a:pPr marL="0" indent="0" algn="ctr">
              <a:buNone/>
            </a:pPr>
            <a:r>
              <a:rPr lang="en-US" sz="1150" b="1" i="1" dirty="0">
                <a:solidFill>
                  <a:srgbClr val="E8770E"/>
                </a:solidFill>
                <a:latin typeface="Calibri" pitchFamily="34" charset="0"/>
                <a:ea typeface="Calibri" pitchFamily="34" charset="-122"/>
                <a:cs typeface="Calibri" pitchFamily="34" charset="-120"/>
              </a:rPr>
              <a:t>What does she want?</a:t>
            </a:r>
            <a:endParaRPr lang="en-US" sz="1150" dirty="0"/>
          </a:p>
        </p:txBody>
      </p:sp>
      <p:sp>
        <p:nvSpPr>
          <p:cNvPr id="14" name="Text 11"/>
          <p:cNvSpPr/>
          <p:nvPr/>
        </p:nvSpPr>
        <p:spPr>
          <a:xfrm>
            <a:off x="539496" y="4983480"/>
            <a:ext cx="1834835" cy="777240"/>
          </a:xfrm>
          <a:prstGeom prst="rect">
            <a:avLst/>
          </a:prstGeom>
          <a:noFill/>
          <a:ln/>
        </p:spPr>
        <p:txBody>
          <a:bodyPr wrap="square" lIns="0" tIns="0" rIns="0" bIns="0" rtlCol="0" anchor="ctr"/>
          <a:lstStyle/>
          <a:p>
            <a:pPr marL="0" indent="0" algn="ctr">
              <a:lnSpc>
                <a:spcPct val="104000"/>
              </a:lnSpc>
              <a:buNone/>
            </a:pPr>
            <a:r>
              <a:rPr lang="en-US" sz="1030" dirty="0">
                <a:solidFill>
                  <a:srgbClr val="C2D2E4"/>
                </a:solidFill>
                <a:latin typeface="Calibri" pitchFamily="34" charset="0"/>
                <a:ea typeface="Calibri" pitchFamily="34" charset="-122"/>
                <a:cs typeface="Calibri" pitchFamily="34" charset="-120"/>
              </a:rPr>
              <a:t>Pregnancy plans now &amp; ever; her ideas, worries, expectations.</a:t>
            </a:r>
            <a:endParaRPr lang="en-US" sz="1030" dirty="0"/>
          </a:p>
        </p:txBody>
      </p:sp>
      <p:pic>
        <p:nvPicPr>
          <p:cNvPr id="15" name="Image 1" descr="preencoded.png"/>
          <p:cNvPicPr>
            <a:picLocks noChangeAspect="1"/>
          </p:cNvPicPr>
          <p:nvPr/>
        </p:nvPicPr>
        <p:blipFill>
          <a:blip r:embed="rId4"/>
          <a:stretch>
            <a:fillRect/>
          </a:stretch>
        </p:blipFill>
        <p:spPr>
          <a:xfrm>
            <a:off x="2516063" y="4174236"/>
            <a:ext cx="201168" cy="201168"/>
          </a:xfrm>
          <a:prstGeom prst="rect">
            <a:avLst/>
          </a:prstGeom>
        </p:spPr>
      </p:pic>
      <p:sp>
        <p:nvSpPr>
          <p:cNvPr id="16" name="Shape 12"/>
          <p:cNvSpPr/>
          <p:nvPr/>
        </p:nvSpPr>
        <p:spPr>
          <a:xfrm>
            <a:off x="2730947" y="2697480"/>
            <a:ext cx="2090867" cy="315468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17" name="Shape 13"/>
          <p:cNvSpPr/>
          <p:nvPr/>
        </p:nvSpPr>
        <p:spPr>
          <a:xfrm>
            <a:off x="3474629" y="2953512"/>
            <a:ext cx="603504" cy="603504"/>
          </a:xfrm>
          <a:prstGeom prst="ellipse">
            <a:avLst/>
          </a:prstGeom>
          <a:solidFill>
            <a:srgbClr val="E8770E"/>
          </a:solidFill>
          <a:ln/>
        </p:spPr>
        <p:txBody>
          <a:bodyPr/>
          <a:lstStyle/>
          <a:p>
            <a:endParaRPr lang="en-GB"/>
          </a:p>
        </p:txBody>
      </p:sp>
      <p:sp>
        <p:nvSpPr>
          <p:cNvPr id="18" name="Text 14"/>
          <p:cNvSpPr/>
          <p:nvPr/>
        </p:nvSpPr>
        <p:spPr>
          <a:xfrm>
            <a:off x="3474629" y="2953512"/>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Georgia" pitchFamily="34" charset="0"/>
                <a:ea typeface="Georgia" pitchFamily="34" charset="-122"/>
                <a:cs typeface="Georgia" pitchFamily="34" charset="-120"/>
              </a:rPr>
              <a:t>2</a:t>
            </a:r>
            <a:endParaRPr lang="en-US" sz="2400" dirty="0"/>
          </a:p>
        </p:txBody>
      </p:sp>
      <p:sp>
        <p:nvSpPr>
          <p:cNvPr id="19" name="Shape 15"/>
          <p:cNvSpPr/>
          <p:nvPr/>
        </p:nvSpPr>
        <p:spPr>
          <a:xfrm>
            <a:off x="3483773" y="3721608"/>
            <a:ext cx="585216" cy="585216"/>
          </a:xfrm>
          <a:prstGeom prst="ellipse">
            <a:avLst/>
          </a:prstGeom>
          <a:solidFill>
            <a:srgbClr val="0E2A47"/>
          </a:solidFill>
          <a:ln/>
        </p:spPr>
        <p:txBody>
          <a:bodyPr/>
          <a:lstStyle/>
          <a:p>
            <a:endParaRPr lang="en-GB"/>
          </a:p>
        </p:txBody>
      </p:sp>
      <p:pic>
        <p:nvPicPr>
          <p:cNvPr id="20" name="Image 2" descr="preencoded.png"/>
          <p:cNvPicPr>
            <a:picLocks noChangeAspect="1"/>
          </p:cNvPicPr>
          <p:nvPr/>
        </p:nvPicPr>
        <p:blipFill>
          <a:blip r:embed="rId5"/>
          <a:stretch>
            <a:fillRect/>
          </a:stretch>
        </p:blipFill>
        <p:spPr>
          <a:xfrm>
            <a:off x="3653485" y="3891321"/>
            <a:ext cx="245791" cy="245791"/>
          </a:xfrm>
          <a:prstGeom prst="rect">
            <a:avLst/>
          </a:prstGeom>
        </p:spPr>
      </p:pic>
      <p:sp>
        <p:nvSpPr>
          <p:cNvPr id="21" name="Text 16"/>
          <p:cNvSpPr/>
          <p:nvPr/>
        </p:nvSpPr>
        <p:spPr>
          <a:xfrm>
            <a:off x="2822387" y="4398264"/>
            <a:ext cx="1907987" cy="292608"/>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SAFEGUARD</a:t>
            </a:r>
            <a:endParaRPr lang="en-US" sz="1400" dirty="0"/>
          </a:p>
        </p:txBody>
      </p:sp>
      <p:sp>
        <p:nvSpPr>
          <p:cNvPr id="22" name="Text 17"/>
          <p:cNvSpPr/>
          <p:nvPr/>
        </p:nvSpPr>
        <p:spPr>
          <a:xfrm>
            <a:off x="2840675" y="4690872"/>
            <a:ext cx="1871411" cy="310896"/>
          </a:xfrm>
          <a:prstGeom prst="rect">
            <a:avLst/>
          </a:prstGeom>
          <a:noFill/>
          <a:ln/>
        </p:spPr>
        <p:txBody>
          <a:bodyPr wrap="square" lIns="0" tIns="0" rIns="0" bIns="0" rtlCol="0" anchor="ctr"/>
          <a:lstStyle/>
          <a:p>
            <a:pPr marL="0" indent="0" algn="ctr">
              <a:buNone/>
            </a:pPr>
            <a:r>
              <a:rPr lang="en-US" sz="1150" b="1" i="1" dirty="0">
                <a:solidFill>
                  <a:srgbClr val="E8770E"/>
                </a:solidFill>
                <a:latin typeface="Calibri" pitchFamily="34" charset="0"/>
                <a:ea typeface="Calibri" pitchFamily="34" charset="-122"/>
                <a:cs typeface="Calibri" pitchFamily="34" charset="-120"/>
              </a:rPr>
              <a:t>Is this her free choice?</a:t>
            </a:r>
            <a:endParaRPr lang="en-US" sz="1150" dirty="0"/>
          </a:p>
        </p:txBody>
      </p:sp>
      <p:sp>
        <p:nvSpPr>
          <p:cNvPr id="23" name="Text 18"/>
          <p:cNvSpPr/>
          <p:nvPr/>
        </p:nvSpPr>
        <p:spPr>
          <a:xfrm>
            <a:off x="2858963" y="4983480"/>
            <a:ext cx="1834835" cy="777240"/>
          </a:xfrm>
          <a:prstGeom prst="rect">
            <a:avLst/>
          </a:prstGeom>
          <a:noFill/>
          <a:ln/>
        </p:spPr>
        <p:txBody>
          <a:bodyPr wrap="square" lIns="0" tIns="0" rIns="0" bIns="0" rtlCol="0" anchor="ctr"/>
          <a:lstStyle/>
          <a:p>
            <a:pPr marL="0" indent="0" algn="ctr">
              <a:lnSpc>
                <a:spcPct val="104000"/>
              </a:lnSpc>
              <a:buNone/>
            </a:pPr>
            <a:r>
              <a:rPr lang="en-US" sz="1030" dirty="0">
                <a:solidFill>
                  <a:srgbClr val="C2D2E4"/>
                </a:solidFill>
                <a:latin typeface="Calibri" pitchFamily="34" charset="0"/>
                <a:ea typeface="Calibri" pitchFamily="34" charset="-122"/>
                <a:cs typeface="Calibri" pitchFamily="34" charset="-120"/>
              </a:rPr>
              <a:t>Confidentiality, capacity, coercion; Fraser for under-16s.</a:t>
            </a:r>
            <a:endParaRPr lang="en-US" sz="1030" dirty="0"/>
          </a:p>
        </p:txBody>
      </p:sp>
      <p:pic>
        <p:nvPicPr>
          <p:cNvPr id="24" name="Image 3" descr="preencoded.png"/>
          <p:cNvPicPr>
            <a:picLocks noChangeAspect="1"/>
          </p:cNvPicPr>
          <p:nvPr/>
        </p:nvPicPr>
        <p:blipFill>
          <a:blip r:embed="rId4"/>
          <a:stretch>
            <a:fillRect/>
          </a:stretch>
        </p:blipFill>
        <p:spPr>
          <a:xfrm>
            <a:off x="4835530" y="4174236"/>
            <a:ext cx="201168" cy="201168"/>
          </a:xfrm>
          <a:prstGeom prst="rect">
            <a:avLst/>
          </a:prstGeom>
        </p:spPr>
      </p:pic>
      <p:sp>
        <p:nvSpPr>
          <p:cNvPr id="25" name="Shape 19"/>
          <p:cNvSpPr/>
          <p:nvPr/>
        </p:nvSpPr>
        <p:spPr>
          <a:xfrm>
            <a:off x="5050414" y="2697480"/>
            <a:ext cx="2090867" cy="315468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26" name="Shape 20"/>
          <p:cNvSpPr/>
          <p:nvPr/>
        </p:nvSpPr>
        <p:spPr>
          <a:xfrm>
            <a:off x="5794096" y="2953512"/>
            <a:ext cx="603504" cy="603504"/>
          </a:xfrm>
          <a:prstGeom prst="ellipse">
            <a:avLst/>
          </a:prstGeom>
          <a:solidFill>
            <a:srgbClr val="E8770E"/>
          </a:solidFill>
          <a:ln/>
        </p:spPr>
        <p:txBody>
          <a:bodyPr/>
          <a:lstStyle/>
          <a:p>
            <a:endParaRPr lang="en-GB"/>
          </a:p>
        </p:txBody>
      </p:sp>
      <p:sp>
        <p:nvSpPr>
          <p:cNvPr id="27" name="Text 21"/>
          <p:cNvSpPr/>
          <p:nvPr/>
        </p:nvSpPr>
        <p:spPr>
          <a:xfrm>
            <a:off x="5794096" y="2953512"/>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Georgia" pitchFamily="34" charset="0"/>
                <a:ea typeface="Georgia" pitchFamily="34" charset="-122"/>
                <a:cs typeface="Georgia" pitchFamily="34" charset="-120"/>
              </a:rPr>
              <a:t>3</a:t>
            </a:r>
            <a:endParaRPr lang="en-US" sz="2400" dirty="0"/>
          </a:p>
        </p:txBody>
      </p:sp>
      <p:sp>
        <p:nvSpPr>
          <p:cNvPr id="28" name="Shape 22"/>
          <p:cNvSpPr/>
          <p:nvPr/>
        </p:nvSpPr>
        <p:spPr>
          <a:xfrm>
            <a:off x="5803240" y="3721608"/>
            <a:ext cx="585216" cy="585216"/>
          </a:xfrm>
          <a:prstGeom prst="ellipse">
            <a:avLst/>
          </a:prstGeom>
          <a:solidFill>
            <a:srgbClr val="0E2A47"/>
          </a:solidFill>
          <a:ln/>
        </p:spPr>
        <p:txBody>
          <a:bodyPr/>
          <a:lstStyle/>
          <a:p>
            <a:endParaRPr lang="en-GB"/>
          </a:p>
        </p:txBody>
      </p:sp>
      <p:pic>
        <p:nvPicPr>
          <p:cNvPr id="29" name="Image 4" descr="preencoded.png"/>
          <p:cNvPicPr>
            <a:picLocks noChangeAspect="1"/>
          </p:cNvPicPr>
          <p:nvPr/>
        </p:nvPicPr>
        <p:blipFill>
          <a:blip r:embed="rId6"/>
          <a:stretch>
            <a:fillRect/>
          </a:stretch>
        </p:blipFill>
        <p:spPr>
          <a:xfrm>
            <a:off x="5972952" y="3891321"/>
            <a:ext cx="245791" cy="245791"/>
          </a:xfrm>
          <a:prstGeom prst="rect">
            <a:avLst/>
          </a:prstGeom>
        </p:spPr>
      </p:pic>
      <p:sp>
        <p:nvSpPr>
          <p:cNvPr id="30" name="Text 23"/>
          <p:cNvSpPr/>
          <p:nvPr/>
        </p:nvSpPr>
        <p:spPr>
          <a:xfrm>
            <a:off x="5141854" y="4398264"/>
            <a:ext cx="1907987" cy="292608"/>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ASSESS</a:t>
            </a:r>
            <a:endParaRPr lang="en-US" sz="1400" dirty="0"/>
          </a:p>
        </p:txBody>
      </p:sp>
      <p:sp>
        <p:nvSpPr>
          <p:cNvPr id="31" name="Text 24"/>
          <p:cNvSpPr/>
          <p:nvPr/>
        </p:nvSpPr>
        <p:spPr>
          <a:xfrm>
            <a:off x="5160142" y="4690872"/>
            <a:ext cx="1871411" cy="310896"/>
          </a:xfrm>
          <a:prstGeom prst="rect">
            <a:avLst/>
          </a:prstGeom>
          <a:noFill/>
          <a:ln/>
        </p:spPr>
        <p:txBody>
          <a:bodyPr wrap="square" lIns="0" tIns="0" rIns="0" bIns="0" rtlCol="0" anchor="ctr"/>
          <a:lstStyle/>
          <a:p>
            <a:pPr marL="0" indent="0" algn="ctr">
              <a:buNone/>
            </a:pPr>
            <a:r>
              <a:rPr lang="en-US" sz="1150" b="1" i="1" dirty="0">
                <a:solidFill>
                  <a:srgbClr val="E8770E"/>
                </a:solidFill>
                <a:latin typeface="Calibri" pitchFamily="34" charset="0"/>
                <a:ea typeface="Calibri" pitchFamily="34" charset="-122"/>
                <a:cs typeface="Calibri" pitchFamily="34" charset="-120"/>
              </a:rPr>
              <a:t>Is it safe for her?</a:t>
            </a:r>
            <a:endParaRPr lang="en-US" sz="1150" dirty="0"/>
          </a:p>
        </p:txBody>
      </p:sp>
      <p:sp>
        <p:nvSpPr>
          <p:cNvPr id="32" name="Text 25"/>
          <p:cNvSpPr/>
          <p:nvPr/>
        </p:nvSpPr>
        <p:spPr>
          <a:xfrm>
            <a:off x="5178430" y="4983480"/>
            <a:ext cx="1834835" cy="777240"/>
          </a:xfrm>
          <a:prstGeom prst="rect">
            <a:avLst/>
          </a:prstGeom>
          <a:noFill/>
          <a:ln/>
        </p:spPr>
        <p:txBody>
          <a:bodyPr wrap="square" lIns="0" tIns="0" rIns="0" bIns="0" rtlCol="0" anchor="ctr"/>
          <a:lstStyle/>
          <a:p>
            <a:pPr marL="0" indent="0" algn="ctr">
              <a:lnSpc>
                <a:spcPct val="104000"/>
              </a:lnSpc>
              <a:buNone/>
            </a:pPr>
            <a:r>
              <a:rPr lang="en-US" sz="1030" dirty="0">
                <a:solidFill>
                  <a:srgbClr val="C2D2E4"/>
                </a:solidFill>
                <a:latin typeface="Calibri" pitchFamily="34" charset="0"/>
                <a:ea typeface="Calibri" pitchFamily="34" charset="-122"/>
                <a:cs typeface="Calibri" pitchFamily="34" charset="-120"/>
              </a:rPr>
              <a:t>Focused history → UKMEC: BP, BMI, smoking, migraine, meds.</a:t>
            </a:r>
            <a:endParaRPr lang="en-US" sz="1030" dirty="0"/>
          </a:p>
        </p:txBody>
      </p:sp>
      <p:pic>
        <p:nvPicPr>
          <p:cNvPr id="33" name="Image 5" descr="preencoded.png"/>
          <p:cNvPicPr>
            <a:picLocks noChangeAspect="1"/>
          </p:cNvPicPr>
          <p:nvPr/>
        </p:nvPicPr>
        <p:blipFill>
          <a:blip r:embed="rId4"/>
          <a:stretch>
            <a:fillRect/>
          </a:stretch>
        </p:blipFill>
        <p:spPr>
          <a:xfrm>
            <a:off x="7154997" y="4174236"/>
            <a:ext cx="201168" cy="201168"/>
          </a:xfrm>
          <a:prstGeom prst="rect">
            <a:avLst/>
          </a:prstGeom>
        </p:spPr>
      </p:pic>
      <p:sp>
        <p:nvSpPr>
          <p:cNvPr id="34" name="Shape 26"/>
          <p:cNvSpPr/>
          <p:nvPr/>
        </p:nvSpPr>
        <p:spPr>
          <a:xfrm>
            <a:off x="7369881" y="2697480"/>
            <a:ext cx="2090867" cy="315468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35" name="Shape 27"/>
          <p:cNvSpPr/>
          <p:nvPr/>
        </p:nvSpPr>
        <p:spPr>
          <a:xfrm>
            <a:off x="8113563" y="2953512"/>
            <a:ext cx="603504" cy="603504"/>
          </a:xfrm>
          <a:prstGeom prst="ellipse">
            <a:avLst/>
          </a:prstGeom>
          <a:solidFill>
            <a:srgbClr val="E8770E"/>
          </a:solidFill>
          <a:ln/>
        </p:spPr>
        <p:txBody>
          <a:bodyPr/>
          <a:lstStyle/>
          <a:p>
            <a:endParaRPr lang="en-GB"/>
          </a:p>
        </p:txBody>
      </p:sp>
      <p:sp>
        <p:nvSpPr>
          <p:cNvPr id="36" name="Text 28"/>
          <p:cNvSpPr/>
          <p:nvPr/>
        </p:nvSpPr>
        <p:spPr>
          <a:xfrm>
            <a:off x="8113563" y="2953512"/>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Georgia" pitchFamily="34" charset="0"/>
                <a:ea typeface="Georgia" pitchFamily="34" charset="-122"/>
                <a:cs typeface="Georgia" pitchFamily="34" charset="-120"/>
              </a:rPr>
              <a:t>4</a:t>
            </a:r>
            <a:endParaRPr lang="en-US" sz="2400" dirty="0"/>
          </a:p>
        </p:txBody>
      </p:sp>
      <p:sp>
        <p:nvSpPr>
          <p:cNvPr id="37" name="Shape 29"/>
          <p:cNvSpPr/>
          <p:nvPr/>
        </p:nvSpPr>
        <p:spPr>
          <a:xfrm>
            <a:off x="8122707" y="3721608"/>
            <a:ext cx="585216" cy="585216"/>
          </a:xfrm>
          <a:prstGeom prst="ellipse">
            <a:avLst/>
          </a:prstGeom>
          <a:solidFill>
            <a:srgbClr val="0E2A47"/>
          </a:solidFill>
          <a:ln/>
        </p:spPr>
        <p:txBody>
          <a:bodyPr/>
          <a:lstStyle/>
          <a:p>
            <a:endParaRPr lang="en-GB"/>
          </a:p>
        </p:txBody>
      </p:sp>
      <p:pic>
        <p:nvPicPr>
          <p:cNvPr id="38" name="Image 6" descr="preencoded.png"/>
          <p:cNvPicPr>
            <a:picLocks noChangeAspect="1"/>
          </p:cNvPicPr>
          <p:nvPr/>
        </p:nvPicPr>
        <p:blipFill>
          <a:blip r:embed="rId7"/>
          <a:stretch>
            <a:fillRect/>
          </a:stretch>
        </p:blipFill>
        <p:spPr>
          <a:xfrm>
            <a:off x="8292419" y="3891321"/>
            <a:ext cx="245791" cy="245791"/>
          </a:xfrm>
          <a:prstGeom prst="rect">
            <a:avLst/>
          </a:prstGeom>
        </p:spPr>
      </p:pic>
      <p:sp>
        <p:nvSpPr>
          <p:cNvPr id="39" name="Text 30"/>
          <p:cNvSpPr/>
          <p:nvPr/>
        </p:nvSpPr>
        <p:spPr>
          <a:xfrm>
            <a:off x="7461321" y="4398264"/>
            <a:ext cx="1907987" cy="292608"/>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INFORM &amp; DECIDE</a:t>
            </a:r>
            <a:endParaRPr lang="en-US" sz="1400" dirty="0"/>
          </a:p>
        </p:txBody>
      </p:sp>
      <p:sp>
        <p:nvSpPr>
          <p:cNvPr id="40" name="Text 31"/>
          <p:cNvSpPr/>
          <p:nvPr/>
        </p:nvSpPr>
        <p:spPr>
          <a:xfrm>
            <a:off x="7479609" y="4690872"/>
            <a:ext cx="1871411" cy="310896"/>
          </a:xfrm>
          <a:prstGeom prst="rect">
            <a:avLst/>
          </a:prstGeom>
          <a:noFill/>
          <a:ln/>
        </p:spPr>
        <p:txBody>
          <a:bodyPr wrap="square" lIns="0" tIns="0" rIns="0" bIns="0" rtlCol="0" anchor="ctr"/>
          <a:lstStyle/>
          <a:p>
            <a:pPr marL="0" indent="0" algn="ctr">
              <a:buNone/>
            </a:pPr>
            <a:r>
              <a:rPr lang="en-US" sz="1150" b="1" i="1" dirty="0">
                <a:solidFill>
                  <a:srgbClr val="E8770E"/>
                </a:solidFill>
                <a:latin typeface="Calibri" pitchFamily="34" charset="0"/>
                <a:ea typeface="Calibri" pitchFamily="34" charset="-122"/>
                <a:cs typeface="Calibri" pitchFamily="34" charset="-120"/>
              </a:rPr>
              <a:t>Choose together</a:t>
            </a:r>
            <a:endParaRPr lang="en-US" sz="1150" dirty="0"/>
          </a:p>
        </p:txBody>
      </p:sp>
      <p:sp>
        <p:nvSpPr>
          <p:cNvPr id="41" name="Text 32"/>
          <p:cNvSpPr/>
          <p:nvPr/>
        </p:nvSpPr>
        <p:spPr>
          <a:xfrm>
            <a:off x="7497897" y="4983480"/>
            <a:ext cx="1834835" cy="777240"/>
          </a:xfrm>
          <a:prstGeom prst="rect">
            <a:avLst/>
          </a:prstGeom>
          <a:noFill/>
          <a:ln/>
        </p:spPr>
        <p:txBody>
          <a:bodyPr wrap="square" lIns="0" tIns="0" rIns="0" bIns="0" rtlCol="0" anchor="ctr"/>
          <a:lstStyle/>
          <a:p>
            <a:pPr marL="0" indent="0" algn="ctr">
              <a:lnSpc>
                <a:spcPct val="104000"/>
              </a:lnSpc>
              <a:buNone/>
            </a:pPr>
            <a:r>
              <a:rPr lang="en-US" sz="1030" dirty="0">
                <a:solidFill>
                  <a:srgbClr val="C2D2E4"/>
                </a:solidFill>
                <a:latin typeface="Calibri" pitchFamily="34" charset="0"/>
                <a:ea typeface="Calibri" pitchFamily="34" charset="-122"/>
                <a:cs typeface="Calibri" pitchFamily="34" charset="-120"/>
              </a:rPr>
              <a:t>Lead with effectiveness; set expectations; involve the partner.</a:t>
            </a:r>
            <a:endParaRPr lang="en-US" sz="1030" dirty="0"/>
          </a:p>
        </p:txBody>
      </p:sp>
      <p:pic>
        <p:nvPicPr>
          <p:cNvPr id="42" name="Image 7" descr="preencoded.png"/>
          <p:cNvPicPr>
            <a:picLocks noChangeAspect="1"/>
          </p:cNvPicPr>
          <p:nvPr/>
        </p:nvPicPr>
        <p:blipFill>
          <a:blip r:embed="rId4"/>
          <a:stretch>
            <a:fillRect/>
          </a:stretch>
        </p:blipFill>
        <p:spPr>
          <a:xfrm>
            <a:off x="9474464" y="4174236"/>
            <a:ext cx="201168" cy="201168"/>
          </a:xfrm>
          <a:prstGeom prst="rect">
            <a:avLst/>
          </a:prstGeom>
        </p:spPr>
      </p:pic>
      <p:sp>
        <p:nvSpPr>
          <p:cNvPr id="43" name="Shape 33"/>
          <p:cNvSpPr/>
          <p:nvPr/>
        </p:nvSpPr>
        <p:spPr>
          <a:xfrm>
            <a:off x="9689348" y="2697480"/>
            <a:ext cx="2090867" cy="315468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44" name="Shape 34"/>
          <p:cNvSpPr/>
          <p:nvPr/>
        </p:nvSpPr>
        <p:spPr>
          <a:xfrm>
            <a:off x="10433030" y="2953512"/>
            <a:ext cx="603504" cy="603504"/>
          </a:xfrm>
          <a:prstGeom prst="ellipse">
            <a:avLst/>
          </a:prstGeom>
          <a:solidFill>
            <a:srgbClr val="E8770E"/>
          </a:solidFill>
          <a:ln/>
        </p:spPr>
        <p:txBody>
          <a:bodyPr/>
          <a:lstStyle/>
          <a:p>
            <a:endParaRPr lang="en-GB"/>
          </a:p>
        </p:txBody>
      </p:sp>
      <p:sp>
        <p:nvSpPr>
          <p:cNvPr id="45" name="Text 35"/>
          <p:cNvSpPr/>
          <p:nvPr/>
        </p:nvSpPr>
        <p:spPr>
          <a:xfrm>
            <a:off x="10433030" y="2953512"/>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Georgia" pitchFamily="34" charset="0"/>
                <a:ea typeface="Georgia" pitchFamily="34" charset="-122"/>
                <a:cs typeface="Georgia" pitchFamily="34" charset="-120"/>
              </a:rPr>
              <a:t>5</a:t>
            </a:r>
            <a:endParaRPr lang="en-US" sz="2400" dirty="0"/>
          </a:p>
        </p:txBody>
      </p:sp>
      <p:sp>
        <p:nvSpPr>
          <p:cNvPr id="46" name="Shape 36"/>
          <p:cNvSpPr/>
          <p:nvPr/>
        </p:nvSpPr>
        <p:spPr>
          <a:xfrm>
            <a:off x="10442174" y="3721608"/>
            <a:ext cx="585216" cy="585216"/>
          </a:xfrm>
          <a:prstGeom prst="ellipse">
            <a:avLst/>
          </a:prstGeom>
          <a:solidFill>
            <a:srgbClr val="0E2A47"/>
          </a:solidFill>
          <a:ln/>
        </p:spPr>
        <p:txBody>
          <a:bodyPr/>
          <a:lstStyle/>
          <a:p>
            <a:endParaRPr lang="en-GB"/>
          </a:p>
        </p:txBody>
      </p:sp>
      <p:pic>
        <p:nvPicPr>
          <p:cNvPr id="47" name="Image 8" descr="preencoded.png"/>
          <p:cNvPicPr>
            <a:picLocks noChangeAspect="1"/>
          </p:cNvPicPr>
          <p:nvPr/>
        </p:nvPicPr>
        <p:blipFill>
          <a:blip r:embed="rId8"/>
          <a:stretch>
            <a:fillRect/>
          </a:stretch>
        </p:blipFill>
        <p:spPr>
          <a:xfrm>
            <a:off x="10611886" y="3891321"/>
            <a:ext cx="245791" cy="245791"/>
          </a:xfrm>
          <a:prstGeom prst="rect">
            <a:avLst/>
          </a:prstGeom>
        </p:spPr>
      </p:pic>
      <p:sp>
        <p:nvSpPr>
          <p:cNvPr id="48" name="Text 37"/>
          <p:cNvSpPr/>
          <p:nvPr/>
        </p:nvSpPr>
        <p:spPr>
          <a:xfrm>
            <a:off x="9780788" y="4398264"/>
            <a:ext cx="1907987" cy="292608"/>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SECURE</a:t>
            </a:r>
            <a:endParaRPr lang="en-US" sz="1400" dirty="0"/>
          </a:p>
        </p:txBody>
      </p:sp>
      <p:sp>
        <p:nvSpPr>
          <p:cNvPr id="49" name="Text 38"/>
          <p:cNvSpPr/>
          <p:nvPr/>
        </p:nvSpPr>
        <p:spPr>
          <a:xfrm>
            <a:off x="9799076" y="4690872"/>
            <a:ext cx="1871411" cy="310896"/>
          </a:xfrm>
          <a:prstGeom prst="rect">
            <a:avLst/>
          </a:prstGeom>
          <a:noFill/>
          <a:ln/>
        </p:spPr>
        <p:txBody>
          <a:bodyPr wrap="square" lIns="0" tIns="0" rIns="0" bIns="0" rtlCol="0" anchor="ctr"/>
          <a:lstStyle/>
          <a:p>
            <a:pPr marL="0" indent="0" algn="ctr">
              <a:buNone/>
            </a:pPr>
            <a:r>
              <a:rPr lang="en-US" sz="1150" b="1" i="1" dirty="0">
                <a:solidFill>
                  <a:srgbClr val="E8770E"/>
                </a:solidFill>
                <a:latin typeface="Calibri" pitchFamily="34" charset="0"/>
                <a:ea typeface="Calibri" pitchFamily="34" charset="-122"/>
                <a:cs typeface="Calibri" pitchFamily="34" charset="-120"/>
              </a:rPr>
              <a:t>Start &amp; safety-net</a:t>
            </a:r>
            <a:endParaRPr lang="en-US" sz="1150" dirty="0"/>
          </a:p>
        </p:txBody>
      </p:sp>
      <p:sp>
        <p:nvSpPr>
          <p:cNvPr id="50" name="Text 39"/>
          <p:cNvSpPr/>
          <p:nvPr/>
        </p:nvSpPr>
        <p:spPr>
          <a:xfrm>
            <a:off x="9817364" y="4983480"/>
            <a:ext cx="1834835" cy="777240"/>
          </a:xfrm>
          <a:prstGeom prst="rect">
            <a:avLst/>
          </a:prstGeom>
          <a:noFill/>
          <a:ln/>
        </p:spPr>
        <p:txBody>
          <a:bodyPr wrap="square" lIns="0" tIns="0" rIns="0" bIns="0" rtlCol="0" anchor="ctr"/>
          <a:lstStyle/>
          <a:p>
            <a:pPr marL="0" indent="0" algn="ctr">
              <a:lnSpc>
                <a:spcPct val="104000"/>
              </a:lnSpc>
              <a:buNone/>
            </a:pPr>
            <a:r>
              <a:rPr lang="en-US" sz="1030" dirty="0">
                <a:solidFill>
                  <a:srgbClr val="C2D2E4"/>
                </a:solidFill>
                <a:latin typeface="Calibri" pitchFamily="34" charset="0"/>
                <a:ea typeface="Calibri" pitchFamily="34" charset="-122"/>
                <a:cs typeface="Calibri" pitchFamily="34" charset="-120"/>
              </a:rPr>
              <a:t>Quick start, back-up cover, red flags, follow-up, where to get help.</a:t>
            </a:r>
            <a:endParaRPr lang="en-US" sz="1030" dirty="0"/>
          </a:p>
        </p:txBody>
      </p:sp>
      <p:sp>
        <p:nvSpPr>
          <p:cNvPr id="51" name="Text 40"/>
          <p:cNvSpPr/>
          <p:nvPr/>
        </p:nvSpPr>
        <p:spPr>
          <a:xfrm>
            <a:off x="411480" y="6126480"/>
            <a:ext cx="11338560" cy="365760"/>
          </a:xfrm>
          <a:prstGeom prst="rect">
            <a:avLst/>
          </a:prstGeom>
          <a:noFill/>
          <a:ln/>
        </p:spPr>
        <p:txBody>
          <a:bodyPr wrap="square" lIns="0" tIns="0" rIns="0" bIns="0" rtlCol="0" anchor="ctr"/>
          <a:lstStyle/>
          <a:p>
            <a:pPr marL="0" indent="0" algn="ctr">
              <a:buNone/>
            </a:pPr>
            <a:r>
              <a:rPr lang="en-US" sz="1250" b="1" kern="0" spc="100" dirty="0">
                <a:solidFill>
                  <a:srgbClr val="8AA0B8"/>
                </a:solidFill>
                <a:latin typeface="Calibri" pitchFamily="34" charset="0"/>
                <a:ea typeface="Calibri" pitchFamily="34" charset="-122"/>
                <a:cs typeface="Calibri" pitchFamily="34" charset="-120"/>
              </a:rPr>
              <a:t>EXPLORE · SAFEGUARD · ASSESS · INFORM &amp; DECIDE · SECURE</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1 · EXPLORE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Start with her plans, not the pill</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1</a:t>
            </a:r>
            <a:endParaRPr lang="en-US" sz="2200" dirty="0"/>
          </a:p>
        </p:txBody>
      </p:sp>
      <p:sp>
        <p:nvSpPr>
          <p:cNvPr id="9" name="Shape 7"/>
          <p:cNvSpPr/>
          <p:nvPr/>
        </p:nvSpPr>
        <p:spPr>
          <a:xfrm>
            <a:off x="411480" y="2011680"/>
            <a:ext cx="5532120" cy="1417320"/>
          </a:xfrm>
          <a:prstGeom prst="roundRect">
            <a:avLst>
              <a:gd name="adj" fmla="val 6452"/>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10" name="Shape 8"/>
          <p:cNvSpPr/>
          <p:nvPr/>
        </p:nvSpPr>
        <p:spPr>
          <a:xfrm>
            <a:off x="713232" y="2331720"/>
            <a:ext cx="777240" cy="777240"/>
          </a:xfrm>
          <a:prstGeom prst="ellipse">
            <a:avLst/>
          </a:prstGeom>
          <a:solidFill>
            <a:srgbClr val="E8770E"/>
          </a:solidFill>
          <a:ln/>
        </p:spPr>
        <p:txBody>
          <a:bodyPr/>
          <a:lstStyle/>
          <a:p>
            <a:endParaRPr lang="en-GB"/>
          </a:p>
        </p:txBody>
      </p:sp>
      <p:pic>
        <p:nvPicPr>
          <p:cNvPr id="11" name="Image 0" descr="preencoded.png"/>
          <p:cNvPicPr>
            <a:picLocks noChangeAspect="1"/>
          </p:cNvPicPr>
          <p:nvPr/>
        </p:nvPicPr>
        <p:blipFill>
          <a:blip r:embed="rId3"/>
          <a:stretch>
            <a:fillRect/>
          </a:stretch>
        </p:blipFill>
        <p:spPr>
          <a:xfrm>
            <a:off x="938632" y="2557120"/>
            <a:ext cx="326441" cy="326441"/>
          </a:xfrm>
          <a:prstGeom prst="rect">
            <a:avLst/>
          </a:prstGeom>
        </p:spPr>
      </p:pic>
      <p:sp>
        <p:nvSpPr>
          <p:cNvPr id="12" name="Text 9"/>
          <p:cNvSpPr/>
          <p:nvPr/>
        </p:nvSpPr>
        <p:spPr>
          <a:xfrm>
            <a:off x="1691640" y="2212848"/>
            <a:ext cx="4023360" cy="274320"/>
          </a:xfrm>
          <a:prstGeom prst="rect">
            <a:avLst/>
          </a:prstGeom>
          <a:noFill/>
          <a:ln/>
        </p:spPr>
        <p:txBody>
          <a:bodyPr wrap="square" lIns="0" tIns="0" rIns="0" bIns="0" rtlCol="0" anchor="ctr"/>
          <a:lstStyle/>
          <a:p>
            <a:pPr marL="0" indent="0">
              <a:buNone/>
            </a:pPr>
            <a:r>
              <a:rPr lang="en-US" sz="1100" b="1" kern="0" spc="150" dirty="0">
                <a:solidFill>
                  <a:srgbClr val="9FB3C8"/>
                </a:solidFill>
                <a:latin typeface="Calibri" pitchFamily="34" charset="0"/>
                <a:ea typeface="Calibri" pitchFamily="34" charset="-122"/>
                <a:cs typeface="Calibri" pitchFamily="34" charset="-120"/>
              </a:rPr>
              <a:t>THE OPENING QUESTION</a:t>
            </a:r>
            <a:endParaRPr lang="en-US" sz="1100" dirty="0"/>
          </a:p>
        </p:txBody>
      </p:sp>
      <p:sp>
        <p:nvSpPr>
          <p:cNvPr id="13" name="Text 10"/>
          <p:cNvSpPr/>
          <p:nvPr/>
        </p:nvSpPr>
        <p:spPr>
          <a:xfrm>
            <a:off x="1691640" y="2468880"/>
            <a:ext cx="4069080" cy="914400"/>
          </a:xfrm>
          <a:prstGeom prst="rect">
            <a:avLst/>
          </a:prstGeom>
          <a:noFill/>
          <a:ln/>
        </p:spPr>
        <p:txBody>
          <a:bodyPr wrap="square" lIns="0" tIns="0" rIns="0" bIns="0" rtlCol="0" anchor="ctr"/>
          <a:lstStyle/>
          <a:p>
            <a:pPr marL="0" indent="0">
              <a:lnSpc>
                <a:spcPct val="100000"/>
              </a:lnSpc>
              <a:buNone/>
            </a:pPr>
            <a:r>
              <a:rPr lang="en-US" sz="1700" b="1" i="1" dirty="0">
                <a:solidFill>
                  <a:srgbClr val="FFFFFF"/>
                </a:solidFill>
                <a:latin typeface="Georgia" pitchFamily="34" charset="0"/>
                <a:ea typeface="Georgia" pitchFamily="34" charset="-122"/>
                <a:cs typeface="Georgia" pitchFamily="34" charset="-120"/>
              </a:rPr>
              <a:t>“Would you like to have children — now, later, or not at all?”</a:t>
            </a:r>
            <a:endParaRPr lang="en-US" sz="1700" dirty="0"/>
          </a:p>
        </p:txBody>
      </p:sp>
      <p:sp>
        <p:nvSpPr>
          <p:cNvPr id="14" name="Shape 11"/>
          <p:cNvSpPr/>
          <p:nvPr/>
        </p:nvSpPr>
        <p:spPr>
          <a:xfrm>
            <a:off x="6172200" y="2011680"/>
            <a:ext cx="5577840" cy="1417320"/>
          </a:xfrm>
          <a:prstGeom prst="roundRect">
            <a:avLst>
              <a:gd name="adj" fmla="val 645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5" name="Text 12"/>
          <p:cNvSpPr/>
          <p:nvPr/>
        </p:nvSpPr>
        <p:spPr>
          <a:xfrm>
            <a:off x="6446520" y="2157984"/>
            <a:ext cx="5029200" cy="365760"/>
          </a:xfrm>
          <a:prstGeom prst="rect">
            <a:avLst/>
          </a:prstGeom>
          <a:noFill/>
          <a:ln/>
        </p:spPr>
        <p:txBody>
          <a:bodyPr wrap="square" lIns="0" tIns="0" rIns="0" bIns="0" rtlCol="0" anchor="ctr"/>
          <a:lstStyle/>
          <a:p>
            <a:pPr marL="0" indent="0">
              <a:buNone/>
            </a:pPr>
            <a:r>
              <a:rPr lang="en-US" sz="1450" b="1" dirty="0">
                <a:solidFill>
                  <a:srgbClr val="0E2A47"/>
                </a:solidFill>
                <a:latin typeface="Georgia" pitchFamily="34" charset="0"/>
                <a:ea typeface="Georgia" pitchFamily="34" charset="-122"/>
                <a:cs typeface="Georgia" pitchFamily="34" charset="-120"/>
              </a:rPr>
              <a:t>One question sorts the whole consultation</a:t>
            </a:r>
            <a:endParaRPr lang="en-US" sz="1450" dirty="0"/>
          </a:p>
        </p:txBody>
      </p:sp>
      <p:sp>
        <p:nvSpPr>
          <p:cNvPr id="16" name="Text 13"/>
          <p:cNvSpPr/>
          <p:nvPr/>
        </p:nvSpPr>
        <p:spPr>
          <a:xfrm>
            <a:off x="6446520" y="2542032"/>
            <a:ext cx="5074920" cy="822960"/>
          </a:xfrm>
          <a:prstGeom prst="rect">
            <a:avLst/>
          </a:prstGeom>
          <a:noFill/>
          <a:ln/>
        </p:spPr>
        <p:txBody>
          <a:bodyPr wrap="square" lIns="0" tIns="0" rIns="0" bIns="0" rtlCol="0" anchor="t"/>
          <a:lstStyle/>
          <a:p>
            <a:pPr marL="0" indent="0">
              <a:lnSpc>
                <a:spcPct val="110000"/>
              </a:lnSpc>
              <a:buNone/>
            </a:pPr>
            <a:r>
              <a:rPr lang="en-US" sz="1300" b="1" dirty="0">
                <a:solidFill>
                  <a:srgbClr val="12877F"/>
                </a:solidFill>
                <a:latin typeface="Calibri" pitchFamily="34" charset="0"/>
                <a:ea typeface="Calibri" pitchFamily="34" charset="-122"/>
                <a:cs typeface="Calibri" pitchFamily="34" charset="-120"/>
              </a:rPr>
              <a:t>Avoiding pregnancy</a:t>
            </a:r>
            <a:r>
              <a:rPr lang="en-US" sz="1300" dirty="0">
                <a:solidFill>
                  <a:srgbClr val="1B2A3A"/>
                </a:solidFill>
                <a:latin typeface="Calibri" pitchFamily="34" charset="0"/>
                <a:ea typeface="Calibri" pitchFamily="34" charset="-122"/>
                <a:cs typeface="Calibri" pitchFamily="34" charset="-120"/>
              </a:rPr>
              <a:t> → contraception.   </a:t>
            </a:r>
            <a:r>
              <a:rPr lang="en-US" sz="1300" b="1" dirty="0">
                <a:solidFill>
                  <a:srgbClr val="E8770E"/>
                </a:solidFill>
                <a:latin typeface="Calibri" pitchFamily="34" charset="0"/>
                <a:ea typeface="Calibri" pitchFamily="34" charset="-122"/>
                <a:cs typeface="Calibri" pitchFamily="34" charset="-120"/>
              </a:rPr>
              <a:t>Wanting pregnancy</a:t>
            </a:r>
            <a:r>
              <a:rPr lang="en-US" sz="1300" dirty="0">
                <a:solidFill>
                  <a:srgbClr val="1B2A3A"/>
                </a:solidFill>
                <a:latin typeface="Calibri" pitchFamily="34" charset="0"/>
                <a:ea typeface="Calibri" pitchFamily="34" charset="-122"/>
                <a:cs typeface="Calibri" pitchFamily="34" charset="-120"/>
              </a:rPr>
              <a:t> → preconception advice.  Her answer tells you which way to go.</a:t>
            </a:r>
            <a:endParaRPr lang="en-US" sz="1300" dirty="0"/>
          </a:p>
        </p:txBody>
      </p:sp>
      <p:sp>
        <p:nvSpPr>
          <p:cNvPr id="17" name="Text 14"/>
          <p:cNvSpPr/>
          <p:nvPr/>
        </p:nvSpPr>
        <p:spPr>
          <a:xfrm>
            <a:off x="411480" y="3657600"/>
            <a:ext cx="8229600" cy="365760"/>
          </a:xfrm>
          <a:prstGeom prst="rect">
            <a:avLst/>
          </a:prstGeom>
          <a:noFill/>
          <a:ln/>
        </p:spPr>
        <p:txBody>
          <a:bodyPr wrap="square" lIns="0" tIns="0" rIns="0" bIns="0" rtlCol="0" anchor="ctr"/>
          <a:lstStyle/>
          <a:p>
            <a:pPr marL="0" indent="0">
              <a:buNone/>
            </a:pPr>
            <a:r>
              <a:rPr lang="en-US" sz="1600" b="1" dirty="0">
                <a:solidFill>
                  <a:srgbClr val="0E2A47"/>
                </a:solidFill>
                <a:latin typeface="Georgia" pitchFamily="34" charset="0"/>
                <a:ea typeface="Georgia" pitchFamily="34" charset="-122"/>
                <a:cs typeface="Georgia" pitchFamily="34" charset="-120"/>
              </a:rPr>
              <a:t>Then explore — listen before you advise</a:t>
            </a:r>
            <a:endParaRPr lang="en-US" sz="1600" dirty="0"/>
          </a:p>
        </p:txBody>
      </p:sp>
      <p:sp>
        <p:nvSpPr>
          <p:cNvPr id="18" name="Shape 15"/>
          <p:cNvSpPr/>
          <p:nvPr/>
        </p:nvSpPr>
        <p:spPr>
          <a:xfrm>
            <a:off x="411480" y="411480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9" name="Shape 16"/>
          <p:cNvSpPr/>
          <p:nvPr/>
        </p:nvSpPr>
        <p:spPr>
          <a:xfrm>
            <a:off x="1485900" y="4343400"/>
            <a:ext cx="640080" cy="640080"/>
          </a:xfrm>
          <a:prstGeom prst="ellipse">
            <a:avLst/>
          </a:prstGeom>
          <a:solidFill>
            <a:srgbClr val="FCEFE0"/>
          </a:solidFill>
          <a:ln/>
        </p:spPr>
        <p:txBody>
          <a:bodyPr/>
          <a:lstStyle/>
          <a:p>
            <a:endParaRPr lang="en-GB"/>
          </a:p>
        </p:txBody>
      </p:sp>
      <p:pic>
        <p:nvPicPr>
          <p:cNvPr id="20" name="Image 1" descr="preencoded.png"/>
          <p:cNvPicPr>
            <a:picLocks noChangeAspect="1"/>
          </p:cNvPicPr>
          <p:nvPr/>
        </p:nvPicPr>
        <p:blipFill>
          <a:blip r:embed="rId4"/>
          <a:stretch>
            <a:fillRect/>
          </a:stretch>
        </p:blipFill>
        <p:spPr>
          <a:xfrm>
            <a:off x="1671523" y="4529023"/>
            <a:ext cx="268834" cy="268834"/>
          </a:xfrm>
          <a:prstGeom prst="rect">
            <a:avLst/>
          </a:prstGeom>
        </p:spPr>
      </p:pic>
      <p:sp>
        <p:nvSpPr>
          <p:cNvPr id="21" name="Text 17"/>
          <p:cNvSpPr/>
          <p:nvPr/>
        </p:nvSpPr>
        <p:spPr>
          <a:xfrm>
            <a:off x="502920" y="5029200"/>
            <a:ext cx="2606040" cy="274320"/>
          </a:xfrm>
          <a:prstGeom prst="rect">
            <a:avLst/>
          </a:prstGeom>
          <a:noFill/>
          <a:ln/>
        </p:spPr>
        <p:txBody>
          <a:bodyPr wrap="square" lIns="0" tIns="0" rIns="0" bIns="0" rtlCol="0" anchor="ctr"/>
          <a:lstStyle/>
          <a:p>
            <a:pPr marL="0" indent="0" algn="ctr">
              <a:buNone/>
            </a:pPr>
            <a:r>
              <a:rPr lang="en-US" sz="1350" b="1" dirty="0">
                <a:solidFill>
                  <a:srgbClr val="0E2A47"/>
                </a:solidFill>
                <a:latin typeface="Georgia" pitchFamily="34" charset="0"/>
                <a:ea typeface="Georgia" pitchFamily="34" charset="-122"/>
                <a:cs typeface="Georgia" pitchFamily="34" charset="-120"/>
              </a:rPr>
              <a:t>Her ideas</a:t>
            </a:r>
            <a:endParaRPr lang="en-US" sz="1350" dirty="0"/>
          </a:p>
        </p:txBody>
      </p:sp>
      <p:sp>
        <p:nvSpPr>
          <p:cNvPr id="22" name="Text 18"/>
          <p:cNvSpPr/>
          <p:nvPr/>
        </p:nvSpPr>
        <p:spPr>
          <a:xfrm>
            <a:off x="548640" y="5303520"/>
            <a:ext cx="2514600" cy="457200"/>
          </a:xfrm>
          <a:prstGeom prst="rect">
            <a:avLst/>
          </a:prstGeom>
          <a:noFill/>
          <a:ln/>
        </p:spPr>
        <p:txBody>
          <a:bodyPr wrap="square" lIns="0" tIns="0" rIns="0" bIns="0" rtlCol="0" anchor="ctr"/>
          <a:lstStyle/>
          <a:p>
            <a:pPr marL="0" indent="0" algn="ctr">
              <a:lnSpc>
                <a:spcPct val="103000"/>
              </a:lnSpc>
              <a:buNone/>
            </a:pPr>
            <a:r>
              <a:rPr lang="en-US" sz="1100" dirty="0">
                <a:solidFill>
                  <a:srgbClr val="5C6E7E"/>
                </a:solidFill>
                <a:latin typeface="Calibri" pitchFamily="34" charset="0"/>
                <a:ea typeface="Calibri" pitchFamily="34" charset="-122"/>
                <a:cs typeface="Calibri" pitchFamily="34" charset="-120"/>
              </a:rPr>
              <a:t>What is she hoping for, and what has she already decided?</a:t>
            </a:r>
            <a:endParaRPr lang="en-US" sz="1100" dirty="0"/>
          </a:p>
        </p:txBody>
      </p:sp>
      <p:sp>
        <p:nvSpPr>
          <p:cNvPr id="23" name="Shape 19"/>
          <p:cNvSpPr/>
          <p:nvPr/>
        </p:nvSpPr>
        <p:spPr>
          <a:xfrm>
            <a:off x="3383280" y="411480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4" name="Shape 20"/>
          <p:cNvSpPr/>
          <p:nvPr/>
        </p:nvSpPr>
        <p:spPr>
          <a:xfrm>
            <a:off x="4457700" y="4343400"/>
            <a:ext cx="640080" cy="640080"/>
          </a:xfrm>
          <a:prstGeom prst="ellipse">
            <a:avLst/>
          </a:prstGeom>
          <a:solidFill>
            <a:srgbClr val="FCEFE0"/>
          </a:solidFill>
          <a:ln/>
        </p:spPr>
        <p:txBody>
          <a:bodyPr/>
          <a:lstStyle/>
          <a:p>
            <a:endParaRPr lang="en-GB"/>
          </a:p>
        </p:txBody>
      </p:sp>
      <p:pic>
        <p:nvPicPr>
          <p:cNvPr id="25" name="Image 2" descr="preencoded.png"/>
          <p:cNvPicPr>
            <a:picLocks noChangeAspect="1"/>
          </p:cNvPicPr>
          <p:nvPr/>
        </p:nvPicPr>
        <p:blipFill>
          <a:blip r:embed="rId5"/>
          <a:stretch>
            <a:fillRect/>
          </a:stretch>
        </p:blipFill>
        <p:spPr>
          <a:xfrm>
            <a:off x="4643323" y="4529023"/>
            <a:ext cx="268834" cy="268834"/>
          </a:xfrm>
          <a:prstGeom prst="rect">
            <a:avLst/>
          </a:prstGeom>
        </p:spPr>
      </p:pic>
      <p:sp>
        <p:nvSpPr>
          <p:cNvPr id="26" name="Text 21"/>
          <p:cNvSpPr/>
          <p:nvPr/>
        </p:nvSpPr>
        <p:spPr>
          <a:xfrm>
            <a:off x="3474720" y="5029200"/>
            <a:ext cx="2606040" cy="274320"/>
          </a:xfrm>
          <a:prstGeom prst="rect">
            <a:avLst/>
          </a:prstGeom>
          <a:noFill/>
          <a:ln/>
        </p:spPr>
        <p:txBody>
          <a:bodyPr wrap="square" lIns="0" tIns="0" rIns="0" bIns="0" rtlCol="0" anchor="ctr"/>
          <a:lstStyle/>
          <a:p>
            <a:pPr marL="0" indent="0" algn="ctr">
              <a:buNone/>
            </a:pPr>
            <a:r>
              <a:rPr lang="en-US" sz="1350" b="1" dirty="0">
                <a:solidFill>
                  <a:srgbClr val="0E2A47"/>
                </a:solidFill>
                <a:latin typeface="Georgia" pitchFamily="34" charset="0"/>
                <a:ea typeface="Georgia" pitchFamily="34" charset="-122"/>
                <a:cs typeface="Georgia" pitchFamily="34" charset="-120"/>
              </a:rPr>
              <a:t>Her concerns</a:t>
            </a:r>
            <a:endParaRPr lang="en-US" sz="1350" dirty="0"/>
          </a:p>
        </p:txBody>
      </p:sp>
      <p:sp>
        <p:nvSpPr>
          <p:cNvPr id="27" name="Text 22"/>
          <p:cNvSpPr/>
          <p:nvPr/>
        </p:nvSpPr>
        <p:spPr>
          <a:xfrm>
            <a:off x="3520440" y="5303520"/>
            <a:ext cx="2514600" cy="457200"/>
          </a:xfrm>
          <a:prstGeom prst="rect">
            <a:avLst/>
          </a:prstGeom>
          <a:noFill/>
          <a:ln/>
        </p:spPr>
        <p:txBody>
          <a:bodyPr wrap="square" lIns="0" tIns="0" rIns="0" bIns="0" rtlCol="0" anchor="ctr"/>
          <a:lstStyle/>
          <a:p>
            <a:pPr marL="0" indent="0" algn="ctr">
              <a:lnSpc>
                <a:spcPct val="103000"/>
              </a:lnSpc>
              <a:buNone/>
            </a:pPr>
            <a:r>
              <a:rPr lang="en-US" sz="1100" dirty="0">
                <a:solidFill>
                  <a:srgbClr val="5C6E7E"/>
                </a:solidFill>
                <a:latin typeface="Calibri" pitchFamily="34" charset="0"/>
                <a:ea typeface="Calibri" pitchFamily="34" charset="-122"/>
                <a:cs typeface="Calibri" pitchFamily="34" charset="-120"/>
              </a:rPr>
              <a:t>Weight, hormones, fertility later, a friend’s bad experience.</a:t>
            </a:r>
            <a:endParaRPr lang="en-US" sz="1100" dirty="0"/>
          </a:p>
        </p:txBody>
      </p:sp>
      <p:sp>
        <p:nvSpPr>
          <p:cNvPr id="28" name="Shape 23"/>
          <p:cNvSpPr/>
          <p:nvPr/>
        </p:nvSpPr>
        <p:spPr>
          <a:xfrm>
            <a:off x="6355080" y="411480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9" name="Shape 24"/>
          <p:cNvSpPr/>
          <p:nvPr/>
        </p:nvSpPr>
        <p:spPr>
          <a:xfrm>
            <a:off x="7429500" y="4343400"/>
            <a:ext cx="640080" cy="640080"/>
          </a:xfrm>
          <a:prstGeom prst="ellipse">
            <a:avLst/>
          </a:prstGeom>
          <a:solidFill>
            <a:srgbClr val="FCEFE0"/>
          </a:solidFill>
          <a:ln/>
        </p:spPr>
        <p:txBody>
          <a:bodyPr/>
          <a:lstStyle/>
          <a:p>
            <a:endParaRPr lang="en-GB"/>
          </a:p>
        </p:txBody>
      </p:sp>
      <p:pic>
        <p:nvPicPr>
          <p:cNvPr id="30" name="Image 3" descr="preencoded.png"/>
          <p:cNvPicPr>
            <a:picLocks noChangeAspect="1"/>
          </p:cNvPicPr>
          <p:nvPr/>
        </p:nvPicPr>
        <p:blipFill>
          <a:blip r:embed="rId6"/>
          <a:stretch>
            <a:fillRect/>
          </a:stretch>
        </p:blipFill>
        <p:spPr>
          <a:xfrm>
            <a:off x="7615123" y="4529023"/>
            <a:ext cx="268834" cy="268834"/>
          </a:xfrm>
          <a:prstGeom prst="rect">
            <a:avLst/>
          </a:prstGeom>
        </p:spPr>
      </p:pic>
      <p:sp>
        <p:nvSpPr>
          <p:cNvPr id="31" name="Text 25"/>
          <p:cNvSpPr/>
          <p:nvPr/>
        </p:nvSpPr>
        <p:spPr>
          <a:xfrm>
            <a:off x="6446520" y="5029200"/>
            <a:ext cx="2606040" cy="274320"/>
          </a:xfrm>
          <a:prstGeom prst="rect">
            <a:avLst/>
          </a:prstGeom>
          <a:noFill/>
          <a:ln/>
        </p:spPr>
        <p:txBody>
          <a:bodyPr wrap="square" lIns="0" tIns="0" rIns="0" bIns="0" rtlCol="0" anchor="ctr"/>
          <a:lstStyle/>
          <a:p>
            <a:pPr marL="0" indent="0" algn="ctr">
              <a:buNone/>
            </a:pPr>
            <a:r>
              <a:rPr lang="en-US" sz="1350" b="1" dirty="0">
                <a:solidFill>
                  <a:srgbClr val="0E2A47"/>
                </a:solidFill>
                <a:latin typeface="Georgia" pitchFamily="34" charset="0"/>
                <a:ea typeface="Georgia" pitchFamily="34" charset="-122"/>
                <a:cs typeface="Georgia" pitchFamily="34" charset="-120"/>
              </a:rPr>
              <a:t>Her expectations</a:t>
            </a:r>
            <a:endParaRPr lang="en-US" sz="1350" dirty="0"/>
          </a:p>
        </p:txBody>
      </p:sp>
      <p:sp>
        <p:nvSpPr>
          <p:cNvPr id="32" name="Text 26"/>
          <p:cNvSpPr/>
          <p:nvPr/>
        </p:nvSpPr>
        <p:spPr>
          <a:xfrm>
            <a:off x="6492240" y="5303520"/>
            <a:ext cx="2514600" cy="457200"/>
          </a:xfrm>
          <a:prstGeom prst="rect">
            <a:avLst/>
          </a:prstGeom>
          <a:noFill/>
          <a:ln/>
        </p:spPr>
        <p:txBody>
          <a:bodyPr wrap="square" lIns="0" tIns="0" rIns="0" bIns="0" rtlCol="0" anchor="ctr"/>
          <a:lstStyle/>
          <a:p>
            <a:pPr marL="0" indent="0" algn="ctr">
              <a:lnSpc>
                <a:spcPct val="103000"/>
              </a:lnSpc>
              <a:buNone/>
            </a:pPr>
            <a:r>
              <a:rPr lang="en-US" sz="1100" dirty="0">
                <a:solidFill>
                  <a:srgbClr val="5C6E7E"/>
                </a:solidFill>
                <a:latin typeface="Calibri" pitchFamily="34" charset="0"/>
                <a:ea typeface="Calibri" pitchFamily="34" charset="-122"/>
                <a:cs typeface="Calibri" pitchFamily="34" charset="-120"/>
              </a:rPr>
              <a:t>Bleeding pattern, ease of use, how reversible it must be.</a:t>
            </a:r>
            <a:endParaRPr lang="en-US" sz="1100" dirty="0"/>
          </a:p>
        </p:txBody>
      </p:sp>
      <p:sp>
        <p:nvSpPr>
          <p:cNvPr id="33" name="Shape 27"/>
          <p:cNvSpPr/>
          <p:nvPr/>
        </p:nvSpPr>
        <p:spPr>
          <a:xfrm>
            <a:off x="9326880" y="411480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34" name="Shape 28"/>
          <p:cNvSpPr/>
          <p:nvPr/>
        </p:nvSpPr>
        <p:spPr>
          <a:xfrm>
            <a:off x="10401300" y="4343400"/>
            <a:ext cx="640080" cy="640080"/>
          </a:xfrm>
          <a:prstGeom prst="ellipse">
            <a:avLst/>
          </a:prstGeom>
          <a:solidFill>
            <a:srgbClr val="FCEFE0"/>
          </a:solidFill>
          <a:ln/>
        </p:spPr>
        <p:txBody>
          <a:bodyPr/>
          <a:lstStyle/>
          <a:p>
            <a:endParaRPr lang="en-GB"/>
          </a:p>
        </p:txBody>
      </p:sp>
      <p:pic>
        <p:nvPicPr>
          <p:cNvPr id="35" name="Image 4" descr="preencoded.png"/>
          <p:cNvPicPr>
            <a:picLocks noChangeAspect="1"/>
          </p:cNvPicPr>
          <p:nvPr/>
        </p:nvPicPr>
        <p:blipFill>
          <a:blip r:embed="rId7"/>
          <a:stretch>
            <a:fillRect/>
          </a:stretch>
        </p:blipFill>
        <p:spPr>
          <a:xfrm>
            <a:off x="10586923" y="4529023"/>
            <a:ext cx="268834" cy="268834"/>
          </a:xfrm>
          <a:prstGeom prst="rect">
            <a:avLst/>
          </a:prstGeom>
        </p:spPr>
      </p:pic>
      <p:sp>
        <p:nvSpPr>
          <p:cNvPr id="36" name="Text 29"/>
          <p:cNvSpPr/>
          <p:nvPr/>
        </p:nvSpPr>
        <p:spPr>
          <a:xfrm>
            <a:off x="9418320" y="5029200"/>
            <a:ext cx="2606040" cy="274320"/>
          </a:xfrm>
          <a:prstGeom prst="rect">
            <a:avLst/>
          </a:prstGeom>
          <a:noFill/>
          <a:ln/>
        </p:spPr>
        <p:txBody>
          <a:bodyPr wrap="square" lIns="0" tIns="0" rIns="0" bIns="0" rtlCol="0" anchor="ctr"/>
          <a:lstStyle/>
          <a:p>
            <a:pPr marL="0" indent="0" algn="ctr">
              <a:buNone/>
            </a:pPr>
            <a:r>
              <a:rPr lang="en-US" sz="1350" b="1" dirty="0">
                <a:solidFill>
                  <a:srgbClr val="0E2A47"/>
                </a:solidFill>
                <a:latin typeface="Georgia" pitchFamily="34" charset="0"/>
                <a:ea typeface="Georgia" pitchFamily="34" charset="-122"/>
                <a:cs typeface="Georgia" pitchFamily="34" charset="-120"/>
              </a:rPr>
              <a:t>Her story</a:t>
            </a:r>
            <a:endParaRPr lang="en-US" sz="1350" dirty="0"/>
          </a:p>
        </p:txBody>
      </p:sp>
      <p:sp>
        <p:nvSpPr>
          <p:cNvPr id="37" name="Text 30"/>
          <p:cNvSpPr/>
          <p:nvPr/>
        </p:nvSpPr>
        <p:spPr>
          <a:xfrm>
            <a:off x="9464040" y="5303520"/>
            <a:ext cx="2514600" cy="457200"/>
          </a:xfrm>
          <a:prstGeom prst="rect">
            <a:avLst/>
          </a:prstGeom>
          <a:noFill/>
          <a:ln/>
        </p:spPr>
        <p:txBody>
          <a:bodyPr wrap="square" lIns="0" tIns="0" rIns="0" bIns="0" rtlCol="0" anchor="ctr"/>
          <a:lstStyle/>
          <a:p>
            <a:pPr marL="0" indent="0" algn="ctr">
              <a:lnSpc>
                <a:spcPct val="103000"/>
              </a:lnSpc>
              <a:buNone/>
            </a:pPr>
            <a:r>
              <a:rPr lang="en-US" sz="1100" dirty="0">
                <a:solidFill>
                  <a:srgbClr val="5C6E7E"/>
                </a:solidFill>
                <a:latin typeface="Calibri" pitchFamily="34" charset="0"/>
                <a:ea typeface="Calibri" pitchFamily="34" charset="-122"/>
                <a:cs typeface="Calibri" pitchFamily="34" charset="-120"/>
              </a:rPr>
              <a:t>Past methods — what she liked, disliked, or stopped and why.</a:t>
            </a:r>
            <a:endParaRPr lang="en-US" sz="1100" dirty="0"/>
          </a:p>
        </p:txBody>
      </p:sp>
      <p:sp>
        <p:nvSpPr>
          <p:cNvPr id="38" name="Text 31"/>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9" name="Text 32"/>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2 · SAFEGUARD</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Make sure the choice is truly hers</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9" name="Text 7"/>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Before any method, satisfy yourself this is a free, informed and safe decision. These checks apply to every patient.</a:t>
            </a:r>
            <a:endParaRPr lang="en-US" sz="1450" dirty="0"/>
          </a:p>
        </p:txBody>
      </p:sp>
      <p:sp>
        <p:nvSpPr>
          <p:cNvPr id="10" name="Shape 8"/>
          <p:cNvSpPr/>
          <p:nvPr/>
        </p:nvSpPr>
        <p:spPr>
          <a:xfrm>
            <a:off x="411480"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1" name="Shape 9"/>
          <p:cNvSpPr/>
          <p:nvPr/>
        </p:nvSpPr>
        <p:spPr>
          <a:xfrm>
            <a:off x="667512" y="2953512"/>
            <a:ext cx="713232" cy="713232"/>
          </a:xfrm>
          <a:prstGeom prst="ellipse">
            <a:avLst/>
          </a:prstGeom>
          <a:solidFill>
            <a:srgbClr val="FCEFE0"/>
          </a:solidFill>
          <a:ln/>
        </p:spPr>
        <p:txBody>
          <a:bodyPr/>
          <a:lstStyle/>
          <a:p>
            <a:endParaRPr lang="en-GB"/>
          </a:p>
        </p:txBody>
      </p:sp>
      <p:pic>
        <p:nvPicPr>
          <p:cNvPr id="12" name="Image 0" descr="preencoded.png"/>
          <p:cNvPicPr>
            <a:picLocks noChangeAspect="1"/>
          </p:cNvPicPr>
          <p:nvPr/>
        </p:nvPicPr>
        <p:blipFill>
          <a:blip r:embed="rId3"/>
          <a:stretch>
            <a:fillRect/>
          </a:stretch>
        </p:blipFill>
        <p:spPr>
          <a:xfrm>
            <a:off x="874349" y="3160349"/>
            <a:ext cx="299557" cy="299557"/>
          </a:xfrm>
          <a:prstGeom prst="rect">
            <a:avLst/>
          </a:prstGeom>
        </p:spPr>
      </p:pic>
      <p:sp>
        <p:nvSpPr>
          <p:cNvPr id="13" name="Text 10"/>
          <p:cNvSpPr/>
          <p:nvPr/>
        </p:nvSpPr>
        <p:spPr>
          <a:xfrm>
            <a:off x="612648"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Confidentiality</a:t>
            </a:r>
            <a:endParaRPr lang="en-US" sz="1400" dirty="0"/>
          </a:p>
        </p:txBody>
      </p:sp>
      <p:sp>
        <p:nvSpPr>
          <p:cNvPr id="14" name="Text 11"/>
          <p:cNvSpPr/>
          <p:nvPr/>
        </p:nvSpPr>
        <p:spPr>
          <a:xfrm>
            <a:off x="612648"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Say it out loud: the conversation is confidential. State the few limits (serious risk to her or others).</a:t>
            </a:r>
            <a:endParaRPr lang="en-US" sz="1130" dirty="0"/>
          </a:p>
        </p:txBody>
      </p:sp>
      <p:sp>
        <p:nvSpPr>
          <p:cNvPr id="15" name="Shape 12"/>
          <p:cNvSpPr/>
          <p:nvPr/>
        </p:nvSpPr>
        <p:spPr>
          <a:xfrm>
            <a:off x="3364992"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3"/>
          <p:cNvSpPr/>
          <p:nvPr/>
        </p:nvSpPr>
        <p:spPr>
          <a:xfrm>
            <a:off x="3621024" y="2953512"/>
            <a:ext cx="713232" cy="713232"/>
          </a:xfrm>
          <a:prstGeom prst="ellipse">
            <a:avLst/>
          </a:prstGeom>
          <a:solidFill>
            <a:srgbClr val="FCEFE0"/>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3827861" y="3160349"/>
            <a:ext cx="299557" cy="299557"/>
          </a:xfrm>
          <a:prstGeom prst="rect">
            <a:avLst/>
          </a:prstGeom>
        </p:spPr>
      </p:pic>
      <p:sp>
        <p:nvSpPr>
          <p:cNvPr id="18" name="Text 14"/>
          <p:cNvSpPr/>
          <p:nvPr/>
        </p:nvSpPr>
        <p:spPr>
          <a:xfrm>
            <a:off x="3566160"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Capacity &amp; consent</a:t>
            </a:r>
            <a:endParaRPr lang="en-US" sz="1400" dirty="0"/>
          </a:p>
        </p:txBody>
      </p:sp>
      <p:sp>
        <p:nvSpPr>
          <p:cNvPr id="19" name="Text 15"/>
          <p:cNvSpPr/>
          <p:nvPr/>
        </p:nvSpPr>
        <p:spPr>
          <a:xfrm>
            <a:off x="3566160"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Can she understand, retain, weigh and communicate the decision? Capacity is decision-specific.</a:t>
            </a:r>
            <a:endParaRPr lang="en-US" sz="1130" dirty="0"/>
          </a:p>
        </p:txBody>
      </p:sp>
      <p:sp>
        <p:nvSpPr>
          <p:cNvPr id="20" name="Shape 16"/>
          <p:cNvSpPr/>
          <p:nvPr/>
        </p:nvSpPr>
        <p:spPr>
          <a:xfrm>
            <a:off x="6318504"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1" name="Shape 17"/>
          <p:cNvSpPr/>
          <p:nvPr/>
        </p:nvSpPr>
        <p:spPr>
          <a:xfrm>
            <a:off x="6574536" y="2953512"/>
            <a:ext cx="713232" cy="713232"/>
          </a:xfrm>
          <a:prstGeom prst="ellipse">
            <a:avLst/>
          </a:prstGeom>
          <a:solidFill>
            <a:srgbClr val="FCEFE0"/>
          </a:solidFill>
          <a:ln/>
        </p:spPr>
        <p:txBody>
          <a:bodyPr/>
          <a:lstStyle/>
          <a:p>
            <a:endParaRPr lang="en-GB"/>
          </a:p>
        </p:txBody>
      </p:sp>
      <p:pic>
        <p:nvPicPr>
          <p:cNvPr id="22" name="Image 2" descr="preencoded.png"/>
          <p:cNvPicPr>
            <a:picLocks noChangeAspect="1"/>
          </p:cNvPicPr>
          <p:nvPr/>
        </p:nvPicPr>
        <p:blipFill>
          <a:blip r:embed="rId5"/>
          <a:stretch>
            <a:fillRect/>
          </a:stretch>
        </p:blipFill>
        <p:spPr>
          <a:xfrm>
            <a:off x="6781373" y="3160349"/>
            <a:ext cx="299557" cy="299557"/>
          </a:xfrm>
          <a:prstGeom prst="rect">
            <a:avLst/>
          </a:prstGeom>
        </p:spPr>
      </p:pic>
      <p:sp>
        <p:nvSpPr>
          <p:cNvPr id="23" name="Text 18"/>
          <p:cNvSpPr/>
          <p:nvPr/>
        </p:nvSpPr>
        <p:spPr>
          <a:xfrm>
            <a:off x="6519672"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Coercion &amp; abuse</a:t>
            </a:r>
            <a:endParaRPr lang="en-US" sz="1400" dirty="0"/>
          </a:p>
        </p:txBody>
      </p:sp>
      <p:sp>
        <p:nvSpPr>
          <p:cNvPr id="24" name="Text 19"/>
          <p:cNvSpPr/>
          <p:nvPr/>
        </p:nvSpPr>
        <p:spPr>
          <a:xfrm>
            <a:off x="6519672"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Is anyone pressuring her — to use, or not use, contraception? Reproductive coercion is a red flag.</a:t>
            </a:r>
            <a:endParaRPr lang="en-US" sz="1130" dirty="0"/>
          </a:p>
        </p:txBody>
      </p:sp>
      <p:sp>
        <p:nvSpPr>
          <p:cNvPr id="25" name="Shape 20"/>
          <p:cNvSpPr/>
          <p:nvPr/>
        </p:nvSpPr>
        <p:spPr>
          <a:xfrm>
            <a:off x="9272016" y="2697480"/>
            <a:ext cx="2788920" cy="2331720"/>
          </a:xfrm>
          <a:prstGeom prst="roundRect">
            <a:avLst>
              <a:gd name="adj" fmla="val 3922"/>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6" name="Shape 21"/>
          <p:cNvSpPr/>
          <p:nvPr/>
        </p:nvSpPr>
        <p:spPr>
          <a:xfrm>
            <a:off x="9528048" y="2953512"/>
            <a:ext cx="713232" cy="713232"/>
          </a:xfrm>
          <a:prstGeom prst="ellipse">
            <a:avLst/>
          </a:prstGeom>
          <a:solidFill>
            <a:srgbClr val="FCEFE0"/>
          </a:solidFill>
          <a:ln/>
        </p:spPr>
        <p:txBody>
          <a:bodyPr/>
          <a:lstStyle/>
          <a:p>
            <a:endParaRPr lang="en-GB"/>
          </a:p>
        </p:txBody>
      </p:sp>
      <p:pic>
        <p:nvPicPr>
          <p:cNvPr id="27" name="Image 3" descr="preencoded.png"/>
          <p:cNvPicPr>
            <a:picLocks noChangeAspect="1"/>
          </p:cNvPicPr>
          <p:nvPr/>
        </p:nvPicPr>
        <p:blipFill>
          <a:blip r:embed="rId6"/>
          <a:stretch>
            <a:fillRect/>
          </a:stretch>
        </p:blipFill>
        <p:spPr>
          <a:xfrm>
            <a:off x="9734885" y="3160349"/>
            <a:ext cx="299557" cy="299557"/>
          </a:xfrm>
          <a:prstGeom prst="rect">
            <a:avLst/>
          </a:prstGeom>
        </p:spPr>
      </p:pic>
      <p:sp>
        <p:nvSpPr>
          <p:cNvPr id="28" name="Text 22"/>
          <p:cNvSpPr/>
          <p:nvPr/>
        </p:nvSpPr>
        <p:spPr>
          <a:xfrm>
            <a:off x="9473184" y="3721608"/>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STI risk</a:t>
            </a:r>
            <a:endParaRPr lang="en-US" sz="1400" dirty="0"/>
          </a:p>
        </p:txBody>
      </p:sp>
      <p:sp>
        <p:nvSpPr>
          <p:cNvPr id="29" name="Text 23"/>
          <p:cNvSpPr/>
          <p:nvPr/>
        </p:nvSpPr>
        <p:spPr>
          <a:xfrm>
            <a:off x="9473184" y="4032504"/>
            <a:ext cx="2404872" cy="914400"/>
          </a:xfrm>
          <a:prstGeom prst="rect">
            <a:avLst/>
          </a:prstGeom>
          <a:noFill/>
          <a:ln/>
        </p:spPr>
        <p:txBody>
          <a:bodyPr wrap="square" lIns="0" tIns="0" rIns="0" bIns="0" rtlCol="0" anchor="ctr"/>
          <a:lstStyle/>
          <a:p>
            <a:pPr marL="0" indent="0">
              <a:lnSpc>
                <a:spcPct val="106000"/>
              </a:lnSpc>
              <a:buNone/>
            </a:pPr>
            <a:r>
              <a:rPr lang="en-US" sz="1130" dirty="0">
                <a:solidFill>
                  <a:srgbClr val="5C6E7E"/>
                </a:solidFill>
                <a:latin typeface="Calibri" pitchFamily="34" charset="0"/>
                <a:ea typeface="Calibri" pitchFamily="34" charset="-122"/>
                <a:cs typeface="Calibri" pitchFamily="34" charset="-120"/>
              </a:rPr>
              <a:t>Ask about risk. Condoms are the ONLY method that also protects against STIs — offer alongside any method.</a:t>
            </a:r>
            <a:endParaRPr lang="en-US" sz="1130" dirty="0"/>
          </a:p>
        </p:txBody>
      </p:sp>
      <p:sp>
        <p:nvSpPr>
          <p:cNvPr id="30" name="Shape 24"/>
          <p:cNvSpPr/>
          <p:nvPr/>
        </p:nvSpPr>
        <p:spPr>
          <a:xfrm>
            <a:off x="411480" y="5257800"/>
            <a:ext cx="11338560" cy="713232"/>
          </a:xfrm>
          <a:prstGeom prst="roundRect">
            <a:avLst>
              <a:gd name="adj" fmla="val 12821"/>
            </a:avLst>
          </a:prstGeom>
          <a:solidFill>
            <a:srgbClr val="F9E9E7"/>
          </a:solidFill>
          <a:ln w="12700">
            <a:solidFill>
              <a:srgbClr val="EBC9C4"/>
            </a:solidFill>
            <a:prstDash val="solid"/>
          </a:ln>
        </p:spPr>
        <p:txBody>
          <a:bodyPr/>
          <a:lstStyle/>
          <a:p>
            <a:endParaRPr lang="en-GB"/>
          </a:p>
        </p:txBody>
      </p:sp>
      <p:sp>
        <p:nvSpPr>
          <p:cNvPr id="31" name="Shape 25"/>
          <p:cNvSpPr/>
          <p:nvPr/>
        </p:nvSpPr>
        <p:spPr>
          <a:xfrm>
            <a:off x="566928" y="5367528"/>
            <a:ext cx="493776" cy="493776"/>
          </a:xfrm>
          <a:prstGeom prst="ellipse">
            <a:avLst/>
          </a:prstGeom>
          <a:solidFill>
            <a:srgbClr val="FFFFFF"/>
          </a:solidFill>
          <a:ln/>
        </p:spPr>
        <p:txBody>
          <a:bodyPr/>
          <a:lstStyle/>
          <a:p>
            <a:endParaRPr lang="en-GB"/>
          </a:p>
        </p:txBody>
      </p:sp>
      <p:pic>
        <p:nvPicPr>
          <p:cNvPr id="32" name="Image 4" descr="preencoded.png"/>
          <p:cNvPicPr>
            <a:picLocks noChangeAspect="1"/>
          </p:cNvPicPr>
          <p:nvPr/>
        </p:nvPicPr>
        <p:blipFill>
          <a:blip r:embed="rId7"/>
          <a:stretch>
            <a:fillRect/>
          </a:stretch>
        </p:blipFill>
        <p:spPr>
          <a:xfrm>
            <a:off x="710123" y="5510723"/>
            <a:ext cx="207386" cy="207386"/>
          </a:xfrm>
          <a:prstGeom prst="rect">
            <a:avLst/>
          </a:prstGeom>
        </p:spPr>
      </p:pic>
      <p:sp>
        <p:nvSpPr>
          <p:cNvPr id="33" name="Text 26"/>
          <p:cNvSpPr/>
          <p:nvPr/>
        </p:nvSpPr>
        <p:spPr>
          <a:xfrm>
            <a:off x="1234440" y="5257800"/>
            <a:ext cx="10332720" cy="713232"/>
          </a:xfrm>
          <a:prstGeom prst="rect">
            <a:avLst/>
          </a:prstGeom>
          <a:noFill/>
          <a:ln/>
        </p:spPr>
        <p:txBody>
          <a:bodyPr wrap="square" lIns="0" tIns="0" rIns="0" bIns="0" rtlCol="0" anchor="ctr"/>
          <a:lstStyle/>
          <a:p>
            <a:pPr marL="0" indent="0">
              <a:lnSpc>
                <a:spcPct val="104000"/>
              </a:lnSpc>
              <a:buNone/>
            </a:pPr>
            <a:r>
              <a:rPr lang="en-US" sz="1300" b="1" dirty="0">
                <a:solidFill>
                  <a:srgbClr val="C0392B"/>
                </a:solidFill>
                <a:latin typeface="Calibri" pitchFamily="34" charset="0"/>
                <a:ea typeface="Calibri" pitchFamily="34" charset="-122"/>
                <a:cs typeface="Calibri" pitchFamily="34" charset="-120"/>
              </a:rPr>
              <a:t>Always think safeguarding.  </a:t>
            </a:r>
            <a:r>
              <a:rPr lang="en-US" sz="1300" dirty="0">
                <a:solidFill>
                  <a:srgbClr val="1B2A3A"/>
                </a:solidFill>
                <a:latin typeface="Calibri" pitchFamily="34" charset="0"/>
                <a:ea typeface="Calibri" pitchFamily="34" charset="-122"/>
                <a:cs typeface="Calibri" pitchFamily="34" charset="-120"/>
              </a:rPr>
              <a:t>If you suspect coercion, exploitation or abuse, you </a:t>
            </a:r>
            <a:r>
              <a:rPr lang="en-US" sz="1300" b="1" dirty="0">
                <a:solidFill>
                  <a:srgbClr val="C0392B"/>
                </a:solidFill>
                <a:latin typeface="Calibri" pitchFamily="34" charset="0"/>
                <a:ea typeface="Calibri" pitchFamily="34" charset="-122"/>
                <a:cs typeface="Calibri" pitchFamily="34" charset="-120"/>
              </a:rPr>
              <a:t>must</a:t>
            </a:r>
            <a:r>
              <a:rPr lang="en-US" sz="1300" dirty="0">
                <a:solidFill>
                  <a:srgbClr val="1B2A3A"/>
                </a:solidFill>
                <a:latin typeface="Calibri" pitchFamily="34" charset="0"/>
                <a:ea typeface="Calibri" pitchFamily="34" charset="-122"/>
                <a:cs typeface="Calibri" pitchFamily="34" charset="-120"/>
              </a:rPr>
              <a:t> act on your local safeguarding policy — even if the patient does not consent.</a:t>
            </a:r>
            <a:endParaRPr lang="en-US" sz="1300" dirty="0"/>
          </a:p>
        </p:txBody>
      </p:sp>
      <p:sp>
        <p:nvSpPr>
          <p:cNvPr id="34" name="Text 27"/>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5" name="Text 28"/>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2 · SAFEGUARD (UNDER-16S)</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Young people: Fraser &amp; Gillick</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Under-16s can be given contraception without parental consent if they are competent and it is in their interests. Document your reasoning carefully.</a:t>
            </a:r>
            <a:endParaRPr lang="en-US" sz="1450" dirty="0"/>
          </a:p>
        </p:txBody>
      </p:sp>
      <p:sp>
        <p:nvSpPr>
          <p:cNvPr id="8" name="Shape 6"/>
          <p:cNvSpPr/>
          <p:nvPr/>
        </p:nvSpPr>
        <p:spPr>
          <a:xfrm>
            <a:off x="411480" y="2606040"/>
            <a:ext cx="6766560" cy="3383280"/>
          </a:xfrm>
          <a:prstGeom prst="roundRect">
            <a:avLst>
              <a:gd name="adj" fmla="val 270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411480" y="2606040"/>
            <a:ext cx="6766560" cy="566928"/>
          </a:xfrm>
          <a:prstGeom prst="roundRect">
            <a:avLst>
              <a:gd name="adj" fmla="val 16129"/>
            </a:avLst>
          </a:prstGeom>
          <a:solidFill>
            <a:srgbClr val="0E2A47"/>
          </a:solidFill>
          <a:ln/>
        </p:spPr>
        <p:txBody>
          <a:bodyPr/>
          <a:lstStyle/>
          <a:p>
            <a:endParaRPr lang="en-GB"/>
          </a:p>
        </p:txBody>
      </p:sp>
      <p:sp>
        <p:nvSpPr>
          <p:cNvPr id="10" name="Text 8"/>
          <p:cNvSpPr/>
          <p:nvPr/>
        </p:nvSpPr>
        <p:spPr>
          <a:xfrm>
            <a:off x="640080" y="2606040"/>
            <a:ext cx="6400800" cy="566928"/>
          </a:xfrm>
          <a:prstGeom prst="rect">
            <a:avLst/>
          </a:prstGeom>
          <a:noFill/>
          <a:ln/>
        </p:spPr>
        <p:txBody>
          <a:bodyPr wrap="square" lIns="0" tIns="0" rIns="0" bIns="0" rtlCol="0" anchor="ctr"/>
          <a:lstStyle/>
          <a:p>
            <a:pPr marL="0" indent="0">
              <a:buNone/>
            </a:pPr>
            <a:r>
              <a:rPr lang="en-US" sz="1450" b="1" dirty="0">
                <a:solidFill>
                  <a:srgbClr val="FFFFFF"/>
                </a:solidFill>
                <a:latin typeface="Georgia" pitchFamily="34" charset="0"/>
                <a:ea typeface="Georgia" pitchFamily="34" charset="-122"/>
                <a:cs typeface="Georgia" pitchFamily="34" charset="-120"/>
              </a:rPr>
              <a:t>The Fraser criteria — you may treat if ALL are met</a:t>
            </a:r>
            <a:endParaRPr lang="en-US" sz="1450" dirty="0"/>
          </a:p>
        </p:txBody>
      </p:sp>
      <p:sp>
        <p:nvSpPr>
          <p:cNvPr id="11" name="Shape 9"/>
          <p:cNvSpPr/>
          <p:nvPr/>
        </p:nvSpPr>
        <p:spPr>
          <a:xfrm>
            <a:off x="658368" y="3328416"/>
            <a:ext cx="310896" cy="310896"/>
          </a:xfrm>
          <a:prstGeom prst="ellipse">
            <a:avLst/>
          </a:prstGeom>
          <a:solidFill>
            <a:srgbClr val="E4F1F0"/>
          </a:solidFill>
          <a:ln/>
        </p:spPr>
        <p:txBody>
          <a:bodyPr/>
          <a:lstStyle/>
          <a:p>
            <a:endParaRPr lang="en-GB"/>
          </a:p>
        </p:txBody>
      </p:sp>
      <p:pic>
        <p:nvPicPr>
          <p:cNvPr id="12" name="Image 0" descr="preencoded.png"/>
          <p:cNvPicPr>
            <a:picLocks noChangeAspect="1"/>
          </p:cNvPicPr>
          <p:nvPr/>
        </p:nvPicPr>
        <p:blipFill>
          <a:blip r:embed="rId3"/>
          <a:stretch>
            <a:fillRect/>
          </a:stretch>
        </p:blipFill>
        <p:spPr>
          <a:xfrm>
            <a:off x="722376" y="3392424"/>
            <a:ext cx="182880" cy="182880"/>
          </a:xfrm>
          <a:prstGeom prst="rect">
            <a:avLst/>
          </a:prstGeom>
        </p:spPr>
      </p:pic>
      <p:sp>
        <p:nvSpPr>
          <p:cNvPr id="13" name="Text 10"/>
          <p:cNvSpPr/>
          <p:nvPr/>
        </p:nvSpPr>
        <p:spPr>
          <a:xfrm>
            <a:off x="1097280" y="326440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She understands the advice and the decision.</a:t>
            </a:r>
            <a:endParaRPr lang="en-US" sz="1230" dirty="0"/>
          </a:p>
        </p:txBody>
      </p:sp>
      <p:sp>
        <p:nvSpPr>
          <p:cNvPr id="14" name="Shape 11"/>
          <p:cNvSpPr/>
          <p:nvPr/>
        </p:nvSpPr>
        <p:spPr>
          <a:xfrm>
            <a:off x="658368" y="3854196"/>
            <a:ext cx="310896" cy="310896"/>
          </a:xfrm>
          <a:prstGeom prst="ellipse">
            <a:avLst/>
          </a:prstGeom>
          <a:solidFill>
            <a:srgbClr val="E4F1F0"/>
          </a:solidFill>
          <a:ln/>
        </p:spPr>
        <p:txBody>
          <a:bodyPr/>
          <a:lstStyle/>
          <a:p>
            <a:endParaRPr lang="en-GB"/>
          </a:p>
        </p:txBody>
      </p:sp>
      <p:pic>
        <p:nvPicPr>
          <p:cNvPr id="15" name="Image 1" descr="preencoded.png"/>
          <p:cNvPicPr>
            <a:picLocks noChangeAspect="1"/>
          </p:cNvPicPr>
          <p:nvPr/>
        </p:nvPicPr>
        <p:blipFill>
          <a:blip r:embed="rId3"/>
          <a:stretch>
            <a:fillRect/>
          </a:stretch>
        </p:blipFill>
        <p:spPr>
          <a:xfrm>
            <a:off x="722376" y="3918204"/>
            <a:ext cx="182880" cy="182880"/>
          </a:xfrm>
          <a:prstGeom prst="rect">
            <a:avLst/>
          </a:prstGeom>
        </p:spPr>
      </p:pic>
      <p:sp>
        <p:nvSpPr>
          <p:cNvPr id="16" name="Text 12"/>
          <p:cNvSpPr/>
          <p:nvPr/>
        </p:nvSpPr>
        <p:spPr>
          <a:xfrm>
            <a:off x="1097280" y="379018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She cannot be persuaded to tell a parent, or to let you tell them.</a:t>
            </a:r>
            <a:endParaRPr lang="en-US" sz="1230" dirty="0"/>
          </a:p>
        </p:txBody>
      </p:sp>
      <p:sp>
        <p:nvSpPr>
          <p:cNvPr id="17" name="Shape 13"/>
          <p:cNvSpPr/>
          <p:nvPr/>
        </p:nvSpPr>
        <p:spPr>
          <a:xfrm>
            <a:off x="658368" y="4379976"/>
            <a:ext cx="310896" cy="310896"/>
          </a:xfrm>
          <a:prstGeom prst="ellipse">
            <a:avLst/>
          </a:prstGeom>
          <a:solidFill>
            <a:srgbClr val="E4F1F0"/>
          </a:solidFill>
          <a:ln/>
        </p:spPr>
        <p:txBody>
          <a:bodyPr/>
          <a:lstStyle/>
          <a:p>
            <a:endParaRPr lang="en-GB"/>
          </a:p>
        </p:txBody>
      </p:sp>
      <p:pic>
        <p:nvPicPr>
          <p:cNvPr id="18" name="Image 2" descr="preencoded.png"/>
          <p:cNvPicPr>
            <a:picLocks noChangeAspect="1"/>
          </p:cNvPicPr>
          <p:nvPr/>
        </p:nvPicPr>
        <p:blipFill>
          <a:blip r:embed="rId3"/>
          <a:stretch>
            <a:fillRect/>
          </a:stretch>
        </p:blipFill>
        <p:spPr>
          <a:xfrm>
            <a:off x="722376" y="4443984"/>
            <a:ext cx="182880" cy="182880"/>
          </a:xfrm>
          <a:prstGeom prst="rect">
            <a:avLst/>
          </a:prstGeom>
        </p:spPr>
      </p:pic>
      <p:sp>
        <p:nvSpPr>
          <p:cNvPr id="19" name="Text 14"/>
          <p:cNvSpPr/>
          <p:nvPr/>
        </p:nvSpPr>
        <p:spPr>
          <a:xfrm>
            <a:off x="1097280" y="431596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She is likely to have sex with or without contraception.</a:t>
            </a:r>
            <a:endParaRPr lang="en-US" sz="1230" dirty="0"/>
          </a:p>
        </p:txBody>
      </p:sp>
      <p:sp>
        <p:nvSpPr>
          <p:cNvPr id="20" name="Shape 15"/>
          <p:cNvSpPr/>
          <p:nvPr/>
        </p:nvSpPr>
        <p:spPr>
          <a:xfrm>
            <a:off x="658368" y="4905756"/>
            <a:ext cx="310896" cy="310896"/>
          </a:xfrm>
          <a:prstGeom prst="ellipse">
            <a:avLst/>
          </a:prstGeom>
          <a:solidFill>
            <a:srgbClr val="E4F1F0"/>
          </a:solidFill>
          <a:ln/>
        </p:spPr>
        <p:txBody>
          <a:bodyPr/>
          <a:lstStyle/>
          <a:p>
            <a:endParaRPr lang="en-GB"/>
          </a:p>
        </p:txBody>
      </p:sp>
      <p:pic>
        <p:nvPicPr>
          <p:cNvPr id="21" name="Image 3" descr="preencoded.png"/>
          <p:cNvPicPr>
            <a:picLocks noChangeAspect="1"/>
          </p:cNvPicPr>
          <p:nvPr/>
        </p:nvPicPr>
        <p:blipFill>
          <a:blip r:embed="rId3"/>
          <a:stretch>
            <a:fillRect/>
          </a:stretch>
        </p:blipFill>
        <p:spPr>
          <a:xfrm>
            <a:off x="722376" y="4969764"/>
            <a:ext cx="182880" cy="182880"/>
          </a:xfrm>
          <a:prstGeom prst="rect">
            <a:avLst/>
          </a:prstGeom>
        </p:spPr>
      </p:pic>
      <p:sp>
        <p:nvSpPr>
          <p:cNvPr id="22" name="Text 16"/>
          <p:cNvSpPr/>
          <p:nvPr/>
        </p:nvSpPr>
        <p:spPr>
          <a:xfrm>
            <a:off x="1097280" y="484174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Her physical or mental health is likely to suffer without it.</a:t>
            </a:r>
            <a:endParaRPr lang="en-US" sz="1230" dirty="0"/>
          </a:p>
        </p:txBody>
      </p:sp>
      <p:sp>
        <p:nvSpPr>
          <p:cNvPr id="23" name="Shape 17"/>
          <p:cNvSpPr/>
          <p:nvPr/>
        </p:nvSpPr>
        <p:spPr>
          <a:xfrm>
            <a:off x="658368" y="5431536"/>
            <a:ext cx="310896" cy="310896"/>
          </a:xfrm>
          <a:prstGeom prst="ellipse">
            <a:avLst/>
          </a:prstGeom>
          <a:solidFill>
            <a:srgbClr val="E4F1F0"/>
          </a:solidFill>
          <a:ln/>
        </p:spPr>
        <p:txBody>
          <a:bodyPr/>
          <a:lstStyle/>
          <a:p>
            <a:endParaRPr lang="en-GB"/>
          </a:p>
        </p:txBody>
      </p:sp>
      <p:pic>
        <p:nvPicPr>
          <p:cNvPr id="24" name="Image 4" descr="preencoded.png"/>
          <p:cNvPicPr>
            <a:picLocks noChangeAspect="1"/>
          </p:cNvPicPr>
          <p:nvPr/>
        </p:nvPicPr>
        <p:blipFill>
          <a:blip r:embed="rId3"/>
          <a:stretch>
            <a:fillRect/>
          </a:stretch>
        </p:blipFill>
        <p:spPr>
          <a:xfrm>
            <a:off x="722376" y="5495544"/>
            <a:ext cx="182880" cy="182880"/>
          </a:xfrm>
          <a:prstGeom prst="rect">
            <a:avLst/>
          </a:prstGeom>
        </p:spPr>
      </p:pic>
      <p:sp>
        <p:nvSpPr>
          <p:cNvPr id="25" name="Text 18"/>
          <p:cNvSpPr/>
          <p:nvPr/>
        </p:nvSpPr>
        <p:spPr>
          <a:xfrm>
            <a:off x="1097280" y="5367528"/>
            <a:ext cx="5943600" cy="457200"/>
          </a:xfrm>
          <a:prstGeom prst="rect">
            <a:avLst/>
          </a:prstGeom>
          <a:noFill/>
          <a:ln/>
        </p:spPr>
        <p:txBody>
          <a:bodyPr wrap="square" lIns="0" tIns="0" rIns="0" bIns="0" rtlCol="0" anchor="ctr"/>
          <a:lstStyle/>
          <a:p>
            <a:pPr marL="0" indent="0">
              <a:lnSpc>
                <a:spcPct val="100000"/>
              </a:lnSpc>
              <a:buNone/>
            </a:pPr>
            <a:r>
              <a:rPr lang="en-US" sz="1230" dirty="0">
                <a:solidFill>
                  <a:srgbClr val="1B2A3A"/>
                </a:solidFill>
                <a:latin typeface="Calibri" pitchFamily="34" charset="0"/>
                <a:ea typeface="Calibri" pitchFamily="34" charset="-122"/>
                <a:cs typeface="Calibri" pitchFamily="34" charset="-120"/>
              </a:rPr>
              <a:t>Her best interests require advice or treatment — with or without parental consent.</a:t>
            </a:r>
            <a:endParaRPr lang="en-US" sz="1230" dirty="0"/>
          </a:p>
        </p:txBody>
      </p:sp>
      <p:sp>
        <p:nvSpPr>
          <p:cNvPr id="26" name="Shape 19"/>
          <p:cNvSpPr/>
          <p:nvPr/>
        </p:nvSpPr>
        <p:spPr>
          <a:xfrm>
            <a:off x="7360920" y="2606040"/>
            <a:ext cx="4389120" cy="1600200"/>
          </a:xfrm>
          <a:prstGeom prst="roundRect">
            <a:avLst>
              <a:gd name="adj" fmla="val 5714"/>
            </a:avLst>
          </a:prstGeom>
          <a:solidFill>
            <a:srgbClr val="EAF0F6"/>
          </a:solidFill>
          <a:ln w="12700">
            <a:solidFill>
              <a:srgbClr val="DCE4EC"/>
            </a:solidFill>
            <a:prstDash val="solid"/>
          </a:ln>
        </p:spPr>
        <p:txBody>
          <a:bodyPr/>
          <a:lstStyle/>
          <a:p>
            <a:endParaRPr lang="en-GB"/>
          </a:p>
        </p:txBody>
      </p:sp>
      <p:sp>
        <p:nvSpPr>
          <p:cNvPr id="27" name="Text 20"/>
          <p:cNvSpPr/>
          <p:nvPr/>
        </p:nvSpPr>
        <p:spPr>
          <a:xfrm>
            <a:off x="7589520" y="2743200"/>
            <a:ext cx="393192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Gillick competence</a:t>
            </a:r>
            <a:endParaRPr lang="en-US" sz="1400" dirty="0"/>
          </a:p>
        </p:txBody>
      </p:sp>
      <p:sp>
        <p:nvSpPr>
          <p:cNvPr id="28" name="Text 21"/>
          <p:cNvSpPr/>
          <p:nvPr/>
        </p:nvSpPr>
        <p:spPr>
          <a:xfrm>
            <a:off x="7589520" y="3072384"/>
            <a:ext cx="3977640" cy="1051560"/>
          </a:xfrm>
          <a:prstGeom prst="rect">
            <a:avLst/>
          </a:prstGeom>
          <a:noFill/>
          <a:ln/>
        </p:spPr>
        <p:txBody>
          <a:bodyPr wrap="square" lIns="0" tIns="0" rIns="0" bIns="0" rtlCol="0" anchor="ctr"/>
          <a:lstStyle/>
          <a:p>
            <a:pPr marL="0" indent="0">
              <a:lnSpc>
                <a:spcPct val="108000"/>
              </a:lnSpc>
              <a:buNone/>
            </a:pPr>
            <a:r>
              <a:rPr lang="en-US" sz="1200" dirty="0">
                <a:solidFill>
                  <a:srgbClr val="1B2A3A"/>
                </a:solidFill>
                <a:latin typeface="Calibri" pitchFamily="34" charset="0"/>
                <a:ea typeface="Calibri" pitchFamily="34" charset="-122"/>
                <a:cs typeface="Calibri" pitchFamily="34" charset="-120"/>
              </a:rPr>
              <a:t>The general principle: a child under 16 with enough maturity and understanding can consent to their own treatment. Fraser is how we apply it to contraception.</a:t>
            </a:r>
            <a:endParaRPr lang="en-US" sz="1200" dirty="0"/>
          </a:p>
        </p:txBody>
      </p:sp>
      <p:sp>
        <p:nvSpPr>
          <p:cNvPr id="29" name="Shape 22"/>
          <p:cNvSpPr/>
          <p:nvPr/>
        </p:nvSpPr>
        <p:spPr>
          <a:xfrm>
            <a:off x="7360920" y="4343400"/>
            <a:ext cx="4389120" cy="1645920"/>
          </a:xfrm>
          <a:prstGeom prst="roundRect">
            <a:avLst>
              <a:gd name="adj" fmla="val 5556"/>
            </a:avLst>
          </a:prstGeom>
          <a:solidFill>
            <a:srgbClr val="F9E9E7"/>
          </a:solidFill>
          <a:ln w="12700">
            <a:solidFill>
              <a:srgbClr val="EBC9C4"/>
            </a:solidFill>
            <a:prstDash val="solid"/>
          </a:ln>
        </p:spPr>
        <p:txBody>
          <a:bodyPr/>
          <a:lstStyle/>
          <a:p>
            <a:endParaRPr lang="en-GB"/>
          </a:p>
        </p:txBody>
      </p:sp>
      <p:sp>
        <p:nvSpPr>
          <p:cNvPr id="30" name="Shape 23"/>
          <p:cNvSpPr/>
          <p:nvPr/>
        </p:nvSpPr>
        <p:spPr>
          <a:xfrm>
            <a:off x="7571232" y="4498848"/>
            <a:ext cx="457200" cy="457200"/>
          </a:xfrm>
          <a:prstGeom prst="ellipse">
            <a:avLst/>
          </a:prstGeom>
          <a:solidFill>
            <a:srgbClr val="FFFFFF"/>
          </a:solidFill>
          <a:ln/>
        </p:spPr>
        <p:txBody>
          <a:bodyPr/>
          <a:lstStyle/>
          <a:p>
            <a:endParaRPr lang="en-GB"/>
          </a:p>
        </p:txBody>
      </p:sp>
      <p:pic>
        <p:nvPicPr>
          <p:cNvPr id="31" name="Image 5" descr="preencoded.png"/>
          <p:cNvPicPr>
            <a:picLocks noChangeAspect="1"/>
          </p:cNvPicPr>
          <p:nvPr/>
        </p:nvPicPr>
        <p:blipFill>
          <a:blip r:embed="rId4"/>
          <a:stretch>
            <a:fillRect/>
          </a:stretch>
        </p:blipFill>
        <p:spPr>
          <a:xfrm>
            <a:off x="7703820" y="4631436"/>
            <a:ext cx="192024" cy="192024"/>
          </a:xfrm>
          <a:prstGeom prst="rect">
            <a:avLst/>
          </a:prstGeom>
        </p:spPr>
      </p:pic>
      <p:sp>
        <p:nvSpPr>
          <p:cNvPr id="32" name="Text 24"/>
          <p:cNvSpPr/>
          <p:nvPr/>
        </p:nvSpPr>
        <p:spPr>
          <a:xfrm>
            <a:off x="8138160" y="4443984"/>
            <a:ext cx="3474720" cy="502920"/>
          </a:xfrm>
          <a:prstGeom prst="rect">
            <a:avLst/>
          </a:prstGeom>
          <a:noFill/>
          <a:ln/>
        </p:spPr>
        <p:txBody>
          <a:bodyPr wrap="square" lIns="0" tIns="0" rIns="0" bIns="0" rtlCol="0" anchor="ctr"/>
          <a:lstStyle/>
          <a:p>
            <a:pPr marL="0" indent="0">
              <a:buNone/>
            </a:pPr>
            <a:r>
              <a:rPr lang="en-US" sz="1350" b="1" dirty="0">
                <a:solidFill>
                  <a:srgbClr val="C0392B"/>
                </a:solidFill>
                <a:latin typeface="Georgia" pitchFamily="34" charset="0"/>
                <a:ea typeface="Georgia" pitchFamily="34" charset="-122"/>
                <a:cs typeface="Georgia" pitchFamily="34" charset="-120"/>
              </a:rPr>
              <a:t>Always screen for exploitation</a:t>
            </a:r>
            <a:endParaRPr lang="en-US" sz="1350" dirty="0"/>
          </a:p>
        </p:txBody>
      </p:sp>
      <p:sp>
        <p:nvSpPr>
          <p:cNvPr id="33" name="Text 25"/>
          <p:cNvSpPr/>
          <p:nvPr/>
        </p:nvSpPr>
        <p:spPr>
          <a:xfrm>
            <a:off x="7589520" y="4983480"/>
            <a:ext cx="3977640" cy="914400"/>
          </a:xfrm>
          <a:prstGeom prst="rect">
            <a:avLst/>
          </a:prstGeom>
          <a:noFill/>
          <a:ln/>
        </p:spPr>
        <p:txBody>
          <a:bodyPr wrap="square" lIns="0" tIns="0" rIns="0" bIns="0" rtlCol="0" anchor="ctr"/>
          <a:lstStyle/>
          <a:p>
            <a:pPr marL="0" indent="0">
              <a:lnSpc>
                <a:spcPct val="106000"/>
              </a:lnSpc>
              <a:buNone/>
            </a:pPr>
            <a:r>
              <a:rPr lang="en-US" sz="1160" dirty="0">
                <a:solidFill>
                  <a:srgbClr val="1B2A3A"/>
                </a:solidFill>
                <a:latin typeface="Calibri" pitchFamily="34" charset="0"/>
                <a:ea typeface="Calibri" pitchFamily="34" charset="-122"/>
                <a:cs typeface="Calibri" pitchFamily="34" charset="-120"/>
              </a:rPr>
              <a:t>Consider age gaps, grooming and child sexual exploitation. Under-13s cannot legally consent to sex — this is a child protection matter and must be escalated.</a:t>
            </a:r>
            <a:endParaRPr lang="en-US" sz="1160" dirty="0"/>
          </a:p>
        </p:txBody>
      </p:sp>
      <p:sp>
        <p:nvSpPr>
          <p:cNvPr id="34" name="Text 26"/>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5" name="Text 27"/>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3 · ASSESS</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A focused history points you to UKMEC</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3</a:t>
            </a:r>
            <a:endParaRPr lang="en-US" sz="2200" dirty="0"/>
          </a:p>
        </p:txBody>
      </p:sp>
      <p:sp>
        <p:nvSpPr>
          <p:cNvPr id="9" name="Text 7"/>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You are not memorising contraindications — you are gathering the few facts that decide whether a method is safe. Each item below maps to UKMEC.</a:t>
            </a:r>
            <a:endParaRPr lang="en-US" sz="1450" dirty="0"/>
          </a:p>
        </p:txBody>
      </p:sp>
      <p:sp>
        <p:nvSpPr>
          <p:cNvPr id="10" name="Shape 8"/>
          <p:cNvSpPr/>
          <p:nvPr/>
        </p:nvSpPr>
        <p:spPr>
          <a:xfrm>
            <a:off x="411480" y="269748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1" name="Shape 9"/>
          <p:cNvSpPr/>
          <p:nvPr/>
        </p:nvSpPr>
        <p:spPr>
          <a:xfrm>
            <a:off x="594360" y="2880360"/>
            <a:ext cx="310896" cy="310896"/>
          </a:xfrm>
          <a:prstGeom prst="ellipse">
            <a:avLst/>
          </a:prstGeom>
          <a:solidFill>
            <a:srgbClr val="E8770E"/>
          </a:solidFill>
          <a:ln/>
        </p:spPr>
        <p:txBody>
          <a:bodyPr/>
          <a:lstStyle/>
          <a:p>
            <a:endParaRPr lang="en-GB"/>
          </a:p>
        </p:txBody>
      </p:sp>
      <p:sp>
        <p:nvSpPr>
          <p:cNvPr id="12" name="Text 10"/>
          <p:cNvSpPr/>
          <p:nvPr/>
        </p:nvSpPr>
        <p:spPr>
          <a:xfrm>
            <a:off x="594360" y="288036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1</a:t>
            </a:r>
            <a:endParaRPr lang="en-US" sz="1400" dirty="0"/>
          </a:p>
        </p:txBody>
      </p:sp>
      <p:sp>
        <p:nvSpPr>
          <p:cNvPr id="13" name="Text 11"/>
          <p:cNvSpPr/>
          <p:nvPr/>
        </p:nvSpPr>
        <p:spPr>
          <a:xfrm>
            <a:off x="1014984" y="286207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Age &amp; smoking</a:t>
            </a:r>
            <a:endParaRPr lang="en-US" sz="1280" dirty="0"/>
          </a:p>
        </p:txBody>
      </p:sp>
      <p:sp>
        <p:nvSpPr>
          <p:cNvPr id="14" name="Text 12"/>
          <p:cNvSpPr/>
          <p:nvPr/>
        </p:nvSpPr>
        <p:spPr>
          <a:xfrm>
            <a:off x="594360" y="344728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Smoking at 35+ changes the rules for the combined pill.</a:t>
            </a:r>
            <a:endParaRPr lang="en-US" sz="1060" dirty="0"/>
          </a:p>
        </p:txBody>
      </p:sp>
      <p:sp>
        <p:nvSpPr>
          <p:cNvPr id="15" name="Shape 13"/>
          <p:cNvSpPr/>
          <p:nvPr/>
        </p:nvSpPr>
        <p:spPr>
          <a:xfrm>
            <a:off x="3294812" y="269748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4"/>
          <p:cNvSpPr/>
          <p:nvPr/>
        </p:nvSpPr>
        <p:spPr>
          <a:xfrm>
            <a:off x="3477692" y="2880360"/>
            <a:ext cx="310896" cy="310896"/>
          </a:xfrm>
          <a:prstGeom prst="ellipse">
            <a:avLst/>
          </a:prstGeom>
          <a:solidFill>
            <a:srgbClr val="E8770E"/>
          </a:solidFill>
          <a:ln/>
        </p:spPr>
        <p:txBody>
          <a:bodyPr/>
          <a:lstStyle/>
          <a:p>
            <a:endParaRPr lang="en-GB"/>
          </a:p>
        </p:txBody>
      </p:sp>
      <p:sp>
        <p:nvSpPr>
          <p:cNvPr id="17" name="Text 15"/>
          <p:cNvSpPr/>
          <p:nvPr/>
        </p:nvSpPr>
        <p:spPr>
          <a:xfrm>
            <a:off x="3477692" y="288036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2</a:t>
            </a:r>
            <a:endParaRPr lang="en-US" sz="1400" dirty="0"/>
          </a:p>
        </p:txBody>
      </p:sp>
      <p:sp>
        <p:nvSpPr>
          <p:cNvPr id="18" name="Text 16"/>
          <p:cNvSpPr/>
          <p:nvPr/>
        </p:nvSpPr>
        <p:spPr>
          <a:xfrm>
            <a:off x="3898316" y="286207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BP &amp; BMI</a:t>
            </a:r>
            <a:endParaRPr lang="en-US" sz="1280" dirty="0"/>
          </a:p>
        </p:txBody>
      </p:sp>
      <p:sp>
        <p:nvSpPr>
          <p:cNvPr id="19" name="Text 17"/>
          <p:cNvSpPr/>
          <p:nvPr/>
        </p:nvSpPr>
        <p:spPr>
          <a:xfrm>
            <a:off x="3477692" y="344728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Measure both — they drive eligibility for combined methods.</a:t>
            </a:r>
            <a:endParaRPr lang="en-US" sz="1060" dirty="0"/>
          </a:p>
        </p:txBody>
      </p:sp>
      <p:sp>
        <p:nvSpPr>
          <p:cNvPr id="20" name="Shape 18"/>
          <p:cNvSpPr/>
          <p:nvPr/>
        </p:nvSpPr>
        <p:spPr>
          <a:xfrm>
            <a:off x="6178144" y="269748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1" name="Shape 19"/>
          <p:cNvSpPr/>
          <p:nvPr/>
        </p:nvSpPr>
        <p:spPr>
          <a:xfrm>
            <a:off x="6361024" y="2880360"/>
            <a:ext cx="310896" cy="310896"/>
          </a:xfrm>
          <a:prstGeom prst="ellipse">
            <a:avLst/>
          </a:prstGeom>
          <a:solidFill>
            <a:srgbClr val="E8770E"/>
          </a:solidFill>
          <a:ln/>
        </p:spPr>
        <p:txBody>
          <a:bodyPr/>
          <a:lstStyle/>
          <a:p>
            <a:endParaRPr lang="en-GB"/>
          </a:p>
        </p:txBody>
      </p:sp>
      <p:sp>
        <p:nvSpPr>
          <p:cNvPr id="22" name="Text 20"/>
          <p:cNvSpPr/>
          <p:nvPr/>
        </p:nvSpPr>
        <p:spPr>
          <a:xfrm>
            <a:off x="6361024" y="288036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3</a:t>
            </a:r>
            <a:endParaRPr lang="en-US" sz="1400" dirty="0"/>
          </a:p>
        </p:txBody>
      </p:sp>
      <p:sp>
        <p:nvSpPr>
          <p:cNvPr id="23" name="Text 21"/>
          <p:cNvSpPr/>
          <p:nvPr/>
        </p:nvSpPr>
        <p:spPr>
          <a:xfrm>
            <a:off x="6781648" y="286207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Migraine</a:t>
            </a:r>
            <a:endParaRPr lang="en-US" sz="1280" dirty="0"/>
          </a:p>
        </p:txBody>
      </p:sp>
      <p:sp>
        <p:nvSpPr>
          <p:cNvPr id="24" name="Text 22"/>
          <p:cNvSpPr/>
          <p:nvPr/>
        </p:nvSpPr>
        <p:spPr>
          <a:xfrm>
            <a:off x="6361024" y="344728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Migraine WITH aura is a hard stop for the combined pill (UKMEC 4).</a:t>
            </a:r>
            <a:endParaRPr lang="en-US" sz="1060" dirty="0"/>
          </a:p>
        </p:txBody>
      </p:sp>
      <p:sp>
        <p:nvSpPr>
          <p:cNvPr id="25" name="Shape 23"/>
          <p:cNvSpPr/>
          <p:nvPr/>
        </p:nvSpPr>
        <p:spPr>
          <a:xfrm>
            <a:off x="9061475" y="269748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6" name="Shape 24"/>
          <p:cNvSpPr/>
          <p:nvPr/>
        </p:nvSpPr>
        <p:spPr>
          <a:xfrm>
            <a:off x="9244355" y="2880360"/>
            <a:ext cx="310896" cy="310896"/>
          </a:xfrm>
          <a:prstGeom prst="ellipse">
            <a:avLst/>
          </a:prstGeom>
          <a:solidFill>
            <a:srgbClr val="E8770E"/>
          </a:solidFill>
          <a:ln/>
        </p:spPr>
        <p:txBody>
          <a:bodyPr/>
          <a:lstStyle/>
          <a:p>
            <a:endParaRPr lang="en-GB"/>
          </a:p>
        </p:txBody>
      </p:sp>
      <p:sp>
        <p:nvSpPr>
          <p:cNvPr id="27" name="Text 25"/>
          <p:cNvSpPr/>
          <p:nvPr/>
        </p:nvSpPr>
        <p:spPr>
          <a:xfrm>
            <a:off x="9244355" y="288036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4</a:t>
            </a:r>
            <a:endParaRPr lang="en-US" sz="1400" dirty="0"/>
          </a:p>
        </p:txBody>
      </p:sp>
      <p:sp>
        <p:nvSpPr>
          <p:cNvPr id="28" name="Text 26"/>
          <p:cNvSpPr/>
          <p:nvPr/>
        </p:nvSpPr>
        <p:spPr>
          <a:xfrm>
            <a:off x="9664979" y="286207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VTE history &amp; family history</a:t>
            </a:r>
            <a:endParaRPr lang="en-US" sz="1280" dirty="0"/>
          </a:p>
        </p:txBody>
      </p:sp>
      <p:sp>
        <p:nvSpPr>
          <p:cNvPr id="29" name="Text 27"/>
          <p:cNvSpPr/>
          <p:nvPr/>
        </p:nvSpPr>
        <p:spPr>
          <a:xfrm>
            <a:off x="9244355" y="344728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Clots, or a strong family history of clots, matter.</a:t>
            </a:r>
            <a:endParaRPr lang="en-US" sz="1060" dirty="0"/>
          </a:p>
        </p:txBody>
      </p:sp>
      <p:sp>
        <p:nvSpPr>
          <p:cNvPr id="30" name="Shape 28"/>
          <p:cNvSpPr/>
          <p:nvPr/>
        </p:nvSpPr>
        <p:spPr>
          <a:xfrm>
            <a:off x="411480" y="434340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31" name="Shape 29"/>
          <p:cNvSpPr/>
          <p:nvPr/>
        </p:nvSpPr>
        <p:spPr>
          <a:xfrm>
            <a:off x="594360" y="4526280"/>
            <a:ext cx="310896" cy="310896"/>
          </a:xfrm>
          <a:prstGeom prst="ellipse">
            <a:avLst/>
          </a:prstGeom>
          <a:solidFill>
            <a:srgbClr val="E8770E"/>
          </a:solidFill>
          <a:ln/>
        </p:spPr>
        <p:txBody>
          <a:bodyPr/>
          <a:lstStyle/>
          <a:p>
            <a:endParaRPr lang="en-GB"/>
          </a:p>
        </p:txBody>
      </p:sp>
      <p:sp>
        <p:nvSpPr>
          <p:cNvPr id="32" name="Text 30"/>
          <p:cNvSpPr/>
          <p:nvPr/>
        </p:nvSpPr>
        <p:spPr>
          <a:xfrm>
            <a:off x="594360" y="452628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5</a:t>
            </a:r>
            <a:endParaRPr lang="en-US" sz="1400" dirty="0"/>
          </a:p>
        </p:txBody>
      </p:sp>
      <p:sp>
        <p:nvSpPr>
          <p:cNvPr id="33" name="Text 31"/>
          <p:cNvSpPr/>
          <p:nvPr/>
        </p:nvSpPr>
        <p:spPr>
          <a:xfrm>
            <a:off x="1014984" y="450799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Current medications</a:t>
            </a:r>
            <a:endParaRPr lang="en-US" sz="1280" dirty="0"/>
          </a:p>
        </p:txBody>
      </p:sp>
      <p:sp>
        <p:nvSpPr>
          <p:cNvPr id="34" name="Text 32"/>
          <p:cNvSpPr/>
          <p:nvPr/>
        </p:nvSpPr>
        <p:spPr>
          <a:xfrm>
            <a:off x="594360" y="509320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Enzyme inducers and some others reduce reliability.</a:t>
            </a:r>
            <a:endParaRPr lang="en-US" sz="1060" dirty="0"/>
          </a:p>
        </p:txBody>
      </p:sp>
      <p:sp>
        <p:nvSpPr>
          <p:cNvPr id="35" name="Shape 33"/>
          <p:cNvSpPr/>
          <p:nvPr/>
        </p:nvSpPr>
        <p:spPr>
          <a:xfrm>
            <a:off x="3294812" y="434340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36" name="Shape 34"/>
          <p:cNvSpPr/>
          <p:nvPr/>
        </p:nvSpPr>
        <p:spPr>
          <a:xfrm>
            <a:off x="3477692" y="4526280"/>
            <a:ext cx="310896" cy="310896"/>
          </a:xfrm>
          <a:prstGeom prst="ellipse">
            <a:avLst/>
          </a:prstGeom>
          <a:solidFill>
            <a:srgbClr val="E8770E"/>
          </a:solidFill>
          <a:ln/>
        </p:spPr>
        <p:txBody>
          <a:bodyPr/>
          <a:lstStyle/>
          <a:p>
            <a:endParaRPr lang="en-GB"/>
          </a:p>
        </p:txBody>
      </p:sp>
      <p:sp>
        <p:nvSpPr>
          <p:cNvPr id="37" name="Text 35"/>
          <p:cNvSpPr/>
          <p:nvPr/>
        </p:nvSpPr>
        <p:spPr>
          <a:xfrm>
            <a:off x="3477692" y="452628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6</a:t>
            </a:r>
            <a:endParaRPr lang="en-US" sz="1400" dirty="0"/>
          </a:p>
        </p:txBody>
      </p:sp>
      <p:sp>
        <p:nvSpPr>
          <p:cNvPr id="38" name="Text 36"/>
          <p:cNvSpPr/>
          <p:nvPr/>
        </p:nvSpPr>
        <p:spPr>
          <a:xfrm>
            <a:off x="3898316" y="450799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Breast / gynae cancer</a:t>
            </a:r>
            <a:endParaRPr lang="en-US" sz="1280" dirty="0"/>
          </a:p>
        </p:txBody>
      </p:sp>
      <p:sp>
        <p:nvSpPr>
          <p:cNvPr id="39" name="Text 37"/>
          <p:cNvSpPr/>
          <p:nvPr/>
        </p:nvSpPr>
        <p:spPr>
          <a:xfrm>
            <a:off x="3477692" y="509320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Current breast cancer makes hormones UKMEC 4.</a:t>
            </a:r>
            <a:endParaRPr lang="en-US" sz="1060" dirty="0"/>
          </a:p>
        </p:txBody>
      </p:sp>
      <p:sp>
        <p:nvSpPr>
          <p:cNvPr id="40" name="Shape 38"/>
          <p:cNvSpPr/>
          <p:nvPr/>
        </p:nvSpPr>
        <p:spPr>
          <a:xfrm>
            <a:off x="6178144" y="434340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41" name="Shape 39"/>
          <p:cNvSpPr/>
          <p:nvPr/>
        </p:nvSpPr>
        <p:spPr>
          <a:xfrm>
            <a:off x="6361024" y="4526280"/>
            <a:ext cx="310896" cy="310896"/>
          </a:xfrm>
          <a:prstGeom prst="ellipse">
            <a:avLst/>
          </a:prstGeom>
          <a:solidFill>
            <a:srgbClr val="E8770E"/>
          </a:solidFill>
          <a:ln/>
        </p:spPr>
        <p:txBody>
          <a:bodyPr/>
          <a:lstStyle/>
          <a:p>
            <a:endParaRPr lang="en-GB"/>
          </a:p>
        </p:txBody>
      </p:sp>
      <p:sp>
        <p:nvSpPr>
          <p:cNvPr id="42" name="Text 40"/>
          <p:cNvSpPr/>
          <p:nvPr/>
        </p:nvSpPr>
        <p:spPr>
          <a:xfrm>
            <a:off x="6361024" y="452628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7</a:t>
            </a:r>
            <a:endParaRPr lang="en-US" sz="1400" dirty="0"/>
          </a:p>
        </p:txBody>
      </p:sp>
      <p:sp>
        <p:nvSpPr>
          <p:cNvPr id="43" name="Text 41"/>
          <p:cNvSpPr/>
          <p:nvPr/>
        </p:nvSpPr>
        <p:spPr>
          <a:xfrm>
            <a:off x="6781648" y="450799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Pregnancy stage</a:t>
            </a:r>
            <a:endParaRPr lang="en-US" sz="1280" dirty="0"/>
          </a:p>
        </p:txBody>
      </p:sp>
      <p:sp>
        <p:nvSpPr>
          <p:cNvPr id="44" name="Text 42"/>
          <p:cNvSpPr/>
          <p:nvPr/>
        </p:nvSpPr>
        <p:spPr>
          <a:xfrm>
            <a:off x="6361024" y="509320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Recently postnatal or breastfeeding changes timing &amp; safety.</a:t>
            </a:r>
            <a:endParaRPr lang="en-US" sz="1060" dirty="0"/>
          </a:p>
        </p:txBody>
      </p:sp>
      <p:sp>
        <p:nvSpPr>
          <p:cNvPr id="45" name="Shape 43"/>
          <p:cNvSpPr/>
          <p:nvPr/>
        </p:nvSpPr>
        <p:spPr>
          <a:xfrm>
            <a:off x="9061475" y="4343400"/>
            <a:ext cx="2718740" cy="1481328"/>
          </a:xfrm>
          <a:prstGeom prst="roundRect">
            <a:avLst>
              <a:gd name="adj" fmla="val 617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46" name="Shape 44"/>
          <p:cNvSpPr/>
          <p:nvPr/>
        </p:nvSpPr>
        <p:spPr>
          <a:xfrm>
            <a:off x="9244355" y="4526280"/>
            <a:ext cx="310896" cy="310896"/>
          </a:xfrm>
          <a:prstGeom prst="ellipse">
            <a:avLst/>
          </a:prstGeom>
          <a:solidFill>
            <a:srgbClr val="E8770E"/>
          </a:solidFill>
          <a:ln/>
        </p:spPr>
        <p:txBody>
          <a:bodyPr/>
          <a:lstStyle/>
          <a:p>
            <a:endParaRPr lang="en-GB"/>
          </a:p>
        </p:txBody>
      </p:sp>
      <p:sp>
        <p:nvSpPr>
          <p:cNvPr id="47" name="Text 45"/>
          <p:cNvSpPr/>
          <p:nvPr/>
        </p:nvSpPr>
        <p:spPr>
          <a:xfrm>
            <a:off x="9244355" y="4526280"/>
            <a:ext cx="310896" cy="310896"/>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8</a:t>
            </a:r>
            <a:endParaRPr lang="en-US" sz="1400" dirty="0"/>
          </a:p>
        </p:txBody>
      </p:sp>
      <p:sp>
        <p:nvSpPr>
          <p:cNvPr id="48" name="Text 46"/>
          <p:cNvSpPr/>
          <p:nvPr/>
        </p:nvSpPr>
        <p:spPr>
          <a:xfrm>
            <a:off x="9664979" y="4507992"/>
            <a:ext cx="1987220" cy="548640"/>
          </a:xfrm>
          <a:prstGeom prst="rect">
            <a:avLst/>
          </a:prstGeom>
          <a:noFill/>
          <a:ln/>
        </p:spPr>
        <p:txBody>
          <a:bodyPr wrap="square" lIns="0" tIns="0" rIns="0" bIns="0" rtlCol="0" anchor="ctr"/>
          <a:lstStyle/>
          <a:p>
            <a:pPr marL="0" indent="0">
              <a:lnSpc>
                <a:spcPct val="95000"/>
              </a:lnSpc>
              <a:buNone/>
            </a:pPr>
            <a:r>
              <a:rPr lang="en-US" sz="1280" b="1" dirty="0">
                <a:solidFill>
                  <a:srgbClr val="0E2A47"/>
                </a:solidFill>
                <a:latin typeface="Georgia" pitchFamily="34" charset="0"/>
                <a:ea typeface="Georgia" pitchFamily="34" charset="-122"/>
                <a:cs typeface="Georgia" pitchFamily="34" charset="-120"/>
              </a:rPr>
              <a:t>Previous methods</a:t>
            </a:r>
            <a:endParaRPr lang="en-US" sz="1280" dirty="0"/>
          </a:p>
        </p:txBody>
      </p:sp>
      <p:sp>
        <p:nvSpPr>
          <p:cNvPr id="49" name="Text 47"/>
          <p:cNvSpPr/>
          <p:nvPr/>
        </p:nvSpPr>
        <p:spPr>
          <a:xfrm>
            <a:off x="9244355" y="5093208"/>
            <a:ext cx="2352980" cy="658368"/>
          </a:xfrm>
          <a:prstGeom prst="rect">
            <a:avLst/>
          </a:prstGeom>
          <a:noFill/>
          <a:ln/>
        </p:spPr>
        <p:txBody>
          <a:bodyPr wrap="square" lIns="0" tIns="0" rIns="0" bIns="0" rtlCol="0" anchor="ctr"/>
          <a:lstStyle/>
          <a:p>
            <a:pPr marL="0" indent="0">
              <a:lnSpc>
                <a:spcPct val="104000"/>
              </a:lnSpc>
              <a:buNone/>
            </a:pPr>
            <a:r>
              <a:rPr lang="en-US" sz="1060" dirty="0">
                <a:solidFill>
                  <a:srgbClr val="5C6E7E"/>
                </a:solidFill>
                <a:latin typeface="Calibri" pitchFamily="34" charset="0"/>
                <a:ea typeface="Calibri" pitchFamily="34" charset="-122"/>
                <a:cs typeface="Calibri" pitchFamily="34" charset="-120"/>
              </a:rPr>
              <a:t>What she has used, tolerated, or stopped — and why.</a:t>
            </a:r>
            <a:endParaRPr lang="en-US" sz="1060" dirty="0"/>
          </a:p>
        </p:txBody>
      </p:sp>
      <p:sp>
        <p:nvSpPr>
          <p:cNvPr id="50" name="Text 48"/>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51" name="Text 49"/>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3 · ASSESS (THE TOOL)</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UKMEC: a traffic light for safety</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The UK Medical Eligibility Criteria score how safe a method is for THIS woman, given her history. It answers safety — not which method she should choose.</a:t>
            </a:r>
            <a:endParaRPr lang="en-US" sz="1450" dirty="0"/>
          </a:p>
        </p:txBody>
      </p:sp>
      <p:sp>
        <p:nvSpPr>
          <p:cNvPr id="8" name="Shape 6"/>
          <p:cNvSpPr/>
          <p:nvPr/>
        </p:nvSpPr>
        <p:spPr>
          <a:xfrm>
            <a:off x="411480" y="2697480"/>
            <a:ext cx="7315200" cy="768096"/>
          </a:xfrm>
          <a:prstGeom prst="roundRect">
            <a:avLst>
              <a:gd name="adj" fmla="val 119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411480" y="2697480"/>
            <a:ext cx="868680" cy="768096"/>
          </a:xfrm>
          <a:prstGeom prst="roundRect">
            <a:avLst>
              <a:gd name="adj" fmla="val 9524"/>
            </a:avLst>
          </a:prstGeom>
          <a:solidFill>
            <a:srgbClr val="1E8A5B"/>
          </a:solidFill>
          <a:ln/>
        </p:spPr>
        <p:txBody>
          <a:bodyPr/>
          <a:lstStyle/>
          <a:p>
            <a:endParaRPr lang="en-GB"/>
          </a:p>
        </p:txBody>
      </p:sp>
      <p:sp>
        <p:nvSpPr>
          <p:cNvPr id="10" name="Text 8"/>
          <p:cNvSpPr/>
          <p:nvPr/>
        </p:nvSpPr>
        <p:spPr>
          <a:xfrm>
            <a:off x="411480" y="2697480"/>
            <a:ext cx="868680" cy="768096"/>
          </a:xfrm>
          <a:prstGeom prst="rect">
            <a:avLst/>
          </a:prstGeom>
          <a:noFill/>
          <a:ln/>
        </p:spPr>
        <p:txBody>
          <a:bodyPr wrap="square" lIns="0" tIns="0" rIns="0" bIns="0" rtlCol="0" anchor="ctr"/>
          <a:lstStyle/>
          <a:p>
            <a:pPr marL="0" indent="0" algn="ctr">
              <a:buNone/>
            </a:pPr>
            <a:r>
              <a:rPr lang="en-US" sz="3000" b="1" dirty="0">
                <a:solidFill>
                  <a:srgbClr val="FFFFFF"/>
                </a:solidFill>
                <a:latin typeface="Georgia" pitchFamily="34" charset="0"/>
                <a:ea typeface="Georgia" pitchFamily="34" charset="-122"/>
                <a:cs typeface="Georgia" pitchFamily="34" charset="-120"/>
              </a:rPr>
              <a:t>1</a:t>
            </a:r>
            <a:endParaRPr lang="en-US" sz="3000" dirty="0"/>
          </a:p>
        </p:txBody>
      </p:sp>
      <p:sp>
        <p:nvSpPr>
          <p:cNvPr id="11" name="Text 9"/>
          <p:cNvSpPr/>
          <p:nvPr/>
        </p:nvSpPr>
        <p:spPr>
          <a:xfrm>
            <a:off x="1463040" y="2788920"/>
            <a:ext cx="6035040" cy="347472"/>
          </a:xfrm>
          <a:prstGeom prst="rect">
            <a:avLst/>
          </a:prstGeom>
          <a:noFill/>
          <a:ln/>
        </p:spPr>
        <p:txBody>
          <a:bodyPr wrap="square" lIns="0" tIns="0" rIns="0" bIns="0" rtlCol="0" anchor="ctr"/>
          <a:lstStyle/>
          <a:p>
            <a:pPr marL="0" indent="0">
              <a:buNone/>
            </a:pPr>
            <a:r>
              <a:rPr lang="en-US" sz="1450" b="1" dirty="0">
                <a:solidFill>
                  <a:srgbClr val="0E2A47"/>
                </a:solidFill>
                <a:latin typeface="Georgia" pitchFamily="34" charset="0"/>
                <a:ea typeface="Georgia" pitchFamily="34" charset="-122"/>
                <a:cs typeface="Georgia" pitchFamily="34" charset="-120"/>
              </a:rPr>
              <a:t>No restriction</a:t>
            </a:r>
            <a:endParaRPr lang="en-US" sz="1450" dirty="0"/>
          </a:p>
        </p:txBody>
      </p:sp>
      <p:sp>
        <p:nvSpPr>
          <p:cNvPr id="12" name="Text 10"/>
          <p:cNvSpPr/>
          <p:nvPr/>
        </p:nvSpPr>
        <p:spPr>
          <a:xfrm>
            <a:off x="1463040" y="3108960"/>
            <a:ext cx="6126480" cy="329184"/>
          </a:xfrm>
          <a:prstGeom prst="rect">
            <a:avLst/>
          </a:prstGeom>
          <a:noFill/>
          <a:ln/>
        </p:spPr>
        <p:txBody>
          <a:bodyPr wrap="square" lIns="0" tIns="0" rIns="0" bIns="0" rtlCol="0" anchor="ctr"/>
          <a:lstStyle/>
          <a:p>
            <a:pPr marL="0" indent="0">
              <a:buNone/>
            </a:pPr>
            <a:r>
              <a:rPr lang="en-US" sz="1200" dirty="0">
                <a:solidFill>
                  <a:srgbClr val="5C6E7E"/>
                </a:solidFill>
                <a:latin typeface="Calibri" pitchFamily="34" charset="0"/>
                <a:ea typeface="Calibri" pitchFamily="34" charset="-122"/>
                <a:cs typeface="Calibri" pitchFamily="34" charset="-120"/>
              </a:rPr>
              <a:t>Use the method freely.</a:t>
            </a:r>
            <a:endParaRPr lang="en-US" sz="1200" dirty="0"/>
          </a:p>
        </p:txBody>
      </p:sp>
      <p:sp>
        <p:nvSpPr>
          <p:cNvPr id="13" name="Shape 11"/>
          <p:cNvSpPr/>
          <p:nvPr/>
        </p:nvSpPr>
        <p:spPr>
          <a:xfrm>
            <a:off x="411480" y="3584448"/>
            <a:ext cx="7315200" cy="768096"/>
          </a:xfrm>
          <a:prstGeom prst="roundRect">
            <a:avLst>
              <a:gd name="adj" fmla="val 11905"/>
            </a:avLst>
          </a:prstGeom>
          <a:solidFill>
            <a:srgbClr val="FFFFFF"/>
          </a:solidFill>
          <a:ln w="12700">
            <a:solidFill>
              <a:srgbClr val="DCE4EC"/>
            </a:solidFill>
            <a:prstDash val="solid"/>
          </a:ln>
        </p:spPr>
        <p:txBody>
          <a:bodyPr/>
          <a:lstStyle/>
          <a:p>
            <a:endParaRPr lang="en-GB"/>
          </a:p>
        </p:txBody>
      </p:sp>
      <p:sp>
        <p:nvSpPr>
          <p:cNvPr id="14" name="Shape 12"/>
          <p:cNvSpPr/>
          <p:nvPr/>
        </p:nvSpPr>
        <p:spPr>
          <a:xfrm>
            <a:off x="411480" y="3584448"/>
            <a:ext cx="868680" cy="768096"/>
          </a:xfrm>
          <a:prstGeom prst="roundRect">
            <a:avLst>
              <a:gd name="adj" fmla="val 9524"/>
            </a:avLst>
          </a:prstGeom>
          <a:solidFill>
            <a:srgbClr val="12877F"/>
          </a:solidFill>
          <a:ln/>
        </p:spPr>
        <p:txBody>
          <a:bodyPr/>
          <a:lstStyle/>
          <a:p>
            <a:endParaRPr lang="en-GB"/>
          </a:p>
        </p:txBody>
      </p:sp>
      <p:sp>
        <p:nvSpPr>
          <p:cNvPr id="15" name="Text 13"/>
          <p:cNvSpPr/>
          <p:nvPr/>
        </p:nvSpPr>
        <p:spPr>
          <a:xfrm>
            <a:off x="411480" y="3584448"/>
            <a:ext cx="868680" cy="768096"/>
          </a:xfrm>
          <a:prstGeom prst="rect">
            <a:avLst/>
          </a:prstGeom>
          <a:noFill/>
          <a:ln/>
        </p:spPr>
        <p:txBody>
          <a:bodyPr wrap="square" lIns="0" tIns="0" rIns="0" bIns="0" rtlCol="0" anchor="ctr"/>
          <a:lstStyle/>
          <a:p>
            <a:pPr marL="0" indent="0" algn="ctr">
              <a:buNone/>
            </a:pPr>
            <a:r>
              <a:rPr lang="en-US" sz="3000" b="1" dirty="0">
                <a:solidFill>
                  <a:srgbClr val="FFFFFF"/>
                </a:solidFill>
                <a:latin typeface="Georgia" pitchFamily="34" charset="0"/>
                <a:ea typeface="Georgia" pitchFamily="34" charset="-122"/>
                <a:cs typeface="Georgia" pitchFamily="34" charset="-120"/>
              </a:rPr>
              <a:t>2</a:t>
            </a:r>
            <a:endParaRPr lang="en-US" sz="3000" dirty="0"/>
          </a:p>
        </p:txBody>
      </p:sp>
      <p:sp>
        <p:nvSpPr>
          <p:cNvPr id="16" name="Text 14"/>
          <p:cNvSpPr/>
          <p:nvPr/>
        </p:nvSpPr>
        <p:spPr>
          <a:xfrm>
            <a:off x="1463040" y="3675888"/>
            <a:ext cx="6035040" cy="347472"/>
          </a:xfrm>
          <a:prstGeom prst="rect">
            <a:avLst/>
          </a:prstGeom>
          <a:noFill/>
          <a:ln/>
        </p:spPr>
        <p:txBody>
          <a:bodyPr wrap="square" lIns="0" tIns="0" rIns="0" bIns="0" rtlCol="0" anchor="ctr"/>
          <a:lstStyle/>
          <a:p>
            <a:pPr marL="0" indent="0">
              <a:buNone/>
            </a:pPr>
            <a:r>
              <a:rPr lang="en-US" sz="1450" b="1" dirty="0">
                <a:solidFill>
                  <a:srgbClr val="0E2A47"/>
                </a:solidFill>
                <a:latin typeface="Georgia" pitchFamily="34" charset="0"/>
                <a:ea typeface="Georgia" pitchFamily="34" charset="-122"/>
                <a:cs typeface="Georgia" pitchFamily="34" charset="-120"/>
              </a:rPr>
              <a:t>Benefits usually outweigh risks</a:t>
            </a:r>
            <a:endParaRPr lang="en-US" sz="1450" dirty="0"/>
          </a:p>
        </p:txBody>
      </p:sp>
      <p:sp>
        <p:nvSpPr>
          <p:cNvPr id="17" name="Text 15"/>
          <p:cNvSpPr/>
          <p:nvPr/>
        </p:nvSpPr>
        <p:spPr>
          <a:xfrm>
            <a:off x="1463040" y="3995928"/>
            <a:ext cx="6126480" cy="329184"/>
          </a:xfrm>
          <a:prstGeom prst="rect">
            <a:avLst/>
          </a:prstGeom>
          <a:noFill/>
          <a:ln/>
        </p:spPr>
        <p:txBody>
          <a:bodyPr wrap="square" lIns="0" tIns="0" rIns="0" bIns="0" rtlCol="0" anchor="ctr"/>
          <a:lstStyle/>
          <a:p>
            <a:pPr marL="0" indent="0">
              <a:buNone/>
            </a:pPr>
            <a:r>
              <a:rPr lang="en-US" sz="1200" dirty="0">
                <a:solidFill>
                  <a:srgbClr val="5C6E7E"/>
                </a:solidFill>
                <a:latin typeface="Calibri" pitchFamily="34" charset="0"/>
                <a:ea typeface="Calibri" pitchFamily="34" charset="-122"/>
                <a:cs typeface="Calibri" pitchFamily="34" charset="-120"/>
              </a:rPr>
              <a:t>Generally use; may need follow-up.</a:t>
            </a:r>
            <a:endParaRPr lang="en-US" sz="1200" dirty="0"/>
          </a:p>
        </p:txBody>
      </p:sp>
      <p:sp>
        <p:nvSpPr>
          <p:cNvPr id="18" name="Shape 16"/>
          <p:cNvSpPr/>
          <p:nvPr/>
        </p:nvSpPr>
        <p:spPr>
          <a:xfrm>
            <a:off x="411480" y="4471416"/>
            <a:ext cx="7315200" cy="768096"/>
          </a:xfrm>
          <a:prstGeom prst="roundRect">
            <a:avLst>
              <a:gd name="adj" fmla="val 119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9" name="Shape 17"/>
          <p:cNvSpPr/>
          <p:nvPr/>
        </p:nvSpPr>
        <p:spPr>
          <a:xfrm>
            <a:off x="411480" y="4471416"/>
            <a:ext cx="868680" cy="768096"/>
          </a:xfrm>
          <a:prstGeom prst="roundRect">
            <a:avLst>
              <a:gd name="adj" fmla="val 9524"/>
            </a:avLst>
          </a:prstGeom>
          <a:solidFill>
            <a:srgbClr val="E8770E"/>
          </a:solidFill>
          <a:ln/>
        </p:spPr>
        <p:txBody>
          <a:bodyPr/>
          <a:lstStyle/>
          <a:p>
            <a:endParaRPr lang="en-GB"/>
          </a:p>
        </p:txBody>
      </p:sp>
      <p:sp>
        <p:nvSpPr>
          <p:cNvPr id="20" name="Text 18"/>
          <p:cNvSpPr/>
          <p:nvPr/>
        </p:nvSpPr>
        <p:spPr>
          <a:xfrm>
            <a:off x="411480" y="4471416"/>
            <a:ext cx="868680" cy="768096"/>
          </a:xfrm>
          <a:prstGeom prst="rect">
            <a:avLst/>
          </a:prstGeom>
          <a:noFill/>
          <a:ln/>
        </p:spPr>
        <p:txBody>
          <a:bodyPr wrap="square" lIns="0" tIns="0" rIns="0" bIns="0" rtlCol="0" anchor="ctr"/>
          <a:lstStyle/>
          <a:p>
            <a:pPr marL="0" indent="0" algn="ctr">
              <a:buNone/>
            </a:pPr>
            <a:r>
              <a:rPr lang="en-US" sz="3000" b="1" dirty="0">
                <a:solidFill>
                  <a:srgbClr val="FFFFFF"/>
                </a:solidFill>
                <a:latin typeface="Georgia" pitchFamily="34" charset="0"/>
                <a:ea typeface="Georgia" pitchFamily="34" charset="-122"/>
                <a:cs typeface="Georgia" pitchFamily="34" charset="-120"/>
              </a:rPr>
              <a:t>3</a:t>
            </a:r>
            <a:endParaRPr lang="en-US" sz="3000" dirty="0"/>
          </a:p>
        </p:txBody>
      </p:sp>
      <p:sp>
        <p:nvSpPr>
          <p:cNvPr id="21" name="Text 19"/>
          <p:cNvSpPr/>
          <p:nvPr/>
        </p:nvSpPr>
        <p:spPr>
          <a:xfrm>
            <a:off x="1463040" y="4562856"/>
            <a:ext cx="6035040" cy="347472"/>
          </a:xfrm>
          <a:prstGeom prst="rect">
            <a:avLst/>
          </a:prstGeom>
          <a:noFill/>
          <a:ln/>
        </p:spPr>
        <p:txBody>
          <a:bodyPr wrap="square" lIns="0" tIns="0" rIns="0" bIns="0" rtlCol="0" anchor="ctr"/>
          <a:lstStyle/>
          <a:p>
            <a:pPr marL="0" indent="0">
              <a:buNone/>
            </a:pPr>
            <a:r>
              <a:rPr lang="en-US" sz="1450" b="1" dirty="0">
                <a:solidFill>
                  <a:srgbClr val="0E2A47"/>
                </a:solidFill>
                <a:latin typeface="Georgia" pitchFamily="34" charset="0"/>
                <a:ea typeface="Georgia" pitchFamily="34" charset="-122"/>
                <a:cs typeface="Georgia" pitchFamily="34" charset="-120"/>
              </a:rPr>
              <a:t>Risks usually outweigh benefits</a:t>
            </a:r>
            <a:endParaRPr lang="en-US" sz="1450" dirty="0"/>
          </a:p>
        </p:txBody>
      </p:sp>
      <p:sp>
        <p:nvSpPr>
          <p:cNvPr id="22" name="Text 20"/>
          <p:cNvSpPr/>
          <p:nvPr/>
        </p:nvSpPr>
        <p:spPr>
          <a:xfrm>
            <a:off x="1463040" y="4882896"/>
            <a:ext cx="6126480" cy="329184"/>
          </a:xfrm>
          <a:prstGeom prst="rect">
            <a:avLst/>
          </a:prstGeom>
          <a:noFill/>
          <a:ln/>
        </p:spPr>
        <p:txBody>
          <a:bodyPr wrap="square" lIns="0" tIns="0" rIns="0" bIns="0" rtlCol="0" anchor="ctr"/>
          <a:lstStyle/>
          <a:p>
            <a:pPr marL="0" indent="0">
              <a:buNone/>
            </a:pPr>
            <a:r>
              <a:rPr lang="en-US" sz="1200" dirty="0">
                <a:solidFill>
                  <a:srgbClr val="5C6E7E"/>
                </a:solidFill>
                <a:latin typeface="Calibri" pitchFamily="34" charset="0"/>
                <a:ea typeface="Calibri" pitchFamily="34" charset="-122"/>
                <a:cs typeface="Calibri" pitchFamily="34" charset="-120"/>
              </a:rPr>
              <a:t>Not usually recommended — needs expert judgement or specialist input.</a:t>
            </a:r>
            <a:endParaRPr lang="en-US" sz="1200" dirty="0"/>
          </a:p>
        </p:txBody>
      </p:sp>
      <p:sp>
        <p:nvSpPr>
          <p:cNvPr id="23" name="Shape 21"/>
          <p:cNvSpPr/>
          <p:nvPr/>
        </p:nvSpPr>
        <p:spPr>
          <a:xfrm>
            <a:off x="411480" y="5358384"/>
            <a:ext cx="7315200" cy="768096"/>
          </a:xfrm>
          <a:prstGeom prst="roundRect">
            <a:avLst>
              <a:gd name="adj" fmla="val 11905"/>
            </a:avLst>
          </a:prstGeom>
          <a:solidFill>
            <a:srgbClr val="FFFFFF"/>
          </a:solidFill>
          <a:ln w="12700">
            <a:solidFill>
              <a:srgbClr val="DCE4EC"/>
            </a:solidFill>
            <a:prstDash val="solid"/>
          </a:ln>
        </p:spPr>
        <p:txBody>
          <a:bodyPr/>
          <a:lstStyle/>
          <a:p>
            <a:endParaRPr lang="en-GB"/>
          </a:p>
        </p:txBody>
      </p:sp>
      <p:sp>
        <p:nvSpPr>
          <p:cNvPr id="24" name="Shape 22"/>
          <p:cNvSpPr/>
          <p:nvPr/>
        </p:nvSpPr>
        <p:spPr>
          <a:xfrm>
            <a:off x="411480" y="5358384"/>
            <a:ext cx="868680" cy="768096"/>
          </a:xfrm>
          <a:prstGeom prst="roundRect">
            <a:avLst>
              <a:gd name="adj" fmla="val 9524"/>
            </a:avLst>
          </a:prstGeom>
          <a:solidFill>
            <a:srgbClr val="C0392B"/>
          </a:solidFill>
          <a:ln/>
        </p:spPr>
        <p:txBody>
          <a:bodyPr/>
          <a:lstStyle/>
          <a:p>
            <a:endParaRPr lang="en-GB"/>
          </a:p>
        </p:txBody>
      </p:sp>
      <p:sp>
        <p:nvSpPr>
          <p:cNvPr id="25" name="Text 23"/>
          <p:cNvSpPr/>
          <p:nvPr/>
        </p:nvSpPr>
        <p:spPr>
          <a:xfrm>
            <a:off x="411480" y="5358384"/>
            <a:ext cx="868680" cy="768096"/>
          </a:xfrm>
          <a:prstGeom prst="rect">
            <a:avLst/>
          </a:prstGeom>
          <a:noFill/>
          <a:ln/>
        </p:spPr>
        <p:txBody>
          <a:bodyPr wrap="square" lIns="0" tIns="0" rIns="0" bIns="0" rtlCol="0" anchor="ctr"/>
          <a:lstStyle/>
          <a:p>
            <a:pPr marL="0" indent="0" algn="ctr">
              <a:buNone/>
            </a:pPr>
            <a:r>
              <a:rPr lang="en-US" sz="3000" b="1" dirty="0">
                <a:solidFill>
                  <a:srgbClr val="FFFFFF"/>
                </a:solidFill>
                <a:latin typeface="Georgia" pitchFamily="34" charset="0"/>
                <a:ea typeface="Georgia" pitchFamily="34" charset="-122"/>
                <a:cs typeface="Georgia" pitchFamily="34" charset="-120"/>
              </a:rPr>
              <a:t>4</a:t>
            </a:r>
            <a:endParaRPr lang="en-US" sz="3000" dirty="0"/>
          </a:p>
        </p:txBody>
      </p:sp>
      <p:sp>
        <p:nvSpPr>
          <p:cNvPr id="26" name="Text 24"/>
          <p:cNvSpPr/>
          <p:nvPr/>
        </p:nvSpPr>
        <p:spPr>
          <a:xfrm>
            <a:off x="1463040" y="5449824"/>
            <a:ext cx="6035040" cy="347472"/>
          </a:xfrm>
          <a:prstGeom prst="rect">
            <a:avLst/>
          </a:prstGeom>
          <a:noFill/>
          <a:ln/>
        </p:spPr>
        <p:txBody>
          <a:bodyPr wrap="square" lIns="0" tIns="0" rIns="0" bIns="0" rtlCol="0" anchor="ctr"/>
          <a:lstStyle/>
          <a:p>
            <a:pPr marL="0" indent="0">
              <a:buNone/>
            </a:pPr>
            <a:r>
              <a:rPr lang="en-US" sz="1450" b="1" dirty="0">
                <a:solidFill>
                  <a:srgbClr val="0E2A47"/>
                </a:solidFill>
                <a:latin typeface="Georgia" pitchFamily="34" charset="0"/>
                <a:ea typeface="Georgia" pitchFamily="34" charset="-122"/>
                <a:cs typeface="Georgia" pitchFamily="34" charset="-120"/>
              </a:rPr>
              <a:t>Unacceptable health risk</a:t>
            </a:r>
            <a:endParaRPr lang="en-US" sz="1450" dirty="0"/>
          </a:p>
        </p:txBody>
      </p:sp>
      <p:sp>
        <p:nvSpPr>
          <p:cNvPr id="27" name="Text 25"/>
          <p:cNvSpPr/>
          <p:nvPr/>
        </p:nvSpPr>
        <p:spPr>
          <a:xfrm>
            <a:off x="1463040" y="5769864"/>
            <a:ext cx="6126480" cy="329184"/>
          </a:xfrm>
          <a:prstGeom prst="rect">
            <a:avLst/>
          </a:prstGeom>
          <a:noFill/>
          <a:ln/>
        </p:spPr>
        <p:txBody>
          <a:bodyPr wrap="square" lIns="0" tIns="0" rIns="0" bIns="0" rtlCol="0" anchor="ctr"/>
          <a:lstStyle/>
          <a:p>
            <a:pPr marL="0" indent="0">
              <a:buNone/>
            </a:pPr>
            <a:r>
              <a:rPr lang="en-US" sz="1200" dirty="0">
                <a:solidFill>
                  <a:srgbClr val="5C6E7E"/>
                </a:solidFill>
                <a:latin typeface="Calibri" pitchFamily="34" charset="0"/>
                <a:ea typeface="Calibri" pitchFamily="34" charset="-122"/>
                <a:cs typeface="Calibri" pitchFamily="34" charset="-120"/>
              </a:rPr>
              <a:t>You must NOT use this method.</a:t>
            </a:r>
            <a:endParaRPr lang="en-US" sz="1200" dirty="0"/>
          </a:p>
        </p:txBody>
      </p:sp>
      <p:sp>
        <p:nvSpPr>
          <p:cNvPr id="28" name="Shape 26"/>
          <p:cNvSpPr/>
          <p:nvPr/>
        </p:nvSpPr>
        <p:spPr>
          <a:xfrm>
            <a:off x="7955280" y="2697480"/>
            <a:ext cx="3794760" cy="3456432"/>
          </a:xfrm>
          <a:prstGeom prst="roundRect">
            <a:avLst>
              <a:gd name="adj" fmla="val 2646"/>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29" name="Shape 27"/>
          <p:cNvSpPr/>
          <p:nvPr/>
        </p:nvSpPr>
        <p:spPr>
          <a:xfrm>
            <a:off x="8229600" y="2926080"/>
            <a:ext cx="640080" cy="640080"/>
          </a:xfrm>
          <a:prstGeom prst="ellipse">
            <a:avLst/>
          </a:prstGeom>
          <a:solidFill>
            <a:srgbClr val="16395E"/>
          </a:solidFill>
          <a:ln/>
        </p:spPr>
        <p:txBody>
          <a:bodyPr/>
          <a:lstStyle/>
          <a:p>
            <a:endParaRPr lang="en-GB"/>
          </a:p>
        </p:txBody>
      </p:sp>
      <p:pic>
        <p:nvPicPr>
          <p:cNvPr id="30" name="Image 0" descr="preencoded.png"/>
          <p:cNvPicPr>
            <a:picLocks noChangeAspect="1"/>
          </p:cNvPicPr>
          <p:nvPr/>
        </p:nvPicPr>
        <p:blipFill>
          <a:blip r:embed="rId3"/>
          <a:stretch>
            <a:fillRect/>
          </a:stretch>
        </p:blipFill>
        <p:spPr>
          <a:xfrm>
            <a:off x="8415223" y="3111703"/>
            <a:ext cx="268834" cy="268834"/>
          </a:xfrm>
          <a:prstGeom prst="rect">
            <a:avLst/>
          </a:prstGeom>
        </p:spPr>
      </p:pic>
      <p:sp>
        <p:nvSpPr>
          <p:cNvPr id="31" name="Text 28"/>
          <p:cNvSpPr/>
          <p:nvPr/>
        </p:nvSpPr>
        <p:spPr>
          <a:xfrm>
            <a:off x="8229600" y="3611880"/>
            <a:ext cx="3291840" cy="320040"/>
          </a:xfrm>
          <a:prstGeom prst="rect">
            <a:avLst/>
          </a:prstGeom>
          <a:noFill/>
          <a:ln/>
        </p:spPr>
        <p:txBody>
          <a:bodyPr wrap="square" lIns="0" tIns="0" rIns="0" bIns="0" rtlCol="0" anchor="ctr"/>
          <a:lstStyle/>
          <a:p>
            <a:pPr marL="0" indent="0">
              <a:buNone/>
            </a:pPr>
            <a:r>
              <a:rPr lang="en-US" sz="1500" b="1" dirty="0">
                <a:solidFill>
                  <a:srgbClr val="FFFFFF"/>
                </a:solidFill>
                <a:latin typeface="Georgia" pitchFamily="34" charset="0"/>
                <a:ea typeface="Georgia" pitchFamily="34" charset="-122"/>
                <a:cs typeface="Georgia" pitchFamily="34" charset="-120"/>
              </a:rPr>
              <a:t>Read it the safe way</a:t>
            </a:r>
            <a:endParaRPr lang="en-US" sz="1500" dirty="0"/>
          </a:p>
        </p:txBody>
      </p:sp>
      <p:sp>
        <p:nvSpPr>
          <p:cNvPr id="32" name="Text 29"/>
          <p:cNvSpPr/>
          <p:nvPr/>
        </p:nvSpPr>
        <p:spPr>
          <a:xfrm>
            <a:off x="8229600" y="3977640"/>
            <a:ext cx="3291840" cy="2103120"/>
          </a:xfrm>
          <a:prstGeom prst="rect">
            <a:avLst/>
          </a:prstGeom>
          <a:noFill/>
          <a:ln/>
        </p:spPr>
        <p:txBody>
          <a:bodyPr wrap="square" lIns="0" tIns="0" rIns="0" bIns="0" rtlCol="0" anchor="t"/>
          <a:lstStyle/>
          <a:p>
            <a:pPr marL="0" indent="0">
              <a:lnSpc>
                <a:spcPct val="105000"/>
              </a:lnSpc>
              <a:buNone/>
            </a:pPr>
            <a:r>
              <a:rPr lang="en-US" sz="1230" b="1" dirty="0">
                <a:solidFill>
                  <a:srgbClr val="E8770E"/>
                </a:solidFill>
                <a:latin typeface="Calibri" pitchFamily="34" charset="0"/>
                <a:ea typeface="Calibri" pitchFamily="34" charset="-122"/>
                <a:cs typeface="Calibri" pitchFamily="34" charset="-120"/>
              </a:rPr>
              <a:t>3 means stop and think</a:t>
            </a:r>
            <a:endParaRPr lang="en-US" sz="1230" dirty="0"/>
          </a:p>
          <a:p>
            <a:pPr marL="0" indent="0">
              <a:lnSpc>
                <a:spcPct val="105000"/>
              </a:lnSpc>
              <a:buNone/>
            </a:pPr>
            <a:r>
              <a:rPr lang="en-US" sz="1230" dirty="0">
                <a:solidFill>
                  <a:srgbClr val="C9D6E5"/>
                </a:solidFill>
                <a:latin typeface="Calibri" pitchFamily="34" charset="0"/>
                <a:ea typeface="Calibri" pitchFamily="34" charset="-122"/>
                <a:cs typeface="Calibri" pitchFamily="34" charset="-120"/>
              </a:rPr>
              <a:t>— get advice before prescribing.</a:t>
            </a:r>
            <a:endParaRPr lang="en-US" sz="1230" dirty="0"/>
          </a:p>
          <a:p>
            <a:pPr marL="0" indent="0">
              <a:lnSpc>
                <a:spcPct val="105000"/>
              </a:lnSpc>
              <a:buNone/>
            </a:pPr>
            <a:r>
              <a:rPr lang="en-US" sz="1230" dirty="0">
                <a:solidFill>
                  <a:srgbClr val="000000"/>
                </a:solidFill>
                <a:latin typeface="Calibri" pitchFamily="34" charset="0"/>
                <a:ea typeface="Calibri" pitchFamily="34" charset="-122"/>
                <a:cs typeface="Calibri" pitchFamily="34" charset="-120"/>
              </a:rPr>
              <a:t>
</a:t>
            </a:r>
            <a:endParaRPr lang="en-US" sz="1230" dirty="0"/>
          </a:p>
          <a:p>
            <a:pPr marL="0" indent="0">
              <a:lnSpc>
                <a:spcPct val="105000"/>
              </a:lnSpc>
              <a:buNone/>
            </a:pPr>
            <a:r>
              <a:rPr lang="en-US" sz="1230" b="1" dirty="0">
                <a:solidFill>
                  <a:srgbClr val="E8770E"/>
                </a:solidFill>
                <a:latin typeface="Calibri" pitchFamily="34" charset="0"/>
                <a:ea typeface="Calibri" pitchFamily="34" charset="-122"/>
                <a:cs typeface="Calibri" pitchFamily="34" charset="-120"/>
              </a:rPr>
              <a:t>4 means do not use</a:t>
            </a:r>
            <a:endParaRPr lang="en-US" sz="1230" dirty="0"/>
          </a:p>
          <a:p>
            <a:pPr marL="0" indent="0">
              <a:lnSpc>
                <a:spcPct val="105000"/>
              </a:lnSpc>
              <a:buNone/>
            </a:pPr>
            <a:r>
              <a:rPr lang="en-US" sz="1230" dirty="0">
                <a:solidFill>
                  <a:srgbClr val="C9D6E5"/>
                </a:solidFill>
                <a:latin typeface="Calibri" pitchFamily="34" charset="0"/>
                <a:ea typeface="Calibri" pitchFamily="34" charset="-122"/>
                <a:cs typeface="Calibri" pitchFamily="34" charset="-120"/>
              </a:rPr>
              <a:t>— choose another method.</a:t>
            </a:r>
            <a:endParaRPr lang="en-US" sz="1230" dirty="0"/>
          </a:p>
          <a:p>
            <a:pPr marL="0" indent="0">
              <a:lnSpc>
                <a:spcPct val="105000"/>
              </a:lnSpc>
              <a:buNone/>
            </a:pPr>
            <a:r>
              <a:rPr lang="en-US" sz="1230" dirty="0">
                <a:solidFill>
                  <a:srgbClr val="000000"/>
                </a:solidFill>
                <a:latin typeface="Calibri" pitchFamily="34" charset="0"/>
                <a:ea typeface="Calibri" pitchFamily="34" charset="-122"/>
                <a:cs typeface="Calibri" pitchFamily="34" charset="-120"/>
              </a:rPr>
              <a:t>
</a:t>
            </a:r>
            <a:endParaRPr lang="en-US" sz="1230" dirty="0"/>
          </a:p>
          <a:p>
            <a:pPr marL="0" indent="0">
              <a:lnSpc>
                <a:spcPct val="105000"/>
              </a:lnSpc>
              <a:buNone/>
            </a:pPr>
            <a:r>
              <a:rPr lang="en-US" sz="1230" b="1" dirty="0">
                <a:solidFill>
                  <a:srgbClr val="FFFFFF"/>
                </a:solidFill>
                <a:latin typeface="Calibri" pitchFamily="34" charset="0"/>
                <a:ea typeface="Calibri" pitchFamily="34" charset="-122"/>
                <a:cs typeface="Calibri" pitchFamily="34" charset="-120"/>
              </a:rPr>
              <a:t>Several 2s together</a:t>
            </a:r>
            <a:endParaRPr lang="en-US" sz="1230" dirty="0"/>
          </a:p>
          <a:p>
            <a:pPr marL="0" indent="0">
              <a:lnSpc>
                <a:spcPct val="105000"/>
              </a:lnSpc>
              <a:buNone/>
            </a:pPr>
            <a:r>
              <a:rPr lang="en-US" sz="1230" dirty="0">
                <a:solidFill>
                  <a:srgbClr val="C9D6E5"/>
                </a:solidFill>
                <a:latin typeface="Calibri" pitchFamily="34" charset="0"/>
                <a:ea typeface="Calibri" pitchFamily="34" charset="-122"/>
                <a:cs typeface="Calibri" pitchFamily="34" charset="-120"/>
              </a:rPr>
              <a:t> also warrant careful thought.</a:t>
            </a:r>
            <a:endParaRPr lang="en-US" sz="1230" dirty="0"/>
          </a:p>
        </p:txBody>
      </p:sp>
      <p:sp>
        <p:nvSpPr>
          <p:cNvPr id="33" name="Text 30"/>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4" name="Text 31"/>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4 · INFORM</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Lead with effectiveness</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4</a:t>
            </a:r>
            <a:endParaRPr lang="en-US" sz="2200" dirty="0"/>
          </a:p>
        </p:txBody>
      </p:sp>
      <p:sp>
        <p:nvSpPr>
          <p:cNvPr id="9" name="Text 7"/>
          <p:cNvSpPr/>
          <p:nvPr/>
        </p:nvSpPr>
        <p:spPr>
          <a:xfrm>
            <a:off x="411480" y="1965960"/>
            <a:ext cx="6583680" cy="868680"/>
          </a:xfrm>
          <a:prstGeom prst="rect">
            <a:avLst/>
          </a:prstGeom>
          <a:noFill/>
          <a:ln/>
        </p:spPr>
        <p:txBody>
          <a:bodyPr wrap="square" lIns="0" tIns="0" rIns="0" bIns="0" rtlCol="0" anchor="ctr"/>
          <a:lstStyle/>
          <a:p>
            <a:pPr marL="0" indent="0">
              <a:lnSpc>
                <a:spcPct val="110000"/>
              </a:lnSpc>
              <a:buNone/>
            </a:pPr>
            <a:r>
              <a:rPr lang="en-US" sz="1450" dirty="0">
                <a:solidFill>
                  <a:srgbClr val="1B2A3A"/>
                </a:solidFill>
                <a:latin typeface="Calibri" pitchFamily="34" charset="0"/>
                <a:ea typeface="Calibri" pitchFamily="34" charset="-122"/>
                <a:cs typeface="Calibri" pitchFamily="34" charset="-120"/>
              </a:rPr>
              <a:t>When you inform, start with how well methods actually work in real life. Guidance asks us to discuss effectiveness — and LARC first.</a:t>
            </a:r>
            <a:endParaRPr lang="en-US" sz="1450" dirty="0"/>
          </a:p>
        </p:txBody>
      </p:sp>
      <p:sp>
        <p:nvSpPr>
          <p:cNvPr id="10" name="Shape 8"/>
          <p:cNvSpPr/>
          <p:nvPr/>
        </p:nvSpPr>
        <p:spPr>
          <a:xfrm>
            <a:off x="2194560" y="2971800"/>
            <a:ext cx="4206240" cy="960120"/>
          </a:xfrm>
          <a:prstGeom prst="roundRect">
            <a:avLst>
              <a:gd name="adj" fmla="val 5714"/>
            </a:avLst>
          </a:prstGeom>
          <a:solidFill>
            <a:srgbClr val="1E8A5B"/>
          </a:solidFill>
          <a:ln/>
          <a:effectLst>
            <a:outerShdw blurRad="88900" dist="38100" dir="5400000" algn="bl" rotWithShape="0">
              <a:srgbClr val="000000">
                <a:alpha val="13000"/>
              </a:srgbClr>
            </a:outerShdw>
          </a:effectLst>
        </p:spPr>
        <p:txBody>
          <a:bodyPr/>
          <a:lstStyle/>
          <a:p>
            <a:endParaRPr lang="en-GB"/>
          </a:p>
        </p:txBody>
      </p:sp>
      <p:sp>
        <p:nvSpPr>
          <p:cNvPr id="11" name="Text 9"/>
          <p:cNvSpPr/>
          <p:nvPr/>
        </p:nvSpPr>
        <p:spPr>
          <a:xfrm>
            <a:off x="2377440" y="3081528"/>
            <a:ext cx="3840480" cy="256032"/>
          </a:xfrm>
          <a:prstGeom prst="rect">
            <a:avLst/>
          </a:prstGeom>
          <a:noFill/>
          <a:ln/>
        </p:spPr>
        <p:txBody>
          <a:bodyPr wrap="square" lIns="0" tIns="0" rIns="0" bIns="0" rtlCol="0" anchor="ctr"/>
          <a:lstStyle/>
          <a:p>
            <a:pPr marL="0" indent="0">
              <a:buNone/>
            </a:pPr>
            <a:r>
              <a:rPr lang="en-US" sz="950" b="1" kern="0" spc="100" dirty="0">
                <a:solidFill>
                  <a:srgbClr val="FFFFFF"/>
                </a:solidFill>
                <a:latin typeface="Calibri" pitchFamily="34" charset="0"/>
                <a:ea typeface="Calibri" pitchFamily="34" charset="-122"/>
                <a:cs typeface="Calibri" pitchFamily="34" charset="-120"/>
              </a:rPr>
              <a:t>MOST EFFECTIVE</a:t>
            </a:r>
            <a:endParaRPr lang="en-US" sz="950" dirty="0"/>
          </a:p>
        </p:txBody>
      </p:sp>
      <p:sp>
        <p:nvSpPr>
          <p:cNvPr id="12" name="Text 10"/>
          <p:cNvSpPr/>
          <p:nvPr/>
        </p:nvSpPr>
        <p:spPr>
          <a:xfrm>
            <a:off x="2377440" y="3300984"/>
            <a:ext cx="3840480" cy="310896"/>
          </a:xfrm>
          <a:prstGeom prst="rect">
            <a:avLst/>
          </a:prstGeom>
          <a:noFill/>
          <a:ln/>
        </p:spPr>
        <p:txBody>
          <a:bodyPr wrap="square" lIns="0" tIns="0" rIns="0" bIns="0" rtlCol="0" anchor="ctr"/>
          <a:lstStyle/>
          <a:p>
            <a:pPr marL="0" indent="0">
              <a:buNone/>
            </a:pPr>
            <a:r>
              <a:rPr lang="en-US" sz="1450" b="1" dirty="0">
                <a:solidFill>
                  <a:srgbClr val="FFFFFF"/>
                </a:solidFill>
                <a:latin typeface="Georgia" pitchFamily="34" charset="0"/>
                <a:ea typeface="Georgia" pitchFamily="34" charset="-122"/>
                <a:cs typeface="Georgia" pitchFamily="34" charset="-120"/>
              </a:rPr>
              <a:t>Fit &amp; forget — LARC &amp; sterilisation</a:t>
            </a:r>
            <a:endParaRPr lang="en-US" sz="1450" dirty="0"/>
          </a:p>
        </p:txBody>
      </p:sp>
      <p:sp>
        <p:nvSpPr>
          <p:cNvPr id="13" name="Text 11"/>
          <p:cNvSpPr/>
          <p:nvPr/>
        </p:nvSpPr>
        <p:spPr>
          <a:xfrm>
            <a:off x="2377440" y="3593592"/>
            <a:ext cx="3840480" cy="310896"/>
          </a:xfrm>
          <a:prstGeom prst="rect">
            <a:avLst/>
          </a:prstGeom>
          <a:noFill/>
          <a:ln/>
        </p:spPr>
        <p:txBody>
          <a:bodyPr wrap="square" lIns="0" tIns="0" rIns="0" bIns="0" rtlCol="0" anchor="ctr"/>
          <a:lstStyle/>
          <a:p>
            <a:pPr marL="0" indent="0">
              <a:lnSpc>
                <a:spcPct val="98000"/>
              </a:lnSpc>
              <a:buNone/>
            </a:pPr>
            <a:r>
              <a:rPr lang="en-US" sz="1030" dirty="0">
                <a:solidFill>
                  <a:srgbClr val="FFFFFF"/>
                </a:solidFill>
                <a:latin typeface="Calibri" pitchFamily="34" charset="0"/>
                <a:ea typeface="Calibri" pitchFamily="34" charset="-122"/>
                <a:cs typeface="Calibri" pitchFamily="34" charset="-120"/>
              </a:rPr>
              <a:t>Implant, IUS, copper IUD, sterilisation. Over 99% — nothing to remember.</a:t>
            </a:r>
            <a:endParaRPr lang="en-US" sz="1030" dirty="0"/>
          </a:p>
        </p:txBody>
      </p:sp>
      <p:sp>
        <p:nvSpPr>
          <p:cNvPr id="14" name="Shape 12"/>
          <p:cNvSpPr/>
          <p:nvPr/>
        </p:nvSpPr>
        <p:spPr>
          <a:xfrm>
            <a:off x="1371600" y="4041648"/>
            <a:ext cx="5852160" cy="960120"/>
          </a:xfrm>
          <a:prstGeom prst="roundRect">
            <a:avLst>
              <a:gd name="adj" fmla="val 5714"/>
            </a:avLst>
          </a:prstGeom>
          <a:solidFill>
            <a:srgbClr val="E8770E"/>
          </a:solidFill>
          <a:ln/>
          <a:effectLst>
            <a:outerShdw blurRad="88900" dist="38100" dir="5400000" algn="bl" rotWithShape="0">
              <a:srgbClr val="000000">
                <a:alpha val="13000"/>
              </a:srgbClr>
            </a:outerShdw>
          </a:effectLst>
        </p:spPr>
        <p:txBody>
          <a:bodyPr/>
          <a:lstStyle/>
          <a:p>
            <a:endParaRPr lang="en-GB"/>
          </a:p>
        </p:txBody>
      </p:sp>
      <p:sp>
        <p:nvSpPr>
          <p:cNvPr id="15" name="Text 13"/>
          <p:cNvSpPr/>
          <p:nvPr/>
        </p:nvSpPr>
        <p:spPr>
          <a:xfrm>
            <a:off x="1554480" y="4151376"/>
            <a:ext cx="5486400" cy="256032"/>
          </a:xfrm>
          <a:prstGeom prst="rect">
            <a:avLst/>
          </a:prstGeom>
          <a:noFill/>
          <a:ln/>
        </p:spPr>
        <p:txBody>
          <a:bodyPr wrap="square" lIns="0" tIns="0" rIns="0" bIns="0" rtlCol="0" anchor="ctr"/>
          <a:lstStyle/>
          <a:p>
            <a:pPr marL="0" indent="0">
              <a:buNone/>
            </a:pPr>
            <a:r>
              <a:rPr lang="en-US" sz="950" b="1" kern="0" spc="100" dirty="0">
                <a:solidFill>
                  <a:srgbClr val="FFFFFF"/>
                </a:solidFill>
                <a:latin typeface="Calibri" pitchFamily="34" charset="0"/>
                <a:ea typeface="Calibri" pitchFamily="34" charset="-122"/>
                <a:cs typeface="Calibri" pitchFamily="34" charset="-120"/>
              </a:rPr>
              <a:t>EFFECTIVE WITH CARE</a:t>
            </a:r>
            <a:endParaRPr lang="en-US" sz="950" dirty="0"/>
          </a:p>
        </p:txBody>
      </p:sp>
      <p:sp>
        <p:nvSpPr>
          <p:cNvPr id="16" name="Text 14"/>
          <p:cNvSpPr/>
          <p:nvPr/>
        </p:nvSpPr>
        <p:spPr>
          <a:xfrm>
            <a:off x="1554480" y="4370832"/>
            <a:ext cx="5486400" cy="310896"/>
          </a:xfrm>
          <a:prstGeom prst="rect">
            <a:avLst/>
          </a:prstGeom>
          <a:noFill/>
          <a:ln/>
        </p:spPr>
        <p:txBody>
          <a:bodyPr wrap="square" lIns="0" tIns="0" rIns="0" bIns="0" rtlCol="0" anchor="ctr"/>
          <a:lstStyle/>
          <a:p>
            <a:pPr marL="0" indent="0">
              <a:buNone/>
            </a:pPr>
            <a:r>
              <a:rPr lang="en-US" sz="1450" b="1" dirty="0">
                <a:solidFill>
                  <a:srgbClr val="FFFFFF"/>
                </a:solidFill>
                <a:latin typeface="Georgia" pitchFamily="34" charset="0"/>
                <a:ea typeface="Georgia" pitchFamily="34" charset="-122"/>
                <a:cs typeface="Georgia" pitchFamily="34" charset="-120"/>
              </a:rPr>
              <a:t>Remember regularly</a:t>
            </a:r>
            <a:endParaRPr lang="en-US" sz="1450" dirty="0"/>
          </a:p>
        </p:txBody>
      </p:sp>
      <p:sp>
        <p:nvSpPr>
          <p:cNvPr id="17" name="Text 15"/>
          <p:cNvSpPr/>
          <p:nvPr/>
        </p:nvSpPr>
        <p:spPr>
          <a:xfrm>
            <a:off x="1554480" y="4663440"/>
            <a:ext cx="5486400" cy="310896"/>
          </a:xfrm>
          <a:prstGeom prst="rect">
            <a:avLst/>
          </a:prstGeom>
          <a:noFill/>
          <a:ln/>
        </p:spPr>
        <p:txBody>
          <a:bodyPr wrap="square" lIns="0" tIns="0" rIns="0" bIns="0" rtlCol="0" anchor="ctr"/>
          <a:lstStyle/>
          <a:p>
            <a:pPr marL="0" indent="0">
              <a:lnSpc>
                <a:spcPct val="98000"/>
              </a:lnSpc>
              <a:buNone/>
            </a:pPr>
            <a:r>
              <a:rPr lang="en-US" sz="1030" dirty="0">
                <a:solidFill>
                  <a:srgbClr val="FFFFFF"/>
                </a:solidFill>
                <a:latin typeface="Calibri" pitchFamily="34" charset="0"/>
                <a:ea typeface="Calibri" pitchFamily="34" charset="-122"/>
                <a:cs typeface="Calibri" pitchFamily="34" charset="-120"/>
              </a:rPr>
              <a:t>Pill, patch, ring, injection. Very good if used perfectly; typical use slips.</a:t>
            </a:r>
            <a:endParaRPr lang="en-US" sz="1030" dirty="0"/>
          </a:p>
        </p:txBody>
      </p:sp>
      <p:sp>
        <p:nvSpPr>
          <p:cNvPr id="18" name="Shape 16"/>
          <p:cNvSpPr/>
          <p:nvPr/>
        </p:nvSpPr>
        <p:spPr>
          <a:xfrm>
            <a:off x="548640" y="5111496"/>
            <a:ext cx="7498080" cy="960120"/>
          </a:xfrm>
          <a:prstGeom prst="roundRect">
            <a:avLst>
              <a:gd name="adj" fmla="val 5714"/>
            </a:avLst>
          </a:prstGeom>
          <a:solidFill>
            <a:srgbClr val="C0392B"/>
          </a:solidFill>
          <a:ln/>
          <a:effectLst>
            <a:outerShdw blurRad="88900" dist="38100" dir="5400000" algn="bl" rotWithShape="0">
              <a:srgbClr val="000000">
                <a:alpha val="13000"/>
              </a:srgbClr>
            </a:outerShdw>
          </a:effectLst>
        </p:spPr>
        <p:txBody>
          <a:bodyPr/>
          <a:lstStyle/>
          <a:p>
            <a:endParaRPr lang="en-GB"/>
          </a:p>
        </p:txBody>
      </p:sp>
      <p:sp>
        <p:nvSpPr>
          <p:cNvPr id="19" name="Text 17"/>
          <p:cNvSpPr/>
          <p:nvPr/>
        </p:nvSpPr>
        <p:spPr>
          <a:xfrm>
            <a:off x="731520" y="5221224"/>
            <a:ext cx="7132320" cy="256032"/>
          </a:xfrm>
          <a:prstGeom prst="rect">
            <a:avLst/>
          </a:prstGeom>
          <a:noFill/>
          <a:ln/>
        </p:spPr>
        <p:txBody>
          <a:bodyPr wrap="square" lIns="0" tIns="0" rIns="0" bIns="0" rtlCol="0" anchor="ctr"/>
          <a:lstStyle/>
          <a:p>
            <a:pPr marL="0" indent="0">
              <a:buNone/>
            </a:pPr>
            <a:r>
              <a:rPr lang="en-US" sz="950" b="1" kern="0" spc="100" dirty="0">
                <a:solidFill>
                  <a:srgbClr val="FFFFFF"/>
                </a:solidFill>
                <a:latin typeface="Calibri" pitchFamily="34" charset="0"/>
                <a:ea typeface="Calibri" pitchFamily="34" charset="-122"/>
                <a:cs typeface="Calibri" pitchFamily="34" charset="-120"/>
              </a:rPr>
              <a:t>LEAST EFFECTIVE (typical use)</a:t>
            </a:r>
            <a:endParaRPr lang="en-US" sz="950" dirty="0"/>
          </a:p>
        </p:txBody>
      </p:sp>
      <p:sp>
        <p:nvSpPr>
          <p:cNvPr id="20" name="Text 18"/>
          <p:cNvSpPr/>
          <p:nvPr/>
        </p:nvSpPr>
        <p:spPr>
          <a:xfrm>
            <a:off x="731520" y="5440680"/>
            <a:ext cx="7132320" cy="310896"/>
          </a:xfrm>
          <a:prstGeom prst="rect">
            <a:avLst/>
          </a:prstGeom>
          <a:noFill/>
          <a:ln/>
        </p:spPr>
        <p:txBody>
          <a:bodyPr wrap="square" lIns="0" tIns="0" rIns="0" bIns="0" rtlCol="0" anchor="ctr"/>
          <a:lstStyle/>
          <a:p>
            <a:pPr marL="0" indent="0">
              <a:buNone/>
            </a:pPr>
            <a:r>
              <a:rPr lang="en-US" sz="1450" b="1" dirty="0">
                <a:solidFill>
                  <a:srgbClr val="FFFFFF"/>
                </a:solidFill>
                <a:latin typeface="Georgia" pitchFamily="34" charset="0"/>
                <a:ea typeface="Georgia" pitchFamily="34" charset="-122"/>
                <a:cs typeface="Georgia" pitchFamily="34" charset="-120"/>
              </a:rPr>
              <a:t>Remember every time</a:t>
            </a:r>
            <a:endParaRPr lang="en-US" sz="1450" dirty="0"/>
          </a:p>
        </p:txBody>
      </p:sp>
      <p:sp>
        <p:nvSpPr>
          <p:cNvPr id="21" name="Text 19"/>
          <p:cNvSpPr/>
          <p:nvPr/>
        </p:nvSpPr>
        <p:spPr>
          <a:xfrm>
            <a:off x="731520" y="5733288"/>
            <a:ext cx="7132320" cy="310896"/>
          </a:xfrm>
          <a:prstGeom prst="rect">
            <a:avLst/>
          </a:prstGeom>
          <a:noFill/>
          <a:ln/>
        </p:spPr>
        <p:txBody>
          <a:bodyPr wrap="square" lIns="0" tIns="0" rIns="0" bIns="0" rtlCol="0" anchor="ctr"/>
          <a:lstStyle/>
          <a:p>
            <a:pPr marL="0" indent="0">
              <a:lnSpc>
                <a:spcPct val="98000"/>
              </a:lnSpc>
              <a:buNone/>
            </a:pPr>
            <a:r>
              <a:rPr lang="en-US" sz="1030" dirty="0">
                <a:solidFill>
                  <a:srgbClr val="FFFFFF"/>
                </a:solidFill>
                <a:latin typeface="Calibri" pitchFamily="34" charset="0"/>
                <a:ea typeface="Calibri" pitchFamily="34" charset="-122"/>
                <a:cs typeface="Calibri" pitchFamily="34" charset="-120"/>
              </a:rPr>
              <a:t>Condoms, diaphragm/cap, fertility awareness, withdrawal.</a:t>
            </a:r>
            <a:endParaRPr lang="en-US" sz="1030" dirty="0"/>
          </a:p>
        </p:txBody>
      </p:sp>
      <p:pic>
        <p:nvPicPr>
          <p:cNvPr id="22" name="Image 0" descr="preencoded.png"/>
          <p:cNvPicPr>
            <a:picLocks noChangeAspect="1"/>
          </p:cNvPicPr>
          <p:nvPr/>
        </p:nvPicPr>
        <p:blipFill>
          <a:blip r:embed="rId3"/>
          <a:stretch>
            <a:fillRect/>
          </a:stretch>
        </p:blipFill>
        <p:spPr>
          <a:xfrm>
            <a:off x="8275320" y="3017520"/>
            <a:ext cx="457200" cy="457200"/>
          </a:xfrm>
          <a:prstGeom prst="rect">
            <a:avLst/>
          </a:prstGeom>
        </p:spPr>
      </p:pic>
      <p:sp>
        <p:nvSpPr>
          <p:cNvPr id="23" name="Shape 20"/>
          <p:cNvSpPr/>
          <p:nvPr/>
        </p:nvSpPr>
        <p:spPr>
          <a:xfrm>
            <a:off x="8366760" y="3611880"/>
            <a:ext cx="3383280" cy="2514600"/>
          </a:xfrm>
          <a:prstGeom prst="roundRect">
            <a:avLst>
              <a:gd name="adj" fmla="val 3636"/>
            </a:avLst>
          </a:prstGeom>
          <a:solidFill>
            <a:srgbClr val="E4F1F0"/>
          </a:solidFill>
          <a:ln w="12700">
            <a:solidFill>
              <a:srgbClr val="DCE4EC"/>
            </a:solidFill>
            <a:prstDash val="solid"/>
          </a:ln>
        </p:spPr>
        <p:txBody>
          <a:bodyPr/>
          <a:lstStyle/>
          <a:p>
            <a:endParaRPr lang="en-GB"/>
          </a:p>
        </p:txBody>
      </p:sp>
      <p:sp>
        <p:nvSpPr>
          <p:cNvPr id="24" name="Text 21"/>
          <p:cNvSpPr/>
          <p:nvPr/>
        </p:nvSpPr>
        <p:spPr>
          <a:xfrm>
            <a:off x="8595360" y="3749040"/>
            <a:ext cx="3017520" cy="320040"/>
          </a:xfrm>
          <a:prstGeom prst="rect">
            <a:avLst/>
          </a:prstGeom>
          <a:noFill/>
          <a:ln/>
        </p:spPr>
        <p:txBody>
          <a:bodyPr wrap="square" lIns="0" tIns="0" rIns="0" bIns="0" rtlCol="0" anchor="ctr"/>
          <a:lstStyle/>
          <a:p>
            <a:pPr marL="0" indent="0">
              <a:buNone/>
            </a:pPr>
            <a:r>
              <a:rPr lang="en-US" sz="1400" b="1" dirty="0">
                <a:solidFill>
                  <a:srgbClr val="12877F"/>
                </a:solidFill>
                <a:latin typeface="Georgia" pitchFamily="34" charset="0"/>
                <a:ea typeface="Georgia" pitchFamily="34" charset="-122"/>
                <a:cs typeface="Georgia" pitchFamily="34" charset="-120"/>
              </a:rPr>
              <a:t>“Typical” vs “perfect” use</a:t>
            </a:r>
            <a:endParaRPr lang="en-US" sz="1400" dirty="0"/>
          </a:p>
        </p:txBody>
      </p:sp>
      <p:sp>
        <p:nvSpPr>
          <p:cNvPr id="25" name="Text 22"/>
          <p:cNvSpPr/>
          <p:nvPr/>
        </p:nvSpPr>
        <p:spPr>
          <a:xfrm>
            <a:off x="8595360" y="4069080"/>
            <a:ext cx="3017520" cy="1965960"/>
          </a:xfrm>
          <a:prstGeom prst="rect">
            <a:avLst/>
          </a:prstGeom>
          <a:noFill/>
          <a:ln/>
        </p:spPr>
        <p:txBody>
          <a:bodyPr wrap="square" lIns="0" tIns="0" rIns="0" bIns="0" rtlCol="0" anchor="t"/>
          <a:lstStyle/>
          <a:p>
            <a:pPr marL="0" indent="0">
              <a:lnSpc>
                <a:spcPct val="105000"/>
              </a:lnSpc>
              <a:buNone/>
            </a:pPr>
            <a:r>
              <a:rPr lang="en-US" sz="1160" b="1" dirty="0">
                <a:solidFill>
                  <a:srgbClr val="0E2A47"/>
                </a:solidFill>
                <a:latin typeface="Calibri" pitchFamily="34" charset="0"/>
                <a:ea typeface="Calibri" pitchFamily="34" charset="-122"/>
                <a:cs typeface="Calibri" pitchFamily="34" charset="-120"/>
              </a:rPr>
              <a:t>Perfect use</a:t>
            </a:r>
            <a:endParaRPr lang="en-US" sz="1160" dirty="0"/>
          </a:p>
          <a:p>
            <a:pPr marL="0" indent="0">
              <a:lnSpc>
                <a:spcPct val="105000"/>
              </a:lnSpc>
              <a:buNone/>
            </a:pPr>
            <a:r>
              <a:rPr lang="en-US" sz="1160" dirty="0">
                <a:solidFill>
                  <a:srgbClr val="1B2A3A"/>
                </a:solidFill>
                <a:latin typeface="Calibri" pitchFamily="34" charset="0"/>
                <a:ea typeface="Calibri" pitchFamily="34" charset="-122"/>
                <a:cs typeface="Calibri" pitchFamily="34" charset="-120"/>
              </a:rPr>
              <a:t>= used exactly right, every time.</a:t>
            </a:r>
            <a:endParaRPr lang="en-US" sz="1160" dirty="0"/>
          </a:p>
          <a:p>
            <a:pPr marL="0" indent="0">
              <a:lnSpc>
                <a:spcPct val="105000"/>
              </a:lnSpc>
              <a:buNone/>
            </a:pPr>
            <a:r>
              <a:rPr lang="en-US" sz="1160" dirty="0">
                <a:solidFill>
                  <a:srgbClr val="000000"/>
                </a:solidFill>
                <a:latin typeface="Calibri" pitchFamily="34" charset="0"/>
                <a:ea typeface="Calibri" pitchFamily="34" charset="-122"/>
                <a:cs typeface="Calibri" pitchFamily="34" charset="-120"/>
              </a:rPr>
              <a:t>
</a:t>
            </a:r>
            <a:endParaRPr lang="en-US" sz="1160" dirty="0"/>
          </a:p>
          <a:p>
            <a:pPr marL="0" indent="0">
              <a:lnSpc>
                <a:spcPct val="105000"/>
              </a:lnSpc>
              <a:buNone/>
            </a:pPr>
            <a:r>
              <a:rPr lang="en-US" sz="1160" b="1" dirty="0">
                <a:solidFill>
                  <a:srgbClr val="0E2A47"/>
                </a:solidFill>
                <a:latin typeface="Calibri" pitchFamily="34" charset="0"/>
                <a:ea typeface="Calibri" pitchFamily="34" charset="-122"/>
                <a:cs typeface="Calibri" pitchFamily="34" charset="-120"/>
              </a:rPr>
              <a:t>Typical use</a:t>
            </a:r>
            <a:endParaRPr lang="en-US" sz="1160" dirty="0"/>
          </a:p>
          <a:p>
            <a:pPr marL="0" indent="0">
              <a:lnSpc>
                <a:spcPct val="105000"/>
              </a:lnSpc>
              <a:buNone/>
            </a:pPr>
            <a:r>
              <a:rPr lang="en-US" sz="1160" dirty="0">
                <a:solidFill>
                  <a:srgbClr val="1B2A3A"/>
                </a:solidFill>
                <a:latin typeface="Calibri" pitchFamily="34" charset="0"/>
                <a:ea typeface="Calibri" pitchFamily="34" charset="-122"/>
                <a:cs typeface="Calibri" pitchFamily="34" charset="-120"/>
              </a:rPr>
              <a:t>= real life, with missed pills.</a:t>
            </a:r>
            <a:endParaRPr lang="en-US" sz="1160" dirty="0"/>
          </a:p>
          <a:p>
            <a:pPr marL="0" indent="0">
              <a:lnSpc>
                <a:spcPct val="105000"/>
              </a:lnSpc>
              <a:buNone/>
            </a:pPr>
            <a:r>
              <a:rPr lang="en-US" sz="1160" dirty="0">
                <a:solidFill>
                  <a:srgbClr val="000000"/>
                </a:solidFill>
                <a:latin typeface="Calibri" pitchFamily="34" charset="0"/>
                <a:ea typeface="Calibri" pitchFamily="34" charset="-122"/>
                <a:cs typeface="Calibri" pitchFamily="34" charset="-120"/>
              </a:rPr>
              <a:t>
</a:t>
            </a:r>
            <a:endParaRPr lang="en-US" sz="1160" dirty="0"/>
          </a:p>
          <a:p>
            <a:pPr marL="0" indent="0">
              <a:lnSpc>
                <a:spcPct val="105000"/>
              </a:lnSpc>
              <a:buNone/>
            </a:pPr>
            <a:r>
              <a:rPr lang="en-US" sz="1160" dirty="0">
                <a:solidFill>
                  <a:srgbClr val="1B2A3A"/>
                </a:solidFill>
                <a:latin typeface="Calibri" pitchFamily="34" charset="0"/>
                <a:ea typeface="Calibri" pitchFamily="34" charset="-122"/>
                <a:cs typeface="Calibri" pitchFamily="34" charset="-120"/>
              </a:rPr>
              <a:t>LARC is the gold standard because there is no gap between the two — there is nothing to forget.</a:t>
            </a:r>
            <a:endParaRPr lang="en-US" sz="1160" dirty="0"/>
          </a:p>
        </p:txBody>
      </p:sp>
      <p:sp>
        <p:nvSpPr>
          <p:cNvPr id="26" name="Text 23"/>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7" name="Text 24"/>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4 · INFORM (QUICK MAP)</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The methods at a glance</a:t>
            </a:r>
            <a:endParaRPr lang="en-US" sz="3000" dirty="0"/>
          </a:p>
        </p:txBody>
      </p:sp>
      <p:sp>
        <p:nvSpPr>
          <p:cNvPr id="7" name="Text 5"/>
          <p:cNvSpPr/>
          <p:nvPr/>
        </p:nvSpPr>
        <p:spPr>
          <a:xfrm>
            <a:off x="411480" y="1965960"/>
            <a:ext cx="11247120" cy="457200"/>
          </a:xfrm>
          <a:prstGeom prst="rect">
            <a:avLst/>
          </a:prstGeom>
          <a:noFill/>
          <a:ln/>
        </p:spPr>
        <p:txBody>
          <a:bodyPr wrap="square" lIns="0" tIns="0" rIns="0" bIns="0" rtlCol="0" anchor="ctr"/>
          <a:lstStyle/>
          <a:p>
            <a:pPr marL="0" indent="0">
              <a:buNone/>
            </a:pPr>
            <a:r>
              <a:rPr lang="en-US" sz="1400" i="1" dirty="0">
                <a:solidFill>
                  <a:srgbClr val="1B2A3A"/>
                </a:solidFill>
                <a:latin typeface="Calibri" pitchFamily="34" charset="0"/>
                <a:ea typeface="Calibri" pitchFamily="34" charset="-122"/>
                <a:cs typeface="Calibri" pitchFamily="34" charset="-120"/>
              </a:rPr>
              <a:t>A one-screen map to orient the conversation — the detailed pros, cons and prescribing are in the companion method decks.</a:t>
            </a:r>
            <a:endParaRPr lang="en-US" sz="1400" dirty="0"/>
          </a:p>
        </p:txBody>
      </p:sp>
      <p:sp>
        <p:nvSpPr>
          <p:cNvPr id="8" name="Shape 6"/>
          <p:cNvSpPr/>
          <p:nvPr/>
        </p:nvSpPr>
        <p:spPr>
          <a:xfrm>
            <a:off x="411480" y="2606040"/>
            <a:ext cx="2127443" cy="2514600"/>
          </a:xfrm>
          <a:prstGeom prst="roundRect">
            <a:avLst>
              <a:gd name="adj" fmla="val 429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411480" y="2606040"/>
            <a:ext cx="2127443" cy="566928"/>
          </a:xfrm>
          <a:prstGeom prst="roundRect">
            <a:avLst>
              <a:gd name="adj" fmla="val 16129"/>
            </a:avLst>
          </a:prstGeom>
          <a:solidFill>
            <a:srgbClr val="1E8A5B"/>
          </a:solidFill>
          <a:ln/>
        </p:spPr>
        <p:txBody>
          <a:bodyPr/>
          <a:lstStyle/>
          <a:p>
            <a:endParaRPr lang="en-GB"/>
          </a:p>
        </p:txBody>
      </p:sp>
      <p:sp>
        <p:nvSpPr>
          <p:cNvPr id="10" name="Shape 8"/>
          <p:cNvSpPr/>
          <p:nvPr/>
        </p:nvSpPr>
        <p:spPr>
          <a:xfrm>
            <a:off x="411480" y="2880360"/>
            <a:ext cx="2127443" cy="292608"/>
          </a:xfrm>
          <a:prstGeom prst="rect">
            <a:avLst/>
          </a:prstGeom>
          <a:solidFill>
            <a:srgbClr val="1E8A5B"/>
          </a:solidFill>
          <a:ln/>
        </p:spPr>
        <p:txBody>
          <a:bodyPr/>
          <a:lstStyle/>
          <a:p>
            <a:endParaRPr lang="en-GB"/>
          </a:p>
        </p:txBody>
      </p:sp>
      <p:sp>
        <p:nvSpPr>
          <p:cNvPr id="11" name="Text 9"/>
          <p:cNvSpPr/>
          <p:nvPr/>
        </p:nvSpPr>
        <p:spPr>
          <a:xfrm>
            <a:off x="502920" y="2606040"/>
            <a:ext cx="1944563"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LARC</a:t>
            </a:r>
            <a:endParaRPr lang="en-US" sz="1300" dirty="0"/>
          </a:p>
        </p:txBody>
      </p:sp>
      <p:sp>
        <p:nvSpPr>
          <p:cNvPr id="12" name="Text 10"/>
          <p:cNvSpPr/>
          <p:nvPr/>
        </p:nvSpPr>
        <p:spPr>
          <a:xfrm>
            <a:off x="612648" y="333756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Implant (3 yrs)</a:t>
            </a:r>
            <a:endParaRPr lang="en-US" sz="1130" dirty="0"/>
          </a:p>
        </p:txBody>
      </p:sp>
      <p:sp>
        <p:nvSpPr>
          <p:cNvPr id="13" name="Text 11"/>
          <p:cNvSpPr/>
          <p:nvPr/>
        </p:nvSpPr>
        <p:spPr>
          <a:xfrm>
            <a:off x="612648" y="388620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IUS / hormonal coil</a:t>
            </a:r>
            <a:endParaRPr lang="en-US" sz="1130" dirty="0"/>
          </a:p>
        </p:txBody>
      </p:sp>
      <p:sp>
        <p:nvSpPr>
          <p:cNvPr id="14" name="Text 12"/>
          <p:cNvSpPr/>
          <p:nvPr/>
        </p:nvSpPr>
        <p:spPr>
          <a:xfrm>
            <a:off x="612648" y="443484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Copper IUD</a:t>
            </a:r>
            <a:endParaRPr lang="en-US" sz="1130" dirty="0"/>
          </a:p>
        </p:txBody>
      </p:sp>
      <p:sp>
        <p:nvSpPr>
          <p:cNvPr id="15" name="Shape 13"/>
          <p:cNvSpPr/>
          <p:nvPr/>
        </p:nvSpPr>
        <p:spPr>
          <a:xfrm>
            <a:off x="2721803" y="2606040"/>
            <a:ext cx="2127443" cy="2514600"/>
          </a:xfrm>
          <a:prstGeom prst="roundRect">
            <a:avLst>
              <a:gd name="adj" fmla="val 429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4"/>
          <p:cNvSpPr/>
          <p:nvPr/>
        </p:nvSpPr>
        <p:spPr>
          <a:xfrm>
            <a:off x="2721803" y="2606040"/>
            <a:ext cx="2127443" cy="566928"/>
          </a:xfrm>
          <a:prstGeom prst="roundRect">
            <a:avLst>
              <a:gd name="adj" fmla="val 16129"/>
            </a:avLst>
          </a:prstGeom>
          <a:solidFill>
            <a:srgbClr val="12877F"/>
          </a:solidFill>
          <a:ln/>
        </p:spPr>
        <p:txBody>
          <a:bodyPr/>
          <a:lstStyle/>
          <a:p>
            <a:endParaRPr lang="en-GB"/>
          </a:p>
        </p:txBody>
      </p:sp>
      <p:sp>
        <p:nvSpPr>
          <p:cNvPr id="17" name="Shape 15"/>
          <p:cNvSpPr/>
          <p:nvPr/>
        </p:nvSpPr>
        <p:spPr>
          <a:xfrm>
            <a:off x="2721803" y="2880360"/>
            <a:ext cx="2127443" cy="292608"/>
          </a:xfrm>
          <a:prstGeom prst="rect">
            <a:avLst/>
          </a:prstGeom>
          <a:solidFill>
            <a:srgbClr val="12877F"/>
          </a:solidFill>
          <a:ln/>
        </p:spPr>
        <p:txBody>
          <a:bodyPr/>
          <a:lstStyle/>
          <a:p>
            <a:endParaRPr lang="en-GB"/>
          </a:p>
        </p:txBody>
      </p:sp>
      <p:sp>
        <p:nvSpPr>
          <p:cNvPr id="18" name="Text 16"/>
          <p:cNvSpPr/>
          <p:nvPr/>
        </p:nvSpPr>
        <p:spPr>
          <a:xfrm>
            <a:off x="2813243" y="2606040"/>
            <a:ext cx="1944563"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Short-acting hormonal</a:t>
            </a:r>
            <a:endParaRPr lang="en-US" sz="1300" dirty="0"/>
          </a:p>
        </p:txBody>
      </p:sp>
      <p:sp>
        <p:nvSpPr>
          <p:cNvPr id="19" name="Text 17"/>
          <p:cNvSpPr/>
          <p:nvPr/>
        </p:nvSpPr>
        <p:spPr>
          <a:xfrm>
            <a:off x="2922971" y="333756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Combined pill / patch / ring</a:t>
            </a:r>
            <a:endParaRPr lang="en-US" sz="1130" dirty="0"/>
          </a:p>
        </p:txBody>
      </p:sp>
      <p:sp>
        <p:nvSpPr>
          <p:cNvPr id="20" name="Text 18"/>
          <p:cNvSpPr/>
          <p:nvPr/>
        </p:nvSpPr>
        <p:spPr>
          <a:xfrm>
            <a:off x="2922971" y="388620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Progestogen-only pill</a:t>
            </a:r>
            <a:endParaRPr lang="en-US" sz="1130" dirty="0"/>
          </a:p>
        </p:txBody>
      </p:sp>
      <p:sp>
        <p:nvSpPr>
          <p:cNvPr id="21" name="Text 19"/>
          <p:cNvSpPr/>
          <p:nvPr/>
        </p:nvSpPr>
        <p:spPr>
          <a:xfrm>
            <a:off x="2922971" y="443484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Injection (8–13 wkly)</a:t>
            </a:r>
            <a:endParaRPr lang="en-US" sz="1130" dirty="0"/>
          </a:p>
        </p:txBody>
      </p:sp>
      <p:sp>
        <p:nvSpPr>
          <p:cNvPr id="22" name="Shape 20"/>
          <p:cNvSpPr/>
          <p:nvPr/>
        </p:nvSpPr>
        <p:spPr>
          <a:xfrm>
            <a:off x="5032126" y="2606040"/>
            <a:ext cx="2127443" cy="2514600"/>
          </a:xfrm>
          <a:prstGeom prst="roundRect">
            <a:avLst>
              <a:gd name="adj" fmla="val 429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3" name="Shape 21"/>
          <p:cNvSpPr/>
          <p:nvPr/>
        </p:nvSpPr>
        <p:spPr>
          <a:xfrm>
            <a:off x="5032126" y="2606040"/>
            <a:ext cx="2127443" cy="566928"/>
          </a:xfrm>
          <a:prstGeom prst="roundRect">
            <a:avLst>
              <a:gd name="adj" fmla="val 16129"/>
            </a:avLst>
          </a:prstGeom>
          <a:solidFill>
            <a:srgbClr val="E8770E"/>
          </a:solidFill>
          <a:ln/>
        </p:spPr>
        <p:txBody>
          <a:bodyPr/>
          <a:lstStyle/>
          <a:p>
            <a:endParaRPr lang="en-GB"/>
          </a:p>
        </p:txBody>
      </p:sp>
      <p:sp>
        <p:nvSpPr>
          <p:cNvPr id="24" name="Shape 22"/>
          <p:cNvSpPr/>
          <p:nvPr/>
        </p:nvSpPr>
        <p:spPr>
          <a:xfrm>
            <a:off x="5032126" y="2880360"/>
            <a:ext cx="2127443" cy="292608"/>
          </a:xfrm>
          <a:prstGeom prst="rect">
            <a:avLst/>
          </a:prstGeom>
          <a:solidFill>
            <a:srgbClr val="E8770E"/>
          </a:solidFill>
          <a:ln/>
        </p:spPr>
        <p:txBody>
          <a:bodyPr/>
          <a:lstStyle/>
          <a:p>
            <a:endParaRPr lang="en-GB"/>
          </a:p>
        </p:txBody>
      </p:sp>
      <p:sp>
        <p:nvSpPr>
          <p:cNvPr id="25" name="Text 23"/>
          <p:cNvSpPr/>
          <p:nvPr/>
        </p:nvSpPr>
        <p:spPr>
          <a:xfrm>
            <a:off x="5123566" y="2606040"/>
            <a:ext cx="1944563"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Barrier</a:t>
            </a:r>
            <a:endParaRPr lang="en-US" sz="1300" dirty="0"/>
          </a:p>
        </p:txBody>
      </p:sp>
      <p:sp>
        <p:nvSpPr>
          <p:cNvPr id="26" name="Text 24"/>
          <p:cNvSpPr/>
          <p:nvPr/>
        </p:nvSpPr>
        <p:spPr>
          <a:xfrm>
            <a:off x="5233294" y="333756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External (male) condom</a:t>
            </a:r>
            <a:endParaRPr lang="en-US" sz="1130" dirty="0"/>
          </a:p>
        </p:txBody>
      </p:sp>
      <p:sp>
        <p:nvSpPr>
          <p:cNvPr id="27" name="Text 25"/>
          <p:cNvSpPr/>
          <p:nvPr/>
        </p:nvSpPr>
        <p:spPr>
          <a:xfrm>
            <a:off x="5233294" y="388620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Internal (female) condom</a:t>
            </a:r>
            <a:endParaRPr lang="en-US" sz="1130" dirty="0"/>
          </a:p>
        </p:txBody>
      </p:sp>
      <p:sp>
        <p:nvSpPr>
          <p:cNvPr id="28" name="Text 26"/>
          <p:cNvSpPr/>
          <p:nvPr/>
        </p:nvSpPr>
        <p:spPr>
          <a:xfrm>
            <a:off x="5233294" y="443484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Diaphragm / cap</a:t>
            </a:r>
            <a:endParaRPr lang="en-US" sz="1130" dirty="0"/>
          </a:p>
        </p:txBody>
      </p:sp>
      <p:sp>
        <p:nvSpPr>
          <p:cNvPr id="29" name="Shape 27"/>
          <p:cNvSpPr/>
          <p:nvPr/>
        </p:nvSpPr>
        <p:spPr>
          <a:xfrm>
            <a:off x="7342449" y="2606040"/>
            <a:ext cx="2127443" cy="2514600"/>
          </a:xfrm>
          <a:prstGeom prst="roundRect">
            <a:avLst>
              <a:gd name="adj" fmla="val 429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30" name="Shape 28"/>
          <p:cNvSpPr/>
          <p:nvPr/>
        </p:nvSpPr>
        <p:spPr>
          <a:xfrm>
            <a:off x="7342449" y="2606040"/>
            <a:ext cx="2127443" cy="566928"/>
          </a:xfrm>
          <a:prstGeom prst="roundRect">
            <a:avLst>
              <a:gd name="adj" fmla="val 16129"/>
            </a:avLst>
          </a:prstGeom>
          <a:solidFill>
            <a:srgbClr val="0E2A47"/>
          </a:solidFill>
          <a:ln/>
        </p:spPr>
        <p:txBody>
          <a:bodyPr/>
          <a:lstStyle/>
          <a:p>
            <a:endParaRPr lang="en-GB"/>
          </a:p>
        </p:txBody>
      </p:sp>
      <p:sp>
        <p:nvSpPr>
          <p:cNvPr id="31" name="Shape 29"/>
          <p:cNvSpPr/>
          <p:nvPr/>
        </p:nvSpPr>
        <p:spPr>
          <a:xfrm>
            <a:off x="7342449" y="2880360"/>
            <a:ext cx="2127443" cy="292608"/>
          </a:xfrm>
          <a:prstGeom prst="rect">
            <a:avLst/>
          </a:prstGeom>
          <a:solidFill>
            <a:srgbClr val="0E2A47"/>
          </a:solidFill>
          <a:ln/>
        </p:spPr>
        <p:txBody>
          <a:bodyPr/>
          <a:lstStyle/>
          <a:p>
            <a:endParaRPr lang="en-GB"/>
          </a:p>
        </p:txBody>
      </p:sp>
      <p:sp>
        <p:nvSpPr>
          <p:cNvPr id="32" name="Text 30"/>
          <p:cNvSpPr/>
          <p:nvPr/>
        </p:nvSpPr>
        <p:spPr>
          <a:xfrm>
            <a:off x="7433889" y="2606040"/>
            <a:ext cx="1944563"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Permanent</a:t>
            </a:r>
            <a:endParaRPr lang="en-US" sz="1300" dirty="0"/>
          </a:p>
        </p:txBody>
      </p:sp>
      <p:sp>
        <p:nvSpPr>
          <p:cNvPr id="33" name="Text 31"/>
          <p:cNvSpPr/>
          <p:nvPr/>
        </p:nvSpPr>
        <p:spPr>
          <a:xfrm>
            <a:off x="7543617" y="333756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Vasectomy (male)</a:t>
            </a:r>
            <a:endParaRPr lang="en-US" sz="1130" dirty="0"/>
          </a:p>
        </p:txBody>
      </p:sp>
      <p:sp>
        <p:nvSpPr>
          <p:cNvPr id="34" name="Text 32"/>
          <p:cNvSpPr/>
          <p:nvPr/>
        </p:nvSpPr>
        <p:spPr>
          <a:xfrm>
            <a:off x="7543617" y="388620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Tubal occlusion (female)</a:t>
            </a:r>
            <a:endParaRPr lang="en-US" sz="1130" dirty="0"/>
          </a:p>
        </p:txBody>
      </p:sp>
      <p:sp>
        <p:nvSpPr>
          <p:cNvPr id="35" name="Text 33"/>
          <p:cNvSpPr/>
          <p:nvPr/>
        </p:nvSpPr>
        <p:spPr>
          <a:xfrm>
            <a:off x="7543617" y="443484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Counsel as irreversible</a:t>
            </a:r>
            <a:endParaRPr lang="en-US" sz="1130" dirty="0"/>
          </a:p>
        </p:txBody>
      </p:sp>
      <p:sp>
        <p:nvSpPr>
          <p:cNvPr id="36" name="Shape 34"/>
          <p:cNvSpPr/>
          <p:nvPr/>
        </p:nvSpPr>
        <p:spPr>
          <a:xfrm>
            <a:off x="9652772" y="2606040"/>
            <a:ext cx="2127443" cy="2514600"/>
          </a:xfrm>
          <a:prstGeom prst="roundRect">
            <a:avLst>
              <a:gd name="adj" fmla="val 429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37" name="Shape 35"/>
          <p:cNvSpPr/>
          <p:nvPr/>
        </p:nvSpPr>
        <p:spPr>
          <a:xfrm>
            <a:off x="9652772" y="2606040"/>
            <a:ext cx="2127443" cy="566928"/>
          </a:xfrm>
          <a:prstGeom prst="roundRect">
            <a:avLst>
              <a:gd name="adj" fmla="val 16129"/>
            </a:avLst>
          </a:prstGeom>
          <a:solidFill>
            <a:srgbClr val="7A5195"/>
          </a:solidFill>
          <a:ln/>
        </p:spPr>
        <p:txBody>
          <a:bodyPr/>
          <a:lstStyle/>
          <a:p>
            <a:endParaRPr lang="en-GB"/>
          </a:p>
        </p:txBody>
      </p:sp>
      <p:sp>
        <p:nvSpPr>
          <p:cNvPr id="38" name="Shape 36"/>
          <p:cNvSpPr/>
          <p:nvPr/>
        </p:nvSpPr>
        <p:spPr>
          <a:xfrm>
            <a:off x="9652772" y="2880360"/>
            <a:ext cx="2127443" cy="292608"/>
          </a:xfrm>
          <a:prstGeom prst="rect">
            <a:avLst/>
          </a:prstGeom>
          <a:solidFill>
            <a:srgbClr val="7A5195"/>
          </a:solidFill>
          <a:ln/>
        </p:spPr>
        <p:txBody>
          <a:bodyPr/>
          <a:lstStyle/>
          <a:p>
            <a:endParaRPr lang="en-GB"/>
          </a:p>
        </p:txBody>
      </p:sp>
      <p:sp>
        <p:nvSpPr>
          <p:cNvPr id="39" name="Text 37"/>
          <p:cNvSpPr/>
          <p:nvPr/>
        </p:nvSpPr>
        <p:spPr>
          <a:xfrm>
            <a:off x="9744212" y="2606040"/>
            <a:ext cx="1944563"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Natural &amp; emergency</a:t>
            </a:r>
            <a:endParaRPr lang="en-US" sz="1300" dirty="0"/>
          </a:p>
        </p:txBody>
      </p:sp>
      <p:sp>
        <p:nvSpPr>
          <p:cNvPr id="40" name="Text 38"/>
          <p:cNvSpPr/>
          <p:nvPr/>
        </p:nvSpPr>
        <p:spPr>
          <a:xfrm>
            <a:off x="9853940" y="333756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Fertility awareness</a:t>
            </a:r>
            <a:endParaRPr lang="en-US" sz="1130" dirty="0"/>
          </a:p>
        </p:txBody>
      </p:sp>
      <p:sp>
        <p:nvSpPr>
          <p:cNvPr id="41" name="Text 39"/>
          <p:cNvSpPr/>
          <p:nvPr/>
        </p:nvSpPr>
        <p:spPr>
          <a:xfrm>
            <a:off x="9853940" y="388620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Emergency pill (oral)</a:t>
            </a:r>
            <a:endParaRPr lang="en-US" sz="1130" dirty="0"/>
          </a:p>
        </p:txBody>
      </p:sp>
      <p:sp>
        <p:nvSpPr>
          <p:cNvPr id="42" name="Text 40"/>
          <p:cNvSpPr/>
          <p:nvPr/>
        </p:nvSpPr>
        <p:spPr>
          <a:xfrm>
            <a:off x="9853940" y="4434840"/>
            <a:ext cx="1761683" cy="502920"/>
          </a:xfrm>
          <a:prstGeom prst="rect">
            <a:avLst/>
          </a:prstGeom>
          <a:noFill/>
          <a:ln/>
        </p:spPr>
        <p:txBody>
          <a:bodyPr wrap="square" lIns="0" tIns="0" rIns="0" bIns="0" rtlCol="0" anchor="ctr"/>
          <a:lstStyle/>
          <a:p>
            <a:pPr marL="127000" indent="-127000">
              <a:lnSpc>
                <a:spcPct val="100000"/>
              </a:lnSpc>
              <a:buSzPct val="100000"/>
              <a:buChar char="•"/>
            </a:pPr>
            <a:r>
              <a:rPr lang="en-US" sz="1130" dirty="0">
                <a:solidFill>
                  <a:srgbClr val="1B2A3A"/>
                </a:solidFill>
                <a:latin typeface="Calibri" pitchFamily="34" charset="0"/>
                <a:ea typeface="Calibri" pitchFamily="34" charset="-122"/>
                <a:cs typeface="Calibri" pitchFamily="34" charset="-120"/>
              </a:rPr>
              <a:t>Emergency copper IUD</a:t>
            </a:r>
            <a:endParaRPr lang="en-US" sz="1130" dirty="0"/>
          </a:p>
        </p:txBody>
      </p:sp>
      <p:sp>
        <p:nvSpPr>
          <p:cNvPr id="43" name="Shape 41"/>
          <p:cNvSpPr/>
          <p:nvPr/>
        </p:nvSpPr>
        <p:spPr>
          <a:xfrm>
            <a:off x="411480" y="5349240"/>
            <a:ext cx="11338560" cy="658368"/>
          </a:xfrm>
          <a:prstGeom prst="roundRect">
            <a:avLst>
              <a:gd name="adj" fmla="val 13889"/>
            </a:avLst>
          </a:prstGeom>
          <a:solidFill>
            <a:srgbClr val="E4F1F0"/>
          </a:solidFill>
          <a:ln w="12700">
            <a:solidFill>
              <a:srgbClr val="DCE4EC"/>
            </a:solidFill>
            <a:prstDash val="solid"/>
          </a:ln>
        </p:spPr>
        <p:txBody>
          <a:bodyPr/>
          <a:lstStyle/>
          <a:p>
            <a:endParaRPr lang="en-GB"/>
          </a:p>
        </p:txBody>
      </p:sp>
      <p:sp>
        <p:nvSpPr>
          <p:cNvPr id="44" name="Shape 42"/>
          <p:cNvSpPr/>
          <p:nvPr/>
        </p:nvSpPr>
        <p:spPr>
          <a:xfrm>
            <a:off x="566928" y="5458968"/>
            <a:ext cx="457200" cy="457200"/>
          </a:xfrm>
          <a:prstGeom prst="ellipse">
            <a:avLst/>
          </a:prstGeom>
          <a:solidFill>
            <a:srgbClr val="FFFFFF"/>
          </a:solidFill>
          <a:ln/>
        </p:spPr>
        <p:txBody>
          <a:bodyPr/>
          <a:lstStyle/>
          <a:p>
            <a:endParaRPr lang="en-GB"/>
          </a:p>
        </p:txBody>
      </p:sp>
      <p:pic>
        <p:nvPicPr>
          <p:cNvPr id="45" name="Image 0" descr="preencoded.png"/>
          <p:cNvPicPr>
            <a:picLocks noChangeAspect="1"/>
          </p:cNvPicPr>
          <p:nvPr/>
        </p:nvPicPr>
        <p:blipFill>
          <a:blip r:embed="rId3"/>
          <a:stretch>
            <a:fillRect/>
          </a:stretch>
        </p:blipFill>
        <p:spPr>
          <a:xfrm>
            <a:off x="699516" y="5591556"/>
            <a:ext cx="192024" cy="192024"/>
          </a:xfrm>
          <a:prstGeom prst="rect">
            <a:avLst/>
          </a:prstGeom>
        </p:spPr>
      </p:pic>
      <p:sp>
        <p:nvSpPr>
          <p:cNvPr id="46" name="Text 43"/>
          <p:cNvSpPr/>
          <p:nvPr/>
        </p:nvSpPr>
        <p:spPr>
          <a:xfrm>
            <a:off x="1234440" y="5349240"/>
            <a:ext cx="10332720" cy="658368"/>
          </a:xfrm>
          <a:prstGeom prst="rect">
            <a:avLst/>
          </a:prstGeom>
          <a:noFill/>
          <a:ln/>
        </p:spPr>
        <p:txBody>
          <a:bodyPr wrap="square" lIns="0" tIns="0" rIns="0" bIns="0" rtlCol="0" anchor="ctr"/>
          <a:lstStyle/>
          <a:p>
            <a:pPr marL="0" indent="0">
              <a:buNone/>
            </a:pPr>
            <a:r>
              <a:rPr lang="en-US" sz="1300" b="1" dirty="0">
                <a:solidFill>
                  <a:srgbClr val="12877F"/>
                </a:solidFill>
                <a:latin typeface="Calibri" pitchFamily="34" charset="0"/>
                <a:ea typeface="Calibri" pitchFamily="34" charset="-122"/>
                <a:cs typeface="Calibri" pitchFamily="34" charset="-120"/>
              </a:rPr>
              <a:t>Dual protection: </a:t>
            </a:r>
            <a:r>
              <a:rPr lang="en-US" sz="1300" dirty="0">
                <a:solidFill>
                  <a:srgbClr val="1B2A3A"/>
                </a:solidFill>
                <a:latin typeface="Calibri" pitchFamily="34" charset="0"/>
                <a:ea typeface="Calibri" pitchFamily="34" charset="-122"/>
                <a:cs typeface="Calibri" pitchFamily="34" charset="-120"/>
              </a:rPr>
              <a:t>condoms are the only method that also protects against STIs. Encourage them alongside any chosen method, especially with a new partner.</a:t>
            </a:r>
            <a:endParaRPr lang="en-US" sz="1300" dirty="0"/>
          </a:p>
        </p:txBody>
      </p:sp>
      <p:sp>
        <p:nvSpPr>
          <p:cNvPr id="47" name="Text 44"/>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48" name="Text 45"/>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4 · INFORM (COUNSEL WELL)</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Set expectations — it’s what keeps her on a method</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Most women stop a method because of something nobody warned them about. A minute spent here saves a return visit and an unintended pregnancy.</a:t>
            </a:r>
            <a:endParaRPr lang="en-US" sz="1450" dirty="0"/>
          </a:p>
        </p:txBody>
      </p:sp>
      <p:sp>
        <p:nvSpPr>
          <p:cNvPr id="8" name="Shape 6"/>
          <p:cNvSpPr/>
          <p:nvPr/>
        </p:nvSpPr>
        <p:spPr>
          <a:xfrm>
            <a:off x="411480" y="2697480"/>
            <a:ext cx="2788920" cy="2468880"/>
          </a:xfrm>
          <a:prstGeom prst="roundRect">
            <a:avLst>
              <a:gd name="adj" fmla="val 3704"/>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1440180" y="2971800"/>
            <a:ext cx="731520" cy="731520"/>
          </a:xfrm>
          <a:prstGeom prst="ellipse">
            <a:avLst/>
          </a:prstGeom>
          <a:solidFill>
            <a:srgbClr val="FCEFE0"/>
          </a:solidFill>
          <a:ln/>
        </p:spPr>
        <p:txBody>
          <a:bodyPr/>
          <a:lstStyle/>
          <a:p>
            <a:endParaRPr lang="en-GB"/>
          </a:p>
        </p:txBody>
      </p:sp>
      <p:pic>
        <p:nvPicPr>
          <p:cNvPr id="10" name="Image 0" descr="preencoded.png"/>
          <p:cNvPicPr>
            <a:picLocks noChangeAspect="1"/>
          </p:cNvPicPr>
          <p:nvPr/>
        </p:nvPicPr>
        <p:blipFill>
          <a:blip r:embed="rId3"/>
          <a:stretch>
            <a:fillRect/>
          </a:stretch>
        </p:blipFill>
        <p:spPr>
          <a:xfrm>
            <a:off x="1652321" y="3183941"/>
            <a:ext cx="307238" cy="307238"/>
          </a:xfrm>
          <a:prstGeom prst="rect">
            <a:avLst/>
          </a:prstGeom>
        </p:spPr>
      </p:pic>
      <p:sp>
        <p:nvSpPr>
          <p:cNvPr id="11" name="Text 8"/>
          <p:cNvSpPr/>
          <p:nvPr/>
        </p:nvSpPr>
        <p:spPr>
          <a:xfrm>
            <a:off x="548640" y="3794760"/>
            <a:ext cx="2514600" cy="502920"/>
          </a:xfrm>
          <a:prstGeom prst="rect">
            <a:avLst/>
          </a:prstGeom>
          <a:noFill/>
          <a:ln/>
        </p:spPr>
        <p:txBody>
          <a:bodyPr wrap="square" lIns="0" tIns="0" rIns="0" bIns="0" rtlCol="0" anchor="ctr"/>
          <a:lstStyle/>
          <a:p>
            <a:pPr marL="0" indent="0" algn="ctr">
              <a:lnSpc>
                <a:spcPct val="95000"/>
              </a:lnSpc>
              <a:buNone/>
            </a:pPr>
            <a:r>
              <a:rPr lang="en-US" sz="1350" b="1" dirty="0">
                <a:solidFill>
                  <a:srgbClr val="0E2A47"/>
                </a:solidFill>
                <a:latin typeface="Georgia" pitchFamily="34" charset="0"/>
                <a:ea typeface="Georgia" pitchFamily="34" charset="-122"/>
                <a:cs typeface="Georgia" pitchFamily="34" charset="-120"/>
              </a:rPr>
              <a:t>Bleeding will change</a:t>
            </a:r>
            <a:endParaRPr lang="en-US" sz="1350" dirty="0"/>
          </a:p>
        </p:txBody>
      </p:sp>
      <p:sp>
        <p:nvSpPr>
          <p:cNvPr id="12" name="Text 9"/>
          <p:cNvSpPr/>
          <p:nvPr/>
        </p:nvSpPr>
        <p:spPr>
          <a:xfrm>
            <a:off x="594360" y="4325112"/>
            <a:ext cx="2423160" cy="777240"/>
          </a:xfrm>
          <a:prstGeom prst="rect">
            <a:avLst/>
          </a:prstGeom>
          <a:noFill/>
          <a:ln/>
        </p:spPr>
        <p:txBody>
          <a:bodyPr wrap="square" lIns="0" tIns="0" rIns="0" bIns="0" rtlCol="0" anchor="ctr"/>
          <a:lstStyle/>
          <a:p>
            <a:pPr marL="0" indent="0" algn="ctr">
              <a:lnSpc>
                <a:spcPct val="105000"/>
              </a:lnSpc>
              <a:buNone/>
            </a:pPr>
            <a:r>
              <a:rPr lang="en-US" sz="1130" dirty="0">
                <a:solidFill>
                  <a:srgbClr val="5C6E7E"/>
                </a:solidFill>
                <a:latin typeface="Calibri" pitchFamily="34" charset="0"/>
                <a:ea typeface="Calibri" pitchFamily="34" charset="-122"/>
                <a:cs typeface="Calibri" pitchFamily="34" charset="-120"/>
              </a:rPr>
              <a:t>Spotting, lighter, heavier or no bleed is common and usually settles. Tell her in advance.</a:t>
            </a:r>
            <a:endParaRPr lang="en-US" sz="1130" dirty="0"/>
          </a:p>
        </p:txBody>
      </p:sp>
      <p:sp>
        <p:nvSpPr>
          <p:cNvPr id="13" name="Shape 10"/>
          <p:cNvSpPr/>
          <p:nvPr/>
        </p:nvSpPr>
        <p:spPr>
          <a:xfrm>
            <a:off x="3364992" y="2697480"/>
            <a:ext cx="2788920" cy="2468880"/>
          </a:xfrm>
          <a:prstGeom prst="roundRect">
            <a:avLst>
              <a:gd name="adj" fmla="val 3704"/>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4" name="Shape 11"/>
          <p:cNvSpPr/>
          <p:nvPr/>
        </p:nvSpPr>
        <p:spPr>
          <a:xfrm>
            <a:off x="4393692" y="2971800"/>
            <a:ext cx="731520" cy="731520"/>
          </a:xfrm>
          <a:prstGeom prst="ellipse">
            <a:avLst/>
          </a:prstGeom>
          <a:solidFill>
            <a:srgbClr val="E4F1F0"/>
          </a:solidFill>
          <a:ln/>
        </p:spPr>
        <p:txBody>
          <a:bodyPr/>
          <a:lstStyle/>
          <a:p>
            <a:endParaRPr lang="en-GB"/>
          </a:p>
        </p:txBody>
      </p:sp>
      <p:pic>
        <p:nvPicPr>
          <p:cNvPr id="15" name="Image 1" descr="preencoded.png"/>
          <p:cNvPicPr>
            <a:picLocks noChangeAspect="1"/>
          </p:cNvPicPr>
          <p:nvPr/>
        </p:nvPicPr>
        <p:blipFill>
          <a:blip r:embed="rId4"/>
          <a:stretch>
            <a:fillRect/>
          </a:stretch>
        </p:blipFill>
        <p:spPr>
          <a:xfrm>
            <a:off x="4605833" y="3183941"/>
            <a:ext cx="307238" cy="307238"/>
          </a:xfrm>
          <a:prstGeom prst="rect">
            <a:avLst/>
          </a:prstGeom>
        </p:spPr>
      </p:pic>
      <p:sp>
        <p:nvSpPr>
          <p:cNvPr id="16" name="Text 12"/>
          <p:cNvSpPr/>
          <p:nvPr/>
        </p:nvSpPr>
        <p:spPr>
          <a:xfrm>
            <a:off x="3502152" y="3794760"/>
            <a:ext cx="2514600" cy="502920"/>
          </a:xfrm>
          <a:prstGeom prst="rect">
            <a:avLst/>
          </a:prstGeom>
          <a:noFill/>
          <a:ln/>
        </p:spPr>
        <p:txBody>
          <a:bodyPr wrap="square" lIns="0" tIns="0" rIns="0" bIns="0" rtlCol="0" anchor="ctr"/>
          <a:lstStyle/>
          <a:p>
            <a:pPr marL="0" indent="0" algn="ctr">
              <a:lnSpc>
                <a:spcPct val="95000"/>
              </a:lnSpc>
              <a:buNone/>
            </a:pPr>
            <a:r>
              <a:rPr lang="en-US" sz="1350" b="1" dirty="0">
                <a:solidFill>
                  <a:srgbClr val="0E2A47"/>
                </a:solidFill>
                <a:latin typeface="Georgia" pitchFamily="34" charset="0"/>
                <a:ea typeface="Georgia" pitchFamily="34" charset="-122"/>
                <a:cs typeface="Georgia" pitchFamily="34" charset="-120"/>
              </a:rPr>
              <a:t>Side effects often settle</a:t>
            </a:r>
            <a:endParaRPr lang="en-US" sz="1350" dirty="0"/>
          </a:p>
        </p:txBody>
      </p:sp>
      <p:sp>
        <p:nvSpPr>
          <p:cNvPr id="17" name="Text 13"/>
          <p:cNvSpPr/>
          <p:nvPr/>
        </p:nvSpPr>
        <p:spPr>
          <a:xfrm>
            <a:off x="3547872" y="4325112"/>
            <a:ext cx="2423160" cy="777240"/>
          </a:xfrm>
          <a:prstGeom prst="rect">
            <a:avLst/>
          </a:prstGeom>
          <a:noFill/>
          <a:ln/>
        </p:spPr>
        <p:txBody>
          <a:bodyPr wrap="square" lIns="0" tIns="0" rIns="0" bIns="0" rtlCol="0" anchor="ctr"/>
          <a:lstStyle/>
          <a:p>
            <a:pPr marL="0" indent="0" algn="ctr">
              <a:lnSpc>
                <a:spcPct val="105000"/>
              </a:lnSpc>
              <a:buNone/>
            </a:pPr>
            <a:r>
              <a:rPr lang="en-US" sz="1130" dirty="0">
                <a:solidFill>
                  <a:srgbClr val="5C6E7E"/>
                </a:solidFill>
                <a:latin typeface="Calibri" pitchFamily="34" charset="0"/>
                <a:ea typeface="Calibri" pitchFamily="34" charset="-122"/>
                <a:cs typeface="Calibri" pitchFamily="34" charset="-120"/>
              </a:rPr>
              <a:t>Many early effects ease over the first 2–3 months. Agree a review rather than stopping at once.</a:t>
            </a:r>
            <a:endParaRPr lang="en-US" sz="1130" dirty="0"/>
          </a:p>
        </p:txBody>
      </p:sp>
      <p:sp>
        <p:nvSpPr>
          <p:cNvPr id="18" name="Shape 14"/>
          <p:cNvSpPr/>
          <p:nvPr/>
        </p:nvSpPr>
        <p:spPr>
          <a:xfrm>
            <a:off x="6318504" y="2697480"/>
            <a:ext cx="2788920" cy="2468880"/>
          </a:xfrm>
          <a:prstGeom prst="roundRect">
            <a:avLst>
              <a:gd name="adj" fmla="val 3704"/>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9" name="Shape 15"/>
          <p:cNvSpPr/>
          <p:nvPr/>
        </p:nvSpPr>
        <p:spPr>
          <a:xfrm>
            <a:off x="7347204" y="2971800"/>
            <a:ext cx="731520" cy="731520"/>
          </a:xfrm>
          <a:prstGeom prst="ellipse">
            <a:avLst/>
          </a:prstGeom>
          <a:solidFill>
            <a:srgbClr val="F9E9E7"/>
          </a:solidFill>
          <a:ln/>
        </p:spPr>
        <p:txBody>
          <a:bodyPr/>
          <a:lstStyle/>
          <a:p>
            <a:endParaRPr lang="en-GB"/>
          </a:p>
        </p:txBody>
      </p:sp>
      <p:pic>
        <p:nvPicPr>
          <p:cNvPr id="20" name="Image 2" descr="preencoded.png"/>
          <p:cNvPicPr>
            <a:picLocks noChangeAspect="1"/>
          </p:cNvPicPr>
          <p:nvPr/>
        </p:nvPicPr>
        <p:blipFill>
          <a:blip r:embed="rId5"/>
          <a:stretch>
            <a:fillRect/>
          </a:stretch>
        </p:blipFill>
        <p:spPr>
          <a:xfrm>
            <a:off x="7559345" y="3183941"/>
            <a:ext cx="307238" cy="307238"/>
          </a:xfrm>
          <a:prstGeom prst="rect">
            <a:avLst/>
          </a:prstGeom>
        </p:spPr>
      </p:pic>
      <p:sp>
        <p:nvSpPr>
          <p:cNvPr id="21" name="Text 16"/>
          <p:cNvSpPr/>
          <p:nvPr/>
        </p:nvSpPr>
        <p:spPr>
          <a:xfrm>
            <a:off x="6455664" y="3794760"/>
            <a:ext cx="2514600" cy="502920"/>
          </a:xfrm>
          <a:prstGeom prst="rect">
            <a:avLst/>
          </a:prstGeom>
          <a:noFill/>
          <a:ln/>
        </p:spPr>
        <p:txBody>
          <a:bodyPr wrap="square" lIns="0" tIns="0" rIns="0" bIns="0" rtlCol="0" anchor="ctr"/>
          <a:lstStyle/>
          <a:p>
            <a:pPr marL="0" indent="0" algn="ctr">
              <a:lnSpc>
                <a:spcPct val="95000"/>
              </a:lnSpc>
              <a:buNone/>
            </a:pPr>
            <a:r>
              <a:rPr lang="en-US" sz="1350" b="1" dirty="0">
                <a:solidFill>
                  <a:srgbClr val="0E2A47"/>
                </a:solidFill>
                <a:latin typeface="Georgia" pitchFamily="34" charset="0"/>
                <a:ea typeface="Georgia" pitchFamily="34" charset="-122"/>
                <a:cs typeface="Georgia" pitchFamily="34" charset="-120"/>
              </a:rPr>
              <a:t>No method is 100%</a:t>
            </a:r>
            <a:endParaRPr lang="en-US" sz="1350" dirty="0"/>
          </a:p>
        </p:txBody>
      </p:sp>
      <p:sp>
        <p:nvSpPr>
          <p:cNvPr id="22" name="Text 17"/>
          <p:cNvSpPr/>
          <p:nvPr/>
        </p:nvSpPr>
        <p:spPr>
          <a:xfrm>
            <a:off x="6501384" y="4325112"/>
            <a:ext cx="2423160" cy="777240"/>
          </a:xfrm>
          <a:prstGeom prst="rect">
            <a:avLst/>
          </a:prstGeom>
          <a:noFill/>
          <a:ln/>
        </p:spPr>
        <p:txBody>
          <a:bodyPr wrap="square" lIns="0" tIns="0" rIns="0" bIns="0" rtlCol="0" anchor="ctr"/>
          <a:lstStyle/>
          <a:p>
            <a:pPr marL="0" indent="0" algn="ctr">
              <a:lnSpc>
                <a:spcPct val="105000"/>
              </a:lnSpc>
              <a:buNone/>
            </a:pPr>
            <a:r>
              <a:rPr lang="en-US" sz="1130" dirty="0">
                <a:solidFill>
                  <a:srgbClr val="5C6E7E"/>
                </a:solidFill>
                <a:latin typeface="Calibri" pitchFamily="34" charset="0"/>
                <a:ea typeface="Calibri" pitchFamily="34" charset="-122"/>
                <a:cs typeface="Calibri" pitchFamily="34" charset="-120"/>
              </a:rPr>
              <a:t>Be honest about failure rates. Knowing this builds trust and prompts back-up when needed.</a:t>
            </a:r>
            <a:endParaRPr lang="en-US" sz="1130" dirty="0"/>
          </a:p>
        </p:txBody>
      </p:sp>
      <p:sp>
        <p:nvSpPr>
          <p:cNvPr id="23" name="Shape 18"/>
          <p:cNvSpPr/>
          <p:nvPr/>
        </p:nvSpPr>
        <p:spPr>
          <a:xfrm>
            <a:off x="9272016" y="2697480"/>
            <a:ext cx="2788920" cy="2468880"/>
          </a:xfrm>
          <a:prstGeom prst="roundRect">
            <a:avLst>
              <a:gd name="adj" fmla="val 3704"/>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4" name="Shape 19"/>
          <p:cNvSpPr/>
          <p:nvPr/>
        </p:nvSpPr>
        <p:spPr>
          <a:xfrm>
            <a:off x="10300716" y="2971800"/>
            <a:ext cx="731520" cy="731520"/>
          </a:xfrm>
          <a:prstGeom prst="ellipse">
            <a:avLst/>
          </a:prstGeom>
          <a:solidFill>
            <a:srgbClr val="FCEFE0"/>
          </a:solidFill>
          <a:ln/>
        </p:spPr>
        <p:txBody>
          <a:bodyPr/>
          <a:lstStyle/>
          <a:p>
            <a:endParaRPr lang="en-GB"/>
          </a:p>
        </p:txBody>
      </p:sp>
      <p:pic>
        <p:nvPicPr>
          <p:cNvPr id="25" name="Image 3" descr="preencoded.png"/>
          <p:cNvPicPr>
            <a:picLocks noChangeAspect="1"/>
          </p:cNvPicPr>
          <p:nvPr/>
        </p:nvPicPr>
        <p:blipFill>
          <a:blip r:embed="rId6"/>
          <a:stretch>
            <a:fillRect/>
          </a:stretch>
        </p:blipFill>
        <p:spPr>
          <a:xfrm>
            <a:off x="10512857" y="3183941"/>
            <a:ext cx="307238" cy="307238"/>
          </a:xfrm>
          <a:prstGeom prst="rect">
            <a:avLst/>
          </a:prstGeom>
        </p:spPr>
      </p:pic>
      <p:sp>
        <p:nvSpPr>
          <p:cNvPr id="26" name="Text 20"/>
          <p:cNvSpPr/>
          <p:nvPr/>
        </p:nvSpPr>
        <p:spPr>
          <a:xfrm>
            <a:off x="9409176" y="3794760"/>
            <a:ext cx="2514600" cy="502920"/>
          </a:xfrm>
          <a:prstGeom prst="rect">
            <a:avLst/>
          </a:prstGeom>
          <a:noFill/>
          <a:ln/>
        </p:spPr>
        <p:txBody>
          <a:bodyPr wrap="square" lIns="0" tIns="0" rIns="0" bIns="0" rtlCol="0" anchor="ctr"/>
          <a:lstStyle/>
          <a:p>
            <a:pPr marL="0" indent="0" algn="ctr">
              <a:lnSpc>
                <a:spcPct val="95000"/>
              </a:lnSpc>
              <a:buNone/>
            </a:pPr>
            <a:r>
              <a:rPr lang="en-US" sz="1350" b="1" dirty="0">
                <a:solidFill>
                  <a:srgbClr val="0E2A47"/>
                </a:solidFill>
                <a:latin typeface="Georgia" pitchFamily="34" charset="0"/>
                <a:ea typeface="Georgia" pitchFamily="34" charset="-122"/>
                <a:cs typeface="Georgia" pitchFamily="34" charset="-120"/>
              </a:rPr>
              <a:t>Plan for STIs</a:t>
            </a:r>
            <a:endParaRPr lang="en-US" sz="1350" dirty="0"/>
          </a:p>
        </p:txBody>
      </p:sp>
      <p:sp>
        <p:nvSpPr>
          <p:cNvPr id="27" name="Text 21"/>
          <p:cNvSpPr/>
          <p:nvPr/>
        </p:nvSpPr>
        <p:spPr>
          <a:xfrm>
            <a:off x="9454896" y="4325112"/>
            <a:ext cx="2423160" cy="777240"/>
          </a:xfrm>
          <a:prstGeom prst="rect">
            <a:avLst/>
          </a:prstGeom>
          <a:noFill/>
          <a:ln/>
        </p:spPr>
        <p:txBody>
          <a:bodyPr wrap="square" lIns="0" tIns="0" rIns="0" bIns="0" rtlCol="0" anchor="ctr"/>
          <a:lstStyle/>
          <a:p>
            <a:pPr marL="0" indent="0" algn="ctr">
              <a:lnSpc>
                <a:spcPct val="105000"/>
              </a:lnSpc>
              <a:buNone/>
            </a:pPr>
            <a:r>
              <a:rPr lang="en-US" sz="1130" dirty="0">
                <a:solidFill>
                  <a:srgbClr val="5C6E7E"/>
                </a:solidFill>
                <a:latin typeface="Calibri" pitchFamily="34" charset="0"/>
                <a:ea typeface="Calibri" pitchFamily="34" charset="-122"/>
                <a:cs typeface="Calibri" pitchFamily="34" charset="-120"/>
              </a:rPr>
              <a:t>Hormonal methods and coils do not protect against infection — add condoms if there is any risk.</a:t>
            </a:r>
            <a:endParaRPr lang="en-US" sz="1130" dirty="0"/>
          </a:p>
        </p:txBody>
      </p:sp>
      <p:sp>
        <p:nvSpPr>
          <p:cNvPr id="28" name="Text 22"/>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9" name="Text 23"/>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4 · DECIDE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Decide together — her values lead</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Once she knows the safe, effective options, the choice is hers. Your job is to surface what matters most to her and match a method to it.</a:t>
            </a:r>
            <a:endParaRPr lang="en-US" sz="1450" dirty="0"/>
          </a:p>
        </p:txBody>
      </p:sp>
      <p:sp>
        <p:nvSpPr>
          <p:cNvPr id="8" name="Shape 6"/>
          <p:cNvSpPr/>
          <p:nvPr/>
        </p:nvSpPr>
        <p:spPr>
          <a:xfrm>
            <a:off x="411480" y="2651760"/>
            <a:ext cx="5532120" cy="3291840"/>
          </a:xfrm>
          <a:prstGeom prst="roundRect">
            <a:avLst>
              <a:gd name="adj" fmla="val 277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Text 7"/>
          <p:cNvSpPr/>
          <p:nvPr/>
        </p:nvSpPr>
        <p:spPr>
          <a:xfrm>
            <a:off x="658368" y="2788920"/>
            <a:ext cx="5029200" cy="365760"/>
          </a:xfrm>
          <a:prstGeom prst="rect">
            <a:avLst/>
          </a:prstGeom>
          <a:noFill/>
          <a:ln/>
        </p:spPr>
        <p:txBody>
          <a:bodyPr wrap="square" lIns="0" tIns="0" rIns="0" bIns="0" rtlCol="0" anchor="ctr"/>
          <a:lstStyle/>
          <a:p>
            <a:pPr marL="0" indent="0">
              <a:buNone/>
            </a:pPr>
            <a:r>
              <a:rPr lang="en-US" sz="1550" b="1" dirty="0">
                <a:solidFill>
                  <a:srgbClr val="0E2A47"/>
                </a:solidFill>
                <a:latin typeface="Georgia" pitchFamily="34" charset="0"/>
                <a:ea typeface="Georgia" pitchFamily="34" charset="-122"/>
                <a:cs typeface="Georgia" pitchFamily="34" charset="-120"/>
              </a:rPr>
              <a:t>What does she care about most?</a:t>
            </a:r>
            <a:endParaRPr lang="en-US" sz="1550" dirty="0"/>
          </a:p>
        </p:txBody>
      </p:sp>
      <p:pic>
        <p:nvPicPr>
          <p:cNvPr id="10" name="Image 0" descr="preencoded.png"/>
          <p:cNvPicPr>
            <a:picLocks noChangeAspect="1"/>
          </p:cNvPicPr>
          <p:nvPr/>
        </p:nvPicPr>
        <p:blipFill>
          <a:blip r:embed="rId3"/>
          <a:stretch>
            <a:fillRect/>
          </a:stretch>
        </p:blipFill>
        <p:spPr>
          <a:xfrm>
            <a:off x="685800" y="3310128"/>
            <a:ext cx="201168" cy="201168"/>
          </a:xfrm>
          <a:prstGeom prst="rect">
            <a:avLst/>
          </a:prstGeom>
        </p:spPr>
      </p:pic>
      <p:sp>
        <p:nvSpPr>
          <p:cNvPr id="11" name="Text 8"/>
          <p:cNvSpPr/>
          <p:nvPr/>
        </p:nvSpPr>
        <p:spPr>
          <a:xfrm>
            <a:off x="1005840" y="3200400"/>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How well it works (effectiveness)</a:t>
            </a:r>
            <a:endParaRPr lang="en-US" sz="1250" dirty="0"/>
          </a:p>
        </p:txBody>
      </p:sp>
      <p:pic>
        <p:nvPicPr>
          <p:cNvPr id="12" name="Image 1" descr="preencoded.png"/>
          <p:cNvPicPr>
            <a:picLocks noChangeAspect="1"/>
          </p:cNvPicPr>
          <p:nvPr/>
        </p:nvPicPr>
        <p:blipFill>
          <a:blip r:embed="rId3"/>
          <a:stretch>
            <a:fillRect/>
          </a:stretch>
        </p:blipFill>
        <p:spPr>
          <a:xfrm>
            <a:off x="685800" y="3730752"/>
            <a:ext cx="201168" cy="201168"/>
          </a:xfrm>
          <a:prstGeom prst="rect">
            <a:avLst/>
          </a:prstGeom>
        </p:spPr>
      </p:pic>
      <p:sp>
        <p:nvSpPr>
          <p:cNvPr id="13" name="Text 9"/>
          <p:cNvSpPr/>
          <p:nvPr/>
        </p:nvSpPr>
        <p:spPr>
          <a:xfrm>
            <a:off x="1005840" y="3621024"/>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Avoiding hormones — or wanting their benefits</a:t>
            </a:r>
            <a:endParaRPr lang="en-US" sz="1250" dirty="0"/>
          </a:p>
        </p:txBody>
      </p:sp>
      <p:pic>
        <p:nvPicPr>
          <p:cNvPr id="14" name="Image 2" descr="preencoded.png"/>
          <p:cNvPicPr>
            <a:picLocks noChangeAspect="1"/>
          </p:cNvPicPr>
          <p:nvPr/>
        </p:nvPicPr>
        <p:blipFill>
          <a:blip r:embed="rId3"/>
          <a:stretch>
            <a:fillRect/>
          </a:stretch>
        </p:blipFill>
        <p:spPr>
          <a:xfrm>
            <a:off x="685800" y="4151376"/>
            <a:ext cx="201168" cy="201168"/>
          </a:xfrm>
          <a:prstGeom prst="rect">
            <a:avLst/>
          </a:prstGeom>
        </p:spPr>
      </p:pic>
      <p:sp>
        <p:nvSpPr>
          <p:cNvPr id="15" name="Text 10"/>
          <p:cNvSpPr/>
          <p:nvPr/>
        </p:nvSpPr>
        <p:spPr>
          <a:xfrm>
            <a:off x="1005840" y="4041648"/>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How easy it is to use and remember</a:t>
            </a:r>
            <a:endParaRPr lang="en-US" sz="1250" dirty="0"/>
          </a:p>
        </p:txBody>
      </p:sp>
      <p:pic>
        <p:nvPicPr>
          <p:cNvPr id="16" name="Image 3" descr="preencoded.png"/>
          <p:cNvPicPr>
            <a:picLocks noChangeAspect="1"/>
          </p:cNvPicPr>
          <p:nvPr/>
        </p:nvPicPr>
        <p:blipFill>
          <a:blip r:embed="rId3"/>
          <a:stretch>
            <a:fillRect/>
          </a:stretch>
        </p:blipFill>
        <p:spPr>
          <a:xfrm>
            <a:off x="685800" y="4572000"/>
            <a:ext cx="201168" cy="201168"/>
          </a:xfrm>
          <a:prstGeom prst="rect">
            <a:avLst/>
          </a:prstGeom>
        </p:spPr>
      </p:pic>
      <p:sp>
        <p:nvSpPr>
          <p:cNvPr id="17" name="Text 11"/>
          <p:cNvSpPr/>
          <p:nvPr/>
        </p:nvSpPr>
        <p:spPr>
          <a:xfrm>
            <a:off x="1005840" y="4462272"/>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How quickly fertility returns afterwards</a:t>
            </a:r>
            <a:endParaRPr lang="en-US" sz="1250" dirty="0"/>
          </a:p>
        </p:txBody>
      </p:sp>
      <p:pic>
        <p:nvPicPr>
          <p:cNvPr id="18" name="Image 4" descr="preencoded.png"/>
          <p:cNvPicPr>
            <a:picLocks noChangeAspect="1"/>
          </p:cNvPicPr>
          <p:nvPr/>
        </p:nvPicPr>
        <p:blipFill>
          <a:blip r:embed="rId3"/>
          <a:stretch>
            <a:fillRect/>
          </a:stretch>
        </p:blipFill>
        <p:spPr>
          <a:xfrm>
            <a:off x="685800" y="4992624"/>
            <a:ext cx="201168" cy="201168"/>
          </a:xfrm>
          <a:prstGeom prst="rect">
            <a:avLst/>
          </a:prstGeom>
        </p:spPr>
      </p:pic>
      <p:sp>
        <p:nvSpPr>
          <p:cNvPr id="19" name="Text 12"/>
          <p:cNvSpPr/>
          <p:nvPr/>
        </p:nvSpPr>
        <p:spPr>
          <a:xfrm>
            <a:off x="1005840" y="4882896"/>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Effect on her bleeding pattern</a:t>
            </a:r>
            <a:endParaRPr lang="en-US" sz="1250" dirty="0"/>
          </a:p>
        </p:txBody>
      </p:sp>
      <p:pic>
        <p:nvPicPr>
          <p:cNvPr id="20" name="Image 5" descr="preencoded.png"/>
          <p:cNvPicPr>
            <a:picLocks noChangeAspect="1"/>
          </p:cNvPicPr>
          <p:nvPr/>
        </p:nvPicPr>
        <p:blipFill>
          <a:blip r:embed="rId3"/>
          <a:stretch>
            <a:fillRect/>
          </a:stretch>
        </p:blipFill>
        <p:spPr>
          <a:xfrm>
            <a:off x="685800" y="5413248"/>
            <a:ext cx="201168" cy="201168"/>
          </a:xfrm>
          <a:prstGeom prst="rect">
            <a:avLst/>
          </a:prstGeom>
        </p:spPr>
      </p:pic>
      <p:sp>
        <p:nvSpPr>
          <p:cNvPr id="21" name="Text 13"/>
          <p:cNvSpPr/>
          <p:nvPr/>
        </p:nvSpPr>
        <p:spPr>
          <a:xfrm>
            <a:off x="1005840" y="5303520"/>
            <a:ext cx="4754880" cy="402336"/>
          </a:xfrm>
          <a:prstGeom prst="rect">
            <a:avLst/>
          </a:prstGeom>
          <a:noFill/>
          <a:ln/>
        </p:spPr>
        <p:txBody>
          <a:bodyPr wrap="square" lIns="0" tIns="0" rIns="0" bIns="0" rtlCol="0" anchor="ctr"/>
          <a:lstStyle/>
          <a:p>
            <a:pPr marL="0" indent="0">
              <a:buNone/>
            </a:pPr>
            <a:r>
              <a:rPr lang="en-US" sz="1250" dirty="0">
                <a:solidFill>
                  <a:srgbClr val="1B2A3A"/>
                </a:solidFill>
                <a:latin typeface="Calibri" pitchFamily="34" charset="0"/>
                <a:ea typeface="Calibri" pitchFamily="34" charset="-122"/>
                <a:cs typeface="Calibri" pitchFamily="34" charset="-120"/>
              </a:rPr>
              <a:t>Privacy — can it be used without others knowing?</a:t>
            </a:r>
            <a:endParaRPr lang="en-US" sz="1250" dirty="0"/>
          </a:p>
        </p:txBody>
      </p:sp>
      <p:sp>
        <p:nvSpPr>
          <p:cNvPr id="22" name="Shape 14"/>
          <p:cNvSpPr/>
          <p:nvPr/>
        </p:nvSpPr>
        <p:spPr>
          <a:xfrm>
            <a:off x="6172200" y="2651760"/>
            <a:ext cx="5577840" cy="3291840"/>
          </a:xfrm>
          <a:prstGeom prst="roundRect">
            <a:avLst>
              <a:gd name="adj" fmla="val 2778"/>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23" name="Shape 15"/>
          <p:cNvSpPr/>
          <p:nvPr/>
        </p:nvSpPr>
        <p:spPr>
          <a:xfrm>
            <a:off x="6446520" y="2926080"/>
            <a:ext cx="777240" cy="777240"/>
          </a:xfrm>
          <a:prstGeom prst="ellipse">
            <a:avLst/>
          </a:prstGeom>
          <a:solidFill>
            <a:srgbClr val="16395E"/>
          </a:solidFill>
          <a:ln/>
        </p:spPr>
        <p:txBody>
          <a:bodyPr/>
          <a:lstStyle/>
          <a:p>
            <a:endParaRPr lang="en-GB"/>
          </a:p>
        </p:txBody>
      </p:sp>
      <p:pic>
        <p:nvPicPr>
          <p:cNvPr id="24" name="Image 6" descr="preencoded.png"/>
          <p:cNvPicPr>
            <a:picLocks noChangeAspect="1"/>
          </p:cNvPicPr>
          <p:nvPr/>
        </p:nvPicPr>
        <p:blipFill>
          <a:blip r:embed="rId4"/>
          <a:stretch>
            <a:fillRect/>
          </a:stretch>
        </p:blipFill>
        <p:spPr>
          <a:xfrm>
            <a:off x="6671920" y="3151480"/>
            <a:ext cx="326441" cy="326441"/>
          </a:xfrm>
          <a:prstGeom prst="rect">
            <a:avLst/>
          </a:prstGeom>
        </p:spPr>
      </p:pic>
      <p:sp>
        <p:nvSpPr>
          <p:cNvPr id="25" name="Text 16"/>
          <p:cNvSpPr/>
          <p:nvPr/>
        </p:nvSpPr>
        <p:spPr>
          <a:xfrm>
            <a:off x="7406640" y="3017520"/>
            <a:ext cx="4114800" cy="411480"/>
          </a:xfrm>
          <a:prstGeom prst="rect">
            <a:avLst/>
          </a:prstGeom>
          <a:noFill/>
          <a:ln/>
        </p:spPr>
        <p:txBody>
          <a:bodyPr wrap="square" lIns="0" tIns="0" rIns="0" bIns="0" rtlCol="0" anchor="ctr"/>
          <a:lstStyle/>
          <a:p>
            <a:pPr marL="0" indent="0">
              <a:buNone/>
            </a:pPr>
            <a:r>
              <a:rPr lang="en-US" sz="1600" b="1" dirty="0">
                <a:solidFill>
                  <a:srgbClr val="FFFFFF"/>
                </a:solidFill>
                <a:latin typeface="Georgia" pitchFamily="34" charset="0"/>
                <a:ea typeface="Georgia" pitchFamily="34" charset="-122"/>
                <a:cs typeface="Georgia" pitchFamily="34" charset="-120"/>
              </a:rPr>
              <a:t>Doing it well</a:t>
            </a:r>
            <a:endParaRPr lang="en-US" sz="1600" dirty="0"/>
          </a:p>
        </p:txBody>
      </p:sp>
      <p:sp>
        <p:nvSpPr>
          <p:cNvPr id="26" name="Text 17"/>
          <p:cNvSpPr/>
          <p:nvPr/>
        </p:nvSpPr>
        <p:spPr>
          <a:xfrm>
            <a:off x="6446520" y="384048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Offer, don’t prescribe at her</a:t>
            </a:r>
            <a:endParaRPr lang="en-US" sz="1250" dirty="0"/>
          </a:p>
        </p:txBody>
      </p:sp>
      <p:sp>
        <p:nvSpPr>
          <p:cNvPr id="27" name="Text 18"/>
          <p:cNvSpPr/>
          <p:nvPr/>
        </p:nvSpPr>
        <p:spPr>
          <a:xfrm>
            <a:off x="6446520" y="408736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Lay out the suitable options and their trade-offs.</a:t>
            </a:r>
            <a:endParaRPr lang="en-US" sz="1130" dirty="0"/>
          </a:p>
        </p:txBody>
      </p:sp>
      <p:sp>
        <p:nvSpPr>
          <p:cNvPr id="28" name="Text 19"/>
          <p:cNvSpPr/>
          <p:nvPr/>
        </p:nvSpPr>
        <p:spPr>
          <a:xfrm>
            <a:off x="6446520" y="438912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Use a decision aid or samples</a:t>
            </a:r>
            <a:endParaRPr lang="en-US" sz="1250" dirty="0"/>
          </a:p>
        </p:txBody>
      </p:sp>
      <p:sp>
        <p:nvSpPr>
          <p:cNvPr id="29" name="Text 20"/>
          <p:cNvSpPr/>
          <p:nvPr/>
        </p:nvSpPr>
        <p:spPr>
          <a:xfrm>
            <a:off x="6446520" y="463600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Pictures and real devices make choices concrete.</a:t>
            </a:r>
            <a:endParaRPr lang="en-US" sz="1130" dirty="0"/>
          </a:p>
        </p:txBody>
      </p:sp>
      <p:sp>
        <p:nvSpPr>
          <p:cNvPr id="30" name="Text 21"/>
          <p:cNvSpPr/>
          <p:nvPr/>
        </p:nvSpPr>
        <p:spPr>
          <a:xfrm>
            <a:off x="6446520" y="493776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Check understanding</a:t>
            </a:r>
            <a:endParaRPr lang="en-US" sz="1250" dirty="0"/>
          </a:p>
        </p:txBody>
      </p:sp>
      <p:sp>
        <p:nvSpPr>
          <p:cNvPr id="31" name="Text 22"/>
          <p:cNvSpPr/>
          <p:nvPr/>
        </p:nvSpPr>
        <p:spPr>
          <a:xfrm>
            <a:off x="6446520" y="518464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Ask her to tell you the plan back in her own words.</a:t>
            </a:r>
            <a:endParaRPr lang="en-US" sz="1130" dirty="0"/>
          </a:p>
        </p:txBody>
      </p:sp>
      <p:sp>
        <p:nvSpPr>
          <p:cNvPr id="32" name="Text 23"/>
          <p:cNvSpPr/>
          <p:nvPr/>
        </p:nvSpPr>
        <p:spPr>
          <a:xfrm>
            <a:off x="6446520" y="5486400"/>
            <a:ext cx="5029200" cy="274320"/>
          </a:xfrm>
          <a:prstGeom prst="rect">
            <a:avLst/>
          </a:prstGeom>
          <a:noFill/>
          <a:ln/>
        </p:spPr>
        <p:txBody>
          <a:bodyPr wrap="square" lIns="0" tIns="0" rIns="0" bIns="0" rtlCol="0" anchor="ctr"/>
          <a:lstStyle/>
          <a:p>
            <a:pPr marL="0" indent="0">
              <a:buNone/>
            </a:pPr>
            <a:r>
              <a:rPr lang="en-US" sz="1250" b="1" dirty="0">
                <a:solidFill>
                  <a:srgbClr val="E8770E"/>
                </a:solidFill>
                <a:latin typeface="Calibri" pitchFamily="34" charset="0"/>
                <a:ea typeface="Calibri" pitchFamily="34" charset="-122"/>
                <a:cs typeface="Calibri" pitchFamily="34" charset="-120"/>
              </a:rPr>
              <a:t>Accept her informed choice</a:t>
            </a:r>
            <a:endParaRPr lang="en-US" sz="1250" dirty="0"/>
          </a:p>
        </p:txBody>
      </p:sp>
      <p:sp>
        <p:nvSpPr>
          <p:cNvPr id="33" name="Text 24"/>
          <p:cNvSpPr/>
          <p:nvPr/>
        </p:nvSpPr>
        <p:spPr>
          <a:xfrm>
            <a:off x="6446520" y="5733288"/>
            <a:ext cx="5074920" cy="274320"/>
          </a:xfrm>
          <a:prstGeom prst="rect">
            <a:avLst/>
          </a:prstGeom>
          <a:noFill/>
          <a:ln/>
        </p:spPr>
        <p:txBody>
          <a:bodyPr wrap="square" lIns="0" tIns="0" rIns="0" bIns="0" rtlCol="0" anchor="ctr"/>
          <a:lstStyle/>
          <a:p>
            <a:pPr marL="0" indent="0">
              <a:buNone/>
            </a:pPr>
            <a:r>
              <a:rPr lang="en-US" sz="1130" dirty="0">
                <a:solidFill>
                  <a:srgbClr val="C9D6E5"/>
                </a:solidFill>
                <a:latin typeface="Calibri" pitchFamily="34" charset="0"/>
                <a:ea typeface="Calibri" pitchFamily="34" charset="-122"/>
                <a:cs typeface="Calibri" pitchFamily="34" charset="-120"/>
              </a:rPr>
              <a:t>Even if it isn’t the most effective option.</a:t>
            </a:r>
            <a:endParaRPr lang="en-US" sz="1130" dirty="0"/>
          </a:p>
        </p:txBody>
      </p:sp>
      <p:sp>
        <p:nvSpPr>
          <p:cNvPr id="34" name="Text 25"/>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5" name="Text 26"/>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THE COUPLE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Bringing the partner into the conversation</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Family planning is often a shared decision — but the method is used by one body. Involve the partner when she wants it, and keep her autonomy central.</a:t>
            </a:r>
            <a:endParaRPr lang="en-US" sz="1450" dirty="0"/>
          </a:p>
        </p:txBody>
      </p:sp>
      <p:sp>
        <p:nvSpPr>
          <p:cNvPr id="8" name="Shape 6"/>
          <p:cNvSpPr/>
          <p:nvPr/>
        </p:nvSpPr>
        <p:spPr>
          <a:xfrm>
            <a:off x="411480" y="2651760"/>
            <a:ext cx="5532120" cy="2743200"/>
          </a:xfrm>
          <a:prstGeom prst="roundRect">
            <a:avLst>
              <a:gd name="adj" fmla="val 333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411480" y="2651760"/>
            <a:ext cx="5532120" cy="594360"/>
          </a:xfrm>
          <a:prstGeom prst="roundRect">
            <a:avLst>
              <a:gd name="adj" fmla="val 15385"/>
            </a:avLst>
          </a:prstGeom>
          <a:solidFill>
            <a:srgbClr val="E4F1F0"/>
          </a:solidFill>
          <a:ln/>
        </p:spPr>
        <p:txBody>
          <a:bodyPr/>
          <a:lstStyle/>
          <a:p>
            <a:endParaRPr lang="en-GB"/>
          </a:p>
        </p:txBody>
      </p:sp>
      <p:sp>
        <p:nvSpPr>
          <p:cNvPr id="10" name="Shape 8"/>
          <p:cNvSpPr/>
          <p:nvPr/>
        </p:nvSpPr>
        <p:spPr>
          <a:xfrm>
            <a:off x="640080" y="2770632"/>
            <a:ext cx="365760" cy="365760"/>
          </a:xfrm>
          <a:prstGeom prst="ellipse">
            <a:avLst/>
          </a:prstGeom>
          <a:solidFill>
            <a:srgbClr val="FFFFFF"/>
          </a:solidFill>
          <a:ln/>
        </p:spPr>
        <p:txBody>
          <a:bodyPr/>
          <a:lstStyle/>
          <a:p>
            <a:endParaRPr lang="en-GB"/>
          </a:p>
        </p:txBody>
      </p:sp>
      <p:pic>
        <p:nvPicPr>
          <p:cNvPr id="11" name="Image 0" descr="preencoded.png"/>
          <p:cNvPicPr>
            <a:picLocks noChangeAspect="1"/>
          </p:cNvPicPr>
          <p:nvPr/>
        </p:nvPicPr>
        <p:blipFill>
          <a:blip r:embed="rId3"/>
          <a:stretch>
            <a:fillRect/>
          </a:stretch>
        </p:blipFill>
        <p:spPr>
          <a:xfrm>
            <a:off x="746150" y="2876702"/>
            <a:ext cx="153619" cy="153619"/>
          </a:xfrm>
          <a:prstGeom prst="rect">
            <a:avLst/>
          </a:prstGeom>
        </p:spPr>
      </p:pic>
      <p:sp>
        <p:nvSpPr>
          <p:cNvPr id="12" name="Text 9"/>
          <p:cNvSpPr/>
          <p:nvPr/>
        </p:nvSpPr>
        <p:spPr>
          <a:xfrm>
            <a:off x="1097280" y="2651760"/>
            <a:ext cx="4754880" cy="594360"/>
          </a:xfrm>
          <a:prstGeom prst="rect">
            <a:avLst/>
          </a:prstGeom>
          <a:noFill/>
          <a:ln/>
        </p:spPr>
        <p:txBody>
          <a:bodyPr wrap="square" lIns="0" tIns="0" rIns="0" bIns="0" rtlCol="0" anchor="ctr"/>
          <a:lstStyle/>
          <a:p>
            <a:pPr marL="0" indent="0">
              <a:buNone/>
            </a:pPr>
            <a:r>
              <a:rPr lang="en-US" sz="1500" b="1" dirty="0">
                <a:solidFill>
                  <a:srgbClr val="12877F"/>
                </a:solidFill>
                <a:latin typeface="Georgia" pitchFamily="34" charset="0"/>
                <a:ea typeface="Georgia" pitchFamily="34" charset="-122"/>
                <a:cs typeface="Georgia" pitchFamily="34" charset="-120"/>
              </a:rPr>
              <a:t>When a partner helps</a:t>
            </a:r>
            <a:endParaRPr lang="en-US" sz="1500" dirty="0"/>
          </a:p>
        </p:txBody>
      </p:sp>
      <p:sp>
        <p:nvSpPr>
          <p:cNvPr id="13" name="Text 10"/>
          <p:cNvSpPr/>
          <p:nvPr/>
        </p:nvSpPr>
        <p:spPr>
          <a:xfrm>
            <a:off x="731520" y="3429000"/>
            <a:ext cx="493776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Shares responsibility — condoms, vasectomy, reminders.</a:t>
            </a:r>
            <a:endParaRPr lang="en-US" sz="1230" dirty="0"/>
          </a:p>
        </p:txBody>
      </p:sp>
      <p:sp>
        <p:nvSpPr>
          <p:cNvPr id="14" name="Text 11"/>
          <p:cNvSpPr/>
          <p:nvPr/>
        </p:nvSpPr>
        <p:spPr>
          <a:xfrm>
            <a:off x="731520" y="3886200"/>
            <a:ext cx="493776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Supports her choice and helps it succeed.</a:t>
            </a:r>
            <a:endParaRPr lang="en-US" sz="1230" dirty="0"/>
          </a:p>
        </p:txBody>
      </p:sp>
      <p:sp>
        <p:nvSpPr>
          <p:cNvPr id="15" name="Text 12"/>
          <p:cNvSpPr/>
          <p:nvPr/>
        </p:nvSpPr>
        <p:spPr>
          <a:xfrm>
            <a:off x="731520" y="4343400"/>
            <a:ext cx="493776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Aligns on whether and when to have children.</a:t>
            </a:r>
            <a:endParaRPr lang="en-US" sz="1230" dirty="0"/>
          </a:p>
        </p:txBody>
      </p:sp>
      <p:sp>
        <p:nvSpPr>
          <p:cNvPr id="16" name="Text 13"/>
          <p:cNvSpPr/>
          <p:nvPr/>
        </p:nvSpPr>
        <p:spPr>
          <a:xfrm>
            <a:off x="731520" y="4800600"/>
            <a:ext cx="493776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Understands side effects, so they’re less alarming.</a:t>
            </a:r>
            <a:endParaRPr lang="en-US" sz="1230" dirty="0"/>
          </a:p>
        </p:txBody>
      </p:sp>
      <p:sp>
        <p:nvSpPr>
          <p:cNvPr id="17" name="Shape 14"/>
          <p:cNvSpPr/>
          <p:nvPr/>
        </p:nvSpPr>
        <p:spPr>
          <a:xfrm>
            <a:off x="6309360" y="2651760"/>
            <a:ext cx="5532120" cy="2743200"/>
          </a:xfrm>
          <a:prstGeom prst="roundRect">
            <a:avLst>
              <a:gd name="adj" fmla="val 333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8" name="Shape 15"/>
          <p:cNvSpPr/>
          <p:nvPr/>
        </p:nvSpPr>
        <p:spPr>
          <a:xfrm>
            <a:off x="6309360" y="2651760"/>
            <a:ext cx="5532120" cy="594360"/>
          </a:xfrm>
          <a:prstGeom prst="roundRect">
            <a:avLst>
              <a:gd name="adj" fmla="val 15385"/>
            </a:avLst>
          </a:prstGeom>
          <a:solidFill>
            <a:srgbClr val="F9E9E7"/>
          </a:solidFill>
          <a:ln/>
        </p:spPr>
        <p:txBody>
          <a:bodyPr/>
          <a:lstStyle/>
          <a:p>
            <a:endParaRPr lang="en-GB"/>
          </a:p>
        </p:txBody>
      </p:sp>
      <p:sp>
        <p:nvSpPr>
          <p:cNvPr id="19" name="Shape 16"/>
          <p:cNvSpPr/>
          <p:nvPr/>
        </p:nvSpPr>
        <p:spPr>
          <a:xfrm>
            <a:off x="6537960" y="2770632"/>
            <a:ext cx="365760" cy="365760"/>
          </a:xfrm>
          <a:prstGeom prst="ellipse">
            <a:avLst/>
          </a:prstGeom>
          <a:solidFill>
            <a:srgbClr val="FFFFFF"/>
          </a:solidFill>
          <a:ln/>
        </p:spPr>
        <p:txBody>
          <a:bodyPr/>
          <a:lstStyle/>
          <a:p>
            <a:endParaRPr lang="en-GB"/>
          </a:p>
        </p:txBody>
      </p:sp>
      <p:pic>
        <p:nvPicPr>
          <p:cNvPr id="20" name="Image 1" descr="preencoded.png"/>
          <p:cNvPicPr>
            <a:picLocks noChangeAspect="1"/>
          </p:cNvPicPr>
          <p:nvPr/>
        </p:nvPicPr>
        <p:blipFill>
          <a:blip r:embed="rId4"/>
          <a:stretch>
            <a:fillRect/>
          </a:stretch>
        </p:blipFill>
        <p:spPr>
          <a:xfrm>
            <a:off x="6644030" y="2876702"/>
            <a:ext cx="153619" cy="153619"/>
          </a:xfrm>
          <a:prstGeom prst="rect">
            <a:avLst/>
          </a:prstGeom>
        </p:spPr>
      </p:pic>
      <p:sp>
        <p:nvSpPr>
          <p:cNvPr id="21" name="Text 17"/>
          <p:cNvSpPr/>
          <p:nvPr/>
        </p:nvSpPr>
        <p:spPr>
          <a:xfrm>
            <a:off x="6995160" y="2651760"/>
            <a:ext cx="4754880" cy="594360"/>
          </a:xfrm>
          <a:prstGeom prst="rect">
            <a:avLst/>
          </a:prstGeom>
          <a:noFill/>
          <a:ln/>
        </p:spPr>
        <p:txBody>
          <a:bodyPr wrap="square" lIns="0" tIns="0" rIns="0" bIns="0" rtlCol="0" anchor="ctr"/>
          <a:lstStyle/>
          <a:p>
            <a:pPr marL="0" indent="0">
              <a:buNone/>
            </a:pPr>
            <a:r>
              <a:rPr lang="en-US" sz="1500" b="1" dirty="0">
                <a:solidFill>
                  <a:srgbClr val="C0392B"/>
                </a:solidFill>
                <a:latin typeface="Georgia" pitchFamily="34" charset="0"/>
                <a:ea typeface="Georgia" pitchFamily="34" charset="-122"/>
                <a:cs typeface="Georgia" pitchFamily="34" charset="-120"/>
              </a:rPr>
              <a:t>When to pause</a:t>
            </a:r>
            <a:endParaRPr lang="en-US" sz="1500" dirty="0"/>
          </a:p>
        </p:txBody>
      </p:sp>
      <p:sp>
        <p:nvSpPr>
          <p:cNvPr id="22" name="Text 18"/>
          <p:cNvSpPr/>
          <p:nvPr/>
        </p:nvSpPr>
        <p:spPr>
          <a:xfrm>
            <a:off x="6629400" y="3429000"/>
            <a:ext cx="502920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She seems pressured to choose, or not choose, a method.</a:t>
            </a:r>
            <a:endParaRPr lang="en-US" sz="1230" dirty="0"/>
          </a:p>
        </p:txBody>
      </p:sp>
      <p:sp>
        <p:nvSpPr>
          <p:cNvPr id="23" name="Text 19"/>
          <p:cNvSpPr/>
          <p:nvPr/>
        </p:nvSpPr>
        <p:spPr>
          <a:xfrm>
            <a:off x="6629400" y="3886200"/>
            <a:ext cx="502920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She goes quiet or defers entirely when he speaks.</a:t>
            </a:r>
            <a:endParaRPr lang="en-US" sz="1230" dirty="0"/>
          </a:p>
        </p:txBody>
      </p:sp>
      <p:sp>
        <p:nvSpPr>
          <p:cNvPr id="24" name="Text 20"/>
          <p:cNvSpPr/>
          <p:nvPr/>
        </p:nvSpPr>
        <p:spPr>
          <a:xfrm>
            <a:off x="6629400" y="4343400"/>
            <a:ext cx="502920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You can’t see her alone — make an opportunity to.</a:t>
            </a:r>
            <a:endParaRPr lang="en-US" sz="1230" dirty="0"/>
          </a:p>
        </p:txBody>
      </p:sp>
      <p:sp>
        <p:nvSpPr>
          <p:cNvPr id="25" name="Text 21"/>
          <p:cNvSpPr/>
          <p:nvPr/>
        </p:nvSpPr>
        <p:spPr>
          <a:xfrm>
            <a:off x="6629400" y="4800600"/>
            <a:ext cx="5029200" cy="438912"/>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Never assume the partner should be involved — always ask her first.</a:t>
            </a:r>
            <a:endParaRPr lang="en-US" sz="1230" dirty="0"/>
          </a:p>
        </p:txBody>
      </p:sp>
      <p:sp>
        <p:nvSpPr>
          <p:cNvPr id="26" name="Text 22"/>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7" name="Text 23"/>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THE COUPLE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When they want different things</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A common scenario: she wants to wait, he wants a baby — or the reverse. Hold a clear principle and offer neutral, practical language.</a:t>
            </a:r>
            <a:endParaRPr lang="en-US" sz="1450" dirty="0"/>
          </a:p>
        </p:txBody>
      </p:sp>
      <p:sp>
        <p:nvSpPr>
          <p:cNvPr id="8" name="Shape 6"/>
          <p:cNvSpPr/>
          <p:nvPr/>
        </p:nvSpPr>
        <p:spPr>
          <a:xfrm>
            <a:off x="411480" y="2651760"/>
            <a:ext cx="11338560" cy="960120"/>
          </a:xfrm>
          <a:prstGeom prst="roundRect">
            <a:avLst>
              <a:gd name="adj" fmla="val 9524"/>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685800" y="2816352"/>
            <a:ext cx="640080" cy="640080"/>
          </a:xfrm>
          <a:prstGeom prst="ellipse">
            <a:avLst/>
          </a:prstGeom>
          <a:solidFill>
            <a:srgbClr val="16395E"/>
          </a:solidFill>
          <a:ln/>
        </p:spPr>
        <p:txBody>
          <a:bodyPr/>
          <a:lstStyle/>
          <a:p>
            <a:endParaRPr lang="en-GB"/>
          </a:p>
        </p:txBody>
      </p:sp>
      <p:pic>
        <p:nvPicPr>
          <p:cNvPr id="10" name="Image 0" descr="preencoded.png"/>
          <p:cNvPicPr>
            <a:picLocks noChangeAspect="1"/>
          </p:cNvPicPr>
          <p:nvPr/>
        </p:nvPicPr>
        <p:blipFill>
          <a:blip r:embed="rId3"/>
          <a:stretch>
            <a:fillRect/>
          </a:stretch>
        </p:blipFill>
        <p:spPr>
          <a:xfrm>
            <a:off x="871423" y="3001975"/>
            <a:ext cx="268834" cy="268834"/>
          </a:xfrm>
          <a:prstGeom prst="rect">
            <a:avLst/>
          </a:prstGeom>
        </p:spPr>
      </p:pic>
      <p:sp>
        <p:nvSpPr>
          <p:cNvPr id="11" name="Text 8"/>
          <p:cNvSpPr/>
          <p:nvPr/>
        </p:nvSpPr>
        <p:spPr>
          <a:xfrm>
            <a:off x="1508760" y="2651760"/>
            <a:ext cx="10058400" cy="960120"/>
          </a:xfrm>
          <a:prstGeom prst="rect">
            <a:avLst/>
          </a:prstGeom>
          <a:noFill/>
          <a:ln/>
        </p:spPr>
        <p:txBody>
          <a:bodyPr wrap="square" lIns="0" tIns="0" rIns="0" bIns="0" rtlCol="0" anchor="ctr"/>
          <a:lstStyle/>
          <a:p>
            <a:pPr marL="0" indent="0">
              <a:lnSpc>
                <a:spcPct val="105000"/>
              </a:lnSpc>
              <a:buNone/>
            </a:pPr>
            <a:r>
              <a:rPr lang="en-US" sz="1400" b="1" dirty="0">
                <a:solidFill>
                  <a:srgbClr val="E8770E"/>
                </a:solidFill>
                <a:latin typeface="Calibri" pitchFamily="34" charset="0"/>
                <a:ea typeface="Calibri" pitchFamily="34" charset="-122"/>
                <a:cs typeface="Calibri" pitchFamily="34" charset="-120"/>
              </a:rPr>
              <a:t>The principle:  </a:t>
            </a:r>
            <a:r>
              <a:rPr lang="en-US" sz="1400" dirty="0">
                <a:solidFill>
                  <a:srgbClr val="E7EEF5"/>
                </a:solidFill>
                <a:latin typeface="Calibri" pitchFamily="34" charset="0"/>
                <a:ea typeface="Calibri" pitchFamily="34" charset="-122"/>
                <a:cs typeface="Calibri" pitchFamily="34" charset="-120"/>
              </a:rPr>
              <a:t>the person who carries the pregnancy and uses the method makes the final decision. Your role is to protect that choice and keep both partners informed.</a:t>
            </a:r>
            <a:endParaRPr lang="en-US" sz="1400" dirty="0"/>
          </a:p>
        </p:txBody>
      </p:sp>
      <p:sp>
        <p:nvSpPr>
          <p:cNvPr id="12" name="Text 9"/>
          <p:cNvSpPr/>
          <p:nvPr/>
        </p:nvSpPr>
        <p:spPr>
          <a:xfrm>
            <a:off x="411480" y="3840480"/>
            <a:ext cx="7315200" cy="320040"/>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Phrases that help</a:t>
            </a:r>
            <a:endParaRPr lang="en-US" sz="1500" dirty="0"/>
          </a:p>
        </p:txBody>
      </p:sp>
      <p:sp>
        <p:nvSpPr>
          <p:cNvPr id="13" name="Shape 10"/>
          <p:cNvSpPr/>
          <p:nvPr/>
        </p:nvSpPr>
        <p:spPr>
          <a:xfrm>
            <a:off x="411480" y="420624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4" name="Text 11"/>
          <p:cNvSpPr/>
          <p:nvPr/>
        </p:nvSpPr>
        <p:spPr>
          <a:xfrm>
            <a:off x="594360" y="4370832"/>
            <a:ext cx="2423160" cy="320040"/>
          </a:xfrm>
          <a:prstGeom prst="rect">
            <a:avLst/>
          </a:prstGeom>
          <a:noFill/>
          <a:ln/>
        </p:spPr>
        <p:txBody>
          <a:bodyPr wrap="square" lIns="0" tIns="0" rIns="0" bIns="0" rtlCol="0" anchor="ctr"/>
          <a:lstStyle/>
          <a:p>
            <a:pPr marL="0" indent="0">
              <a:buNone/>
            </a:pPr>
            <a:r>
              <a:rPr lang="en-US" sz="1300" b="1" dirty="0">
                <a:solidFill>
                  <a:srgbClr val="E8770E"/>
                </a:solidFill>
                <a:latin typeface="Georgia" pitchFamily="34" charset="0"/>
                <a:ea typeface="Georgia" pitchFamily="34" charset="-122"/>
                <a:cs typeface="Georgia" pitchFamily="34" charset="-120"/>
              </a:rPr>
              <a:t>Name it gently</a:t>
            </a:r>
            <a:endParaRPr lang="en-US" sz="1300" dirty="0"/>
          </a:p>
        </p:txBody>
      </p:sp>
      <p:sp>
        <p:nvSpPr>
          <p:cNvPr id="15" name="Text 12"/>
          <p:cNvSpPr/>
          <p:nvPr/>
        </p:nvSpPr>
        <p:spPr>
          <a:xfrm>
            <a:off x="594360" y="4736592"/>
            <a:ext cx="2423160" cy="1051560"/>
          </a:xfrm>
          <a:prstGeom prst="rect">
            <a:avLst/>
          </a:prstGeom>
          <a:noFill/>
          <a:ln/>
        </p:spPr>
        <p:txBody>
          <a:bodyPr wrap="square" lIns="0" tIns="0" rIns="0" bIns="0" rtlCol="0" anchor="ctr"/>
          <a:lstStyle/>
          <a:p>
            <a:pPr marL="0" indent="0">
              <a:lnSpc>
                <a:spcPct val="108000"/>
              </a:lnSpc>
              <a:buNone/>
            </a:pPr>
            <a:r>
              <a:rPr lang="en-US" sz="1200" i="1" dirty="0">
                <a:solidFill>
                  <a:srgbClr val="1B2A3A"/>
                </a:solidFill>
                <a:latin typeface="Calibri" pitchFamily="34" charset="0"/>
                <a:ea typeface="Calibri" pitchFamily="34" charset="-122"/>
                <a:cs typeface="Calibri" pitchFamily="34" charset="-120"/>
              </a:rPr>
              <a:t>“It sounds like you two see the timing a little differently.”</a:t>
            </a:r>
            <a:endParaRPr lang="en-US" sz="1200" dirty="0"/>
          </a:p>
        </p:txBody>
      </p:sp>
      <p:sp>
        <p:nvSpPr>
          <p:cNvPr id="16" name="Shape 13"/>
          <p:cNvSpPr/>
          <p:nvPr/>
        </p:nvSpPr>
        <p:spPr>
          <a:xfrm>
            <a:off x="3364992" y="420624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7" name="Text 14"/>
          <p:cNvSpPr/>
          <p:nvPr/>
        </p:nvSpPr>
        <p:spPr>
          <a:xfrm>
            <a:off x="3547872" y="4370832"/>
            <a:ext cx="2423160" cy="320040"/>
          </a:xfrm>
          <a:prstGeom prst="rect">
            <a:avLst/>
          </a:prstGeom>
          <a:noFill/>
          <a:ln/>
        </p:spPr>
        <p:txBody>
          <a:bodyPr wrap="square" lIns="0" tIns="0" rIns="0" bIns="0" rtlCol="0" anchor="ctr"/>
          <a:lstStyle/>
          <a:p>
            <a:pPr marL="0" indent="0">
              <a:buNone/>
            </a:pPr>
            <a:r>
              <a:rPr lang="en-US" sz="1300" b="1" dirty="0">
                <a:solidFill>
                  <a:srgbClr val="E8770E"/>
                </a:solidFill>
                <a:latin typeface="Georgia" pitchFamily="34" charset="0"/>
                <a:ea typeface="Georgia" pitchFamily="34" charset="-122"/>
                <a:cs typeface="Georgia" pitchFamily="34" charset="-120"/>
              </a:rPr>
              <a:t>Centre her</a:t>
            </a:r>
            <a:endParaRPr lang="en-US" sz="1300" dirty="0"/>
          </a:p>
        </p:txBody>
      </p:sp>
      <p:sp>
        <p:nvSpPr>
          <p:cNvPr id="18" name="Text 15"/>
          <p:cNvSpPr/>
          <p:nvPr/>
        </p:nvSpPr>
        <p:spPr>
          <a:xfrm>
            <a:off x="3547872" y="4736592"/>
            <a:ext cx="2423160" cy="1051560"/>
          </a:xfrm>
          <a:prstGeom prst="rect">
            <a:avLst/>
          </a:prstGeom>
          <a:noFill/>
          <a:ln/>
        </p:spPr>
        <p:txBody>
          <a:bodyPr wrap="square" lIns="0" tIns="0" rIns="0" bIns="0" rtlCol="0" anchor="ctr"/>
          <a:lstStyle/>
          <a:p>
            <a:pPr marL="0" indent="0">
              <a:lnSpc>
                <a:spcPct val="108000"/>
              </a:lnSpc>
              <a:buNone/>
            </a:pPr>
            <a:r>
              <a:rPr lang="en-US" sz="1200" i="1" dirty="0">
                <a:solidFill>
                  <a:srgbClr val="1B2A3A"/>
                </a:solidFill>
                <a:latin typeface="Calibri" pitchFamily="34" charset="0"/>
                <a:ea typeface="Calibri" pitchFamily="34" charset="-122"/>
                <a:cs typeface="Calibri" pitchFamily="34" charset="-120"/>
              </a:rPr>
              <a:t>“Ultimately this is your decision — what feels right for you?”</a:t>
            </a:r>
            <a:endParaRPr lang="en-US" sz="1200" dirty="0"/>
          </a:p>
        </p:txBody>
      </p:sp>
      <p:sp>
        <p:nvSpPr>
          <p:cNvPr id="19" name="Shape 16"/>
          <p:cNvSpPr/>
          <p:nvPr/>
        </p:nvSpPr>
        <p:spPr>
          <a:xfrm>
            <a:off x="6318504" y="420624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0" name="Text 17"/>
          <p:cNvSpPr/>
          <p:nvPr/>
        </p:nvSpPr>
        <p:spPr>
          <a:xfrm>
            <a:off x="6501384" y="4370832"/>
            <a:ext cx="2423160" cy="320040"/>
          </a:xfrm>
          <a:prstGeom prst="rect">
            <a:avLst/>
          </a:prstGeom>
          <a:noFill/>
          <a:ln/>
        </p:spPr>
        <p:txBody>
          <a:bodyPr wrap="square" lIns="0" tIns="0" rIns="0" bIns="0" rtlCol="0" anchor="ctr"/>
          <a:lstStyle/>
          <a:p>
            <a:pPr marL="0" indent="0">
              <a:buNone/>
            </a:pPr>
            <a:r>
              <a:rPr lang="en-US" sz="1300" b="1" dirty="0">
                <a:solidFill>
                  <a:srgbClr val="E8770E"/>
                </a:solidFill>
                <a:latin typeface="Georgia" pitchFamily="34" charset="0"/>
                <a:ea typeface="Georgia" pitchFamily="34" charset="-122"/>
                <a:cs typeface="Georgia" pitchFamily="34" charset="-120"/>
              </a:rPr>
              <a:t>Make space</a:t>
            </a:r>
            <a:endParaRPr lang="en-US" sz="1300" dirty="0"/>
          </a:p>
        </p:txBody>
      </p:sp>
      <p:sp>
        <p:nvSpPr>
          <p:cNvPr id="21" name="Text 18"/>
          <p:cNvSpPr/>
          <p:nvPr/>
        </p:nvSpPr>
        <p:spPr>
          <a:xfrm>
            <a:off x="6501384" y="4736592"/>
            <a:ext cx="2423160" cy="1051560"/>
          </a:xfrm>
          <a:prstGeom prst="rect">
            <a:avLst/>
          </a:prstGeom>
          <a:noFill/>
          <a:ln/>
        </p:spPr>
        <p:txBody>
          <a:bodyPr wrap="square" lIns="0" tIns="0" rIns="0" bIns="0" rtlCol="0" anchor="ctr"/>
          <a:lstStyle/>
          <a:p>
            <a:pPr marL="0" indent="0">
              <a:lnSpc>
                <a:spcPct val="108000"/>
              </a:lnSpc>
              <a:buNone/>
            </a:pPr>
            <a:r>
              <a:rPr lang="en-US" sz="1200" i="1" dirty="0">
                <a:solidFill>
                  <a:srgbClr val="1B2A3A"/>
                </a:solidFill>
                <a:latin typeface="Calibri" pitchFamily="34" charset="0"/>
                <a:ea typeface="Calibri" pitchFamily="34" charset="-122"/>
                <a:cs typeface="Calibri" pitchFamily="34" charset="-120"/>
              </a:rPr>
              <a:t>“Would it help to talk this through, just the two of you, and come back?”</a:t>
            </a:r>
            <a:endParaRPr lang="en-US" sz="1200" dirty="0"/>
          </a:p>
        </p:txBody>
      </p:sp>
      <p:sp>
        <p:nvSpPr>
          <p:cNvPr id="22" name="Shape 19"/>
          <p:cNvSpPr/>
          <p:nvPr/>
        </p:nvSpPr>
        <p:spPr>
          <a:xfrm>
            <a:off x="9272016" y="4206240"/>
            <a:ext cx="2788920" cy="1691640"/>
          </a:xfrm>
          <a:prstGeom prst="roundRect">
            <a:avLst>
              <a:gd name="adj" fmla="val 5405"/>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3" name="Text 20"/>
          <p:cNvSpPr/>
          <p:nvPr/>
        </p:nvSpPr>
        <p:spPr>
          <a:xfrm>
            <a:off x="9454896" y="4370832"/>
            <a:ext cx="2423160" cy="320040"/>
          </a:xfrm>
          <a:prstGeom prst="rect">
            <a:avLst/>
          </a:prstGeom>
          <a:noFill/>
          <a:ln/>
        </p:spPr>
        <p:txBody>
          <a:bodyPr wrap="square" lIns="0" tIns="0" rIns="0" bIns="0" rtlCol="0" anchor="ctr"/>
          <a:lstStyle/>
          <a:p>
            <a:pPr marL="0" indent="0">
              <a:buNone/>
            </a:pPr>
            <a:r>
              <a:rPr lang="en-US" sz="1300" b="1" dirty="0">
                <a:solidFill>
                  <a:srgbClr val="E8770E"/>
                </a:solidFill>
                <a:latin typeface="Georgia" pitchFamily="34" charset="0"/>
                <a:ea typeface="Georgia" pitchFamily="34" charset="-122"/>
                <a:cs typeface="Georgia" pitchFamily="34" charset="-120"/>
              </a:rPr>
              <a:t>Offer a bridge</a:t>
            </a:r>
            <a:endParaRPr lang="en-US" sz="1300" dirty="0"/>
          </a:p>
        </p:txBody>
      </p:sp>
      <p:sp>
        <p:nvSpPr>
          <p:cNvPr id="24" name="Text 21"/>
          <p:cNvSpPr/>
          <p:nvPr/>
        </p:nvSpPr>
        <p:spPr>
          <a:xfrm>
            <a:off x="9454896" y="4736592"/>
            <a:ext cx="2423160" cy="1051560"/>
          </a:xfrm>
          <a:prstGeom prst="rect">
            <a:avLst/>
          </a:prstGeom>
          <a:noFill/>
          <a:ln/>
        </p:spPr>
        <p:txBody>
          <a:bodyPr wrap="square" lIns="0" tIns="0" rIns="0" bIns="0" rtlCol="0" anchor="ctr"/>
          <a:lstStyle/>
          <a:p>
            <a:pPr marL="0" indent="0">
              <a:lnSpc>
                <a:spcPct val="108000"/>
              </a:lnSpc>
              <a:buNone/>
            </a:pPr>
            <a:r>
              <a:rPr lang="en-US" sz="1200" i="1" dirty="0">
                <a:solidFill>
                  <a:srgbClr val="1B2A3A"/>
                </a:solidFill>
                <a:latin typeface="Calibri" pitchFamily="34" charset="0"/>
                <a:ea typeface="Calibri" pitchFamily="34" charset="-122"/>
                <a:cs typeface="Calibri" pitchFamily="34" charset="-120"/>
              </a:rPr>
              <a:t>“Let’s use something reliable now, and revisit when you’ve agreed.”</a:t>
            </a:r>
            <a:endParaRPr lang="en-US" sz="1200" dirty="0"/>
          </a:p>
        </p:txBody>
      </p:sp>
      <p:sp>
        <p:nvSpPr>
          <p:cNvPr id="25" name="Text 22"/>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6" name="Text 23"/>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STEP 5 · SECURE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Start it, then make it stick</a:t>
            </a:r>
            <a:endParaRPr lang="en-US" sz="3000" dirty="0"/>
          </a:p>
        </p:txBody>
      </p:sp>
      <p:sp>
        <p:nvSpPr>
          <p:cNvPr id="7" name="Shape 5"/>
          <p:cNvSpPr/>
          <p:nvPr/>
        </p:nvSpPr>
        <p:spPr>
          <a:xfrm>
            <a:off x="10881360" y="822960"/>
            <a:ext cx="566928" cy="566928"/>
          </a:xfrm>
          <a:prstGeom prst="ellipse">
            <a:avLst/>
          </a:prstGeom>
          <a:solidFill>
            <a:srgbClr val="E8770E"/>
          </a:solidFill>
          <a:ln/>
        </p:spPr>
        <p:txBody>
          <a:bodyPr/>
          <a:lstStyle/>
          <a:p>
            <a:endParaRPr lang="en-GB"/>
          </a:p>
        </p:txBody>
      </p:sp>
      <p:sp>
        <p:nvSpPr>
          <p:cNvPr id="8" name="Text 6"/>
          <p:cNvSpPr/>
          <p:nvPr/>
        </p:nvSpPr>
        <p:spPr>
          <a:xfrm>
            <a:off x="10881360" y="82296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5</a:t>
            </a:r>
            <a:endParaRPr lang="en-US" sz="2200" dirty="0"/>
          </a:p>
        </p:txBody>
      </p:sp>
      <p:sp>
        <p:nvSpPr>
          <p:cNvPr id="9" name="Text 7"/>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A decision isn’t safe until she can start confidently and knows what to do if something goes wrong. Close every consultation with these.</a:t>
            </a:r>
            <a:endParaRPr lang="en-US" sz="1450" dirty="0"/>
          </a:p>
        </p:txBody>
      </p:sp>
      <p:sp>
        <p:nvSpPr>
          <p:cNvPr id="10" name="Shape 8"/>
          <p:cNvSpPr/>
          <p:nvPr/>
        </p:nvSpPr>
        <p:spPr>
          <a:xfrm>
            <a:off x="411480"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1" name="Shape 9"/>
          <p:cNvSpPr/>
          <p:nvPr/>
        </p:nvSpPr>
        <p:spPr>
          <a:xfrm>
            <a:off x="640080" y="2953512"/>
            <a:ext cx="713232" cy="713232"/>
          </a:xfrm>
          <a:prstGeom prst="ellipse">
            <a:avLst/>
          </a:prstGeom>
          <a:solidFill>
            <a:srgbClr val="FCEFE0"/>
          </a:solidFill>
          <a:ln/>
        </p:spPr>
        <p:txBody>
          <a:bodyPr/>
          <a:lstStyle/>
          <a:p>
            <a:endParaRPr lang="en-GB"/>
          </a:p>
        </p:txBody>
      </p:sp>
      <p:pic>
        <p:nvPicPr>
          <p:cNvPr id="12" name="Image 0" descr="preencoded.png"/>
          <p:cNvPicPr>
            <a:picLocks noChangeAspect="1"/>
          </p:cNvPicPr>
          <p:nvPr/>
        </p:nvPicPr>
        <p:blipFill>
          <a:blip r:embed="rId3"/>
          <a:stretch>
            <a:fillRect/>
          </a:stretch>
        </p:blipFill>
        <p:spPr>
          <a:xfrm>
            <a:off x="846917" y="3160349"/>
            <a:ext cx="299557" cy="299557"/>
          </a:xfrm>
          <a:prstGeom prst="rect">
            <a:avLst/>
          </a:prstGeom>
        </p:spPr>
      </p:pic>
      <p:sp>
        <p:nvSpPr>
          <p:cNvPr id="13" name="Text 10"/>
          <p:cNvSpPr/>
          <p:nvPr/>
        </p:nvSpPr>
        <p:spPr>
          <a:xfrm>
            <a:off x="612648"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Start promptly</a:t>
            </a:r>
            <a:endParaRPr lang="en-US" sz="1400" dirty="0"/>
          </a:p>
        </p:txBody>
      </p:sp>
      <p:sp>
        <p:nvSpPr>
          <p:cNvPr id="14" name="Text 11"/>
          <p:cNvSpPr/>
          <p:nvPr/>
        </p:nvSpPr>
        <p:spPr>
          <a:xfrm>
            <a:off x="612648"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“Quick start” today if you’re reasonably sure she isn’t pregnant — don’t make her wait for the next period.</a:t>
            </a:r>
            <a:endParaRPr lang="en-US" sz="1150" dirty="0"/>
          </a:p>
        </p:txBody>
      </p:sp>
      <p:sp>
        <p:nvSpPr>
          <p:cNvPr id="15" name="Shape 12"/>
          <p:cNvSpPr/>
          <p:nvPr/>
        </p:nvSpPr>
        <p:spPr>
          <a:xfrm>
            <a:off x="3364992"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3"/>
          <p:cNvSpPr/>
          <p:nvPr/>
        </p:nvSpPr>
        <p:spPr>
          <a:xfrm>
            <a:off x="3593592" y="2953512"/>
            <a:ext cx="713232" cy="713232"/>
          </a:xfrm>
          <a:prstGeom prst="ellipse">
            <a:avLst/>
          </a:prstGeom>
          <a:solidFill>
            <a:srgbClr val="FCEFE0"/>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3800429" y="3160349"/>
            <a:ext cx="299557" cy="299557"/>
          </a:xfrm>
          <a:prstGeom prst="rect">
            <a:avLst/>
          </a:prstGeom>
        </p:spPr>
      </p:pic>
      <p:sp>
        <p:nvSpPr>
          <p:cNvPr id="18" name="Text 14"/>
          <p:cNvSpPr/>
          <p:nvPr/>
        </p:nvSpPr>
        <p:spPr>
          <a:xfrm>
            <a:off x="3566160"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Cover the gap</a:t>
            </a:r>
            <a:endParaRPr lang="en-US" sz="1400" dirty="0"/>
          </a:p>
        </p:txBody>
      </p:sp>
      <p:sp>
        <p:nvSpPr>
          <p:cNvPr id="19" name="Text 15"/>
          <p:cNvSpPr/>
          <p:nvPr/>
        </p:nvSpPr>
        <p:spPr>
          <a:xfrm>
            <a:off x="3566160"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Explain when the method becomes effective and the back-up (e.g. condoms) needed until then.</a:t>
            </a:r>
            <a:endParaRPr lang="en-US" sz="1150" dirty="0"/>
          </a:p>
        </p:txBody>
      </p:sp>
      <p:sp>
        <p:nvSpPr>
          <p:cNvPr id="20" name="Shape 16"/>
          <p:cNvSpPr/>
          <p:nvPr/>
        </p:nvSpPr>
        <p:spPr>
          <a:xfrm>
            <a:off x="6318504"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1" name="Shape 17"/>
          <p:cNvSpPr/>
          <p:nvPr/>
        </p:nvSpPr>
        <p:spPr>
          <a:xfrm>
            <a:off x="6547104" y="2953512"/>
            <a:ext cx="713232" cy="713232"/>
          </a:xfrm>
          <a:prstGeom prst="ellipse">
            <a:avLst/>
          </a:prstGeom>
          <a:solidFill>
            <a:srgbClr val="F9E9E7"/>
          </a:solidFill>
          <a:ln/>
        </p:spPr>
        <p:txBody>
          <a:bodyPr/>
          <a:lstStyle/>
          <a:p>
            <a:endParaRPr lang="en-GB"/>
          </a:p>
        </p:txBody>
      </p:sp>
      <p:pic>
        <p:nvPicPr>
          <p:cNvPr id="22" name="Image 2" descr="preencoded.png"/>
          <p:cNvPicPr>
            <a:picLocks noChangeAspect="1"/>
          </p:cNvPicPr>
          <p:nvPr/>
        </p:nvPicPr>
        <p:blipFill>
          <a:blip r:embed="rId5"/>
          <a:stretch>
            <a:fillRect/>
          </a:stretch>
        </p:blipFill>
        <p:spPr>
          <a:xfrm>
            <a:off x="6753941" y="3160349"/>
            <a:ext cx="299557" cy="299557"/>
          </a:xfrm>
          <a:prstGeom prst="rect">
            <a:avLst/>
          </a:prstGeom>
        </p:spPr>
      </p:pic>
      <p:sp>
        <p:nvSpPr>
          <p:cNvPr id="23" name="Text 18"/>
          <p:cNvSpPr/>
          <p:nvPr/>
        </p:nvSpPr>
        <p:spPr>
          <a:xfrm>
            <a:off x="6519672"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Safety-net clearly</a:t>
            </a:r>
            <a:endParaRPr lang="en-US" sz="1400" dirty="0"/>
          </a:p>
        </p:txBody>
      </p:sp>
      <p:sp>
        <p:nvSpPr>
          <p:cNvPr id="24" name="Text 19"/>
          <p:cNvSpPr/>
          <p:nvPr/>
        </p:nvSpPr>
        <p:spPr>
          <a:xfrm>
            <a:off x="6519672"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What to do for missed doses, vomiting/diarrhoea, or new red-flag symptoms — and when to seek help.</a:t>
            </a:r>
            <a:endParaRPr lang="en-US" sz="1150" dirty="0"/>
          </a:p>
        </p:txBody>
      </p:sp>
      <p:sp>
        <p:nvSpPr>
          <p:cNvPr id="25" name="Shape 20"/>
          <p:cNvSpPr/>
          <p:nvPr/>
        </p:nvSpPr>
        <p:spPr>
          <a:xfrm>
            <a:off x="9272016" y="2697480"/>
            <a:ext cx="2788920" cy="2606040"/>
          </a:xfrm>
          <a:prstGeom prst="roundRect">
            <a:avLst>
              <a:gd name="adj" fmla="val 3509"/>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6" name="Shape 21"/>
          <p:cNvSpPr/>
          <p:nvPr/>
        </p:nvSpPr>
        <p:spPr>
          <a:xfrm>
            <a:off x="9500616" y="2953512"/>
            <a:ext cx="713232" cy="713232"/>
          </a:xfrm>
          <a:prstGeom prst="ellipse">
            <a:avLst/>
          </a:prstGeom>
          <a:solidFill>
            <a:srgbClr val="E4F1F0"/>
          </a:solidFill>
          <a:ln/>
        </p:spPr>
        <p:txBody>
          <a:bodyPr/>
          <a:lstStyle/>
          <a:p>
            <a:endParaRPr lang="en-GB"/>
          </a:p>
        </p:txBody>
      </p:sp>
      <p:pic>
        <p:nvPicPr>
          <p:cNvPr id="27" name="Image 3" descr="preencoded.png"/>
          <p:cNvPicPr>
            <a:picLocks noChangeAspect="1"/>
          </p:cNvPicPr>
          <p:nvPr/>
        </p:nvPicPr>
        <p:blipFill>
          <a:blip r:embed="rId6"/>
          <a:stretch>
            <a:fillRect/>
          </a:stretch>
        </p:blipFill>
        <p:spPr>
          <a:xfrm>
            <a:off x="9707453" y="3160349"/>
            <a:ext cx="299557" cy="299557"/>
          </a:xfrm>
          <a:prstGeom prst="rect">
            <a:avLst/>
          </a:prstGeom>
        </p:spPr>
      </p:pic>
      <p:sp>
        <p:nvSpPr>
          <p:cNvPr id="28" name="Text 22"/>
          <p:cNvSpPr/>
          <p:nvPr/>
        </p:nvSpPr>
        <p:spPr>
          <a:xfrm>
            <a:off x="9473184" y="3749040"/>
            <a:ext cx="2423160" cy="320040"/>
          </a:xfrm>
          <a:prstGeom prst="rect">
            <a:avLst/>
          </a:prstGeom>
          <a:noFill/>
          <a:ln/>
        </p:spPr>
        <p:txBody>
          <a:bodyPr wrap="square" lIns="0" tIns="0" rIns="0" bIns="0" rtlCol="0" anchor="ctr"/>
          <a:lstStyle/>
          <a:p>
            <a:pPr marL="0" indent="0">
              <a:buNone/>
            </a:pPr>
            <a:r>
              <a:rPr lang="en-US" sz="1400" b="1" dirty="0">
                <a:solidFill>
                  <a:srgbClr val="0E2A47"/>
                </a:solidFill>
                <a:latin typeface="Georgia" pitchFamily="34" charset="0"/>
                <a:ea typeface="Georgia" pitchFamily="34" charset="-122"/>
                <a:cs typeface="Georgia" pitchFamily="34" charset="-120"/>
              </a:rPr>
              <a:t>Arrange follow-up</a:t>
            </a:r>
            <a:endParaRPr lang="en-US" sz="1400" dirty="0"/>
          </a:p>
        </p:txBody>
      </p:sp>
      <p:sp>
        <p:nvSpPr>
          <p:cNvPr id="29" name="Text 23"/>
          <p:cNvSpPr/>
          <p:nvPr/>
        </p:nvSpPr>
        <p:spPr>
          <a:xfrm>
            <a:off x="9473184" y="4069080"/>
            <a:ext cx="2404872" cy="1143000"/>
          </a:xfrm>
          <a:prstGeom prst="rect">
            <a:avLst/>
          </a:prstGeom>
          <a:noFill/>
          <a:ln/>
        </p:spPr>
        <p:txBody>
          <a:bodyPr wrap="square" lIns="0" tIns="0" rIns="0" bIns="0" rtlCol="0" anchor="ctr"/>
          <a:lstStyle/>
          <a:p>
            <a:pPr marL="0" indent="0">
              <a:lnSpc>
                <a:spcPct val="108000"/>
              </a:lnSpc>
              <a:buNone/>
            </a:pPr>
            <a:r>
              <a:rPr lang="en-US" sz="1150" dirty="0">
                <a:solidFill>
                  <a:srgbClr val="5C6E7E"/>
                </a:solidFill>
                <a:latin typeface="Calibri" pitchFamily="34" charset="0"/>
                <a:ea typeface="Calibri" pitchFamily="34" charset="-122"/>
                <a:cs typeface="Calibri" pitchFamily="34" charset="-120"/>
              </a:rPr>
              <a:t>Agree a review (e.g. BP &amp; BMI for combined methods) and tell her exactly where to get help and EC.</a:t>
            </a:r>
            <a:endParaRPr lang="en-US" sz="1150" dirty="0"/>
          </a:p>
        </p:txBody>
      </p:sp>
      <p:sp>
        <p:nvSpPr>
          <p:cNvPr id="30" name="Text 24"/>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1" name="Text 25"/>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2A47"/>
        </a:solidFill>
        <a:effectLst/>
      </p:bgPr>
    </p:bg>
    <p:spTree>
      <p:nvGrpSpPr>
        <p:cNvPr id="1" name=""/>
        <p:cNvGrpSpPr/>
        <p:nvPr/>
      </p:nvGrpSpPr>
      <p:grpSpPr>
        <a:xfrm>
          <a:off x="0" y="0"/>
          <a:ext cx="0" cy="0"/>
          <a:chOff x="0" y="0"/>
          <a:chExt cx="0" cy="0"/>
        </a:xfrm>
      </p:grpSpPr>
      <p:sp>
        <p:nvSpPr>
          <p:cNvPr id="2" name="Shape 0"/>
          <p:cNvSpPr/>
          <p:nvPr/>
        </p:nvSpPr>
        <p:spPr>
          <a:xfrm>
            <a:off x="411480" y="41148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41148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411480" y="1051560"/>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TAILORING THE CONVERSATION</a:t>
            </a:r>
            <a:endParaRPr lang="en-US" sz="1250" dirty="0"/>
          </a:p>
        </p:txBody>
      </p:sp>
      <p:sp>
        <p:nvSpPr>
          <p:cNvPr id="5" name="Text 3"/>
          <p:cNvSpPr/>
          <p:nvPr/>
        </p:nvSpPr>
        <p:spPr>
          <a:xfrm>
            <a:off x="411480" y="1325880"/>
            <a:ext cx="11338560" cy="640080"/>
          </a:xfrm>
          <a:prstGeom prst="rect">
            <a:avLst/>
          </a:prstGeom>
          <a:noFill/>
          <a:ln/>
        </p:spPr>
        <p:txBody>
          <a:bodyPr wrap="square" lIns="0" tIns="0" rIns="0" bIns="0"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The same five steps — across the life course</a:t>
            </a:r>
            <a:endParaRPr lang="en-US" sz="2800" dirty="0"/>
          </a:p>
        </p:txBody>
      </p:sp>
      <p:sp>
        <p:nvSpPr>
          <p:cNvPr id="6" name="Text 4"/>
          <p:cNvSpPr/>
          <p:nvPr/>
        </p:nvSpPr>
        <p:spPr>
          <a:xfrm>
            <a:off x="411480" y="2011680"/>
            <a:ext cx="10972800" cy="365760"/>
          </a:xfrm>
          <a:prstGeom prst="rect">
            <a:avLst/>
          </a:prstGeom>
          <a:noFill/>
          <a:ln/>
        </p:spPr>
        <p:txBody>
          <a:bodyPr wrap="square" lIns="0" tIns="0" rIns="0" bIns="0" rtlCol="0" anchor="ctr"/>
          <a:lstStyle/>
          <a:p>
            <a:pPr marL="0" indent="0">
              <a:buNone/>
            </a:pPr>
            <a:r>
              <a:rPr lang="en-US" sz="1350" dirty="0">
                <a:solidFill>
                  <a:srgbClr val="AFC0D4"/>
                </a:solidFill>
                <a:latin typeface="Calibri" pitchFamily="34" charset="0"/>
                <a:ea typeface="Calibri" pitchFamily="34" charset="-122"/>
                <a:cs typeface="Calibri" pitchFamily="34" charset="-120"/>
              </a:rPr>
              <a:t>The framework doesn’t change; the emphasis does. The next slides cover the situations that shift the conversation.</a:t>
            </a:r>
            <a:endParaRPr lang="en-US" sz="1350" dirty="0"/>
          </a:p>
        </p:txBody>
      </p:sp>
      <p:sp>
        <p:nvSpPr>
          <p:cNvPr id="7" name="Shape 5"/>
          <p:cNvSpPr/>
          <p:nvPr/>
        </p:nvSpPr>
        <p:spPr>
          <a:xfrm>
            <a:off x="822960" y="2697480"/>
            <a:ext cx="10545775" cy="0"/>
          </a:xfrm>
          <a:prstGeom prst="line">
            <a:avLst/>
          </a:prstGeom>
          <a:noFill/>
          <a:ln w="25400">
            <a:solidFill>
              <a:srgbClr val="33506E"/>
            </a:solidFill>
            <a:prstDash val="solid"/>
          </a:ln>
        </p:spPr>
        <p:txBody>
          <a:bodyPr/>
          <a:lstStyle/>
          <a:p>
            <a:endParaRPr lang="en-GB"/>
          </a:p>
        </p:txBody>
      </p:sp>
      <p:sp>
        <p:nvSpPr>
          <p:cNvPr id="8" name="Shape 6"/>
          <p:cNvSpPr/>
          <p:nvPr/>
        </p:nvSpPr>
        <p:spPr>
          <a:xfrm>
            <a:off x="1374618" y="2615184"/>
            <a:ext cx="164592" cy="164592"/>
          </a:xfrm>
          <a:prstGeom prst="ellipse">
            <a:avLst/>
          </a:prstGeom>
          <a:solidFill>
            <a:srgbClr val="E8770E"/>
          </a:solidFill>
          <a:ln/>
        </p:spPr>
        <p:txBody>
          <a:bodyPr/>
          <a:lstStyle/>
          <a:p>
            <a:endParaRPr lang="en-GB"/>
          </a:p>
        </p:txBody>
      </p:sp>
      <p:sp>
        <p:nvSpPr>
          <p:cNvPr id="9" name="Shape 7"/>
          <p:cNvSpPr/>
          <p:nvPr/>
        </p:nvSpPr>
        <p:spPr>
          <a:xfrm>
            <a:off x="411480" y="2926080"/>
            <a:ext cx="2090867" cy="274320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10" name="Shape 8"/>
          <p:cNvSpPr/>
          <p:nvPr/>
        </p:nvSpPr>
        <p:spPr>
          <a:xfrm>
            <a:off x="1072866" y="3200400"/>
            <a:ext cx="768096" cy="768096"/>
          </a:xfrm>
          <a:prstGeom prst="ellipse">
            <a:avLst/>
          </a:prstGeom>
          <a:solidFill>
            <a:srgbClr val="0E2A47"/>
          </a:solidFill>
          <a:ln/>
        </p:spPr>
        <p:txBody>
          <a:bodyPr/>
          <a:lstStyle/>
          <a:p>
            <a:endParaRPr lang="en-GB"/>
          </a:p>
        </p:txBody>
      </p:sp>
      <p:pic>
        <p:nvPicPr>
          <p:cNvPr id="11" name="Image 0" descr="preencoded.png"/>
          <p:cNvPicPr>
            <a:picLocks noChangeAspect="1"/>
          </p:cNvPicPr>
          <p:nvPr/>
        </p:nvPicPr>
        <p:blipFill>
          <a:blip r:embed="rId3"/>
          <a:stretch>
            <a:fillRect/>
          </a:stretch>
        </p:blipFill>
        <p:spPr>
          <a:xfrm>
            <a:off x="1295613" y="3423148"/>
            <a:ext cx="322600" cy="322600"/>
          </a:xfrm>
          <a:prstGeom prst="rect">
            <a:avLst/>
          </a:prstGeom>
        </p:spPr>
      </p:pic>
      <p:sp>
        <p:nvSpPr>
          <p:cNvPr id="12" name="Text 9"/>
          <p:cNvSpPr/>
          <p:nvPr/>
        </p:nvSpPr>
        <p:spPr>
          <a:xfrm>
            <a:off x="502920" y="4069080"/>
            <a:ext cx="1907987" cy="502920"/>
          </a:xfrm>
          <a:prstGeom prst="rect">
            <a:avLst/>
          </a:prstGeom>
          <a:noFill/>
          <a:ln/>
        </p:spPr>
        <p:txBody>
          <a:bodyPr wrap="square" lIns="0" tIns="0" rIns="0" bIns="0" rtlCol="0" anchor="ctr"/>
          <a:lstStyle/>
          <a:p>
            <a:pPr marL="0" indent="0" algn="ctr">
              <a:lnSpc>
                <a:spcPct val="95000"/>
              </a:lnSpc>
              <a:buNone/>
            </a:pPr>
            <a:r>
              <a:rPr lang="en-US" sz="1450" b="1" dirty="0">
                <a:solidFill>
                  <a:srgbClr val="FFFFFF"/>
                </a:solidFill>
                <a:latin typeface="Georgia" pitchFamily="34" charset="0"/>
                <a:ea typeface="Georgia" pitchFamily="34" charset="-122"/>
                <a:cs typeface="Georgia" pitchFamily="34" charset="-120"/>
              </a:rPr>
              <a:t>Adolescence</a:t>
            </a:r>
            <a:endParaRPr lang="en-US" sz="1450" dirty="0"/>
          </a:p>
        </p:txBody>
      </p:sp>
      <p:sp>
        <p:nvSpPr>
          <p:cNvPr id="13" name="Text 10"/>
          <p:cNvSpPr/>
          <p:nvPr/>
        </p:nvSpPr>
        <p:spPr>
          <a:xfrm>
            <a:off x="576072" y="4617720"/>
            <a:ext cx="1761683" cy="914400"/>
          </a:xfrm>
          <a:prstGeom prst="rect">
            <a:avLst/>
          </a:prstGeom>
          <a:noFill/>
          <a:ln/>
        </p:spPr>
        <p:txBody>
          <a:bodyPr wrap="square" lIns="0" tIns="0" rIns="0" bIns="0" rtlCol="0" anchor="ctr"/>
          <a:lstStyle/>
          <a:p>
            <a:pPr marL="0" indent="0" algn="ctr">
              <a:lnSpc>
                <a:spcPct val="106000"/>
              </a:lnSpc>
              <a:buNone/>
            </a:pPr>
            <a:r>
              <a:rPr lang="en-US" sz="1150" dirty="0">
                <a:solidFill>
                  <a:srgbClr val="C2D2E4"/>
                </a:solidFill>
                <a:latin typeface="Calibri" pitchFamily="34" charset="0"/>
                <a:ea typeface="Calibri" pitchFamily="34" charset="-122"/>
                <a:cs typeface="Calibri" pitchFamily="34" charset="-120"/>
              </a:rPr>
              <a:t>Confidentiality &amp; Fraser lead the conversation.</a:t>
            </a:r>
            <a:endParaRPr lang="en-US" sz="1150" dirty="0"/>
          </a:p>
        </p:txBody>
      </p:sp>
      <p:sp>
        <p:nvSpPr>
          <p:cNvPr id="14" name="Shape 11"/>
          <p:cNvSpPr/>
          <p:nvPr/>
        </p:nvSpPr>
        <p:spPr>
          <a:xfrm>
            <a:off x="3694085" y="2615184"/>
            <a:ext cx="164592" cy="164592"/>
          </a:xfrm>
          <a:prstGeom prst="ellipse">
            <a:avLst/>
          </a:prstGeom>
          <a:solidFill>
            <a:srgbClr val="E8770E"/>
          </a:solidFill>
          <a:ln/>
        </p:spPr>
        <p:txBody>
          <a:bodyPr/>
          <a:lstStyle/>
          <a:p>
            <a:endParaRPr lang="en-GB"/>
          </a:p>
        </p:txBody>
      </p:sp>
      <p:sp>
        <p:nvSpPr>
          <p:cNvPr id="15" name="Shape 12"/>
          <p:cNvSpPr/>
          <p:nvPr/>
        </p:nvSpPr>
        <p:spPr>
          <a:xfrm>
            <a:off x="2730947" y="2926080"/>
            <a:ext cx="2090867" cy="274320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3"/>
          <p:cNvSpPr/>
          <p:nvPr/>
        </p:nvSpPr>
        <p:spPr>
          <a:xfrm>
            <a:off x="3392333" y="3200400"/>
            <a:ext cx="768096" cy="768096"/>
          </a:xfrm>
          <a:prstGeom prst="ellipse">
            <a:avLst/>
          </a:prstGeom>
          <a:solidFill>
            <a:srgbClr val="0E2A47"/>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3615080" y="3423148"/>
            <a:ext cx="322600" cy="322600"/>
          </a:xfrm>
          <a:prstGeom prst="rect">
            <a:avLst/>
          </a:prstGeom>
        </p:spPr>
      </p:pic>
      <p:sp>
        <p:nvSpPr>
          <p:cNvPr id="18" name="Text 14"/>
          <p:cNvSpPr/>
          <p:nvPr/>
        </p:nvSpPr>
        <p:spPr>
          <a:xfrm>
            <a:off x="2822387" y="4069080"/>
            <a:ext cx="1907987" cy="502920"/>
          </a:xfrm>
          <a:prstGeom prst="rect">
            <a:avLst/>
          </a:prstGeom>
          <a:noFill/>
          <a:ln/>
        </p:spPr>
        <p:txBody>
          <a:bodyPr wrap="square" lIns="0" tIns="0" rIns="0" bIns="0" rtlCol="0" anchor="ctr"/>
          <a:lstStyle/>
          <a:p>
            <a:pPr marL="0" indent="0" algn="ctr">
              <a:lnSpc>
                <a:spcPct val="95000"/>
              </a:lnSpc>
              <a:buNone/>
            </a:pPr>
            <a:r>
              <a:rPr lang="en-US" sz="1450" b="1" dirty="0">
                <a:solidFill>
                  <a:srgbClr val="FFFFFF"/>
                </a:solidFill>
                <a:latin typeface="Georgia" pitchFamily="34" charset="0"/>
                <a:ea typeface="Georgia" pitchFamily="34" charset="-122"/>
                <a:cs typeface="Georgia" pitchFamily="34" charset="-120"/>
              </a:rPr>
              <a:t>After a birth</a:t>
            </a:r>
            <a:endParaRPr lang="en-US" sz="1450" dirty="0"/>
          </a:p>
        </p:txBody>
      </p:sp>
      <p:sp>
        <p:nvSpPr>
          <p:cNvPr id="19" name="Text 15"/>
          <p:cNvSpPr/>
          <p:nvPr/>
        </p:nvSpPr>
        <p:spPr>
          <a:xfrm>
            <a:off x="2895539" y="4617720"/>
            <a:ext cx="1761683" cy="914400"/>
          </a:xfrm>
          <a:prstGeom prst="rect">
            <a:avLst/>
          </a:prstGeom>
          <a:noFill/>
          <a:ln/>
        </p:spPr>
        <p:txBody>
          <a:bodyPr wrap="square" lIns="0" tIns="0" rIns="0" bIns="0" rtlCol="0" anchor="ctr"/>
          <a:lstStyle/>
          <a:p>
            <a:pPr marL="0" indent="0" algn="ctr">
              <a:lnSpc>
                <a:spcPct val="106000"/>
              </a:lnSpc>
              <a:buNone/>
            </a:pPr>
            <a:r>
              <a:rPr lang="en-US" sz="1150" dirty="0">
                <a:solidFill>
                  <a:srgbClr val="C2D2E4"/>
                </a:solidFill>
                <a:latin typeface="Calibri" pitchFamily="34" charset="0"/>
                <a:ea typeface="Calibri" pitchFamily="34" charset="-122"/>
                <a:cs typeface="Calibri" pitchFamily="34" charset="-120"/>
              </a:rPr>
              <a:t>Cover from day 21; breastfeeding shapes choices.</a:t>
            </a:r>
            <a:endParaRPr lang="en-US" sz="1150" dirty="0"/>
          </a:p>
        </p:txBody>
      </p:sp>
      <p:sp>
        <p:nvSpPr>
          <p:cNvPr id="20" name="Shape 16"/>
          <p:cNvSpPr/>
          <p:nvPr/>
        </p:nvSpPr>
        <p:spPr>
          <a:xfrm>
            <a:off x="6013552" y="2615184"/>
            <a:ext cx="164592" cy="164592"/>
          </a:xfrm>
          <a:prstGeom prst="ellipse">
            <a:avLst/>
          </a:prstGeom>
          <a:solidFill>
            <a:srgbClr val="E8770E"/>
          </a:solidFill>
          <a:ln/>
        </p:spPr>
        <p:txBody>
          <a:bodyPr/>
          <a:lstStyle/>
          <a:p>
            <a:endParaRPr lang="en-GB"/>
          </a:p>
        </p:txBody>
      </p:sp>
      <p:sp>
        <p:nvSpPr>
          <p:cNvPr id="21" name="Shape 17"/>
          <p:cNvSpPr/>
          <p:nvPr/>
        </p:nvSpPr>
        <p:spPr>
          <a:xfrm>
            <a:off x="5050414" y="2926080"/>
            <a:ext cx="2090867" cy="274320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22" name="Shape 18"/>
          <p:cNvSpPr/>
          <p:nvPr/>
        </p:nvSpPr>
        <p:spPr>
          <a:xfrm>
            <a:off x="5711800" y="3200400"/>
            <a:ext cx="768096" cy="768096"/>
          </a:xfrm>
          <a:prstGeom prst="ellipse">
            <a:avLst/>
          </a:prstGeom>
          <a:solidFill>
            <a:srgbClr val="0E2A47"/>
          </a:solidFill>
          <a:ln/>
        </p:spPr>
        <p:txBody>
          <a:bodyPr/>
          <a:lstStyle/>
          <a:p>
            <a:endParaRPr lang="en-GB"/>
          </a:p>
        </p:txBody>
      </p:sp>
      <p:pic>
        <p:nvPicPr>
          <p:cNvPr id="23" name="Image 2" descr="preencoded.png"/>
          <p:cNvPicPr>
            <a:picLocks noChangeAspect="1"/>
          </p:cNvPicPr>
          <p:nvPr/>
        </p:nvPicPr>
        <p:blipFill>
          <a:blip r:embed="rId5"/>
          <a:stretch>
            <a:fillRect/>
          </a:stretch>
        </p:blipFill>
        <p:spPr>
          <a:xfrm>
            <a:off x="5934547" y="3423148"/>
            <a:ext cx="322600" cy="322600"/>
          </a:xfrm>
          <a:prstGeom prst="rect">
            <a:avLst/>
          </a:prstGeom>
        </p:spPr>
      </p:pic>
      <p:sp>
        <p:nvSpPr>
          <p:cNvPr id="24" name="Text 19"/>
          <p:cNvSpPr/>
          <p:nvPr/>
        </p:nvSpPr>
        <p:spPr>
          <a:xfrm>
            <a:off x="5141854" y="4069080"/>
            <a:ext cx="1907987" cy="502920"/>
          </a:xfrm>
          <a:prstGeom prst="rect">
            <a:avLst/>
          </a:prstGeom>
          <a:noFill/>
          <a:ln/>
        </p:spPr>
        <p:txBody>
          <a:bodyPr wrap="square" lIns="0" tIns="0" rIns="0" bIns="0" rtlCol="0" anchor="ctr"/>
          <a:lstStyle/>
          <a:p>
            <a:pPr marL="0" indent="0" algn="ctr">
              <a:lnSpc>
                <a:spcPct val="95000"/>
              </a:lnSpc>
              <a:buNone/>
            </a:pPr>
            <a:r>
              <a:rPr lang="en-US" sz="1450" b="1" dirty="0">
                <a:solidFill>
                  <a:srgbClr val="FFFFFF"/>
                </a:solidFill>
                <a:latin typeface="Georgia" pitchFamily="34" charset="0"/>
                <a:ea typeface="Georgia" pitchFamily="34" charset="-122"/>
                <a:cs typeface="Georgia" pitchFamily="34" charset="-120"/>
              </a:rPr>
              <a:t>Reproductive years</a:t>
            </a:r>
            <a:endParaRPr lang="en-US" sz="1450" dirty="0"/>
          </a:p>
        </p:txBody>
      </p:sp>
      <p:sp>
        <p:nvSpPr>
          <p:cNvPr id="25" name="Text 20"/>
          <p:cNvSpPr/>
          <p:nvPr/>
        </p:nvSpPr>
        <p:spPr>
          <a:xfrm>
            <a:off x="5215006" y="4617720"/>
            <a:ext cx="1761683" cy="914400"/>
          </a:xfrm>
          <a:prstGeom prst="rect">
            <a:avLst/>
          </a:prstGeom>
          <a:noFill/>
          <a:ln/>
        </p:spPr>
        <p:txBody>
          <a:bodyPr wrap="square" lIns="0" tIns="0" rIns="0" bIns="0" rtlCol="0" anchor="ctr"/>
          <a:lstStyle/>
          <a:p>
            <a:pPr marL="0" indent="0" algn="ctr">
              <a:lnSpc>
                <a:spcPct val="106000"/>
              </a:lnSpc>
              <a:buNone/>
            </a:pPr>
            <a:r>
              <a:rPr lang="en-US" sz="1150" dirty="0">
                <a:solidFill>
                  <a:srgbClr val="C2D2E4"/>
                </a:solidFill>
                <a:latin typeface="Calibri" pitchFamily="34" charset="0"/>
                <a:ea typeface="Calibri" pitchFamily="34" charset="-122"/>
                <a:cs typeface="Calibri" pitchFamily="34" charset="-120"/>
              </a:rPr>
              <a:t>The core shared-decision conversation.</a:t>
            </a:r>
            <a:endParaRPr lang="en-US" sz="1150" dirty="0"/>
          </a:p>
        </p:txBody>
      </p:sp>
      <p:sp>
        <p:nvSpPr>
          <p:cNvPr id="26" name="Shape 21"/>
          <p:cNvSpPr/>
          <p:nvPr/>
        </p:nvSpPr>
        <p:spPr>
          <a:xfrm>
            <a:off x="8333019" y="2615184"/>
            <a:ext cx="164592" cy="164592"/>
          </a:xfrm>
          <a:prstGeom prst="ellipse">
            <a:avLst/>
          </a:prstGeom>
          <a:solidFill>
            <a:srgbClr val="E8770E"/>
          </a:solidFill>
          <a:ln/>
        </p:spPr>
        <p:txBody>
          <a:bodyPr/>
          <a:lstStyle/>
          <a:p>
            <a:endParaRPr lang="en-GB"/>
          </a:p>
        </p:txBody>
      </p:sp>
      <p:sp>
        <p:nvSpPr>
          <p:cNvPr id="27" name="Shape 22"/>
          <p:cNvSpPr/>
          <p:nvPr/>
        </p:nvSpPr>
        <p:spPr>
          <a:xfrm>
            <a:off x="7369881" y="2926080"/>
            <a:ext cx="2090867" cy="274320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28" name="Shape 23"/>
          <p:cNvSpPr/>
          <p:nvPr/>
        </p:nvSpPr>
        <p:spPr>
          <a:xfrm>
            <a:off x="8031267" y="3200400"/>
            <a:ext cx="768096" cy="768096"/>
          </a:xfrm>
          <a:prstGeom prst="ellipse">
            <a:avLst/>
          </a:prstGeom>
          <a:solidFill>
            <a:srgbClr val="0E2A47"/>
          </a:solidFill>
          <a:ln/>
        </p:spPr>
        <p:txBody>
          <a:bodyPr/>
          <a:lstStyle/>
          <a:p>
            <a:endParaRPr lang="en-GB"/>
          </a:p>
        </p:txBody>
      </p:sp>
      <p:pic>
        <p:nvPicPr>
          <p:cNvPr id="29" name="Image 3" descr="preencoded.png"/>
          <p:cNvPicPr>
            <a:picLocks noChangeAspect="1"/>
          </p:cNvPicPr>
          <p:nvPr/>
        </p:nvPicPr>
        <p:blipFill>
          <a:blip r:embed="rId6"/>
          <a:stretch>
            <a:fillRect/>
          </a:stretch>
        </p:blipFill>
        <p:spPr>
          <a:xfrm>
            <a:off x="8254014" y="3423148"/>
            <a:ext cx="322600" cy="322600"/>
          </a:xfrm>
          <a:prstGeom prst="rect">
            <a:avLst/>
          </a:prstGeom>
        </p:spPr>
      </p:pic>
      <p:sp>
        <p:nvSpPr>
          <p:cNvPr id="30" name="Text 24"/>
          <p:cNvSpPr/>
          <p:nvPr/>
        </p:nvSpPr>
        <p:spPr>
          <a:xfrm>
            <a:off x="7461321" y="4069080"/>
            <a:ext cx="1907987" cy="502920"/>
          </a:xfrm>
          <a:prstGeom prst="rect">
            <a:avLst/>
          </a:prstGeom>
          <a:noFill/>
          <a:ln/>
        </p:spPr>
        <p:txBody>
          <a:bodyPr wrap="square" lIns="0" tIns="0" rIns="0" bIns="0" rtlCol="0" anchor="ctr"/>
          <a:lstStyle/>
          <a:p>
            <a:pPr marL="0" indent="0" algn="ctr">
              <a:lnSpc>
                <a:spcPct val="95000"/>
              </a:lnSpc>
              <a:buNone/>
            </a:pPr>
            <a:r>
              <a:rPr lang="en-US" sz="1450" b="1" dirty="0">
                <a:solidFill>
                  <a:srgbClr val="FFFFFF"/>
                </a:solidFill>
                <a:latin typeface="Georgia" pitchFamily="34" charset="0"/>
                <a:ea typeface="Georgia" pitchFamily="34" charset="-122"/>
                <a:cs typeface="Georgia" pitchFamily="34" charset="-120"/>
              </a:rPr>
              <a:t>Perimenopause / 40+</a:t>
            </a:r>
            <a:endParaRPr lang="en-US" sz="1450" dirty="0"/>
          </a:p>
        </p:txBody>
      </p:sp>
      <p:sp>
        <p:nvSpPr>
          <p:cNvPr id="31" name="Text 25"/>
          <p:cNvSpPr/>
          <p:nvPr/>
        </p:nvSpPr>
        <p:spPr>
          <a:xfrm>
            <a:off x="7534473" y="4617720"/>
            <a:ext cx="1761683" cy="914400"/>
          </a:xfrm>
          <a:prstGeom prst="rect">
            <a:avLst/>
          </a:prstGeom>
          <a:noFill/>
          <a:ln/>
        </p:spPr>
        <p:txBody>
          <a:bodyPr wrap="square" lIns="0" tIns="0" rIns="0" bIns="0" rtlCol="0" anchor="ctr"/>
          <a:lstStyle/>
          <a:p>
            <a:pPr marL="0" indent="0" algn="ctr">
              <a:lnSpc>
                <a:spcPct val="106000"/>
              </a:lnSpc>
              <a:buNone/>
            </a:pPr>
            <a:r>
              <a:rPr lang="en-US" sz="1150" dirty="0">
                <a:solidFill>
                  <a:srgbClr val="C2D2E4"/>
                </a:solidFill>
                <a:latin typeface="Calibri" pitchFamily="34" charset="0"/>
                <a:ea typeface="Calibri" pitchFamily="34" charset="-122"/>
                <a:cs typeface="Calibri" pitchFamily="34" charset="-120"/>
              </a:rPr>
              <a:t>Still needed; when can she safely stop?</a:t>
            </a:r>
            <a:endParaRPr lang="en-US" sz="1150" dirty="0"/>
          </a:p>
        </p:txBody>
      </p:sp>
      <p:sp>
        <p:nvSpPr>
          <p:cNvPr id="32" name="Shape 26"/>
          <p:cNvSpPr/>
          <p:nvPr/>
        </p:nvSpPr>
        <p:spPr>
          <a:xfrm>
            <a:off x="10652486" y="2615184"/>
            <a:ext cx="164592" cy="164592"/>
          </a:xfrm>
          <a:prstGeom prst="ellipse">
            <a:avLst/>
          </a:prstGeom>
          <a:solidFill>
            <a:srgbClr val="E8770E"/>
          </a:solidFill>
          <a:ln/>
        </p:spPr>
        <p:txBody>
          <a:bodyPr/>
          <a:lstStyle/>
          <a:p>
            <a:endParaRPr lang="en-GB"/>
          </a:p>
        </p:txBody>
      </p:sp>
      <p:sp>
        <p:nvSpPr>
          <p:cNvPr id="33" name="Shape 27"/>
          <p:cNvSpPr/>
          <p:nvPr/>
        </p:nvSpPr>
        <p:spPr>
          <a:xfrm>
            <a:off x="9689348" y="2926080"/>
            <a:ext cx="2090867" cy="2743200"/>
          </a:xfrm>
          <a:prstGeom prst="roundRect">
            <a:avLst>
              <a:gd name="adj" fmla="val 4373"/>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34" name="Shape 28"/>
          <p:cNvSpPr/>
          <p:nvPr/>
        </p:nvSpPr>
        <p:spPr>
          <a:xfrm>
            <a:off x="10350734" y="3200400"/>
            <a:ext cx="768096" cy="768096"/>
          </a:xfrm>
          <a:prstGeom prst="ellipse">
            <a:avLst/>
          </a:prstGeom>
          <a:solidFill>
            <a:srgbClr val="0E2A47"/>
          </a:solidFill>
          <a:ln/>
        </p:spPr>
        <p:txBody>
          <a:bodyPr/>
          <a:lstStyle/>
          <a:p>
            <a:endParaRPr lang="en-GB"/>
          </a:p>
        </p:txBody>
      </p:sp>
      <p:pic>
        <p:nvPicPr>
          <p:cNvPr id="35" name="Image 4" descr="preencoded.png"/>
          <p:cNvPicPr>
            <a:picLocks noChangeAspect="1"/>
          </p:cNvPicPr>
          <p:nvPr/>
        </p:nvPicPr>
        <p:blipFill>
          <a:blip r:embed="rId7"/>
          <a:stretch>
            <a:fillRect/>
          </a:stretch>
        </p:blipFill>
        <p:spPr>
          <a:xfrm>
            <a:off x="10573482" y="3423148"/>
            <a:ext cx="322600" cy="322600"/>
          </a:xfrm>
          <a:prstGeom prst="rect">
            <a:avLst/>
          </a:prstGeom>
        </p:spPr>
      </p:pic>
      <p:sp>
        <p:nvSpPr>
          <p:cNvPr id="36" name="Text 29"/>
          <p:cNvSpPr/>
          <p:nvPr/>
        </p:nvSpPr>
        <p:spPr>
          <a:xfrm>
            <a:off x="9780788" y="4069080"/>
            <a:ext cx="1907987" cy="502920"/>
          </a:xfrm>
          <a:prstGeom prst="rect">
            <a:avLst/>
          </a:prstGeom>
          <a:noFill/>
          <a:ln/>
        </p:spPr>
        <p:txBody>
          <a:bodyPr wrap="square" lIns="0" tIns="0" rIns="0" bIns="0" rtlCol="0" anchor="ctr"/>
          <a:lstStyle/>
          <a:p>
            <a:pPr marL="0" indent="0" algn="ctr">
              <a:lnSpc>
                <a:spcPct val="95000"/>
              </a:lnSpc>
              <a:buNone/>
            </a:pPr>
            <a:r>
              <a:rPr lang="en-US" sz="1450" b="1" dirty="0">
                <a:solidFill>
                  <a:srgbClr val="FFFFFF"/>
                </a:solidFill>
                <a:latin typeface="Georgia" pitchFamily="34" charset="0"/>
                <a:ea typeface="Georgia" pitchFamily="34" charset="-122"/>
                <a:cs typeface="Georgia" pitchFamily="34" charset="-120"/>
              </a:rPr>
              <a:t>Planning a baby</a:t>
            </a:r>
            <a:endParaRPr lang="en-US" sz="1450" dirty="0"/>
          </a:p>
        </p:txBody>
      </p:sp>
      <p:sp>
        <p:nvSpPr>
          <p:cNvPr id="37" name="Text 30"/>
          <p:cNvSpPr/>
          <p:nvPr/>
        </p:nvSpPr>
        <p:spPr>
          <a:xfrm>
            <a:off x="9853940" y="4617720"/>
            <a:ext cx="1761683" cy="914400"/>
          </a:xfrm>
          <a:prstGeom prst="rect">
            <a:avLst/>
          </a:prstGeom>
          <a:noFill/>
          <a:ln/>
        </p:spPr>
        <p:txBody>
          <a:bodyPr wrap="square" lIns="0" tIns="0" rIns="0" bIns="0" rtlCol="0" anchor="ctr"/>
          <a:lstStyle/>
          <a:p>
            <a:pPr marL="0" indent="0" algn="ctr">
              <a:lnSpc>
                <a:spcPct val="106000"/>
              </a:lnSpc>
              <a:buNone/>
            </a:pPr>
            <a:r>
              <a:rPr lang="en-US" sz="1150" dirty="0">
                <a:solidFill>
                  <a:srgbClr val="C2D2E4"/>
                </a:solidFill>
                <a:latin typeface="Calibri" pitchFamily="34" charset="0"/>
                <a:ea typeface="Calibri" pitchFamily="34" charset="-122"/>
                <a:cs typeface="Calibri" pitchFamily="34" charset="-120"/>
              </a:rPr>
              <a:t>Switch to preconception advice.</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ACROSS THE LIFE COURSE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When she wants to conceive</a:t>
            </a:r>
            <a:endParaRPr lang="en-US" sz="3000" dirty="0"/>
          </a:p>
        </p:txBody>
      </p:sp>
      <p:sp>
        <p:nvSpPr>
          <p:cNvPr id="7" name="Shape 5"/>
          <p:cNvSpPr/>
          <p:nvPr/>
        </p:nvSpPr>
        <p:spPr>
          <a:xfrm>
            <a:off x="10927080" y="868680"/>
            <a:ext cx="777240" cy="777240"/>
          </a:xfrm>
          <a:prstGeom prst="ellipse">
            <a:avLst/>
          </a:prstGeom>
          <a:solidFill>
            <a:srgbClr val="E4F1F0"/>
          </a:solidFill>
          <a:ln/>
        </p:spPr>
        <p:txBody>
          <a:bodyPr/>
          <a:lstStyle/>
          <a:p>
            <a:endParaRPr lang="en-GB"/>
          </a:p>
        </p:txBody>
      </p:sp>
      <p:pic>
        <p:nvPicPr>
          <p:cNvPr id="8" name="Image 0" descr="preencoded.png"/>
          <p:cNvPicPr>
            <a:picLocks noChangeAspect="1"/>
          </p:cNvPicPr>
          <p:nvPr/>
        </p:nvPicPr>
        <p:blipFill>
          <a:blip r:embed="rId3"/>
          <a:stretch>
            <a:fillRect/>
          </a:stretch>
        </p:blipFill>
        <p:spPr>
          <a:xfrm>
            <a:off x="11152480" y="1094080"/>
            <a:ext cx="326441" cy="326441"/>
          </a:xfrm>
          <a:prstGeom prst="rect">
            <a:avLst/>
          </a:prstGeom>
        </p:spPr>
      </p:pic>
      <p:sp>
        <p:nvSpPr>
          <p:cNvPr id="9" name="Text 6"/>
          <p:cNvSpPr/>
          <p:nvPr/>
        </p:nvSpPr>
        <p:spPr>
          <a:xfrm>
            <a:off x="411480" y="1965960"/>
            <a:ext cx="1005840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“Family planning” includes planning FOR a pregnancy. When she answers “yes, now,” switch into preconception mode.</a:t>
            </a:r>
            <a:endParaRPr lang="en-US" sz="1450" dirty="0"/>
          </a:p>
        </p:txBody>
      </p:sp>
      <p:sp>
        <p:nvSpPr>
          <p:cNvPr id="10" name="Shape 7"/>
          <p:cNvSpPr/>
          <p:nvPr/>
        </p:nvSpPr>
        <p:spPr>
          <a:xfrm>
            <a:off x="411480" y="2606040"/>
            <a:ext cx="11338560" cy="914400"/>
          </a:xfrm>
          <a:prstGeom prst="roundRect">
            <a:avLst>
              <a:gd name="adj" fmla="val 10000"/>
            </a:avLst>
          </a:prstGeom>
          <a:solidFill>
            <a:srgbClr val="0E2A47"/>
          </a:solidFill>
          <a:ln/>
          <a:effectLst>
            <a:outerShdw blurRad="88900" dist="38100" dir="5400000" algn="bl" rotWithShape="0">
              <a:srgbClr val="000000">
                <a:alpha val="13000"/>
              </a:srgbClr>
            </a:outerShdw>
          </a:effectLst>
        </p:spPr>
        <p:txBody>
          <a:bodyPr/>
          <a:lstStyle/>
          <a:p>
            <a:endParaRPr lang="en-GB"/>
          </a:p>
        </p:txBody>
      </p:sp>
      <p:sp>
        <p:nvSpPr>
          <p:cNvPr id="11" name="Shape 8"/>
          <p:cNvSpPr/>
          <p:nvPr/>
        </p:nvSpPr>
        <p:spPr>
          <a:xfrm>
            <a:off x="658368" y="2788920"/>
            <a:ext cx="566928" cy="566928"/>
          </a:xfrm>
          <a:prstGeom prst="ellipse">
            <a:avLst/>
          </a:prstGeom>
          <a:solidFill>
            <a:srgbClr val="16395E"/>
          </a:solidFill>
          <a:ln/>
        </p:spPr>
        <p:txBody>
          <a:bodyPr/>
          <a:lstStyle/>
          <a:p>
            <a:endParaRPr lang="en-GB"/>
          </a:p>
        </p:txBody>
      </p:sp>
      <p:pic>
        <p:nvPicPr>
          <p:cNvPr id="12" name="Image 1" descr="preencoded.png"/>
          <p:cNvPicPr>
            <a:picLocks noChangeAspect="1"/>
          </p:cNvPicPr>
          <p:nvPr/>
        </p:nvPicPr>
        <p:blipFill>
          <a:blip r:embed="rId4"/>
          <a:stretch>
            <a:fillRect/>
          </a:stretch>
        </p:blipFill>
        <p:spPr>
          <a:xfrm>
            <a:off x="822777" y="2953329"/>
            <a:ext cx="238110" cy="238110"/>
          </a:xfrm>
          <a:prstGeom prst="rect">
            <a:avLst/>
          </a:prstGeom>
        </p:spPr>
      </p:pic>
      <p:sp>
        <p:nvSpPr>
          <p:cNvPr id="13" name="Text 9"/>
          <p:cNvSpPr/>
          <p:nvPr/>
        </p:nvSpPr>
        <p:spPr>
          <a:xfrm>
            <a:off x="1417320" y="2606040"/>
            <a:ext cx="10149840" cy="914400"/>
          </a:xfrm>
          <a:prstGeom prst="rect">
            <a:avLst/>
          </a:prstGeom>
          <a:noFill/>
          <a:ln/>
        </p:spPr>
        <p:txBody>
          <a:bodyPr wrap="square" lIns="0" tIns="0" rIns="0" bIns="0" rtlCol="0" anchor="ctr"/>
          <a:lstStyle/>
          <a:p>
            <a:pPr marL="0" indent="0">
              <a:lnSpc>
                <a:spcPct val="105000"/>
              </a:lnSpc>
              <a:buNone/>
            </a:pPr>
            <a:r>
              <a:rPr lang="en-US" sz="1350" b="1" dirty="0">
                <a:solidFill>
                  <a:srgbClr val="E8770E"/>
                </a:solidFill>
                <a:latin typeface="Calibri" pitchFamily="34" charset="0"/>
                <a:ea typeface="Calibri" pitchFamily="34" charset="-122"/>
                <a:cs typeface="Calibri" pitchFamily="34" charset="-120"/>
              </a:rPr>
              <a:t>Folic acid is the headline.  </a:t>
            </a:r>
            <a:r>
              <a:rPr lang="en-US" sz="1350" dirty="0">
                <a:solidFill>
                  <a:srgbClr val="E7EEF5"/>
                </a:solidFill>
                <a:latin typeface="Calibri" pitchFamily="34" charset="0"/>
                <a:ea typeface="Calibri" pitchFamily="34" charset="-122"/>
                <a:cs typeface="Calibri" pitchFamily="34" charset="-120"/>
              </a:rPr>
              <a:t>400 micrograms daily before conception and until 12 weeks. Use </a:t>
            </a:r>
            <a:r>
              <a:rPr lang="en-US" sz="1350" b="1" dirty="0">
                <a:solidFill>
                  <a:srgbClr val="FFFFFF"/>
                </a:solidFill>
                <a:latin typeface="Calibri" pitchFamily="34" charset="0"/>
                <a:ea typeface="Calibri" pitchFamily="34" charset="-122"/>
                <a:cs typeface="Calibri" pitchFamily="34" charset="-120"/>
              </a:rPr>
              <a:t>5 mg</a:t>
            </a:r>
            <a:r>
              <a:rPr lang="en-US" sz="1350" dirty="0">
                <a:solidFill>
                  <a:srgbClr val="E7EEF5"/>
                </a:solidFill>
                <a:latin typeface="Calibri" pitchFamily="34" charset="0"/>
                <a:ea typeface="Calibri" pitchFamily="34" charset="-122"/>
                <a:cs typeface="Calibri" pitchFamily="34" charset="-120"/>
              </a:rPr>
              <a:t> if higher risk — diabetes, epilepsy medicines, BMI ≥30, or a previous neural tube defect.</a:t>
            </a:r>
            <a:endParaRPr lang="en-US" sz="1350" dirty="0"/>
          </a:p>
        </p:txBody>
      </p:sp>
      <p:sp>
        <p:nvSpPr>
          <p:cNvPr id="14" name="Shape 10"/>
          <p:cNvSpPr/>
          <p:nvPr/>
        </p:nvSpPr>
        <p:spPr>
          <a:xfrm>
            <a:off x="411480" y="3703320"/>
            <a:ext cx="3667658" cy="1143000"/>
          </a:xfrm>
          <a:prstGeom prst="roundRect">
            <a:avLst>
              <a:gd name="adj" fmla="val 800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pic>
        <p:nvPicPr>
          <p:cNvPr id="15" name="Image 2" descr="preencoded.png"/>
          <p:cNvPicPr>
            <a:picLocks noChangeAspect="1"/>
          </p:cNvPicPr>
          <p:nvPr/>
        </p:nvPicPr>
        <p:blipFill>
          <a:blip r:embed="rId5"/>
          <a:stretch>
            <a:fillRect/>
          </a:stretch>
        </p:blipFill>
        <p:spPr>
          <a:xfrm>
            <a:off x="612648" y="3904488"/>
            <a:ext cx="237744" cy="237744"/>
          </a:xfrm>
          <a:prstGeom prst="rect">
            <a:avLst/>
          </a:prstGeom>
        </p:spPr>
      </p:pic>
      <p:sp>
        <p:nvSpPr>
          <p:cNvPr id="16" name="Text 11"/>
          <p:cNvSpPr/>
          <p:nvPr/>
        </p:nvSpPr>
        <p:spPr>
          <a:xfrm>
            <a:off x="960120" y="3849624"/>
            <a:ext cx="2981858" cy="320040"/>
          </a:xfrm>
          <a:prstGeom prst="rect">
            <a:avLst/>
          </a:prstGeom>
          <a:noFill/>
          <a:ln/>
        </p:spPr>
        <p:txBody>
          <a:bodyPr wrap="square" lIns="0" tIns="0" rIns="0" bIns="0" rtlCol="0" anchor="ctr"/>
          <a:lstStyle/>
          <a:p>
            <a:pPr marL="0" indent="0">
              <a:buNone/>
            </a:pPr>
            <a:r>
              <a:rPr lang="en-US" sz="1280" b="1" dirty="0">
                <a:solidFill>
                  <a:srgbClr val="0E2A47"/>
                </a:solidFill>
                <a:latin typeface="Georgia" pitchFamily="34" charset="0"/>
                <a:ea typeface="Georgia" pitchFamily="34" charset="-122"/>
                <a:cs typeface="Georgia" pitchFamily="34" charset="-120"/>
              </a:rPr>
              <a:t>Optimise conditions</a:t>
            </a:r>
            <a:endParaRPr lang="en-US" sz="1280" dirty="0"/>
          </a:p>
        </p:txBody>
      </p:sp>
      <p:sp>
        <p:nvSpPr>
          <p:cNvPr id="17" name="Text 12"/>
          <p:cNvSpPr/>
          <p:nvPr/>
        </p:nvSpPr>
        <p:spPr>
          <a:xfrm>
            <a:off x="612648" y="4206240"/>
            <a:ext cx="3301898" cy="566928"/>
          </a:xfrm>
          <a:prstGeom prst="rect">
            <a:avLst/>
          </a:prstGeom>
          <a:noFill/>
          <a:ln/>
        </p:spPr>
        <p:txBody>
          <a:bodyPr wrap="square" lIns="0" tIns="0" rIns="0" bIns="0" rtlCol="0" anchor="ctr"/>
          <a:lstStyle/>
          <a:p>
            <a:pPr marL="0" indent="0">
              <a:lnSpc>
                <a:spcPct val="104000"/>
              </a:lnSpc>
              <a:buNone/>
            </a:pPr>
            <a:r>
              <a:rPr lang="en-US" sz="1080" dirty="0">
                <a:solidFill>
                  <a:srgbClr val="5C6E7E"/>
                </a:solidFill>
                <a:latin typeface="Calibri" pitchFamily="34" charset="0"/>
                <a:ea typeface="Calibri" pitchFamily="34" charset="-122"/>
                <a:cs typeface="Calibri" pitchFamily="34" charset="-120"/>
              </a:rPr>
              <a:t>Get diabetes, BP, epilepsy, thyroid and mental health well controlled first.</a:t>
            </a:r>
            <a:endParaRPr lang="en-US" sz="1080" dirty="0"/>
          </a:p>
        </p:txBody>
      </p:sp>
      <p:sp>
        <p:nvSpPr>
          <p:cNvPr id="18" name="Shape 13"/>
          <p:cNvSpPr/>
          <p:nvPr/>
        </p:nvSpPr>
        <p:spPr>
          <a:xfrm>
            <a:off x="4262018" y="3703320"/>
            <a:ext cx="3667658" cy="1143000"/>
          </a:xfrm>
          <a:prstGeom prst="roundRect">
            <a:avLst>
              <a:gd name="adj" fmla="val 800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pic>
        <p:nvPicPr>
          <p:cNvPr id="19" name="Image 3" descr="preencoded.png"/>
          <p:cNvPicPr>
            <a:picLocks noChangeAspect="1"/>
          </p:cNvPicPr>
          <p:nvPr/>
        </p:nvPicPr>
        <p:blipFill>
          <a:blip r:embed="rId5"/>
          <a:stretch>
            <a:fillRect/>
          </a:stretch>
        </p:blipFill>
        <p:spPr>
          <a:xfrm>
            <a:off x="4463186" y="3904488"/>
            <a:ext cx="237744" cy="237744"/>
          </a:xfrm>
          <a:prstGeom prst="rect">
            <a:avLst/>
          </a:prstGeom>
        </p:spPr>
      </p:pic>
      <p:sp>
        <p:nvSpPr>
          <p:cNvPr id="20" name="Text 14"/>
          <p:cNvSpPr/>
          <p:nvPr/>
        </p:nvSpPr>
        <p:spPr>
          <a:xfrm>
            <a:off x="4810658" y="3849624"/>
            <a:ext cx="2981858" cy="320040"/>
          </a:xfrm>
          <a:prstGeom prst="rect">
            <a:avLst/>
          </a:prstGeom>
          <a:noFill/>
          <a:ln/>
        </p:spPr>
        <p:txBody>
          <a:bodyPr wrap="square" lIns="0" tIns="0" rIns="0" bIns="0" rtlCol="0" anchor="ctr"/>
          <a:lstStyle/>
          <a:p>
            <a:pPr marL="0" indent="0">
              <a:buNone/>
            </a:pPr>
            <a:r>
              <a:rPr lang="en-US" sz="1280" b="1" dirty="0">
                <a:solidFill>
                  <a:srgbClr val="0E2A47"/>
                </a:solidFill>
                <a:latin typeface="Georgia" pitchFamily="34" charset="0"/>
                <a:ea typeface="Georgia" pitchFamily="34" charset="-122"/>
                <a:cs typeface="Georgia" pitchFamily="34" charset="-120"/>
              </a:rPr>
              <a:t>Review her medicines</a:t>
            </a:r>
            <a:endParaRPr lang="en-US" sz="1280" dirty="0"/>
          </a:p>
        </p:txBody>
      </p:sp>
      <p:sp>
        <p:nvSpPr>
          <p:cNvPr id="21" name="Text 15"/>
          <p:cNvSpPr/>
          <p:nvPr/>
        </p:nvSpPr>
        <p:spPr>
          <a:xfrm>
            <a:off x="4463186" y="4206240"/>
            <a:ext cx="3301898" cy="566928"/>
          </a:xfrm>
          <a:prstGeom prst="rect">
            <a:avLst/>
          </a:prstGeom>
          <a:noFill/>
          <a:ln/>
        </p:spPr>
        <p:txBody>
          <a:bodyPr wrap="square" lIns="0" tIns="0" rIns="0" bIns="0" rtlCol="0" anchor="ctr"/>
          <a:lstStyle/>
          <a:p>
            <a:pPr marL="0" indent="0">
              <a:lnSpc>
                <a:spcPct val="104000"/>
              </a:lnSpc>
              <a:buNone/>
            </a:pPr>
            <a:r>
              <a:rPr lang="en-US" sz="1080" dirty="0">
                <a:solidFill>
                  <a:srgbClr val="5C6E7E"/>
                </a:solidFill>
                <a:latin typeface="Calibri" pitchFamily="34" charset="0"/>
                <a:ea typeface="Calibri" pitchFamily="34" charset="-122"/>
                <a:cs typeface="Calibri" pitchFamily="34" charset="-120"/>
              </a:rPr>
              <a:t>Switch anything unsafe in pregnancy — check before stopping essential drugs.</a:t>
            </a:r>
            <a:endParaRPr lang="en-US" sz="1080" dirty="0"/>
          </a:p>
        </p:txBody>
      </p:sp>
      <p:sp>
        <p:nvSpPr>
          <p:cNvPr id="22" name="Shape 16"/>
          <p:cNvSpPr/>
          <p:nvPr/>
        </p:nvSpPr>
        <p:spPr>
          <a:xfrm>
            <a:off x="8112557" y="3703320"/>
            <a:ext cx="3667658" cy="1143000"/>
          </a:xfrm>
          <a:prstGeom prst="roundRect">
            <a:avLst>
              <a:gd name="adj" fmla="val 800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pic>
        <p:nvPicPr>
          <p:cNvPr id="23" name="Image 4" descr="preencoded.png"/>
          <p:cNvPicPr>
            <a:picLocks noChangeAspect="1"/>
          </p:cNvPicPr>
          <p:nvPr/>
        </p:nvPicPr>
        <p:blipFill>
          <a:blip r:embed="rId5"/>
          <a:stretch>
            <a:fillRect/>
          </a:stretch>
        </p:blipFill>
        <p:spPr>
          <a:xfrm>
            <a:off x="8313725" y="3904488"/>
            <a:ext cx="237744" cy="237744"/>
          </a:xfrm>
          <a:prstGeom prst="rect">
            <a:avLst/>
          </a:prstGeom>
        </p:spPr>
      </p:pic>
      <p:sp>
        <p:nvSpPr>
          <p:cNvPr id="24" name="Text 17"/>
          <p:cNvSpPr/>
          <p:nvPr/>
        </p:nvSpPr>
        <p:spPr>
          <a:xfrm>
            <a:off x="8661197" y="3849624"/>
            <a:ext cx="2981858" cy="320040"/>
          </a:xfrm>
          <a:prstGeom prst="rect">
            <a:avLst/>
          </a:prstGeom>
          <a:noFill/>
          <a:ln/>
        </p:spPr>
        <p:txBody>
          <a:bodyPr wrap="square" lIns="0" tIns="0" rIns="0" bIns="0" rtlCol="0" anchor="ctr"/>
          <a:lstStyle/>
          <a:p>
            <a:pPr marL="0" indent="0">
              <a:buNone/>
            </a:pPr>
            <a:r>
              <a:rPr lang="en-US" sz="1280" b="1" dirty="0">
                <a:solidFill>
                  <a:srgbClr val="0E2A47"/>
                </a:solidFill>
                <a:latin typeface="Georgia" pitchFamily="34" charset="0"/>
                <a:ea typeface="Georgia" pitchFamily="34" charset="-122"/>
                <a:cs typeface="Georgia" pitchFamily="34" charset="-120"/>
              </a:rPr>
              <a:t>Lifestyle</a:t>
            </a:r>
            <a:endParaRPr lang="en-US" sz="1280" dirty="0"/>
          </a:p>
        </p:txBody>
      </p:sp>
      <p:sp>
        <p:nvSpPr>
          <p:cNvPr id="25" name="Text 18"/>
          <p:cNvSpPr/>
          <p:nvPr/>
        </p:nvSpPr>
        <p:spPr>
          <a:xfrm>
            <a:off x="8313725" y="4206240"/>
            <a:ext cx="3301898" cy="566928"/>
          </a:xfrm>
          <a:prstGeom prst="rect">
            <a:avLst/>
          </a:prstGeom>
          <a:noFill/>
          <a:ln/>
        </p:spPr>
        <p:txBody>
          <a:bodyPr wrap="square" lIns="0" tIns="0" rIns="0" bIns="0" rtlCol="0" anchor="ctr"/>
          <a:lstStyle/>
          <a:p>
            <a:pPr marL="0" indent="0">
              <a:lnSpc>
                <a:spcPct val="104000"/>
              </a:lnSpc>
              <a:buNone/>
            </a:pPr>
            <a:r>
              <a:rPr lang="en-US" sz="1080" dirty="0">
                <a:solidFill>
                  <a:srgbClr val="5C6E7E"/>
                </a:solidFill>
                <a:latin typeface="Calibri" pitchFamily="34" charset="0"/>
                <a:ea typeface="Calibri" pitchFamily="34" charset="-122"/>
                <a:cs typeface="Calibri" pitchFamily="34" charset="-120"/>
              </a:rPr>
              <a:t>Stop smoking and alcohol; aim for a healthy weight; vitamin D.</a:t>
            </a:r>
            <a:endParaRPr lang="en-US" sz="1080" dirty="0"/>
          </a:p>
        </p:txBody>
      </p:sp>
      <p:sp>
        <p:nvSpPr>
          <p:cNvPr id="26" name="Shape 19"/>
          <p:cNvSpPr/>
          <p:nvPr/>
        </p:nvSpPr>
        <p:spPr>
          <a:xfrm>
            <a:off x="411480" y="4992624"/>
            <a:ext cx="3667658" cy="1143000"/>
          </a:xfrm>
          <a:prstGeom prst="roundRect">
            <a:avLst>
              <a:gd name="adj" fmla="val 800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pic>
        <p:nvPicPr>
          <p:cNvPr id="27" name="Image 5" descr="preencoded.png"/>
          <p:cNvPicPr>
            <a:picLocks noChangeAspect="1"/>
          </p:cNvPicPr>
          <p:nvPr/>
        </p:nvPicPr>
        <p:blipFill>
          <a:blip r:embed="rId5"/>
          <a:stretch>
            <a:fillRect/>
          </a:stretch>
        </p:blipFill>
        <p:spPr>
          <a:xfrm>
            <a:off x="612648" y="5193792"/>
            <a:ext cx="237744" cy="237744"/>
          </a:xfrm>
          <a:prstGeom prst="rect">
            <a:avLst/>
          </a:prstGeom>
        </p:spPr>
      </p:pic>
      <p:sp>
        <p:nvSpPr>
          <p:cNvPr id="28" name="Text 20"/>
          <p:cNvSpPr/>
          <p:nvPr/>
        </p:nvSpPr>
        <p:spPr>
          <a:xfrm>
            <a:off x="960120" y="5138928"/>
            <a:ext cx="2981858" cy="320040"/>
          </a:xfrm>
          <a:prstGeom prst="rect">
            <a:avLst/>
          </a:prstGeom>
          <a:noFill/>
          <a:ln/>
        </p:spPr>
        <p:txBody>
          <a:bodyPr wrap="square" lIns="0" tIns="0" rIns="0" bIns="0" rtlCol="0" anchor="ctr"/>
          <a:lstStyle/>
          <a:p>
            <a:pPr marL="0" indent="0">
              <a:buNone/>
            </a:pPr>
            <a:r>
              <a:rPr lang="en-US" sz="1280" b="1" dirty="0">
                <a:solidFill>
                  <a:srgbClr val="0E2A47"/>
                </a:solidFill>
                <a:latin typeface="Georgia" pitchFamily="34" charset="0"/>
                <a:ea typeface="Georgia" pitchFamily="34" charset="-122"/>
                <a:cs typeface="Georgia" pitchFamily="34" charset="-120"/>
              </a:rPr>
              <a:t>Immunity &amp; screening</a:t>
            </a:r>
            <a:endParaRPr lang="en-US" sz="1280" dirty="0"/>
          </a:p>
        </p:txBody>
      </p:sp>
      <p:sp>
        <p:nvSpPr>
          <p:cNvPr id="29" name="Text 21"/>
          <p:cNvSpPr/>
          <p:nvPr/>
        </p:nvSpPr>
        <p:spPr>
          <a:xfrm>
            <a:off x="612648" y="5495544"/>
            <a:ext cx="3301898" cy="566928"/>
          </a:xfrm>
          <a:prstGeom prst="rect">
            <a:avLst/>
          </a:prstGeom>
          <a:noFill/>
          <a:ln/>
        </p:spPr>
        <p:txBody>
          <a:bodyPr wrap="square" lIns="0" tIns="0" rIns="0" bIns="0" rtlCol="0" anchor="ctr"/>
          <a:lstStyle/>
          <a:p>
            <a:pPr marL="0" indent="0">
              <a:lnSpc>
                <a:spcPct val="104000"/>
              </a:lnSpc>
              <a:buNone/>
            </a:pPr>
            <a:r>
              <a:rPr lang="en-US" sz="1080" dirty="0">
                <a:solidFill>
                  <a:srgbClr val="5C6E7E"/>
                </a:solidFill>
                <a:latin typeface="Calibri" pitchFamily="34" charset="0"/>
                <a:ea typeface="Calibri" pitchFamily="34" charset="-122"/>
                <a:cs typeface="Calibri" pitchFamily="34" charset="-120"/>
              </a:rPr>
              <a:t>Check rubella/MMR and offer relevant screening; update vaccinations.</a:t>
            </a:r>
            <a:endParaRPr lang="en-US" sz="1080" dirty="0"/>
          </a:p>
        </p:txBody>
      </p:sp>
      <p:sp>
        <p:nvSpPr>
          <p:cNvPr id="30" name="Shape 22"/>
          <p:cNvSpPr/>
          <p:nvPr/>
        </p:nvSpPr>
        <p:spPr>
          <a:xfrm>
            <a:off x="4262018" y="4992624"/>
            <a:ext cx="3667658" cy="1143000"/>
          </a:xfrm>
          <a:prstGeom prst="roundRect">
            <a:avLst>
              <a:gd name="adj" fmla="val 800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pic>
        <p:nvPicPr>
          <p:cNvPr id="31" name="Image 6" descr="preencoded.png"/>
          <p:cNvPicPr>
            <a:picLocks noChangeAspect="1"/>
          </p:cNvPicPr>
          <p:nvPr/>
        </p:nvPicPr>
        <p:blipFill>
          <a:blip r:embed="rId5"/>
          <a:stretch>
            <a:fillRect/>
          </a:stretch>
        </p:blipFill>
        <p:spPr>
          <a:xfrm>
            <a:off x="4463186" y="5193792"/>
            <a:ext cx="237744" cy="237744"/>
          </a:xfrm>
          <a:prstGeom prst="rect">
            <a:avLst/>
          </a:prstGeom>
        </p:spPr>
      </p:pic>
      <p:sp>
        <p:nvSpPr>
          <p:cNvPr id="32" name="Text 23"/>
          <p:cNvSpPr/>
          <p:nvPr/>
        </p:nvSpPr>
        <p:spPr>
          <a:xfrm>
            <a:off x="4810658" y="5138928"/>
            <a:ext cx="2981858" cy="320040"/>
          </a:xfrm>
          <a:prstGeom prst="rect">
            <a:avLst/>
          </a:prstGeom>
          <a:noFill/>
          <a:ln/>
        </p:spPr>
        <p:txBody>
          <a:bodyPr wrap="square" lIns="0" tIns="0" rIns="0" bIns="0" rtlCol="0" anchor="ctr"/>
          <a:lstStyle/>
          <a:p>
            <a:pPr marL="0" indent="0">
              <a:buNone/>
            </a:pPr>
            <a:r>
              <a:rPr lang="en-US" sz="1280" b="1" dirty="0">
                <a:solidFill>
                  <a:srgbClr val="0E2A47"/>
                </a:solidFill>
                <a:latin typeface="Georgia" pitchFamily="34" charset="0"/>
                <a:ea typeface="Georgia" pitchFamily="34" charset="-122"/>
                <a:cs typeface="Georgia" pitchFamily="34" charset="-120"/>
              </a:rPr>
              <a:t>Return of fertility</a:t>
            </a:r>
            <a:endParaRPr lang="en-US" sz="1280" dirty="0"/>
          </a:p>
        </p:txBody>
      </p:sp>
      <p:sp>
        <p:nvSpPr>
          <p:cNvPr id="33" name="Text 24"/>
          <p:cNvSpPr/>
          <p:nvPr/>
        </p:nvSpPr>
        <p:spPr>
          <a:xfrm>
            <a:off x="4463186" y="5495544"/>
            <a:ext cx="3301898" cy="566928"/>
          </a:xfrm>
          <a:prstGeom prst="rect">
            <a:avLst/>
          </a:prstGeom>
          <a:noFill/>
          <a:ln/>
        </p:spPr>
        <p:txBody>
          <a:bodyPr wrap="square" lIns="0" tIns="0" rIns="0" bIns="0" rtlCol="0" anchor="ctr"/>
          <a:lstStyle/>
          <a:p>
            <a:pPr marL="0" indent="0">
              <a:lnSpc>
                <a:spcPct val="104000"/>
              </a:lnSpc>
              <a:buNone/>
            </a:pPr>
            <a:r>
              <a:rPr lang="en-US" sz="1080" dirty="0">
                <a:solidFill>
                  <a:srgbClr val="5C6E7E"/>
                </a:solidFill>
                <a:latin typeface="Calibri" pitchFamily="34" charset="0"/>
                <a:ea typeface="Calibri" pitchFamily="34" charset="-122"/>
                <a:cs typeface="Calibri" pitchFamily="34" charset="-120"/>
              </a:rPr>
              <a:t>Reassure: fertility returns quickly after most methods stop.</a:t>
            </a:r>
            <a:endParaRPr lang="en-US" sz="1080" dirty="0"/>
          </a:p>
        </p:txBody>
      </p:sp>
      <p:sp>
        <p:nvSpPr>
          <p:cNvPr id="34" name="Shape 25"/>
          <p:cNvSpPr/>
          <p:nvPr/>
        </p:nvSpPr>
        <p:spPr>
          <a:xfrm>
            <a:off x="8112557" y="4992624"/>
            <a:ext cx="3667658" cy="1143000"/>
          </a:xfrm>
          <a:prstGeom prst="roundRect">
            <a:avLst>
              <a:gd name="adj" fmla="val 8000"/>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pic>
        <p:nvPicPr>
          <p:cNvPr id="35" name="Image 7" descr="preencoded.png"/>
          <p:cNvPicPr>
            <a:picLocks noChangeAspect="1"/>
          </p:cNvPicPr>
          <p:nvPr/>
        </p:nvPicPr>
        <p:blipFill>
          <a:blip r:embed="rId5"/>
          <a:stretch>
            <a:fillRect/>
          </a:stretch>
        </p:blipFill>
        <p:spPr>
          <a:xfrm>
            <a:off x="8313725" y="5193792"/>
            <a:ext cx="237744" cy="237744"/>
          </a:xfrm>
          <a:prstGeom prst="rect">
            <a:avLst/>
          </a:prstGeom>
        </p:spPr>
      </p:pic>
      <p:sp>
        <p:nvSpPr>
          <p:cNvPr id="36" name="Text 26"/>
          <p:cNvSpPr/>
          <p:nvPr/>
        </p:nvSpPr>
        <p:spPr>
          <a:xfrm>
            <a:off x="8661197" y="5138928"/>
            <a:ext cx="2981858" cy="320040"/>
          </a:xfrm>
          <a:prstGeom prst="rect">
            <a:avLst/>
          </a:prstGeom>
          <a:noFill/>
          <a:ln/>
        </p:spPr>
        <p:txBody>
          <a:bodyPr wrap="square" lIns="0" tIns="0" rIns="0" bIns="0" rtlCol="0" anchor="ctr"/>
          <a:lstStyle/>
          <a:p>
            <a:pPr marL="0" indent="0">
              <a:buNone/>
            </a:pPr>
            <a:r>
              <a:rPr lang="en-US" sz="1280" b="1" dirty="0">
                <a:solidFill>
                  <a:srgbClr val="0E2A47"/>
                </a:solidFill>
                <a:latin typeface="Georgia" pitchFamily="34" charset="0"/>
                <a:ea typeface="Georgia" pitchFamily="34" charset="-122"/>
                <a:cs typeface="Georgia" pitchFamily="34" charset="-120"/>
              </a:rPr>
              <a:t>Safety-net</a:t>
            </a:r>
            <a:endParaRPr lang="en-US" sz="1280" dirty="0"/>
          </a:p>
        </p:txBody>
      </p:sp>
      <p:sp>
        <p:nvSpPr>
          <p:cNvPr id="37" name="Text 27"/>
          <p:cNvSpPr/>
          <p:nvPr/>
        </p:nvSpPr>
        <p:spPr>
          <a:xfrm>
            <a:off x="8313725" y="5495544"/>
            <a:ext cx="3301898" cy="566928"/>
          </a:xfrm>
          <a:prstGeom prst="rect">
            <a:avLst/>
          </a:prstGeom>
          <a:noFill/>
          <a:ln/>
        </p:spPr>
        <p:txBody>
          <a:bodyPr wrap="square" lIns="0" tIns="0" rIns="0" bIns="0" rtlCol="0" anchor="ctr"/>
          <a:lstStyle/>
          <a:p>
            <a:pPr marL="0" indent="0">
              <a:lnSpc>
                <a:spcPct val="104000"/>
              </a:lnSpc>
              <a:buNone/>
            </a:pPr>
            <a:r>
              <a:rPr lang="en-US" sz="1080" dirty="0">
                <a:solidFill>
                  <a:srgbClr val="5C6E7E"/>
                </a:solidFill>
                <a:latin typeface="Calibri" pitchFamily="34" charset="0"/>
                <a:ea typeface="Calibri" pitchFamily="34" charset="-122"/>
                <a:cs typeface="Calibri" pitchFamily="34" charset="-120"/>
              </a:rPr>
              <a:t>Advise booking early with maternity once pregnant.</a:t>
            </a:r>
            <a:endParaRPr lang="en-US" sz="1080" dirty="0"/>
          </a:p>
        </p:txBody>
      </p:sp>
      <p:sp>
        <p:nvSpPr>
          <p:cNvPr id="38" name="Text 28"/>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9" name="Text 29"/>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2">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CLOSE THE LOOP</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Safety-net &amp; document</a:t>
            </a:r>
            <a:endParaRPr lang="en-US" sz="3000" dirty="0"/>
          </a:p>
        </p:txBody>
      </p:sp>
      <p:sp>
        <p:nvSpPr>
          <p:cNvPr id="7" name="Text 5"/>
          <p:cNvSpPr/>
          <p:nvPr/>
        </p:nvSpPr>
        <p:spPr>
          <a:xfrm>
            <a:off x="411480" y="1965960"/>
            <a:ext cx="11247120" cy="502920"/>
          </a:xfrm>
          <a:prstGeom prst="rect">
            <a:avLst/>
          </a:prstGeom>
          <a:noFill/>
          <a:ln/>
        </p:spPr>
        <p:txBody>
          <a:bodyPr wrap="square" lIns="0" tIns="0" rIns="0" bIns="0" rtlCol="0" anchor="ctr"/>
          <a:lstStyle/>
          <a:p>
            <a:pPr marL="0" indent="0">
              <a:buNone/>
            </a:pPr>
            <a:r>
              <a:rPr lang="en-US" sz="1450" dirty="0">
                <a:solidFill>
                  <a:srgbClr val="1B2A3A"/>
                </a:solidFill>
                <a:latin typeface="Calibri" pitchFamily="34" charset="0"/>
                <a:ea typeface="Calibri" pitchFamily="34" charset="-122"/>
                <a:cs typeface="Calibri" pitchFamily="34" charset="-120"/>
              </a:rPr>
              <a:t>Good documentation protects the woman and you. Capture that this was a shared, informed decision.</a:t>
            </a:r>
            <a:endParaRPr lang="en-US" sz="1450" dirty="0"/>
          </a:p>
        </p:txBody>
      </p:sp>
      <p:sp>
        <p:nvSpPr>
          <p:cNvPr id="8" name="Shape 6"/>
          <p:cNvSpPr/>
          <p:nvPr/>
        </p:nvSpPr>
        <p:spPr>
          <a:xfrm>
            <a:off x="411480" y="2651760"/>
            <a:ext cx="5532120" cy="3291840"/>
          </a:xfrm>
          <a:prstGeom prst="roundRect">
            <a:avLst>
              <a:gd name="adj" fmla="val 277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9" name="Shape 7"/>
          <p:cNvSpPr/>
          <p:nvPr/>
        </p:nvSpPr>
        <p:spPr>
          <a:xfrm>
            <a:off x="658368" y="2852928"/>
            <a:ext cx="713232" cy="713232"/>
          </a:xfrm>
          <a:prstGeom prst="ellipse">
            <a:avLst/>
          </a:prstGeom>
          <a:solidFill>
            <a:srgbClr val="FCEFE0"/>
          </a:solidFill>
          <a:ln/>
        </p:spPr>
        <p:txBody>
          <a:bodyPr/>
          <a:lstStyle/>
          <a:p>
            <a:endParaRPr lang="en-GB"/>
          </a:p>
        </p:txBody>
      </p:sp>
      <p:pic>
        <p:nvPicPr>
          <p:cNvPr id="10" name="Image 0" descr="preencoded.png"/>
          <p:cNvPicPr>
            <a:picLocks noChangeAspect="1"/>
          </p:cNvPicPr>
          <p:nvPr/>
        </p:nvPicPr>
        <p:blipFill>
          <a:blip r:embed="rId3"/>
          <a:stretch>
            <a:fillRect/>
          </a:stretch>
        </p:blipFill>
        <p:spPr>
          <a:xfrm>
            <a:off x="865205" y="3059765"/>
            <a:ext cx="299557" cy="299557"/>
          </a:xfrm>
          <a:prstGeom prst="rect">
            <a:avLst/>
          </a:prstGeom>
        </p:spPr>
      </p:pic>
      <p:sp>
        <p:nvSpPr>
          <p:cNvPr id="11" name="Text 8"/>
          <p:cNvSpPr/>
          <p:nvPr/>
        </p:nvSpPr>
        <p:spPr>
          <a:xfrm>
            <a:off x="1508760" y="2907792"/>
            <a:ext cx="4114800" cy="548640"/>
          </a:xfrm>
          <a:prstGeom prst="rect">
            <a:avLst/>
          </a:prstGeom>
          <a:noFill/>
          <a:ln/>
        </p:spPr>
        <p:txBody>
          <a:bodyPr wrap="square" lIns="0" tIns="0" rIns="0" bIns="0" rtlCol="0" anchor="ctr"/>
          <a:lstStyle/>
          <a:p>
            <a:pPr marL="0" indent="0">
              <a:buNone/>
            </a:pPr>
            <a:r>
              <a:rPr lang="en-US" sz="1600" b="1" dirty="0">
                <a:solidFill>
                  <a:srgbClr val="0E2A47"/>
                </a:solidFill>
                <a:latin typeface="Georgia" pitchFamily="34" charset="0"/>
                <a:ea typeface="Georgia" pitchFamily="34" charset="-122"/>
                <a:cs typeface="Georgia" pitchFamily="34" charset="-120"/>
              </a:rPr>
              <a:t>Write it down</a:t>
            </a:r>
            <a:endParaRPr lang="en-US" sz="1600" dirty="0"/>
          </a:p>
        </p:txBody>
      </p:sp>
      <p:sp>
        <p:nvSpPr>
          <p:cNvPr id="12" name="Text 9"/>
          <p:cNvSpPr/>
          <p:nvPr/>
        </p:nvSpPr>
        <p:spPr>
          <a:xfrm>
            <a:off x="731520" y="3703320"/>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What she wanted and her main priorities.</a:t>
            </a:r>
            <a:endParaRPr lang="en-US" sz="1230" dirty="0"/>
          </a:p>
        </p:txBody>
      </p:sp>
      <p:sp>
        <p:nvSpPr>
          <p:cNvPr id="13" name="Text 10"/>
          <p:cNvSpPr/>
          <p:nvPr/>
        </p:nvSpPr>
        <p:spPr>
          <a:xfrm>
            <a:off x="731520" y="4142232"/>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Options discussed and effectiveness covered.</a:t>
            </a:r>
            <a:endParaRPr lang="en-US" sz="1230" dirty="0"/>
          </a:p>
        </p:txBody>
      </p:sp>
      <p:sp>
        <p:nvSpPr>
          <p:cNvPr id="14" name="Text 11"/>
          <p:cNvSpPr/>
          <p:nvPr/>
        </p:nvSpPr>
        <p:spPr>
          <a:xfrm>
            <a:off x="731520" y="4581144"/>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Eligibility checked (UKMEC) — BP, BMI, key history.</a:t>
            </a:r>
            <a:endParaRPr lang="en-US" sz="1230" dirty="0"/>
          </a:p>
        </p:txBody>
      </p:sp>
      <p:sp>
        <p:nvSpPr>
          <p:cNvPr id="15" name="Text 12"/>
          <p:cNvSpPr/>
          <p:nvPr/>
        </p:nvSpPr>
        <p:spPr>
          <a:xfrm>
            <a:off x="731520" y="5020056"/>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The decision and that it was hers, informed.</a:t>
            </a:r>
            <a:endParaRPr lang="en-US" sz="1230" dirty="0"/>
          </a:p>
        </p:txBody>
      </p:sp>
      <p:sp>
        <p:nvSpPr>
          <p:cNvPr id="16" name="Text 13"/>
          <p:cNvSpPr/>
          <p:nvPr/>
        </p:nvSpPr>
        <p:spPr>
          <a:xfrm>
            <a:off x="731520" y="5458968"/>
            <a:ext cx="502920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Safety-netting and follow-up arranged.</a:t>
            </a:r>
            <a:endParaRPr lang="en-US" sz="1230" dirty="0"/>
          </a:p>
        </p:txBody>
      </p:sp>
      <p:sp>
        <p:nvSpPr>
          <p:cNvPr id="17" name="Shape 14"/>
          <p:cNvSpPr/>
          <p:nvPr/>
        </p:nvSpPr>
        <p:spPr>
          <a:xfrm>
            <a:off x="6172200" y="2651760"/>
            <a:ext cx="5577840" cy="3291840"/>
          </a:xfrm>
          <a:prstGeom prst="roundRect">
            <a:avLst>
              <a:gd name="adj" fmla="val 2778"/>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8" name="Shape 15"/>
          <p:cNvSpPr/>
          <p:nvPr/>
        </p:nvSpPr>
        <p:spPr>
          <a:xfrm>
            <a:off x="6419088" y="2852928"/>
            <a:ext cx="713232" cy="713232"/>
          </a:xfrm>
          <a:prstGeom prst="ellipse">
            <a:avLst/>
          </a:prstGeom>
          <a:solidFill>
            <a:srgbClr val="F9E9E7"/>
          </a:solidFill>
          <a:ln/>
        </p:spPr>
        <p:txBody>
          <a:bodyPr/>
          <a:lstStyle/>
          <a:p>
            <a:endParaRPr lang="en-GB"/>
          </a:p>
        </p:txBody>
      </p:sp>
      <p:pic>
        <p:nvPicPr>
          <p:cNvPr id="19" name="Image 1" descr="preencoded.png"/>
          <p:cNvPicPr>
            <a:picLocks noChangeAspect="1"/>
          </p:cNvPicPr>
          <p:nvPr/>
        </p:nvPicPr>
        <p:blipFill>
          <a:blip r:embed="rId4"/>
          <a:stretch>
            <a:fillRect/>
          </a:stretch>
        </p:blipFill>
        <p:spPr>
          <a:xfrm>
            <a:off x="6625925" y="3059765"/>
            <a:ext cx="299557" cy="299557"/>
          </a:xfrm>
          <a:prstGeom prst="rect">
            <a:avLst/>
          </a:prstGeom>
        </p:spPr>
      </p:pic>
      <p:sp>
        <p:nvSpPr>
          <p:cNvPr id="20" name="Text 16"/>
          <p:cNvSpPr/>
          <p:nvPr/>
        </p:nvSpPr>
        <p:spPr>
          <a:xfrm>
            <a:off x="7269480" y="2907792"/>
            <a:ext cx="4206240" cy="548640"/>
          </a:xfrm>
          <a:prstGeom prst="rect">
            <a:avLst/>
          </a:prstGeom>
          <a:noFill/>
          <a:ln/>
        </p:spPr>
        <p:txBody>
          <a:bodyPr wrap="square" lIns="0" tIns="0" rIns="0" bIns="0" rtlCol="0" anchor="ctr"/>
          <a:lstStyle/>
          <a:p>
            <a:pPr marL="0" indent="0">
              <a:buNone/>
            </a:pPr>
            <a:r>
              <a:rPr lang="en-US" sz="1600" b="1" dirty="0">
                <a:solidFill>
                  <a:srgbClr val="C0392B"/>
                </a:solidFill>
                <a:latin typeface="Georgia" pitchFamily="34" charset="0"/>
                <a:ea typeface="Georgia" pitchFamily="34" charset="-122"/>
                <a:cs typeface="Georgia" pitchFamily="34" charset="-120"/>
              </a:rPr>
              <a:t>Tell her to seek help if…</a:t>
            </a:r>
            <a:endParaRPr lang="en-US" sz="1600" dirty="0"/>
          </a:p>
        </p:txBody>
      </p:sp>
      <p:sp>
        <p:nvSpPr>
          <p:cNvPr id="21" name="Text 17"/>
          <p:cNvSpPr/>
          <p:nvPr/>
        </p:nvSpPr>
        <p:spPr>
          <a:xfrm>
            <a:off x="6492240" y="3703320"/>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Severe calf pain or swelling, breathlessness or chest pain.</a:t>
            </a:r>
            <a:endParaRPr lang="en-US" sz="1230" dirty="0"/>
          </a:p>
        </p:txBody>
      </p:sp>
      <p:sp>
        <p:nvSpPr>
          <p:cNvPr id="22" name="Text 18"/>
          <p:cNvSpPr/>
          <p:nvPr/>
        </p:nvSpPr>
        <p:spPr>
          <a:xfrm>
            <a:off x="6492240" y="4142232"/>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A new, severe or unusual headache, especially with aura.</a:t>
            </a:r>
            <a:endParaRPr lang="en-US" sz="1230" dirty="0"/>
          </a:p>
        </p:txBody>
      </p:sp>
      <p:sp>
        <p:nvSpPr>
          <p:cNvPr id="23" name="Text 19"/>
          <p:cNvSpPr/>
          <p:nvPr/>
        </p:nvSpPr>
        <p:spPr>
          <a:xfrm>
            <a:off x="6492240" y="4581144"/>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She thinks she may be pregnant, or a period is missed.</a:t>
            </a:r>
            <a:endParaRPr lang="en-US" sz="1230" dirty="0"/>
          </a:p>
        </p:txBody>
      </p:sp>
      <p:sp>
        <p:nvSpPr>
          <p:cNvPr id="24" name="Text 20"/>
          <p:cNvSpPr/>
          <p:nvPr/>
        </p:nvSpPr>
        <p:spPr>
          <a:xfrm>
            <a:off x="6492240" y="5020056"/>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Unscheduled bleeding that persists or worries her.</a:t>
            </a:r>
            <a:endParaRPr lang="en-US" sz="1230" dirty="0"/>
          </a:p>
        </p:txBody>
      </p:sp>
      <p:sp>
        <p:nvSpPr>
          <p:cNvPr id="25" name="Text 21"/>
          <p:cNvSpPr/>
          <p:nvPr/>
        </p:nvSpPr>
        <p:spPr>
          <a:xfrm>
            <a:off x="6492240" y="5458968"/>
            <a:ext cx="5074920" cy="420624"/>
          </a:xfrm>
          <a:prstGeom prst="rect">
            <a:avLst/>
          </a:prstGeom>
          <a:noFill/>
          <a:ln/>
        </p:spPr>
        <p:txBody>
          <a:bodyPr wrap="square" lIns="0" tIns="0" rIns="0" bIns="0" rtlCol="0" anchor="ctr"/>
          <a:lstStyle/>
          <a:p>
            <a:pPr marL="152400" indent="-152400">
              <a:buSzPct val="100000"/>
              <a:buChar char="•"/>
            </a:pPr>
            <a:r>
              <a:rPr lang="en-US" sz="1230" dirty="0">
                <a:solidFill>
                  <a:srgbClr val="1B2A3A"/>
                </a:solidFill>
                <a:latin typeface="Calibri" pitchFamily="34" charset="0"/>
                <a:ea typeface="Calibri" pitchFamily="34" charset="-122"/>
                <a:cs typeface="Calibri" pitchFamily="34" charset="-120"/>
              </a:rPr>
              <a:t>She isn’t getting on with the method — review, don’t just stop.</a:t>
            </a:r>
            <a:endParaRPr lang="en-US" sz="1230" dirty="0"/>
          </a:p>
        </p:txBody>
      </p:sp>
      <p:sp>
        <p:nvSpPr>
          <p:cNvPr id="26" name="Text 22"/>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27" name="Text 23"/>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3">
    <p:bg>
      <p:bgPr>
        <a:solidFill>
          <a:srgbClr val="0E2A47"/>
        </a:solidFill>
        <a:effectLst/>
      </p:bgPr>
    </p:bg>
    <p:spTree>
      <p:nvGrpSpPr>
        <p:cNvPr id="1" name=""/>
        <p:cNvGrpSpPr/>
        <p:nvPr/>
      </p:nvGrpSpPr>
      <p:grpSpPr>
        <a:xfrm>
          <a:off x="0" y="0"/>
          <a:ext cx="0" cy="0"/>
          <a:chOff x="0" y="0"/>
          <a:chExt cx="0" cy="0"/>
        </a:xfrm>
      </p:grpSpPr>
      <p:sp>
        <p:nvSpPr>
          <p:cNvPr id="2" name="Shape 0"/>
          <p:cNvSpPr/>
          <p:nvPr/>
        </p:nvSpPr>
        <p:spPr>
          <a:xfrm>
            <a:off x="411480" y="41148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41148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Shape 2"/>
          <p:cNvSpPr/>
          <p:nvPr/>
        </p:nvSpPr>
        <p:spPr>
          <a:xfrm>
            <a:off x="9784080" y="2194560"/>
            <a:ext cx="1554480" cy="1554480"/>
          </a:xfrm>
          <a:prstGeom prst="ellipse">
            <a:avLst/>
          </a:prstGeom>
          <a:solidFill>
            <a:srgbClr val="12877F"/>
          </a:solidFill>
          <a:ln/>
        </p:spPr>
        <p:txBody>
          <a:bodyPr/>
          <a:lstStyle/>
          <a:p>
            <a:endParaRPr lang="en-GB"/>
          </a:p>
        </p:txBody>
      </p:sp>
      <p:pic>
        <p:nvPicPr>
          <p:cNvPr id="5" name="Image 0" descr="preencoded.png"/>
          <p:cNvPicPr>
            <a:picLocks noChangeAspect="1"/>
          </p:cNvPicPr>
          <p:nvPr/>
        </p:nvPicPr>
        <p:blipFill>
          <a:blip r:embed="rId3"/>
          <a:stretch>
            <a:fillRect/>
          </a:stretch>
        </p:blipFill>
        <p:spPr>
          <a:xfrm>
            <a:off x="10234879" y="2645359"/>
            <a:ext cx="652882" cy="652882"/>
          </a:xfrm>
          <a:prstGeom prst="rect">
            <a:avLst/>
          </a:prstGeom>
        </p:spPr>
      </p:pic>
      <p:sp>
        <p:nvSpPr>
          <p:cNvPr id="6" name="Text 3"/>
          <p:cNvSpPr/>
          <p:nvPr/>
        </p:nvSpPr>
        <p:spPr>
          <a:xfrm>
            <a:off x="640080" y="2377440"/>
            <a:ext cx="8229600" cy="365760"/>
          </a:xfrm>
          <a:prstGeom prst="rect">
            <a:avLst/>
          </a:prstGeom>
          <a:noFill/>
          <a:ln/>
        </p:spPr>
        <p:txBody>
          <a:bodyPr wrap="square" lIns="0" tIns="0" rIns="0" bIns="0" rtlCol="0" anchor="ctr"/>
          <a:lstStyle/>
          <a:p>
            <a:pPr marL="0" indent="0">
              <a:buNone/>
            </a:pPr>
            <a:r>
              <a:rPr lang="en-US" sz="1400" b="1" kern="0" spc="200" dirty="0">
                <a:solidFill>
                  <a:srgbClr val="E8770E"/>
                </a:solidFill>
                <a:latin typeface="Calibri" pitchFamily="34" charset="0"/>
                <a:ea typeface="Calibri" pitchFamily="34" charset="-122"/>
                <a:cs typeface="Calibri" pitchFamily="34" charset="-120"/>
              </a:rPr>
              <a:t>PUT IT INTO PRACTICE</a:t>
            </a:r>
            <a:endParaRPr lang="en-US" sz="1400" dirty="0"/>
          </a:p>
        </p:txBody>
      </p:sp>
      <p:sp>
        <p:nvSpPr>
          <p:cNvPr id="7" name="Text 4"/>
          <p:cNvSpPr/>
          <p:nvPr/>
        </p:nvSpPr>
        <p:spPr>
          <a:xfrm>
            <a:off x="640080" y="2743200"/>
            <a:ext cx="8686800" cy="914400"/>
          </a:xfrm>
          <a:prstGeom prst="rect">
            <a:avLst/>
          </a:prstGeom>
          <a:noFill/>
          <a:ln/>
        </p:spPr>
        <p:txBody>
          <a:bodyPr wrap="square" lIns="0" tIns="0" rIns="0" bIns="0" rtlCol="0" anchor="ctr"/>
          <a:lstStyle/>
          <a:p>
            <a:pPr marL="0" indent="0">
              <a:buNone/>
            </a:pPr>
            <a:r>
              <a:rPr lang="en-US" sz="3600" b="1" dirty="0">
                <a:solidFill>
                  <a:srgbClr val="FFFFFF"/>
                </a:solidFill>
                <a:latin typeface="Georgia" pitchFamily="34" charset="0"/>
                <a:ea typeface="Georgia" pitchFamily="34" charset="-122"/>
                <a:cs typeface="Georgia" pitchFamily="34" charset="-120"/>
              </a:rPr>
              <a:t>Three conversations to rehearse</a:t>
            </a:r>
            <a:endParaRPr lang="en-US" sz="3600" dirty="0"/>
          </a:p>
        </p:txBody>
      </p:sp>
      <p:sp>
        <p:nvSpPr>
          <p:cNvPr id="8" name="Text 5"/>
          <p:cNvSpPr/>
          <p:nvPr/>
        </p:nvSpPr>
        <p:spPr>
          <a:xfrm>
            <a:off x="640080" y="3886200"/>
            <a:ext cx="8229600" cy="914400"/>
          </a:xfrm>
          <a:prstGeom prst="rect">
            <a:avLst/>
          </a:prstGeom>
          <a:noFill/>
          <a:ln/>
        </p:spPr>
        <p:txBody>
          <a:bodyPr wrap="square" lIns="0" tIns="0" rIns="0" bIns="0" rtlCol="0" anchor="ctr"/>
          <a:lstStyle/>
          <a:p>
            <a:pPr marL="0" indent="0">
              <a:lnSpc>
                <a:spcPct val="110000"/>
              </a:lnSpc>
              <a:buNone/>
            </a:pPr>
            <a:r>
              <a:rPr lang="en-US" sz="1550" dirty="0">
                <a:solidFill>
                  <a:srgbClr val="C2D2E4"/>
                </a:solidFill>
                <a:latin typeface="Calibri" pitchFamily="34" charset="0"/>
                <a:ea typeface="Calibri" pitchFamily="34" charset="-122"/>
                <a:cs typeface="Calibri" pitchFamily="34" charset="-120"/>
              </a:rPr>
              <a:t>For each, don’t reach for a method — walk the five steps. Where would you start? What would you ask? What would you safety-net?</a:t>
            </a:r>
            <a:endParaRPr lang="en-US" sz="1550" dirty="0"/>
          </a:p>
        </p:txBody>
      </p:sp>
      <p:sp>
        <p:nvSpPr>
          <p:cNvPr id="9" name="Text 6"/>
          <p:cNvSpPr/>
          <p:nvPr/>
        </p:nvSpPr>
        <p:spPr>
          <a:xfrm>
            <a:off x="640080" y="5212080"/>
            <a:ext cx="10058400" cy="365760"/>
          </a:xfrm>
          <a:prstGeom prst="rect">
            <a:avLst/>
          </a:prstGeom>
          <a:noFill/>
          <a:ln/>
        </p:spPr>
        <p:txBody>
          <a:bodyPr wrap="square" lIns="0" tIns="0" rIns="0" bIns="0" rtlCol="0" anchor="ctr"/>
          <a:lstStyle/>
          <a:p>
            <a:pPr marL="0" indent="0">
              <a:buNone/>
            </a:pPr>
            <a:r>
              <a:rPr lang="en-US" sz="1300" b="1" kern="0" spc="100" dirty="0">
                <a:solidFill>
                  <a:srgbClr val="8AA0B8"/>
                </a:solidFill>
                <a:latin typeface="Calibri" pitchFamily="34" charset="0"/>
                <a:ea typeface="Calibri" pitchFamily="34" charset="-122"/>
                <a:cs typeface="Calibri" pitchFamily="34" charset="-120"/>
              </a:rPr>
              <a:t>EXPLORE → SAFEGUARD → ASSESS → INFORM &amp; DECIDE → SECURE</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4">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PRACTICE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Now you try</a:t>
            </a:r>
            <a:endParaRPr lang="en-US" sz="3000" dirty="0"/>
          </a:p>
        </p:txBody>
      </p:sp>
      <p:sp>
        <p:nvSpPr>
          <p:cNvPr id="7" name="Shape 5"/>
          <p:cNvSpPr/>
          <p:nvPr/>
        </p:nvSpPr>
        <p:spPr>
          <a:xfrm>
            <a:off x="411480" y="2057400"/>
            <a:ext cx="3655466" cy="3931920"/>
          </a:xfrm>
          <a:prstGeom prst="roundRect">
            <a:avLst>
              <a:gd name="adj" fmla="val 2501"/>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8" name="Shape 6"/>
          <p:cNvSpPr/>
          <p:nvPr/>
        </p:nvSpPr>
        <p:spPr>
          <a:xfrm>
            <a:off x="667512" y="2313432"/>
            <a:ext cx="731520" cy="731520"/>
          </a:xfrm>
          <a:prstGeom prst="ellipse">
            <a:avLst/>
          </a:prstGeom>
          <a:solidFill>
            <a:srgbClr val="E4F1F0"/>
          </a:solidFill>
          <a:ln/>
        </p:spPr>
        <p:txBody>
          <a:bodyPr/>
          <a:lstStyle/>
          <a:p>
            <a:endParaRPr lang="en-GB"/>
          </a:p>
        </p:txBody>
      </p:sp>
      <p:pic>
        <p:nvPicPr>
          <p:cNvPr id="9" name="Image 0" descr="preencoded.png"/>
          <p:cNvPicPr>
            <a:picLocks noChangeAspect="1"/>
          </p:cNvPicPr>
          <p:nvPr/>
        </p:nvPicPr>
        <p:blipFill>
          <a:blip r:embed="rId3"/>
          <a:stretch>
            <a:fillRect/>
          </a:stretch>
        </p:blipFill>
        <p:spPr>
          <a:xfrm>
            <a:off x="879653" y="2525573"/>
            <a:ext cx="307238" cy="307238"/>
          </a:xfrm>
          <a:prstGeom prst="rect">
            <a:avLst/>
          </a:prstGeom>
        </p:spPr>
      </p:pic>
      <p:sp>
        <p:nvSpPr>
          <p:cNvPr id="10" name="Text 7"/>
          <p:cNvSpPr/>
          <p:nvPr/>
        </p:nvSpPr>
        <p:spPr>
          <a:xfrm>
            <a:off x="1508760" y="2377440"/>
            <a:ext cx="2421026" cy="594360"/>
          </a:xfrm>
          <a:prstGeom prst="rect">
            <a:avLst/>
          </a:prstGeom>
          <a:noFill/>
          <a:ln/>
        </p:spPr>
        <p:txBody>
          <a:bodyPr wrap="square" lIns="0" tIns="0" rIns="0" bIns="0" rtlCol="0" anchor="ctr"/>
          <a:lstStyle/>
          <a:p>
            <a:pPr marL="0" indent="0">
              <a:buNone/>
            </a:pPr>
            <a:r>
              <a:rPr lang="en-US" sz="1700" b="1" dirty="0">
                <a:solidFill>
                  <a:srgbClr val="0E2A47"/>
                </a:solidFill>
                <a:latin typeface="Georgia" pitchFamily="34" charset="0"/>
                <a:ea typeface="Georgia" pitchFamily="34" charset="-122"/>
                <a:cs typeface="Georgia" pitchFamily="34" charset="-120"/>
              </a:rPr>
              <a:t>Maria, 37</a:t>
            </a:r>
            <a:endParaRPr lang="en-US" sz="1700" dirty="0"/>
          </a:p>
        </p:txBody>
      </p:sp>
      <p:sp>
        <p:nvSpPr>
          <p:cNvPr id="11" name="Text 8"/>
          <p:cNvSpPr/>
          <p:nvPr/>
        </p:nvSpPr>
        <p:spPr>
          <a:xfrm>
            <a:off x="667512" y="3200400"/>
            <a:ext cx="3143402" cy="1463040"/>
          </a:xfrm>
          <a:prstGeom prst="rect">
            <a:avLst/>
          </a:prstGeom>
          <a:noFill/>
          <a:ln/>
        </p:spPr>
        <p:txBody>
          <a:bodyPr wrap="square" lIns="0" tIns="0" rIns="0" bIns="0" rtlCol="0" anchor="t"/>
          <a:lstStyle/>
          <a:p>
            <a:pPr marL="0" indent="0">
              <a:lnSpc>
                <a:spcPct val="110000"/>
              </a:lnSpc>
              <a:buNone/>
            </a:pPr>
            <a:r>
              <a:rPr lang="en-US" sz="1260" i="1" dirty="0">
                <a:solidFill>
                  <a:srgbClr val="1B2A3A"/>
                </a:solidFill>
                <a:latin typeface="Calibri" pitchFamily="34" charset="0"/>
                <a:ea typeface="Calibri" pitchFamily="34" charset="-122"/>
                <a:cs typeface="Calibri" pitchFamily="34" charset="-120"/>
              </a:rPr>
              <a:t>Six months after her second baby, breastfeeding. “I don’t want the pill again, but we’re not sure about anything permanent yet.”</a:t>
            </a:r>
            <a:endParaRPr lang="en-US" sz="1260" dirty="0"/>
          </a:p>
        </p:txBody>
      </p:sp>
      <p:sp>
        <p:nvSpPr>
          <p:cNvPr id="12" name="Shape 9"/>
          <p:cNvSpPr/>
          <p:nvPr/>
        </p:nvSpPr>
        <p:spPr>
          <a:xfrm>
            <a:off x="667512" y="4709160"/>
            <a:ext cx="3143402" cy="0"/>
          </a:xfrm>
          <a:prstGeom prst="line">
            <a:avLst/>
          </a:prstGeom>
          <a:noFill/>
          <a:ln w="12700">
            <a:solidFill>
              <a:srgbClr val="DCE4EC"/>
            </a:solidFill>
            <a:prstDash val="solid"/>
          </a:ln>
        </p:spPr>
        <p:txBody>
          <a:bodyPr/>
          <a:lstStyle/>
          <a:p>
            <a:endParaRPr lang="en-GB"/>
          </a:p>
        </p:txBody>
      </p:sp>
      <p:sp>
        <p:nvSpPr>
          <p:cNvPr id="13" name="Text 10"/>
          <p:cNvSpPr/>
          <p:nvPr/>
        </p:nvSpPr>
        <p:spPr>
          <a:xfrm>
            <a:off x="667512" y="4800600"/>
            <a:ext cx="3143402" cy="228600"/>
          </a:xfrm>
          <a:prstGeom prst="rect">
            <a:avLst/>
          </a:prstGeom>
          <a:noFill/>
          <a:ln/>
        </p:spPr>
        <p:txBody>
          <a:bodyPr wrap="square" lIns="0" tIns="0" rIns="0" bIns="0" rtlCol="0" anchor="ctr"/>
          <a:lstStyle/>
          <a:p>
            <a:pPr marL="0" indent="0">
              <a:buNone/>
            </a:pPr>
            <a:r>
              <a:rPr lang="en-US" sz="950" b="1" kern="0" spc="150" dirty="0">
                <a:solidFill>
                  <a:srgbClr val="E8770E"/>
                </a:solidFill>
                <a:latin typeface="Calibri" pitchFamily="34" charset="0"/>
                <a:ea typeface="Calibri" pitchFamily="34" charset="-122"/>
                <a:cs typeface="Calibri" pitchFamily="34" charset="-120"/>
              </a:rPr>
              <a:t>THINK ABOUT</a:t>
            </a:r>
            <a:endParaRPr lang="en-US" sz="950" dirty="0"/>
          </a:p>
        </p:txBody>
      </p:sp>
      <p:sp>
        <p:nvSpPr>
          <p:cNvPr id="14" name="Text 11"/>
          <p:cNvSpPr/>
          <p:nvPr/>
        </p:nvSpPr>
        <p:spPr>
          <a:xfrm>
            <a:off x="667512" y="5029200"/>
            <a:ext cx="3143402" cy="868680"/>
          </a:xfrm>
          <a:prstGeom prst="rect">
            <a:avLst/>
          </a:prstGeom>
          <a:noFill/>
          <a:ln/>
        </p:spPr>
        <p:txBody>
          <a:bodyPr wrap="square" lIns="0" tIns="0" rIns="0" bIns="0" rtlCol="0" anchor="t"/>
          <a:lstStyle/>
          <a:p>
            <a:pPr marL="0" indent="0">
              <a:lnSpc>
                <a:spcPct val="108000"/>
              </a:lnSpc>
              <a:buNone/>
            </a:pPr>
            <a:r>
              <a:rPr lang="en-US" sz="1130" dirty="0">
                <a:solidFill>
                  <a:srgbClr val="5C6E7E"/>
                </a:solidFill>
                <a:latin typeface="Calibri" pitchFamily="34" charset="0"/>
                <a:ea typeface="Calibri" pitchFamily="34" charset="-122"/>
                <a:cs typeface="Calibri" pitchFamily="34" charset="-120"/>
              </a:rPr>
              <a:t>Explore her plans · postnatal timing &amp; breastfeeding · LARC as reversible · is her partner part of this?</a:t>
            </a:r>
            <a:endParaRPr lang="en-US" sz="1130" dirty="0"/>
          </a:p>
        </p:txBody>
      </p:sp>
      <p:sp>
        <p:nvSpPr>
          <p:cNvPr id="15" name="Shape 12"/>
          <p:cNvSpPr/>
          <p:nvPr/>
        </p:nvSpPr>
        <p:spPr>
          <a:xfrm>
            <a:off x="4268114" y="2057400"/>
            <a:ext cx="3655466" cy="3931920"/>
          </a:xfrm>
          <a:prstGeom prst="roundRect">
            <a:avLst>
              <a:gd name="adj" fmla="val 2501"/>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6" name="Shape 13"/>
          <p:cNvSpPr/>
          <p:nvPr/>
        </p:nvSpPr>
        <p:spPr>
          <a:xfrm>
            <a:off x="4524146" y="2313432"/>
            <a:ext cx="731520" cy="731520"/>
          </a:xfrm>
          <a:prstGeom prst="ellipse">
            <a:avLst/>
          </a:prstGeom>
          <a:solidFill>
            <a:srgbClr val="E4F1F0"/>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4736287" y="2525573"/>
            <a:ext cx="307238" cy="307238"/>
          </a:xfrm>
          <a:prstGeom prst="rect">
            <a:avLst/>
          </a:prstGeom>
        </p:spPr>
      </p:pic>
      <p:sp>
        <p:nvSpPr>
          <p:cNvPr id="18" name="Text 14"/>
          <p:cNvSpPr/>
          <p:nvPr/>
        </p:nvSpPr>
        <p:spPr>
          <a:xfrm>
            <a:off x="5365394" y="2377440"/>
            <a:ext cx="2421026" cy="594360"/>
          </a:xfrm>
          <a:prstGeom prst="rect">
            <a:avLst/>
          </a:prstGeom>
          <a:noFill/>
          <a:ln/>
        </p:spPr>
        <p:txBody>
          <a:bodyPr wrap="square" lIns="0" tIns="0" rIns="0" bIns="0" rtlCol="0" anchor="ctr"/>
          <a:lstStyle/>
          <a:p>
            <a:pPr marL="0" indent="0">
              <a:buNone/>
            </a:pPr>
            <a:r>
              <a:rPr lang="en-US" sz="1700" b="1" dirty="0">
                <a:solidFill>
                  <a:srgbClr val="0E2A47"/>
                </a:solidFill>
                <a:latin typeface="Georgia" pitchFamily="34" charset="0"/>
                <a:ea typeface="Georgia" pitchFamily="34" charset="-122"/>
                <a:cs typeface="Georgia" pitchFamily="34" charset="-120"/>
              </a:rPr>
              <a:t>Aisha, 15</a:t>
            </a:r>
            <a:endParaRPr lang="en-US" sz="1700" dirty="0"/>
          </a:p>
        </p:txBody>
      </p:sp>
      <p:sp>
        <p:nvSpPr>
          <p:cNvPr id="19" name="Text 15"/>
          <p:cNvSpPr/>
          <p:nvPr/>
        </p:nvSpPr>
        <p:spPr>
          <a:xfrm>
            <a:off x="4524146" y="3200400"/>
            <a:ext cx="3143402" cy="1463040"/>
          </a:xfrm>
          <a:prstGeom prst="rect">
            <a:avLst/>
          </a:prstGeom>
          <a:noFill/>
          <a:ln/>
        </p:spPr>
        <p:txBody>
          <a:bodyPr wrap="square" lIns="0" tIns="0" rIns="0" bIns="0" rtlCol="0" anchor="t"/>
          <a:lstStyle/>
          <a:p>
            <a:pPr marL="0" indent="0">
              <a:lnSpc>
                <a:spcPct val="110000"/>
              </a:lnSpc>
              <a:buNone/>
            </a:pPr>
            <a:r>
              <a:rPr lang="en-US" sz="1260" i="1" dirty="0">
                <a:solidFill>
                  <a:srgbClr val="1B2A3A"/>
                </a:solidFill>
                <a:latin typeface="Calibri" pitchFamily="34" charset="0"/>
                <a:ea typeface="Calibri" pitchFamily="34" charset="-122"/>
                <a:cs typeface="Calibri" pitchFamily="34" charset="-120"/>
              </a:rPr>
              <a:t>Asks to “go on the pill.” Her older sister recently had a termination. She smokes 10 a day.</a:t>
            </a:r>
            <a:endParaRPr lang="en-US" sz="1260" dirty="0"/>
          </a:p>
        </p:txBody>
      </p:sp>
      <p:sp>
        <p:nvSpPr>
          <p:cNvPr id="20" name="Shape 16"/>
          <p:cNvSpPr/>
          <p:nvPr/>
        </p:nvSpPr>
        <p:spPr>
          <a:xfrm>
            <a:off x="4524146" y="4709160"/>
            <a:ext cx="3143402" cy="0"/>
          </a:xfrm>
          <a:prstGeom prst="line">
            <a:avLst/>
          </a:prstGeom>
          <a:noFill/>
          <a:ln w="12700">
            <a:solidFill>
              <a:srgbClr val="DCE4EC"/>
            </a:solidFill>
            <a:prstDash val="solid"/>
          </a:ln>
        </p:spPr>
        <p:txBody>
          <a:bodyPr/>
          <a:lstStyle/>
          <a:p>
            <a:endParaRPr lang="en-GB"/>
          </a:p>
        </p:txBody>
      </p:sp>
      <p:sp>
        <p:nvSpPr>
          <p:cNvPr id="21" name="Text 17"/>
          <p:cNvSpPr/>
          <p:nvPr/>
        </p:nvSpPr>
        <p:spPr>
          <a:xfrm>
            <a:off x="4524146" y="4800600"/>
            <a:ext cx="3143402" cy="228600"/>
          </a:xfrm>
          <a:prstGeom prst="rect">
            <a:avLst/>
          </a:prstGeom>
          <a:noFill/>
          <a:ln/>
        </p:spPr>
        <p:txBody>
          <a:bodyPr wrap="square" lIns="0" tIns="0" rIns="0" bIns="0" rtlCol="0" anchor="ctr"/>
          <a:lstStyle/>
          <a:p>
            <a:pPr marL="0" indent="0">
              <a:buNone/>
            </a:pPr>
            <a:r>
              <a:rPr lang="en-US" sz="950" b="1" kern="0" spc="150" dirty="0">
                <a:solidFill>
                  <a:srgbClr val="E8770E"/>
                </a:solidFill>
                <a:latin typeface="Calibri" pitchFamily="34" charset="0"/>
                <a:ea typeface="Calibri" pitchFamily="34" charset="-122"/>
                <a:cs typeface="Calibri" pitchFamily="34" charset="-120"/>
              </a:rPr>
              <a:t>THINK ABOUT</a:t>
            </a:r>
            <a:endParaRPr lang="en-US" sz="950" dirty="0"/>
          </a:p>
        </p:txBody>
      </p:sp>
      <p:sp>
        <p:nvSpPr>
          <p:cNvPr id="22" name="Text 18"/>
          <p:cNvSpPr/>
          <p:nvPr/>
        </p:nvSpPr>
        <p:spPr>
          <a:xfrm>
            <a:off x="4524146" y="5029200"/>
            <a:ext cx="3143402" cy="868680"/>
          </a:xfrm>
          <a:prstGeom prst="rect">
            <a:avLst/>
          </a:prstGeom>
          <a:noFill/>
          <a:ln/>
        </p:spPr>
        <p:txBody>
          <a:bodyPr wrap="square" lIns="0" tIns="0" rIns="0" bIns="0" rtlCol="0" anchor="t"/>
          <a:lstStyle/>
          <a:p>
            <a:pPr marL="0" indent="0">
              <a:lnSpc>
                <a:spcPct val="108000"/>
              </a:lnSpc>
              <a:buNone/>
            </a:pPr>
            <a:r>
              <a:rPr lang="en-US" sz="1130" dirty="0">
                <a:solidFill>
                  <a:srgbClr val="5C6E7E"/>
                </a:solidFill>
                <a:latin typeface="Calibri" pitchFamily="34" charset="0"/>
                <a:ea typeface="Calibri" pitchFamily="34" charset="-122"/>
                <a:cs typeface="Calibri" pitchFamily="34" charset="-120"/>
              </a:rPr>
              <a:t>Confidentiality · Fraser criteria · screen for exploitation · effectiveness &amp; smoking · safety-net.</a:t>
            </a:r>
            <a:endParaRPr lang="en-US" sz="1130" dirty="0"/>
          </a:p>
        </p:txBody>
      </p:sp>
      <p:sp>
        <p:nvSpPr>
          <p:cNvPr id="23" name="Shape 19"/>
          <p:cNvSpPr/>
          <p:nvPr/>
        </p:nvSpPr>
        <p:spPr>
          <a:xfrm>
            <a:off x="8124749" y="2057400"/>
            <a:ext cx="3655466" cy="3931920"/>
          </a:xfrm>
          <a:prstGeom prst="roundRect">
            <a:avLst>
              <a:gd name="adj" fmla="val 2501"/>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4" name="Shape 20"/>
          <p:cNvSpPr/>
          <p:nvPr/>
        </p:nvSpPr>
        <p:spPr>
          <a:xfrm>
            <a:off x="8380781" y="2313432"/>
            <a:ext cx="731520" cy="731520"/>
          </a:xfrm>
          <a:prstGeom prst="ellipse">
            <a:avLst/>
          </a:prstGeom>
          <a:solidFill>
            <a:srgbClr val="E4F1F0"/>
          </a:solidFill>
          <a:ln/>
        </p:spPr>
        <p:txBody>
          <a:bodyPr/>
          <a:lstStyle/>
          <a:p>
            <a:endParaRPr lang="en-GB"/>
          </a:p>
        </p:txBody>
      </p:sp>
      <p:pic>
        <p:nvPicPr>
          <p:cNvPr id="25" name="Image 2" descr="preencoded.png"/>
          <p:cNvPicPr>
            <a:picLocks noChangeAspect="1"/>
          </p:cNvPicPr>
          <p:nvPr/>
        </p:nvPicPr>
        <p:blipFill>
          <a:blip r:embed="rId5"/>
          <a:stretch>
            <a:fillRect/>
          </a:stretch>
        </p:blipFill>
        <p:spPr>
          <a:xfrm>
            <a:off x="8592922" y="2525573"/>
            <a:ext cx="307238" cy="307238"/>
          </a:xfrm>
          <a:prstGeom prst="rect">
            <a:avLst/>
          </a:prstGeom>
        </p:spPr>
      </p:pic>
      <p:sp>
        <p:nvSpPr>
          <p:cNvPr id="26" name="Text 21"/>
          <p:cNvSpPr/>
          <p:nvPr/>
        </p:nvSpPr>
        <p:spPr>
          <a:xfrm>
            <a:off x="9222029" y="2377440"/>
            <a:ext cx="2421026" cy="594360"/>
          </a:xfrm>
          <a:prstGeom prst="rect">
            <a:avLst/>
          </a:prstGeom>
          <a:noFill/>
          <a:ln/>
        </p:spPr>
        <p:txBody>
          <a:bodyPr wrap="square" lIns="0" tIns="0" rIns="0" bIns="0" rtlCol="0" anchor="ctr"/>
          <a:lstStyle/>
          <a:p>
            <a:pPr marL="0" indent="0">
              <a:buNone/>
            </a:pPr>
            <a:r>
              <a:rPr lang="en-US" sz="1700" b="1" dirty="0">
                <a:solidFill>
                  <a:srgbClr val="0E2A47"/>
                </a:solidFill>
                <a:latin typeface="Georgia" pitchFamily="34" charset="0"/>
                <a:ea typeface="Georgia" pitchFamily="34" charset="-122"/>
                <a:cs typeface="Georgia" pitchFamily="34" charset="-120"/>
              </a:rPr>
              <a:t>Rose, 30</a:t>
            </a:r>
            <a:endParaRPr lang="en-US" sz="1700" dirty="0"/>
          </a:p>
        </p:txBody>
      </p:sp>
      <p:sp>
        <p:nvSpPr>
          <p:cNvPr id="27" name="Text 22"/>
          <p:cNvSpPr/>
          <p:nvPr/>
        </p:nvSpPr>
        <p:spPr>
          <a:xfrm>
            <a:off x="8380781" y="3200400"/>
            <a:ext cx="3143402" cy="1463040"/>
          </a:xfrm>
          <a:prstGeom prst="rect">
            <a:avLst/>
          </a:prstGeom>
          <a:noFill/>
          <a:ln/>
        </p:spPr>
        <p:txBody>
          <a:bodyPr wrap="square" lIns="0" tIns="0" rIns="0" bIns="0" rtlCol="0" anchor="t"/>
          <a:lstStyle/>
          <a:p>
            <a:pPr marL="0" indent="0">
              <a:lnSpc>
                <a:spcPct val="110000"/>
              </a:lnSpc>
              <a:buNone/>
            </a:pPr>
            <a:r>
              <a:rPr lang="en-US" sz="1260" i="1" dirty="0">
                <a:solidFill>
                  <a:srgbClr val="1B2A3A"/>
                </a:solidFill>
                <a:latin typeface="Calibri" pitchFamily="34" charset="0"/>
                <a:ea typeface="Calibri" pitchFamily="34" charset="-122"/>
                <a:cs typeface="Calibri" pitchFamily="34" charset="-120"/>
              </a:rPr>
              <a:t>Has always used condoms but “wants to stop the mess.” She would like children; her partner is less keen.</a:t>
            </a:r>
            <a:endParaRPr lang="en-US" sz="1260" dirty="0"/>
          </a:p>
        </p:txBody>
      </p:sp>
      <p:sp>
        <p:nvSpPr>
          <p:cNvPr id="28" name="Shape 23"/>
          <p:cNvSpPr/>
          <p:nvPr/>
        </p:nvSpPr>
        <p:spPr>
          <a:xfrm>
            <a:off x="8380781" y="4709160"/>
            <a:ext cx="3143402" cy="0"/>
          </a:xfrm>
          <a:prstGeom prst="line">
            <a:avLst/>
          </a:prstGeom>
          <a:noFill/>
          <a:ln w="12700">
            <a:solidFill>
              <a:srgbClr val="DCE4EC"/>
            </a:solidFill>
            <a:prstDash val="solid"/>
          </a:ln>
        </p:spPr>
        <p:txBody>
          <a:bodyPr/>
          <a:lstStyle/>
          <a:p>
            <a:endParaRPr lang="en-GB"/>
          </a:p>
        </p:txBody>
      </p:sp>
      <p:sp>
        <p:nvSpPr>
          <p:cNvPr id="29" name="Text 24"/>
          <p:cNvSpPr/>
          <p:nvPr/>
        </p:nvSpPr>
        <p:spPr>
          <a:xfrm>
            <a:off x="8380781" y="4800600"/>
            <a:ext cx="3143402" cy="228600"/>
          </a:xfrm>
          <a:prstGeom prst="rect">
            <a:avLst/>
          </a:prstGeom>
          <a:noFill/>
          <a:ln/>
        </p:spPr>
        <p:txBody>
          <a:bodyPr wrap="square" lIns="0" tIns="0" rIns="0" bIns="0" rtlCol="0" anchor="ctr"/>
          <a:lstStyle/>
          <a:p>
            <a:pPr marL="0" indent="0">
              <a:buNone/>
            </a:pPr>
            <a:r>
              <a:rPr lang="en-US" sz="950" b="1" kern="0" spc="150" dirty="0">
                <a:solidFill>
                  <a:srgbClr val="E8770E"/>
                </a:solidFill>
                <a:latin typeface="Calibri" pitchFamily="34" charset="0"/>
                <a:ea typeface="Calibri" pitchFamily="34" charset="-122"/>
                <a:cs typeface="Calibri" pitchFamily="34" charset="-120"/>
              </a:rPr>
              <a:t>THINK ABOUT</a:t>
            </a:r>
            <a:endParaRPr lang="en-US" sz="950" dirty="0"/>
          </a:p>
        </p:txBody>
      </p:sp>
      <p:sp>
        <p:nvSpPr>
          <p:cNvPr id="30" name="Text 25"/>
          <p:cNvSpPr/>
          <p:nvPr/>
        </p:nvSpPr>
        <p:spPr>
          <a:xfrm>
            <a:off x="8380781" y="5029200"/>
            <a:ext cx="3143402" cy="868680"/>
          </a:xfrm>
          <a:prstGeom prst="rect">
            <a:avLst/>
          </a:prstGeom>
          <a:noFill/>
          <a:ln/>
        </p:spPr>
        <p:txBody>
          <a:bodyPr wrap="square" lIns="0" tIns="0" rIns="0" bIns="0" rtlCol="0" anchor="t"/>
          <a:lstStyle/>
          <a:p>
            <a:pPr marL="0" indent="0">
              <a:lnSpc>
                <a:spcPct val="108000"/>
              </a:lnSpc>
              <a:buNone/>
            </a:pPr>
            <a:r>
              <a:rPr lang="en-US" sz="1130" dirty="0">
                <a:solidFill>
                  <a:srgbClr val="5C6E7E"/>
                </a:solidFill>
                <a:latin typeface="Calibri" pitchFamily="34" charset="0"/>
                <a:ea typeface="Calibri" pitchFamily="34" charset="-122"/>
                <a:cs typeface="Calibri" pitchFamily="34" charset="-120"/>
              </a:rPr>
              <a:t>Whose decision? · explore the disagreement · bridge reliably now · preconception when ready.</a:t>
            </a:r>
            <a:endParaRPr lang="en-US" sz="1130" dirty="0"/>
          </a:p>
        </p:txBody>
      </p:sp>
      <p:sp>
        <p:nvSpPr>
          <p:cNvPr id="31" name="Text 26"/>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2" name="Text 27"/>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5">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IN ONE SCREEN</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What to remember</a:t>
            </a:r>
            <a:endParaRPr lang="en-US" sz="3000" dirty="0"/>
          </a:p>
        </p:txBody>
      </p:sp>
      <p:sp>
        <p:nvSpPr>
          <p:cNvPr id="7" name="Shape 5"/>
          <p:cNvSpPr/>
          <p:nvPr/>
        </p:nvSpPr>
        <p:spPr>
          <a:xfrm>
            <a:off x="411480" y="1920240"/>
            <a:ext cx="11338560" cy="850392"/>
          </a:xfrm>
          <a:prstGeom prst="roundRect">
            <a:avLst>
              <a:gd name="adj" fmla="val 1075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8" name="Shape 6"/>
          <p:cNvSpPr/>
          <p:nvPr/>
        </p:nvSpPr>
        <p:spPr>
          <a:xfrm>
            <a:off x="621792" y="2061972"/>
            <a:ext cx="566928" cy="566928"/>
          </a:xfrm>
          <a:prstGeom prst="ellipse">
            <a:avLst/>
          </a:prstGeom>
          <a:solidFill>
            <a:srgbClr val="FCEFE0"/>
          </a:solidFill>
          <a:ln/>
        </p:spPr>
        <p:txBody>
          <a:bodyPr/>
          <a:lstStyle/>
          <a:p>
            <a:endParaRPr lang="en-GB"/>
          </a:p>
        </p:txBody>
      </p:sp>
      <p:pic>
        <p:nvPicPr>
          <p:cNvPr id="9" name="Image 0" descr="preencoded.png"/>
          <p:cNvPicPr>
            <a:picLocks noChangeAspect="1"/>
          </p:cNvPicPr>
          <p:nvPr/>
        </p:nvPicPr>
        <p:blipFill>
          <a:blip r:embed="rId3"/>
          <a:stretch>
            <a:fillRect/>
          </a:stretch>
        </p:blipFill>
        <p:spPr>
          <a:xfrm>
            <a:off x="786201" y="2226381"/>
            <a:ext cx="238110" cy="238110"/>
          </a:xfrm>
          <a:prstGeom prst="rect">
            <a:avLst/>
          </a:prstGeom>
        </p:spPr>
      </p:pic>
      <p:sp>
        <p:nvSpPr>
          <p:cNvPr id="10" name="Text 7"/>
          <p:cNvSpPr/>
          <p:nvPr/>
        </p:nvSpPr>
        <p:spPr>
          <a:xfrm>
            <a:off x="1417320" y="202996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1.  Start with her, not the method.</a:t>
            </a:r>
            <a:endParaRPr lang="en-US" sz="1500" dirty="0"/>
          </a:p>
        </p:txBody>
      </p:sp>
      <p:sp>
        <p:nvSpPr>
          <p:cNvPr id="11" name="Text 8"/>
          <p:cNvSpPr/>
          <p:nvPr/>
        </p:nvSpPr>
        <p:spPr>
          <a:xfrm>
            <a:off x="1417320" y="237744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One question — would you like a baby now, later or never — sets the whole direction.</a:t>
            </a:r>
            <a:endParaRPr lang="en-US" sz="1230" dirty="0"/>
          </a:p>
        </p:txBody>
      </p:sp>
      <p:sp>
        <p:nvSpPr>
          <p:cNvPr id="12" name="Shape 9"/>
          <p:cNvSpPr/>
          <p:nvPr/>
        </p:nvSpPr>
        <p:spPr>
          <a:xfrm>
            <a:off x="411480" y="2880360"/>
            <a:ext cx="11338560" cy="850392"/>
          </a:xfrm>
          <a:prstGeom prst="roundRect">
            <a:avLst>
              <a:gd name="adj" fmla="val 10753"/>
            </a:avLst>
          </a:prstGeom>
          <a:solidFill>
            <a:srgbClr val="FFFFFF"/>
          </a:solidFill>
          <a:ln w="12700">
            <a:solidFill>
              <a:srgbClr val="DCE4EC"/>
            </a:solidFill>
            <a:prstDash val="solid"/>
          </a:ln>
        </p:spPr>
        <p:txBody>
          <a:bodyPr/>
          <a:lstStyle/>
          <a:p>
            <a:endParaRPr lang="en-GB"/>
          </a:p>
        </p:txBody>
      </p:sp>
      <p:sp>
        <p:nvSpPr>
          <p:cNvPr id="13" name="Shape 10"/>
          <p:cNvSpPr/>
          <p:nvPr/>
        </p:nvSpPr>
        <p:spPr>
          <a:xfrm>
            <a:off x="621792" y="3022092"/>
            <a:ext cx="566928" cy="566928"/>
          </a:xfrm>
          <a:prstGeom prst="ellipse">
            <a:avLst/>
          </a:prstGeom>
          <a:solidFill>
            <a:srgbClr val="FCEFE0"/>
          </a:solidFill>
          <a:ln/>
        </p:spPr>
        <p:txBody>
          <a:bodyPr/>
          <a:lstStyle/>
          <a:p>
            <a:endParaRPr lang="en-GB"/>
          </a:p>
        </p:txBody>
      </p:sp>
      <p:pic>
        <p:nvPicPr>
          <p:cNvPr id="14" name="Image 1" descr="preencoded.png"/>
          <p:cNvPicPr>
            <a:picLocks noChangeAspect="1"/>
          </p:cNvPicPr>
          <p:nvPr/>
        </p:nvPicPr>
        <p:blipFill>
          <a:blip r:embed="rId4"/>
          <a:stretch>
            <a:fillRect/>
          </a:stretch>
        </p:blipFill>
        <p:spPr>
          <a:xfrm>
            <a:off x="786201" y="3186501"/>
            <a:ext cx="238110" cy="238110"/>
          </a:xfrm>
          <a:prstGeom prst="rect">
            <a:avLst/>
          </a:prstGeom>
        </p:spPr>
      </p:pic>
      <p:sp>
        <p:nvSpPr>
          <p:cNvPr id="15" name="Text 11"/>
          <p:cNvSpPr/>
          <p:nvPr/>
        </p:nvSpPr>
        <p:spPr>
          <a:xfrm>
            <a:off x="1417320" y="299008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2.  Make sure the choice is free &amp; safe.</a:t>
            </a:r>
            <a:endParaRPr lang="en-US" sz="1500" dirty="0"/>
          </a:p>
        </p:txBody>
      </p:sp>
      <p:sp>
        <p:nvSpPr>
          <p:cNvPr id="16" name="Text 12"/>
          <p:cNvSpPr/>
          <p:nvPr/>
        </p:nvSpPr>
        <p:spPr>
          <a:xfrm>
            <a:off x="1417320" y="333756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Confidentiality, capacity, coercion; Fraser for under-16s; UKMEC for medical safety.</a:t>
            </a:r>
            <a:endParaRPr lang="en-US" sz="1230" dirty="0"/>
          </a:p>
        </p:txBody>
      </p:sp>
      <p:sp>
        <p:nvSpPr>
          <p:cNvPr id="17" name="Shape 13"/>
          <p:cNvSpPr/>
          <p:nvPr/>
        </p:nvSpPr>
        <p:spPr>
          <a:xfrm>
            <a:off x="411480" y="3840480"/>
            <a:ext cx="11338560" cy="850392"/>
          </a:xfrm>
          <a:prstGeom prst="roundRect">
            <a:avLst>
              <a:gd name="adj" fmla="val 1075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18" name="Shape 14"/>
          <p:cNvSpPr/>
          <p:nvPr/>
        </p:nvSpPr>
        <p:spPr>
          <a:xfrm>
            <a:off x="621792" y="3982212"/>
            <a:ext cx="566928" cy="566928"/>
          </a:xfrm>
          <a:prstGeom prst="ellipse">
            <a:avLst/>
          </a:prstGeom>
          <a:solidFill>
            <a:srgbClr val="FCEFE0"/>
          </a:solidFill>
          <a:ln/>
        </p:spPr>
        <p:txBody>
          <a:bodyPr/>
          <a:lstStyle/>
          <a:p>
            <a:endParaRPr lang="en-GB"/>
          </a:p>
        </p:txBody>
      </p:sp>
      <p:pic>
        <p:nvPicPr>
          <p:cNvPr id="19" name="Image 2" descr="preencoded.png"/>
          <p:cNvPicPr>
            <a:picLocks noChangeAspect="1"/>
          </p:cNvPicPr>
          <p:nvPr/>
        </p:nvPicPr>
        <p:blipFill>
          <a:blip r:embed="rId5"/>
          <a:stretch>
            <a:fillRect/>
          </a:stretch>
        </p:blipFill>
        <p:spPr>
          <a:xfrm>
            <a:off x="786201" y="4146621"/>
            <a:ext cx="238110" cy="238110"/>
          </a:xfrm>
          <a:prstGeom prst="rect">
            <a:avLst/>
          </a:prstGeom>
        </p:spPr>
      </p:pic>
      <p:sp>
        <p:nvSpPr>
          <p:cNvPr id="20" name="Text 15"/>
          <p:cNvSpPr/>
          <p:nvPr/>
        </p:nvSpPr>
        <p:spPr>
          <a:xfrm>
            <a:off x="1417320" y="395020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3.  Lead with effectiveness, then her values.</a:t>
            </a:r>
            <a:endParaRPr lang="en-US" sz="1500" dirty="0"/>
          </a:p>
        </p:txBody>
      </p:sp>
      <p:sp>
        <p:nvSpPr>
          <p:cNvPr id="21" name="Text 16"/>
          <p:cNvSpPr/>
          <p:nvPr/>
        </p:nvSpPr>
        <p:spPr>
          <a:xfrm>
            <a:off x="1417320" y="429768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Offer LARC first; set honest expectations; let her choose.</a:t>
            </a:r>
            <a:endParaRPr lang="en-US" sz="1230" dirty="0"/>
          </a:p>
        </p:txBody>
      </p:sp>
      <p:sp>
        <p:nvSpPr>
          <p:cNvPr id="22" name="Shape 17"/>
          <p:cNvSpPr/>
          <p:nvPr/>
        </p:nvSpPr>
        <p:spPr>
          <a:xfrm>
            <a:off x="411480" y="4800600"/>
            <a:ext cx="11338560" cy="850392"/>
          </a:xfrm>
          <a:prstGeom prst="roundRect">
            <a:avLst>
              <a:gd name="adj" fmla="val 10753"/>
            </a:avLst>
          </a:prstGeom>
          <a:solidFill>
            <a:srgbClr val="FFFFFF"/>
          </a:solidFill>
          <a:ln w="12700">
            <a:solidFill>
              <a:srgbClr val="DCE4EC"/>
            </a:solidFill>
            <a:prstDash val="solid"/>
          </a:ln>
        </p:spPr>
        <p:txBody>
          <a:bodyPr/>
          <a:lstStyle/>
          <a:p>
            <a:endParaRPr lang="en-GB"/>
          </a:p>
        </p:txBody>
      </p:sp>
      <p:sp>
        <p:nvSpPr>
          <p:cNvPr id="23" name="Shape 18"/>
          <p:cNvSpPr/>
          <p:nvPr/>
        </p:nvSpPr>
        <p:spPr>
          <a:xfrm>
            <a:off x="621792" y="4942332"/>
            <a:ext cx="566928" cy="566928"/>
          </a:xfrm>
          <a:prstGeom prst="ellipse">
            <a:avLst/>
          </a:prstGeom>
          <a:solidFill>
            <a:srgbClr val="FCEFE0"/>
          </a:solidFill>
          <a:ln/>
        </p:spPr>
        <p:txBody>
          <a:bodyPr/>
          <a:lstStyle/>
          <a:p>
            <a:endParaRPr lang="en-GB"/>
          </a:p>
        </p:txBody>
      </p:sp>
      <p:pic>
        <p:nvPicPr>
          <p:cNvPr id="24" name="Image 3" descr="preencoded.png"/>
          <p:cNvPicPr>
            <a:picLocks noChangeAspect="1"/>
          </p:cNvPicPr>
          <p:nvPr/>
        </p:nvPicPr>
        <p:blipFill>
          <a:blip r:embed="rId6"/>
          <a:stretch>
            <a:fillRect/>
          </a:stretch>
        </p:blipFill>
        <p:spPr>
          <a:xfrm>
            <a:off x="786201" y="5106741"/>
            <a:ext cx="238110" cy="238110"/>
          </a:xfrm>
          <a:prstGeom prst="rect">
            <a:avLst/>
          </a:prstGeom>
        </p:spPr>
      </p:pic>
      <p:sp>
        <p:nvSpPr>
          <p:cNvPr id="25" name="Text 19"/>
          <p:cNvSpPr/>
          <p:nvPr/>
        </p:nvSpPr>
        <p:spPr>
          <a:xfrm>
            <a:off x="1417320" y="491032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4.  Include the partner when she wants it.</a:t>
            </a:r>
            <a:endParaRPr lang="en-US" sz="1500" dirty="0"/>
          </a:p>
        </p:txBody>
      </p:sp>
      <p:sp>
        <p:nvSpPr>
          <p:cNvPr id="26" name="Text 20"/>
          <p:cNvSpPr/>
          <p:nvPr/>
        </p:nvSpPr>
        <p:spPr>
          <a:xfrm>
            <a:off x="1417320" y="525780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She makes the final decision — protect her autonomy and watch for coercion.</a:t>
            </a:r>
            <a:endParaRPr lang="en-US" sz="1230" dirty="0"/>
          </a:p>
        </p:txBody>
      </p:sp>
      <p:sp>
        <p:nvSpPr>
          <p:cNvPr id="27" name="Shape 21"/>
          <p:cNvSpPr/>
          <p:nvPr/>
        </p:nvSpPr>
        <p:spPr>
          <a:xfrm>
            <a:off x="411480" y="5760720"/>
            <a:ext cx="11338560" cy="850392"/>
          </a:xfrm>
          <a:prstGeom prst="roundRect">
            <a:avLst>
              <a:gd name="adj" fmla="val 10753"/>
            </a:avLst>
          </a:prstGeom>
          <a:solidFill>
            <a:srgbClr val="FFFFFF"/>
          </a:solidFill>
          <a:ln w="12700">
            <a:solidFill>
              <a:srgbClr val="DCE4EC"/>
            </a:solidFill>
            <a:prstDash val="solid"/>
          </a:ln>
          <a:effectLst>
            <a:outerShdw blurRad="88900" dist="38100" dir="5400000" algn="bl" rotWithShape="0">
              <a:srgbClr val="000000">
                <a:alpha val="13000"/>
              </a:srgbClr>
            </a:outerShdw>
          </a:effectLst>
        </p:spPr>
        <p:txBody>
          <a:bodyPr/>
          <a:lstStyle/>
          <a:p>
            <a:endParaRPr lang="en-GB"/>
          </a:p>
        </p:txBody>
      </p:sp>
      <p:sp>
        <p:nvSpPr>
          <p:cNvPr id="28" name="Shape 22"/>
          <p:cNvSpPr/>
          <p:nvPr/>
        </p:nvSpPr>
        <p:spPr>
          <a:xfrm>
            <a:off x="621792" y="5902452"/>
            <a:ext cx="566928" cy="566928"/>
          </a:xfrm>
          <a:prstGeom prst="ellipse">
            <a:avLst/>
          </a:prstGeom>
          <a:solidFill>
            <a:srgbClr val="FCEFE0"/>
          </a:solidFill>
          <a:ln/>
        </p:spPr>
        <p:txBody>
          <a:bodyPr/>
          <a:lstStyle/>
          <a:p>
            <a:endParaRPr lang="en-GB"/>
          </a:p>
        </p:txBody>
      </p:sp>
      <p:pic>
        <p:nvPicPr>
          <p:cNvPr id="29" name="Image 4" descr="preencoded.png"/>
          <p:cNvPicPr>
            <a:picLocks noChangeAspect="1"/>
          </p:cNvPicPr>
          <p:nvPr/>
        </p:nvPicPr>
        <p:blipFill>
          <a:blip r:embed="rId7"/>
          <a:stretch>
            <a:fillRect/>
          </a:stretch>
        </p:blipFill>
        <p:spPr>
          <a:xfrm>
            <a:off x="786201" y="6066861"/>
            <a:ext cx="238110" cy="238110"/>
          </a:xfrm>
          <a:prstGeom prst="rect">
            <a:avLst/>
          </a:prstGeom>
        </p:spPr>
      </p:pic>
      <p:sp>
        <p:nvSpPr>
          <p:cNvPr id="30" name="Text 23"/>
          <p:cNvSpPr/>
          <p:nvPr/>
        </p:nvSpPr>
        <p:spPr>
          <a:xfrm>
            <a:off x="1417320" y="5870448"/>
            <a:ext cx="10058400" cy="347472"/>
          </a:xfrm>
          <a:prstGeom prst="rect">
            <a:avLst/>
          </a:prstGeom>
          <a:noFill/>
          <a:ln/>
        </p:spPr>
        <p:txBody>
          <a:bodyPr wrap="square" lIns="0" tIns="0" rIns="0" bIns="0" rtlCol="0" anchor="ctr"/>
          <a:lstStyle/>
          <a:p>
            <a:pPr marL="0" indent="0">
              <a:buNone/>
            </a:pPr>
            <a:r>
              <a:rPr lang="en-US" sz="1500" b="1" dirty="0">
                <a:solidFill>
                  <a:srgbClr val="0E2A47"/>
                </a:solidFill>
                <a:latin typeface="Georgia" pitchFamily="34" charset="0"/>
                <a:ea typeface="Georgia" pitchFamily="34" charset="-122"/>
                <a:cs typeface="Georgia" pitchFamily="34" charset="-120"/>
              </a:rPr>
              <a:t>5.  Don’t finish until it’s secured.</a:t>
            </a:r>
            <a:endParaRPr lang="en-US" sz="1500" dirty="0"/>
          </a:p>
        </p:txBody>
      </p:sp>
      <p:sp>
        <p:nvSpPr>
          <p:cNvPr id="31" name="Text 24"/>
          <p:cNvSpPr/>
          <p:nvPr/>
        </p:nvSpPr>
        <p:spPr>
          <a:xfrm>
            <a:off x="1417320" y="6217920"/>
            <a:ext cx="10149840" cy="329184"/>
          </a:xfrm>
          <a:prstGeom prst="rect">
            <a:avLst/>
          </a:prstGeom>
          <a:noFill/>
          <a:ln/>
        </p:spPr>
        <p:txBody>
          <a:bodyPr wrap="square" lIns="0" tIns="0" rIns="0" bIns="0" rtlCol="0" anchor="ctr"/>
          <a:lstStyle/>
          <a:p>
            <a:pPr marL="0" indent="0">
              <a:buNone/>
            </a:pPr>
            <a:r>
              <a:rPr lang="en-US" sz="1230" dirty="0">
                <a:solidFill>
                  <a:srgbClr val="5C6E7E"/>
                </a:solidFill>
                <a:latin typeface="Calibri" pitchFamily="34" charset="0"/>
                <a:ea typeface="Calibri" pitchFamily="34" charset="-122"/>
                <a:cs typeface="Calibri" pitchFamily="34" charset="-120"/>
              </a:rPr>
              <a:t>Quick start, back-up cover, safety-net and follow-up — every time.</a:t>
            </a:r>
            <a:endParaRPr lang="en-US" sz="1230" dirty="0"/>
          </a:p>
        </p:txBody>
      </p:sp>
      <p:sp>
        <p:nvSpPr>
          <p:cNvPr id="32" name="Text 25"/>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33" name="Text 26"/>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6">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411480" y="27432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27432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Text 2"/>
          <p:cNvSpPr/>
          <p:nvPr/>
        </p:nvSpPr>
        <p:spPr>
          <a:xfrm>
            <a:off x="10180015" y="274320"/>
            <a:ext cx="1600200" cy="384048"/>
          </a:xfrm>
          <a:prstGeom prst="rect">
            <a:avLst/>
          </a:prstGeom>
          <a:noFill/>
          <a:ln/>
        </p:spPr>
        <p:txBody>
          <a:bodyPr wrap="square" lIns="0" tIns="0" rIns="0" bIns="0" rtlCol="0" anchor="ctr"/>
          <a:lstStyle/>
          <a:p>
            <a:pPr marL="0" indent="0" algn="r">
              <a:buNone/>
            </a:pPr>
            <a:r>
              <a:rPr lang="en-US" sz="1100" b="1" dirty="0">
                <a:solidFill>
                  <a:srgbClr val="5C6E7E"/>
                </a:solidFill>
                <a:latin typeface="Calibri" pitchFamily="34" charset="0"/>
                <a:ea typeface="Calibri" pitchFamily="34" charset="-122"/>
                <a:cs typeface="Calibri" pitchFamily="34" charset="-120"/>
              </a:rPr>
              <a:t>June 2026</a:t>
            </a:r>
            <a:endParaRPr lang="en-US" sz="1100" dirty="0"/>
          </a:p>
        </p:txBody>
      </p:sp>
      <p:sp>
        <p:nvSpPr>
          <p:cNvPr id="5" name="Text 3"/>
          <p:cNvSpPr/>
          <p:nvPr/>
        </p:nvSpPr>
        <p:spPr>
          <a:xfrm>
            <a:off x="411480" y="841248"/>
            <a:ext cx="8229600" cy="274320"/>
          </a:xfrm>
          <a:prstGeom prst="rect">
            <a:avLst/>
          </a:prstGeom>
          <a:noFill/>
          <a:ln/>
        </p:spPr>
        <p:txBody>
          <a:bodyPr wrap="square" lIns="0" tIns="0" rIns="0" bIns="0" rtlCol="0" anchor="ctr"/>
          <a:lstStyle/>
          <a:p>
            <a:pPr marL="0" indent="0">
              <a:buNone/>
            </a:pPr>
            <a:r>
              <a:rPr lang="en-US" sz="1250" b="1" kern="0" spc="200" dirty="0">
                <a:solidFill>
                  <a:srgbClr val="E8770E"/>
                </a:solidFill>
                <a:latin typeface="Calibri" pitchFamily="34" charset="0"/>
                <a:ea typeface="Calibri" pitchFamily="34" charset="-122"/>
                <a:cs typeface="Calibri" pitchFamily="34" charset="-120"/>
              </a:rPr>
              <a:t>EVIDENCE BASE</a:t>
            </a:r>
            <a:endParaRPr lang="en-US" sz="1250" dirty="0"/>
          </a:p>
        </p:txBody>
      </p:sp>
      <p:sp>
        <p:nvSpPr>
          <p:cNvPr id="6" name="Text 4"/>
          <p:cNvSpPr/>
          <p:nvPr/>
        </p:nvSpPr>
        <p:spPr>
          <a:xfrm>
            <a:off x="411480" y="1115568"/>
            <a:ext cx="11338560" cy="777240"/>
          </a:xfrm>
          <a:prstGeom prst="rect">
            <a:avLst/>
          </a:prstGeom>
          <a:noFill/>
          <a:ln/>
        </p:spPr>
        <p:txBody>
          <a:bodyPr wrap="square" lIns="0" tIns="0" rIns="0" bIns="0" rtlCol="0" anchor="t"/>
          <a:lstStyle/>
          <a:p>
            <a:pPr marL="0" indent="0">
              <a:buNone/>
            </a:pPr>
            <a:r>
              <a:rPr lang="en-US" sz="3000" b="1" dirty="0">
                <a:solidFill>
                  <a:srgbClr val="0E2A47"/>
                </a:solidFill>
                <a:latin typeface="Georgia" pitchFamily="34" charset="0"/>
                <a:ea typeface="Georgia" pitchFamily="34" charset="-122"/>
                <a:cs typeface="Georgia" pitchFamily="34" charset="-120"/>
              </a:rPr>
              <a:t>Sources &amp; further reading</a:t>
            </a:r>
            <a:endParaRPr lang="en-US" sz="3000" dirty="0"/>
          </a:p>
        </p:txBody>
      </p:sp>
      <p:sp>
        <p:nvSpPr>
          <p:cNvPr id="7" name="Text 5"/>
          <p:cNvSpPr/>
          <p:nvPr/>
        </p:nvSpPr>
        <p:spPr>
          <a:xfrm>
            <a:off x="411480" y="1965960"/>
            <a:ext cx="11247120" cy="548640"/>
          </a:xfrm>
          <a:prstGeom prst="rect">
            <a:avLst/>
          </a:prstGeom>
          <a:noFill/>
          <a:ln/>
        </p:spPr>
        <p:txBody>
          <a:bodyPr wrap="square" lIns="0" tIns="0" rIns="0" bIns="0" rtlCol="0" anchor="ctr"/>
          <a:lstStyle/>
          <a:p>
            <a:pPr marL="0" indent="0">
              <a:lnSpc>
                <a:spcPct val="105000"/>
              </a:lnSpc>
              <a:buNone/>
            </a:pPr>
            <a:r>
              <a:rPr lang="en-US" sz="1350" i="1" dirty="0">
                <a:solidFill>
                  <a:srgbClr val="5C6E7E"/>
                </a:solidFill>
                <a:latin typeface="Calibri" pitchFamily="34" charset="0"/>
                <a:ea typeface="Calibri" pitchFamily="34" charset="-122"/>
                <a:cs typeface="Calibri" pitchFamily="34" charset="-120"/>
              </a:rPr>
              <a:t>All clinical content was checked against current UK guidance at the time of writing (June 2026). Always verify against the live source for the individual patient.</a:t>
            </a:r>
            <a:endParaRPr lang="en-US" sz="1350" dirty="0"/>
          </a:p>
        </p:txBody>
      </p:sp>
      <p:sp>
        <p:nvSpPr>
          <p:cNvPr id="8" name="Shape 6"/>
          <p:cNvSpPr/>
          <p:nvPr/>
        </p:nvSpPr>
        <p:spPr>
          <a:xfrm>
            <a:off x="411480" y="26974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9" name="Image 0" descr="preencoded.png"/>
          <p:cNvPicPr>
            <a:picLocks noChangeAspect="1"/>
          </p:cNvPicPr>
          <p:nvPr/>
        </p:nvPicPr>
        <p:blipFill>
          <a:blip r:embed="rId3"/>
          <a:stretch>
            <a:fillRect/>
          </a:stretch>
        </p:blipFill>
        <p:spPr>
          <a:xfrm>
            <a:off x="594360" y="2862072"/>
            <a:ext cx="219456" cy="219456"/>
          </a:xfrm>
          <a:prstGeom prst="rect">
            <a:avLst/>
          </a:prstGeom>
        </p:spPr>
      </p:pic>
      <p:sp>
        <p:nvSpPr>
          <p:cNvPr id="10" name="Text 7"/>
          <p:cNvSpPr/>
          <p:nvPr/>
        </p:nvSpPr>
        <p:spPr>
          <a:xfrm>
            <a:off x="923544" y="27889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NICE CKS — Contraception: assessment</a:t>
            </a:r>
            <a:endParaRPr lang="en-US" sz="1200" dirty="0"/>
          </a:p>
        </p:txBody>
      </p:sp>
      <p:sp>
        <p:nvSpPr>
          <p:cNvPr id="11" name="Text 8"/>
          <p:cNvSpPr/>
          <p:nvPr/>
        </p:nvSpPr>
        <p:spPr>
          <a:xfrm>
            <a:off x="923544" y="30998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Structure of the contraception consultation; history and follow-up.</a:t>
            </a:r>
            <a:endParaRPr lang="en-US" sz="1050" dirty="0"/>
          </a:p>
        </p:txBody>
      </p:sp>
      <p:sp>
        <p:nvSpPr>
          <p:cNvPr id="12" name="Shape 9"/>
          <p:cNvSpPr/>
          <p:nvPr/>
        </p:nvSpPr>
        <p:spPr>
          <a:xfrm>
            <a:off x="6210148" y="26974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13" name="Image 1" descr="preencoded.png"/>
          <p:cNvPicPr>
            <a:picLocks noChangeAspect="1"/>
          </p:cNvPicPr>
          <p:nvPr/>
        </p:nvPicPr>
        <p:blipFill>
          <a:blip r:embed="rId3"/>
          <a:stretch>
            <a:fillRect/>
          </a:stretch>
        </p:blipFill>
        <p:spPr>
          <a:xfrm>
            <a:off x="6393028" y="2862072"/>
            <a:ext cx="219456" cy="219456"/>
          </a:xfrm>
          <a:prstGeom prst="rect">
            <a:avLst/>
          </a:prstGeom>
        </p:spPr>
      </p:pic>
      <p:sp>
        <p:nvSpPr>
          <p:cNvPr id="14" name="Text 10"/>
          <p:cNvSpPr/>
          <p:nvPr/>
        </p:nvSpPr>
        <p:spPr>
          <a:xfrm>
            <a:off x="6722212" y="27889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NICE CKS — Pre-conception advice &amp; management</a:t>
            </a:r>
            <a:endParaRPr lang="en-US" sz="1200" dirty="0"/>
          </a:p>
        </p:txBody>
      </p:sp>
      <p:sp>
        <p:nvSpPr>
          <p:cNvPr id="15" name="Text 11"/>
          <p:cNvSpPr/>
          <p:nvPr/>
        </p:nvSpPr>
        <p:spPr>
          <a:xfrm>
            <a:off x="6722212" y="30998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Folic acid dosing, optimising health before pregnancy.</a:t>
            </a:r>
            <a:endParaRPr lang="en-US" sz="1050" dirty="0"/>
          </a:p>
        </p:txBody>
      </p:sp>
      <p:sp>
        <p:nvSpPr>
          <p:cNvPr id="16" name="Shape 12"/>
          <p:cNvSpPr/>
          <p:nvPr/>
        </p:nvSpPr>
        <p:spPr>
          <a:xfrm>
            <a:off x="411480" y="36118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17" name="Image 2" descr="preencoded.png"/>
          <p:cNvPicPr>
            <a:picLocks noChangeAspect="1"/>
          </p:cNvPicPr>
          <p:nvPr/>
        </p:nvPicPr>
        <p:blipFill>
          <a:blip r:embed="rId3"/>
          <a:stretch>
            <a:fillRect/>
          </a:stretch>
        </p:blipFill>
        <p:spPr>
          <a:xfrm>
            <a:off x="594360" y="3776472"/>
            <a:ext cx="219456" cy="219456"/>
          </a:xfrm>
          <a:prstGeom prst="rect">
            <a:avLst/>
          </a:prstGeom>
        </p:spPr>
      </p:pic>
      <p:sp>
        <p:nvSpPr>
          <p:cNvPr id="18" name="Text 13"/>
          <p:cNvSpPr/>
          <p:nvPr/>
        </p:nvSpPr>
        <p:spPr>
          <a:xfrm>
            <a:off x="923544" y="37033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FSRH UK Medical Eligibility Criteria (UKMEC, 2025)</a:t>
            </a:r>
            <a:endParaRPr lang="en-US" sz="1200" dirty="0"/>
          </a:p>
        </p:txBody>
      </p:sp>
      <p:sp>
        <p:nvSpPr>
          <p:cNvPr id="19" name="Text 14"/>
          <p:cNvSpPr/>
          <p:nvPr/>
        </p:nvSpPr>
        <p:spPr>
          <a:xfrm>
            <a:off x="923544" y="40142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Safety categories 1–4 for each method and condition.</a:t>
            </a:r>
            <a:endParaRPr lang="en-US" sz="1050" dirty="0"/>
          </a:p>
        </p:txBody>
      </p:sp>
      <p:sp>
        <p:nvSpPr>
          <p:cNvPr id="20" name="Shape 15"/>
          <p:cNvSpPr/>
          <p:nvPr/>
        </p:nvSpPr>
        <p:spPr>
          <a:xfrm>
            <a:off x="6210148" y="36118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21" name="Image 3" descr="preencoded.png"/>
          <p:cNvPicPr>
            <a:picLocks noChangeAspect="1"/>
          </p:cNvPicPr>
          <p:nvPr/>
        </p:nvPicPr>
        <p:blipFill>
          <a:blip r:embed="rId3"/>
          <a:stretch>
            <a:fillRect/>
          </a:stretch>
        </p:blipFill>
        <p:spPr>
          <a:xfrm>
            <a:off x="6393028" y="3776472"/>
            <a:ext cx="219456" cy="219456"/>
          </a:xfrm>
          <a:prstGeom prst="rect">
            <a:avLst/>
          </a:prstGeom>
        </p:spPr>
      </p:pic>
      <p:sp>
        <p:nvSpPr>
          <p:cNvPr id="22" name="Text 16"/>
          <p:cNvSpPr/>
          <p:nvPr/>
        </p:nvSpPr>
        <p:spPr>
          <a:xfrm>
            <a:off x="6722212" y="37033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FSRH — Combined Hormonal Contraception / Progestogen-only Pills</a:t>
            </a:r>
            <a:endParaRPr lang="en-US" sz="1200" dirty="0"/>
          </a:p>
        </p:txBody>
      </p:sp>
      <p:sp>
        <p:nvSpPr>
          <p:cNvPr id="23" name="Text 17"/>
          <p:cNvSpPr/>
          <p:nvPr/>
        </p:nvSpPr>
        <p:spPr>
          <a:xfrm>
            <a:off x="6722212" y="40142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Effectiveness, LARC-first counselling, regimens.</a:t>
            </a:r>
            <a:endParaRPr lang="en-US" sz="1050" dirty="0"/>
          </a:p>
        </p:txBody>
      </p:sp>
      <p:sp>
        <p:nvSpPr>
          <p:cNvPr id="24" name="Shape 18"/>
          <p:cNvSpPr/>
          <p:nvPr/>
        </p:nvSpPr>
        <p:spPr>
          <a:xfrm>
            <a:off x="411480" y="45262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25" name="Image 4" descr="preencoded.png"/>
          <p:cNvPicPr>
            <a:picLocks noChangeAspect="1"/>
          </p:cNvPicPr>
          <p:nvPr/>
        </p:nvPicPr>
        <p:blipFill>
          <a:blip r:embed="rId3"/>
          <a:stretch>
            <a:fillRect/>
          </a:stretch>
        </p:blipFill>
        <p:spPr>
          <a:xfrm>
            <a:off x="594360" y="4690872"/>
            <a:ext cx="219456" cy="219456"/>
          </a:xfrm>
          <a:prstGeom prst="rect">
            <a:avLst/>
          </a:prstGeom>
        </p:spPr>
      </p:pic>
      <p:sp>
        <p:nvSpPr>
          <p:cNvPr id="26" name="Text 19"/>
          <p:cNvSpPr/>
          <p:nvPr/>
        </p:nvSpPr>
        <p:spPr>
          <a:xfrm>
            <a:off x="923544" y="46177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FSRH — Contraception After Pregnancy</a:t>
            </a:r>
            <a:endParaRPr lang="en-US" sz="1200" dirty="0"/>
          </a:p>
        </p:txBody>
      </p:sp>
      <p:sp>
        <p:nvSpPr>
          <p:cNvPr id="27" name="Text 20"/>
          <p:cNvSpPr/>
          <p:nvPr/>
        </p:nvSpPr>
        <p:spPr>
          <a:xfrm>
            <a:off x="923544" y="49286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Postnatal timing (day 21), breastfeeding, LAM.</a:t>
            </a:r>
            <a:endParaRPr lang="en-US" sz="1050" dirty="0"/>
          </a:p>
        </p:txBody>
      </p:sp>
      <p:sp>
        <p:nvSpPr>
          <p:cNvPr id="28" name="Shape 21"/>
          <p:cNvSpPr/>
          <p:nvPr/>
        </p:nvSpPr>
        <p:spPr>
          <a:xfrm>
            <a:off x="6210148" y="45262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29" name="Image 5" descr="preencoded.png"/>
          <p:cNvPicPr>
            <a:picLocks noChangeAspect="1"/>
          </p:cNvPicPr>
          <p:nvPr/>
        </p:nvPicPr>
        <p:blipFill>
          <a:blip r:embed="rId3"/>
          <a:stretch>
            <a:fillRect/>
          </a:stretch>
        </p:blipFill>
        <p:spPr>
          <a:xfrm>
            <a:off x="6393028" y="4690872"/>
            <a:ext cx="219456" cy="219456"/>
          </a:xfrm>
          <a:prstGeom prst="rect">
            <a:avLst/>
          </a:prstGeom>
        </p:spPr>
      </p:pic>
      <p:sp>
        <p:nvSpPr>
          <p:cNvPr id="30" name="Text 22"/>
          <p:cNvSpPr/>
          <p:nvPr/>
        </p:nvSpPr>
        <p:spPr>
          <a:xfrm>
            <a:off x="6722212" y="46177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FSRH — Contraception for Women Aged Over 40</a:t>
            </a:r>
            <a:endParaRPr lang="en-US" sz="1200" dirty="0"/>
          </a:p>
        </p:txBody>
      </p:sp>
      <p:sp>
        <p:nvSpPr>
          <p:cNvPr id="31" name="Text 23"/>
          <p:cNvSpPr/>
          <p:nvPr/>
        </p:nvSpPr>
        <p:spPr>
          <a:xfrm>
            <a:off x="6722212" y="49286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When to stop; safer choices in perimenopause.</a:t>
            </a:r>
            <a:endParaRPr lang="en-US" sz="1050" dirty="0"/>
          </a:p>
        </p:txBody>
      </p:sp>
      <p:sp>
        <p:nvSpPr>
          <p:cNvPr id="32" name="Shape 24"/>
          <p:cNvSpPr/>
          <p:nvPr/>
        </p:nvSpPr>
        <p:spPr>
          <a:xfrm>
            <a:off x="411480" y="54406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33" name="Image 6" descr="preencoded.png"/>
          <p:cNvPicPr>
            <a:picLocks noChangeAspect="1"/>
          </p:cNvPicPr>
          <p:nvPr/>
        </p:nvPicPr>
        <p:blipFill>
          <a:blip r:embed="rId3"/>
          <a:stretch>
            <a:fillRect/>
          </a:stretch>
        </p:blipFill>
        <p:spPr>
          <a:xfrm>
            <a:off x="594360" y="5605272"/>
            <a:ext cx="219456" cy="219456"/>
          </a:xfrm>
          <a:prstGeom prst="rect">
            <a:avLst/>
          </a:prstGeom>
        </p:spPr>
      </p:pic>
      <p:sp>
        <p:nvSpPr>
          <p:cNvPr id="34" name="Text 25"/>
          <p:cNvSpPr/>
          <p:nvPr/>
        </p:nvSpPr>
        <p:spPr>
          <a:xfrm>
            <a:off x="923544" y="55321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FSRH — Emergency Contraception</a:t>
            </a:r>
            <a:endParaRPr lang="en-US" sz="1200" dirty="0"/>
          </a:p>
        </p:txBody>
      </p:sp>
      <p:sp>
        <p:nvSpPr>
          <p:cNvPr id="35" name="Text 26"/>
          <p:cNvSpPr/>
          <p:nvPr/>
        </p:nvSpPr>
        <p:spPr>
          <a:xfrm>
            <a:off x="923544" y="58430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Copper IUD first-line; oral options and windows.</a:t>
            </a:r>
            <a:endParaRPr lang="en-US" sz="1050" dirty="0"/>
          </a:p>
        </p:txBody>
      </p:sp>
      <p:sp>
        <p:nvSpPr>
          <p:cNvPr id="36" name="Shape 27"/>
          <p:cNvSpPr/>
          <p:nvPr/>
        </p:nvSpPr>
        <p:spPr>
          <a:xfrm>
            <a:off x="6210148" y="5440680"/>
            <a:ext cx="5570068" cy="786384"/>
          </a:xfrm>
          <a:prstGeom prst="roundRect">
            <a:avLst>
              <a:gd name="adj" fmla="val 11628"/>
            </a:avLst>
          </a:prstGeom>
          <a:solidFill>
            <a:srgbClr val="FFFFFF"/>
          </a:solidFill>
          <a:ln w="12700">
            <a:solidFill>
              <a:srgbClr val="DCE4EC"/>
            </a:solidFill>
            <a:prstDash val="solid"/>
          </a:ln>
        </p:spPr>
        <p:txBody>
          <a:bodyPr/>
          <a:lstStyle/>
          <a:p>
            <a:endParaRPr lang="en-GB"/>
          </a:p>
        </p:txBody>
      </p:sp>
      <p:pic>
        <p:nvPicPr>
          <p:cNvPr id="37" name="Image 7" descr="preencoded.png"/>
          <p:cNvPicPr>
            <a:picLocks noChangeAspect="1"/>
          </p:cNvPicPr>
          <p:nvPr/>
        </p:nvPicPr>
        <p:blipFill>
          <a:blip r:embed="rId3"/>
          <a:stretch>
            <a:fillRect/>
          </a:stretch>
        </p:blipFill>
        <p:spPr>
          <a:xfrm>
            <a:off x="6393028" y="5605272"/>
            <a:ext cx="219456" cy="219456"/>
          </a:xfrm>
          <a:prstGeom prst="rect">
            <a:avLst/>
          </a:prstGeom>
        </p:spPr>
      </p:pic>
      <p:sp>
        <p:nvSpPr>
          <p:cNvPr id="38" name="Text 28"/>
          <p:cNvSpPr/>
          <p:nvPr/>
        </p:nvSpPr>
        <p:spPr>
          <a:xfrm>
            <a:off x="6722212" y="5532120"/>
            <a:ext cx="4911700" cy="329184"/>
          </a:xfrm>
          <a:prstGeom prst="rect">
            <a:avLst/>
          </a:prstGeom>
          <a:noFill/>
          <a:ln/>
        </p:spPr>
        <p:txBody>
          <a:bodyPr wrap="square" lIns="0" tIns="0" rIns="0" bIns="0" rtlCol="0" anchor="ctr"/>
          <a:lstStyle/>
          <a:p>
            <a:pPr marL="0" indent="0">
              <a:buNone/>
            </a:pPr>
            <a:r>
              <a:rPr lang="en-US" sz="1200" b="1" dirty="0">
                <a:solidFill>
                  <a:srgbClr val="0E2A47"/>
                </a:solidFill>
                <a:latin typeface="Georgia" pitchFamily="34" charset="0"/>
                <a:ea typeface="Georgia" pitchFamily="34" charset="-122"/>
                <a:cs typeface="Georgia" pitchFamily="34" charset="-120"/>
              </a:rPr>
              <a:t>NICE NG197 — Shared decision making; NICE PH51</a:t>
            </a:r>
            <a:endParaRPr lang="en-US" sz="1200" dirty="0"/>
          </a:p>
        </p:txBody>
      </p:sp>
      <p:sp>
        <p:nvSpPr>
          <p:cNvPr id="39" name="Text 29"/>
          <p:cNvSpPr/>
          <p:nvPr/>
        </p:nvSpPr>
        <p:spPr>
          <a:xfrm>
            <a:off x="6722212" y="5843016"/>
            <a:ext cx="4911700" cy="329184"/>
          </a:xfrm>
          <a:prstGeom prst="rect">
            <a:avLst/>
          </a:prstGeom>
          <a:noFill/>
          <a:ln/>
        </p:spPr>
        <p:txBody>
          <a:bodyPr wrap="square" lIns="0" tIns="0" rIns="0" bIns="0" rtlCol="0" anchor="ctr"/>
          <a:lstStyle/>
          <a:p>
            <a:pPr marL="0" indent="0">
              <a:buNone/>
            </a:pPr>
            <a:r>
              <a:rPr lang="en-US" sz="1050" dirty="0">
                <a:solidFill>
                  <a:srgbClr val="5C6E7E"/>
                </a:solidFill>
                <a:latin typeface="Calibri" pitchFamily="34" charset="0"/>
                <a:ea typeface="Calibri" pitchFamily="34" charset="-122"/>
                <a:cs typeface="Calibri" pitchFamily="34" charset="-120"/>
              </a:rPr>
              <a:t>Shared decisions; services for under-25s. GMC 0–18s guidance (Fraser/Gillick).</a:t>
            </a:r>
            <a:endParaRPr lang="en-US" sz="1050" dirty="0"/>
          </a:p>
        </p:txBody>
      </p:sp>
      <p:sp>
        <p:nvSpPr>
          <p:cNvPr id="40" name="Text 30"/>
          <p:cNvSpPr/>
          <p:nvPr/>
        </p:nvSpPr>
        <p:spPr>
          <a:xfrm>
            <a:off x="411480" y="6473952"/>
            <a:ext cx="9692640" cy="274320"/>
          </a:xfrm>
          <a:prstGeom prst="rect">
            <a:avLst/>
          </a:prstGeom>
          <a:noFill/>
          <a:ln/>
        </p:spPr>
        <p:txBody>
          <a:bodyPr wrap="square" lIns="0" tIns="0" rIns="0" bIns="0" rtlCol="0" anchor="ctr"/>
          <a:lstStyle/>
          <a:p>
            <a:pPr marL="0" indent="0">
              <a:buNone/>
            </a:pPr>
            <a:r>
              <a:rPr lang="en-US" sz="850" i="1" dirty="0">
                <a:solidFill>
                  <a:srgbClr val="5C6E7E"/>
                </a:solidFill>
                <a:latin typeface="Calibri" pitchFamily="34" charset="0"/>
                <a:ea typeface="Calibri" pitchFamily="34" charset="-122"/>
                <a:cs typeface="Calibri" pitchFamily="34" charset="-120"/>
              </a:rPr>
              <a:t>Educational teaching aid — verify against current NICE / FSRH guidance and local policy before use.</a:t>
            </a:r>
            <a:endParaRPr lang="en-US" sz="850" dirty="0"/>
          </a:p>
        </p:txBody>
      </p:sp>
      <p:sp>
        <p:nvSpPr>
          <p:cNvPr id="41" name="Text 31"/>
          <p:cNvSpPr/>
          <p:nvPr/>
        </p:nvSpPr>
        <p:spPr>
          <a:xfrm>
            <a:off x="11323015" y="6473952"/>
            <a:ext cx="457200" cy="274320"/>
          </a:xfrm>
          <a:prstGeom prst="rect">
            <a:avLst/>
          </a:prstGeom>
          <a:noFill/>
          <a:ln/>
        </p:spPr>
        <p:txBody>
          <a:bodyPr wrap="square" lIns="0" tIns="0" rIns="0" bIns="0" rtlCol="0" anchor="ctr"/>
          <a:lstStyle/>
          <a:p>
            <a:pPr marL="0" indent="0" algn="r">
              <a:buNone/>
            </a:pPr>
            <a:r>
              <a:rPr lang="en-US" sz="900" dirty="0">
                <a:solidFill>
                  <a:srgbClr val="5C6E7E"/>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7">
    <p:bg>
      <p:bgPr>
        <a:solidFill>
          <a:srgbClr val="0E2A47"/>
        </a:solidFill>
        <a:effectLst/>
      </p:bgPr>
    </p:bg>
    <p:spTree>
      <p:nvGrpSpPr>
        <p:cNvPr id="1" name=""/>
        <p:cNvGrpSpPr/>
        <p:nvPr/>
      </p:nvGrpSpPr>
      <p:grpSpPr>
        <a:xfrm>
          <a:off x="0" y="0"/>
          <a:ext cx="0" cy="0"/>
          <a:chOff x="0" y="0"/>
          <a:chExt cx="0" cy="0"/>
        </a:xfrm>
      </p:grpSpPr>
      <p:sp>
        <p:nvSpPr>
          <p:cNvPr id="2" name="Shape 0"/>
          <p:cNvSpPr/>
          <p:nvPr/>
        </p:nvSpPr>
        <p:spPr>
          <a:xfrm>
            <a:off x="411480" y="411480"/>
            <a:ext cx="3246120" cy="384048"/>
          </a:xfrm>
          <a:prstGeom prst="roundRect">
            <a:avLst>
              <a:gd name="adj" fmla="val 16667"/>
            </a:avLst>
          </a:prstGeom>
          <a:solidFill>
            <a:srgbClr val="E8770E"/>
          </a:solidFill>
          <a:ln/>
        </p:spPr>
        <p:txBody>
          <a:bodyPr/>
          <a:lstStyle/>
          <a:p>
            <a:endParaRPr lang="en-GB"/>
          </a:p>
        </p:txBody>
      </p:sp>
      <p:sp>
        <p:nvSpPr>
          <p:cNvPr id="3" name="Text 1"/>
          <p:cNvSpPr/>
          <p:nvPr/>
        </p:nvSpPr>
        <p:spPr>
          <a:xfrm>
            <a:off x="411480" y="411480"/>
            <a:ext cx="324612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BRADFORD VTS TEACHING AIDS</a:t>
            </a:r>
            <a:endParaRPr lang="en-US" sz="1150" dirty="0"/>
          </a:p>
        </p:txBody>
      </p:sp>
      <p:sp>
        <p:nvSpPr>
          <p:cNvPr id="4" name="Shape 2"/>
          <p:cNvSpPr/>
          <p:nvPr/>
        </p:nvSpPr>
        <p:spPr>
          <a:xfrm>
            <a:off x="5550408" y="1417320"/>
            <a:ext cx="1097280" cy="1097280"/>
          </a:xfrm>
          <a:prstGeom prst="ellipse">
            <a:avLst/>
          </a:prstGeom>
          <a:solidFill>
            <a:srgbClr val="16395E"/>
          </a:solidFill>
          <a:ln/>
        </p:spPr>
        <p:txBody>
          <a:bodyPr/>
          <a:lstStyle/>
          <a:p>
            <a:endParaRPr lang="en-GB"/>
          </a:p>
        </p:txBody>
      </p:sp>
      <p:pic>
        <p:nvPicPr>
          <p:cNvPr id="5" name="Image 0" descr="preencoded.png"/>
          <p:cNvPicPr>
            <a:picLocks noChangeAspect="1"/>
          </p:cNvPicPr>
          <p:nvPr/>
        </p:nvPicPr>
        <p:blipFill>
          <a:blip r:embed="rId3"/>
          <a:stretch>
            <a:fillRect/>
          </a:stretch>
        </p:blipFill>
        <p:spPr>
          <a:xfrm>
            <a:off x="5868619" y="1735531"/>
            <a:ext cx="460858" cy="460858"/>
          </a:xfrm>
          <a:prstGeom prst="rect">
            <a:avLst/>
          </a:prstGeom>
        </p:spPr>
      </p:pic>
      <p:sp>
        <p:nvSpPr>
          <p:cNvPr id="6" name="Text 3"/>
          <p:cNvSpPr/>
          <p:nvPr/>
        </p:nvSpPr>
        <p:spPr>
          <a:xfrm>
            <a:off x="640080" y="2697480"/>
            <a:ext cx="10881360" cy="548640"/>
          </a:xfrm>
          <a:prstGeom prst="rect">
            <a:avLst/>
          </a:prstGeom>
          <a:noFill/>
          <a:ln/>
        </p:spPr>
        <p:txBody>
          <a:bodyPr wrap="square" lIns="0" tIns="0" rIns="0" bIns="0" rtlCol="0" anchor="ctr"/>
          <a:lstStyle/>
          <a:p>
            <a:pPr marL="0" indent="0" algn="ctr">
              <a:buNone/>
            </a:pPr>
            <a:r>
              <a:rPr lang="en-US" sz="3000" b="1" dirty="0">
                <a:solidFill>
                  <a:srgbClr val="FFFFFF"/>
                </a:solidFill>
                <a:latin typeface="Georgia" pitchFamily="34" charset="0"/>
                <a:ea typeface="Georgia" pitchFamily="34" charset="-122"/>
                <a:cs typeface="Georgia" pitchFamily="34" charset="-120"/>
              </a:rPr>
              <a:t>Disclaimer</a:t>
            </a:r>
            <a:endParaRPr lang="en-US" sz="3000" dirty="0"/>
          </a:p>
        </p:txBody>
      </p:sp>
      <p:sp>
        <p:nvSpPr>
          <p:cNvPr id="7" name="Shape 4"/>
          <p:cNvSpPr/>
          <p:nvPr/>
        </p:nvSpPr>
        <p:spPr>
          <a:xfrm>
            <a:off x="1737360" y="3474720"/>
            <a:ext cx="8714232" cy="2103120"/>
          </a:xfrm>
          <a:prstGeom prst="roundRect">
            <a:avLst>
              <a:gd name="adj" fmla="val 4348"/>
            </a:avLst>
          </a:prstGeom>
          <a:solidFill>
            <a:srgbClr val="16395E"/>
          </a:solidFill>
          <a:ln w="12700">
            <a:solidFill>
              <a:srgbClr val="26486B"/>
            </a:solidFill>
            <a:prstDash val="solid"/>
          </a:ln>
          <a:effectLst>
            <a:outerShdw blurRad="88900" dist="38100" dir="5400000" algn="bl" rotWithShape="0">
              <a:srgbClr val="000000">
                <a:alpha val="13000"/>
              </a:srgbClr>
            </a:outerShdw>
          </a:effectLst>
        </p:spPr>
        <p:txBody>
          <a:bodyPr/>
          <a:lstStyle/>
          <a:p>
            <a:endParaRPr lang="en-GB"/>
          </a:p>
        </p:txBody>
      </p:sp>
      <p:sp>
        <p:nvSpPr>
          <p:cNvPr id="8" name="Text 5"/>
          <p:cNvSpPr/>
          <p:nvPr/>
        </p:nvSpPr>
        <p:spPr>
          <a:xfrm>
            <a:off x="2057400" y="3703320"/>
            <a:ext cx="8046720" cy="1691640"/>
          </a:xfrm>
          <a:prstGeom prst="rect">
            <a:avLst/>
          </a:prstGeom>
          <a:noFill/>
          <a:ln/>
        </p:spPr>
        <p:txBody>
          <a:bodyPr wrap="square" lIns="0" tIns="0" rIns="0" bIns="0" rtlCol="0" anchor="ctr"/>
          <a:lstStyle/>
          <a:p>
            <a:pPr marL="0" indent="0" algn="ctr">
              <a:lnSpc>
                <a:spcPct val="118000"/>
              </a:lnSpc>
              <a:buNone/>
            </a:pPr>
            <a:r>
              <a:rPr lang="en-US" sz="1450" dirty="0">
                <a:solidFill>
                  <a:srgbClr val="E1E9F1"/>
                </a:solidFill>
                <a:latin typeface="Calibri" pitchFamily="34" charset="0"/>
                <a:ea typeface="Calibri" pitchFamily="34" charset="-122"/>
                <a:cs typeface="Calibri" pitchFamily="34" charset="-120"/>
              </a:rPr>
              <a:t>This presentation is provided exclusively for educational and training purposes as a teaching aid. It does not constitute formal clinical guidance. Clinicians must independently verify all medical information, prescribing guidance, procedural protocols, and legal requirements against current national guidance, local policies, and relevant regulatory bodies before applying in practice.</a:t>
            </a:r>
            <a:endParaRPr lang="en-US" sz="1450" dirty="0"/>
          </a:p>
        </p:txBody>
      </p:sp>
      <p:sp>
        <p:nvSpPr>
          <p:cNvPr id="9" name="Text 6"/>
          <p:cNvSpPr/>
          <p:nvPr/>
        </p:nvSpPr>
        <p:spPr>
          <a:xfrm>
            <a:off x="640080" y="5897880"/>
            <a:ext cx="10881360" cy="365760"/>
          </a:xfrm>
          <a:prstGeom prst="rect">
            <a:avLst/>
          </a:prstGeom>
          <a:noFill/>
          <a:ln/>
        </p:spPr>
        <p:txBody>
          <a:bodyPr wrap="square" lIns="0" tIns="0" rIns="0" bIns="0" rtlCol="0" anchor="ctr"/>
          <a:lstStyle/>
          <a:p>
            <a:pPr marL="0" indent="0" algn="ctr">
              <a:buNone/>
            </a:pPr>
            <a:r>
              <a:rPr lang="en-US" sz="1200" b="1" dirty="0">
                <a:solidFill>
                  <a:srgbClr val="E8770E"/>
                </a:solidFill>
                <a:latin typeface="Calibri" pitchFamily="34" charset="0"/>
                <a:ea typeface="Calibri" pitchFamily="34" charset="-122"/>
                <a:cs typeface="Calibri" pitchFamily="34" charset="-120"/>
              </a:rPr>
              <a:t>Bradford VTS · June 2026</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4491</Words>
  <Application>Microsoft Office PowerPoint</Application>
  <PresentationFormat>Widescreen</PresentationFormat>
  <Paragraphs>488</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Family Planning Conversation</dc:title>
  <dc:subject>PptxGenJS Presentation</dc:subject>
  <dc:creator>Bradford VTS</dc:creator>
  <cp:lastModifiedBy>Ramesh Mehay</cp:lastModifiedBy>
  <cp:revision>2</cp:revision>
  <dcterms:created xsi:type="dcterms:W3CDTF">2026-06-11T17:43:48Z</dcterms:created>
  <dcterms:modified xsi:type="dcterms:W3CDTF">2026-06-12T00:23:47Z</dcterms:modified>
</cp:coreProperties>
</file>