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61" r:id="rId2"/>
    <p:sldId id="262" r:id="rId3"/>
    <p:sldId id="268" r:id="rId4"/>
    <p:sldId id="271" r:id="rId5"/>
    <p:sldId id="277" r:id="rId6"/>
    <p:sldId id="280" r:id="rId7"/>
    <p:sldId id="282"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8" d="100"/>
          <a:sy n="88" d="100"/>
        </p:scale>
        <p:origin x="228"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7405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2: Safeguard. Confidentiality (and its limits), capacity, coercion, and STI risk. Reproductive coercion is increasingly recognised. Condoms are the only method protecting against STIs (NICE/FSRH).</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Fraser guidelines (the five criteria) for under-16s, and Gillick competence as the underlying principle. Sources: NICE CKS Contraception; statutory guidance. Always screen for CSE; under-13 = child protection.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Shared decision-making (NICE NG197; FSRH). Elicit her priorities; offer rather than instruct; use decision aids/sample devices; teach-back; respect her informed choice. Better adherence and satisfaction result.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5: Secure. Quick start (start now if reasonably certain not pregnant, with back-up), explain time to effectiveness and back-up cover, safety-net for missed doses/illness/red flags, arrange follow-up (BP &amp; BMI review for CHC at ~10–12 weeks), and signpost EC and services. Verify specifics against FSRH/CKS.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Documentation and safety-netting. Record the shared decision, UKMEC check, advice, follow-up. Red-flag symptoms to safety-net especially relate to VTE/arterial events and pregnancy. Encourage review rather than abrupt stopping.</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of the five steps as takeaways — primacy/recency. This is the single slide to photograph.</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Disclaimer slide — educational use only; verify against current NICE/FSRH guidance and local policy.</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6">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STEP 1: FREE CHOICE</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Make sure the choice is truly hers</a:t>
            </a:r>
            <a:endParaRPr lang="en-US" sz="3000" dirty="0"/>
          </a:p>
        </p:txBody>
      </p:sp>
      <p:sp>
        <p:nvSpPr>
          <p:cNvPr id="7" name="Shape 5"/>
          <p:cNvSpPr/>
          <p:nvPr/>
        </p:nvSpPr>
        <p:spPr>
          <a:xfrm>
            <a:off x="10881360" y="822960"/>
            <a:ext cx="566928" cy="566928"/>
          </a:xfrm>
          <a:prstGeom prst="ellipse">
            <a:avLst/>
          </a:prstGeom>
          <a:solidFill>
            <a:srgbClr val="E8770E"/>
          </a:solidFill>
          <a:ln/>
        </p:spPr>
        <p:txBody>
          <a:bodyPr/>
          <a:lstStyle/>
          <a:p>
            <a:endParaRPr lang="en-GB"/>
          </a:p>
        </p:txBody>
      </p:sp>
      <p:sp>
        <p:nvSpPr>
          <p:cNvPr id="8" name="Text 6"/>
          <p:cNvSpPr/>
          <p:nvPr/>
        </p:nvSpPr>
        <p:spPr>
          <a:xfrm>
            <a:off x="10881360" y="822960"/>
            <a:ext cx="566928"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2</a:t>
            </a:r>
            <a:endParaRPr lang="en-US" sz="2200" dirty="0"/>
          </a:p>
        </p:txBody>
      </p:sp>
      <p:sp>
        <p:nvSpPr>
          <p:cNvPr id="9" name="Text 7"/>
          <p:cNvSpPr/>
          <p:nvPr/>
        </p:nvSpPr>
        <p:spPr>
          <a:xfrm>
            <a:off x="411480" y="1965960"/>
            <a:ext cx="11247120" cy="502920"/>
          </a:xfrm>
          <a:prstGeom prst="rect">
            <a:avLst/>
          </a:prstGeom>
          <a:noFill/>
          <a:ln/>
        </p:spPr>
        <p:txBody>
          <a:bodyPr wrap="square" lIns="0" tIns="0" rIns="0" bIns="0" rtlCol="0" anchor="ctr"/>
          <a:lstStyle/>
          <a:p>
            <a:pPr marL="0" indent="0">
              <a:buNone/>
            </a:pPr>
            <a:r>
              <a:rPr lang="en-US" sz="1450" dirty="0">
                <a:solidFill>
                  <a:srgbClr val="1B2A3A"/>
                </a:solidFill>
                <a:latin typeface="Calibri" pitchFamily="34" charset="0"/>
                <a:ea typeface="Calibri" pitchFamily="34" charset="-122"/>
                <a:cs typeface="Calibri" pitchFamily="34" charset="-120"/>
              </a:rPr>
              <a:t>Before any method, satisfy yourself this is a free, informed and safe decision. These checks apply to every patient.</a:t>
            </a:r>
            <a:endParaRPr lang="en-US" sz="1450" dirty="0"/>
          </a:p>
        </p:txBody>
      </p:sp>
      <p:sp>
        <p:nvSpPr>
          <p:cNvPr id="10" name="Shape 8"/>
          <p:cNvSpPr/>
          <p:nvPr/>
        </p:nvSpPr>
        <p:spPr>
          <a:xfrm>
            <a:off x="411480" y="2697480"/>
            <a:ext cx="2788920" cy="2331720"/>
          </a:xfrm>
          <a:prstGeom prst="roundRect">
            <a:avLst>
              <a:gd name="adj" fmla="val 3922"/>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1" name="Shape 9"/>
          <p:cNvSpPr/>
          <p:nvPr/>
        </p:nvSpPr>
        <p:spPr>
          <a:xfrm>
            <a:off x="667512" y="2953512"/>
            <a:ext cx="713232" cy="713232"/>
          </a:xfrm>
          <a:prstGeom prst="ellipse">
            <a:avLst/>
          </a:prstGeom>
          <a:solidFill>
            <a:srgbClr val="FCEFE0"/>
          </a:solidFill>
          <a:ln/>
        </p:spPr>
        <p:txBody>
          <a:bodyPr/>
          <a:lstStyle/>
          <a:p>
            <a:endParaRPr lang="en-GB"/>
          </a:p>
        </p:txBody>
      </p:sp>
      <p:pic>
        <p:nvPicPr>
          <p:cNvPr id="12" name="Image 0" descr="preencoded.png"/>
          <p:cNvPicPr>
            <a:picLocks noChangeAspect="1"/>
          </p:cNvPicPr>
          <p:nvPr/>
        </p:nvPicPr>
        <p:blipFill>
          <a:blip r:embed="rId3"/>
          <a:stretch>
            <a:fillRect/>
          </a:stretch>
        </p:blipFill>
        <p:spPr>
          <a:xfrm>
            <a:off x="874349" y="3160349"/>
            <a:ext cx="299557" cy="299557"/>
          </a:xfrm>
          <a:prstGeom prst="rect">
            <a:avLst/>
          </a:prstGeom>
        </p:spPr>
      </p:pic>
      <p:sp>
        <p:nvSpPr>
          <p:cNvPr id="13" name="Text 10"/>
          <p:cNvSpPr/>
          <p:nvPr/>
        </p:nvSpPr>
        <p:spPr>
          <a:xfrm>
            <a:off x="612648" y="3721608"/>
            <a:ext cx="242316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Confidentiality</a:t>
            </a:r>
            <a:endParaRPr lang="en-US" sz="1400" dirty="0"/>
          </a:p>
        </p:txBody>
      </p:sp>
      <p:sp>
        <p:nvSpPr>
          <p:cNvPr id="14" name="Text 11"/>
          <p:cNvSpPr/>
          <p:nvPr/>
        </p:nvSpPr>
        <p:spPr>
          <a:xfrm>
            <a:off x="612648" y="4032504"/>
            <a:ext cx="2404872" cy="914400"/>
          </a:xfrm>
          <a:prstGeom prst="rect">
            <a:avLst/>
          </a:prstGeom>
          <a:noFill/>
          <a:ln/>
        </p:spPr>
        <p:txBody>
          <a:bodyPr wrap="square" lIns="0" tIns="0" rIns="0" bIns="0" rtlCol="0" anchor="ctr"/>
          <a:lstStyle/>
          <a:p>
            <a:pPr marL="0" indent="0">
              <a:lnSpc>
                <a:spcPct val="106000"/>
              </a:lnSpc>
              <a:buNone/>
            </a:pPr>
            <a:r>
              <a:rPr lang="en-US" sz="1130" dirty="0">
                <a:solidFill>
                  <a:srgbClr val="5C6E7E"/>
                </a:solidFill>
                <a:latin typeface="Calibri" pitchFamily="34" charset="0"/>
                <a:ea typeface="Calibri" pitchFamily="34" charset="-122"/>
                <a:cs typeface="Calibri" pitchFamily="34" charset="-120"/>
              </a:rPr>
              <a:t>Say it out loud: the conversation is confidential. State the few limits (serious risk to her or others).</a:t>
            </a:r>
            <a:endParaRPr lang="en-US" sz="1130" dirty="0"/>
          </a:p>
        </p:txBody>
      </p:sp>
      <p:sp>
        <p:nvSpPr>
          <p:cNvPr id="15" name="Shape 12"/>
          <p:cNvSpPr/>
          <p:nvPr/>
        </p:nvSpPr>
        <p:spPr>
          <a:xfrm>
            <a:off x="3364992" y="2697480"/>
            <a:ext cx="2788920" cy="2331720"/>
          </a:xfrm>
          <a:prstGeom prst="roundRect">
            <a:avLst>
              <a:gd name="adj" fmla="val 3922"/>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6" name="Shape 13"/>
          <p:cNvSpPr/>
          <p:nvPr/>
        </p:nvSpPr>
        <p:spPr>
          <a:xfrm>
            <a:off x="3621024" y="2953512"/>
            <a:ext cx="713232" cy="713232"/>
          </a:xfrm>
          <a:prstGeom prst="ellipse">
            <a:avLst/>
          </a:prstGeom>
          <a:solidFill>
            <a:srgbClr val="FCEFE0"/>
          </a:solidFill>
          <a:ln/>
        </p:spPr>
        <p:txBody>
          <a:bodyPr/>
          <a:lstStyle/>
          <a:p>
            <a:endParaRPr lang="en-GB"/>
          </a:p>
        </p:txBody>
      </p:sp>
      <p:pic>
        <p:nvPicPr>
          <p:cNvPr id="17" name="Image 1" descr="preencoded.png"/>
          <p:cNvPicPr>
            <a:picLocks noChangeAspect="1"/>
          </p:cNvPicPr>
          <p:nvPr/>
        </p:nvPicPr>
        <p:blipFill>
          <a:blip r:embed="rId4"/>
          <a:stretch>
            <a:fillRect/>
          </a:stretch>
        </p:blipFill>
        <p:spPr>
          <a:xfrm>
            <a:off x="3827861" y="3160349"/>
            <a:ext cx="299557" cy="299557"/>
          </a:xfrm>
          <a:prstGeom prst="rect">
            <a:avLst/>
          </a:prstGeom>
        </p:spPr>
      </p:pic>
      <p:sp>
        <p:nvSpPr>
          <p:cNvPr id="18" name="Text 14"/>
          <p:cNvSpPr/>
          <p:nvPr/>
        </p:nvSpPr>
        <p:spPr>
          <a:xfrm>
            <a:off x="3566160" y="3721608"/>
            <a:ext cx="242316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Capacity &amp; consent</a:t>
            </a:r>
            <a:endParaRPr lang="en-US" sz="1400" dirty="0"/>
          </a:p>
        </p:txBody>
      </p:sp>
      <p:sp>
        <p:nvSpPr>
          <p:cNvPr id="19" name="Text 15"/>
          <p:cNvSpPr/>
          <p:nvPr/>
        </p:nvSpPr>
        <p:spPr>
          <a:xfrm>
            <a:off x="3566160" y="4032504"/>
            <a:ext cx="2404872" cy="914400"/>
          </a:xfrm>
          <a:prstGeom prst="rect">
            <a:avLst/>
          </a:prstGeom>
          <a:noFill/>
          <a:ln/>
        </p:spPr>
        <p:txBody>
          <a:bodyPr wrap="square" lIns="0" tIns="0" rIns="0" bIns="0" rtlCol="0" anchor="ctr"/>
          <a:lstStyle/>
          <a:p>
            <a:pPr marL="0" indent="0">
              <a:lnSpc>
                <a:spcPct val="106000"/>
              </a:lnSpc>
              <a:buNone/>
            </a:pPr>
            <a:r>
              <a:rPr lang="en-US" sz="1130" dirty="0">
                <a:solidFill>
                  <a:srgbClr val="5C6E7E"/>
                </a:solidFill>
                <a:latin typeface="Calibri" pitchFamily="34" charset="0"/>
                <a:ea typeface="Calibri" pitchFamily="34" charset="-122"/>
                <a:cs typeface="Calibri" pitchFamily="34" charset="-120"/>
              </a:rPr>
              <a:t>Can she understand, retain, weigh and communicate the decision? Capacity is decision-specific.</a:t>
            </a:r>
            <a:endParaRPr lang="en-US" sz="1130" dirty="0"/>
          </a:p>
        </p:txBody>
      </p:sp>
      <p:sp>
        <p:nvSpPr>
          <p:cNvPr id="20" name="Shape 16"/>
          <p:cNvSpPr/>
          <p:nvPr/>
        </p:nvSpPr>
        <p:spPr>
          <a:xfrm>
            <a:off x="6318504" y="2697480"/>
            <a:ext cx="2788920" cy="2331720"/>
          </a:xfrm>
          <a:prstGeom prst="roundRect">
            <a:avLst>
              <a:gd name="adj" fmla="val 3922"/>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1" name="Shape 17"/>
          <p:cNvSpPr/>
          <p:nvPr/>
        </p:nvSpPr>
        <p:spPr>
          <a:xfrm>
            <a:off x="6574536" y="2953512"/>
            <a:ext cx="713232" cy="713232"/>
          </a:xfrm>
          <a:prstGeom prst="ellipse">
            <a:avLst/>
          </a:prstGeom>
          <a:solidFill>
            <a:srgbClr val="FCEFE0"/>
          </a:solidFill>
          <a:ln/>
        </p:spPr>
        <p:txBody>
          <a:bodyPr/>
          <a:lstStyle/>
          <a:p>
            <a:endParaRPr lang="en-GB"/>
          </a:p>
        </p:txBody>
      </p:sp>
      <p:pic>
        <p:nvPicPr>
          <p:cNvPr id="22" name="Image 2" descr="preencoded.png"/>
          <p:cNvPicPr>
            <a:picLocks noChangeAspect="1"/>
          </p:cNvPicPr>
          <p:nvPr/>
        </p:nvPicPr>
        <p:blipFill>
          <a:blip r:embed="rId5"/>
          <a:stretch>
            <a:fillRect/>
          </a:stretch>
        </p:blipFill>
        <p:spPr>
          <a:xfrm>
            <a:off x="6781373" y="3160349"/>
            <a:ext cx="299557" cy="299557"/>
          </a:xfrm>
          <a:prstGeom prst="rect">
            <a:avLst/>
          </a:prstGeom>
        </p:spPr>
      </p:pic>
      <p:sp>
        <p:nvSpPr>
          <p:cNvPr id="23" name="Text 18"/>
          <p:cNvSpPr/>
          <p:nvPr/>
        </p:nvSpPr>
        <p:spPr>
          <a:xfrm>
            <a:off x="6519672" y="3721608"/>
            <a:ext cx="242316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Coercion &amp; abuse</a:t>
            </a:r>
            <a:endParaRPr lang="en-US" sz="1400" dirty="0"/>
          </a:p>
        </p:txBody>
      </p:sp>
      <p:sp>
        <p:nvSpPr>
          <p:cNvPr id="24" name="Text 19"/>
          <p:cNvSpPr/>
          <p:nvPr/>
        </p:nvSpPr>
        <p:spPr>
          <a:xfrm>
            <a:off x="6519672" y="4032504"/>
            <a:ext cx="2404872" cy="914400"/>
          </a:xfrm>
          <a:prstGeom prst="rect">
            <a:avLst/>
          </a:prstGeom>
          <a:noFill/>
          <a:ln/>
        </p:spPr>
        <p:txBody>
          <a:bodyPr wrap="square" lIns="0" tIns="0" rIns="0" bIns="0" rtlCol="0" anchor="ctr"/>
          <a:lstStyle/>
          <a:p>
            <a:pPr marL="0" indent="0">
              <a:lnSpc>
                <a:spcPct val="106000"/>
              </a:lnSpc>
              <a:buNone/>
            </a:pPr>
            <a:r>
              <a:rPr lang="en-US" sz="1130" dirty="0">
                <a:solidFill>
                  <a:srgbClr val="5C6E7E"/>
                </a:solidFill>
                <a:latin typeface="Calibri" pitchFamily="34" charset="0"/>
                <a:ea typeface="Calibri" pitchFamily="34" charset="-122"/>
                <a:cs typeface="Calibri" pitchFamily="34" charset="-120"/>
              </a:rPr>
              <a:t>Is anyone pressuring her — to use, or not use, contraception? Reproductive coercion is a red flag.</a:t>
            </a:r>
            <a:endParaRPr lang="en-US" sz="1130" dirty="0"/>
          </a:p>
        </p:txBody>
      </p:sp>
      <p:sp>
        <p:nvSpPr>
          <p:cNvPr id="25" name="Shape 20"/>
          <p:cNvSpPr/>
          <p:nvPr/>
        </p:nvSpPr>
        <p:spPr>
          <a:xfrm>
            <a:off x="9272016" y="2697480"/>
            <a:ext cx="2788920" cy="2331720"/>
          </a:xfrm>
          <a:prstGeom prst="roundRect">
            <a:avLst>
              <a:gd name="adj" fmla="val 3922"/>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6" name="Shape 21"/>
          <p:cNvSpPr/>
          <p:nvPr/>
        </p:nvSpPr>
        <p:spPr>
          <a:xfrm>
            <a:off x="9528048" y="2953512"/>
            <a:ext cx="713232" cy="713232"/>
          </a:xfrm>
          <a:prstGeom prst="ellipse">
            <a:avLst/>
          </a:prstGeom>
          <a:solidFill>
            <a:srgbClr val="FCEFE0"/>
          </a:solidFill>
          <a:ln/>
        </p:spPr>
        <p:txBody>
          <a:bodyPr/>
          <a:lstStyle/>
          <a:p>
            <a:endParaRPr lang="en-GB"/>
          </a:p>
        </p:txBody>
      </p:sp>
      <p:pic>
        <p:nvPicPr>
          <p:cNvPr id="27" name="Image 3" descr="preencoded.png"/>
          <p:cNvPicPr>
            <a:picLocks noChangeAspect="1"/>
          </p:cNvPicPr>
          <p:nvPr/>
        </p:nvPicPr>
        <p:blipFill>
          <a:blip r:embed="rId6"/>
          <a:stretch>
            <a:fillRect/>
          </a:stretch>
        </p:blipFill>
        <p:spPr>
          <a:xfrm>
            <a:off x="9734885" y="3160349"/>
            <a:ext cx="299557" cy="299557"/>
          </a:xfrm>
          <a:prstGeom prst="rect">
            <a:avLst/>
          </a:prstGeom>
        </p:spPr>
      </p:pic>
      <p:sp>
        <p:nvSpPr>
          <p:cNvPr id="28" name="Text 22"/>
          <p:cNvSpPr/>
          <p:nvPr/>
        </p:nvSpPr>
        <p:spPr>
          <a:xfrm>
            <a:off x="9473184" y="3721608"/>
            <a:ext cx="242316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STI risk</a:t>
            </a:r>
            <a:endParaRPr lang="en-US" sz="1400" dirty="0"/>
          </a:p>
        </p:txBody>
      </p:sp>
      <p:sp>
        <p:nvSpPr>
          <p:cNvPr id="29" name="Text 23"/>
          <p:cNvSpPr/>
          <p:nvPr/>
        </p:nvSpPr>
        <p:spPr>
          <a:xfrm>
            <a:off x="9473184" y="4032504"/>
            <a:ext cx="2404872" cy="914400"/>
          </a:xfrm>
          <a:prstGeom prst="rect">
            <a:avLst/>
          </a:prstGeom>
          <a:noFill/>
          <a:ln/>
        </p:spPr>
        <p:txBody>
          <a:bodyPr wrap="square" lIns="0" tIns="0" rIns="0" bIns="0" rtlCol="0" anchor="ctr"/>
          <a:lstStyle/>
          <a:p>
            <a:pPr marL="0" indent="0">
              <a:lnSpc>
                <a:spcPct val="106000"/>
              </a:lnSpc>
              <a:buNone/>
            </a:pPr>
            <a:r>
              <a:rPr lang="en-US" sz="1130" dirty="0">
                <a:solidFill>
                  <a:srgbClr val="5C6E7E"/>
                </a:solidFill>
                <a:latin typeface="Calibri" pitchFamily="34" charset="0"/>
                <a:ea typeface="Calibri" pitchFamily="34" charset="-122"/>
                <a:cs typeface="Calibri" pitchFamily="34" charset="-120"/>
              </a:rPr>
              <a:t>Ask about risk. Condoms are the ONLY method that also protects against STIs — offer alongside any method.</a:t>
            </a:r>
            <a:endParaRPr lang="en-US" sz="1130" dirty="0"/>
          </a:p>
        </p:txBody>
      </p:sp>
      <p:sp>
        <p:nvSpPr>
          <p:cNvPr id="30" name="Shape 24"/>
          <p:cNvSpPr/>
          <p:nvPr/>
        </p:nvSpPr>
        <p:spPr>
          <a:xfrm>
            <a:off x="411480" y="5257800"/>
            <a:ext cx="11338560" cy="713232"/>
          </a:xfrm>
          <a:prstGeom prst="roundRect">
            <a:avLst>
              <a:gd name="adj" fmla="val 12821"/>
            </a:avLst>
          </a:prstGeom>
          <a:solidFill>
            <a:srgbClr val="F9E9E7"/>
          </a:solidFill>
          <a:ln w="12700">
            <a:solidFill>
              <a:srgbClr val="EBC9C4"/>
            </a:solidFill>
            <a:prstDash val="solid"/>
          </a:ln>
        </p:spPr>
        <p:txBody>
          <a:bodyPr/>
          <a:lstStyle/>
          <a:p>
            <a:endParaRPr lang="en-GB"/>
          </a:p>
        </p:txBody>
      </p:sp>
      <p:sp>
        <p:nvSpPr>
          <p:cNvPr id="31" name="Shape 25"/>
          <p:cNvSpPr/>
          <p:nvPr/>
        </p:nvSpPr>
        <p:spPr>
          <a:xfrm>
            <a:off x="566928" y="5367528"/>
            <a:ext cx="493776" cy="493776"/>
          </a:xfrm>
          <a:prstGeom prst="ellipse">
            <a:avLst/>
          </a:prstGeom>
          <a:solidFill>
            <a:srgbClr val="FFFFFF"/>
          </a:solidFill>
          <a:ln/>
        </p:spPr>
        <p:txBody>
          <a:bodyPr/>
          <a:lstStyle/>
          <a:p>
            <a:endParaRPr lang="en-GB"/>
          </a:p>
        </p:txBody>
      </p:sp>
      <p:pic>
        <p:nvPicPr>
          <p:cNvPr id="32" name="Image 4" descr="preencoded.png"/>
          <p:cNvPicPr>
            <a:picLocks noChangeAspect="1"/>
          </p:cNvPicPr>
          <p:nvPr/>
        </p:nvPicPr>
        <p:blipFill>
          <a:blip r:embed="rId7"/>
          <a:stretch>
            <a:fillRect/>
          </a:stretch>
        </p:blipFill>
        <p:spPr>
          <a:xfrm>
            <a:off x="710123" y="5510723"/>
            <a:ext cx="207386" cy="207386"/>
          </a:xfrm>
          <a:prstGeom prst="rect">
            <a:avLst/>
          </a:prstGeom>
        </p:spPr>
      </p:pic>
      <p:sp>
        <p:nvSpPr>
          <p:cNvPr id="33" name="Text 26"/>
          <p:cNvSpPr/>
          <p:nvPr/>
        </p:nvSpPr>
        <p:spPr>
          <a:xfrm>
            <a:off x="1234440" y="5257800"/>
            <a:ext cx="10332720" cy="713232"/>
          </a:xfrm>
          <a:prstGeom prst="rect">
            <a:avLst/>
          </a:prstGeom>
          <a:noFill/>
          <a:ln/>
        </p:spPr>
        <p:txBody>
          <a:bodyPr wrap="square" lIns="0" tIns="0" rIns="0" bIns="0" rtlCol="0" anchor="ctr"/>
          <a:lstStyle/>
          <a:p>
            <a:pPr marL="0" indent="0">
              <a:lnSpc>
                <a:spcPct val="104000"/>
              </a:lnSpc>
              <a:buNone/>
            </a:pPr>
            <a:r>
              <a:rPr lang="en-US" sz="1300" b="1" dirty="0">
                <a:solidFill>
                  <a:srgbClr val="C0392B"/>
                </a:solidFill>
                <a:latin typeface="Calibri" pitchFamily="34" charset="0"/>
                <a:ea typeface="Calibri" pitchFamily="34" charset="-122"/>
                <a:cs typeface="Calibri" pitchFamily="34" charset="-120"/>
              </a:rPr>
              <a:t>Always think safeguarding.  </a:t>
            </a:r>
            <a:r>
              <a:rPr lang="en-US" sz="1300" dirty="0">
                <a:solidFill>
                  <a:srgbClr val="1B2A3A"/>
                </a:solidFill>
                <a:latin typeface="Calibri" pitchFamily="34" charset="0"/>
                <a:ea typeface="Calibri" pitchFamily="34" charset="-122"/>
                <a:cs typeface="Calibri" pitchFamily="34" charset="-120"/>
              </a:rPr>
              <a:t>If you suspect coercion, exploitation or abuse, you </a:t>
            </a:r>
            <a:r>
              <a:rPr lang="en-US" sz="1300" b="1" dirty="0">
                <a:solidFill>
                  <a:srgbClr val="C0392B"/>
                </a:solidFill>
                <a:latin typeface="Calibri" pitchFamily="34" charset="0"/>
                <a:ea typeface="Calibri" pitchFamily="34" charset="-122"/>
                <a:cs typeface="Calibri" pitchFamily="34" charset="-120"/>
              </a:rPr>
              <a:t>must</a:t>
            </a:r>
            <a:r>
              <a:rPr lang="en-US" sz="1300" dirty="0">
                <a:solidFill>
                  <a:srgbClr val="1B2A3A"/>
                </a:solidFill>
                <a:latin typeface="Calibri" pitchFamily="34" charset="0"/>
                <a:ea typeface="Calibri" pitchFamily="34" charset="-122"/>
                <a:cs typeface="Calibri" pitchFamily="34" charset="-120"/>
              </a:rPr>
              <a:t> act on your local safeguarding policy — even if the patient does not consent.</a:t>
            </a:r>
            <a:endParaRPr lang="en-US" sz="1300" dirty="0"/>
          </a:p>
        </p:txBody>
      </p:sp>
      <p:sp>
        <p:nvSpPr>
          <p:cNvPr id="34" name="Text 27"/>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35" name="Text 28"/>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7">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STEP 2: SAFEGUARD (UNDER-16)</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Young people: Fraser &amp; Gillick</a:t>
            </a:r>
            <a:endParaRPr lang="en-US" sz="3000" dirty="0"/>
          </a:p>
        </p:txBody>
      </p:sp>
      <p:sp>
        <p:nvSpPr>
          <p:cNvPr id="7" name="Text 5"/>
          <p:cNvSpPr/>
          <p:nvPr/>
        </p:nvSpPr>
        <p:spPr>
          <a:xfrm>
            <a:off x="411480" y="1965960"/>
            <a:ext cx="11247120" cy="502920"/>
          </a:xfrm>
          <a:prstGeom prst="rect">
            <a:avLst/>
          </a:prstGeom>
          <a:noFill/>
          <a:ln/>
        </p:spPr>
        <p:txBody>
          <a:bodyPr wrap="square" lIns="0" tIns="0" rIns="0" bIns="0" rtlCol="0" anchor="ctr"/>
          <a:lstStyle/>
          <a:p>
            <a:pPr marL="0" indent="0">
              <a:buNone/>
            </a:pPr>
            <a:r>
              <a:rPr lang="en-US" sz="1450" dirty="0">
                <a:solidFill>
                  <a:srgbClr val="1B2A3A"/>
                </a:solidFill>
                <a:latin typeface="Calibri" pitchFamily="34" charset="0"/>
                <a:ea typeface="Calibri" pitchFamily="34" charset="-122"/>
                <a:cs typeface="Calibri" pitchFamily="34" charset="-120"/>
              </a:rPr>
              <a:t>Under-16s can be given contraception without parental consent if they are competent and it is in their interests. Document your reasoning carefully.</a:t>
            </a:r>
            <a:endParaRPr lang="en-US" sz="1450" dirty="0"/>
          </a:p>
        </p:txBody>
      </p:sp>
      <p:sp>
        <p:nvSpPr>
          <p:cNvPr id="8" name="Shape 6"/>
          <p:cNvSpPr/>
          <p:nvPr/>
        </p:nvSpPr>
        <p:spPr>
          <a:xfrm>
            <a:off x="411480" y="2606040"/>
            <a:ext cx="6766560" cy="3383280"/>
          </a:xfrm>
          <a:prstGeom prst="roundRect">
            <a:avLst>
              <a:gd name="adj" fmla="val 270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9" name="Shape 7"/>
          <p:cNvSpPr/>
          <p:nvPr/>
        </p:nvSpPr>
        <p:spPr>
          <a:xfrm>
            <a:off x="411480" y="2606040"/>
            <a:ext cx="6766560" cy="566928"/>
          </a:xfrm>
          <a:prstGeom prst="roundRect">
            <a:avLst>
              <a:gd name="adj" fmla="val 16129"/>
            </a:avLst>
          </a:prstGeom>
          <a:solidFill>
            <a:srgbClr val="0E2A47"/>
          </a:solidFill>
          <a:ln/>
        </p:spPr>
        <p:txBody>
          <a:bodyPr/>
          <a:lstStyle/>
          <a:p>
            <a:endParaRPr lang="en-GB"/>
          </a:p>
        </p:txBody>
      </p:sp>
      <p:sp>
        <p:nvSpPr>
          <p:cNvPr id="10" name="Text 8"/>
          <p:cNvSpPr/>
          <p:nvPr/>
        </p:nvSpPr>
        <p:spPr>
          <a:xfrm>
            <a:off x="640080" y="2606040"/>
            <a:ext cx="6400800" cy="566928"/>
          </a:xfrm>
          <a:prstGeom prst="rect">
            <a:avLst/>
          </a:prstGeom>
          <a:noFill/>
          <a:ln/>
        </p:spPr>
        <p:txBody>
          <a:bodyPr wrap="square" lIns="0" tIns="0" rIns="0" bIns="0" rtlCol="0" anchor="ctr"/>
          <a:lstStyle/>
          <a:p>
            <a:pPr marL="0" indent="0">
              <a:buNone/>
            </a:pPr>
            <a:r>
              <a:rPr lang="en-US" sz="1450" b="1" dirty="0">
                <a:solidFill>
                  <a:srgbClr val="FFFFFF"/>
                </a:solidFill>
                <a:latin typeface="Georgia" pitchFamily="34" charset="0"/>
                <a:ea typeface="Georgia" pitchFamily="34" charset="-122"/>
                <a:cs typeface="Georgia" pitchFamily="34" charset="-120"/>
              </a:rPr>
              <a:t>The Fraser criteria — you may treat if ALL are met</a:t>
            </a:r>
            <a:endParaRPr lang="en-US" sz="1450" dirty="0"/>
          </a:p>
        </p:txBody>
      </p:sp>
      <p:sp>
        <p:nvSpPr>
          <p:cNvPr id="11" name="Shape 9"/>
          <p:cNvSpPr/>
          <p:nvPr/>
        </p:nvSpPr>
        <p:spPr>
          <a:xfrm>
            <a:off x="658368" y="3328416"/>
            <a:ext cx="310896" cy="310896"/>
          </a:xfrm>
          <a:prstGeom prst="ellipse">
            <a:avLst/>
          </a:prstGeom>
          <a:solidFill>
            <a:srgbClr val="E4F1F0"/>
          </a:solidFill>
          <a:ln/>
        </p:spPr>
        <p:txBody>
          <a:bodyPr/>
          <a:lstStyle/>
          <a:p>
            <a:endParaRPr lang="en-GB"/>
          </a:p>
        </p:txBody>
      </p:sp>
      <p:pic>
        <p:nvPicPr>
          <p:cNvPr id="12" name="Image 0" descr="preencoded.png"/>
          <p:cNvPicPr>
            <a:picLocks noChangeAspect="1"/>
          </p:cNvPicPr>
          <p:nvPr/>
        </p:nvPicPr>
        <p:blipFill>
          <a:blip r:embed="rId3"/>
          <a:stretch>
            <a:fillRect/>
          </a:stretch>
        </p:blipFill>
        <p:spPr>
          <a:xfrm>
            <a:off x="722376" y="3392424"/>
            <a:ext cx="182880" cy="182880"/>
          </a:xfrm>
          <a:prstGeom prst="rect">
            <a:avLst/>
          </a:prstGeom>
        </p:spPr>
      </p:pic>
      <p:sp>
        <p:nvSpPr>
          <p:cNvPr id="13" name="Text 10"/>
          <p:cNvSpPr/>
          <p:nvPr/>
        </p:nvSpPr>
        <p:spPr>
          <a:xfrm>
            <a:off x="1097280" y="3264408"/>
            <a:ext cx="5943600" cy="457200"/>
          </a:xfrm>
          <a:prstGeom prst="rect">
            <a:avLst/>
          </a:prstGeom>
          <a:noFill/>
          <a:ln/>
        </p:spPr>
        <p:txBody>
          <a:bodyPr wrap="square" lIns="0" tIns="0" rIns="0" bIns="0" rtlCol="0" anchor="ctr"/>
          <a:lstStyle/>
          <a:p>
            <a:pPr marL="0" indent="0">
              <a:lnSpc>
                <a:spcPct val="100000"/>
              </a:lnSpc>
              <a:buNone/>
            </a:pPr>
            <a:r>
              <a:rPr lang="en-US" sz="1230" dirty="0">
                <a:solidFill>
                  <a:srgbClr val="1B2A3A"/>
                </a:solidFill>
                <a:latin typeface="Calibri" pitchFamily="34" charset="0"/>
                <a:ea typeface="Calibri" pitchFamily="34" charset="-122"/>
                <a:cs typeface="Calibri" pitchFamily="34" charset="-120"/>
              </a:rPr>
              <a:t>She understands the advice and the decision.</a:t>
            </a:r>
            <a:endParaRPr lang="en-US" sz="1230" dirty="0"/>
          </a:p>
        </p:txBody>
      </p:sp>
      <p:sp>
        <p:nvSpPr>
          <p:cNvPr id="14" name="Shape 11"/>
          <p:cNvSpPr/>
          <p:nvPr/>
        </p:nvSpPr>
        <p:spPr>
          <a:xfrm>
            <a:off x="658368" y="3854196"/>
            <a:ext cx="310896" cy="310896"/>
          </a:xfrm>
          <a:prstGeom prst="ellipse">
            <a:avLst/>
          </a:prstGeom>
          <a:solidFill>
            <a:srgbClr val="E4F1F0"/>
          </a:solidFill>
          <a:ln/>
        </p:spPr>
        <p:txBody>
          <a:bodyPr/>
          <a:lstStyle/>
          <a:p>
            <a:endParaRPr lang="en-GB"/>
          </a:p>
        </p:txBody>
      </p:sp>
      <p:pic>
        <p:nvPicPr>
          <p:cNvPr id="15" name="Image 1" descr="preencoded.png"/>
          <p:cNvPicPr>
            <a:picLocks noChangeAspect="1"/>
          </p:cNvPicPr>
          <p:nvPr/>
        </p:nvPicPr>
        <p:blipFill>
          <a:blip r:embed="rId3"/>
          <a:stretch>
            <a:fillRect/>
          </a:stretch>
        </p:blipFill>
        <p:spPr>
          <a:xfrm>
            <a:off x="722376" y="3918204"/>
            <a:ext cx="182880" cy="182880"/>
          </a:xfrm>
          <a:prstGeom prst="rect">
            <a:avLst/>
          </a:prstGeom>
        </p:spPr>
      </p:pic>
      <p:sp>
        <p:nvSpPr>
          <p:cNvPr id="16" name="Text 12"/>
          <p:cNvSpPr/>
          <p:nvPr/>
        </p:nvSpPr>
        <p:spPr>
          <a:xfrm>
            <a:off x="1097280" y="3790188"/>
            <a:ext cx="5943600" cy="457200"/>
          </a:xfrm>
          <a:prstGeom prst="rect">
            <a:avLst/>
          </a:prstGeom>
          <a:noFill/>
          <a:ln/>
        </p:spPr>
        <p:txBody>
          <a:bodyPr wrap="square" lIns="0" tIns="0" rIns="0" bIns="0" rtlCol="0" anchor="ctr"/>
          <a:lstStyle/>
          <a:p>
            <a:pPr marL="0" indent="0">
              <a:lnSpc>
                <a:spcPct val="100000"/>
              </a:lnSpc>
              <a:buNone/>
            </a:pPr>
            <a:r>
              <a:rPr lang="en-US" sz="1230" dirty="0">
                <a:solidFill>
                  <a:srgbClr val="1B2A3A"/>
                </a:solidFill>
                <a:latin typeface="Calibri" pitchFamily="34" charset="0"/>
                <a:ea typeface="Calibri" pitchFamily="34" charset="-122"/>
                <a:cs typeface="Calibri" pitchFamily="34" charset="-120"/>
              </a:rPr>
              <a:t>She cannot be persuaded to tell a parent, or to let you tell them.</a:t>
            </a:r>
            <a:endParaRPr lang="en-US" sz="1230" dirty="0"/>
          </a:p>
        </p:txBody>
      </p:sp>
      <p:sp>
        <p:nvSpPr>
          <p:cNvPr id="17" name="Shape 13"/>
          <p:cNvSpPr/>
          <p:nvPr/>
        </p:nvSpPr>
        <p:spPr>
          <a:xfrm>
            <a:off x="658368" y="4379976"/>
            <a:ext cx="310896" cy="310896"/>
          </a:xfrm>
          <a:prstGeom prst="ellipse">
            <a:avLst/>
          </a:prstGeom>
          <a:solidFill>
            <a:srgbClr val="E4F1F0"/>
          </a:solidFill>
          <a:ln/>
        </p:spPr>
        <p:txBody>
          <a:bodyPr/>
          <a:lstStyle/>
          <a:p>
            <a:endParaRPr lang="en-GB"/>
          </a:p>
        </p:txBody>
      </p:sp>
      <p:pic>
        <p:nvPicPr>
          <p:cNvPr id="18" name="Image 2" descr="preencoded.png"/>
          <p:cNvPicPr>
            <a:picLocks noChangeAspect="1"/>
          </p:cNvPicPr>
          <p:nvPr/>
        </p:nvPicPr>
        <p:blipFill>
          <a:blip r:embed="rId3"/>
          <a:stretch>
            <a:fillRect/>
          </a:stretch>
        </p:blipFill>
        <p:spPr>
          <a:xfrm>
            <a:off x="722376" y="4443984"/>
            <a:ext cx="182880" cy="182880"/>
          </a:xfrm>
          <a:prstGeom prst="rect">
            <a:avLst/>
          </a:prstGeom>
        </p:spPr>
      </p:pic>
      <p:sp>
        <p:nvSpPr>
          <p:cNvPr id="19" name="Text 14"/>
          <p:cNvSpPr/>
          <p:nvPr/>
        </p:nvSpPr>
        <p:spPr>
          <a:xfrm>
            <a:off x="1097280" y="4315968"/>
            <a:ext cx="5943600" cy="457200"/>
          </a:xfrm>
          <a:prstGeom prst="rect">
            <a:avLst/>
          </a:prstGeom>
          <a:noFill/>
          <a:ln/>
        </p:spPr>
        <p:txBody>
          <a:bodyPr wrap="square" lIns="0" tIns="0" rIns="0" bIns="0" rtlCol="0" anchor="ctr"/>
          <a:lstStyle/>
          <a:p>
            <a:pPr marL="0" indent="0">
              <a:lnSpc>
                <a:spcPct val="100000"/>
              </a:lnSpc>
              <a:buNone/>
            </a:pPr>
            <a:r>
              <a:rPr lang="en-US" sz="1230" dirty="0">
                <a:solidFill>
                  <a:srgbClr val="1B2A3A"/>
                </a:solidFill>
                <a:latin typeface="Calibri" pitchFamily="34" charset="0"/>
                <a:ea typeface="Calibri" pitchFamily="34" charset="-122"/>
                <a:cs typeface="Calibri" pitchFamily="34" charset="-120"/>
              </a:rPr>
              <a:t>She is likely to have sex with or without contraception.</a:t>
            </a:r>
            <a:endParaRPr lang="en-US" sz="1230" dirty="0"/>
          </a:p>
        </p:txBody>
      </p:sp>
      <p:sp>
        <p:nvSpPr>
          <p:cNvPr id="20" name="Shape 15"/>
          <p:cNvSpPr/>
          <p:nvPr/>
        </p:nvSpPr>
        <p:spPr>
          <a:xfrm>
            <a:off x="658368" y="4905756"/>
            <a:ext cx="310896" cy="310896"/>
          </a:xfrm>
          <a:prstGeom prst="ellipse">
            <a:avLst/>
          </a:prstGeom>
          <a:solidFill>
            <a:srgbClr val="E4F1F0"/>
          </a:solidFill>
          <a:ln/>
        </p:spPr>
        <p:txBody>
          <a:bodyPr/>
          <a:lstStyle/>
          <a:p>
            <a:endParaRPr lang="en-GB"/>
          </a:p>
        </p:txBody>
      </p:sp>
      <p:pic>
        <p:nvPicPr>
          <p:cNvPr id="21" name="Image 3" descr="preencoded.png"/>
          <p:cNvPicPr>
            <a:picLocks noChangeAspect="1"/>
          </p:cNvPicPr>
          <p:nvPr/>
        </p:nvPicPr>
        <p:blipFill>
          <a:blip r:embed="rId3"/>
          <a:stretch>
            <a:fillRect/>
          </a:stretch>
        </p:blipFill>
        <p:spPr>
          <a:xfrm>
            <a:off x="722376" y="4969764"/>
            <a:ext cx="182880" cy="182880"/>
          </a:xfrm>
          <a:prstGeom prst="rect">
            <a:avLst/>
          </a:prstGeom>
        </p:spPr>
      </p:pic>
      <p:sp>
        <p:nvSpPr>
          <p:cNvPr id="22" name="Text 16"/>
          <p:cNvSpPr/>
          <p:nvPr/>
        </p:nvSpPr>
        <p:spPr>
          <a:xfrm>
            <a:off x="1097280" y="4841748"/>
            <a:ext cx="5943600" cy="457200"/>
          </a:xfrm>
          <a:prstGeom prst="rect">
            <a:avLst/>
          </a:prstGeom>
          <a:noFill/>
          <a:ln/>
        </p:spPr>
        <p:txBody>
          <a:bodyPr wrap="square" lIns="0" tIns="0" rIns="0" bIns="0" rtlCol="0" anchor="ctr"/>
          <a:lstStyle/>
          <a:p>
            <a:pPr marL="0" indent="0">
              <a:lnSpc>
                <a:spcPct val="100000"/>
              </a:lnSpc>
              <a:buNone/>
            </a:pPr>
            <a:r>
              <a:rPr lang="en-US" sz="1230" dirty="0">
                <a:solidFill>
                  <a:srgbClr val="1B2A3A"/>
                </a:solidFill>
                <a:latin typeface="Calibri" pitchFamily="34" charset="0"/>
                <a:ea typeface="Calibri" pitchFamily="34" charset="-122"/>
                <a:cs typeface="Calibri" pitchFamily="34" charset="-120"/>
              </a:rPr>
              <a:t>Her physical or mental health is likely to suffer without it.</a:t>
            </a:r>
            <a:endParaRPr lang="en-US" sz="1230" dirty="0"/>
          </a:p>
        </p:txBody>
      </p:sp>
      <p:sp>
        <p:nvSpPr>
          <p:cNvPr id="23" name="Shape 17"/>
          <p:cNvSpPr/>
          <p:nvPr/>
        </p:nvSpPr>
        <p:spPr>
          <a:xfrm>
            <a:off x="658368" y="5431536"/>
            <a:ext cx="310896" cy="310896"/>
          </a:xfrm>
          <a:prstGeom prst="ellipse">
            <a:avLst/>
          </a:prstGeom>
          <a:solidFill>
            <a:srgbClr val="E4F1F0"/>
          </a:solidFill>
          <a:ln/>
        </p:spPr>
        <p:txBody>
          <a:bodyPr/>
          <a:lstStyle/>
          <a:p>
            <a:endParaRPr lang="en-GB"/>
          </a:p>
        </p:txBody>
      </p:sp>
      <p:pic>
        <p:nvPicPr>
          <p:cNvPr id="24" name="Image 4" descr="preencoded.png"/>
          <p:cNvPicPr>
            <a:picLocks noChangeAspect="1"/>
          </p:cNvPicPr>
          <p:nvPr/>
        </p:nvPicPr>
        <p:blipFill>
          <a:blip r:embed="rId3"/>
          <a:stretch>
            <a:fillRect/>
          </a:stretch>
        </p:blipFill>
        <p:spPr>
          <a:xfrm>
            <a:off x="722376" y="5495544"/>
            <a:ext cx="182880" cy="182880"/>
          </a:xfrm>
          <a:prstGeom prst="rect">
            <a:avLst/>
          </a:prstGeom>
        </p:spPr>
      </p:pic>
      <p:sp>
        <p:nvSpPr>
          <p:cNvPr id="25" name="Text 18"/>
          <p:cNvSpPr/>
          <p:nvPr/>
        </p:nvSpPr>
        <p:spPr>
          <a:xfrm>
            <a:off x="1097280" y="5367528"/>
            <a:ext cx="5943600" cy="457200"/>
          </a:xfrm>
          <a:prstGeom prst="rect">
            <a:avLst/>
          </a:prstGeom>
          <a:noFill/>
          <a:ln/>
        </p:spPr>
        <p:txBody>
          <a:bodyPr wrap="square" lIns="0" tIns="0" rIns="0" bIns="0" rtlCol="0" anchor="ctr"/>
          <a:lstStyle/>
          <a:p>
            <a:pPr marL="0" indent="0">
              <a:lnSpc>
                <a:spcPct val="100000"/>
              </a:lnSpc>
              <a:buNone/>
            </a:pPr>
            <a:r>
              <a:rPr lang="en-US" sz="1230" dirty="0">
                <a:solidFill>
                  <a:srgbClr val="1B2A3A"/>
                </a:solidFill>
                <a:latin typeface="Calibri" pitchFamily="34" charset="0"/>
                <a:ea typeface="Calibri" pitchFamily="34" charset="-122"/>
                <a:cs typeface="Calibri" pitchFamily="34" charset="-120"/>
              </a:rPr>
              <a:t>Her best interests require advice or treatment — with or without parental consent.</a:t>
            </a:r>
            <a:endParaRPr lang="en-US" sz="1230" dirty="0"/>
          </a:p>
        </p:txBody>
      </p:sp>
      <p:sp>
        <p:nvSpPr>
          <p:cNvPr id="26" name="Shape 19"/>
          <p:cNvSpPr/>
          <p:nvPr/>
        </p:nvSpPr>
        <p:spPr>
          <a:xfrm>
            <a:off x="7360920" y="2606040"/>
            <a:ext cx="4389120" cy="1600200"/>
          </a:xfrm>
          <a:prstGeom prst="roundRect">
            <a:avLst>
              <a:gd name="adj" fmla="val 5714"/>
            </a:avLst>
          </a:prstGeom>
          <a:solidFill>
            <a:srgbClr val="EAF0F6"/>
          </a:solidFill>
          <a:ln w="12700">
            <a:solidFill>
              <a:srgbClr val="DCE4EC"/>
            </a:solidFill>
            <a:prstDash val="solid"/>
          </a:ln>
        </p:spPr>
        <p:txBody>
          <a:bodyPr/>
          <a:lstStyle/>
          <a:p>
            <a:endParaRPr lang="en-GB"/>
          </a:p>
        </p:txBody>
      </p:sp>
      <p:sp>
        <p:nvSpPr>
          <p:cNvPr id="27" name="Text 20"/>
          <p:cNvSpPr/>
          <p:nvPr/>
        </p:nvSpPr>
        <p:spPr>
          <a:xfrm>
            <a:off x="7589520" y="2743200"/>
            <a:ext cx="393192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Gillick competence</a:t>
            </a:r>
            <a:endParaRPr lang="en-US" sz="1400" dirty="0"/>
          </a:p>
        </p:txBody>
      </p:sp>
      <p:sp>
        <p:nvSpPr>
          <p:cNvPr id="28" name="Text 21"/>
          <p:cNvSpPr/>
          <p:nvPr/>
        </p:nvSpPr>
        <p:spPr>
          <a:xfrm>
            <a:off x="7589520" y="3072384"/>
            <a:ext cx="3977640" cy="1051560"/>
          </a:xfrm>
          <a:prstGeom prst="rect">
            <a:avLst/>
          </a:prstGeom>
          <a:noFill/>
          <a:ln/>
        </p:spPr>
        <p:txBody>
          <a:bodyPr wrap="square" lIns="0" tIns="0" rIns="0" bIns="0" rtlCol="0" anchor="ctr"/>
          <a:lstStyle/>
          <a:p>
            <a:pPr marL="0" indent="0">
              <a:lnSpc>
                <a:spcPct val="108000"/>
              </a:lnSpc>
              <a:buNone/>
            </a:pPr>
            <a:r>
              <a:rPr lang="en-US" sz="1200" dirty="0">
                <a:solidFill>
                  <a:srgbClr val="1B2A3A"/>
                </a:solidFill>
                <a:latin typeface="Calibri" pitchFamily="34" charset="0"/>
                <a:ea typeface="Calibri" pitchFamily="34" charset="-122"/>
                <a:cs typeface="Calibri" pitchFamily="34" charset="-120"/>
              </a:rPr>
              <a:t>The general principle: a child under 16 with enough maturity and understanding can consent to their own treatment. Fraser is how we apply it to contraception.</a:t>
            </a:r>
            <a:endParaRPr lang="en-US" sz="1200" dirty="0"/>
          </a:p>
        </p:txBody>
      </p:sp>
      <p:sp>
        <p:nvSpPr>
          <p:cNvPr id="29" name="Shape 22"/>
          <p:cNvSpPr/>
          <p:nvPr/>
        </p:nvSpPr>
        <p:spPr>
          <a:xfrm>
            <a:off x="7360920" y="4343400"/>
            <a:ext cx="4389120" cy="1645920"/>
          </a:xfrm>
          <a:prstGeom prst="roundRect">
            <a:avLst>
              <a:gd name="adj" fmla="val 5556"/>
            </a:avLst>
          </a:prstGeom>
          <a:solidFill>
            <a:srgbClr val="F9E9E7"/>
          </a:solidFill>
          <a:ln w="12700">
            <a:solidFill>
              <a:srgbClr val="EBC9C4"/>
            </a:solidFill>
            <a:prstDash val="solid"/>
          </a:ln>
        </p:spPr>
        <p:txBody>
          <a:bodyPr/>
          <a:lstStyle/>
          <a:p>
            <a:endParaRPr lang="en-GB"/>
          </a:p>
        </p:txBody>
      </p:sp>
      <p:sp>
        <p:nvSpPr>
          <p:cNvPr id="30" name="Shape 23"/>
          <p:cNvSpPr/>
          <p:nvPr/>
        </p:nvSpPr>
        <p:spPr>
          <a:xfrm>
            <a:off x="7571232" y="4498848"/>
            <a:ext cx="457200" cy="457200"/>
          </a:xfrm>
          <a:prstGeom prst="ellipse">
            <a:avLst/>
          </a:prstGeom>
          <a:solidFill>
            <a:srgbClr val="FFFFFF"/>
          </a:solidFill>
          <a:ln/>
        </p:spPr>
        <p:txBody>
          <a:bodyPr/>
          <a:lstStyle/>
          <a:p>
            <a:endParaRPr lang="en-GB"/>
          </a:p>
        </p:txBody>
      </p:sp>
      <p:pic>
        <p:nvPicPr>
          <p:cNvPr id="31" name="Image 5" descr="preencoded.png"/>
          <p:cNvPicPr>
            <a:picLocks noChangeAspect="1"/>
          </p:cNvPicPr>
          <p:nvPr/>
        </p:nvPicPr>
        <p:blipFill>
          <a:blip r:embed="rId4"/>
          <a:stretch>
            <a:fillRect/>
          </a:stretch>
        </p:blipFill>
        <p:spPr>
          <a:xfrm>
            <a:off x="7703820" y="4631436"/>
            <a:ext cx="192024" cy="192024"/>
          </a:xfrm>
          <a:prstGeom prst="rect">
            <a:avLst/>
          </a:prstGeom>
        </p:spPr>
      </p:pic>
      <p:sp>
        <p:nvSpPr>
          <p:cNvPr id="32" name="Text 24"/>
          <p:cNvSpPr/>
          <p:nvPr/>
        </p:nvSpPr>
        <p:spPr>
          <a:xfrm>
            <a:off x="8138160" y="4443984"/>
            <a:ext cx="3474720" cy="502920"/>
          </a:xfrm>
          <a:prstGeom prst="rect">
            <a:avLst/>
          </a:prstGeom>
          <a:noFill/>
          <a:ln/>
        </p:spPr>
        <p:txBody>
          <a:bodyPr wrap="square" lIns="0" tIns="0" rIns="0" bIns="0" rtlCol="0" anchor="ctr"/>
          <a:lstStyle/>
          <a:p>
            <a:pPr marL="0" indent="0">
              <a:buNone/>
            </a:pPr>
            <a:r>
              <a:rPr lang="en-US" sz="1350" b="1" dirty="0">
                <a:solidFill>
                  <a:srgbClr val="C0392B"/>
                </a:solidFill>
                <a:latin typeface="Georgia" pitchFamily="34" charset="0"/>
                <a:ea typeface="Georgia" pitchFamily="34" charset="-122"/>
                <a:cs typeface="Georgia" pitchFamily="34" charset="-120"/>
              </a:rPr>
              <a:t>Always screen for exploitation</a:t>
            </a:r>
            <a:endParaRPr lang="en-US" sz="1350" dirty="0"/>
          </a:p>
        </p:txBody>
      </p:sp>
      <p:sp>
        <p:nvSpPr>
          <p:cNvPr id="33" name="Text 25"/>
          <p:cNvSpPr/>
          <p:nvPr/>
        </p:nvSpPr>
        <p:spPr>
          <a:xfrm>
            <a:off x="7589520" y="4983480"/>
            <a:ext cx="3977640" cy="914400"/>
          </a:xfrm>
          <a:prstGeom prst="rect">
            <a:avLst/>
          </a:prstGeom>
          <a:noFill/>
          <a:ln/>
        </p:spPr>
        <p:txBody>
          <a:bodyPr wrap="square" lIns="0" tIns="0" rIns="0" bIns="0" rtlCol="0" anchor="ctr"/>
          <a:lstStyle/>
          <a:p>
            <a:pPr marL="0" indent="0">
              <a:lnSpc>
                <a:spcPct val="106000"/>
              </a:lnSpc>
              <a:buNone/>
            </a:pPr>
            <a:r>
              <a:rPr lang="en-US" sz="1160" dirty="0">
                <a:solidFill>
                  <a:srgbClr val="1B2A3A"/>
                </a:solidFill>
                <a:latin typeface="Calibri" pitchFamily="34" charset="0"/>
                <a:ea typeface="Calibri" pitchFamily="34" charset="-122"/>
                <a:cs typeface="Calibri" pitchFamily="34" charset="-120"/>
              </a:rPr>
              <a:t>Consider age gaps, grooming and child sexual exploitation. Under-13s cannot legally consent to sex — this is a child protection matter and must be escalated.</a:t>
            </a:r>
            <a:endParaRPr lang="en-US" sz="1160" dirty="0"/>
          </a:p>
        </p:txBody>
      </p:sp>
      <p:sp>
        <p:nvSpPr>
          <p:cNvPr id="34" name="Text 26"/>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35" name="Text 27"/>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13">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STEP 3: DECIDE</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Decide together — her values lead</a:t>
            </a:r>
            <a:endParaRPr lang="en-US" sz="3000" dirty="0"/>
          </a:p>
        </p:txBody>
      </p:sp>
      <p:sp>
        <p:nvSpPr>
          <p:cNvPr id="7" name="Text 5"/>
          <p:cNvSpPr/>
          <p:nvPr/>
        </p:nvSpPr>
        <p:spPr>
          <a:xfrm>
            <a:off x="411480" y="1965960"/>
            <a:ext cx="11247120" cy="502920"/>
          </a:xfrm>
          <a:prstGeom prst="rect">
            <a:avLst/>
          </a:prstGeom>
          <a:noFill/>
          <a:ln/>
        </p:spPr>
        <p:txBody>
          <a:bodyPr wrap="square" lIns="0" tIns="0" rIns="0" bIns="0" rtlCol="0" anchor="ctr"/>
          <a:lstStyle/>
          <a:p>
            <a:pPr marL="0" indent="0">
              <a:buNone/>
            </a:pPr>
            <a:r>
              <a:rPr lang="en-US" sz="1450" dirty="0">
                <a:solidFill>
                  <a:srgbClr val="1B2A3A"/>
                </a:solidFill>
                <a:latin typeface="Calibri" pitchFamily="34" charset="0"/>
                <a:ea typeface="Calibri" pitchFamily="34" charset="-122"/>
                <a:cs typeface="Calibri" pitchFamily="34" charset="-120"/>
              </a:rPr>
              <a:t>Once she knows the safe, effective options, the choice is hers. Your job is to surface what matters most to her and match a method to it.</a:t>
            </a:r>
            <a:endParaRPr lang="en-US" sz="1450" dirty="0"/>
          </a:p>
        </p:txBody>
      </p:sp>
      <p:sp>
        <p:nvSpPr>
          <p:cNvPr id="8" name="Shape 6"/>
          <p:cNvSpPr/>
          <p:nvPr/>
        </p:nvSpPr>
        <p:spPr>
          <a:xfrm>
            <a:off x="411480" y="2651760"/>
            <a:ext cx="5532120" cy="3291840"/>
          </a:xfrm>
          <a:prstGeom prst="roundRect">
            <a:avLst>
              <a:gd name="adj" fmla="val 2778"/>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9" name="Text 7"/>
          <p:cNvSpPr/>
          <p:nvPr/>
        </p:nvSpPr>
        <p:spPr>
          <a:xfrm>
            <a:off x="658368" y="2788920"/>
            <a:ext cx="5029200" cy="365760"/>
          </a:xfrm>
          <a:prstGeom prst="rect">
            <a:avLst/>
          </a:prstGeom>
          <a:noFill/>
          <a:ln/>
        </p:spPr>
        <p:txBody>
          <a:bodyPr wrap="square" lIns="0" tIns="0" rIns="0" bIns="0" rtlCol="0" anchor="ctr"/>
          <a:lstStyle/>
          <a:p>
            <a:pPr marL="0" indent="0">
              <a:buNone/>
            </a:pPr>
            <a:r>
              <a:rPr lang="en-US" sz="1550" b="1" dirty="0">
                <a:solidFill>
                  <a:srgbClr val="0E2A47"/>
                </a:solidFill>
                <a:latin typeface="Georgia" pitchFamily="34" charset="0"/>
                <a:ea typeface="Georgia" pitchFamily="34" charset="-122"/>
                <a:cs typeface="Georgia" pitchFamily="34" charset="-120"/>
              </a:rPr>
              <a:t>What does she care about most?</a:t>
            </a:r>
            <a:endParaRPr lang="en-US" sz="1550" dirty="0"/>
          </a:p>
        </p:txBody>
      </p:sp>
      <p:pic>
        <p:nvPicPr>
          <p:cNvPr id="10" name="Image 0" descr="preencoded.png"/>
          <p:cNvPicPr>
            <a:picLocks noChangeAspect="1"/>
          </p:cNvPicPr>
          <p:nvPr/>
        </p:nvPicPr>
        <p:blipFill>
          <a:blip r:embed="rId3"/>
          <a:stretch>
            <a:fillRect/>
          </a:stretch>
        </p:blipFill>
        <p:spPr>
          <a:xfrm>
            <a:off x="685800" y="3310128"/>
            <a:ext cx="201168" cy="201168"/>
          </a:xfrm>
          <a:prstGeom prst="rect">
            <a:avLst/>
          </a:prstGeom>
        </p:spPr>
      </p:pic>
      <p:sp>
        <p:nvSpPr>
          <p:cNvPr id="11" name="Text 8"/>
          <p:cNvSpPr/>
          <p:nvPr/>
        </p:nvSpPr>
        <p:spPr>
          <a:xfrm>
            <a:off x="1005840" y="3200400"/>
            <a:ext cx="4754880" cy="402336"/>
          </a:xfrm>
          <a:prstGeom prst="rect">
            <a:avLst/>
          </a:prstGeom>
          <a:noFill/>
          <a:ln/>
        </p:spPr>
        <p:txBody>
          <a:bodyPr wrap="square" lIns="0" tIns="0" rIns="0" bIns="0" rtlCol="0" anchor="ctr"/>
          <a:lstStyle/>
          <a:p>
            <a:pPr marL="0" indent="0">
              <a:buNone/>
            </a:pPr>
            <a:r>
              <a:rPr lang="en-US" sz="1250" dirty="0">
                <a:solidFill>
                  <a:srgbClr val="1B2A3A"/>
                </a:solidFill>
                <a:latin typeface="Calibri" pitchFamily="34" charset="0"/>
                <a:ea typeface="Calibri" pitchFamily="34" charset="-122"/>
                <a:cs typeface="Calibri" pitchFamily="34" charset="-120"/>
              </a:rPr>
              <a:t>How well it works (effectiveness)</a:t>
            </a:r>
            <a:endParaRPr lang="en-US" sz="1250" dirty="0"/>
          </a:p>
        </p:txBody>
      </p:sp>
      <p:pic>
        <p:nvPicPr>
          <p:cNvPr id="12" name="Image 1" descr="preencoded.png"/>
          <p:cNvPicPr>
            <a:picLocks noChangeAspect="1"/>
          </p:cNvPicPr>
          <p:nvPr/>
        </p:nvPicPr>
        <p:blipFill>
          <a:blip r:embed="rId3"/>
          <a:stretch>
            <a:fillRect/>
          </a:stretch>
        </p:blipFill>
        <p:spPr>
          <a:xfrm>
            <a:off x="685800" y="3730752"/>
            <a:ext cx="201168" cy="201168"/>
          </a:xfrm>
          <a:prstGeom prst="rect">
            <a:avLst/>
          </a:prstGeom>
        </p:spPr>
      </p:pic>
      <p:sp>
        <p:nvSpPr>
          <p:cNvPr id="13" name="Text 9"/>
          <p:cNvSpPr/>
          <p:nvPr/>
        </p:nvSpPr>
        <p:spPr>
          <a:xfrm>
            <a:off x="1005840" y="3621024"/>
            <a:ext cx="4754880" cy="402336"/>
          </a:xfrm>
          <a:prstGeom prst="rect">
            <a:avLst/>
          </a:prstGeom>
          <a:noFill/>
          <a:ln/>
        </p:spPr>
        <p:txBody>
          <a:bodyPr wrap="square" lIns="0" tIns="0" rIns="0" bIns="0" rtlCol="0" anchor="ctr"/>
          <a:lstStyle/>
          <a:p>
            <a:pPr marL="0" indent="0">
              <a:buNone/>
            </a:pPr>
            <a:r>
              <a:rPr lang="en-US" sz="1250" dirty="0">
                <a:solidFill>
                  <a:srgbClr val="1B2A3A"/>
                </a:solidFill>
                <a:latin typeface="Calibri" pitchFamily="34" charset="0"/>
                <a:ea typeface="Calibri" pitchFamily="34" charset="-122"/>
                <a:cs typeface="Calibri" pitchFamily="34" charset="-120"/>
              </a:rPr>
              <a:t>Avoiding hormones — or wanting their benefits</a:t>
            </a:r>
            <a:endParaRPr lang="en-US" sz="1250" dirty="0"/>
          </a:p>
        </p:txBody>
      </p:sp>
      <p:pic>
        <p:nvPicPr>
          <p:cNvPr id="14" name="Image 2" descr="preencoded.png"/>
          <p:cNvPicPr>
            <a:picLocks noChangeAspect="1"/>
          </p:cNvPicPr>
          <p:nvPr/>
        </p:nvPicPr>
        <p:blipFill>
          <a:blip r:embed="rId3"/>
          <a:stretch>
            <a:fillRect/>
          </a:stretch>
        </p:blipFill>
        <p:spPr>
          <a:xfrm>
            <a:off x="685800" y="4151376"/>
            <a:ext cx="201168" cy="201168"/>
          </a:xfrm>
          <a:prstGeom prst="rect">
            <a:avLst/>
          </a:prstGeom>
        </p:spPr>
      </p:pic>
      <p:sp>
        <p:nvSpPr>
          <p:cNvPr id="15" name="Text 10"/>
          <p:cNvSpPr/>
          <p:nvPr/>
        </p:nvSpPr>
        <p:spPr>
          <a:xfrm>
            <a:off x="1005840" y="4041648"/>
            <a:ext cx="4754880" cy="402336"/>
          </a:xfrm>
          <a:prstGeom prst="rect">
            <a:avLst/>
          </a:prstGeom>
          <a:noFill/>
          <a:ln/>
        </p:spPr>
        <p:txBody>
          <a:bodyPr wrap="square" lIns="0" tIns="0" rIns="0" bIns="0" rtlCol="0" anchor="ctr"/>
          <a:lstStyle/>
          <a:p>
            <a:pPr marL="0" indent="0">
              <a:buNone/>
            </a:pPr>
            <a:r>
              <a:rPr lang="en-US" sz="1250" dirty="0">
                <a:solidFill>
                  <a:srgbClr val="1B2A3A"/>
                </a:solidFill>
                <a:latin typeface="Calibri" pitchFamily="34" charset="0"/>
                <a:ea typeface="Calibri" pitchFamily="34" charset="-122"/>
                <a:cs typeface="Calibri" pitchFamily="34" charset="-120"/>
              </a:rPr>
              <a:t>How easy it is to use and remember</a:t>
            </a:r>
            <a:endParaRPr lang="en-US" sz="1250" dirty="0"/>
          </a:p>
        </p:txBody>
      </p:sp>
      <p:pic>
        <p:nvPicPr>
          <p:cNvPr id="16" name="Image 3" descr="preencoded.png"/>
          <p:cNvPicPr>
            <a:picLocks noChangeAspect="1"/>
          </p:cNvPicPr>
          <p:nvPr/>
        </p:nvPicPr>
        <p:blipFill>
          <a:blip r:embed="rId3"/>
          <a:stretch>
            <a:fillRect/>
          </a:stretch>
        </p:blipFill>
        <p:spPr>
          <a:xfrm>
            <a:off x="685800" y="4572000"/>
            <a:ext cx="201168" cy="201168"/>
          </a:xfrm>
          <a:prstGeom prst="rect">
            <a:avLst/>
          </a:prstGeom>
        </p:spPr>
      </p:pic>
      <p:sp>
        <p:nvSpPr>
          <p:cNvPr id="17" name="Text 11"/>
          <p:cNvSpPr/>
          <p:nvPr/>
        </p:nvSpPr>
        <p:spPr>
          <a:xfrm>
            <a:off x="1005840" y="4462272"/>
            <a:ext cx="4754880" cy="402336"/>
          </a:xfrm>
          <a:prstGeom prst="rect">
            <a:avLst/>
          </a:prstGeom>
          <a:noFill/>
          <a:ln/>
        </p:spPr>
        <p:txBody>
          <a:bodyPr wrap="square" lIns="0" tIns="0" rIns="0" bIns="0" rtlCol="0" anchor="ctr"/>
          <a:lstStyle/>
          <a:p>
            <a:pPr marL="0" indent="0">
              <a:buNone/>
            </a:pPr>
            <a:r>
              <a:rPr lang="en-US" sz="1250" dirty="0">
                <a:solidFill>
                  <a:srgbClr val="1B2A3A"/>
                </a:solidFill>
                <a:latin typeface="Calibri" pitchFamily="34" charset="0"/>
                <a:ea typeface="Calibri" pitchFamily="34" charset="-122"/>
                <a:cs typeface="Calibri" pitchFamily="34" charset="-120"/>
              </a:rPr>
              <a:t>How quickly fertility returns afterwards</a:t>
            </a:r>
            <a:endParaRPr lang="en-US" sz="1250" dirty="0"/>
          </a:p>
        </p:txBody>
      </p:sp>
      <p:pic>
        <p:nvPicPr>
          <p:cNvPr id="18" name="Image 4" descr="preencoded.png"/>
          <p:cNvPicPr>
            <a:picLocks noChangeAspect="1"/>
          </p:cNvPicPr>
          <p:nvPr/>
        </p:nvPicPr>
        <p:blipFill>
          <a:blip r:embed="rId3"/>
          <a:stretch>
            <a:fillRect/>
          </a:stretch>
        </p:blipFill>
        <p:spPr>
          <a:xfrm>
            <a:off x="685800" y="4992624"/>
            <a:ext cx="201168" cy="201168"/>
          </a:xfrm>
          <a:prstGeom prst="rect">
            <a:avLst/>
          </a:prstGeom>
        </p:spPr>
      </p:pic>
      <p:sp>
        <p:nvSpPr>
          <p:cNvPr id="19" name="Text 12"/>
          <p:cNvSpPr/>
          <p:nvPr/>
        </p:nvSpPr>
        <p:spPr>
          <a:xfrm>
            <a:off x="1005840" y="4882896"/>
            <a:ext cx="4754880" cy="402336"/>
          </a:xfrm>
          <a:prstGeom prst="rect">
            <a:avLst/>
          </a:prstGeom>
          <a:noFill/>
          <a:ln/>
        </p:spPr>
        <p:txBody>
          <a:bodyPr wrap="square" lIns="0" tIns="0" rIns="0" bIns="0" rtlCol="0" anchor="ctr"/>
          <a:lstStyle/>
          <a:p>
            <a:pPr marL="0" indent="0">
              <a:buNone/>
            </a:pPr>
            <a:r>
              <a:rPr lang="en-US" sz="1250" dirty="0">
                <a:solidFill>
                  <a:srgbClr val="1B2A3A"/>
                </a:solidFill>
                <a:latin typeface="Calibri" pitchFamily="34" charset="0"/>
                <a:ea typeface="Calibri" pitchFamily="34" charset="-122"/>
                <a:cs typeface="Calibri" pitchFamily="34" charset="-120"/>
              </a:rPr>
              <a:t>Effect on her bleeding pattern</a:t>
            </a:r>
            <a:endParaRPr lang="en-US" sz="1250" dirty="0"/>
          </a:p>
        </p:txBody>
      </p:sp>
      <p:pic>
        <p:nvPicPr>
          <p:cNvPr id="20" name="Image 5" descr="preencoded.png"/>
          <p:cNvPicPr>
            <a:picLocks noChangeAspect="1"/>
          </p:cNvPicPr>
          <p:nvPr/>
        </p:nvPicPr>
        <p:blipFill>
          <a:blip r:embed="rId3"/>
          <a:stretch>
            <a:fillRect/>
          </a:stretch>
        </p:blipFill>
        <p:spPr>
          <a:xfrm>
            <a:off x="685800" y="5413248"/>
            <a:ext cx="201168" cy="201168"/>
          </a:xfrm>
          <a:prstGeom prst="rect">
            <a:avLst/>
          </a:prstGeom>
        </p:spPr>
      </p:pic>
      <p:sp>
        <p:nvSpPr>
          <p:cNvPr id="21" name="Text 13"/>
          <p:cNvSpPr/>
          <p:nvPr/>
        </p:nvSpPr>
        <p:spPr>
          <a:xfrm>
            <a:off x="1005840" y="5303520"/>
            <a:ext cx="4754880" cy="402336"/>
          </a:xfrm>
          <a:prstGeom prst="rect">
            <a:avLst/>
          </a:prstGeom>
          <a:noFill/>
          <a:ln/>
        </p:spPr>
        <p:txBody>
          <a:bodyPr wrap="square" lIns="0" tIns="0" rIns="0" bIns="0" rtlCol="0" anchor="ctr"/>
          <a:lstStyle/>
          <a:p>
            <a:pPr marL="0" indent="0">
              <a:buNone/>
            </a:pPr>
            <a:r>
              <a:rPr lang="en-US" sz="1250" dirty="0">
                <a:solidFill>
                  <a:srgbClr val="1B2A3A"/>
                </a:solidFill>
                <a:latin typeface="Calibri" pitchFamily="34" charset="0"/>
                <a:ea typeface="Calibri" pitchFamily="34" charset="-122"/>
                <a:cs typeface="Calibri" pitchFamily="34" charset="-120"/>
              </a:rPr>
              <a:t>Privacy — can it be used without others knowing?</a:t>
            </a:r>
            <a:endParaRPr lang="en-US" sz="1250" dirty="0"/>
          </a:p>
        </p:txBody>
      </p:sp>
      <p:sp>
        <p:nvSpPr>
          <p:cNvPr id="22" name="Shape 14"/>
          <p:cNvSpPr/>
          <p:nvPr/>
        </p:nvSpPr>
        <p:spPr>
          <a:xfrm>
            <a:off x="6172200" y="2651760"/>
            <a:ext cx="5577840" cy="3291840"/>
          </a:xfrm>
          <a:prstGeom prst="roundRect">
            <a:avLst>
              <a:gd name="adj" fmla="val 2778"/>
            </a:avLst>
          </a:prstGeom>
          <a:solidFill>
            <a:srgbClr val="0E2A47"/>
          </a:solidFill>
          <a:ln/>
          <a:effectLst>
            <a:outerShdw blurRad="88900" dist="38100" dir="5400000" algn="bl" rotWithShape="0">
              <a:srgbClr val="000000">
                <a:alpha val="13000"/>
              </a:srgbClr>
            </a:outerShdw>
          </a:effectLst>
        </p:spPr>
        <p:txBody>
          <a:bodyPr/>
          <a:lstStyle/>
          <a:p>
            <a:endParaRPr lang="en-GB"/>
          </a:p>
        </p:txBody>
      </p:sp>
      <p:sp>
        <p:nvSpPr>
          <p:cNvPr id="23" name="Shape 15"/>
          <p:cNvSpPr/>
          <p:nvPr/>
        </p:nvSpPr>
        <p:spPr>
          <a:xfrm>
            <a:off x="6446520" y="2926080"/>
            <a:ext cx="777240" cy="777240"/>
          </a:xfrm>
          <a:prstGeom prst="ellipse">
            <a:avLst/>
          </a:prstGeom>
          <a:solidFill>
            <a:srgbClr val="16395E"/>
          </a:solidFill>
          <a:ln/>
        </p:spPr>
        <p:txBody>
          <a:bodyPr/>
          <a:lstStyle/>
          <a:p>
            <a:endParaRPr lang="en-GB"/>
          </a:p>
        </p:txBody>
      </p:sp>
      <p:pic>
        <p:nvPicPr>
          <p:cNvPr id="24" name="Image 6" descr="preencoded.png"/>
          <p:cNvPicPr>
            <a:picLocks noChangeAspect="1"/>
          </p:cNvPicPr>
          <p:nvPr/>
        </p:nvPicPr>
        <p:blipFill>
          <a:blip r:embed="rId4"/>
          <a:stretch>
            <a:fillRect/>
          </a:stretch>
        </p:blipFill>
        <p:spPr>
          <a:xfrm>
            <a:off x="6671920" y="3151480"/>
            <a:ext cx="326441" cy="326441"/>
          </a:xfrm>
          <a:prstGeom prst="rect">
            <a:avLst/>
          </a:prstGeom>
        </p:spPr>
      </p:pic>
      <p:sp>
        <p:nvSpPr>
          <p:cNvPr id="25" name="Text 16"/>
          <p:cNvSpPr/>
          <p:nvPr/>
        </p:nvSpPr>
        <p:spPr>
          <a:xfrm>
            <a:off x="7406640" y="3017520"/>
            <a:ext cx="4114800" cy="411480"/>
          </a:xfrm>
          <a:prstGeom prst="rect">
            <a:avLst/>
          </a:prstGeom>
          <a:noFill/>
          <a:ln/>
        </p:spPr>
        <p:txBody>
          <a:bodyPr wrap="square" lIns="0" tIns="0" rIns="0" bIns="0" rtlCol="0" anchor="ctr"/>
          <a:lstStyle/>
          <a:p>
            <a:pPr marL="0" indent="0">
              <a:buNone/>
            </a:pPr>
            <a:r>
              <a:rPr lang="en-US" sz="1600" b="1" dirty="0">
                <a:solidFill>
                  <a:srgbClr val="FFFFFF"/>
                </a:solidFill>
                <a:latin typeface="Georgia" pitchFamily="34" charset="0"/>
                <a:ea typeface="Georgia" pitchFamily="34" charset="-122"/>
                <a:cs typeface="Georgia" pitchFamily="34" charset="-120"/>
              </a:rPr>
              <a:t>Doing it well</a:t>
            </a:r>
            <a:endParaRPr lang="en-US" sz="1600" dirty="0"/>
          </a:p>
        </p:txBody>
      </p:sp>
      <p:sp>
        <p:nvSpPr>
          <p:cNvPr id="26" name="Text 17"/>
          <p:cNvSpPr/>
          <p:nvPr/>
        </p:nvSpPr>
        <p:spPr>
          <a:xfrm>
            <a:off x="6446520" y="3840480"/>
            <a:ext cx="5029200" cy="274320"/>
          </a:xfrm>
          <a:prstGeom prst="rect">
            <a:avLst/>
          </a:prstGeom>
          <a:noFill/>
          <a:ln/>
        </p:spPr>
        <p:txBody>
          <a:bodyPr wrap="square" lIns="0" tIns="0" rIns="0" bIns="0" rtlCol="0" anchor="ctr"/>
          <a:lstStyle/>
          <a:p>
            <a:pPr marL="0" indent="0">
              <a:buNone/>
            </a:pPr>
            <a:r>
              <a:rPr lang="en-US" sz="1250" b="1" dirty="0">
                <a:solidFill>
                  <a:srgbClr val="E8770E"/>
                </a:solidFill>
                <a:latin typeface="Calibri" pitchFamily="34" charset="0"/>
                <a:ea typeface="Calibri" pitchFamily="34" charset="-122"/>
                <a:cs typeface="Calibri" pitchFamily="34" charset="-120"/>
              </a:rPr>
              <a:t>Offer, don’t prescribe at her</a:t>
            </a:r>
            <a:endParaRPr lang="en-US" sz="1250" dirty="0"/>
          </a:p>
        </p:txBody>
      </p:sp>
      <p:sp>
        <p:nvSpPr>
          <p:cNvPr id="27" name="Text 18"/>
          <p:cNvSpPr/>
          <p:nvPr/>
        </p:nvSpPr>
        <p:spPr>
          <a:xfrm>
            <a:off x="6446520" y="4087368"/>
            <a:ext cx="5074920" cy="274320"/>
          </a:xfrm>
          <a:prstGeom prst="rect">
            <a:avLst/>
          </a:prstGeom>
          <a:noFill/>
          <a:ln/>
        </p:spPr>
        <p:txBody>
          <a:bodyPr wrap="square" lIns="0" tIns="0" rIns="0" bIns="0" rtlCol="0" anchor="ctr"/>
          <a:lstStyle/>
          <a:p>
            <a:pPr marL="0" indent="0">
              <a:buNone/>
            </a:pPr>
            <a:r>
              <a:rPr lang="en-US" sz="1130" dirty="0">
                <a:solidFill>
                  <a:srgbClr val="C9D6E5"/>
                </a:solidFill>
                <a:latin typeface="Calibri" pitchFamily="34" charset="0"/>
                <a:ea typeface="Calibri" pitchFamily="34" charset="-122"/>
                <a:cs typeface="Calibri" pitchFamily="34" charset="-120"/>
              </a:rPr>
              <a:t>Lay out the suitable options and their trade-offs.</a:t>
            </a:r>
            <a:endParaRPr lang="en-US" sz="1130" dirty="0"/>
          </a:p>
        </p:txBody>
      </p:sp>
      <p:sp>
        <p:nvSpPr>
          <p:cNvPr id="28" name="Text 19"/>
          <p:cNvSpPr/>
          <p:nvPr/>
        </p:nvSpPr>
        <p:spPr>
          <a:xfrm>
            <a:off x="6446520" y="4389120"/>
            <a:ext cx="5029200" cy="274320"/>
          </a:xfrm>
          <a:prstGeom prst="rect">
            <a:avLst/>
          </a:prstGeom>
          <a:noFill/>
          <a:ln/>
        </p:spPr>
        <p:txBody>
          <a:bodyPr wrap="square" lIns="0" tIns="0" rIns="0" bIns="0" rtlCol="0" anchor="ctr"/>
          <a:lstStyle/>
          <a:p>
            <a:pPr marL="0" indent="0">
              <a:buNone/>
            </a:pPr>
            <a:r>
              <a:rPr lang="en-US" sz="1250" b="1" dirty="0">
                <a:solidFill>
                  <a:srgbClr val="E8770E"/>
                </a:solidFill>
                <a:latin typeface="Calibri" pitchFamily="34" charset="0"/>
                <a:ea typeface="Calibri" pitchFamily="34" charset="-122"/>
                <a:cs typeface="Calibri" pitchFamily="34" charset="-120"/>
              </a:rPr>
              <a:t>Use a decision aid or samples</a:t>
            </a:r>
            <a:endParaRPr lang="en-US" sz="1250" dirty="0"/>
          </a:p>
        </p:txBody>
      </p:sp>
      <p:sp>
        <p:nvSpPr>
          <p:cNvPr id="29" name="Text 20"/>
          <p:cNvSpPr/>
          <p:nvPr/>
        </p:nvSpPr>
        <p:spPr>
          <a:xfrm>
            <a:off x="6446520" y="4636008"/>
            <a:ext cx="5074920" cy="274320"/>
          </a:xfrm>
          <a:prstGeom prst="rect">
            <a:avLst/>
          </a:prstGeom>
          <a:noFill/>
          <a:ln/>
        </p:spPr>
        <p:txBody>
          <a:bodyPr wrap="square" lIns="0" tIns="0" rIns="0" bIns="0" rtlCol="0" anchor="ctr"/>
          <a:lstStyle/>
          <a:p>
            <a:pPr marL="0" indent="0">
              <a:buNone/>
            </a:pPr>
            <a:r>
              <a:rPr lang="en-US" sz="1130" dirty="0">
                <a:solidFill>
                  <a:srgbClr val="C9D6E5"/>
                </a:solidFill>
                <a:latin typeface="Calibri" pitchFamily="34" charset="0"/>
                <a:ea typeface="Calibri" pitchFamily="34" charset="-122"/>
                <a:cs typeface="Calibri" pitchFamily="34" charset="-120"/>
              </a:rPr>
              <a:t>Pictures and real devices make choices concrete.</a:t>
            </a:r>
            <a:endParaRPr lang="en-US" sz="1130" dirty="0"/>
          </a:p>
        </p:txBody>
      </p:sp>
      <p:sp>
        <p:nvSpPr>
          <p:cNvPr id="30" name="Text 21"/>
          <p:cNvSpPr/>
          <p:nvPr/>
        </p:nvSpPr>
        <p:spPr>
          <a:xfrm>
            <a:off x="6446520" y="4937760"/>
            <a:ext cx="5029200" cy="274320"/>
          </a:xfrm>
          <a:prstGeom prst="rect">
            <a:avLst/>
          </a:prstGeom>
          <a:noFill/>
          <a:ln/>
        </p:spPr>
        <p:txBody>
          <a:bodyPr wrap="square" lIns="0" tIns="0" rIns="0" bIns="0" rtlCol="0" anchor="ctr"/>
          <a:lstStyle/>
          <a:p>
            <a:pPr marL="0" indent="0">
              <a:buNone/>
            </a:pPr>
            <a:r>
              <a:rPr lang="en-US" sz="1250" b="1" dirty="0">
                <a:solidFill>
                  <a:srgbClr val="E8770E"/>
                </a:solidFill>
                <a:latin typeface="Calibri" pitchFamily="34" charset="0"/>
                <a:ea typeface="Calibri" pitchFamily="34" charset="-122"/>
                <a:cs typeface="Calibri" pitchFamily="34" charset="-120"/>
              </a:rPr>
              <a:t>Check understanding</a:t>
            </a:r>
            <a:endParaRPr lang="en-US" sz="1250" dirty="0"/>
          </a:p>
        </p:txBody>
      </p:sp>
      <p:sp>
        <p:nvSpPr>
          <p:cNvPr id="31" name="Text 22"/>
          <p:cNvSpPr/>
          <p:nvPr/>
        </p:nvSpPr>
        <p:spPr>
          <a:xfrm>
            <a:off x="6446520" y="5184648"/>
            <a:ext cx="5074920" cy="274320"/>
          </a:xfrm>
          <a:prstGeom prst="rect">
            <a:avLst/>
          </a:prstGeom>
          <a:noFill/>
          <a:ln/>
        </p:spPr>
        <p:txBody>
          <a:bodyPr wrap="square" lIns="0" tIns="0" rIns="0" bIns="0" rtlCol="0" anchor="ctr"/>
          <a:lstStyle/>
          <a:p>
            <a:pPr marL="0" indent="0">
              <a:buNone/>
            </a:pPr>
            <a:r>
              <a:rPr lang="en-US" sz="1130" dirty="0">
                <a:solidFill>
                  <a:srgbClr val="C9D6E5"/>
                </a:solidFill>
                <a:latin typeface="Calibri" pitchFamily="34" charset="0"/>
                <a:ea typeface="Calibri" pitchFamily="34" charset="-122"/>
                <a:cs typeface="Calibri" pitchFamily="34" charset="-120"/>
              </a:rPr>
              <a:t>Ask her to tell you the plan back in her own words.</a:t>
            </a:r>
            <a:endParaRPr lang="en-US" sz="1130" dirty="0"/>
          </a:p>
        </p:txBody>
      </p:sp>
      <p:sp>
        <p:nvSpPr>
          <p:cNvPr id="32" name="Text 23"/>
          <p:cNvSpPr/>
          <p:nvPr/>
        </p:nvSpPr>
        <p:spPr>
          <a:xfrm>
            <a:off x="6446520" y="5486400"/>
            <a:ext cx="5029200" cy="274320"/>
          </a:xfrm>
          <a:prstGeom prst="rect">
            <a:avLst/>
          </a:prstGeom>
          <a:noFill/>
          <a:ln/>
        </p:spPr>
        <p:txBody>
          <a:bodyPr wrap="square" lIns="0" tIns="0" rIns="0" bIns="0" rtlCol="0" anchor="ctr"/>
          <a:lstStyle/>
          <a:p>
            <a:pPr marL="0" indent="0">
              <a:buNone/>
            </a:pPr>
            <a:r>
              <a:rPr lang="en-US" sz="1250" b="1" dirty="0">
                <a:solidFill>
                  <a:srgbClr val="E8770E"/>
                </a:solidFill>
                <a:latin typeface="Calibri" pitchFamily="34" charset="0"/>
                <a:ea typeface="Calibri" pitchFamily="34" charset="-122"/>
                <a:cs typeface="Calibri" pitchFamily="34" charset="-120"/>
              </a:rPr>
              <a:t>Accept her informed choice</a:t>
            </a:r>
            <a:endParaRPr lang="en-US" sz="1250" dirty="0"/>
          </a:p>
        </p:txBody>
      </p:sp>
      <p:sp>
        <p:nvSpPr>
          <p:cNvPr id="33" name="Text 24"/>
          <p:cNvSpPr/>
          <p:nvPr/>
        </p:nvSpPr>
        <p:spPr>
          <a:xfrm>
            <a:off x="6446520" y="5733288"/>
            <a:ext cx="5074920" cy="274320"/>
          </a:xfrm>
          <a:prstGeom prst="rect">
            <a:avLst/>
          </a:prstGeom>
          <a:noFill/>
          <a:ln/>
        </p:spPr>
        <p:txBody>
          <a:bodyPr wrap="square" lIns="0" tIns="0" rIns="0" bIns="0" rtlCol="0" anchor="ctr"/>
          <a:lstStyle/>
          <a:p>
            <a:pPr marL="0" indent="0">
              <a:buNone/>
            </a:pPr>
            <a:r>
              <a:rPr lang="en-US" sz="1130" dirty="0">
                <a:solidFill>
                  <a:srgbClr val="C9D6E5"/>
                </a:solidFill>
                <a:latin typeface="Calibri" pitchFamily="34" charset="0"/>
                <a:ea typeface="Calibri" pitchFamily="34" charset="-122"/>
                <a:cs typeface="Calibri" pitchFamily="34" charset="-120"/>
              </a:rPr>
              <a:t>Even if it isn’t the most effective option.</a:t>
            </a:r>
            <a:endParaRPr lang="en-US" sz="1130" dirty="0"/>
          </a:p>
        </p:txBody>
      </p:sp>
      <p:sp>
        <p:nvSpPr>
          <p:cNvPr id="34" name="Text 25"/>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35" name="Text 26"/>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16">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STEP 4: SECURE THE PLAN</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Start it, then make it stick</a:t>
            </a:r>
            <a:endParaRPr lang="en-US" sz="3000" dirty="0"/>
          </a:p>
        </p:txBody>
      </p:sp>
      <p:sp>
        <p:nvSpPr>
          <p:cNvPr id="7" name="Shape 5"/>
          <p:cNvSpPr/>
          <p:nvPr/>
        </p:nvSpPr>
        <p:spPr>
          <a:xfrm>
            <a:off x="10881360" y="822960"/>
            <a:ext cx="566928" cy="566928"/>
          </a:xfrm>
          <a:prstGeom prst="ellipse">
            <a:avLst/>
          </a:prstGeom>
          <a:solidFill>
            <a:srgbClr val="E8770E"/>
          </a:solidFill>
          <a:ln/>
        </p:spPr>
        <p:txBody>
          <a:bodyPr/>
          <a:lstStyle/>
          <a:p>
            <a:endParaRPr lang="en-GB"/>
          </a:p>
        </p:txBody>
      </p:sp>
      <p:sp>
        <p:nvSpPr>
          <p:cNvPr id="8" name="Text 6"/>
          <p:cNvSpPr/>
          <p:nvPr/>
        </p:nvSpPr>
        <p:spPr>
          <a:xfrm>
            <a:off x="10881360" y="822960"/>
            <a:ext cx="566928"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5</a:t>
            </a:r>
            <a:endParaRPr lang="en-US" sz="2200" dirty="0"/>
          </a:p>
        </p:txBody>
      </p:sp>
      <p:sp>
        <p:nvSpPr>
          <p:cNvPr id="9" name="Text 7"/>
          <p:cNvSpPr/>
          <p:nvPr/>
        </p:nvSpPr>
        <p:spPr>
          <a:xfrm>
            <a:off x="411480" y="1965960"/>
            <a:ext cx="11247120" cy="502920"/>
          </a:xfrm>
          <a:prstGeom prst="rect">
            <a:avLst/>
          </a:prstGeom>
          <a:noFill/>
          <a:ln/>
        </p:spPr>
        <p:txBody>
          <a:bodyPr wrap="square" lIns="0" tIns="0" rIns="0" bIns="0" rtlCol="0" anchor="ctr"/>
          <a:lstStyle/>
          <a:p>
            <a:pPr marL="0" indent="0">
              <a:buNone/>
            </a:pPr>
            <a:r>
              <a:rPr lang="en-US" sz="1450" dirty="0">
                <a:solidFill>
                  <a:srgbClr val="1B2A3A"/>
                </a:solidFill>
                <a:latin typeface="Calibri" pitchFamily="34" charset="0"/>
                <a:ea typeface="Calibri" pitchFamily="34" charset="-122"/>
                <a:cs typeface="Calibri" pitchFamily="34" charset="-120"/>
              </a:rPr>
              <a:t>A decision isn’t safe until she can start confidently and knows what to do if something goes wrong. Close every consultation with these.</a:t>
            </a:r>
            <a:endParaRPr lang="en-US" sz="1450" dirty="0"/>
          </a:p>
        </p:txBody>
      </p:sp>
      <p:sp>
        <p:nvSpPr>
          <p:cNvPr id="10" name="Shape 8"/>
          <p:cNvSpPr/>
          <p:nvPr/>
        </p:nvSpPr>
        <p:spPr>
          <a:xfrm>
            <a:off x="411480" y="2697480"/>
            <a:ext cx="2788920" cy="2606040"/>
          </a:xfrm>
          <a:prstGeom prst="roundRect">
            <a:avLst>
              <a:gd name="adj" fmla="val 3509"/>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1" name="Shape 9"/>
          <p:cNvSpPr/>
          <p:nvPr/>
        </p:nvSpPr>
        <p:spPr>
          <a:xfrm>
            <a:off x="640080" y="2953512"/>
            <a:ext cx="713232" cy="713232"/>
          </a:xfrm>
          <a:prstGeom prst="ellipse">
            <a:avLst/>
          </a:prstGeom>
          <a:solidFill>
            <a:srgbClr val="FCEFE0"/>
          </a:solidFill>
          <a:ln/>
        </p:spPr>
        <p:txBody>
          <a:bodyPr/>
          <a:lstStyle/>
          <a:p>
            <a:endParaRPr lang="en-GB"/>
          </a:p>
        </p:txBody>
      </p:sp>
      <p:pic>
        <p:nvPicPr>
          <p:cNvPr id="12" name="Image 0" descr="preencoded.png"/>
          <p:cNvPicPr>
            <a:picLocks noChangeAspect="1"/>
          </p:cNvPicPr>
          <p:nvPr/>
        </p:nvPicPr>
        <p:blipFill>
          <a:blip r:embed="rId3"/>
          <a:stretch>
            <a:fillRect/>
          </a:stretch>
        </p:blipFill>
        <p:spPr>
          <a:xfrm>
            <a:off x="846917" y="3160349"/>
            <a:ext cx="299557" cy="299557"/>
          </a:xfrm>
          <a:prstGeom prst="rect">
            <a:avLst/>
          </a:prstGeom>
        </p:spPr>
      </p:pic>
      <p:sp>
        <p:nvSpPr>
          <p:cNvPr id="13" name="Text 10"/>
          <p:cNvSpPr/>
          <p:nvPr/>
        </p:nvSpPr>
        <p:spPr>
          <a:xfrm>
            <a:off x="612648" y="3749040"/>
            <a:ext cx="242316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Start promptly</a:t>
            </a:r>
            <a:endParaRPr lang="en-US" sz="1400" dirty="0"/>
          </a:p>
        </p:txBody>
      </p:sp>
      <p:sp>
        <p:nvSpPr>
          <p:cNvPr id="14" name="Text 11"/>
          <p:cNvSpPr/>
          <p:nvPr/>
        </p:nvSpPr>
        <p:spPr>
          <a:xfrm>
            <a:off x="612648" y="4069080"/>
            <a:ext cx="2404872" cy="1143000"/>
          </a:xfrm>
          <a:prstGeom prst="rect">
            <a:avLst/>
          </a:prstGeom>
          <a:noFill/>
          <a:ln/>
        </p:spPr>
        <p:txBody>
          <a:bodyPr wrap="square" lIns="0" tIns="0" rIns="0" bIns="0" rtlCol="0" anchor="ctr"/>
          <a:lstStyle/>
          <a:p>
            <a:pPr marL="0" indent="0">
              <a:lnSpc>
                <a:spcPct val="108000"/>
              </a:lnSpc>
              <a:buNone/>
            </a:pPr>
            <a:r>
              <a:rPr lang="en-US" sz="1150" dirty="0">
                <a:solidFill>
                  <a:srgbClr val="5C6E7E"/>
                </a:solidFill>
                <a:latin typeface="Calibri" pitchFamily="34" charset="0"/>
                <a:ea typeface="Calibri" pitchFamily="34" charset="-122"/>
                <a:cs typeface="Calibri" pitchFamily="34" charset="-120"/>
              </a:rPr>
              <a:t>“Quick start” today if you’re reasonably sure she isn’t pregnant — don’t make her wait for the next period.</a:t>
            </a:r>
            <a:endParaRPr lang="en-US" sz="1150" dirty="0"/>
          </a:p>
        </p:txBody>
      </p:sp>
      <p:sp>
        <p:nvSpPr>
          <p:cNvPr id="15" name="Shape 12"/>
          <p:cNvSpPr/>
          <p:nvPr/>
        </p:nvSpPr>
        <p:spPr>
          <a:xfrm>
            <a:off x="3364992" y="2697480"/>
            <a:ext cx="2788920" cy="2606040"/>
          </a:xfrm>
          <a:prstGeom prst="roundRect">
            <a:avLst>
              <a:gd name="adj" fmla="val 3509"/>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6" name="Shape 13"/>
          <p:cNvSpPr/>
          <p:nvPr/>
        </p:nvSpPr>
        <p:spPr>
          <a:xfrm>
            <a:off x="3593592" y="2953512"/>
            <a:ext cx="713232" cy="713232"/>
          </a:xfrm>
          <a:prstGeom prst="ellipse">
            <a:avLst/>
          </a:prstGeom>
          <a:solidFill>
            <a:srgbClr val="FCEFE0"/>
          </a:solidFill>
          <a:ln/>
        </p:spPr>
        <p:txBody>
          <a:bodyPr/>
          <a:lstStyle/>
          <a:p>
            <a:endParaRPr lang="en-GB"/>
          </a:p>
        </p:txBody>
      </p:sp>
      <p:pic>
        <p:nvPicPr>
          <p:cNvPr id="17" name="Image 1" descr="preencoded.png"/>
          <p:cNvPicPr>
            <a:picLocks noChangeAspect="1"/>
          </p:cNvPicPr>
          <p:nvPr/>
        </p:nvPicPr>
        <p:blipFill>
          <a:blip r:embed="rId4"/>
          <a:stretch>
            <a:fillRect/>
          </a:stretch>
        </p:blipFill>
        <p:spPr>
          <a:xfrm>
            <a:off x="3800429" y="3160349"/>
            <a:ext cx="299557" cy="299557"/>
          </a:xfrm>
          <a:prstGeom prst="rect">
            <a:avLst/>
          </a:prstGeom>
        </p:spPr>
      </p:pic>
      <p:sp>
        <p:nvSpPr>
          <p:cNvPr id="18" name="Text 14"/>
          <p:cNvSpPr/>
          <p:nvPr/>
        </p:nvSpPr>
        <p:spPr>
          <a:xfrm>
            <a:off x="3566160" y="3749040"/>
            <a:ext cx="242316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Cover the gap</a:t>
            </a:r>
            <a:endParaRPr lang="en-US" sz="1400" dirty="0"/>
          </a:p>
        </p:txBody>
      </p:sp>
      <p:sp>
        <p:nvSpPr>
          <p:cNvPr id="19" name="Text 15"/>
          <p:cNvSpPr/>
          <p:nvPr/>
        </p:nvSpPr>
        <p:spPr>
          <a:xfrm>
            <a:off x="3566160" y="4069080"/>
            <a:ext cx="2404872" cy="1143000"/>
          </a:xfrm>
          <a:prstGeom prst="rect">
            <a:avLst/>
          </a:prstGeom>
          <a:noFill/>
          <a:ln/>
        </p:spPr>
        <p:txBody>
          <a:bodyPr wrap="square" lIns="0" tIns="0" rIns="0" bIns="0" rtlCol="0" anchor="ctr"/>
          <a:lstStyle/>
          <a:p>
            <a:pPr marL="0" indent="0">
              <a:lnSpc>
                <a:spcPct val="108000"/>
              </a:lnSpc>
              <a:buNone/>
            </a:pPr>
            <a:r>
              <a:rPr lang="en-US" sz="1150" dirty="0">
                <a:solidFill>
                  <a:srgbClr val="5C6E7E"/>
                </a:solidFill>
                <a:latin typeface="Calibri" pitchFamily="34" charset="0"/>
                <a:ea typeface="Calibri" pitchFamily="34" charset="-122"/>
                <a:cs typeface="Calibri" pitchFamily="34" charset="-120"/>
              </a:rPr>
              <a:t>Explain when the method becomes effective and the back-up (e.g. condoms) needed until then.</a:t>
            </a:r>
            <a:endParaRPr lang="en-US" sz="1150" dirty="0"/>
          </a:p>
        </p:txBody>
      </p:sp>
      <p:sp>
        <p:nvSpPr>
          <p:cNvPr id="20" name="Shape 16"/>
          <p:cNvSpPr/>
          <p:nvPr/>
        </p:nvSpPr>
        <p:spPr>
          <a:xfrm>
            <a:off x="6318504" y="2697480"/>
            <a:ext cx="2788920" cy="2606040"/>
          </a:xfrm>
          <a:prstGeom prst="roundRect">
            <a:avLst>
              <a:gd name="adj" fmla="val 3509"/>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1" name="Shape 17"/>
          <p:cNvSpPr/>
          <p:nvPr/>
        </p:nvSpPr>
        <p:spPr>
          <a:xfrm>
            <a:off x="6547104" y="2953512"/>
            <a:ext cx="713232" cy="713232"/>
          </a:xfrm>
          <a:prstGeom prst="ellipse">
            <a:avLst/>
          </a:prstGeom>
          <a:solidFill>
            <a:srgbClr val="F9E9E7"/>
          </a:solidFill>
          <a:ln/>
        </p:spPr>
        <p:txBody>
          <a:bodyPr/>
          <a:lstStyle/>
          <a:p>
            <a:endParaRPr lang="en-GB"/>
          </a:p>
        </p:txBody>
      </p:sp>
      <p:pic>
        <p:nvPicPr>
          <p:cNvPr id="22" name="Image 2" descr="preencoded.png"/>
          <p:cNvPicPr>
            <a:picLocks noChangeAspect="1"/>
          </p:cNvPicPr>
          <p:nvPr/>
        </p:nvPicPr>
        <p:blipFill>
          <a:blip r:embed="rId5"/>
          <a:stretch>
            <a:fillRect/>
          </a:stretch>
        </p:blipFill>
        <p:spPr>
          <a:xfrm>
            <a:off x="6753941" y="3160349"/>
            <a:ext cx="299557" cy="299557"/>
          </a:xfrm>
          <a:prstGeom prst="rect">
            <a:avLst/>
          </a:prstGeom>
        </p:spPr>
      </p:pic>
      <p:sp>
        <p:nvSpPr>
          <p:cNvPr id="23" name="Text 18"/>
          <p:cNvSpPr/>
          <p:nvPr/>
        </p:nvSpPr>
        <p:spPr>
          <a:xfrm>
            <a:off x="6519672" y="3749040"/>
            <a:ext cx="242316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Safety-net clearly</a:t>
            </a:r>
            <a:endParaRPr lang="en-US" sz="1400" dirty="0"/>
          </a:p>
        </p:txBody>
      </p:sp>
      <p:sp>
        <p:nvSpPr>
          <p:cNvPr id="24" name="Text 19"/>
          <p:cNvSpPr/>
          <p:nvPr/>
        </p:nvSpPr>
        <p:spPr>
          <a:xfrm>
            <a:off x="6519672" y="4069080"/>
            <a:ext cx="2404872" cy="1143000"/>
          </a:xfrm>
          <a:prstGeom prst="rect">
            <a:avLst/>
          </a:prstGeom>
          <a:noFill/>
          <a:ln/>
        </p:spPr>
        <p:txBody>
          <a:bodyPr wrap="square" lIns="0" tIns="0" rIns="0" bIns="0" rtlCol="0" anchor="ctr"/>
          <a:lstStyle/>
          <a:p>
            <a:pPr marL="0" indent="0">
              <a:lnSpc>
                <a:spcPct val="108000"/>
              </a:lnSpc>
              <a:buNone/>
            </a:pPr>
            <a:r>
              <a:rPr lang="en-US" sz="1150" dirty="0">
                <a:solidFill>
                  <a:srgbClr val="5C6E7E"/>
                </a:solidFill>
                <a:latin typeface="Calibri" pitchFamily="34" charset="0"/>
                <a:ea typeface="Calibri" pitchFamily="34" charset="-122"/>
                <a:cs typeface="Calibri" pitchFamily="34" charset="-120"/>
              </a:rPr>
              <a:t>What to do for missed doses, vomiting/diarrhoea, or new red-flag symptoms — and when to seek help.</a:t>
            </a:r>
            <a:endParaRPr lang="en-US" sz="1150" dirty="0"/>
          </a:p>
        </p:txBody>
      </p:sp>
      <p:sp>
        <p:nvSpPr>
          <p:cNvPr id="25" name="Shape 20"/>
          <p:cNvSpPr/>
          <p:nvPr/>
        </p:nvSpPr>
        <p:spPr>
          <a:xfrm>
            <a:off x="9272016" y="2697480"/>
            <a:ext cx="2788920" cy="2606040"/>
          </a:xfrm>
          <a:prstGeom prst="roundRect">
            <a:avLst>
              <a:gd name="adj" fmla="val 3509"/>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6" name="Shape 21"/>
          <p:cNvSpPr/>
          <p:nvPr/>
        </p:nvSpPr>
        <p:spPr>
          <a:xfrm>
            <a:off x="9500616" y="2953512"/>
            <a:ext cx="713232" cy="713232"/>
          </a:xfrm>
          <a:prstGeom prst="ellipse">
            <a:avLst/>
          </a:prstGeom>
          <a:solidFill>
            <a:srgbClr val="E4F1F0"/>
          </a:solidFill>
          <a:ln/>
        </p:spPr>
        <p:txBody>
          <a:bodyPr/>
          <a:lstStyle/>
          <a:p>
            <a:endParaRPr lang="en-GB"/>
          </a:p>
        </p:txBody>
      </p:sp>
      <p:pic>
        <p:nvPicPr>
          <p:cNvPr id="27" name="Image 3" descr="preencoded.png"/>
          <p:cNvPicPr>
            <a:picLocks noChangeAspect="1"/>
          </p:cNvPicPr>
          <p:nvPr/>
        </p:nvPicPr>
        <p:blipFill>
          <a:blip r:embed="rId6"/>
          <a:stretch>
            <a:fillRect/>
          </a:stretch>
        </p:blipFill>
        <p:spPr>
          <a:xfrm>
            <a:off x="9707453" y="3160349"/>
            <a:ext cx="299557" cy="299557"/>
          </a:xfrm>
          <a:prstGeom prst="rect">
            <a:avLst/>
          </a:prstGeom>
        </p:spPr>
      </p:pic>
      <p:sp>
        <p:nvSpPr>
          <p:cNvPr id="28" name="Text 22"/>
          <p:cNvSpPr/>
          <p:nvPr/>
        </p:nvSpPr>
        <p:spPr>
          <a:xfrm>
            <a:off x="9473184" y="3749040"/>
            <a:ext cx="242316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Arrange follow-up</a:t>
            </a:r>
            <a:endParaRPr lang="en-US" sz="1400" dirty="0"/>
          </a:p>
        </p:txBody>
      </p:sp>
      <p:sp>
        <p:nvSpPr>
          <p:cNvPr id="29" name="Text 23"/>
          <p:cNvSpPr/>
          <p:nvPr/>
        </p:nvSpPr>
        <p:spPr>
          <a:xfrm>
            <a:off x="9473184" y="4069080"/>
            <a:ext cx="2404872" cy="1143000"/>
          </a:xfrm>
          <a:prstGeom prst="rect">
            <a:avLst/>
          </a:prstGeom>
          <a:noFill/>
          <a:ln/>
        </p:spPr>
        <p:txBody>
          <a:bodyPr wrap="square" lIns="0" tIns="0" rIns="0" bIns="0" rtlCol="0" anchor="ctr"/>
          <a:lstStyle/>
          <a:p>
            <a:pPr marL="0" indent="0">
              <a:lnSpc>
                <a:spcPct val="108000"/>
              </a:lnSpc>
              <a:buNone/>
            </a:pPr>
            <a:r>
              <a:rPr lang="en-US" sz="1150" dirty="0">
                <a:solidFill>
                  <a:srgbClr val="5C6E7E"/>
                </a:solidFill>
                <a:latin typeface="Calibri" pitchFamily="34" charset="0"/>
                <a:ea typeface="Calibri" pitchFamily="34" charset="-122"/>
                <a:cs typeface="Calibri" pitchFamily="34" charset="-120"/>
              </a:rPr>
              <a:t>Agree a review (e.g. BP &amp; BMI for combined methods) and tell her exactly where to get help and EC.</a:t>
            </a:r>
            <a:endParaRPr lang="en-US" sz="1150" dirty="0"/>
          </a:p>
        </p:txBody>
      </p:sp>
      <p:sp>
        <p:nvSpPr>
          <p:cNvPr id="30" name="Text 24"/>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31" name="Text 25"/>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22">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STEP 5: CLOSE THE LOOP</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Safety-net &amp; document</a:t>
            </a:r>
            <a:endParaRPr lang="en-US" sz="3000" dirty="0"/>
          </a:p>
        </p:txBody>
      </p:sp>
      <p:sp>
        <p:nvSpPr>
          <p:cNvPr id="7" name="Text 5"/>
          <p:cNvSpPr/>
          <p:nvPr/>
        </p:nvSpPr>
        <p:spPr>
          <a:xfrm>
            <a:off x="411480" y="1965960"/>
            <a:ext cx="11247120" cy="502920"/>
          </a:xfrm>
          <a:prstGeom prst="rect">
            <a:avLst/>
          </a:prstGeom>
          <a:noFill/>
          <a:ln/>
        </p:spPr>
        <p:txBody>
          <a:bodyPr wrap="square" lIns="0" tIns="0" rIns="0" bIns="0" rtlCol="0" anchor="ctr"/>
          <a:lstStyle/>
          <a:p>
            <a:pPr marL="0" indent="0">
              <a:buNone/>
            </a:pPr>
            <a:r>
              <a:rPr lang="en-US" sz="1450" dirty="0">
                <a:solidFill>
                  <a:srgbClr val="1B2A3A"/>
                </a:solidFill>
                <a:latin typeface="Calibri" pitchFamily="34" charset="0"/>
                <a:ea typeface="Calibri" pitchFamily="34" charset="-122"/>
                <a:cs typeface="Calibri" pitchFamily="34" charset="-120"/>
              </a:rPr>
              <a:t>Good documentation protects the woman and you. Capture that this was a shared, informed decision.</a:t>
            </a:r>
            <a:endParaRPr lang="en-US" sz="1450" dirty="0"/>
          </a:p>
        </p:txBody>
      </p:sp>
      <p:sp>
        <p:nvSpPr>
          <p:cNvPr id="8" name="Shape 6"/>
          <p:cNvSpPr/>
          <p:nvPr/>
        </p:nvSpPr>
        <p:spPr>
          <a:xfrm>
            <a:off x="411480" y="2651760"/>
            <a:ext cx="5532120" cy="3291840"/>
          </a:xfrm>
          <a:prstGeom prst="roundRect">
            <a:avLst>
              <a:gd name="adj" fmla="val 2778"/>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9" name="Shape 7"/>
          <p:cNvSpPr/>
          <p:nvPr/>
        </p:nvSpPr>
        <p:spPr>
          <a:xfrm>
            <a:off x="658368" y="2852928"/>
            <a:ext cx="713232" cy="713232"/>
          </a:xfrm>
          <a:prstGeom prst="ellipse">
            <a:avLst/>
          </a:prstGeom>
          <a:solidFill>
            <a:srgbClr val="FCEFE0"/>
          </a:solidFill>
          <a:ln/>
        </p:spPr>
        <p:txBody>
          <a:bodyPr/>
          <a:lstStyle/>
          <a:p>
            <a:endParaRPr lang="en-GB"/>
          </a:p>
        </p:txBody>
      </p:sp>
      <p:pic>
        <p:nvPicPr>
          <p:cNvPr id="10" name="Image 0" descr="preencoded.png"/>
          <p:cNvPicPr>
            <a:picLocks noChangeAspect="1"/>
          </p:cNvPicPr>
          <p:nvPr/>
        </p:nvPicPr>
        <p:blipFill>
          <a:blip r:embed="rId3"/>
          <a:stretch>
            <a:fillRect/>
          </a:stretch>
        </p:blipFill>
        <p:spPr>
          <a:xfrm>
            <a:off x="865205" y="3059765"/>
            <a:ext cx="299557" cy="299557"/>
          </a:xfrm>
          <a:prstGeom prst="rect">
            <a:avLst/>
          </a:prstGeom>
        </p:spPr>
      </p:pic>
      <p:sp>
        <p:nvSpPr>
          <p:cNvPr id="11" name="Text 8"/>
          <p:cNvSpPr/>
          <p:nvPr/>
        </p:nvSpPr>
        <p:spPr>
          <a:xfrm>
            <a:off x="1508760" y="2907792"/>
            <a:ext cx="4114800" cy="548640"/>
          </a:xfrm>
          <a:prstGeom prst="rect">
            <a:avLst/>
          </a:prstGeom>
          <a:noFill/>
          <a:ln/>
        </p:spPr>
        <p:txBody>
          <a:bodyPr wrap="square" lIns="0" tIns="0" rIns="0" bIns="0" rtlCol="0" anchor="ctr"/>
          <a:lstStyle/>
          <a:p>
            <a:pPr marL="0" indent="0">
              <a:buNone/>
            </a:pPr>
            <a:r>
              <a:rPr lang="en-US" sz="1600" b="1" dirty="0">
                <a:solidFill>
                  <a:srgbClr val="0E2A47"/>
                </a:solidFill>
                <a:latin typeface="Georgia" pitchFamily="34" charset="0"/>
                <a:ea typeface="Georgia" pitchFamily="34" charset="-122"/>
                <a:cs typeface="Georgia" pitchFamily="34" charset="-120"/>
              </a:rPr>
              <a:t>Write it down</a:t>
            </a:r>
            <a:endParaRPr lang="en-US" sz="1600" dirty="0"/>
          </a:p>
        </p:txBody>
      </p:sp>
      <p:sp>
        <p:nvSpPr>
          <p:cNvPr id="12" name="Text 9"/>
          <p:cNvSpPr/>
          <p:nvPr/>
        </p:nvSpPr>
        <p:spPr>
          <a:xfrm>
            <a:off x="731520" y="3703320"/>
            <a:ext cx="502920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What she wanted and her main priorities.</a:t>
            </a:r>
            <a:endParaRPr lang="en-US" sz="1230" dirty="0"/>
          </a:p>
        </p:txBody>
      </p:sp>
      <p:sp>
        <p:nvSpPr>
          <p:cNvPr id="13" name="Text 10"/>
          <p:cNvSpPr/>
          <p:nvPr/>
        </p:nvSpPr>
        <p:spPr>
          <a:xfrm>
            <a:off x="731520" y="4142232"/>
            <a:ext cx="502920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Options discussed and effectiveness covered.</a:t>
            </a:r>
            <a:endParaRPr lang="en-US" sz="1230" dirty="0"/>
          </a:p>
        </p:txBody>
      </p:sp>
      <p:sp>
        <p:nvSpPr>
          <p:cNvPr id="14" name="Text 11"/>
          <p:cNvSpPr/>
          <p:nvPr/>
        </p:nvSpPr>
        <p:spPr>
          <a:xfrm>
            <a:off x="731520" y="4581144"/>
            <a:ext cx="502920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Eligibility checked (UKMEC) — BP, BMI, key history.</a:t>
            </a:r>
            <a:endParaRPr lang="en-US" sz="1230" dirty="0"/>
          </a:p>
        </p:txBody>
      </p:sp>
      <p:sp>
        <p:nvSpPr>
          <p:cNvPr id="15" name="Text 12"/>
          <p:cNvSpPr/>
          <p:nvPr/>
        </p:nvSpPr>
        <p:spPr>
          <a:xfrm>
            <a:off x="731520" y="5020056"/>
            <a:ext cx="502920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The decision and that it was hers, informed.</a:t>
            </a:r>
            <a:endParaRPr lang="en-US" sz="1230" dirty="0"/>
          </a:p>
        </p:txBody>
      </p:sp>
      <p:sp>
        <p:nvSpPr>
          <p:cNvPr id="16" name="Text 13"/>
          <p:cNvSpPr/>
          <p:nvPr/>
        </p:nvSpPr>
        <p:spPr>
          <a:xfrm>
            <a:off x="731520" y="5458968"/>
            <a:ext cx="502920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Safety-netting and follow-up arranged.</a:t>
            </a:r>
            <a:endParaRPr lang="en-US" sz="1230" dirty="0"/>
          </a:p>
        </p:txBody>
      </p:sp>
      <p:sp>
        <p:nvSpPr>
          <p:cNvPr id="17" name="Shape 14"/>
          <p:cNvSpPr/>
          <p:nvPr/>
        </p:nvSpPr>
        <p:spPr>
          <a:xfrm>
            <a:off x="6172200" y="2651760"/>
            <a:ext cx="5577840" cy="3291840"/>
          </a:xfrm>
          <a:prstGeom prst="roundRect">
            <a:avLst>
              <a:gd name="adj" fmla="val 2778"/>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8" name="Shape 15"/>
          <p:cNvSpPr/>
          <p:nvPr/>
        </p:nvSpPr>
        <p:spPr>
          <a:xfrm>
            <a:off x="6419088" y="2852928"/>
            <a:ext cx="713232" cy="713232"/>
          </a:xfrm>
          <a:prstGeom prst="ellipse">
            <a:avLst/>
          </a:prstGeom>
          <a:solidFill>
            <a:srgbClr val="F9E9E7"/>
          </a:solidFill>
          <a:ln/>
        </p:spPr>
        <p:txBody>
          <a:bodyPr/>
          <a:lstStyle/>
          <a:p>
            <a:endParaRPr lang="en-GB"/>
          </a:p>
        </p:txBody>
      </p:sp>
      <p:pic>
        <p:nvPicPr>
          <p:cNvPr id="19" name="Image 1" descr="preencoded.png"/>
          <p:cNvPicPr>
            <a:picLocks noChangeAspect="1"/>
          </p:cNvPicPr>
          <p:nvPr/>
        </p:nvPicPr>
        <p:blipFill>
          <a:blip r:embed="rId4"/>
          <a:stretch>
            <a:fillRect/>
          </a:stretch>
        </p:blipFill>
        <p:spPr>
          <a:xfrm>
            <a:off x="6625925" y="3059765"/>
            <a:ext cx="299557" cy="299557"/>
          </a:xfrm>
          <a:prstGeom prst="rect">
            <a:avLst/>
          </a:prstGeom>
        </p:spPr>
      </p:pic>
      <p:sp>
        <p:nvSpPr>
          <p:cNvPr id="20" name="Text 16"/>
          <p:cNvSpPr/>
          <p:nvPr/>
        </p:nvSpPr>
        <p:spPr>
          <a:xfrm>
            <a:off x="7269480" y="2907792"/>
            <a:ext cx="4206240" cy="548640"/>
          </a:xfrm>
          <a:prstGeom prst="rect">
            <a:avLst/>
          </a:prstGeom>
          <a:noFill/>
          <a:ln/>
        </p:spPr>
        <p:txBody>
          <a:bodyPr wrap="square" lIns="0" tIns="0" rIns="0" bIns="0" rtlCol="0" anchor="ctr"/>
          <a:lstStyle/>
          <a:p>
            <a:pPr marL="0" indent="0">
              <a:buNone/>
            </a:pPr>
            <a:r>
              <a:rPr lang="en-US" sz="1600" b="1" dirty="0">
                <a:solidFill>
                  <a:srgbClr val="C0392B"/>
                </a:solidFill>
                <a:latin typeface="Georgia" pitchFamily="34" charset="0"/>
                <a:ea typeface="Georgia" pitchFamily="34" charset="-122"/>
                <a:cs typeface="Georgia" pitchFamily="34" charset="-120"/>
              </a:rPr>
              <a:t>Tell her to seek help if…</a:t>
            </a:r>
            <a:endParaRPr lang="en-US" sz="1600" dirty="0"/>
          </a:p>
        </p:txBody>
      </p:sp>
      <p:sp>
        <p:nvSpPr>
          <p:cNvPr id="21" name="Text 17"/>
          <p:cNvSpPr/>
          <p:nvPr/>
        </p:nvSpPr>
        <p:spPr>
          <a:xfrm>
            <a:off x="6492240" y="3703320"/>
            <a:ext cx="507492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Severe calf pain or swelling, breathlessness or chest pain.</a:t>
            </a:r>
            <a:endParaRPr lang="en-US" sz="1230" dirty="0"/>
          </a:p>
        </p:txBody>
      </p:sp>
      <p:sp>
        <p:nvSpPr>
          <p:cNvPr id="22" name="Text 18"/>
          <p:cNvSpPr/>
          <p:nvPr/>
        </p:nvSpPr>
        <p:spPr>
          <a:xfrm>
            <a:off x="6492240" y="4142232"/>
            <a:ext cx="507492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A new, severe or unusual headache, especially with aura.</a:t>
            </a:r>
            <a:endParaRPr lang="en-US" sz="1230" dirty="0"/>
          </a:p>
        </p:txBody>
      </p:sp>
      <p:sp>
        <p:nvSpPr>
          <p:cNvPr id="23" name="Text 19"/>
          <p:cNvSpPr/>
          <p:nvPr/>
        </p:nvSpPr>
        <p:spPr>
          <a:xfrm>
            <a:off x="6492240" y="4581144"/>
            <a:ext cx="507492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She thinks she may be pregnant, or a period is missed.</a:t>
            </a:r>
            <a:endParaRPr lang="en-US" sz="1230" dirty="0"/>
          </a:p>
        </p:txBody>
      </p:sp>
      <p:sp>
        <p:nvSpPr>
          <p:cNvPr id="24" name="Text 20"/>
          <p:cNvSpPr/>
          <p:nvPr/>
        </p:nvSpPr>
        <p:spPr>
          <a:xfrm>
            <a:off x="6492240" y="5020056"/>
            <a:ext cx="507492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Unscheduled bleeding that persists or worries her.</a:t>
            </a:r>
            <a:endParaRPr lang="en-US" sz="1230" dirty="0"/>
          </a:p>
        </p:txBody>
      </p:sp>
      <p:sp>
        <p:nvSpPr>
          <p:cNvPr id="25" name="Text 21"/>
          <p:cNvSpPr/>
          <p:nvPr/>
        </p:nvSpPr>
        <p:spPr>
          <a:xfrm>
            <a:off x="6492240" y="5458968"/>
            <a:ext cx="507492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She isn’t getting on with the method — review, don’t just stop.</a:t>
            </a:r>
            <a:endParaRPr lang="en-US" sz="1230" dirty="0"/>
          </a:p>
        </p:txBody>
      </p:sp>
      <p:sp>
        <p:nvSpPr>
          <p:cNvPr id="26" name="Text 22"/>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27" name="Text 23"/>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22</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25">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IN ONE SCREEN</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What to remember</a:t>
            </a:r>
            <a:endParaRPr lang="en-US" sz="3000" dirty="0"/>
          </a:p>
        </p:txBody>
      </p:sp>
      <p:sp>
        <p:nvSpPr>
          <p:cNvPr id="7" name="Shape 5"/>
          <p:cNvSpPr/>
          <p:nvPr/>
        </p:nvSpPr>
        <p:spPr>
          <a:xfrm>
            <a:off x="411480" y="1920240"/>
            <a:ext cx="11338560" cy="850392"/>
          </a:xfrm>
          <a:prstGeom prst="roundRect">
            <a:avLst>
              <a:gd name="adj" fmla="val 1075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8" name="Shape 6"/>
          <p:cNvSpPr/>
          <p:nvPr/>
        </p:nvSpPr>
        <p:spPr>
          <a:xfrm>
            <a:off x="621792" y="2061972"/>
            <a:ext cx="566928" cy="566928"/>
          </a:xfrm>
          <a:prstGeom prst="ellipse">
            <a:avLst/>
          </a:prstGeom>
          <a:solidFill>
            <a:srgbClr val="FCEFE0"/>
          </a:solidFill>
          <a:ln/>
        </p:spPr>
        <p:txBody>
          <a:bodyPr/>
          <a:lstStyle/>
          <a:p>
            <a:endParaRPr lang="en-GB"/>
          </a:p>
        </p:txBody>
      </p:sp>
      <p:pic>
        <p:nvPicPr>
          <p:cNvPr id="9" name="Image 0" descr="preencoded.png"/>
          <p:cNvPicPr>
            <a:picLocks noChangeAspect="1"/>
          </p:cNvPicPr>
          <p:nvPr/>
        </p:nvPicPr>
        <p:blipFill>
          <a:blip r:embed="rId3"/>
          <a:stretch>
            <a:fillRect/>
          </a:stretch>
        </p:blipFill>
        <p:spPr>
          <a:xfrm>
            <a:off x="786201" y="2226381"/>
            <a:ext cx="238110" cy="238110"/>
          </a:xfrm>
          <a:prstGeom prst="rect">
            <a:avLst/>
          </a:prstGeom>
        </p:spPr>
      </p:pic>
      <p:sp>
        <p:nvSpPr>
          <p:cNvPr id="10" name="Text 7"/>
          <p:cNvSpPr/>
          <p:nvPr/>
        </p:nvSpPr>
        <p:spPr>
          <a:xfrm>
            <a:off x="1417320" y="2029968"/>
            <a:ext cx="10058400" cy="347472"/>
          </a:xfrm>
          <a:prstGeom prst="rect">
            <a:avLst/>
          </a:prstGeom>
          <a:noFill/>
          <a:ln/>
        </p:spPr>
        <p:txBody>
          <a:bodyPr wrap="square" lIns="0" tIns="0" rIns="0" bIns="0" rtlCol="0" anchor="ctr"/>
          <a:lstStyle/>
          <a:p>
            <a:pPr marL="0" indent="0">
              <a:buNone/>
            </a:pPr>
            <a:r>
              <a:rPr lang="en-US" sz="1500" b="1" dirty="0">
                <a:solidFill>
                  <a:srgbClr val="0E2A47"/>
                </a:solidFill>
                <a:latin typeface="Georgia" pitchFamily="34" charset="0"/>
                <a:ea typeface="Georgia" pitchFamily="34" charset="-122"/>
                <a:cs typeface="Georgia" pitchFamily="34" charset="-120"/>
              </a:rPr>
              <a:t>1.  Start with her, not the method.</a:t>
            </a:r>
            <a:endParaRPr lang="en-US" sz="1500" dirty="0"/>
          </a:p>
        </p:txBody>
      </p:sp>
      <p:sp>
        <p:nvSpPr>
          <p:cNvPr id="11" name="Text 8"/>
          <p:cNvSpPr/>
          <p:nvPr/>
        </p:nvSpPr>
        <p:spPr>
          <a:xfrm>
            <a:off x="1417320" y="2377440"/>
            <a:ext cx="10149840" cy="329184"/>
          </a:xfrm>
          <a:prstGeom prst="rect">
            <a:avLst/>
          </a:prstGeom>
          <a:noFill/>
          <a:ln/>
        </p:spPr>
        <p:txBody>
          <a:bodyPr wrap="square" lIns="0" tIns="0" rIns="0" bIns="0" rtlCol="0" anchor="ctr"/>
          <a:lstStyle/>
          <a:p>
            <a:pPr marL="0" indent="0">
              <a:buNone/>
            </a:pPr>
            <a:r>
              <a:rPr lang="en-US" sz="1230" dirty="0">
                <a:solidFill>
                  <a:srgbClr val="5C6E7E"/>
                </a:solidFill>
                <a:latin typeface="Calibri" pitchFamily="34" charset="0"/>
                <a:ea typeface="Calibri" pitchFamily="34" charset="-122"/>
                <a:cs typeface="Calibri" pitchFamily="34" charset="-120"/>
              </a:rPr>
              <a:t>One question — would you like a baby now, later or never — sets the whole direction.</a:t>
            </a:r>
            <a:endParaRPr lang="en-US" sz="1230" dirty="0"/>
          </a:p>
        </p:txBody>
      </p:sp>
      <p:sp>
        <p:nvSpPr>
          <p:cNvPr id="12" name="Shape 9"/>
          <p:cNvSpPr/>
          <p:nvPr/>
        </p:nvSpPr>
        <p:spPr>
          <a:xfrm>
            <a:off x="411480" y="2880360"/>
            <a:ext cx="11338560" cy="850392"/>
          </a:xfrm>
          <a:prstGeom prst="roundRect">
            <a:avLst>
              <a:gd name="adj" fmla="val 10753"/>
            </a:avLst>
          </a:prstGeom>
          <a:solidFill>
            <a:srgbClr val="FFFFFF"/>
          </a:solidFill>
          <a:ln w="12700">
            <a:solidFill>
              <a:srgbClr val="DCE4EC"/>
            </a:solidFill>
            <a:prstDash val="solid"/>
          </a:ln>
        </p:spPr>
        <p:txBody>
          <a:bodyPr/>
          <a:lstStyle/>
          <a:p>
            <a:endParaRPr lang="en-GB"/>
          </a:p>
        </p:txBody>
      </p:sp>
      <p:sp>
        <p:nvSpPr>
          <p:cNvPr id="13" name="Shape 10"/>
          <p:cNvSpPr/>
          <p:nvPr/>
        </p:nvSpPr>
        <p:spPr>
          <a:xfrm>
            <a:off x="621792" y="3022092"/>
            <a:ext cx="566928" cy="566928"/>
          </a:xfrm>
          <a:prstGeom prst="ellipse">
            <a:avLst/>
          </a:prstGeom>
          <a:solidFill>
            <a:srgbClr val="FCEFE0"/>
          </a:solidFill>
          <a:ln/>
        </p:spPr>
        <p:txBody>
          <a:bodyPr/>
          <a:lstStyle/>
          <a:p>
            <a:endParaRPr lang="en-GB"/>
          </a:p>
        </p:txBody>
      </p:sp>
      <p:pic>
        <p:nvPicPr>
          <p:cNvPr id="14" name="Image 1" descr="preencoded.png"/>
          <p:cNvPicPr>
            <a:picLocks noChangeAspect="1"/>
          </p:cNvPicPr>
          <p:nvPr/>
        </p:nvPicPr>
        <p:blipFill>
          <a:blip r:embed="rId4"/>
          <a:stretch>
            <a:fillRect/>
          </a:stretch>
        </p:blipFill>
        <p:spPr>
          <a:xfrm>
            <a:off x="786201" y="3186501"/>
            <a:ext cx="238110" cy="238110"/>
          </a:xfrm>
          <a:prstGeom prst="rect">
            <a:avLst/>
          </a:prstGeom>
        </p:spPr>
      </p:pic>
      <p:sp>
        <p:nvSpPr>
          <p:cNvPr id="15" name="Text 11"/>
          <p:cNvSpPr/>
          <p:nvPr/>
        </p:nvSpPr>
        <p:spPr>
          <a:xfrm>
            <a:off x="1417320" y="2990088"/>
            <a:ext cx="10058400" cy="347472"/>
          </a:xfrm>
          <a:prstGeom prst="rect">
            <a:avLst/>
          </a:prstGeom>
          <a:noFill/>
          <a:ln/>
        </p:spPr>
        <p:txBody>
          <a:bodyPr wrap="square" lIns="0" tIns="0" rIns="0" bIns="0" rtlCol="0" anchor="ctr"/>
          <a:lstStyle/>
          <a:p>
            <a:pPr marL="0" indent="0">
              <a:buNone/>
            </a:pPr>
            <a:r>
              <a:rPr lang="en-US" sz="1500" b="1" dirty="0">
                <a:solidFill>
                  <a:srgbClr val="0E2A47"/>
                </a:solidFill>
                <a:latin typeface="Georgia" pitchFamily="34" charset="0"/>
                <a:ea typeface="Georgia" pitchFamily="34" charset="-122"/>
                <a:cs typeface="Georgia" pitchFamily="34" charset="-120"/>
              </a:rPr>
              <a:t>2.  Make sure the choice is free &amp; safe.</a:t>
            </a:r>
            <a:endParaRPr lang="en-US" sz="1500" dirty="0"/>
          </a:p>
        </p:txBody>
      </p:sp>
      <p:sp>
        <p:nvSpPr>
          <p:cNvPr id="16" name="Text 12"/>
          <p:cNvSpPr/>
          <p:nvPr/>
        </p:nvSpPr>
        <p:spPr>
          <a:xfrm>
            <a:off x="1417320" y="3337560"/>
            <a:ext cx="10149840" cy="329184"/>
          </a:xfrm>
          <a:prstGeom prst="rect">
            <a:avLst/>
          </a:prstGeom>
          <a:noFill/>
          <a:ln/>
        </p:spPr>
        <p:txBody>
          <a:bodyPr wrap="square" lIns="0" tIns="0" rIns="0" bIns="0" rtlCol="0" anchor="ctr"/>
          <a:lstStyle/>
          <a:p>
            <a:pPr marL="0" indent="0">
              <a:buNone/>
            </a:pPr>
            <a:r>
              <a:rPr lang="en-US" sz="1230" dirty="0">
                <a:solidFill>
                  <a:srgbClr val="5C6E7E"/>
                </a:solidFill>
                <a:latin typeface="Calibri" pitchFamily="34" charset="0"/>
                <a:ea typeface="Calibri" pitchFamily="34" charset="-122"/>
                <a:cs typeface="Calibri" pitchFamily="34" charset="-120"/>
              </a:rPr>
              <a:t>Confidentiality, capacity, coercion; Fraser for under-16s; UKMEC for medical safety.</a:t>
            </a:r>
            <a:endParaRPr lang="en-US" sz="1230" dirty="0"/>
          </a:p>
        </p:txBody>
      </p:sp>
      <p:sp>
        <p:nvSpPr>
          <p:cNvPr id="17" name="Shape 13"/>
          <p:cNvSpPr/>
          <p:nvPr/>
        </p:nvSpPr>
        <p:spPr>
          <a:xfrm>
            <a:off x="411480" y="3840480"/>
            <a:ext cx="11338560" cy="850392"/>
          </a:xfrm>
          <a:prstGeom prst="roundRect">
            <a:avLst>
              <a:gd name="adj" fmla="val 1075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8" name="Shape 14"/>
          <p:cNvSpPr/>
          <p:nvPr/>
        </p:nvSpPr>
        <p:spPr>
          <a:xfrm>
            <a:off x="621792" y="3982212"/>
            <a:ext cx="566928" cy="566928"/>
          </a:xfrm>
          <a:prstGeom prst="ellipse">
            <a:avLst/>
          </a:prstGeom>
          <a:solidFill>
            <a:srgbClr val="FCEFE0"/>
          </a:solidFill>
          <a:ln/>
        </p:spPr>
        <p:txBody>
          <a:bodyPr/>
          <a:lstStyle/>
          <a:p>
            <a:endParaRPr lang="en-GB"/>
          </a:p>
        </p:txBody>
      </p:sp>
      <p:pic>
        <p:nvPicPr>
          <p:cNvPr id="19" name="Image 2" descr="preencoded.png"/>
          <p:cNvPicPr>
            <a:picLocks noChangeAspect="1"/>
          </p:cNvPicPr>
          <p:nvPr/>
        </p:nvPicPr>
        <p:blipFill>
          <a:blip r:embed="rId5"/>
          <a:stretch>
            <a:fillRect/>
          </a:stretch>
        </p:blipFill>
        <p:spPr>
          <a:xfrm>
            <a:off x="786201" y="4146621"/>
            <a:ext cx="238110" cy="238110"/>
          </a:xfrm>
          <a:prstGeom prst="rect">
            <a:avLst/>
          </a:prstGeom>
        </p:spPr>
      </p:pic>
      <p:sp>
        <p:nvSpPr>
          <p:cNvPr id="20" name="Text 15"/>
          <p:cNvSpPr/>
          <p:nvPr/>
        </p:nvSpPr>
        <p:spPr>
          <a:xfrm>
            <a:off x="1417320" y="3950208"/>
            <a:ext cx="10058400" cy="347472"/>
          </a:xfrm>
          <a:prstGeom prst="rect">
            <a:avLst/>
          </a:prstGeom>
          <a:noFill/>
          <a:ln/>
        </p:spPr>
        <p:txBody>
          <a:bodyPr wrap="square" lIns="0" tIns="0" rIns="0" bIns="0" rtlCol="0" anchor="ctr"/>
          <a:lstStyle/>
          <a:p>
            <a:pPr marL="0" indent="0">
              <a:buNone/>
            </a:pPr>
            <a:r>
              <a:rPr lang="en-US" sz="1500" b="1" dirty="0">
                <a:solidFill>
                  <a:srgbClr val="0E2A47"/>
                </a:solidFill>
                <a:latin typeface="Georgia" pitchFamily="34" charset="0"/>
                <a:ea typeface="Georgia" pitchFamily="34" charset="-122"/>
                <a:cs typeface="Georgia" pitchFamily="34" charset="-120"/>
              </a:rPr>
              <a:t>3.  Lead with effectiveness, then her values.</a:t>
            </a:r>
            <a:endParaRPr lang="en-US" sz="1500" dirty="0"/>
          </a:p>
        </p:txBody>
      </p:sp>
      <p:sp>
        <p:nvSpPr>
          <p:cNvPr id="21" name="Text 16"/>
          <p:cNvSpPr/>
          <p:nvPr/>
        </p:nvSpPr>
        <p:spPr>
          <a:xfrm>
            <a:off x="1417320" y="4297680"/>
            <a:ext cx="10149840" cy="329184"/>
          </a:xfrm>
          <a:prstGeom prst="rect">
            <a:avLst/>
          </a:prstGeom>
          <a:noFill/>
          <a:ln/>
        </p:spPr>
        <p:txBody>
          <a:bodyPr wrap="square" lIns="0" tIns="0" rIns="0" bIns="0" rtlCol="0" anchor="ctr"/>
          <a:lstStyle/>
          <a:p>
            <a:pPr marL="0" indent="0">
              <a:buNone/>
            </a:pPr>
            <a:r>
              <a:rPr lang="en-US" sz="1230" dirty="0">
                <a:solidFill>
                  <a:srgbClr val="5C6E7E"/>
                </a:solidFill>
                <a:latin typeface="Calibri" pitchFamily="34" charset="0"/>
                <a:ea typeface="Calibri" pitchFamily="34" charset="-122"/>
                <a:cs typeface="Calibri" pitchFamily="34" charset="-120"/>
              </a:rPr>
              <a:t>Offer LARC first; set honest expectations; let her choose.</a:t>
            </a:r>
            <a:endParaRPr lang="en-US" sz="1230" dirty="0"/>
          </a:p>
        </p:txBody>
      </p:sp>
      <p:sp>
        <p:nvSpPr>
          <p:cNvPr id="22" name="Shape 17"/>
          <p:cNvSpPr/>
          <p:nvPr/>
        </p:nvSpPr>
        <p:spPr>
          <a:xfrm>
            <a:off x="411480" y="4800600"/>
            <a:ext cx="11338560" cy="850392"/>
          </a:xfrm>
          <a:prstGeom prst="roundRect">
            <a:avLst>
              <a:gd name="adj" fmla="val 10753"/>
            </a:avLst>
          </a:prstGeom>
          <a:solidFill>
            <a:srgbClr val="FFFFFF"/>
          </a:solidFill>
          <a:ln w="12700">
            <a:solidFill>
              <a:srgbClr val="DCE4EC"/>
            </a:solidFill>
            <a:prstDash val="solid"/>
          </a:ln>
        </p:spPr>
        <p:txBody>
          <a:bodyPr/>
          <a:lstStyle/>
          <a:p>
            <a:endParaRPr lang="en-GB"/>
          </a:p>
        </p:txBody>
      </p:sp>
      <p:sp>
        <p:nvSpPr>
          <p:cNvPr id="23" name="Shape 18"/>
          <p:cNvSpPr/>
          <p:nvPr/>
        </p:nvSpPr>
        <p:spPr>
          <a:xfrm>
            <a:off x="621792" y="4942332"/>
            <a:ext cx="566928" cy="566928"/>
          </a:xfrm>
          <a:prstGeom prst="ellipse">
            <a:avLst/>
          </a:prstGeom>
          <a:solidFill>
            <a:srgbClr val="FCEFE0"/>
          </a:solidFill>
          <a:ln/>
        </p:spPr>
        <p:txBody>
          <a:bodyPr/>
          <a:lstStyle/>
          <a:p>
            <a:endParaRPr lang="en-GB"/>
          </a:p>
        </p:txBody>
      </p:sp>
      <p:pic>
        <p:nvPicPr>
          <p:cNvPr id="24" name="Image 3" descr="preencoded.png"/>
          <p:cNvPicPr>
            <a:picLocks noChangeAspect="1"/>
          </p:cNvPicPr>
          <p:nvPr/>
        </p:nvPicPr>
        <p:blipFill>
          <a:blip r:embed="rId6"/>
          <a:stretch>
            <a:fillRect/>
          </a:stretch>
        </p:blipFill>
        <p:spPr>
          <a:xfrm>
            <a:off x="786201" y="5106741"/>
            <a:ext cx="238110" cy="238110"/>
          </a:xfrm>
          <a:prstGeom prst="rect">
            <a:avLst/>
          </a:prstGeom>
        </p:spPr>
      </p:pic>
      <p:sp>
        <p:nvSpPr>
          <p:cNvPr id="25" name="Text 19"/>
          <p:cNvSpPr/>
          <p:nvPr/>
        </p:nvSpPr>
        <p:spPr>
          <a:xfrm>
            <a:off x="1417320" y="4910328"/>
            <a:ext cx="10058400" cy="347472"/>
          </a:xfrm>
          <a:prstGeom prst="rect">
            <a:avLst/>
          </a:prstGeom>
          <a:noFill/>
          <a:ln/>
        </p:spPr>
        <p:txBody>
          <a:bodyPr wrap="square" lIns="0" tIns="0" rIns="0" bIns="0" rtlCol="0" anchor="ctr"/>
          <a:lstStyle/>
          <a:p>
            <a:pPr marL="0" indent="0">
              <a:buNone/>
            </a:pPr>
            <a:r>
              <a:rPr lang="en-US" sz="1500" b="1" dirty="0">
                <a:solidFill>
                  <a:srgbClr val="0E2A47"/>
                </a:solidFill>
                <a:latin typeface="Georgia" pitchFamily="34" charset="0"/>
                <a:ea typeface="Georgia" pitchFamily="34" charset="-122"/>
                <a:cs typeface="Georgia" pitchFamily="34" charset="-120"/>
              </a:rPr>
              <a:t>4.  Include the partner when she wants it.</a:t>
            </a:r>
            <a:endParaRPr lang="en-US" sz="1500" dirty="0"/>
          </a:p>
        </p:txBody>
      </p:sp>
      <p:sp>
        <p:nvSpPr>
          <p:cNvPr id="26" name="Text 20"/>
          <p:cNvSpPr/>
          <p:nvPr/>
        </p:nvSpPr>
        <p:spPr>
          <a:xfrm>
            <a:off x="1417320" y="5257800"/>
            <a:ext cx="10149840" cy="329184"/>
          </a:xfrm>
          <a:prstGeom prst="rect">
            <a:avLst/>
          </a:prstGeom>
          <a:noFill/>
          <a:ln/>
        </p:spPr>
        <p:txBody>
          <a:bodyPr wrap="square" lIns="0" tIns="0" rIns="0" bIns="0" rtlCol="0" anchor="ctr"/>
          <a:lstStyle/>
          <a:p>
            <a:pPr marL="0" indent="0">
              <a:buNone/>
            </a:pPr>
            <a:r>
              <a:rPr lang="en-US" sz="1230" dirty="0">
                <a:solidFill>
                  <a:srgbClr val="5C6E7E"/>
                </a:solidFill>
                <a:latin typeface="Calibri" pitchFamily="34" charset="0"/>
                <a:ea typeface="Calibri" pitchFamily="34" charset="-122"/>
                <a:cs typeface="Calibri" pitchFamily="34" charset="-120"/>
              </a:rPr>
              <a:t>She makes the final decision — protect her autonomy and watch for coercion.</a:t>
            </a:r>
            <a:endParaRPr lang="en-US" sz="1230" dirty="0"/>
          </a:p>
        </p:txBody>
      </p:sp>
      <p:sp>
        <p:nvSpPr>
          <p:cNvPr id="27" name="Shape 21"/>
          <p:cNvSpPr/>
          <p:nvPr/>
        </p:nvSpPr>
        <p:spPr>
          <a:xfrm>
            <a:off x="411480" y="5760720"/>
            <a:ext cx="11338560" cy="850392"/>
          </a:xfrm>
          <a:prstGeom prst="roundRect">
            <a:avLst>
              <a:gd name="adj" fmla="val 1075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8" name="Shape 22"/>
          <p:cNvSpPr/>
          <p:nvPr/>
        </p:nvSpPr>
        <p:spPr>
          <a:xfrm>
            <a:off x="621792" y="5902452"/>
            <a:ext cx="566928" cy="566928"/>
          </a:xfrm>
          <a:prstGeom prst="ellipse">
            <a:avLst/>
          </a:prstGeom>
          <a:solidFill>
            <a:srgbClr val="FCEFE0"/>
          </a:solidFill>
          <a:ln/>
        </p:spPr>
        <p:txBody>
          <a:bodyPr/>
          <a:lstStyle/>
          <a:p>
            <a:endParaRPr lang="en-GB"/>
          </a:p>
        </p:txBody>
      </p:sp>
      <p:pic>
        <p:nvPicPr>
          <p:cNvPr id="29" name="Image 4" descr="preencoded.png"/>
          <p:cNvPicPr>
            <a:picLocks noChangeAspect="1"/>
          </p:cNvPicPr>
          <p:nvPr/>
        </p:nvPicPr>
        <p:blipFill>
          <a:blip r:embed="rId7"/>
          <a:stretch>
            <a:fillRect/>
          </a:stretch>
        </p:blipFill>
        <p:spPr>
          <a:xfrm>
            <a:off x="786201" y="6066861"/>
            <a:ext cx="238110" cy="238110"/>
          </a:xfrm>
          <a:prstGeom prst="rect">
            <a:avLst/>
          </a:prstGeom>
        </p:spPr>
      </p:pic>
      <p:sp>
        <p:nvSpPr>
          <p:cNvPr id="30" name="Text 23"/>
          <p:cNvSpPr/>
          <p:nvPr/>
        </p:nvSpPr>
        <p:spPr>
          <a:xfrm>
            <a:off x="1417320" y="5870448"/>
            <a:ext cx="10058400" cy="347472"/>
          </a:xfrm>
          <a:prstGeom prst="rect">
            <a:avLst/>
          </a:prstGeom>
          <a:noFill/>
          <a:ln/>
        </p:spPr>
        <p:txBody>
          <a:bodyPr wrap="square" lIns="0" tIns="0" rIns="0" bIns="0" rtlCol="0" anchor="ctr"/>
          <a:lstStyle/>
          <a:p>
            <a:pPr marL="0" indent="0">
              <a:buNone/>
            </a:pPr>
            <a:r>
              <a:rPr lang="en-US" sz="1500" b="1" dirty="0">
                <a:solidFill>
                  <a:srgbClr val="0E2A47"/>
                </a:solidFill>
                <a:latin typeface="Georgia" pitchFamily="34" charset="0"/>
                <a:ea typeface="Georgia" pitchFamily="34" charset="-122"/>
                <a:cs typeface="Georgia" pitchFamily="34" charset="-120"/>
              </a:rPr>
              <a:t>5.  Don’t finish until it’s secured.</a:t>
            </a:r>
            <a:endParaRPr lang="en-US" sz="1500" dirty="0"/>
          </a:p>
        </p:txBody>
      </p:sp>
      <p:sp>
        <p:nvSpPr>
          <p:cNvPr id="31" name="Text 24"/>
          <p:cNvSpPr/>
          <p:nvPr/>
        </p:nvSpPr>
        <p:spPr>
          <a:xfrm>
            <a:off x="1417320" y="6217920"/>
            <a:ext cx="10149840" cy="329184"/>
          </a:xfrm>
          <a:prstGeom prst="rect">
            <a:avLst/>
          </a:prstGeom>
          <a:noFill/>
          <a:ln/>
        </p:spPr>
        <p:txBody>
          <a:bodyPr wrap="square" lIns="0" tIns="0" rIns="0" bIns="0" rtlCol="0" anchor="ctr"/>
          <a:lstStyle/>
          <a:p>
            <a:pPr marL="0" indent="0">
              <a:buNone/>
            </a:pPr>
            <a:r>
              <a:rPr lang="en-US" sz="1230" dirty="0">
                <a:solidFill>
                  <a:srgbClr val="5C6E7E"/>
                </a:solidFill>
                <a:latin typeface="Calibri" pitchFamily="34" charset="0"/>
                <a:ea typeface="Calibri" pitchFamily="34" charset="-122"/>
                <a:cs typeface="Calibri" pitchFamily="34" charset="-120"/>
              </a:rPr>
              <a:t>Quick start, back-up cover, safety-net and follow-up — every time.</a:t>
            </a:r>
            <a:endParaRPr lang="en-US" sz="1230" dirty="0"/>
          </a:p>
        </p:txBody>
      </p:sp>
      <p:sp>
        <p:nvSpPr>
          <p:cNvPr id="32" name="Text 25"/>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33" name="Text 26"/>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27">
    <p:bg>
      <p:bgPr>
        <a:solidFill>
          <a:srgbClr val="0E2A47"/>
        </a:solidFill>
        <a:effectLst/>
      </p:bgPr>
    </p:bg>
    <p:spTree>
      <p:nvGrpSpPr>
        <p:cNvPr id="1" name=""/>
        <p:cNvGrpSpPr/>
        <p:nvPr/>
      </p:nvGrpSpPr>
      <p:grpSpPr>
        <a:xfrm>
          <a:off x="0" y="0"/>
          <a:ext cx="0" cy="0"/>
          <a:chOff x="0" y="0"/>
          <a:chExt cx="0" cy="0"/>
        </a:xfrm>
      </p:grpSpPr>
      <p:sp>
        <p:nvSpPr>
          <p:cNvPr id="2" name="Shape 0"/>
          <p:cNvSpPr/>
          <p:nvPr/>
        </p:nvSpPr>
        <p:spPr>
          <a:xfrm>
            <a:off x="411480" y="41148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41148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Shape 2"/>
          <p:cNvSpPr/>
          <p:nvPr/>
        </p:nvSpPr>
        <p:spPr>
          <a:xfrm>
            <a:off x="5550408" y="1417320"/>
            <a:ext cx="1097280" cy="1097280"/>
          </a:xfrm>
          <a:prstGeom prst="ellipse">
            <a:avLst/>
          </a:prstGeom>
          <a:solidFill>
            <a:srgbClr val="16395E"/>
          </a:solidFill>
          <a:ln/>
        </p:spPr>
        <p:txBody>
          <a:bodyPr/>
          <a:lstStyle/>
          <a:p>
            <a:endParaRPr lang="en-GB"/>
          </a:p>
        </p:txBody>
      </p:sp>
      <p:pic>
        <p:nvPicPr>
          <p:cNvPr id="5" name="Image 0" descr="preencoded.png"/>
          <p:cNvPicPr>
            <a:picLocks noChangeAspect="1"/>
          </p:cNvPicPr>
          <p:nvPr/>
        </p:nvPicPr>
        <p:blipFill>
          <a:blip r:embed="rId3"/>
          <a:stretch>
            <a:fillRect/>
          </a:stretch>
        </p:blipFill>
        <p:spPr>
          <a:xfrm>
            <a:off x="5868619" y="1735531"/>
            <a:ext cx="460858" cy="460858"/>
          </a:xfrm>
          <a:prstGeom prst="rect">
            <a:avLst/>
          </a:prstGeom>
        </p:spPr>
      </p:pic>
      <p:sp>
        <p:nvSpPr>
          <p:cNvPr id="6" name="Text 3"/>
          <p:cNvSpPr/>
          <p:nvPr/>
        </p:nvSpPr>
        <p:spPr>
          <a:xfrm>
            <a:off x="640080" y="2697480"/>
            <a:ext cx="10881360" cy="548640"/>
          </a:xfrm>
          <a:prstGeom prst="rect">
            <a:avLst/>
          </a:prstGeom>
          <a:noFill/>
          <a:ln/>
        </p:spPr>
        <p:txBody>
          <a:bodyPr wrap="square" lIns="0" tIns="0" rIns="0" bIns="0" rtlCol="0" anchor="ctr"/>
          <a:lstStyle/>
          <a:p>
            <a:pPr marL="0" indent="0" algn="ctr">
              <a:buNone/>
            </a:pPr>
            <a:r>
              <a:rPr lang="en-US" sz="3000" b="1" dirty="0">
                <a:solidFill>
                  <a:srgbClr val="FFFFFF"/>
                </a:solidFill>
                <a:latin typeface="Georgia" pitchFamily="34" charset="0"/>
                <a:ea typeface="Georgia" pitchFamily="34" charset="-122"/>
                <a:cs typeface="Georgia" pitchFamily="34" charset="-120"/>
              </a:rPr>
              <a:t>Disclaimer</a:t>
            </a:r>
            <a:endParaRPr lang="en-US" sz="3000" dirty="0"/>
          </a:p>
        </p:txBody>
      </p:sp>
      <p:sp>
        <p:nvSpPr>
          <p:cNvPr id="7" name="Shape 4"/>
          <p:cNvSpPr/>
          <p:nvPr/>
        </p:nvSpPr>
        <p:spPr>
          <a:xfrm>
            <a:off x="1737360" y="3474720"/>
            <a:ext cx="8714232" cy="2103120"/>
          </a:xfrm>
          <a:prstGeom prst="roundRect">
            <a:avLst>
              <a:gd name="adj" fmla="val 4348"/>
            </a:avLst>
          </a:prstGeom>
          <a:solidFill>
            <a:srgbClr val="16395E"/>
          </a:solidFill>
          <a:ln w="12700">
            <a:solidFill>
              <a:srgbClr val="26486B"/>
            </a:solidFill>
            <a:prstDash val="solid"/>
          </a:ln>
          <a:effectLst>
            <a:outerShdw blurRad="88900" dist="38100" dir="5400000" algn="bl" rotWithShape="0">
              <a:srgbClr val="000000">
                <a:alpha val="13000"/>
              </a:srgbClr>
            </a:outerShdw>
          </a:effectLst>
        </p:spPr>
        <p:txBody>
          <a:bodyPr/>
          <a:lstStyle/>
          <a:p>
            <a:endParaRPr lang="en-GB"/>
          </a:p>
        </p:txBody>
      </p:sp>
      <p:sp>
        <p:nvSpPr>
          <p:cNvPr id="8" name="Text 5"/>
          <p:cNvSpPr/>
          <p:nvPr/>
        </p:nvSpPr>
        <p:spPr>
          <a:xfrm>
            <a:off x="2057400" y="3703320"/>
            <a:ext cx="8046720" cy="1691640"/>
          </a:xfrm>
          <a:prstGeom prst="rect">
            <a:avLst/>
          </a:prstGeom>
          <a:noFill/>
          <a:ln/>
        </p:spPr>
        <p:txBody>
          <a:bodyPr wrap="square" lIns="0" tIns="0" rIns="0" bIns="0" rtlCol="0" anchor="ctr"/>
          <a:lstStyle/>
          <a:p>
            <a:pPr marL="0" indent="0" algn="ctr">
              <a:lnSpc>
                <a:spcPct val="118000"/>
              </a:lnSpc>
              <a:buNone/>
            </a:pPr>
            <a:r>
              <a:rPr lang="en-US" sz="1450" dirty="0">
                <a:solidFill>
                  <a:srgbClr val="E1E9F1"/>
                </a:solidFill>
                <a:latin typeface="Calibri" pitchFamily="34" charset="0"/>
                <a:ea typeface="Calibri" pitchFamily="34" charset="-122"/>
                <a:cs typeface="Calibri" pitchFamily="34" charset="-120"/>
              </a:rPr>
              <a:t>This presentation is provided exclusively for educational and training purposes as a teaching aid. It does not constitute formal clinical guidance. Clinicians must independently verify all medical information, prescribing guidance, procedural protocols, and legal requirements against current national guidance, local policies, and relevant regulatory bodies before applying in practice.</a:t>
            </a:r>
            <a:endParaRPr lang="en-US" sz="1450" dirty="0"/>
          </a:p>
        </p:txBody>
      </p:sp>
      <p:sp>
        <p:nvSpPr>
          <p:cNvPr id="9" name="Text 6"/>
          <p:cNvSpPr/>
          <p:nvPr/>
        </p:nvSpPr>
        <p:spPr>
          <a:xfrm>
            <a:off x="640080" y="5897880"/>
            <a:ext cx="10881360" cy="365760"/>
          </a:xfrm>
          <a:prstGeom prst="rect">
            <a:avLst/>
          </a:prstGeom>
          <a:noFill/>
          <a:ln/>
        </p:spPr>
        <p:txBody>
          <a:bodyPr wrap="square" lIns="0" tIns="0" rIns="0" bIns="0" rtlCol="0" anchor="ctr"/>
          <a:lstStyle/>
          <a:p>
            <a:pPr marL="0" indent="0" algn="ctr">
              <a:buNone/>
            </a:pPr>
            <a:r>
              <a:rPr lang="en-US" sz="1200" b="1" dirty="0">
                <a:solidFill>
                  <a:srgbClr val="E8770E"/>
                </a:solidFill>
                <a:latin typeface="Calibri" pitchFamily="34" charset="0"/>
                <a:ea typeface="Calibri" pitchFamily="34" charset="-122"/>
                <a:cs typeface="Calibri" pitchFamily="34" charset="-120"/>
              </a:rPr>
              <a:t>Bradford VTS · June 2026</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1348</Words>
  <Application>Microsoft Office PowerPoint</Application>
  <PresentationFormat>Widescreen</PresentationFormat>
  <Paragraphs>126</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Family Planning Conversation</dc:title>
  <dc:subject>PptxGenJS Presentation</dc:subject>
  <dc:creator>Bradford VTS</dc:creator>
  <cp:lastModifiedBy>Ramesh Mehay</cp:lastModifiedBy>
  <cp:revision>2</cp:revision>
  <dcterms:created xsi:type="dcterms:W3CDTF">2026-06-11T17:43:48Z</dcterms:created>
  <dcterms:modified xsi:type="dcterms:W3CDTF">2026-06-12T00:31:46Z</dcterms:modified>
</cp:coreProperties>
</file>