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Default Extension="xls" ContentType="application/vnd.ms-exce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59"/>
  </p:notesMasterIdLst>
  <p:sldIdLst>
    <p:sldId id="256" r:id="rId2"/>
    <p:sldId id="461" r:id="rId3"/>
    <p:sldId id="466" r:id="rId4"/>
    <p:sldId id="438" r:id="rId5"/>
    <p:sldId id="485" r:id="rId6"/>
    <p:sldId id="439" r:id="rId7"/>
    <p:sldId id="468" r:id="rId8"/>
    <p:sldId id="486" r:id="rId9"/>
    <p:sldId id="487" r:id="rId10"/>
    <p:sldId id="368" r:id="rId11"/>
    <p:sldId id="374" r:id="rId12"/>
    <p:sldId id="462" r:id="rId13"/>
    <p:sldId id="375" r:id="rId14"/>
    <p:sldId id="376" r:id="rId15"/>
    <p:sldId id="449" r:id="rId16"/>
    <p:sldId id="450" r:id="rId17"/>
    <p:sldId id="451" r:id="rId18"/>
    <p:sldId id="447" r:id="rId19"/>
    <p:sldId id="471" r:id="rId20"/>
    <p:sldId id="448" r:id="rId21"/>
    <p:sldId id="479" r:id="rId22"/>
    <p:sldId id="481" r:id="rId23"/>
    <p:sldId id="377" r:id="rId24"/>
    <p:sldId id="482" r:id="rId25"/>
    <p:sldId id="470" r:id="rId26"/>
    <p:sldId id="452" r:id="rId27"/>
    <p:sldId id="484" r:id="rId28"/>
    <p:sldId id="369" r:id="rId29"/>
    <p:sldId id="491" r:id="rId30"/>
    <p:sldId id="492" r:id="rId31"/>
    <p:sldId id="370" r:id="rId32"/>
    <p:sldId id="441" r:id="rId33"/>
    <p:sldId id="453" r:id="rId34"/>
    <p:sldId id="455" r:id="rId35"/>
    <p:sldId id="475" r:id="rId36"/>
    <p:sldId id="469" r:id="rId37"/>
    <p:sldId id="393" r:id="rId38"/>
    <p:sldId id="395" r:id="rId39"/>
    <p:sldId id="396" r:id="rId40"/>
    <p:sldId id="477" r:id="rId41"/>
    <p:sldId id="493" r:id="rId42"/>
    <p:sldId id="494" r:id="rId43"/>
    <p:sldId id="379" r:id="rId44"/>
    <p:sldId id="458" r:id="rId45"/>
    <p:sldId id="380" r:id="rId46"/>
    <p:sldId id="473" r:id="rId47"/>
    <p:sldId id="495" r:id="rId48"/>
    <p:sldId id="497" r:id="rId49"/>
    <p:sldId id="409" r:id="rId50"/>
    <p:sldId id="496" r:id="rId51"/>
    <p:sldId id="386" r:id="rId52"/>
    <p:sldId id="385" r:id="rId53"/>
    <p:sldId id="474" r:id="rId54"/>
    <p:sldId id="388" r:id="rId55"/>
    <p:sldId id="389" r:id="rId56"/>
    <p:sldId id="456" r:id="rId57"/>
    <p:sldId id="457" r:id="rId5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158" y="-180"/>
      </p:cViewPr>
      <p:guideLst>
        <p:guide orient="horz" pos="2160"/>
        <p:guide pos="2880"/>
      </p:guideLst>
    </p:cSldViewPr>
  </p:slideViewPr>
  <p:notesTextViewPr>
    <p:cViewPr>
      <p:scale>
        <a:sx n="100" d="100"/>
        <a:sy n="100" d="100"/>
      </p:scale>
      <p:origin x="0" y="0"/>
    </p:cViewPr>
  </p:notesTextViewPr>
  <p:sorterViewPr>
    <p:cViewPr>
      <p:scale>
        <a:sx n="50" d="100"/>
        <a:sy n="5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heron-group.com\Shared$\Projects%20(WIP)\Project%20Files\Merck%20&amp;%20Co%20Inc\MERLAR01\04%20WIP\P4%20Outputs\Update%20-%202011%20data\Analysis%20outputs%20(v3.0)%2022-FEB-2013%20for%20slides.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gbhodata002\gbho_data\HTA\Shared\Womens%20Health\Cerazette\GPRD\Manuscript\UKMEC%20Study_Draft%20Manuscript_after%20OSTIC%20submission_02-04-12.doc!_1399104073"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gbhodata002\gbho_data\HTA\Shared\Womens%20Health\Cerazette\GPRD\Manuscript\UKMEC%20Study_Draft%20Manuscript_after%20OSTIC%20submission_02-04-12.doc!_1399104137"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clrMapOvr bg1="lt1" tx1="dk1" bg2="lt2" tx2="dk2" accent1="accent1" accent2="accent2" accent3="accent3" accent4="accent4" accent5="accent5" accent6="accent6" hlink="hlink" folHlink="folHlink"/>
  <c:chart>
    <c:plotArea>
      <c:layout/>
      <c:lineChart>
        <c:grouping val="standard"/>
        <c:ser>
          <c:idx val="0"/>
          <c:order val="0"/>
          <c:tx>
            <c:strRef>
              <c:f>'Objective 2 - Outcomes x LARC'!$B$63</c:f>
              <c:strCache>
                <c:ptCount val="1"/>
                <c:pt idx="0">
                  <c:v>Under 18 Conception Rate*</c:v>
                </c:pt>
              </c:strCache>
            </c:strRef>
          </c:tx>
          <c:marker>
            <c:symbol val="none"/>
          </c:marker>
          <c:cat>
            <c:numRef>
              <c:f>'Objective 2 - Outcomes x LARC'!$A$66:$A$79</c:f>
              <c:numCache>
                <c:formatCode>General</c:formatCode>
                <c:ptCount val="14"/>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numCache>
            </c:numRef>
          </c:cat>
          <c:val>
            <c:numRef>
              <c:f>'Objective 2 - Outcomes x LARC'!$B$66:$B$79</c:f>
              <c:numCache>
                <c:formatCode>_-* #,##0.0_-;\-* #,##0.0_-;_-* "-"??_-;_-@_-</c:formatCode>
                <c:ptCount val="14"/>
                <c:pt idx="0">
                  <c:v>46.6</c:v>
                </c:pt>
                <c:pt idx="1">
                  <c:v>44.8</c:v>
                </c:pt>
                <c:pt idx="2">
                  <c:v>43.6</c:v>
                </c:pt>
                <c:pt idx="3">
                  <c:v>42.5</c:v>
                </c:pt>
                <c:pt idx="4">
                  <c:v>42.8</c:v>
                </c:pt>
                <c:pt idx="5">
                  <c:v>42.1</c:v>
                </c:pt>
                <c:pt idx="6">
                  <c:v>41.6</c:v>
                </c:pt>
                <c:pt idx="7">
                  <c:v>41.4</c:v>
                </c:pt>
                <c:pt idx="8">
                  <c:v>40.6</c:v>
                </c:pt>
                <c:pt idx="9">
                  <c:v>41.4</c:v>
                </c:pt>
                <c:pt idx="10">
                  <c:v>39.700000000000003</c:v>
                </c:pt>
                <c:pt idx="11">
                  <c:v>37.1</c:v>
                </c:pt>
                <c:pt idx="12">
                  <c:v>34.200000000000003</c:v>
                </c:pt>
                <c:pt idx="13">
                  <c:v>30.7</c:v>
                </c:pt>
              </c:numCache>
            </c:numRef>
          </c:val>
        </c:ser>
        <c:marker val="1"/>
        <c:axId val="35738368"/>
        <c:axId val="35739904"/>
      </c:lineChart>
      <c:lineChart>
        <c:grouping val="standard"/>
        <c:ser>
          <c:idx val="1"/>
          <c:order val="1"/>
          <c:tx>
            <c:strRef>
              <c:f>'Objective 2 - Outcomes x LARC'!$C$63</c:f>
              <c:strCache>
                <c:ptCount val="1"/>
                <c:pt idx="0">
                  <c:v>LARC usage in women aged 15-17† </c:v>
                </c:pt>
              </c:strCache>
            </c:strRef>
          </c:tx>
          <c:marker>
            <c:symbol val="none"/>
          </c:marker>
          <c:cat>
            <c:numRef>
              <c:f>'Objective 2 - Outcomes x LARC'!$A$66:$A$79</c:f>
              <c:numCache>
                <c:formatCode>General</c:formatCode>
                <c:ptCount val="14"/>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numCache>
            </c:numRef>
          </c:cat>
          <c:val>
            <c:numRef>
              <c:f>'Objective 2 - Outcomes x LARC'!$C$66:$C$79</c:f>
              <c:numCache>
                <c:formatCode>_-* #,##0.0_-;\-* #,##0.0_-;_-* "-"??_-;_-@_-</c:formatCode>
                <c:ptCount val="14"/>
                <c:pt idx="0">
                  <c:v>200.19148294132557</c:v>
                </c:pt>
                <c:pt idx="1">
                  <c:v>245.05315364695787</c:v>
                </c:pt>
                <c:pt idx="2">
                  <c:v>285.32175035502627</c:v>
                </c:pt>
                <c:pt idx="3">
                  <c:v>316.66213978845525</c:v>
                </c:pt>
                <c:pt idx="4">
                  <c:v>331.51111037703987</c:v>
                </c:pt>
                <c:pt idx="5">
                  <c:v>377.31925558619395</c:v>
                </c:pt>
                <c:pt idx="6">
                  <c:v>422.34548517044237</c:v>
                </c:pt>
                <c:pt idx="7">
                  <c:v>474.6018736419673</c:v>
                </c:pt>
                <c:pt idx="8">
                  <c:v>564.83412431896738</c:v>
                </c:pt>
                <c:pt idx="9">
                  <c:v>593.61219774132621</c:v>
                </c:pt>
                <c:pt idx="10">
                  <c:v>698.58322595574066</c:v>
                </c:pt>
                <c:pt idx="11">
                  <c:v>956.0199486903133</c:v>
                </c:pt>
                <c:pt idx="12">
                  <c:v>1250.2892838999708</c:v>
                </c:pt>
                <c:pt idx="13">
                  <c:v>1200.3959536170451</c:v>
                </c:pt>
              </c:numCache>
            </c:numRef>
          </c:val>
        </c:ser>
        <c:marker val="1"/>
        <c:axId val="35756288"/>
        <c:axId val="35754368"/>
      </c:lineChart>
      <c:catAx>
        <c:axId val="35738368"/>
        <c:scaling>
          <c:orientation val="minMax"/>
        </c:scaling>
        <c:axPos val="b"/>
        <c:numFmt formatCode="General" sourceLinked="1"/>
        <c:tickLblPos val="nextTo"/>
        <c:txPr>
          <a:bodyPr/>
          <a:lstStyle/>
          <a:p>
            <a:pPr>
              <a:defRPr>
                <a:solidFill>
                  <a:srgbClr val="FFC000"/>
                </a:solidFill>
              </a:defRPr>
            </a:pPr>
            <a:endParaRPr lang="en-US"/>
          </a:p>
        </c:txPr>
        <c:crossAx val="35739904"/>
        <c:crosses val="autoZero"/>
        <c:auto val="1"/>
        <c:lblAlgn val="ctr"/>
        <c:lblOffset val="100"/>
      </c:catAx>
      <c:valAx>
        <c:axId val="35739904"/>
        <c:scaling>
          <c:orientation val="minMax"/>
        </c:scaling>
        <c:axPos val="l"/>
        <c:title>
          <c:tx>
            <c:strRef>
              <c:f>'Objective 2 - Outcomes x LARC'!$B$63</c:f>
              <c:strCache>
                <c:ptCount val="1"/>
                <c:pt idx="0">
                  <c:v>Under 18 Conception Rate*</c:v>
                </c:pt>
              </c:strCache>
            </c:strRef>
          </c:tx>
          <c:layout/>
          <c:txPr>
            <a:bodyPr rot="-5400000" vert="horz"/>
            <a:lstStyle/>
            <a:p>
              <a:pPr>
                <a:defRPr>
                  <a:solidFill>
                    <a:srgbClr val="FFC000"/>
                  </a:solidFill>
                </a:defRPr>
              </a:pPr>
              <a:endParaRPr lang="en-US"/>
            </a:p>
          </c:txPr>
        </c:title>
        <c:numFmt formatCode="#,##0" sourceLinked="0"/>
        <c:tickLblPos val="nextTo"/>
        <c:txPr>
          <a:bodyPr/>
          <a:lstStyle/>
          <a:p>
            <a:pPr>
              <a:defRPr>
                <a:solidFill>
                  <a:srgbClr val="FFC000"/>
                </a:solidFill>
              </a:defRPr>
            </a:pPr>
            <a:endParaRPr lang="en-US"/>
          </a:p>
        </c:txPr>
        <c:crossAx val="35738368"/>
        <c:crosses val="autoZero"/>
        <c:crossBetween val="between"/>
      </c:valAx>
      <c:valAx>
        <c:axId val="35754368"/>
        <c:scaling>
          <c:orientation val="minMax"/>
        </c:scaling>
        <c:axPos val="r"/>
        <c:title>
          <c:tx>
            <c:strRef>
              <c:f>'Objective 2 - Outcomes x LARC'!$C$63</c:f>
              <c:strCache>
                <c:ptCount val="1"/>
                <c:pt idx="0">
                  <c:v>LARC usage in women aged 15-17† </c:v>
                </c:pt>
              </c:strCache>
            </c:strRef>
          </c:tx>
          <c:layout/>
          <c:txPr>
            <a:bodyPr rot="-5400000" vert="horz"/>
            <a:lstStyle/>
            <a:p>
              <a:pPr>
                <a:defRPr>
                  <a:solidFill>
                    <a:srgbClr val="FFC000"/>
                  </a:solidFill>
                </a:defRPr>
              </a:pPr>
              <a:endParaRPr lang="en-US"/>
            </a:p>
          </c:txPr>
        </c:title>
        <c:numFmt formatCode="#,##0" sourceLinked="0"/>
        <c:tickLblPos val="nextTo"/>
        <c:txPr>
          <a:bodyPr/>
          <a:lstStyle/>
          <a:p>
            <a:pPr>
              <a:defRPr>
                <a:solidFill>
                  <a:srgbClr val="FFC000"/>
                </a:solidFill>
              </a:defRPr>
            </a:pPr>
            <a:endParaRPr lang="en-US"/>
          </a:p>
        </c:txPr>
        <c:crossAx val="35756288"/>
        <c:crosses val="max"/>
        <c:crossBetween val="between"/>
      </c:valAx>
      <c:catAx>
        <c:axId val="35756288"/>
        <c:scaling>
          <c:orientation val="minMax"/>
        </c:scaling>
        <c:delete val="1"/>
        <c:axPos val="b"/>
        <c:numFmt formatCode="General" sourceLinked="1"/>
        <c:tickLblPos val="none"/>
        <c:crossAx val="35754368"/>
        <c:crosses val="autoZero"/>
        <c:auto val="1"/>
        <c:lblAlgn val="ctr"/>
        <c:lblOffset val="100"/>
      </c:catAx>
    </c:plotArea>
    <c:legend>
      <c:legendPos val="b"/>
      <c:layout/>
      <c:txPr>
        <a:bodyPr/>
        <a:lstStyle/>
        <a:p>
          <a:pPr>
            <a:defRPr>
              <a:solidFill>
                <a:srgbClr val="FFC000"/>
              </a:solidFill>
            </a:defRPr>
          </a:pPr>
          <a:endParaRPr lang="en-US"/>
        </a:p>
      </c:txPr>
    </c:legend>
    <c:plotVisOnly val="1"/>
    <c:dispBlanksAs val="gap"/>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GB"/>
  <c:clrMapOvr bg1="lt1" tx1="dk1" bg2="lt2" tx2="dk2" accent1="accent1" accent2="accent2" accent3="accent3" accent4="accent4" accent5="accent5" accent6="accent6" hlink="hlink" folHlink="folHlink"/>
  <c:chart>
    <c:plotArea>
      <c:layout>
        <c:manualLayout>
          <c:layoutTarget val="inner"/>
          <c:xMode val="edge"/>
          <c:yMode val="edge"/>
          <c:x val="0.10070671378092055"/>
          <c:y val="6.0185185185185217E-2"/>
          <c:w val="0.88690070378371011"/>
          <c:h val="0.71759259259259967"/>
        </c:manualLayout>
      </c:layout>
      <c:barChart>
        <c:barDir val="col"/>
        <c:grouping val="clustered"/>
        <c:ser>
          <c:idx val="0"/>
          <c:order val="0"/>
          <c:spPr>
            <a:solidFill>
              <a:srgbClr val="3366FF"/>
            </a:solidFill>
            <a:ln w="25400">
              <a:noFill/>
            </a:ln>
          </c:spPr>
          <c:dLbls>
            <c:dLbl>
              <c:idx val="0"/>
              <c:layout>
                <c:manualLayout>
                  <c:x val="0"/>
                  <c:y val="0"/>
                </c:manualLayout>
              </c:layout>
              <c:dLblPos val="outEnd"/>
              <c:showVal val="1"/>
            </c:dLbl>
            <c:numFmt formatCode="0.0%" sourceLinked="0"/>
            <c:spPr>
              <a:noFill/>
              <a:ln w="25400">
                <a:noFill/>
              </a:ln>
            </c:spPr>
            <c:txPr>
              <a:bodyPr/>
              <a:lstStyle/>
              <a:p>
                <a:pPr>
                  <a:defRPr sz="1050" b="0" i="0" u="none" strike="noStrike" baseline="0">
                    <a:solidFill>
                      <a:srgbClr val="000000"/>
                    </a:solidFill>
                    <a:latin typeface="Calibri"/>
                    <a:ea typeface="Calibri"/>
                    <a:cs typeface="Calibri"/>
                  </a:defRPr>
                </a:pPr>
                <a:endParaRPr lang="en-US"/>
              </a:p>
            </c:txPr>
            <c:showVal val="1"/>
          </c:dLbls>
          <c:cat>
            <c:numRef>
              <c:f>'[Chart in I  HTA Shared Womens Health Cerazette GPRD Manuscript UKMEC Study_Draft Manuscript_after OSTIC submission_02-04-12.doc]general population'!$D$1:$J$1</c:f>
              <c:numCache>
                <c:formatCode>General</c:formatCode>
                <c:ptCount val="7"/>
                <c:pt idx="0">
                  <c:v>2004</c:v>
                </c:pt>
                <c:pt idx="1">
                  <c:v>2005</c:v>
                </c:pt>
                <c:pt idx="2">
                  <c:v>2006</c:v>
                </c:pt>
                <c:pt idx="3">
                  <c:v>2007</c:v>
                </c:pt>
                <c:pt idx="4">
                  <c:v>2008</c:v>
                </c:pt>
                <c:pt idx="5">
                  <c:v>2009</c:v>
                </c:pt>
                <c:pt idx="6">
                  <c:v>2010</c:v>
                </c:pt>
              </c:numCache>
            </c:numRef>
          </c:cat>
          <c:val>
            <c:numRef>
              <c:f>'[Chart in I  HTA Shared Womens Health Cerazette GPRD Manuscript UKMEC Study_Draft Manuscript_after OSTIC submission_02-04-12.doc]general population'!$D$22:$J$22</c:f>
              <c:numCache>
                <c:formatCode>0.00%</c:formatCode>
                <c:ptCount val="7"/>
                <c:pt idx="0">
                  <c:v>8.0967328796365617E-2</c:v>
                </c:pt>
                <c:pt idx="1">
                  <c:v>8.1021801106003766E-2</c:v>
                </c:pt>
                <c:pt idx="2">
                  <c:v>8.1202559904747687E-2</c:v>
                </c:pt>
                <c:pt idx="3">
                  <c:v>8.0088781558286692E-2</c:v>
                </c:pt>
                <c:pt idx="4">
                  <c:v>7.9144900339808991E-2</c:v>
                </c:pt>
                <c:pt idx="5">
                  <c:v>7.6044432573412729E-2</c:v>
                </c:pt>
                <c:pt idx="6">
                  <c:v>7.2555942926519734E-2</c:v>
                </c:pt>
              </c:numCache>
            </c:numRef>
          </c:val>
        </c:ser>
        <c:axId val="36034816"/>
        <c:axId val="40600320"/>
      </c:barChart>
      <c:catAx>
        <c:axId val="36034816"/>
        <c:scaling>
          <c:orientation val="minMax"/>
        </c:scaling>
        <c:axPos val="b"/>
        <c:title>
          <c:tx>
            <c:rich>
              <a:bodyPr/>
              <a:lstStyle/>
              <a:p>
                <a:pPr>
                  <a:defRPr sz="1050" b="0" i="0" u="none" strike="noStrike" baseline="0">
                    <a:solidFill>
                      <a:srgbClr val="000000"/>
                    </a:solidFill>
                    <a:latin typeface="Calibri"/>
                    <a:ea typeface="Calibri"/>
                    <a:cs typeface="Calibri"/>
                  </a:defRPr>
                </a:pPr>
                <a:r>
                  <a:rPr lang="en-GB"/>
                  <a:t>Year</a:t>
                </a:r>
              </a:p>
            </c:rich>
          </c:tx>
          <c:layout>
            <c:manualLayout>
              <c:xMode val="edge"/>
              <c:yMode val="edge"/>
              <c:x val="0.487632453023018"/>
              <c:y val="0.88888888888889384"/>
            </c:manualLayout>
          </c:layout>
          <c:spPr>
            <a:noFill/>
            <a:ln w="25400">
              <a:noFill/>
            </a:ln>
          </c:spPr>
        </c:title>
        <c:numFmt formatCode="General" sourceLinked="1"/>
        <c:tickLblPos val="nextTo"/>
        <c:spPr>
          <a:ln w="3175">
            <a:solidFill>
              <a:srgbClr val="000000"/>
            </a:solidFill>
            <a:prstDash val="solid"/>
          </a:ln>
        </c:spPr>
        <c:txPr>
          <a:bodyPr rot="0" vert="horz"/>
          <a:lstStyle/>
          <a:p>
            <a:pPr>
              <a:defRPr sz="1050" b="0" i="0" u="none" strike="noStrike" baseline="0">
                <a:solidFill>
                  <a:srgbClr val="000000"/>
                </a:solidFill>
                <a:latin typeface="Calibri"/>
                <a:ea typeface="Calibri"/>
                <a:cs typeface="Calibri"/>
              </a:defRPr>
            </a:pPr>
            <a:endParaRPr lang="en-US"/>
          </a:p>
        </c:txPr>
        <c:crossAx val="40600320"/>
        <c:crosses val="autoZero"/>
        <c:auto val="1"/>
        <c:lblAlgn val="ctr"/>
        <c:lblOffset val="100"/>
        <c:tickLblSkip val="1"/>
        <c:tickMarkSkip val="1"/>
      </c:catAx>
      <c:valAx>
        <c:axId val="40600320"/>
        <c:scaling>
          <c:orientation val="minMax"/>
          <c:max val="0.1"/>
          <c:min val="0"/>
        </c:scaling>
        <c:axPos val="l"/>
        <c:title>
          <c:tx>
            <c:rich>
              <a:bodyPr/>
              <a:lstStyle/>
              <a:p>
                <a:pPr>
                  <a:defRPr sz="1025" b="0" i="0" u="none" strike="noStrike" baseline="0">
                    <a:solidFill>
                      <a:srgbClr val="000000"/>
                    </a:solidFill>
                    <a:latin typeface="Calibri"/>
                    <a:ea typeface="Calibri"/>
                    <a:cs typeface="Calibri"/>
                  </a:defRPr>
                </a:pPr>
                <a:r>
                  <a:rPr lang="en-GB"/>
                  <a:t>(%) High risk CHC users </a:t>
                </a:r>
              </a:p>
            </c:rich>
          </c:tx>
          <c:layout>
            <c:manualLayout>
              <c:xMode val="edge"/>
              <c:yMode val="edge"/>
              <c:x val="5.3004436392353914E-3"/>
              <c:y val="6.0185082498490486E-2"/>
            </c:manualLayout>
          </c:layout>
          <c:spPr>
            <a:noFill/>
            <a:ln w="25400">
              <a:noFill/>
            </a:ln>
          </c:spPr>
        </c:title>
        <c:numFmt formatCode="0%" sourceLinked="0"/>
        <c:tickLblPos val="nextTo"/>
        <c:spPr>
          <a:ln w="3175">
            <a:solidFill>
              <a:srgbClr val="000000"/>
            </a:solidFill>
            <a:prstDash val="solid"/>
          </a:ln>
        </c:spPr>
        <c:txPr>
          <a:bodyPr rot="0" vert="horz"/>
          <a:lstStyle/>
          <a:p>
            <a:pPr>
              <a:defRPr sz="1050" b="0" i="0" u="none" strike="noStrike" baseline="0">
                <a:solidFill>
                  <a:srgbClr val="000000"/>
                </a:solidFill>
                <a:latin typeface="Times New Roman"/>
                <a:ea typeface="Times New Roman"/>
                <a:cs typeface="Times New Roman"/>
              </a:defRPr>
            </a:pPr>
            <a:endParaRPr lang="en-US"/>
          </a:p>
        </c:txPr>
        <c:crossAx val="36034816"/>
        <c:crosses val="autoZero"/>
        <c:crossBetween val="between"/>
        <c:majorUnit val="1.0000000000000083E-2"/>
      </c:valAx>
      <c:spPr>
        <a:solidFill>
          <a:srgbClr val="FFFFFF"/>
        </a:solidFill>
        <a:ln w="12700">
          <a:solidFill>
            <a:srgbClr val="808080"/>
          </a:solidFill>
          <a:prstDash val="solid"/>
        </a:ln>
      </c:spPr>
    </c:plotArea>
    <c:plotVisOnly val="1"/>
    <c:dispBlanksAs val="gap"/>
  </c:chart>
  <c:spPr>
    <a:solidFill>
      <a:srgbClr val="FFFFFF"/>
    </a:solidFill>
    <a:ln w="9525">
      <a:noFill/>
    </a:ln>
  </c:spPr>
  <c:txPr>
    <a:bodyPr/>
    <a:lstStyle/>
    <a:p>
      <a:pPr>
        <a:defRPr sz="875" b="0" i="0" u="none" strike="noStrike" baseline="0">
          <a:solidFill>
            <a:srgbClr val="000000"/>
          </a:solidFill>
          <a:latin typeface="Arial"/>
          <a:ea typeface="Arial"/>
          <a:cs typeface="Arial"/>
        </a:defRPr>
      </a:pPr>
      <a:endParaRPr lang="en-US"/>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GB"/>
  <c:clrMapOvr bg1="lt1" tx1="dk1" bg2="lt2" tx2="dk2" accent1="accent1" accent2="accent2" accent3="accent3" accent4="accent4" accent5="accent5" accent6="accent6" hlink="hlink" folHlink="folHlink"/>
  <c:chart>
    <c:plotArea>
      <c:layout>
        <c:manualLayout>
          <c:layoutTarget val="inner"/>
          <c:xMode val="edge"/>
          <c:yMode val="edge"/>
          <c:x val="0.10260586319218241"/>
          <c:y val="8.8330947267955165E-2"/>
          <c:w val="0.87133550488599298"/>
          <c:h val="0.62745098039215697"/>
        </c:manualLayout>
      </c:layout>
      <c:barChart>
        <c:barDir val="col"/>
        <c:grouping val="clustered"/>
        <c:ser>
          <c:idx val="0"/>
          <c:order val="0"/>
          <c:tx>
            <c:strRef>
              <c:f>'[Chart in I  HTA Shared Womens Health Cerazette GPRD Manuscript UKMEC Study_Draft Manuscript_after OSTIC submission_02-04-12.doc 2]2003'!$V$100</c:f>
              <c:strCache>
                <c:ptCount val="1"/>
                <c:pt idx="0">
                  <c:v>2005</c:v>
                </c:pt>
              </c:strCache>
            </c:strRef>
          </c:tx>
          <c:spPr>
            <a:solidFill>
              <a:srgbClr val="3366FF"/>
            </a:solidFill>
            <a:ln w="12700">
              <a:solidFill>
                <a:srgbClr val="000000"/>
              </a:solidFill>
              <a:prstDash val="solid"/>
            </a:ln>
          </c:spPr>
          <c:cat>
            <c:strRef>
              <c:f>'[Chart in I  HTA Shared Womens Health Cerazette GPRD Manuscript UKMEC Study_Draft Manuscript_after OSTIC submission_02-04-12.doc 2]2003'!$U$101:$U$110</c:f>
              <c:strCache>
                <c:ptCount val="10"/>
                <c:pt idx="0">
                  <c:v>BMI ≥35kg/m2</c:v>
                </c:pt>
                <c:pt idx="1">
                  <c:v>Hypertension</c:v>
                </c:pt>
                <c:pt idx="2">
                  <c:v>AGE≥35 and CS</c:v>
                </c:pt>
                <c:pt idx="3">
                  <c:v>AGE≥35 and PS</c:v>
                </c:pt>
                <c:pt idx="4">
                  <c:v>VTE</c:v>
                </c:pt>
                <c:pt idx="5">
                  <c:v>IHD</c:v>
                </c:pt>
                <c:pt idx="6">
                  <c:v>Stroke</c:v>
                </c:pt>
                <c:pt idx="7">
                  <c:v>Dyslipidaemia</c:v>
                </c:pt>
                <c:pt idx="8">
                  <c:v>Migraine with aura</c:v>
                </c:pt>
                <c:pt idx="9">
                  <c:v>&lt; 21 days of childbirth</c:v>
                </c:pt>
              </c:strCache>
            </c:strRef>
          </c:cat>
          <c:val>
            <c:numRef>
              <c:f>'[Chart in I  HTA Shared Womens Health Cerazette GPRD Manuscript UKMEC Study_Draft Manuscript_after OSTIC submission_02-04-12.doc 2]2003'!$V$101:$V$110</c:f>
              <c:numCache>
                <c:formatCode>0.00%</c:formatCode>
                <c:ptCount val="10"/>
                <c:pt idx="0">
                  <c:v>0.31189437984497076</c:v>
                </c:pt>
                <c:pt idx="1">
                  <c:v>0.34187257751938577</c:v>
                </c:pt>
                <c:pt idx="2">
                  <c:v>0.19924903100775382</c:v>
                </c:pt>
                <c:pt idx="3">
                  <c:v>0.21087693798449644</c:v>
                </c:pt>
                <c:pt idx="4">
                  <c:v>6.4316860465117004E-2</c:v>
                </c:pt>
                <c:pt idx="5">
                  <c:v>1.2112403100775202E-3</c:v>
                </c:pt>
                <c:pt idx="6">
                  <c:v>4.6632751937984804E-3</c:v>
                </c:pt>
                <c:pt idx="7">
                  <c:v>1.55644379844961E-2</c:v>
                </c:pt>
                <c:pt idx="8">
                  <c:v>1.9924903100775205E-2</c:v>
                </c:pt>
                <c:pt idx="9">
                  <c:v>2.6344476744186007E-2</c:v>
                </c:pt>
              </c:numCache>
            </c:numRef>
          </c:val>
        </c:ser>
        <c:ser>
          <c:idx val="1"/>
          <c:order val="1"/>
          <c:tx>
            <c:strRef>
              <c:f>'[Chart in I  HTA Shared Womens Health Cerazette GPRD Manuscript UKMEC Study_Draft Manuscript_after OSTIC submission_02-04-12.doc 2]2003'!$W$100</c:f>
              <c:strCache>
                <c:ptCount val="1"/>
                <c:pt idx="0">
                  <c:v>2010</c:v>
                </c:pt>
              </c:strCache>
            </c:strRef>
          </c:tx>
          <c:spPr>
            <a:pattFill prst="pct75">
              <a:fgClr>
                <a:srgbClr val="969696"/>
              </a:fgClr>
              <a:bgClr>
                <a:srgbClr val="FFFFFF"/>
              </a:bgClr>
            </a:pattFill>
            <a:ln w="12700">
              <a:solidFill>
                <a:srgbClr val="000000"/>
              </a:solidFill>
              <a:prstDash val="solid"/>
            </a:ln>
          </c:spPr>
          <c:cat>
            <c:strRef>
              <c:f>'[Chart in I  HTA Shared Womens Health Cerazette GPRD Manuscript UKMEC Study_Draft Manuscript_after OSTIC submission_02-04-12.doc 2]2003'!$U$101:$U$110</c:f>
              <c:strCache>
                <c:ptCount val="10"/>
                <c:pt idx="0">
                  <c:v>BMI ≥35kg/m2</c:v>
                </c:pt>
                <c:pt idx="1">
                  <c:v>Hypertension</c:v>
                </c:pt>
                <c:pt idx="2">
                  <c:v>AGE≥35 and CS</c:v>
                </c:pt>
                <c:pt idx="3">
                  <c:v>AGE≥35 and PS</c:v>
                </c:pt>
                <c:pt idx="4">
                  <c:v>VTE</c:v>
                </c:pt>
                <c:pt idx="5">
                  <c:v>IHD</c:v>
                </c:pt>
                <c:pt idx="6">
                  <c:v>Stroke</c:v>
                </c:pt>
                <c:pt idx="7">
                  <c:v>Dyslipidaemia</c:v>
                </c:pt>
                <c:pt idx="8">
                  <c:v>Migraine with aura</c:v>
                </c:pt>
                <c:pt idx="9">
                  <c:v>&lt; 21 days of childbirth</c:v>
                </c:pt>
              </c:strCache>
            </c:strRef>
          </c:cat>
          <c:val>
            <c:numRef>
              <c:f>'[Chart in I  HTA Shared Womens Health Cerazette GPRD Manuscript UKMEC Study_Draft Manuscript_after OSTIC submission_02-04-12.doc 2]2003'!$W$101:$W$110</c:f>
              <c:numCache>
                <c:formatCode>0.00%</c:formatCode>
                <c:ptCount val="10"/>
                <c:pt idx="0">
                  <c:v>0.35293214614676099</c:v>
                </c:pt>
                <c:pt idx="1">
                  <c:v>0.32668099478047996</c:v>
                </c:pt>
                <c:pt idx="2">
                  <c:v>0.17684986183604656</c:v>
                </c:pt>
                <c:pt idx="3">
                  <c:v>0.17638931532084701</c:v>
                </c:pt>
                <c:pt idx="4">
                  <c:v>7.5606386245010981E-2</c:v>
                </c:pt>
                <c:pt idx="5">
                  <c:v>1.3048817930611004E-3</c:v>
                </c:pt>
                <c:pt idx="6">
                  <c:v>3.6843721215842852E-3</c:v>
                </c:pt>
                <c:pt idx="7">
                  <c:v>3.0242554498004299E-2</c:v>
                </c:pt>
                <c:pt idx="8">
                  <c:v>1.8652133865520403E-2</c:v>
                </c:pt>
                <c:pt idx="9">
                  <c:v>1.9419711390850521E-2</c:v>
                </c:pt>
              </c:numCache>
            </c:numRef>
          </c:val>
        </c:ser>
        <c:axId val="42814848"/>
        <c:axId val="40678912"/>
      </c:barChart>
      <c:catAx>
        <c:axId val="42814848"/>
        <c:scaling>
          <c:orientation val="minMax"/>
        </c:scaling>
        <c:axPos val="b"/>
        <c:title>
          <c:tx>
            <c:rich>
              <a:bodyPr/>
              <a:lstStyle/>
              <a:p>
                <a:pPr>
                  <a:defRPr sz="900" b="0" i="0" u="none" strike="noStrike" baseline="0">
                    <a:solidFill>
                      <a:srgbClr val="000000"/>
                    </a:solidFill>
                    <a:latin typeface="Calibri"/>
                    <a:ea typeface="Calibri"/>
                    <a:cs typeface="Calibri"/>
                  </a:defRPr>
                </a:pPr>
                <a:r>
                  <a:rPr lang="en-GB"/>
                  <a:t>Risk factors</a:t>
                </a:r>
              </a:p>
            </c:rich>
          </c:tx>
          <c:layout>
            <c:manualLayout>
              <c:xMode val="edge"/>
              <c:yMode val="edge"/>
              <c:x val="0.47882736156352235"/>
              <c:y val="0.92810450417835699"/>
            </c:manualLayout>
          </c:layout>
          <c:spPr>
            <a:noFill/>
            <a:ln w="25400">
              <a:noFill/>
            </a:ln>
          </c:spPr>
        </c:title>
        <c:numFmt formatCode="General" sourceLinked="1"/>
        <c:tickLblPos val="nextTo"/>
        <c:spPr>
          <a:ln w="3175">
            <a:solidFill>
              <a:srgbClr val="000000"/>
            </a:solidFill>
            <a:prstDash val="solid"/>
          </a:ln>
        </c:spPr>
        <c:txPr>
          <a:bodyPr rot="-2700000" vert="horz"/>
          <a:lstStyle/>
          <a:p>
            <a:pPr>
              <a:defRPr sz="925" b="0" i="0" u="none" strike="noStrike" baseline="0">
                <a:solidFill>
                  <a:srgbClr val="000000"/>
                </a:solidFill>
                <a:latin typeface="Calibri"/>
                <a:ea typeface="Calibri"/>
                <a:cs typeface="Calibri"/>
              </a:defRPr>
            </a:pPr>
            <a:endParaRPr lang="en-US"/>
          </a:p>
        </c:txPr>
        <c:crossAx val="40678912"/>
        <c:crosses val="autoZero"/>
        <c:auto val="1"/>
        <c:lblAlgn val="ctr"/>
        <c:lblOffset val="100"/>
        <c:tickLblSkip val="1"/>
        <c:tickMarkSkip val="1"/>
      </c:catAx>
      <c:valAx>
        <c:axId val="40678912"/>
        <c:scaling>
          <c:orientation val="minMax"/>
        </c:scaling>
        <c:axPos val="l"/>
        <c:majorGridlines>
          <c:spPr>
            <a:ln w="3175">
              <a:solidFill>
                <a:srgbClr val="FFFFFF"/>
              </a:solidFill>
              <a:prstDash val="solid"/>
            </a:ln>
          </c:spPr>
        </c:majorGridlines>
        <c:title>
          <c:tx>
            <c:rich>
              <a:bodyPr/>
              <a:lstStyle/>
              <a:p>
                <a:pPr>
                  <a:defRPr sz="975" b="0" i="0" u="none" strike="noStrike" baseline="0">
                    <a:solidFill>
                      <a:srgbClr val="000000"/>
                    </a:solidFill>
                    <a:latin typeface="Calibri"/>
                    <a:ea typeface="Calibri"/>
                    <a:cs typeface="Calibri"/>
                  </a:defRPr>
                </a:pPr>
                <a:r>
                  <a:rPr lang="en-GB"/>
                  <a:t>(%) High risk CHC users</a:t>
                </a:r>
              </a:p>
            </c:rich>
          </c:tx>
          <c:layout>
            <c:manualLayout>
              <c:xMode val="edge"/>
              <c:yMode val="edge"/>
              <c:x val="0"/>
              <c:y val="0.19934654719884201"/>
            </c:manualLayout>
          </c:layout>
          <c:spPr>
            <a:noFill/>
            <a:ln w="25400">
              <a:noFill/>
            </a:ln>
          </c:spPr>
        </c:title>
        <c:numFmt formatCode="0%" sourceLinked="0"/>
        <c:tickLblPos val="nextTo"/>
        <c:spPr>
          <a:ln w="3175">
            <a:solidFill>
              <a:srgbClr val="000000"/>
            </a:solidFill>
            <a:prstDash val="solid"/>
          </a:ln>
        </c:spPr>
        <c:txPr>
          <a:bodyPr rot="0" vert="horz"/>
          <a:lstStyle/>
          <a:p>
            <a:pPr>
              <a:defRPr sz="925" b="0" i="0" u="none" strike="noStrike" baseline="0">
                <a:solidFill>
                  <a:srgbClr val="000000"/>
                </a:solidFill>
                <a:latin typeface="Times New Roman"/>
                <a:ea typeface="Times New Roman"/>
                <a:cs typeface="Times New Roman"/>
              </a:defRPr>
            </a:pPr>
            <a:endParaRPr lang="en-US"/>
          </a:p>
        </c:txPr>
        <c:crossAx val="42814848"/>
        <c:crosses val="autoZero"/>
        <c:crossBetween val="between"/>
      </c:valAx>
      <c:spPr>
        <a:solidFill>
          <a:srgbClr val="FFFFFF"/>
        </a:solidFill>
        <a:ln w="12700">
          <a:solidFill>
            <a:srgbClr val="808080"/>
          </a:solidFill>
          <a:prstDash val="solid"/>
        </a:ln>
      </c:spPr>
    </c:plotArea>
    <c:legend>
      <c:legendPos val="r"/>
      <c:layout>
        <c:manualLayout>
          <c:xMode val="edge"/>
          <c:yMode val="edge"/>
          <c:x val="0.86699239956569163"/>
          <c:y val="5.4466165867197734E-2"/>
          <c:w val="9.1205211726384433E-2"/>
          <c:h val="0.12527227200048288"/>
        </c:manualLayout>
      </c:layout>
      <c:spPr>
        <a:solidFill>
          <a:srgbClr val="FFFFFF"/>
        </a:solidFill>
        <a:ln w="3175">
          <a:solidFill>
            <a:srgbClr val="000000"/>
          </a:solidFill>
          <a:prstDash val="solid"/>
        </a:ln>
      </c:spPr>
      <c:txPr>
        <a:bodyPr/>
        <a:lstStyle/>
        <a:p>
          <a:pPr>
            <a:defRPr sz="780" b="0" i="0" u="none" strike="noStrike" baseline="0">
              <a:solidFill>
                <a:srgbClr val="000000"/>
              </a:solidFill>
              <a:latin typeface="Calibri"/>
              <a:ea typeface="Calibri"/>
              <a:cs typeface="Calibri"/>
            </a:defRPr>
          </a:pPr>
          <a:endParaRPr lang="en-US"/>
        </a:p>
      </c:txPr>
    </c:legend>
    <c:plotVisOnly val="1"/>
    <c:dispBlanksAs val="gap"/>
  </c:chart>
  <c:spPr>
    <a:solidFill>
      <a:srgbClr val="FFFFFF"/>
    </a:solidFill>
    <a:ln w="9525">
      <a:noFill/>
    </a:ln>
  </c:spPr>
  <c:txPr>
    <a:bodyPr/>
    <a:lstStyle/>
    <a:p>
      <a:pPr>
        <a:defRPr sz="800" b="0" i="0" u="none" strike="noStrike" baseline="0">
          <a:solidFill>
            <a:srgbClr val="000000"/>
          </a:solidFill>
          <a:latin typeface="Times New Roman"/>
          <a:ea typeface="Times New Roman"/>
          <a:cs typeface="Times New Roman"/>
        </a:defRPr>
      </a:pPr>
      <a:endParaRPr lang="en-US"/>
    </a:p>
  </c:txPr>
  <c:externalData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71C1936-46CA-49E5-A2AA-B56DD1462881}" type="datetimeFigureOut">
              <a:rPr lang="en-US"/>
              <a:pPr>
                <a:defRPr/>
              </a:pPr>
              <a:t>5/8/2014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A8C3A3E-E334-4E5F-BA82-6E0C6AA7BBEF}"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57CCEDB-318D-4F90-AD9D-80A55318BF80}" type="slidenum">
              <a:rPr lang="en-GB" smtClean="0"/>
              <a:pPr fontAlgn="base">
                <a:spcBef>
                  <a:spcPct val="0"/>
                </a:spcBef>
                <a:spcAft>
                  <a:spcPct val="0"/>
                </a:spcAft>
                <a:defRPr/>
              </a:pPr>
              <a:t>1</a:t>
            </a:fld>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EF8B6E-15B0-419A-87A5-1AB9B75D7BA6}" type="slidenum">
              <a:rPr lang="en-GB" smtClean="0"/>
              <a:pPr fontAlgn="base">
                <a:spcBef>
                  <a:spcPct val="0"/>
                </a:spcBef>
                <a:spcAft>
                  <a:spcPct val="0"/>
                </a:spcAft>
                <a:defRPr/>
              </a:pPr>
              <a:t>2</a:t>
            </a:fld>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4" name="Slide Number Placeholder 3"/>
          <p:cNvSpPr>
            <a:spLocks noGrp="1"/>
          </p:cNvSpPr>
          <p:nvPr>
            <p:ph type="sldNum" sz="quarter" idx="5"/>
          </p:nvPr>
        </p:nvSpPr>
        <p:spPr/>
        <p:txBody>
          <a:bodyPr/>
          <a:lstStyle/>
          <a:p>
            <a:pPr>
              <a:defRPr/>
            </a:pPr>
            <a:fld id="{C62AFA9E-9768-4F18-8F9E-E3DBC370B231}" type="slidenum">
              <a:rPr lang="en-GB" smtClean="0"/>
              <a:pPr>
                <a:defRPr/>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36868" name="Slide Number Placeholder 3"/>
          <p:cNvSpPr>
            <a:spLocks noGrp="1"/>
          </p:cNvSpPr>
          <p:nvPr>
            <p:ph type="sldNum" sz="quarter" idx="5"/>
          </p:nvPr>
        </p:nvSpPr>
        <p:spPr bwMode="auto">
          <a:ln>
            <a:miter lim="800000"/>
            <a:headEnd/>
            <a:tailEnd/>
          </a:ln>
        </p:spPr>
        <p:txBody>
          <a:bodyPr wrap="square" lIns="91433" tIns="45716" rIns="91433" bIns="45716" numCol="1" anchorCtr="0" compatLnSpc="1">
            <a:prstTxWarp prst="textNoShape">
              <a:avLst/>
            </a:prstTxWarp>
          </a:bodyPr>
          <a:lstStyle/>
          <a:p>
            <a:pPr fontAlgn="base">
              <a:spcBef>
                <a:spcPct val="0"/>
              </a:spcBef>
              <a:spcAft>
                <a:spcPct val="0"/>
              </a:spcAft>
              <a:defRPr/>
            </a:pPr>
            <a:fld id="{9EAB6CDB-18AA-4836-B932-8B5664FC7A22}" type="slidenum">
              <a:rPr lang="en-GB" smtClean="0"/>
              <a:pPr fontAlgn="base">
                <a:spcBef>
                  <a:spcPct val="0"/>
                </a:spcBef>
                <a:spcAft>
                  <a:spcPct val="0"/>
                </a:spcAft>
                <a:defRPr/>
              </a:pPr>
              <a:t>4</a:t>
            </a:fld>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smtClean="0"/>
              <a:t>This graph shows the LARC usage in women under 18 (green line) and the under 18 conception rate (blue line).  A statistically significant association was found between increasing LARC use and decreasing conception rates in women under 18.  </a:t>
            </a:r>
          </a:p>
        </p:txBody>
      </p:sp>
      <p:sp>
        <p:nvSpPr>
          <p:cNvPr id="88068" name="Slide Number Placeholder 3"/>
          <p:cNvSpPr>
            <a:spLocks noGrp="1"/>
          </p:cNvSpPr>
          <p:nvPr>
            <p:ph type="sldNum" sz="quarter" idx="5"/>
          </p:nvPr>
        </p:nvSpPr>
        <p:spPr bwMode="auto">
          <a:ln>
            <a:miter lim="800000"/>
            <a:headEnd/>
            <a:tailEnd/>
          </a:ln>
        </p:spPr>
        <p:txBody>
          <a:bodyPr/>
          <a:lstStyle/>
          <a:p>
            <a:pPr>
              <a:defRPr/>
            </a:pPr>
            <a:fld id="{B54C5CEC-08F5-4B85-B054-B24BC02EDE61}" type="slidenum">
              <a:rPr lang="en-GB">
                <a:ea typeface="ＭＳ Ｐゴシック" pitchFamily="34" charset="-128"/>
              </a:rPr>
              <a:pPr>
                <a:defRPr/>
              </a:pPr>
              <a:t>5</a:t>
            </a:fld>
            <a:endParaRPr lang="en-GB">
              <a:ea typeface="ＭＳ Ｐゴシック"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37892" name="Slide Number Placeholder 3"/>
          <p:cNvSpPr>
            <a:spLocks noGrp="1"/>
          </p:cNvSpPr>
          <p:nvPr>
            <p:ph type="sldNum" sz="quarter" idx="5"/>
          </p:nvPr>
        </p:nvSpPr>
        <p:spPr bwMode="auto">
          <a:ln>
            <a:miter lim="800000"/>
            <a:headEnd/>
            <a:tailEnd/>
          </a:ln>
        </p:spPr>
        <p:txBody>
          <a:bodyPr wrap="square" lIns="91433" tIns="45716" rIns="91433" bIns="45716" numCol="1" anchorCtr="0" compatLnSpc="1">
            <a:prstTxWarp prst="textNoShape">
              <a:avLst/>
            </a:prstTxWarp>
          </a:bodyPr>
          <a:lstStyle/>
          <a:p>
            <a:pPr fontAlgn="base">
              <a:spcBef>
                <a:spcPct val="0"/>
              </a:spcBef>
              <a:spcAft>
                <a:spcPct val="0"/>
              </a:spcAft>
              <a:defRPr/>
            </a:pPr>
            <a:fld id="{F1417606-13C9-4AF4-B861-F67367769457}" type="slidenum">
              <a:rPr lang="en-GB" smtClean="0"/>
              <a:pPr fontAlgn="base">
                <a:spcBef>
                  <a:spcPct val="0"/>
                </a:spcBef>
                <a:spcAft>
                  <a:spcPct val="0"/>
                </a:spcAft>
                <a:defRPr/>
              </a:pPr>
              <a:t>6</a:t>
            </a:fld>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87044" name="Slide Number Placeholder 3"/>
          <p:cNvSpPr>
            <a:spLocks noGrp="1"/>
          </p:cNvSpPr>
          <p:nvPr>
            <p:ph type="sldNum" sz="quarter" idx="5"/>
          </p:nvPr>
        </p:nvSpPr>
        <p:spPr bwMode="auto">
          <a:ln>
            <a:miter lim="800000"/>
            <a:headEnd/>
            <a:tailEnd/>
          </a:ln>
        </p:spPr>
        <p:txBody>
          <a:bodyPr wrap="square" lIns="91433" tIns="45716" rIns="91433" bIns="45716" numCol="1" anchorCtr="0" compatLnSpc="1">
            <a:prstTxWarp prst="textNoShape">
              <a:avLst/>
            </a:prstTxWarp>
          </a:bodyPr>
          <a:lstStyle/>
          <a:p>
            <a:pPr fontAlgn="base">
              <a:spcBef>
                <a:spcPct val="0"/>
              </a:spcBef>
              <a:spcAft>
                <a:spcPct val="0"/>
              </a:spcAft>
              <a:defRPr/>
            </a:pPr>
            <a:fld id="{AD048134-11B8-4552-B45D-211EED9A5AED}" type="slidenum">
              <a:rPr lang="en-GB" smtClean="0"/>
              <a:pPr fontAlgn="base">
                <a:spcBef>
                  <a:spcPct val="0"/>
                </a:spcBef>
                <a:spcAft>
                  <a:spcPct val="0"/>
                </a:spcAft>
                <a:defRPr/>
              </a:pPr>
              <a:t>7</a:t>
            </a:fld>
            <a:endParaRPr lang="en-GB"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xfrm>
            <a:off x="1144588" y="685800"/>
            <a:ext cx="4568825" cy="3427413"/>
          </a:xfrm>
          <a:noFill/>
          <a:ln>
            <a:solidFill>
              <a:srgbClr val="000000"/>
            </a:solidFill>
            <a:miter lim="800000"/>
            <a:headEnd/>
            <a:tailEnd/>
          </a:ln>
        </p:spPr>
      </p:sp>
      <p:sp>
        <p:nvSpPr>
          <p:cNvPr id="3" name="Notes Placeholder 2"/>
          <p:cNvSpPr>
            <a:spLocks noGrp="1"/>
          </p:cNvSpPr>
          <p:nvPr>
            <p:ph type="body" idx="1"/>
          </p:nvPr>
        </p:nvSpPr>
        <p:spPr/>
        <p:txBody>
          <a:bodyPr/>
          <a:lstStyle/>
          <a:p>
            <a:pPr marL="162165" indent="-162165" fontAlgn="auto">
              <a:spcBef>
                <a:spcPts val="0"/>
              </a:spcBef>
              <a:spcAft>
                <a:spcPts val="0"/>
              </a:spcAft>
              <a:buFont typeface="Arial" pitchFamily="34" charset="0"/>
              <a:buChar char="•"/>
              <a:defRPr/>
            </a:pPr>
            <a:r>
              <a:rPr lang="fi-FI" dirty="0" smtClean="0">
                <a:latin typeface="Arial" charset="0"/>
                <a:cs typeface="Arial" charset="0"/>
              </a:rPr>
              <a:t>Contraceptive CHOICE project.</a:t>
            </a:r>
          </a:p>
          <a:p>
            <a:pPr marL="162165" indent="-162165" fontAlgn="auto">
              <a:spcBef>
                <a:spcPts val="0"/>
              </a:spcBef>
              <a:spcAft>
                <a:spcPts val="0"/>
              </a:spcAft>
              <a:buFont typeface="Arial" pitchFamily="34" charset="0"/>
              <a:buChar char="•"/>
              <a:defRPr/>
            </a:pPr>
            <a:r>
              <a:rPr lang="fi-FI" dirty="0" smtClean="0">
                <a:latin typeface="Arial" charset="0"/>
                <a:cs typeface="Arial" charset="0"/>
              </a:rPr>
              <a:t>However, contraceptive effectiveness of the pill, patch and ring  and injection is often overestimated by women</a:t>
            </a:r>
            <a:r>
              <a:rPr lang="en-GB" dirty="0" smtClean="0"/>
              <a:t>.</a:t>
            </a:r>
          </a:p>
          <a:p>
            <a:pPr marL="162165" indent="-162165" fontAlgn="auto">
              <a:spcBef>
                <a:spcPts val="0"/>
              </a:spcBef>
              <a:spcAft>
                <a:spcPts val="0"/>
              </a:spcAft>
              <a:buFont typeface="Arial" pitchFamily="34" charset="0"/>
              <a:buChar char="•"/>
              <a:defRPr/>
            </a:pPr>
            <a:endParaRPr lang="en-GB" dirty="0" smtClean="0"/>
          </a:p>
          <a:p>
            <a:pPr fontAlgn="auto">
              <a:spcBef>
                <a:spcPts val="0"/>
              </a:spcBef>
              <a:spcAft>
                <a:spcPts val="0"/>
              </a:spcAft>
              <a:buFont typeface="Arial" pitchFamily="34" charset="0"/>
              <a:buNone/>
              <a:defRPr/>
            </a:pPr>
            <a:r>
              <a:rPr lang="en-GB" b="1" dirty="0" smtClean="0"/>
              <a:t>Reference</a:t>
            </a:r>
          </a:p>
          <a:p>
            <a:pPr fontAlgn="auto">
              <a:spcBef>
                <a:spcPts val="0"/>
              </a:spcBef>
              <a:spcAft>
                <a:spcPts val="0"/>
              </a:spcAft>
              <a:buFont typeface="Arial" pitchFamily="34" charset="0"/>
              <a:buNone/>
              <a:defRPr/>
            </a:pPr>
            <a:r>
              <a:rPr lang="en-GB" dirty="0" smtClean="0"/>
              <a:t>Eisenberg DL, </a:t>
            </a:r>
            <a:r>
              <a:rPr lang="en-GB" dirty="0" err="1" smtClean="0"/>
              <a:t>Secura</a:t>
            </a:r>
            <a:r>
              <a:rPr lang="en-GB" dirty="0" smtClean="0"/>
              <a:t> GM, Madden </a:t>
            </a:r>
            <a:r>
              <a:rPr lang="en-GB" dirty="0" err="1" smtClean="0"/>
              <a:t>TE</a:t>
            </a:r>
            <a:r>
              <a:rPr lang="en-GB" dirty="0" smtClean="0"/>
              <a:t>, et al. Knowledge of contraceptive effectiveness. Am J </a:t>
            </a:r>
            <a:r>
              <a:rPr lang="en-GB" dirty="0" err="1" smtClean="0"/>
              <a:t>Obstet</a:t>
            </a:r>
            <a:r>
              <a:rPr lang="en-GB" dirty="0" smtClean="0"/>
              <a:t> </a:t>
            </a:r>
            <a:r>
              <a:rPr lang="en-GB" dirty="0" err="1" smtClean="0"/>
              <a:t>Gynecol</a:t>
            </a:r>
            <a:r>
              <a:rPr lang="en-GB" dirty="0" smtClean="0"/>
              <a:t> </a:t>
            </a:r>
            <a:r>
              <a:rPr lang="en-GB" dirty="0" err="1" smtClean="0"/>
              <a:t>2012;206:479.e1</a:t>
            </a:r>
            <a:r>
              <a:rPr lang="en-US" dirty="0" smtClean="0"/>
              <a:t>–</a:t>
            </a:r>
            <a:r>
              <a:rPr lang="en-GB" dirty="0" smtClean="0"/>
              <a:t>.</a:t>
            </a:r>
            <a:r>
              <a:rPr lang="en-GB" dirty="0" err="1" smtClean="0"/>
              <a:t>e9</a:t>
            </a:r>
            <a:r>
              <a:rPr lang="en-GB" dirty="0" smtClean="0"/>
              <a:t>.</a:t>
            </a:r>
            <a:endParaRPr lang="en-US" dirty="0" smtClean="0">
              <a:latin typeface="Arial" charset="0"/>
              <a:cs typeface="Arial" charset="0"/>
            </a:endParaRPr>
          </a:p>
        </p:txBody>
      </p:sp>
      <p:sp>
        <p:nvSpPr>
          <p:cNvPr id="1525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F9F8E7-A503-4DEA-BA30-4074238F625A}" type="slidenum">
              <a:rPr lang="en-GB">
                <a:solidFill>
                  <a:srgbClr val="000000"/>
                </a:solidFill>
              </a:rPr>
              <a:pPr fontAlgn="base">
                <a:spcBef>
                  <a:spcPct val="0"/>
                </a:spcBef>
                <a:spcAft>
                  <a:spcPct val="0"/>
                </a:spcAft>
                <a:defRPr/>
              </a:pPr>
              <a:t>8</a:t>
            </a:fld>
            <a:endParaRPr lang="en-GB">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xfrm>
            <a:off x="1144588" y="685800"/>
            <a:ext cx="4568825" cy="3427413"/>
          </a:xfrm>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defTabSz="863600"/>
            <a:r>
              <a:rPr lang="en-GB" sz="1100" smtClean="0">
                <a:solidFill>
                  <a:srgbClr val="000000"/>
                </a:solidFill>
              </a:rPr>
              <a:t>doctors perceptions of their patients' risk of unintended pregnancy and perceptions of the relative effectiveness of contraceptive options is likely to influence the counselling they provide..</a:t>
            </a:r>
          </a:p>
          <a:p>
            <a:pPr defTabSz="863600"/>
            <a:endParaRPr lang="en-GB" sz="1100" smtClean="0">
              <a:solidFill>
                <a:srgbClr val="000000"/>
              </a:solidFill>
            </a:endParaRPr>
          </a:p>
          <a:p>
            <a:pPr defTabSz="863600"/>
            <a:r>
              <a:rPr lang="en-GB" sz="1100" smtClean="0">
                <a:solidFill>
                  <a:srgbClr val="000000"/>
                </a:solidFill>
              </a:rPr>
              <a:t>The Parsi analysis sought to assess perceptions among general internists and family physicians of the prevalence of unintended pregnancy in the United States, perceptions of rates of pregnancy when using no method of contraception and </a:t>
            </a:r>
            <a:r>
              <a:rPr lang="en-GB" sz="1100" b="1" smtClean="0">
                <a:solidFill>
                  <a:srgbClr val="000000"/>
                </a:solidFill>
              </a:rPr>
              <a:t>perceptions of the typical-use failure rates of available contraceptives</a:t>
            </a:r>
            <a:r>
              <a:rPr lang="en-GB" sz="1100" smtClean="0">
                <a:solidFill>
                  <a:srgbClr val="000000"/>
                </a:solidFill>
              </a:rPr>
              <a:t>. </a:t>
            </a:r>
          </a:p>
          <a:p>
            <a:pPr defTabSz="863600"/>
            <a:endParaRPr lang="en-GB" sz="1100" smtClean="0">
              <a:solidFill>
                <a:srgbClr val="000000"/>
              </a:solidFill>
            </a:endParaRPr>
          </a:p>
          <a:p>
            <a:pPr defTabSz="863600"/>
            <a:r>
              <a:rPr lang="en-GB" sz="1100" smtClean="0">
                <a:solidFill>
                  <a:srgbClr val="000000"/>
                </a:solidFill>
              </a:rPr>
              <a:t>PCPs were found underestimate failure rates with typical use of short acting methods: </a:t>
            </a:r>
          </a:p>
          <a:p>
            <a:pPr defTabSz="863600"/>
            <a:r>
              <a:rPr lang="en-GB" sz="1100" smtClean="0">
                <a:solidFill>
                  <a:srgbClr val="000000"/>
                </a:solidFill>
              </a:rPr>
              <a:t>85% underestimated the failure rate for OCs, </a:t>
            </a:r>
          </a:p>
          <a:p>
            <a:pPr defTabSz="863600"/>
            <a:r>
              <a:rPr lang="en-GB" sz="1100" smtClean="0">
                <a:solidFill>
                  <a:srgbClr val="000000"/>
                </a:solidFill>
              </a:rPr>
              <a:t>62% underestimated the failure rate for condoms and </a:t>
            </a:r>
          </a:p>
          <a:p>
            <a:pPr defTabSz="863600"/>
            <a:r>
              <a:rPr lang="en-GB" sz="1100" smtClean="0">
                <a:solidFill>
                  <a:srgbClr val="000000"/>
                </a:solidFill>
              </a:rPr>
              <a:t>16% underestimated the failure rate for injections. </a:t>
            </a:r>
          </a:p>
          <a:p>
            <a:pPr defTabSz="863600"/>
            <a:endParaRPr lang="en-GB" sz="1100" smtClean="0">
              <a:solidFill>
                <a:srgbClr val="000000"/>
              </a:solidFill>
            </a:endParaRPr>
          </a:p>
          <a:p>
            <a:pPr defTabSz="863600"/>
            <a:r>
              <a:rPr lang="en-GB" sz="1100" smtClean="0">
                <a:solidFill>
                  <a:srgbClr val="000000"/>
                </a:solidFill>
              </a:rPr>
              <a:t>(17% </a:t>
            </a:r>
            <a:r>
              <a:rPr lang="en-GB" sz="1100" i="1" smtClean="0">
                <a:solidFill>
                  <a:srgbClr val="000000"/>
                </a:solidFill>
              </a:rPr>
              <a:t>overestimated the failure rate </a:t>
            </a:r>
            <a:r>
              <a:rPr lang="en-GB" sz="1100" smtClean="0">
                <a:solidFill>
                  <a:srgbClr val="000000"/>
                </a:solidFill>
              </a:rPr>
              <a:t>of IUDs).</a:t>
            </a:r>
            <a:endParaRPr lang="en-GB" sz="1100" b="1" smtClean="0">
              <a:solidFill>
                <a:srgbClr val="000000"/>
              </a:solidFill>
            </a:endParaRPr>
          </a:p>
          <a:p>
            <a:pPr defTabSz="863600"/>
            <a:endParaRPr lang="en-GB" sz="1100" b="1" smtClean="0">
              <a:solidFill>
                <a:srgbClr val="000000"/>
              </a:solidFill>
            </a:endParaRPr>
          </a:p>
          <a:p>
            <a:pPr defTabSz="863600"/>
            <a:r>
              <a:rPr lang="en-GB" sz="1100" b="1" smtClean="0">
                <a:solidFill>
                  <a:srgbClr val="000000"/>
                </a:solidFill>
              </a:rPr>
              <a:t>Reference</a:t>
            </a:r>
          </a:p>
          <a:p>
            <a:pPr defTabSz="863600"/>
            <a:r>
              <a:rPr lang="en-GB" sz="1100" smtClean="0">
                <a:solidFill>
                  <a:srgbClr val="000000"/>
                </a:solidFill>
              </a:rPr>
              <a:t>Parisi SM, Zikovich S, Chuang CH, Sobota M, Nothnagle M, Schwarz EB. Primary care physicians' perceptions of rates of unintended pregnancy. Contraception 2012;86:48–54.</a:t>
            </a:r>
          </a:p>
          <a:p>
            <a:pPr defTabSz="863600"/>
            <a:endParaRPr lang="en-GB" sz="1100" smtClean="0">
              <a:solidFill>
                <a:srgbClr val="000000"/>
              </a:solidFill>
            </a:endParaRPr>
          </a:p>
          <a:p>
            <a:pPr defTabSz="863600">
              <a:spcBef>
                <a:spcPct val="0"/>
              </a:spcBef>
            </a:pPr>
            <a:endParaRPr lang="en-GB" smtClean="0"/>
          </a:p>
        </p:txBody>
      </p:sp>
      <p:sp>
        <p:nvSpPr>
          <p:cNvPr id="1536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2991BDB-A33E-487B-B47F-80B09EA34CF5}" type="slidenum">
              <a:rPr lang="de-DE">
                <a:solidFill>
                  <a:srgbClr val="000000"/>
                </a:solidFill>
              </a:rPr>
              <a:pPr fontAlgn="base">
                <a:spcBef>
                  <a:spcPct val="0"/>
                </a:spcBef>
                <a:spcAft>
                  <a:spcPct val="0"/>
                </a:spcAft>
                <a:defRPr/>
              </a:pPr>
              <a:t>9</a:t>
            </a:fld>
            <a:endParaRPr lang="de-DE">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121906C-D9B5-4B9B-955E-20F3CE70A703}" type="slidenum">
              <a:rPr lang="en-US" smtClean="0">
                <a:latin typeface="Arial" charset="0"/>
                <a:ea typeface="MS PGothic" pitchFamily="34" charset="-128"/>
              </a:rPr>
              <a:pPr fontAlgn="base">
                <a:spcBef>
                  <a:spcPct val="0"/>
                </a:spcBef>
                <a:spcAft>
                  <a:spcPct val="0"/>
                </a:spcAft>
                <a:defRPr/>
              </a:pPr>
              <a:t>10</a:t>
            </a:fld>
            <a:endParaRPr lang="en-US" smtClean="0">
              <a:latin typeface="Arial" charset="0"/>
              <a:ea typeface="MS PGothic" pitchFamily="34" charset="-128"/>
            </a:endParaRPr>
          </a:p>
        </p:txBody>
      </p:sp>
      <p:sp>
        <p:nvSpPr>
          <p:cNvPr id="8601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56494C5-9EF8-42EC-811F-D4B3B52F8A28}" type="slidenum">
              <a:rPr lang="en-US" sz="1200">
                <a:latin typeface="Calibri" pitchFamily="34" charset="0"/>
              </a:rPr>
              <a:pPr algn="r"/>
              <a:t>10</a:t>
            </a:fld>
            <a:endParaRPr lang="en-US" sz="1200">
              <a:latin typeface="Calibri" pitchFamily="34" charset="0"/>
            </a:endParaRPr>
          </a:p>
        </p:txBody>
      </p:sp>
      <p:sp>
        <p:nvSpPr>
          <p:cNvPr id="8602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6021"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marL="228600" indent="-228600" eaLnBrk="1" hangingPunct="1">
              <a:spcBef>
                <a:spcPct val="0"/>
              </a:spcBef>
            </a:pPr>
            <a:endParaRPr lang="en-GB" baseline="3000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512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18CD474-DC14-4DA2-A960-84078F893483}" type="slidenum">
              <a:rPr lang="en-GB" smtClean="0"/>
              <a:pPr fontAlgn="base">
                <a:spcBef>
                  <a:spcPct val="0"/>
                </a:spcBef>
                <a:spcAft>
                  <a:spcPct val="0"/>
                </a:spcAft>
                <a:defRPr/>
              </a:pPr>
              <a:t>11</a:t>
            </a:fld>
            <a:endParaRPr lang="en-GB"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GB" smtClean="0"/>
          </a:p>
        </p:txBody>
      </p:sp>
      <p:sp>
        <p:nvSpPr>
          <p:cNvPr id="4" name="Slide Number Placeholder 3"/>
          <p:cNvSpPr>
            <a:spLocks noGrp="1"/>
          </p:cNvSpPr>
          <p:nvPr>
            <p:ph type="sldNum" sz="quarter" idx="5"/>
          </p:nvPr>
        </p:nvSpPr>
        <p:spPr/>
        <p:txBody>
          <a:bodyPr/>
          <a:lstStyle/>
          <a:p>
            <a:pPr>
              <a:defRPr/>
            </a:pPr>
            <a:fld id="{CE6B26B7-82BA-414C-B46A-2A2355BC3854}" type="slidenum">
              <a:rPr lang="en-GB" smtClean="0"/>
              <a:pPr>
                <a:defRPr/>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FCFEF13-2760-4E3E-8065-5786691369D3}" type="slidenum">
              <a:rPr lang="en-US" smtClean="0">
                <a:latin typeface="Arial" charset="0"/>
                <a:ea typeface="MS PGothic" pitchFamily="34" charset="-128"/>
              </a:rPr>
              <a:pPr fontAlgn="base">
                <a:spcBef>
                  <a:spcPct val="0"/>
                </a:spcBef>
                <a:spcAft>
                  <a:spcPct val="0"/>
                </a:spcAft>
                <a:defRPr/>
              </a:pPr>
              <a:t>13</a:t>
            </a:fld>
            <a:endParaRPr lang="en-US" smtClean="0">
              <a:latin typeface="Arial" charset="0"/>
              <a:ea typeface="MS PGothic"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532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0F8E95-4508-455E-A76A-77FCE666FA54}" type="slidenum">
              <a:rPr lang="en-GB" smtClean="0"/>
              <a:pPr fontAlgn="base">
                <a:spcBef>
                  <a:spcPct val="0"/>
                </a:spcBef>
                <a:spcAft>
                  <a:spcPct val="0"/>
                </a:spcAft>
                <a:defRPr/>
              </a:pPr>
              <a:t>14</a:t>
            </a:fld>
            <a:endParaRPr lang="en-GB"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ea typeface="ＭＳ Ｐゴシック" pitchFamily="34" charset="-128"/>
            </a:endParaRPr>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307A56-A993-4ECF-BF71-8DD786A1970F}" type="slidenum">
              <a:rPr lang="en-GB" smtClean="0">
                <a:ea typeface="ＭＳ Ｐゴシック" pitchFamily="34" charset="-128"/>
              </a:rPr>
              <a:pPr fontAlgn="base">
                <a:spcBef>
                  <a:spcPct val="0"/>
                </a:spcBef>
                <a:spcAft>
                  <a:spcPct val="0"/>
                </a:spcAft>
                <a:defRPr/>
              </a:pPr>
              <a:t>15</a:t>
            </a:fld>
            <a:endParaRPr lang="en-GB" smtClean="0">
              <a:ea typeface="ＭＳ Ｐゴシック"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ea typeface="ＭＳ Ｐゴシック" pitchFamily="34" charset="-128"/>
            </a:endParaRPr>
          </a:p>
        </p:txBody>
      </p:sp>
      <p:sp>
        <p:nvSpPr>
          <p:cNvPr id="430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B45CE1E-D361-4622-A904-EE99B567A4AE}" type="slidenum">
              <a:rPr lang="en-GB" smtClean="0">
                <a:ea typeface="ＭＳ Ｐゴシック" pitchFamily="34" charset="-128"/>
              </a:rPr>
              <a:pPr fontAlgn="base">
                <a:spcBef>
                  <a:spcPct val="0"/>
                </a:spcBef>
                <a:spcAft>
                  <a:spcPct val="0"/>
                </a:spcAft>
                <a:defRPr/>
              </a:pPr>
              <a:t>16</a:t>
            </a:fld>
            <a:endParaRPr lang="en-GB" smtClean="0">
              <a:ea typeface="ＭＳ Ｐゴシック"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ea typeface="ＭＳ Ｐゴシック" pitchFamily="34" charset="-128"/>
            </a:endParaRPr>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054D16E-150E-401F-9A77-48262ED8FA27}" type="slidenum">
              <a:rPr lang="en-GB" smtClean="0">
                <a:ea typeface="ＭＳ Ｐゴシック" pitchFamily="34" charset="-128"/>
              </a:rPr>
              <a:pPr fontAlgn="base">
                <a:spcBef>
                  <a:spcPct val="0"/>
                </a:spcBef>
                <a:spcAft>
                  <a:spcPct val="0"/>
                </a:spcAft>
                <a:defRPr/>
              </a:pPr>
              <a:t>17</a:t>
            </a:fld>
            <a:endParaRPr lang="en-GB" smtClean="0">
              <a:ea typeface="ＭＳ Ｐゴシック"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b="1" smtClean="0">
                <a:ea typeface="ＭＳ Ｐゴシック" pitchFamily="34" charset="-128"/>
              </a:rPr>
              <a:t>Reference</a:t>
            </a:r>
          </a:p>
          <a:p>
            <a:endParaRPr lang="en-GB" smtClean="0">
              <a:ea typeface="ＭＳ Ｐゴシック" pitchFamily="34" charset="-128"/>
            </a:endParaRPr>
          </a:p>
          <a:p>
            <a:pPr>
              <a:buFont typeface="Calibri" pitchFamily="34" charset="0"/>
              <a:buAutoNum type="arabicPeriod"/>
            </a:pPr>
            <a:r>
              <a:rPr lang="en-US" smtClean="0">
                <a:ea typeface="ＭＳ Ｐゴシック" pitchFamily="34" charset="-128"/>
              </a:rPr>
              <a:t>Anderson FA, Jr., Spencer FA. Risk factors for venous thromboembolism. Circulation 2003;107(23 Suppl 1):I9–16.</a:t>
            </a:r>
          </a:p>
          <a:p>
            <a:endParaRPr lang="en-US" smtClean="0">
              <a:ea typeface="ＭＳ Ｐゴシック" pitchFamily="34" charset="-128"/>
            </a:endParaRPr>
          </a:p>
        </p:txBody>
      </p:sp>
      <p:sp>
        <p:nvSpPr>
          <p:cNvPr id="86020" name="Slide Number Placeholder 3"/>
          <p:cNvSpPr>
            <a:spLocks noGrp="1"/>
          </p:cNvSpPr>
          <p:nvPr>
            <p:ph type="sldNum" sz="quarter" idx="5"/>
          </p:nvPr>
        </p:nvSpPr>
        <p:spPr>
          <a:extLst/>
        </p:spPr>
        <p:txBody>
          <a:bodyPr/>
          <a:lstStyle>
            <a:lvl1pPr defTabSz="938213" eaLnBrk="0" hangingPunct="0">
              <a:defRPr>
                <a:solidFill>
                  <a:schemeClr val="tx1"/>
                </a:solidFill>
                <a:latin typeface="Arial" pitchFamily="34" charset="0"/>
                <a:ea typeface="ＭＳ Ｐゴシック" pitchFamily="34" charset="-128"/>
              </a:defRPr>
            </a:lvl1pPr>
            <a:lvl2pPr marL="742950" indent="-285750" defTabSz="938213" eaLnBrk="0" hangingPunct="0">
              <a:defRPr>
                <a:solidFill>
                  <a:schemeClr val="tx1"/>
                </a:solidFill>
                <a:latin typeface="Arial" pitchFamily="34" charset="0"/>
                <a:ea typeface="ＭＳ Ｐゴシック" pitchFamily="34" charset="-128"/>
              </a:defRPr>
            </a:lvl2pPr>
            <a:lvl3pPr marL="1143000" indent="-228600" defTabSz="938213" eaLnBrk="0" hangingPunct="0">
              <a:defRPr>
                <a:solidFill>
                  <a:schemeClr val="tx1"/>
                </a:solidFill>
                <a:latin typeface="Arial" pitchFamily="34" charset="0"/>
                <a:ea typeface="ＭＳ Ｐゴシック" pitchFamily="34" charset="-128"/>
              </a:defRPr>
            </a:lvl3pPr>
            <a:lvl4pPr marL="1600200" indent="-228600" defTabSz="938213" eaLnBrk="0" hangingPunct="0">
              <a:defRPr>
                <a:solidFill>
                  <a:schemeClr val="tx1"/>
                </a:solidFill>
                <a:latin typeface="Arial" pitchFamily="34" charset="0"/>
                <a:ea typeface="ＭＳ Ｐゴシック" pitchFamily="34" charset="-128"/>
              </a:defRPr>
            </a:lvl4pPr>
            <a:lvl5pPr marL="2057400" indent="-228600" defTabSz="938213" eaLnBrk="0" hangingPunct="0">
              <a:defRPr>
                <a:solidFill>
                  <a:schemeClr val="tx1"/>
                </a:solidFill>
                <a:latin typeface="Arial" pitchFamily="34" charset="0"/>
                <a:ea typeface="ＭＳ Ｐゴシック" pitchFamily="34" charset="-128"/>
              </a:defRPr>
            </a:lvl5pPr>
            <a:lvl6pPr marL="2514600" indent="-228600" defTabSz="938213"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938213"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938213"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938213"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defRPr/>
            </a:pPr>
            <a:fld id="{50911DB6-7F7E-485F-B7E4-7DDAFAE75F0D}" type="slidenum">
              <a:rPr lang="de-DE"/>
              <a:pPr eaLnBrk="1" hangingPunct="1">
                <a:defRPr/>
              </a:pPr>
              <a:t>18</a:t>
            </a:fld>
            <a:endParaRPr 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p:txBody>
          <a:bodyPr/>
          <a:lstStyle/>
          <a:p>
            <a:pPr>
              <a:defRPr/>
            </a:pPr>
            <a:fld id="{C1D22B75-FB2F-4EFD-8657-2A09A4916970}" type="slidenum">
              <a:rPr lang="en-GB" smtClean="0"/>
              <a:pPr>
                <a:defRPr/>
              </a:pPr>
              <a:t>19</a:t>
            </a:fld>
            <a:endParaRPr lang="en-GB" smtClean="0"/>
          </a:p>
        </p:txBody>
      </p:sp>
      <p:sp>
        <p:nvSpPr>
          <p:cNvPr id="96259" name="Slide Image Placeholder 1"/>
          <p:cNvSpPr>
            <a:spLocks noGrp="1" noRot="1" noChangeAspect="1" noTextEdit="1"/>
          </p:cNvSpPr>
          <p:nvPr>
            <p:ph type="sldImg"/>
          </p:nvPr>
        </p:nvSpPr>
        <p:spPr bwMode="auto">
          <a:noFill/>
          <a:ln>
            <a:solidFill>
              <a:srgbClr val="000000"/>
            </a:solidFill>
            <a:miter lim="800000"/>
            <a:headEnd/>
            <a:tailEnd/>
          </a:ln>
        </p:spPr>
      </p:sp>
      <p:sp>
        <p:nvSpPr>
          <p:cNvPr id="9626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GB" sz="1400" smtClean="0">
                <a:latin typeface="Times New Roman" pitchFamily="18" charset="0"/>
                <a:cs typeface="Times New Roman" pitchFamily="18" charset="0"/>
              </a:rPr>
              <a:t>And this illustrates the importance of BMI and age. You can see that if you have a BMI over 30, even if you are under 25 years old , your risk is 22.9/10,000. </a:t>
            </a:r>
          </a:p>
          <a:p>
            <a:pPr eaLnBrk="1" hangingPunct="1"/>
            <a:r>
              <a:rPr lang="en-GB" sz="1400" smtClean="0">
                <a:latin typeface="Times New Roman" pitchFamily="18" charset="0"/>
                <a:cs typeface="Times New Roman" pitchFamily="18" charset="0"/>
              </a:rPr>
              <a:t>If you are between 25 and 39, it rises to 33 and for a woman over 40 with a BMI over 30, the risk is 57/10,000. </a:t>
            </a:r>
          </a:p>
          <a:p>
            <a:pPr eaLnBrk="1" hangingPunct="1"/>
            <a:r>
              <a:rPr lang="en-GB" sz="1400" smtClean="0">
                <a:latin typeface="Times New Roman" pitchFamily="18" charset="0"/>
                <a:cs typeface="Times New Roman" pitchFamily="18" charset="0"/>
              </a:rPr>
              <a:t>However, a woman with a BMI, under 25, who is over 40 years old, has a risk of 19/10,000. So age and BMI are both important risk factors.</a:t>
            </a:r>
          </a:p>
          <a:p>
            <a:pPr eaLnBrk="1" hangingPunct="1"/>
            <a:endParaRPr lang="en-GB" sz="1400" smtClean="0"/>
          </a:p>
        </p:txBody>
      </p:sp>
      <p:sp>
        <p:nvSpPr>
          <p:cNvPr id="9626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0" hangingPunct="0"/>
            <a:fld id="{FE588983-23A0-42C1-9CF6-5D808E632C91}" type="slidenum">
              <a:rPr lang="en-US" sz="1200">
                <a:latin typeface="Times" pitchFamily="18" charset="0"/>
              </a:rPr>
              <a:pPr algn="r" eaLnBrk="0" hangingPunct="0"/>
              <a:t>19</a:t>
            </a:fld>
            <a:endParaRPr lang="en-US" sz="1200">
              <a:latin typeface="Times"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4" name="Slide Number Placeholder 3"/>
          <p:cNvSpPr>
            <a:spLocks noGrp="1"/>
          </p:cNvSpPr>
          <p:nvPr>
            <p:ph type="sldNum" sz="quarter" idx="5"/>
          </p:nvPr>
        </p:nvSpPr>
        <p:spPr/>
        <p:txBody>
          <a:bodyPr/>
          <a:lstStyle/>
          <a:p>
            <a:pPr>
              <a:defRPr/>
            </a:pPr>
            <a:fld id="{5F21B8C4-7905-4139-B644-2C14530C1E1E}" type="slidenum">
              <a:rPr lang="en-GB" smtClean="0"/>
              <a:pPr>
                <a:defRPr/>
              </a:pPr>
              <a:t>20</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p:spPr>
      </p:sp>
      <p:sp>
        <p:nvSpPr>
          <p:cNvPr id="983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4" name="Slide Number Placeholder 3"/>
          <p:cNvSpPr>
            <a:spLocks noGrp="1"/>
          </p:cNvSpPr>
          <p:nvPr>
            <p:ph type="sldNum" sz="quarter" idx="5"/>
          </p:nvPr>
        </p:nvSpPr>
        <p:spPr/>
        <p:txBody>
          <a:bodyPr/>
          <a:lstStyle/>
          <a:p>
            <a:pPr>
              <a:defRPr/>
            </a:pPr>
            <a:fld id="{57267C40-AB42-4978-A39B-46F03FC9BBA5}" type="slidenum">
              <a:rPr lang="en-GB" smtClean="0"/>
              <a:pPr>
                <a:defRPr/>
              </a:pPr>
              <a:t>21</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p:spPr>
      </p:sp>
      <p:sp>
        <p:nvSpPr>
          <p:cNvPr id="1013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4971F67-A84E-4EAC-A15D-57AFCF991C5D}" type="slidenum">
              <a:rPr lang="en-GB" smtClean="0"/>
              <a:pPr fontAlgn="base">
                <a:spcBef>
                  <a:spcPct val="0"/>
                </a:spcBef>
                <a:spcAft>
                  <a:spcPct val="0"/>
                </a:spcAft>
                <a:defRPr/>
              </a:pPr>
              <a:t>22</a:t>
            </a:fld>
            <a:endParaRPr lang="en-GB"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C66C87D-55D8-4A85-9747-F0CB1801387D}" type="slidenum">
              <a:rPr lang="en-GB" smtClean="0"/>
              <a:pPr fontAlgn="base">
                <a:spcBef>
                  <a:spcPct val="0"/>
                </a:spcBef>
                <a:spcAft>
                  <a:spcPct val="0"/>
                </a:spcAft>
                <a:defRPr/>
              </a:pPr>
              <a:t>23</a:t>
            </a:fld>
            <a:endParaRPr lang="en-GB"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4" name="Slide Number Placeholder 3"/>
          <p:cNvSpPr>
            <a:spLocks noGrp="1"/>
          </p:cNvSpPr>
          <p:nvPr>
            <p:ph type="sldNum" sz="quarter" idx="5"/>
          </p:nvPr>
        </p:nvSpPr>
        <p:spPr/>
        <p:txBody>
          <a:bodyPr/>
          <a:lstStyle/>
          <a:p>
            <a:pPr>
              <a:defRPr/>
            </a:pPr>
            <a:fld id="{04D32325-2193-4CBB-B3CA-B6D25D50D45A}" type="slidenum">
              <a:rPr lang="en-GB" smtClean="0"/>
              <a:pPr>
                <a:defRPr/>
              </a:pPr>
              <a:t>24</a:t>
            </a:fld>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1"/>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04451" name="Rectangle 2"/>
          <p:cNvSpPr>
            <a:spLocks noGrp="1" noChangeArrowheads="1"/>
          </p:cNvSpPr>
          <p:nvPr>
            <p:ph type="body" idx="1"/>
          </p:nvPr>
        </p:nvSpPr>
        <p:spPr bwMode="auto">
          <a:noFill/>
        </p:spPr>
        <p:txBody>
          <a:bodyPr wrap="square" numCol="1" anchor="t" anchorCtr="0" compatLnSpc="1">
            <a:prstTxWarp prst="textNoShape">
              <a:avLst/>
            </a:prstTxWarp>
          </a:bodyPr>
          <a:lstStyle/>
          <a:p>
            <a:pPr marL="39688" eaLnBrk="1" hangingPunct="1">
              <a:spcBef>
                <a:spcPct val="0"/>
              </a:spcBef>
            </a:pPr>
            <a:r>
              <a:rPr lang="en-US" smtClean="0">
                <a:solidFill>
                  <a:srgbClr val="000000"/>
                </a:solidFill>
                <a:cs typeface="Arial" pitchFamily="34" charset="0"/>
                <a:sym typeface="Arial" pitchFamily="34" charset="0"/>
              </a:rPr>
              <a:t>The vaginal ring (NuvaRing) is a monthly method that releases 15 µg of ethinylestradiol and 120 µg of etonogestrel daily.</a:t>
            </a:r>
            <a:endParaRPr lang="en-US" sz="2200" smtClean="0">
              <a:latin typeface="Lucida Grande"/>
              <a:ea typeface="Lucida Grande"/>
              <a:cs typeface="Lucida Grande"/>
              <a:sym typeface="Lucida Grande"/>
            </a:endParaRPr>
          </a:p>
          <a:p>
            <a:pPr marL="39688" eaLnBrk="1" hangingPunct="1">
              <a:spcBef>
                <a:spcPct val="0"/>
              </a:spcBef>
            </a:pPr>
            <a:r>
              <a:rPr lang="en-US" smtClean="0">
                <a:solidFill>
                  <a:srgbClr val="000000"/>
                </a:solidFill>
                <a:cs typeface="Arial" pitchFamily="34" charset="0"/>
                <a:sym typeface="Arial" pitchFamily="34" charset="0"/>
              </a:rPr>
              <a:t>Each ring is placed in the vagina for 3 weeks.</a:t>
            </a:r>
            <a:endParaRPr lang="en-US" sz="2200" smtClean="0">
              <a:latin typeface="Lucida Grande"/>
              <a:ea typeface="Lucida Grande"/>
              <a:cs typeface="Lucida Grande"/>
              <a:sym typeface="Lucida Grande"/>
            </a:endParaRPr>
          </a:p>
          <a:p>
            <a:pPr marL="39688" eaLnBrk="1" hangingPunct="1">
              <a:spcBef>
                <a:spcPct val="0"/>
              </a:spcBef>
            </a:pPr>
            <a:r>
              <a:rPr lang="en-US" smtClean="0">
                <a:solidFill>
                  <a:srgbClr val="000000"/>
                </a:solidFill>
                <a:cs typeface="Arial" pitchFamily="34" charset="0"/>
                <a:sym typeface="Arial" pitchFamily="34" charset="0"/>
              </a:rPr>
              <a:t>A hormone-free week and a withdrawal bleed follows.</a:t>
            </a:r>
            <a:endParaRPr lang="en-US" sz="2200" smtClean="0">
              <a:latin typeface="Lucida Grande"/>
              <a:ea typeface="Lucida Grande"/>
              <a:cs typeface="Lucida Grande"/>
              <a:sym typeface="Lucida Grande"/>
            </a:endParaRPr>
          </a:p>
          <a:p>
            <a:pPr marL="39688" eaLnBrk="1" hangingPunct="1">
              <a:spcBef>
                <a:spcPct val="0"/>
              </a:spcBef>
            </a:pPr>
            <a:r>
              <a:rPr lang="en-US" smtClean="0">
                <a:solidFill>
                  <a:srgbClr val="000000"/>
                </a:solidFill>
                <a:cs typeface="Arial" pitchFamily="34" charset="0"/>
                <a:sym typeface="Arial" pitchFamily="34" charset="0"/>
              </a:rPr>
              <a:t>The vaginal ring offers the lowest dose and exposure to oestrogen of all hormonal contraceptive methods. </a:t>
            </a:r>
            <a:endParaRPr lang="en-US" sz="2200" smtClean="0">
              <a:latin typeface="Lucida Grande"/>
              <a:ea typeface="Lucida Grande"/>
              <a:cs typeface="Lucida Grande"/>
              <a:sym typeface="Lucida Grande"/>
            </a:endParaRPr>
          </a:p>
          <a:p>
            <a:pPr marL="39688" eaLnBrk="1" hangingPunct="1">
              <a:spcBef>
                <a:spcPct val="0"/>
              </a:spcBef>
            </a:pPr>
            <a:r>
              <a:rPr lang="en-US" smtClean="0">
                <a:solidFill>
                  <a:srgbClr val="000000"/>
                </a:solidFill>
                <a:cs typeface="Arial" pitchFamily="34" charset="0"/>
                <a:sym typeface="Arial" pitchFamily="34" charset="0"/>
              </a:rPr>
              <a:t>NuvaRing is available in the UK. It is registered in over 30 countries worldwide, including the USA and many EU countries.</a:t>
            </a:r>
            <a:endParaRPr lang="en-US" sz="2200" smtClean="0">
              <a:latin typeface="Lucida Grande"/>
              <a:ea typeface="Lucida Grande"/>
              <a:cs typeface="Lucida Grande"/>
              <a:sym typeface="Lucida Grande"/>
            </a:endParaRPr>
          </a:p>
          <a:p>
            <a:pPr marL="39688" eaLnBrk="1" hangingPunct="1">
              <a:spcBef>
                <a:spcPct val="0"/>
              </a:spcBef>
            </a:pPr>
            <a:endParaRPr lang="en-US" sz="2200" smtClean="0">
              <a:latin typeface="Lucida Grande"/>
              <a:ea typeface="Lucida Grande"/>
              <a:cs typeface="Lucida Grande"/>
              <a:sym typeface="Lucida Grande"/>
            </a:endParaRPr>
          </a:p>
          <a:p>
            <a:pPr marL="39688" eaLnBrk="1" hangingPunct="1">
              <a:spcBef>
                <a:spcPct val="0"/>
              </a:spcBef>
            </a:pPr>
            <a:r>
              <a:rPr lang="en-US" smtClean="0">
                <a:solidFill>
                  <a:srgbClr val="000000"/>
                </a:solidFill>
                <a:cs typeface="Arial" pitchFamily="34" charset="0"/>
                <a:sym typeface="Arial" pitchFamily="34" charset="0"/>
              </a:rPr>
              <a:t>Reference</a:t>
            </a:r>
            <a:endParaRPr lang="en-US" sz="2200" smtClean="0">
              <a:latin typeface="Lucida Grande"/>
              <a:ea typeface="Lucida Grande"/>
              <a:cs typeface="Lucida Grande"/>
              <a:sym typeface="Lucida Grande"/>
            </a:endParaRPr>
          </a:p>
          <a:p>
            <a:pPr marL="39688" eaLnBrk="1" hangingPunct="1">
              <a:spcBef>
                <a:spcPct val="0"/>
              </a:spcBef>
            </a:pPr>
            <a:r>
              <a:rPr lang="en-US" smtClean="0">
                <a:solidFill>
                  <a:srgbClr val="000000"/>
                </a:solidFill>
                <a:cs typeface="Arial" pitchFamily="34" charset="0"/>
                <a:sym typeface="Arial" pitchFamily="34" charset="0"/>
              </a:rPr>
              <a:t>van den Heuvel MW, van Bragt AJM, Alnabawy AKM, Kaptein MC. Comparison of ethinylestradiol pharmacokinetics in three hormonal contraceptive formulations: the vaginal ring, the transdermal patch and an oral contraceptive. </a:t>
            </a:r>
            <a:r>
              <a:rPr lang="en-US" smtClean="0">
                <a:solidFill>
                  <a:srgbClr val="000000"/>
                </a:solidFill>
                <a:latin typeface="Arial Italic" pitchFamily="34" charset="0"/>
                <a:cs typeface="Arial Italic" pitchFamily="34" charset="0"/>
                <a:sym typeface="Arial Italic" pitchFamily="34" charset="0"/>
              </a:rPr>
              <a:t>Contraception</a:t>
            </a:r>
            <a:r>
              <a:rPr lang="en-US" smtClean="0">
                <a:solidFill>
                  <a:srgbClr val="000000"/>
                </a:solidFill>
                <a:cs typeface="Arial" pitchFamily="34" charset="0"/>
                <a:sym typeface="Arial" pitchFamily="34" charset="0"/>
              </a:rPr>
              <a:t> 2005 ;72:168–174.</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p:spPr>
      </p:sp>
      <p:sp>
        <p:nvSpPr>
          <p:cNvPr id="105475"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smtClean="0">
                <a:ea typeface="ＭＳ Ｐゴシック" pitchFamily="34" charset="-128"/>
              </a:rPr>
              <a:t>Most of the OCs used in the study were estrogen-containing (50 µg) COCs; only 3% of women were using progestin-only OCs. Data were generated using a cohort of women in the UK.</a:t>
            </a:r>
          </a:p>
          <a:p>
            <a:r>
              <a:rPr lang="en-GB" smtClean="0">
                <a:ea typeface="ＭＳ Ｐゴシック" pitchFamily="34" charset="-128"/>
              </a:rPr>
              <a:t>Meta-analyses and observational studies have, for the most part, failed to show a robust association between COC use and breast cancer.</a:t>
            </a:r>
            <a:r>
              <a:rPr lang="en-GB" baseline="30000" smtClean="0">
                <a:ea typeface="ＭＳ Ｐゴシック" pitchFamily="34" charset="-128"/>
              </a:rPr>
              <a:t>1-6</a:t>
            </a:r>
            <a:r>
              <a:rPr lang="en-GB" smtClean="0">
                <a:ea typeface="ＭＳ Ｐゴシック" pitchFamily="34" charset="-128"/>
              </a:rPr>
              <a:t> At worst, the studies showed only a small effect of COCs on the incidence of breast cancer, and any effect gradually declined over time following COC cessation.</a:t>
            </a:r>
          </a:p>
          <a:p>
            <a:r>
              <a:rPr lang="en-US" smtClean="0">
                <a:ea typeface="ＭＳ Ｐゴシック" pitchFamily="34" charset="-128"/>
              </a:rPr>
              <a:t>COCs appear to have little or no effect on the risk of breast cancer. In instances where an increased risk was identified, this reduced over time following COC discontinuation.</a:t>
            </a:r>
            <a:endParaRPr lang="en-GB" smtClean="0">
              <a:ea typeface="ＭＳ Ｐゴシック" pitchFamily="34" charset="-128"/>
            </a:endParaRPr>
          </a:p>
          <a:p>
            <a:endParaRPr lang="en-GB" smtClean="0">
              <a:ea typeface="ＭＳ Ｐゴシック" pitchFamily="34" charset="-128"/>
            </a:endParaRPr>
          </a:p>
          <a:p>
            <a:endParaRPr lang="en-GB" smtClean="0">
              <a:ea typeface="ＭＳ Ｐゴシック" pitchFamily="34" charset="-128"/>
            </a:endParaRPr>
          </a:p>
          <a:p>
            <a:r>
              <a:rPr lang="en-GB" b="1" smtClean="0">
                <a:ea typeface="ＭＳ Ｐゴシック" pitchFamily="34" charset="-128"/>
              </a:rPr>
              <a:t>References</a:t>
            </a:r>
          </a:p>
          <a:p>
            <a:endParaRPr lang="en-GB" smtClean="0">
              <a:ea typeface="ＭＳ Ｐゴシック" pitchFamily="34" charset="-128"/>
            </a:endParaRPr>
          </a:p>
          <a:p>
            <a:pPr>
              <a:buFont typeface="Calibri" pitchFamily="34" charset="0"/>
              <a:buAutoNum type="arabicPeriod"/>
            </a:pPr>
            <a:r>
              <a:rPr lang="en-US" smtClean="0">
                <a:ea typeface="ＭＳ Ｐゴシック" pitchFamily="34" charset="-128"/>
              </a:rPr>
              <a:t>Breast cancer and hormonal contraceptives: collaborative reanalysis of individual data on 53 297 women with breast cancer and 100 239 women without breast cancer from 54 epidemiological studies. Collaborative Group on Hormonal Factors in Breast Cancer. Lancet 1996;347(9017):1713–27.</a:t>
            </a:r>
          </a:p>
          <a:p>
            <a:pPr>
              <a:buFont typeface="Calibri" pitchFamily="34" charset="0"/>
              <a:buAutoNum type="arabicPeriod"/>
            </a:pPr>
            <a:r>
              <a:rPr lang="en-US" smtClean="0">
                <a:ea typeface="ＭＳ Ｐゴシック" pitchFamily="34" charset="-128"/>
              </a:rPr>
              <a:t>Kahlenborn C, Modugno F, Potter DM, Severs WB. Oral contraceptive use as a risk factor for premenopausal breast cancer: a meta-analysis. Mayo Clin Proc 2006;81(10):1290–302.</a:t>
            </a:r>
          </a:p>
          <a:p>
            <a:pPr>
              <a:buFont typeface="Calibri" pitchFamily="34" charset="0"/>
              <a:buAutoNum type="arabicPeriod"/>
            </a:pPr>
            <a:r>
              <a:rPr lang="en-US" smtClean="0">
                <a:ea typeface="ＭＳ Ｐゴシック" pitchFamily="34" charset="-128"/>
              </a:rPr>
              <a:t>Vessey M, Painter R. Oral contraceptive use and cancer. Findings in a large cohort study, 1968-2004. Br J Cancer 2006;95(3):385–9.</a:t>
            </a:r>
          </a:p>
          <a:p>
            <a:pPr>
              <a:buFont typeface="Calibri" pitchFamily="34" charset="0"/>
              <a:buAutoNum type="arabicPeriod"/>
            </a:pPr>
            <a:r>
              <a:rPr lang="en-US" smtClean="0">
                <a:ea typeface="ＭＳ Ｐゴシック" pitchFamily="34" charset="-128"/>
              </a:rPr>
              <a:t>Marchbanks PA, McDonald JA, Wilson HG, Folger SG, Mandel MG, Daling JR, Bernstein L, Malone KE, Ursin G, Strom BL, Norman SA, Weiss LK. Oral contraceptives and the risk of breast cancer. N Engl J Med 2002;346(26):2025–32.</a:t>
            </a:r>
          </a:p>
          <a:p>
            <a:pPr>
              <a:buFont typeface="Calibri" pitchFamily="34" charset="0"/>
              <a:buAutoNum type="arabicPeriod"/>
            </a:pPr>
            <a:r>
              <a:rPr lang="en-US" smtClean="0">
                <a:ea typeface="ＭＳ Ｐゴシック" pitchFamily="34" charset="-128"/>
              </a:rPr>
              <a:t>Heinemann LAJ, Lewis MA, Kühl-Habich D, Braendle W, Moehner S (on behalf of the German Cohort Study on Women</a:t>
            </a:r>
            <a:r>
              <a:rPr lang="en-US" altLang="en-US" smtClean="0">
                <a:ea typeface="ＭＳ Ｐゴシック" pitchFamily="34" charset="-128"/>
              </a:rPr>
              <a:t>’</a:t>
            </a:r>
            <a:r>
              <a:rPr lang="en-US" smtClean="0">
                <a:ea typeface="ＭＳ Ｐゴシック" pitchFamily="34" charset="-128"/>
              </a:rPr>
              <a:t>s Health Research Group). The risk of breast tumours and lifetime history of oral contraceptive use [article in German]. Geburtsh Frauenheilk 2002;62(8):750–7.</a:t>
            </a:r>
          </a:p>
          <a:p>
            <a:pPr>
              <a:buFont typeface="Calibri" pitchFamily="34" charset="0"/>
              <a:buAutoNum type="arabicPeriod"/>
            </a:pPr>
            <a:r>
              <a:rPr lang="en-US" smtClean="0">
                <a:ea typeface="ＭＳ Ｐゴシック" pitchFamily="34" charset="-128"/>
              </a:rPr>
              <a:t>Hannaford PC, Selvaraj S, Elliott AM, Angus V, Iversen L, Lee AJ. Cancer risk among users of oral contraceptives: cohort data from the Royal College of General Practitioner's oral contraception study. BMJ 2007;335(7621):651.</a:t>
            </a:r>
          </a:p>
          <a:p>
            <a:endParaRPr lang="en-US" smtClean="0">
              <a:ea typeface="ＭＳ Ｐゴシック" pitchFamily="34" charset="-128"/>
            </a:endParaRPr>
          </a:p>
        </p:txBody>
      </p:sp>
      <p:sp>
        <p:nvSpPr>
          <p:cNvPr id="95236" name="Slide Number Placeholder 3"/>
          <p:cNvSpPr>
            <a:spLocks noGrp="1"/>
          </p:cNvSpPr>
          <p:nvPr>
            <p:ph type="sldNum" sz="quarter" idx="5"/>
          </p:nvPr>
        </p:nvSpPr>
        <p:spPr>
          <a:extLst/>
        </p:spPr>
        <p:txBody>
          <a:bodyPr/>
          <a:lstStyle>
            <a:lvl1pPr defTabSz="938213" eaLnBrk="0" hangingPunct="0">
              <a:defRPr>
                <a:solidFill>
                  <a:schemeClr val="tx1"/>
                </a:solidFill>
                <a:latin typeface="Arial" pitchFamily="34" charset="0"/>
                <a:ea typeface="ＭＳ Ｐゴシック" pitchFamily="34" charset="-128"/>
              </a:defRPr>
            </a:lvl1pPr>
            <a:lvl2pPr marL="742950" indent="-285750" defTabSz="938213" eaLnBrk="0" hangingPunct="0">
              <a:defRPr>
                <a:solidFill>
                  <a:schemeClr val="tx1"/>
                </a:solidFill>
                <a:latin typeface="Arial" pitchFamily="34" charset="0"/>
                <a:ea typeface="ＭＳ Ｐゴシック" pitchFamily="34" charset="-128"/>
              </a:defRPr>
            </a:lvl2pPr>
            <a:lvl3pPr marL="1143000" indent="-228600" defTabSz="938213" eaLnBrk="0" hangingPunct="0">
              <a:defRPr>
                <a:solidFill>
                  <a:schemeClr val="tx1"/>
                </a:solidFill>
                <a:latin typeface="Arial" pitchFamily="34" charset="0"/>
                <a:ea typeface="ＭＳ Ｐゴシック" pitchFamily="34" charset="-128"/>
              </a:defRPr>
            </a:lvl3pPr>
            <a:lvl4pPr marL="1600200" indent="-228600" defTabSz="938213" eaLnBrk="0" hangingPunct="0">
              <a:defRPr>
                <a:solidFill>
                  <a:schemeClr val="tx1"/>
                </a:solidFill>
                <a:latin typeface="Arial" pitchFamily="34" charset="0"/>
                <a:ea typeface="ＭＳ Ｐゴシック" pitchFamily="34" charset="-128"/>
              </a:defRPr>
            </a:lvl4pPr>
            <a:lvl5pPr marL="2057400" indent="-228600" defTabSz="938213" eaLnBrk="0" hangingPunct="0">
              <a:defRPr>
                <a:solidFill>
                  <a:schemeClr val="tx1"/>
                </a:solidFill>
                <a:latin typeface="Arial" pitchFamily="34" charset="0"/>
                <a:ea typeface="ＭＳ Ｐゴシック" pitchFamily="34" charset="-128"/>
              </a:defRPr>
            </a:lvl5pPr>
            <a:lvl6pPr marL="2514600" indent="-228600" defTabSz="938213"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938213"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938213"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938213"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defRPr/>
            </a:pPr>
            <a:fld id="{845BA463-72E5-4A72-8D1D-A7E979F2B400}" type="slidenum">
              <a:rPr lang="de-DE"/>
              <a:pPr eaLnBrk="1" hangingPunct="1">
                <a:defRPr/>
              </a:pPr>
              <a:t>26</a:t>
            </a:fld>
            <a:endParaRPr 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p:spPr>
      </p:sp>
      <p:sp>
        <p:nvSpPr>
          <p:cNvPr id="1064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4" name="Slide Number Placeholder 3"/>
          <p:cNvSpPr>
            <a:spLocks noGrp="1"/>
          </p:cNvSpPr>
          <p:nvPr>
            <p:ph type="sldNum" sz="quarter" idx="5"/>
          </p:nvPr>
        </p:nvSpPr>
        <p:spPr/>
        <p:txBody>
          <a:bodyPr/>
          <a:lstStyle/>
          <a:p>
            <a:pPr>
              <a:defRPr/>
            </a:pPr>
            <a:fld id="{1ED5E014-DACA-4251-9930-A19159265B8C}" type="slidenum">
              <a:rPr lang="en-GB" smtClean="0"/>
              <a:pPr>
                <a:defRPr/>
              </a:pPr>
              <a:t>27</a:t>
            </a:fld>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Header Placeholder 5"/>
          <p:cNvSpPr txBox="1">
            <a:spLocks noGrp="1"/>
          </p:cNvSpPr>
          <p:nvPr/>
        </p:nvSpPr>
        <p:spPr bwMode="auto">
          <a:xfrm>
            <a:off x="0" y="0"/>
            <a:ext cx="2971800" cy="458788"/>
          </a:xfrm>
          <a:prstGeom prst="rect">
            <a:avLst/>
          </a:prstGeom>
          <a:noFill/>
          <a:ln w="9525">
            <a:noFill/>
            <a:miter lim="800000"/>
            <a:headEnd/>
            <a:tailEnd/>
          </a:ln>
        </p:spPr>
        <p:txBody>
          <a:bodyPr lIns="93134" tIns="46566" rIns="93134" bIns="46566"/>
          <a:lstStyle/>
          <a:p>
            <a:pPr defTabSz="931863"/>
            <a:r>
              <a:rPr lang="en-US" sz="1200" b="1" i="1">
                <a:latin typeface="Arial Narrow" pitchFamily="34" charset="0"/>
              </a:rPr>
              <a:t>Draft: Not Approved for Use</a:t>
            </a:r>
          </a:p>
        </p:txBody>
      </p:sp>
      <p:sp>
        <p:nvSpPr>
          <p:cNvPr id="107523" name="Slide Image Placeholder 8"/>
          <p:cNvSpPr>
            <a:spLocks noGrp="1" noRot="1" noChangeAspect="1" noTextEdit="1"/>
          </p:cNvSpPr>
          <p:nvPr>
            <p:ph type="sldImg"/>
          </p:nvPr>
        </p:nvSpPr>
        <p:spPr bwMode="auto">
          <a:xfrm>
            <a:off x="1898650" y="309563"/>
            <a:ext cx="2947988" cy="2209800"/>
          </a:xfrm>
          <a:noFill/>
          <a:ln>
            <a:solidFill>
              <a:srgbClr val="000000"/>
            </a:solidFill>
            <a:miter lim="800000"/>
            <a:headEnd/>
            <a:tailEnd/>
          </a:ln>
        </p:spPr>
      </p:sp>
      <p:sp>
        <p:nvSpPr>
          <p:cNvPr id="107524" name="Notes Placeholder 9"/>
          <p:cNvSpPr>
            <a:spLocks noGrp="1"/>
          </p:cNvSpPr>
          <p:nvPr>
            <p:ph type="body" idx="1"/>
          </p:nvPr>
        </p:nvSpPr>
        <p:spPr bwMode="auto">
          <a:xfrm>
            <a:off x="966788" y="2759075"/>
            <a:ext cx="5351462" cy="5324475"/>
          </a:xfrm>
          <a:noFill/>
        </p:spPr>
        <p:txBody>
          <a:bodyPr wrap="square" lIns="0" tIns="0" rIns="0" bIns="0" numCol="1" anchor="t" anchorCtr="0" compatLnSpc="1">
            <a:prstTxWarp prst="textNoShape">
              <a:avLst/>
            </a:prstTxWarp>
          </a:bodyPr>
          <a:lstStyle/>
          <a:p>
            <a:pPr eaLnBrk="1" hangingPunct="1">
              <a:tabLst>
                <a:tab pos="234950" algn="l"/>
                <a:tab pos="457200" algn="l"/>
                <a:tab pos="692150" algn="l"/>
                <a:tab pos="914400" algn="l"/>
              </a:tabLst>
            </a:pPr>
            <a:r>
              <a:rPr lang="en-US" smtClean="0"/>
              <a:t>The Contraceptive CHOICE Project has demonstrated that women will choose long-acting reversible contraceptives (LARCs) over other contraceptive options when fully informed about their options.</a:t>
            </a:r>
            <a:r>
              <a:rPr lang="en-US" baseline="30000" smtClean="0"/>
              <a:t>1</a:t>
            </a:r>
          </a:p>
          <a:p>
            <a:pPr eaLnBrk="1" hangingPunct="1">
              <a:tabLst>
                <a:tab pos="234950" algn="l"/>
                <a:tab pos="457200" algn="l"/>
                <a:tab pos="692150" algn="l"/>
                <a:tab pos="914400" algn="l"/>
              </a:tabLst>
            </a:pPr>
            <a:r>
              <a:rPr lang="en-US" smtClean="0"/>
              <a:t>Among 2,500 women who were either not using contraception or were willing to switch to a different method, 67% choose a LARC and only 33% chose a shorter-acting method. The LARCs chosen included the subdermal implant, the levonorgestrel intrauterine system, and the copper-bearing intrauterine device. The shorter-acting agents principally included oral pills, the vaginal ring, injectables, and the patch.</a:t>
            </a:r>
            <a:r>
              <a:rPr lang="en-US" baseline="30000" smtClean="0"/>
              <a:t>1</a:t>
            </a:r>
          </a:p>
          <a:p>
            <a:pPr eaLnBrk="1" hangingPunct="1">
              <a:tabLst>
                <a:tab pos="234950" algn="l"/>
                <a:tab pos="457200" algn="l"/>
                <a:tab pos="692150" algn="l"/>
                <a:tab pos="914400" algn="l"/>
              </a:tabLst>
            </a:pPr>
            <a:r>
              <a:rPr lang="en-US" smtClean="0"/>
              <a:t>These results show that “forgettable contraception” with LARCs has a greater than expected appeal to many women and therefore support offering LARCs to women seeking effective contraception.</a:t>
            </a:r>
            <a:r>
              <a:rPr lang="en-US" baseline="30000" smtClean="0"/>
              <a:t>1</a:t>
            </a:r>
          </a:p>
          <a:p>
            <a:pPr eaLnBrk="1" hangingPunct="1">
              <a:tabLst>
                <a:tab pos="234950" algn="l"/>
                <a:tab pos="457200" algn="l"/>
                <a:tab pos="692150" algn="l"/>
                <a:tab pos="914400" algn="l"/>
              </a:tabLst>
            </a:pPr>
            <a:endParaRPr lang="en-US" smtClean="0"/>
          </a:p>
          <a:p>
            <a:pPr eaLnBrk="1" hangingPunct="1">
              <a:tabLst>
                <a:tab pos="234950" algn="l"/>
                <a:tab pos="457200" algn="l"/>
                <a:tab pos="692150" algn="l"/>
                <a:tab pos="914400" algn="l"/>
              </a:tabLst>
            </a:pPr>
            <a:endParaRPr lang="en-US" smtClean="0"/>
          </a:p>
          <a:p>
            <a:pPr eaLnBrk="1" hangingPunct="1">
              <a:tabLst>
                <a:tab pos="234950" algn="l"/>
                <a:tab pos="457200" algn="l"/>
                <a:tab pos="692150" algn="l"/>
                <a:tab pos="914400" algn="l"/>
              </a:tabLst>
            </a:pPr>
            <a:endParaRPr lang="en-US" smtClean="0"/>
          </a:p>
          <a:p>
            <a:pPr eaLnBrk="1" hangingPunct="1">
              <a:tabLst>
                <a:tab pos="234950" algn="l"/>
                <a:tab pos="457200" algn="l"/>
                <a:tab pos="692150" algn="l"/>
                <a:tab pos="914400" algn="l"/>
              </a:tabLst>
            </a:pPr>
            <a:endParaRPr lang="en-US" smtClean="0"/>
          </a:p>
          <a:p>
            <a:pPr eaLnBrk="1" hangingPunct="1">
              <a:tabLst>
                <a:tab pos="234950" algn="l"/>
                <a:tab pos="457200" algn="l"/>
                <a:tab pos="692150" algn="l"/>
                <a:tab pos="914400" algn="l"/>
              </a:tabLst>
            </a:pPr>
            <a:endParaRPr lang="en-US" smtClean="0"/>
          </a:p>
          <a:p>
            <a:pPr eaLnBrk="1" hangingPunct="1">
              <a:tabLst>
                <a:tab pos="234950" algn="l"/>
                <a:tab pos="457200" algn="l"/>
                <a:tab pos="692150" algn="l"/>
                <a:tab pos="914400" algn="l"/>
              </a:tabLst>
            </a:pPr>
            <a:endParaRPr lang="en-US" smtClean="0"/>
          </a:p>
          <a:p>
            <a:pPr eaLnBrk="1" hangingPunct="1">
              <a:tabLst>
                <a:tab pos="234950" algn="l"/>
                <a:tab pos="457200" algn="l"/>
                <a:tab pos="692150" algn="l"/>
                <a:tab pos="914400" algn="l"/>
              </a:tabLst>
            </a:pPr>
            <a:endParaRPr lang="en-US" smtClean="0"/>
          </a:p>
          <a:p>
            <a:pPr eaLnBrk="1" hangingPunct="1">
              <a:tabLst>
                <a:tab pos="234950" algn="l"/>
                <a:tab pos="457200" algn="l"/>
                <a:tab pos="692150" algn="l"/>
                <a:tab pos="914400" algn="l"/>
              </a:tabLst>
            </a:pPr>
            <a:endParaRPr lang="en-US" smtClean="0"/>
          </a:p>
          <a:p>
            <a:pPr eaLnBrk="1" hangingPunct="1">
              <a:tabLst>
                <a:tab pos="234950" algn="l"/>
                <a:tab pos="457200" algn="l"/>
                <a:tab pos="692150" algn="l"/>
                <a:tab pos="914400" algn="l"/>
              </a:tabLst>
            </a:pPr>
            <a:endParaRPr lang="en-US" smtClean="0"/>
          </a:p>
          <a:p>
            <a:pPr eaLnBrk="1" hangingPunct="1">
              <a:tabLst>
                <a:tab pos="234950" algn="l"/>
                <a:tab pos="457200" algn="l"/>
                <a:tab pos="692150" algn="l"/>
                <a:tab pos="914400" algn="l"/>
              </a:tabLst>
            </a:pPr>
            <a:endParaRPr lang="en-US" smtClean="0"/>
          </a:p>
        </p:txBody>
      </p:sp>
      <p:sp>
        <p:nvSpPr>
          <p:cNvPr id="107525" name="Slide Number Placeholder 10"/>
          <p:cNvSpPr txBox="1">
            <a:spLocks noGrp="1"/>
          </p:cNvSpPr>
          <p:nvPr/>
        </p:nvSpPr>
        <p:spPr bwMode="auto">
          <a:xfrm>
            <a:off x="3886200" y="0"/>
            <a:ext cx="2971800" cy="458788"/>
          </a:xfrm>
          <a:prstGeom prst="rect">
            <a:avLst/>
          </a:prstGeom>
          <a:noFill/>
          <a:ln w="9525">
            <a:noFill/>
            <a:miter lim="800000"/>
            <a:headEnd/>
            <a:tailEnd/>
          </a:ln>
        </p:spPr>
        <p:txBody>
          <a:bodyPr lIns="93134" tIns="46566" rIns="93134" bIns="46566"/>
          <a:lstStyle/>
          <a:p>
            <a:pPr algn="r" defTabSz="931863"/>
            <a:r>
              <a:rPr lang="en-US" sz="1200">
                <a:latin typeface="Arial Narrow" pitchFamily="34" charset="0"/>
              </a:rPr>
              <a:t>MS</a:t>
            </a:r>
            <a:fld id="{0FFA578C-6822-4C9B-A3A3-754CEA16BFB9}" type="slidenum">
              <a:rPr lang="en-US" sz="1200">
                <a:latin typeface="Arial Narrow" pitchFamily="34" charset="0"/>
              </a:rPr>
              <a:pPr algn="r" defTabSz="931863"/>
              <a:t>28</a:t>
            </a:fld>
            <a:endParaRPr lang="en-US" sz="1200">
              <a:latin typeface="Arial Narrow" pitchFamily="34" charset="0"/>
            </a:endParaRPr>
          </a:p>
        </p:txBody>
      </p:sp>
      <p:grpSp>
        <p:nvGrpSpPr>
          <p:cNvPr id="107526" name="Group 9"/>
          <p:cNvGrpSpPr>
            <a:grpSpLocks/>
          </p:cNvGrpSpPr>
          <p:nvPr/>
        </p:nvGrpSpPr>
        <p:grpSpPr bwMode="auto">
          <a:xfrm>
            <a:off x="44450" y="687388"/>
            <a:ext cx="1000125" cy="4408487"/>
            <a:chOff x="44450" y="698500"/>
            <a:chExt cx="1003300" cy="4481480"/>
          </a:xfrm>
        </p:grpSpPr>
        <p:sp>
          <p:nvSpPr>
            <p:cNvPr id="107529" name="Text Box 4"/>
            <p:cNvSpPr txBox="1">
              <a:spLocks noChangeArrowheads="1"/>
            </p:cNvSpPr>
            <p:nvPr/>
          </p:nvSpPr>
          <p:spPr bwMode="black">
            <a:xfrm>
              <a:off x="44450" y="698500"/>
              <a:ext cx="1003300" cy="343241"/>
            </a:xfrm>
            <a:prstGeom prst="rect">
              <a:avLst/>
            </a:prstGeom>
            <a:noFill/>
            <a:ln w="9525">
              <a:noFill/>
              <a:miter lim="800000"/>
              <a:headEnd/>
              <a:tailEnd/>
            </a:ln>
          </p:spPr>
          <p:txBody>
            <a:bodyPr lIns="90494" tIns="45248" rIns="90494" bIns="45248">
              <a:spAutoFit/>
            </a:bodyPr>
            <a:lstStyle/>
            <a:p>
              <a:pPr eaLnBrk="0" hangingPunct="0"/>
              <a:r>
                <a:rPr lang="en-US" sz="800">
                  <a:solidFill>
                    <a:srgbClr val="000000"/>
                  </a:solidFill>
                  <a:latin typeface="Arial Narrow" pitchFamily="34" charset="0"/>
                </a:rPr>
                <a:t>1/Secura: pe2A; pe3A; pe5A</a:t>
              </a:r>
            </a:p>
          </p:txBody>
        </p:sp>
        <p:sp>
          <p:nvSpPr>
            <p:cNvPr id="107530" name="Text Box 4"/>
            <p:cNvSpPr txBox="1">
              <a:spLocks noChangeArrowheads="1"/>
            </p:cNvSpPr>
            <p:nvPr/>
          </p:nvSpPr>
          <p:spPr bwMode="black">
            <a:xfrm>
              <a:off x="44450" y="3084394"/>
              <a:ext cx="1003300" cy="2095586"/>
            </a:xfrm>
            <a:prstGeom prst="rect">
              <a:avLst/>
            </a:prstGeom>
            <a:noFill/>
            <a:ln w="9525">
              <a:noFill/>
              <a:miter lim="800000"/>
              <a:headEnd/>
              <a:tailEnd/>
            </a:ln>
          </p:spPr>
          <p:txBody>
            <a:bodyPr lIns="90494" tIns="45248" rIns="90494" bIns="45248">
              <a:spAutoFit/>
            </a:bodyPr>
            <a:lstStyle/>
            <a:p>
              <a:pPr eaLnBrk="0" hangingPunct="0"/>
              <a:r>
                <a:rPr lang="en-US" sz="800">
                  <a:solidFill>
                    <a:srgbClr val="000000"/>
                  </a:solidFill>
                  <a:latin typeface="Arial Narrow" pitchFamily="34" charset="0"/>
                </a:rPr>
                <a:t>1/Secura: pe2A; pe5A</a:t>
              </a:r>
            </a:p>
            <a:p>
              <a:pPr eaLnBrk="0" hangingPunct="0"/>
              <a:endParaRPr lang="en-US" sz="800">
                <a:solidFill>
                  <a:srgbClr val="000000"/>
                </a:solidFill>
                <a:latin typeface="Arial Narrow" pitchFamily="34" charset="0"/>
              </a:endParaRPr>
            </a:p>
            <a:p>
              <a:pPr eaLnBrk="0" hangingPunct="0"/>
              <a:endParaRPr lang="en-US" sz="800">
                <a:solidFill>
                  <a:srgbClr val="000000"/>
                </a:solidFill>
                <a:latin typeface="Arial Narrow" pitchFamily="34" charset="0"/>
              </a:endParaRPr>
            </a:p>
            <a:p>
              <a:pPr eaLnBrk="0" hangingPunct="0"/>
              <a:endParaRPr lang="en-US" sz="800">
                <a:solidFill>
                  <a:srgbClr val="000000"/>
                </a:solidFill>
                <a:latin typeface="Arial Narrow" pitchFamily="34" charset="0"/>
              </a:endParaRPr>
            </a:p>
            <a:p>
              <a:pPr eaLnBrk="0" hangingPunct="0"/>
              <a:endParaRPr lang="en-US" sz="800">
                <a:solidFill>
                  <a:srgbClr val="000000"/>
                </a:solidFill>
                <a:latin typeface="Arial Narrow" pitchFamily="34" charset="0"/>
              </a:endParaRPr>
            </a:p>
            <a:p>
              <a:pPr eaLnBrk="0" hangingPunct="0"/>
              <a:endParaRPr lang="en-US" sz="800">
                <a:solidFill>
                  <a:srgbClr val="000000"/>
                </a:solidFill>
                <a:latin typeface="Arial Narrow" pitchFamily="34" charset="0"/>
              </a:endParaRPr>
            </a:p>
            <a:p>
              <a:pPr eaLnBrk="0" hangingPunct="0"/>
              <a:endParaRPr lang="en-US" sz="800">
                <a:solidFill>
                  <a:srgbClr val="000000"/>
                </a:solidFill>
                <a:latin typeface="Arial Narrow" pitchFamily="34" charset="0"/>
              </a:endParaRPr>
            </a:p>
            <a:p>
              <a:pPr eaLnBrk="0" hangingPunct="0"/>
              <a:endParaRPr lang="en-US" sz="800">
                <a:solidFill>
                  <a:srgbClr val="000000"/>
                </a:solidFill>
                <a:latin typeface="Arial Narrow" pitchFamily="34" charset="0"/>
              </a:endParaRPr>
            </a:p>
            <a:p>
              <a:pPr eaLnBrk="0" hangingPunct="0"/>
              <a:r>
                <a:rPr lang="en-US" sz="800">
                  <a:solidFill>
                    <a:srgbClr val="000000"/>
                  </a:solidFill>
                  <a:latin typeface="Arial Narrow" pitchFamily="34" charset="0"/>
                </a:rPr>
                <a:t>1/Secura: pe2B; pe3A; pe5A</a:t>
              </a:r>
            </a:p>
            <a:p>
              <a:pPr eaLnBrk="0" hangingPunct="0"/>
              <a:endParaRPr lang="en-US" sz="800">
                <a:solidFill>
                  <a:srgbClr val="000000"/>
                </a:solidFill>
                <a:latin typeface="Arial Narrow" pitchFamily="34" charset="0"/>
              </a:endParaRPr>
            </a:p>
            <a:p>
              <a:pPr eaLnBrk="0" hangingPunct="0"/>
              <a:endParaRPr lang="en-US" sz="800">
                <a:solidFill>
                  <a:srgbClr val="000000"/>
                </a:solidFill>
                <a:latin typeface="Arial Narrow" pitchFamily="34" charset="0"/>
              </a:endParaRPr>
            </a:p>
            <a:p>
              <a:pPr eaLnBrk="0" hangingPunct="0"/>
              <a:endParaRPr lang="en-US" sz="800">
                <a:solidFill>
                  <a:srgbClr val="000000"/>
                </a:solidFill>
                <a:latin typeface="Arial Narrow" pitchFamily="34" charset="0"/>
              </a:endParaRPr>
            </a:p>
            <a:p>
              <a:pPr eaLnBrk="0" hangingPunct="0"/>
              <a:endParaRPr lang="en-US" sz="800">
                <a:solidFill>
                  <a:srgbClr val="000000"/>
                </a:solidFill>
                <a:latin typeface="Arial Narrow" pitchFamily="34" charset="0"/>
              </a:endParaRPr>
            </a:p>
            <a:p>
              <a:pPr eaLnBrk="0" hangingPunct="0"/>
              <a:r>
                <a:rPr lang="en-US" sz="800">
                  <a:solidFill>
                    <a:srgbClr val="000000"/>
                  </a:solidFill>
                  <a:latin typeface="Arial Narrow" pitchFamily="34" charset="0"/>
                </a:rPr>
                <a:t>1/Secura: pe4a</a:t>
              </a:r>
            </a:p>
            <a:p>
              <a:pPr eaLnBrk="0" hangingPunct="0"/>
              <a:endParaRPr lang="en-US" sz="800">
                <a:solidFill>
                  <a:srgbClr val="000000"/>
                </a:solidFill>
                <a:latin typeface="Arial Narrow" pitchFamily="34" charset="0"/>
              </a:endParaRPr>
            </a:p>
          </p:txBody>
        </p:sp>
      </p:grpSp>
      <p:sp>
        <p:nvSpPr>
          <p:cNvPr id="8" name="Rectangle 7"/>
          <p:cNvSpPr/>
          <p:nvPr/>
        </p:nvSpPr>
        <p:spPr>
          <a:xfrm>
            <a:off x="989013" y="8542338"/>
            <a:ext cx="5181600" cy="307975"/>
          </a:xfrm>
          <a:prstGeom prst="rect">
            <a:avLst/>
          </a:prstGeom>
        </p:spPr>
        <p:txBody>
          <a:bodyPr lIns="0" tIns="0" rIns="0" bIns="0" anchor="b">
            <a:spAutoFit/>
          </a:bodyPr>
          <a:lstStyle/>
          <a:p>
            <a:pPr>
              <a:defRPr/>
            </a:pPr>
            <a:endParaRPr lang="en-US" sz="1000" b="1" dirty="0">
              <a:latin typeface="Arial Narrow" pitchFamily="34" charset="0"/>
              <a:cs typeface="Arial" charset="0"/>
            </a:endParaRPr>
          </a:p>
          <a:p>
            <a:pPr marL="228600" indent="-228600">
              <a:defRPr/>
            </a:pPr>
            <a:r>
              <a:rPr lang="en-US" sz="1000" b="1" dirty="0">
                <a:latin typeface="Arial Narrow" pitchFamily="34" charset="0"/>
                <a:cs typeface="Arial" charset="0"/>
              </a:rPr>
              <a:t>1.	</a:t>
            </a:r>
            <a:r>
              <a:rPr lang="en-US" sz="1000" dirty="0">
                <a:latin typeface="Arial Narrow" pitchFamily="34" charset="0"/>
                <a:cs typeface="Arial" charset="0"/>
              </a:rPr>
              <a:t>Secura GM et al. </a:t>
            </a:r>
            <a:r>
              <a:rPr lang="en-US" sz="1000" i="1" dirty="0">
                <a:latin typeface="Arial Narrow" pitchFamily="34" charset="0"/>
                <a:cs typeface="Arial" charset="0"/>
              </a:rPr>
              <a:t>Am J </a:t>
            </a:r>
            <a:r>
              <a:rPr lang="en-US" sz="1000" i="1" dirty="0" err="1">
                <a:latin typeface="Arial Narrow" pitchFamily="34" charset="0"/>
                <a:cs typeface="Arial" charset="0"/>
              </a:rPr>
              <a:t>Obstet</a:t>
            </a:r>
            <a:r>
              <a:rPr lang="en-US" sz="1000" i="1" dirty="0">
                <a:latin typeface="Arial Narrow" pitchFamily="34" charset="0"/>
                <a:cs typeface="Arial" charset="0"/>
              </a:rPr>
              <a:t> Gynecol</a:t>
            </a:r>
            <a:r>
              <a:rPr lang="en-US" sz="1000" dirty="0">
                <a:latin typeface="Arial Narrow" pitchFamily="34" charset="0"/>
                <a:cs typeface="Arial" charset="0"/>
              </a:rPr>
              <a:t>. 2010;203:115.e1–115.e7.</a:t>
            </a:r>
          </a:p>
        </p:txBody>
      </p:sp>
      <p:sp>
        <p:nvSpPr>
          <p:cNvPr id="107528" name="Footer Placeholder 8"/>
          <p:cNvSpPr txBox="1">
            <a:spLocks noGrp="1"/>
          </p:cNvSpPr>
          <p:nvPr/>
        </p:nvSpPr>
        <p:spPr bwMode="auto">
          <a:xfrm>
            <a:off x="0" y="8850313"/>
            <a:ext cx="2971800" cy="292100"/>
          </a:xfrm>
          <a:prstGeom prst="rect">
            <a:avLst/>
          </a:prstGeom>
          <a:noFill/>
          <a:ln w="9525">
            <a:noFill/>
            <a:miter lim="800000"/>
            <a:headEnd/>
            <a:tailEnd/>
          </a:ln>
        </p:spPr>
        <p:txBody>
          <a:bodyPr lIns="93134" tIns="46566" rIns="93134" bIns="46566" anchor="b"/>
          <a:lstStyle/>
          <a:p>
            <a:pPr defTabSz="931863"/>
            <a:r>
              <a:rPr lang="en-US" sz="1200">
                <a:latin typeface="Arial Narrow" pitchFamily="34" charset="0"/>
              </a:rPr>
              <a:t>WOMN-1014325-0000</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xfrm>
            <a:off x="1144588" y="685800"/>
            <a:ext cx="4568825" cy="3427413"/>
          </a:xfrm>
          <a:noFill/>
          <a:ln>
            <a:solidFill>
              <a:srgbClr val="000000"/>
            </a:solidFill>
            <a:miter lim="800000"/>
            <a:headEnd/>
            <a:tailEnd/>
          </a:ln>
        </p:spPr>
      </p:sp>
      <p:sp>
        <p:nvSpPr>
          <p:cNvPr id="108547" name="Notes Placeholder 2"/>
          <p:cNvSpPr>
            <a:spLocks noGrp="1"/>
          </p:cNvSpPr>
          <p:nvPr>
            <p:ph type="body" idx="1"/>
          </p:nvPr>
        </p:nvSpPr>
        <p:spPr bwMode="auto">
          <a:noFill/>
        </p:spPr>
        <p:txBody>
          <a:bodyPr wrap="square" numCol="1" anchor="t" anchorCtr="0" compatLnSpc="1">
            <a:prstTxWarp prst="textNoShape">
              <a:avLst/>
            </a:prstTxWarp>
          </a:bodyPr>
          <a:lstStyle/>
          <a:p>
            <a:pPr defTabSz="869950">
              <a:spcBef>
                <a:spcPct val="0"/>
              </a:spcBef>
            </a:pPr>
            <a:r>
              <a:rPr lang="en-GB" smtClean="0">
                <a:latin typeface="Arial" pitchFamily="34" charset="0"/>
                <a:cs typeface="Arial" pitchFamily="34" charset="0"/>
              </a:rPr>
              <a:t>Highlight the findings in bar chart to the audience: IUS has the longest continuation rate = 87.5% @ 12 months</a:t>
            </a:r>
          </a:p>
          <a:p>
            <a:pPr defTabSz="869950">
              <a:spcBef>
                <a:spcPct val="0"/>
              </a:spcBef>
            </a:pPr>
            <a:endParaRPr lang="en-GB" b="1" smtClean="0">
              <a:latin typeface="Arial" pitchFamily="34" charset="0"/>
              <a:cs typeface="Arial" pitchFamily="34" charset="0"/>
            </a:endParaRPr>
          </a:p>
          <a:p>
            <a:pPr defTabSz="869950">
              <a:spcBef>
                <a:spcPct val="0"/>
              </a:spcBef>
            </a:pPr>
            <a:endParaRPr lang="en-GB" b="1" smtClean="0">
              <a:latin typeface="Arial" pitchFamily="34" charset="0"/>
              <a:cs typeface="Arial" pitchFamily="34" charset="0"/>
            </a:endParaRPr>
          </a:p>
          <a:p>
            <a:pPr defTabSz="869950">
              <a:spcBef>
                <a:spcPct val="0"/>
              </a:spcBef>
            </a:pPr>
            <a:r>
              <a:rPr lang="en-GB" b="1" smtClean="0">
                <a:latin typeface="Arial" pitchFamily="34" charset="0"/>
                <a:cs typeface="Arial" pitchFamily="34" charset="0"/>
              </a:rPr>
              <a:t>Reference</a:t>
            </a:r>
          </a:p>
          <a:p>
            <a:pPr defTabSz="869950">
              <a:spcBef>
                <a:spcPct val="0"/>
              </a:spcBef>
            </a:pPr>
            <a:r>
              <a:rPr lang="en-GB" smtClean="0">
                <a:latin typeface="Arial" pitchFamily="34" charset="0"/>
                <a:cs typeface="Arial" pitchFamily="34" charset="0"/>
              </a:rPr>
              <a:t>Peipert JF, Zhao Q, Allsworth JE, </a:t>
            </a:r>
            <a:r>
              <a:rPr lang="en-GB" i="1" smtClean="0">
                <a:latin typeface="Arial" pitchFamily="34" charset="0"/>
                <a:cs typeface="Arial" pitchFamily="34" charset="0"/>
              </a:rPr>
              <a:t>et al</a:t>
            </a:r>
            <a:r>
              <a:rPr lang="en-GB" smtClean="0">
                <a:latin typeface="Arial" pitchFamily="34" charset="0"/>
                <a:cs typeface="Arial" pitchFamily="34" charset="0"/>
              </a:rPr>
              <a:t>. Continuation and satisfaction of reversible contraception. </a:t>
            </a:r>
            <a:r>
              <a:rPr lang="en-GB" i="1" smtClean="0">
                <a:latin typeface="Arial" pitchFamily="34" charset="0"/>
                <a:cs typeface="Arial" pitchFamily="34" charset="0"/>
              </a:rPr>
              <a:t>Obstet Gynecol </a:t>
            </a:r>
            <a:r>
              <a:rPr lang="en-GB" smtClean="0">
                <a:latin typeface="Arial" pitchFamily="34" charset="0"/>
                <a:cs typeface="Arial" pitchFamily="34" charset="0"/>
              </a:rPr>
              <a:t>2011;117:1105−1113.</a:t>
            </a:r>
          </a:p>
        </p:txBody>
      </p:sp>
      <p:sp>
        <p:nvSpPr>
          <p:cNvPr id="161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9234F06-C950-4E0E-B677-E067CE30B143}" type="slidenum">
              <a:rPr lang="de-DE">
                <a:solidFill>
                  <a:srgbClr val="000000"/>
                </a:solidFill>
              </a:rPr>
              <a:pPr fontAlgn="base">
                <a:spcBef>
                  <a:spcPct val="0"/>
                </a:spcBef>
                <a:spcAft>
                  <a:spcPct val="0"/>
                </a:spcAft>
                <a:defRPr/>
              </a:pPr>
              <a:t>29</a:t>
            </a:fld>
            <a:endParaRPr lang="de-DE">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xfrm>
            <a:off x="1144588" y="685800"/>
            <a:ext cx="4568825" cy="3427413"/>
          </a:xfrm>
          <a:noFill/>
          <a:ln>
            <a:solidFill>
              <a:srgbClr val="000000"/>
            </a:solidFill>
            <a:miter lim="800000"/>
            <a:headEnd/>
            <a:tailEnd/>
          </a:ln>
        </p:spPr>
      </p:sp>
      <p:sp>
        <p:nvSpPr>
          <p:cNvPr id="109571" name="Notes Placeholder 2"/>
          <p:cNvSpPr>
            <a:spLocks noGrp="1"/>
          </p:cNvSpPr>
          <p:nvPr>
            <p:ph type="body" idx="1"/>
          </p:nvPr>
        </p:nvSpPr>
        <p:spPr bwMode="auto">
          <a:noFill/>
        </p:spPr>
        <p:txBody>
          <a:bodyPr wrap="square" numCol="1" anchor="t" anchorCtr="0" compatLnSpc="1">
            <a:prstTxWarp prst="textNoShape">
              <a:avLst/>
            </a:prstTxWarp>
          </a:bodyPr>
          <a:lstStyle/>
          <a:p>
            <a:pPr defTabSz="869950">
              <a:spcBef>
                <a:spcPct val="0"/>
              </a:spcBef>
            </a:pPr>
            <a:r>
              <a:rPr lang="en-GB" smtClean="0">
                <a:latin typeface="Arial" pitchFamily="34" charset="0"/>
                <a:cs typeface="Arial" pitchFamily="34" charset="0"/>
              </a:rPr>
              <a:t>Highlight the findings in bar chart to the audience: IUS has the longest continuation rate = 87.5% @ 12 months</a:t>
            </a:r>
          </a:p>
          <a:p>
            <a:pPr defTabSz="869950">
              <a:spcBef>
                <a:spcPct val="0"/>
              </a:spcBef>
            </a:pPr>
            <a:endParaRPr lang="en-GB" b="1" smtClean="0">
              <a:latin typeface="Arial" pitchFamily="34" charset="0"/>
              <a:cs typeface="Arial" pitchFamily="34" charset="0"/>
            </a:endParaRPr>
          </a:p>
          <a:p>
            <a:pPr defTabSz="869950">
              <a:spcBef>
                <a:spcPct val="0"/>
              </a:spcBef>
            </a:pPr>
            <a:endParaRPr lang="en-GB" b="1" smtClean="0">
              <a:latin typeface="Arial" pitchFamily="34" charset="0"/>
              <a:cs typeface="Arial" pitchFamily="34" charset="0"/>
            </a:endParaRPr>
          </a:p>
          <a:p>
            <a:pPr defTabSz="869950">
              <a:spcBef>
                <a:spcPct val="0"/>
              </a:spcBef>
            </a:pPr>
            <a:r>
              <a:rPr lang="en-GB" b="1" smtClean="0">
                <a:latin typeface="Arial" pitchFamily="34" charset="0"/>
                <a:cs typeface="Arial" pitchFamily="34" charset="0"/>
              </a:rPr>
              <a:t>Reference</a:t>
            </a:r>
          </a:p>
          <a:p>
            <a:pPr defTabSz="869950">
              <a:spcBef>
                <a:spcPct val="0"/>
              </a:spcBef>
            </a:pPr>
            <a:r>
              <a:rPr lang="en-GB" smtClean="0">
                <a:latin typeface="Arial" pitchFamily="34" charset="0"/>
                <a:cs typeface="Arial" pitchFamily="34" charset="0"/>
              </a:rPr>
              <a:t>Peipert JF, Zhao Q, Allsworth JE, </a:t>
            </a:r>
            <a:r>
              <a:rPr lang="en-GB" i="1" smtClean="0">
                <a:latin typeface="Arial" pitchFamily="34" charset="0"/>
                <a:cs typeface="Arial" pitchFamily="34" charset="0"/>
              </a:rPr>
              <a:t>et al</a:t>
            </a:r>
            <a:r>
              <a:rPr lang="en-GB" smtClean="0">
                <a:latin typeface="Arial" pitchFamily="34" charset="0"/>
                <a:cs typeface="Arial" pitchFamily="34" charset="0"/>
              </a:rPr>
              <a:t>. Continuation and satisfaction of reversible contraception. </a:t>
            </a:r>
            <a:r>
              <a:rPr lang="en-GB" i="1" smtClean="0">
                <a:latin typeface="Arial" pitchFamily="34" charset="0"/>
                <a:cs typeface="Arial" pitchFamily="34" charset="0"/>
              </a:rPr>
              <a:t>Obstet Gynecol </a:t>
            </a:r>
            <a:r>
              <a:rPr lang="en-GB" smtClean="0">
                <a:latin typeface="Arial" pitchFamily="34" charset="0"/>
                <a:cs typeface="Arial" pitchFamily="34" charset="0"/>
              </a:rPr>
              <a:t>2011;117:1105−1113.</a:t>
            </a:r>
          </a:p>
        </p:txBody>
      </p:sp>
      <p:sp>
        <p:nvSpPr>
          <p:cNvPr id="161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A7CC1B-4F49-476E-BBAA-F6919F129AE6}" type="slidenum">
              <a:rPr lang="de-DE">
                <a:solidFill>
                  <a:srgbClr val="000000"/>
                </a:solidFill>
              </a:rPr>
              <a:pPr fontAlgn="base">
                <a:spcBef>
                  <a:spcPct val="0"/>
                </a:spcBef>
                <a:spcAft>
                  <a:spcPct val="0"/>
                </a:spcAft>
                <a:defRPr/>
              </a:pPr>
              <a:t>30</a:t>
            </a:fld>
            <a:endParaRPr lang="de-DE">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p:spPr>
      </p:sp>
      <p:sp>
        <p:nvSpPr>
          <p:cNvPr id="1105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146436" name="Slide Number Placeholder 3"/>
          <p:cNvSpPr>
            <a:spLocks noGrp="1"/>
          </p:cNvSpPr>
          <p:nvPr>
            <p:ph type="sldNum" sz="quarter" idx="5"/>
          </p:nvPr>
        </p:nvSpPr>
        <p:spPr/>
        <p:txBody>
          <a:bodyPr/>
          <a:lstStyle/>
          <a:p>
            <a:pPr>
              <a:defRPr/>
            </a:pPr>
            <a:fld id="{E94BB92F-97CF-4CFD-B71D-0322B6FA3393}" type="slidenum">
              <a:rPr lang="en-GB" smtClean="0"/>
              <a:pPr>
                <a:defRPr/>
              </a:pPr>
              <a:t>31</a:t>
            </a:fld>
            <a:endParaRPr lang="en-GB"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pPr marL="173038" indent="-173038" defTabSz="922338" eaLnBrk="1" hangingPunct="1">
              <a:spcBef>
                <a:spcPct val="0"/>
              </a:spcBef>
              <a:buFontTx/>
              <a:buChar char="•"/>
            </a:pPr>
            <a:r>
              <a:rPr lang="en-GB" smtClean="0"/>
              <a:t>Women aged &lt;21 years using pills, patch or ring had almost twice the risk of unintended pregnancy as older women (hazard ratio </a:t>
            </a:r>
            <a:r>
              <a:rPr lang="pl-PL" smtClean="0"/>
              <a:t>1.9; 95% CI 1.2–2.8</a:t>
            </a:r>
            <a:r>
              <a:rPr lang="en-GB" smtClean="0"/>
              <a:t>; p=0.02</a:t>
            </a:r>
            <a:r>
              <a:rPr lang="pl-PL" smtClean="0"/>
              <a:t>)</a:t>
            </a:r>
            <a:r>
              <a:rPr lang="en-GB" smtClean="0"/>
              <a:t>.</a:t>
            </a:r>
          </a:p>
          <a:p>
            <a:pPr marL="173038" indent="-173038" defTabSz="922338" eaLnBrk="1" hangingPunct="1">
              <a:spcBef>
                <a:spcPct val="0"/>
              </a:spcBef>
              <a:buFontTx/>
              <a:buChar char="•"/>
            </a:pPr>
            <a:r>
              <a:rPr lang="en-GB" smtClean="0"/>
              <a:t>This shows the need for effective contraception in young patients is as important as older patients</a:t>
            </a:r>
          </a:p>
          <a:p>
            <a:pPr marL="173038" indent="-173038" defTabSz="922338" eaLnBrk="1" hangingPunct="1">
              <a:spcBef>
                <a:spcPct val="0"/>
              </a:spcBef>
            </a:pPr>
            <a:endParaRPr lang="en-GB" b="1" smtClean="0"/>
          </a:p>
          <a:p>
            <a:pPr marL="173038" indent="-173038" defTabSz="922338" eaLnBrk="1" hangingPunct="1">
              <a:spcBef>
                <a:spcPct val="0"/>
              </a:spcBef>
            </a:pPr>
            <a:r>
              <a:rPr lang="en-GB" b="1" smtClean="0"/>
              <a:t>Reference</a:t>
            </a:r>
          </a:p>
          <a:p>
            <a:pPr marL="173038" indent="-173038" defTabSz="922338" eaLnBrk="1" hangingPunct="1">
              <a:spcBef>
                <a:spcPct val="0"/>
              </a:spcBef>
            </a:pPr>
            <a:r>
              <a:rPr lang="en-GB" smtClean="0"/>
              <a:t>Winner B, Peipert JF, Zhao Q, et al. Effectiveness of long-acting reversible contraception. N Engl J Med 2012;366(21):1998–2007.</a:t>
            </a:r>
          </a:p>
          <a:p>
            <a:pPr marL="173038" indent="-173038" defTabSz="922338" eaLnBrk="1" hangingPunct="1">
              <a:spcBef>
                <a:spcPct val="0"/>
              </a:spcBef>
            </a:pPr>
            <a:endParaRPr lang="en-GB" smtClean="0"/>
          </a:p>
        </p:txBody>
      </p:sp>
      <p:sp>
        <p:nvSpPr>
          <p:cNvPr id="1280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098125-8575-41F5-BCF3-2B568BE2E738}" type="slidenum">
              <a:rPr lang="de-DE" smtClean="0">
                <a:solidFill>
                  <a:srgbClr val="000000"/>
                </a:solidFill>
                <a:ea typeface="ＭＳ Ｐゴシック" pitchFamily="34" charset="-128"/>
              </a:rPr>
              <a:pPr fontAlgn="base">
                <a:spcBef>
                  <a:spcPct val="0"/>
                </a:spcBef>
                <a:spcAft>
                  <a:spcPct val="0"/>
                </a:spcAft>
                <a:defRPr/>
              </a:pPr>
              <a:t>32</a:t>
            </a:fld>
            <a:endParaRPr lang="de-DE" smtClean="0">
              <a:solidFill>
                <a:srgbClr val="000000"/>
              </a:solidFill>
              <a:ea typeface="ＭＳ Ｐゴシック"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p:spPr>
      </p:sp>
      <p:sp>
        <p:nvSpPr>
          <p:cNvPr id="1126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4" name="Slide Number Placeholder 3"/>
          <p:cNvSpPr>
            <a:spLocks noGrp="1"/>
          </p:cNvSpPr>
          <p:nvPr>
            <p:ph type="sldNum" sz="quarter" idx="5"/>
          </p:nvPr>
        </p:nvSpPr>
        <p:spPr/>
        <p:txBody>
          <a:bodyPr/>
          <a:lstStyle/>
          <a:p>
            <a:pPr>
              <a:defRPr/>
            </a:pPr>
            <a:fld id="{7B0C0D37-F6F4-46C0-9C42-1694F2094FD8}" type="slidenum">
              <a:rPr lang="en-GB" smtClean="0"/>
              <a:pPr>
                <a:defRPr/>
              </a:pPr>
              <a:t>33</a:t>
            </a:fld>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p:txBody>
          <a:bodyPr/>
          <a:lstStyle/>
          <a:p>
            <a:pPr>
              <a:defRPr/>
            </a:pPr>
            <a:fld id="{754CE18B-6C6A-4EE7-850B-4C2FF1DA6937}" type="slidenum">
              <a:rPr lang="en-GB" smtClean="0"/>
              <a:pPr>
                <a:defRPr/>
              </a:pPr>
              <a:t>34</a:t>
            </a:fld>
            <a:endParaRPr lang="en-GB" smtClean="0"/>
          </a:p>
        </p:txBody>
      </p:sp>
      <p:sp>
        <p:nvSpPr>
          <p:cNvPr id="113667" name="Slide Image Placeholder 1"/>
          <p:cNvSpPr>
            <a:spLocks noGrp="1" noRot="1" noChangeAspect="1" noTextEdit="1"/>
          </p:cNvSpPr>
          <p:nvPr>
            <p:ph type="sldImg"/>
          </p:nvPr>
        </p:nvSpPr>
        <p:spPr bwMode="auto">
          <a:noFill/>
          <a:ln>
            <a:solidFill>
              <a:srgbClr val="000000"/>
            </a:solidFill>
            <a:miter lim="800000"/>
            <a:headEnd/>
            <a:tailEnd/>
          </a:ln>
        </p:spPr>
      </p:sp>
      <p:sp>
        <p:nvSpPr>
          <p:cNvPr id="113668" name="Notes Placeholder 2"/>
          <p:cNvSpPr>
            <a:spLocks noGrp="1"/>
          </p:cNvSpPr>
          <p:nvPr>
            <p:ph type="body" idx="1"/>
          </p:nvPr>
        </p:nvSpPr>
        <p:spPr bwMode="auto">
          <a:xfrm>
            <a:off x="549275" y="4343400"/>
            <a:ext cx="5832475" cy="4405313"/>
          </a:xfrm>
          <a:noFill/>
        </p:spPr>
        <p:txBody>
          <a:bodyPr wrap="square" numCol="1" anchor="t" anchorCtr="0" compatLnSpc="1">
            <a:prstTxWarp prst="textNoShape">
              <a:avLst/>
            </a:prstTxWarp>
          </a:bodyPr>
          <a:lstStyle/>
          <a:p>
            <a:pPr eaLnBrk="1" hangingPunct="1"/>
            <a:r>
              <a:rPr lang="en-GB" sz="1400" smtClean="0"/>
              <a:t>An update on Depo Provera and fracture risk.</a:t>
            </a:r>
          </a:p>
          <a:p>
            <a:pPr eaLnBrk="1" hangingPunct="1"/>
            <a:r>
              <a:rPr lang="en-GB" sz="1400" smtClean="0"/>
              <a:t>There has been a recent analysis of 18 years of data from the General Practice Research Database. The investigators identified  over 300,000 women with prescriptions for contraception. Over 11,000 fractures were identified in DMPA users and nonusers. The average length of FU was between 5 and a half and 6 years.</a:t>
            </a:r>
          </a:p>
          <a:p>
            <a:pPr eaLnBrk="1" hangingPunct="1"/>
            <a:r>
              <a:rPr lang="en-GB" sz="1400" smtClean="0"/>
              <a:t>Overall, absolute fracture rates remained below 1 per 100 woman-years in DMPA users. Analysis of a subcohort of 166,000 women with 6 months of baseline history showed that </a:t>
            </a:r>
            <a:r>
              <a:rPr lang="en-GB" sz="1400" i="1" smtClean="0"/>
              <a:t>before</a:t>
            </a:r>
            <a:r>
              <a:rPr lang="en-GB" sz="1400" smtClean="0"/>
              <a:t> they initiated contraception, women who chose DMPA had higher fracture risk than those who chose other forms of contraception. After initiation of DMPA use, fracture risk did not increase.</a:t>
            </a:r>
          </a:p>
          <a:p>
            <a:pPr eaLnBrk="1" hangingPunct="1"/>
            <a:r>
              <a:rPr lang="en-GB" sz="1400" smtClean="0"/>
              <a:t>In addition, women who received 8 DMPA injections had lower fracture risk than those who received fewer DMPA injections. </a:t>
            </a:r>
          </a:p>
          <a:p>
            <a:pPr eaLnBrk="1" hangingPunct="1"/>
            <a:r>
              <a:rPr lang="en-GB" sz="1400" smtClean="0"/>
              <a:t>DMPA users were more likely than nonusers to sustain traumatic fractures.</a:t>
            </a:r>
          </a:p>
          <a:p>
            <a:pPr eaLnBrk="1" hangingPunct="1"/>
            <a:endParaRPr lang="en-GB" sz="1400" smtClean="0"/>
          </a:p>
          <a:p>
            <a:pPr eaLnBrk="1" hangingPunct="1"/>
            <a:r>
              <a:rPr lang="en-GB" sz="1400" smtClean="0"/>
              <a:t>This study has led one commentator to write: These data suggest that those who are interested in promoting bone health might do well to focus more on violence prevention than on limiting contraceptive use. ‘</a:t>
            </a:r>
          </a:p>
          <a:p>
            <a:pPr eaLnBrk="1" hangingPunct="1"/>
            <a:endParaRPr lang="en-GB" sz="1400" smtClean="0"/>
          </a:p>
        </p:txBody>
      </p:sp>
      <p:sp>
        <p:nvSpPr>
          <p:cNvPr id="11366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0" hangingPunct="0"/>
            <a:fld id="{ECFFCEA9-C9D4-41CA-AD0F-6685F9BBE85A}" type="slidenum">
              <a:rPr lang="en-US" sz="1200">
                <a:latin typeface="Times" pitchFamily="18" charset="0"/>
              </a:rPr>
              <a:pPr algn="r" eaLnBrk="0" hangingPunct="0"/>
              <a:t>34</a:t>
            </a:fld>
            <a:endParaRPr lang="en-US" sz="1200">
              <a:latin typeface="Times"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p:spPr>
      </p:sp>
      <p:sp>
        <p:nvSpPr>
          <p:cNvPr id="1146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1146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3BE00D4-3CF2-47A6-BACE-223AA9D1D8BE}" type="slidenum">
              <a:rPr lang="en-GB" smtClean="0">
                <a:latin typeface="Arial" pitchFamily="34" charset="0"/>
                <a:cs typeface="Arial" pitchFamily="34" charset="0"/>
              </a:rPr>
              <a:pPr fontAlgn="base">
                <a:spcBef>
                  <a:spcPct val="0"/>
                </a:spcBef>
                <a:spcAft>
                  <a:spcPct val="0"/>
                </a:spcAft>
              </a:pPr>
              <a:t>35</a:t>
            </a:fld>
            <a:endParaRPr lang="en-GB" smtClean="0">
              <a:latin typeface="Arial" pitchFamily="34" charset="0"/>
              <a:cs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GB" sz="1000" smtClean="0">
                <a:latin typeface="Arial" pitchFamily="34" charset="0"/>
                <a:ea typeface="ＭＳ Ｐゴシック" pitchFamily="34" charset="-128"/>
              </a:rPr>
              <a:t>UK.PH.WH.MRN.2010.53 Date of prep: Jan 109MRN08 Date of prep: May 09</a:t>
            </a:r>
          </a:p>
          <a:p>
            <a:pPr fontAlgn="base">
              <a:spcBef>
                <a:spcPct val="0"/>
              </a:spcBef>
              <a:spcAft>
                <a:spcPct val="0"/>
              </a:spcAft>
              <a:defRPr/>
            </a:pPr>
            <a:endParaRPr lang="en-US" smtClean="0">
              <a:latin typeface="Arial" pitchFamily="34" charset="0"/>
              <a:ea typeface="ＭＳ Ｐゴシック" pitchFamily="34" charset="-128"/>
            </a:endParaRPr>
          </a:p>
        </p:txBody>
      </p:sp>
      <p:sp>
        <p:nvSpPr>
          <p:cNvPr id="13005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1AD081-3D0A-4CCA-8826-F75D728DB598}" type="slidenum">
              <a:rPr lang="en-US" sz="1000" smtClean="0">
                <a:latin typeface="Arial" pitchFamily="34" charset="0"/>
                <a:ea typeface="ＭＳ Ｐゴシック" pitchFamily="34" charset="-128"/>
              </a:rPr>
              <a:pPr fontAlgn="base">
                <a:spcBef>
                  <a:spcPct val="0"/>
                </a:spcBef>
                <a:spcAft>
                  <a:spcPct val="0"/>
                </a:spcAft>
                <a:defRPr/>
              </a:pPr>
              <a:t>36</a:t>
            </a:fld>
            <a:endParaRPr lang="en-US" sz="1000" smtClean="0">
              <a:latin typeface="Arial" pitchFamily="34" charset="0"/>
              <a:ea typeface="ＭＳ Ｐゴシック" pitchFamily="34" charset="-128"/>
            </a:endParaRPr>
          </a:p>
          <a:p>
            <a:pPr fontAlgn="base">
              <a:spcBef>
                <a:spcPct val="0"/>
              </a:spcBef>
              <a:spcAft>
                <a:spcPct val="0"/>
              </a:spcAft>
              <a:defRPr/>
            </a:pPr>
            <a:endParaRPr lang="en-US" smtClean="0">
              <a:latin typeface="Arial" pitchFamily="34" charset="0"/>
              <a:ea typeface="ＭＳ Ｐゴシック" pitchFamily="34" charset="-128"/>
            </a:endParaRPr>
          </a:p>
        </p:txBody>
      </p:sp>
      <p:sp>
        <p:nvSpPr>
          <p:cNvPr id="11571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571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z="800" b="1" smtClean="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TextEdit="1"/>
          </p:cNvSpPr>
          <p:nvPr>
            <p:ph type="sldImg"/>
          </p:nvPr>
        </p:nvSpPr>
        <p:spPr bwMode="auto">
          <a:noFill/>
          <a:ln>
            <a:solidFill>
              <a:srgbClr val="000000"/>
            </a:solidFill>
            <a:miter lim="800000"/>
            <a:headEnd/>
            <a:tailEnd/>
          </a:ln>
        </p:spPr>
      </p:sp>
      <p:sp>
        <p:nvSpPr>
          <p:cNvPr id="116739" name="Rectangle 3"/>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p:spPr>
      </p:sp>
      <p:sp>
        <p:nvSpPr>
          <p:cNvPr id="1177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696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04B816-C4D4-4184-AEAC-0228874D81A9}" type="slidenum">
              <a:rPr lang="en-US" smtClean="0">
                <a:latin typeface="Arial" pitchFamily="34" charset="0"/>
                <a:ea typeface="MS PGothic" pitchFamily="34" charset="-128"/>
              </a:rPr>
              <a:pPr>
                <a:defRPr/>
              </a:pPr>
              <a:t>38</a:t>
            </a:fld>
            <a:endParaRPr lang="en-US" smtClean="0">
              <a:latin typeface="Arial" pitchFamily="34" charset="0"/>
              <a:ea typeface="MS PGothic" pitchFamily="34"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p:spPr>
      </p:sp>
      <p:sp>
        <p:nvSpPr>
          <p:cNvPr id="1187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1433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906B9B7-E6E4-4E73-8480-8D8A97F92EAD}" type="slidenum">
              <a:rPr lang="en-GB"/>
              <a:pPr fontAlgn="base">
                <a:spcBef>
                  <a:spcPct val="0"/>
                </a:spcBef>
                <a:spcAft>
                  <a:spcPct val="0"/>
                </a:spcAft>
                <a:defRPr/>
              </a:pPr>
              <a:t>39</a:t>
            </a:fld>
            <a:endParaRPr lang="en-GB"/>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p:spPr>
      </p:sp>
      <p:sp>
        <p:nvSpPr>
          <p:cNvPr id="1198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4" name="Slide Number Placeholder 3"/>
          <p:cNvSpPr>
            <a:spLocks noGrp="1"/>
          </p:cNvSpPr>
          <p:nvPr>
            <p:ph type="sldNum" sz="quarter" idx="5"/>
          </p:nvPr>
        </p:nvSpPr>
        <p:spPr/>
        <p:txBody>
          <a:bodyPr/>
          <a:lstStyle/>
          <a:p>
            <a:pPr>
              <a:defRPr/>
            </a:pPr>
            <a:fld id="{E70080D3-2E47-4067-B95F-37295A128D9C}" type="slidenum">
              <a:rPr lang="en-US" smtClean="0"/>
              <a:pPr>
                <a:defRPr/>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696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3B38E8-A26A-42B3-B493-E24D5B9147F5}" type="slidenum">
              <a:rPr lang="en-GB" smtClean="0"/>
              <a:pPr fontAlgn="base">
                <a:spcBef>
                  <a:spcPct val="0"/>
                </a:spcBef>
                <a:spcAft>
                  <a:spcPct val="0"/>
                </a:spcAft>
                <a:defRPr/>
              </a:pPr>
              <a:t>41</a:t>
            </a:fld>
            <a:endParaRPr lang="en-GB"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706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1D0C41-0A8F-48B0-A840-8942D3E3AF59}" type="slidenum">
              <a:rPr lang="en-GB" smtClean="0"/>
              <a:pPr fontAlgn="base">
                <a:spcBef>
                  <a:spcPct val="0"/>
                </a:spcBef>
                <a:spcAft>
                  <a:spcPct val="0"/>
                </a:spcAft>
                <a:defRPr/>
              </a:pPr>
              <a:t>42</a:t>
            </a:fld>
            <a:endParaRPr lang="en-GB"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p:spPr>
      </p:sp>
      <p:sp>
        <p:nvSpPr>
          <p:cNvPr id="1228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4" name="Slide Number Placeholder 3"/>
          <p:cNvSpPr>
            <a:spLocks noGrp="1"/>
          </p:cNvSpPr>
          <p:nvPr>
            <p:ph type="sldNum" sz="quarter" idx="5"/>
          </p:nvPr>
        </p:nvSpPr>
        <p:spPr/>
        <p:txBody>
          <a:bodyPr/>
          <a:lstStyle/>
          <a:p>
            <a:pPr>
              <a:defRPr/>
            </a:pPr>
            <a:fld id="{DAD8673A-7C5C-46CE-B914-0F95CFE700A9}" type="slidenum">
              <a:rPr lang="en-GB" smtClean="0"/>
              <a:pPr>
                <a:defRPr/>
              </a:pPr>
              <a:t>43</a:t>
            </a:fld>
            <a:endParaRPr lang="en-GB"/>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p:spPr>
      </p:sp>
      <p:sp>
        <p:nvSpPr>
          <p:cNvPr id="1239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614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7CC21C-0E2B-4165-A23F-2CBB4B6F957B}" type="slidenum">
              <a:rPr lang="en-US" smtClean="0"/>
              <a:pPr fontAlgn="base">
                <a:spcBef>
                  <a:spcPct val="0"/>
                </a:spcBef>
                <a:spcAft>
                  <a:spcPct val="0"/>
                </a:spcAft>
                <a:defRPr/>
              </a:pPr>
              <a:t>44</a:t>
            </a:fld>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p:spPr>
      </p:sp>
      <p:sp>
        <p:nvSpPr>
          <p:cNvPr id="1249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528DC5-64D7-427A-BA2C-A6A33BC90848}" type="slidenum">
              <a:rPr lang="en-GB" smtClean="0"/>
              <a:pPr fontAlgn="base">
                <a:spcBef>
                  <a:spcPct val="0"/>
                </a:spcBef>
                <a:spcAft>
                  <a:spcPct val="0"/>
                </a:spcAft>
                <a:defRPr/>
              </a:pPr>
              <a:t>45</a:t>
            </a:fld>
            <a:endParaRPr lang="en-GB"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82B9498-5289-4070-A460-F5222F236DEA}" type="slidenum">
              <a:rPr lang="en-GB">
                <a:latin typeface="Arial" pitchFamily="34" charset="0"/>
                <a:ea typeface="ＭＳ Ｐゴシック" pitchFamily="34" charset="-128"/>
              </a:rPr>
              <a:pPr fontAlgn="base">
                <a:spcBef>
                  <a:spcPct val="0"/>
                </a:spcBef>
                <a:spcAft>
                  <a:spcPct val="0"/>
                </a:spcAft>
                <a:defRPr/>
              </a:pPr>
              <a:t>46</a:t>
            </a:fld>
            <a:endParaRPr lang="en-GB">
              <a:latin typeface="Arial" pitchFamily="34" charset="0"/>
              <a:ea typeface="ＭＳ Ｐゴシック" pitchFamily="34" charset="-128"/>
            </a:endParaRPr>
          </a:p>
        </p:txBody>
      </p:sp>
      <p:sp>
        <p:nvSpPr>
          <p:cNvPr id="125955"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p:spPr>
      </p:sp>
      <p:sp>
        <p:nvSpPr>
          <p:cNvPr id="1259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This is the normal cycle and there is a risk of pregnancy in the days leading up to ovulation, but very soon afterwards there is no further risk until the next cycle. The difficulty in the real world is that the ovulation date can be difficult to predict. The max risk for pregnancy is from SI in the two days leading up to ovulation. Implantation is an active process which starts around day 6 after fertilisation.</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798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00649C4-D898-4DB0-B7C2-F803B9AB5C3B}" type="slidenum">
              <a:rPr lang="en-GB"/>
              <a:pPr fontAlgn="base">
                <a:spcBef>
                  <a:spcPct val="0"/>
                </a:spcBef>
                <a:spcAft>
                  <a:spcPct val="0"/>
                </a:spcAft>
                <a:defRPr/>
              </a:pPr>
              <a:t>47</a:t>
            </a:fld>
            <a:endParaRPr lang="en-GB"/>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p:txBody>
          <a:bodyPr/>
          <a:lstStyle/>
          <a:p>
            <a:pPr>
              <a:defRPr/>
            </a:pPr>
            <a:fld id="{60B4F1A3-ECB9-4C89-B353-FCB57B9048D0}" type="slidenum">
              <a:rPr lang="en-US" altLang="en-US" smtClean="0">
                <a:latin typeface="Arial" pitchFamily="34" charset="0"/>
              </a:rPr>
              <a:pPr>
                <a:defRPr/>
              </a:pPr>
              <a:t>48</a:t>
            </a:fld>
            <a:endParaRPr lang="en-US" altLang="en-US" smtClean="0">
              <a:latin typeface="Arial" pitchFamily="34" charset="0"/>
            </a:endParaRPr>
          </a:p>
        </p:txBody>
      </p:sp>
      <p:sp>
        <p:nvSpPr>
          <p:cNvPr id="128003" name="Rectangle 2"/>
          <p:cNvSpPr>
            <a:spLocks noRot="1" noChangeArrowheads="1" noTextEdit="1"/>
          </p:cNvSpPr>
          <p:nvPr>
            <p:ph type="sldImg"/>
          </p:nvPr>
        </p:nvSpPr>
        <p:spPr bwMode="auto">
          <a:xfrm>
            <a:off x="1284288" y="712788"/>
            <a:ext cx="4275137" cy="3206750"/>
          </a:xfrm>
          <a:noFill/>
          <a:ln>
            <a:solidFill>
              <a:srgbClr val="000000"/>
            </a:solidFill>
            <a:miter lim="800000"/>
            <a:headEnd/>
            <a:tailEnd/>
          </a:ln>
        </p:spPr>
      </p:sp>
      <p:sp>
        <p:nvSpPr>
          <p:cNvPr id="128004" name="Rectangle 3"/>
          <p:cNvSpPr>
            <a:spLocks noGrp="1" noChangeArrowheads="1"/>
          </p:cNvSpPr>
          <p:nvPr>
            <p:ph type="body" idx="1"/>
          </p:nvPr>
        </p:nvSpPr>
        <p:spPr bwMode="auto">
          <a:xfrm>
            <a:off x="944563" y="4062413"/>
            <a:ext cx="5032375" cy="4416425"/>
          </a:xfrm>
          <a:noFill/>
        </p:spPr>
        <p:txBody>
          <a:bodyPr wrap="square" numCol="1" anchor="t" anchorCtr="0" compatLnSpc="1">
            <a:prstTxWarp prst="textNoShape">
              <a:avLst/>
            </a:prstTxWarp>
          </a:bodyPr>
          <a:lstStyle/>
          <a:p>
            <a:pPr eaLnBrk="1" hangingPunct="1"/>
            <a:r>
              <a:rPr lang="en-GB" altLang="en-US" smtClean="0">
                <a:latin typeface="Arial" pitchFamily="34" charset="0"/>
              </a:rPr>
              <a:t>Anecdotal evidence of the use if intrauterine contraceptive devices dating back to the end of the 19</a:t>
            </a:r>
            <a:r>
              <a:rPr lang="en-GB" altLang="en-US" baseline="30000" smtClean="0">
                <a:latin typeface="Arial" pitchFamily="34" charset="0"/>
              </a:rPr>
              <a:t>th</a:t>
            </a:r>
            <a:r>
              <a:rPr lang="en-GB" altLang="en-US" smtClean="0">
                <a:latin typeface="Arial" pitchFamily="34" charset="0"/>
              </a:rPr>
              <a:t> century.</a:t>
            </a:r>
          </a:p>
          <a:p>
            <a:pPr eaLnBrk="1" hangingPunct="1"/>
            <a:endParaRPr lang="en-GB" altLang="en-US" smtClean="0">
              <a:latin typeface="Arial" pitchFamily="34" charset="0"/>
            </a:endParaRPr>
          </a:p>
          <a:p>
            <a:pPr eaLnBrk="1" hangingPunct="1"/>
            <a:r>
              <a:rPr lang="en-GB" altLang="en-US" smtClean="0">
                <a:latin typeface="Arial" pitchFamily="34" charset="0"/>
              </a:rPr>
              <a:t>1962 – At the first International Conference on  IUDs in New York the Lippes Loop was presented by its inventor and became the standard inert device.</a:t>
            </a:r>
          </a:p>
          <a:p>
            <a:pPr eaLnBrk="1" hangingPunct="1"/>
            <a:endParaRPr lang="en-GB" altLang="en-US" smtClean="0">
              <a:latin typeface="Arial" pitchFamily="34" charset="0"/>
            </a:endParaRPr>
          </a:p>
          <a:p>
            <a:pPr eaLnBrk="1" hangingPunct="1"/>
            <a:r>
              <a:rPr lang="en-GB" altLang="en-US" smtClean="0">
                <a:latin typeface="Arial" pitchFamily="34" charset="0"/>
              </a:rPr>
              <a:t>Bioactive devices developed which contain copper or levonorgestrel.</a:t>
            </a:r>
          </a:p>
          <a:p>
            <a:pPr eaLnBrk="1" hangingPunct="1"/>
            <a:endParaRPr lang="en-GB" altLang="en-US" smtClean="0">
              <a:latin typeface="Arial" pitchFamily="34" charset="0"/>
            </a:endParaRPr>
          </a:p>
          <a:p>
            <a:pPr eaLnBrk="1" hangingPunct="1"/>
            <a:r>
              <a:rPr lang="en-GB" altLang="en-US" smtClean="0">
                <a:latin typeface="Arial" pitchFamily="34" charset="0"/>
              </a:rPr>
              <a:t>Frameless device -  GyneFix.</a:t>
            </a:r>
          </a:p>
          <a:p>
            <a:pPr eaLnBrk="1" hangingPunct="1"/>
            <a:endParaRPr lang="en-GB" altLang="en-US" smtClean="0">
              <a:latin typeface="Arial" pitchFamily="34" charset="0"/>
            </a:endParaRPr>
          </a:p>
          <a:p>
            <a:pPr eaLnBrk="1" hangingPunct="1"/>
            <a:r>
              <a:rPr lang="en-GB" altLang="en-US" smtClean="0">
                <a:latin typeface="Arial" pitchFamily="34" charset="0"/>
              </a:rPr>
              <a:t>The term ‘coil’ and ‘loop’ should be avoided and replaced with the more correct term ‘IUD’.</a:t>
            </a:r>
          </a:p>
          <a:p>
            <a:pPr eaLnBrk="1" hangingPunct="1"/>
            <a:endParaRPr lang="en-GB" altLang="en-US" smtClean="0">
              <a:latin typeface="Arial" pitchFamily="34" charset="0"/>
            </a:endParaRPr>
          </a:p>
          <a:p>
            <a:pPr eaLnBrk="1" hangingPunct="1"/>
            <a:r>
              <a:rPr lang="en-GB" altLang="en-US" smtClean="0">
                <a:latin typeface="Arial" pitchFamily="34" charset="0"/>
              </a:rPr>
              <a:t>Now used by an estimated 110 million women worldwide, more than half of which are in China.  In UK only 5% of women using contraception choose this method.  Use in UK is increasing.</a:t>
            </a:r>
          </a:p>
          <a:p>
            <a:pPr eaLnBrk="1" hangingPunct="1"/>
            <a:endParaRPr lang="en-GB" altLang="en-US" smtClean="0">
              <a:latin typeface="Arial" pitchFamily="34" charset="0"/>
            </a:endParaRPr>
          </a:p>
          <a:p>
            <a:pPr eaLnBrk="1" hangingPunct="1"/>
            <a:endParaRPr lang="en-GB" altLang="en-US" smtClean="0">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5DFDBBE1-8740-475D-866B-858875C5AAC0}" type="slidenum">
              <a:rPr lang="en-GB" sz="1200"/>
              <a:pPr algn="r"/>
              <a:t>49</a:t>
            </a:fld>
            <a:endParaRPr lang="en-GB" sz="1200"/>
          </a:p>
        </p:txBody>
      </p:sp>
      <p:sp>
        <p:nvSpPr>
          <p:cNvPr id="129027" name="Rectangle 2"/>
          <p:cNvSpPr>
            <a:spLocks noChangeArrowheads="1" noTextEdit="1"/>
          </p:cNvSpPr>
          <p:nvPr>
            <p:ph type="sldImg"/>
          </p:nvPr>
        </p:nvSpPr>
        <p:spPr bwMode="auto">
          <a:noFill/>
          <a:ln>
            <a:solidFill>
              <a:srgbClr val="000000"/>
            </a:solidFill>
            <a:miter lim="800000"/>
            <a:headEnd/>
            <a:tailEnd/>
          </a:ln>
        </p:spPr>
      </p:sp>
      <p:sp>
        <p:nvSpPr>
          <p:cNvPr id="129028"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xfrm>
            <a:off x="1144588" y="685800"/>
            <a:ext cx="4568825" cy="3427413"/>
          </a:xfrm>
          <a:noFill/>
          <a:ln>
            <a:solidFill>
              <a:srgbClr val="000000"/>
            </a:solidFill>
            <a:miter lim="800000"/>
            <a:headEnd/>
            <a:tailEnd/>
          </a:ln>
        </p:spPr>
      </p:sp>
      <p:sp>
        <p:nvSpPr>
          <p:cNvPr id="130051" name="Notes Placeholder 2"/>
          <p:cNvSpPr>
            <a:spLocks noGrp="1"/>
          </p:cNvSpPr>
          <p:nvPr>
            <p:ph type="body" idx="1"/>
          </p:nvPr>
        </p:nvSpPr>
        <p:spPr bwMode="auto">
          <a:noFill/>
        </p:spPr>
        <p:txBody>
          <a:bodyPr wrap="square" numCol="1" anchor="t" anchorCtr="0" compatLnSpc="1">
            <a:prstTxWarp prst="textNoShape">
              <a:avLst/>
            </a:prstTxWarp>
          </a:bodyPr>
          <a:lstStyle/>
          <a:p>
            <a:pPr marL="168275" indent="-168275">
              <a:spcBef>
                <a:spcPct val="0"/>
              </a:spcBef>
              <a:buFontTx/>
              <a:buChar char="•"/>
            </a:pPr>
            <a:r>
              <a:rPr lang="en-GB" smtClean="0"/>
              <a:t>There is a misperception that nulliparous women experience considerable discomfort during and after placement of intrauterine contraception (IUC) [1–3]. However, this perception is not evidence-based. </a:t>
            </a:r>
          </a:p>
          <a:p>
            <a:pPr marL="168275" indent="-168275">
              <a:spcBef>
                <a:spcPct val="0"/>
              </a:spcBef>
              <a:buFontTx/>
              <a:buChar char="•"/>
            </a:pPr>
            <a:r>
              <a:rPr lang="en-GB" smtClean="0">
                <a:latin typeface="Arial" pitchFamily="34" charset="0"/>
              </a:rPr>
              <a:t>There are few data directly comparing placement-related pain in nulliparous vs parous women.</a:t>
            </a:r>
            <a:endParaRPr lang="en-GB" smtClean="0"/>
          </a:p>
          <a:p>
            <a:pPr marL="168275" indent="-168275">
              <a:spcBef>
                <a:spcPct val="0"/>
              </a:spcBef>
              <a:buFontTx/>
              <a:buChar char="•"/>
            </a:pPr>
            <a:r>
              <a:rPr lang="en-GB" smtClean="0"/>
              <a:t>In a study of 2019 first-time users of the copper intrauterine device (Cu-IUD), placement-related, pain as measured on a 10 cm visual analogue scale (VAS), was rated as low by both nulliparous and parous women [4]. Furthermore, the mean pain scores on the same VAS were similar in the two groups of women, being 2.7 cm for the nulliparous women and 1.9 cm for the parous women. Both of these scores are low [4].</a:t>
            </a:r>
          </a:p>
          <a:p>
            <a:pPr marL="168275" indent="-168275">
              <a:spcBef>
                <a:spcPct val="0"/>
              </a:spcBef>
            </a:pPr>
            <a:endParaRPr lang="en-GB" smtClean="0"/>
          </a:p>
          <a:p>
            <a:pPr marL="168275" indent="-168275">
              <a:spcBef>
                <a:spcPct val="0"/>
              </a:spcBef>
            </a:pPr>
            <a:r>
              <a:rPr lang="en-GB" b="1" smtClean="0"/>
              <a:t>References</a:t>
            </a:r>
          </a:p>
          <a:p>
            <a:pPr marL="168275" indent="-168275">
              <a:spcBef>
                <a:spcPct val="0"/>
              </a:spcBef>
              <a:buFont typeface="Calibri" pitchFamily="34" charset="0"/>
              <a:buAutoNum type="arabicPeriod"/>
            </a:pPr>
            <a:r>
              <a:rPr lang="en-GB" smtClean="0"/>
              <a:t>Lyus R, Lohr P, Prager S, on behalf of the Board of the Society of Family Planning. Use of the Mirena LNG-IUS and ParaGard CuT380A intrauterine devices in nulliparous women. Contraception 2009;81:367−71.</a:t>
            </a:r>
          </a:p>
          <a:p>
            <a:pPr marL="168275" indent="-168275">
              <a:spcBef>
                <a:spcPct val="0"/>
              </a:spcBef>
              <a:buFont typeface="Calibri" pitchFamily="34" charset="0"/>
              <a:buAutoNum type="arabicPeriod"/>
            </a:pPr>
            <a:r>
              <a:rPr lang="en-GB" smtClean="0"/>
              <a:t>Allen RH, Goldberg AB, Grimes DA. Expanding access to intrauterine contraception. Am J Obstet Gynecol 2009;201:456.e1−e5.</a:t>
            </a:r>
          </a:p>
          <a:p>
            <a:pPr marL="168275" indent="-168275">
              <a:spcBef>
                <a:spcPct val="0"/>
              </a:spcBef>
              <a:buFont typeface="Calibri" pitchFamily="34" charset="0"/>
              <a:buAutoNum type="arabicPeriod"/>
            </a:pPr>
            <a:r>
              <a:rPr lang="en-GB" smtClean="0"/>
              <a:t>Middleton AJ, Naish J, Singer N. General Practitioners’ views on the use of the levonorgestrel-releasing intrauterine system in young, nulligravid women, in London, UK. Eur J Contracept Reprod Health Care 2011;16:311−18.</a:t>
            </a:r>
          </a:p>
          <a:p>
            <a:pPr marL="168275" indent="-168275">
              <a:spcBef>
                <a:spcPct val="0"/>
              </a:spcBef>
              <a:buFont typeface="Calibri" pitchFamily="34" charset="0"/>
              <a:buAutoNum type="arabicPeriod"/>
            </a:pPr>
            <a:r>
              <a:rPr lang="en-GB" smtClean="0"/>
              <a:t>Hubacher D, Reyes V, Lillo S, Zepeda A, Chen PL, Croxatto H. Pain from copper intrauterine device insertion: randomized trial of prophylactic ibuprofen. Am J Obstet Gynecol 2006;195:1272−7.</a:t>
            </a:r>
          </a:p>
        </p:txBody>
      </p:sp>
      <p:sp>
        <p:nvSpPr>
          <p:cNvPr id="1300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367A89A-E575-4A98-88B3-DB368FC69D31}" type="slidenum">
              <a:rPr lang="en-GB" smtClean="0">
                <a:latin typeface="Arial" pitchFamily="34" charset="0"/>
                <a:ea typeface="ＭＳ Ｐゴシック" pitchFamily="34" charset="-128"/>
                <a:cs typeface="Arial" pitchFamily="34" charset="0"/>
              </a:rPr>
              <a:pPr fontAlgn="base">
                <a:spcBef>
                  <a:spcPct val="0"/>
                </a:spcBef>
                <a:spcAft>
                  <a:spcPct val="0"/>
                </a:spcAft>
              </a:pPr>
              <a:t>50</a:t>
            </a:fld>
            <a:endParaRPr lang="en-GB"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p:spPr>
      </p:sp>
      <p:sp>
        <p:nvSpPr>
          <p:cNvPr id="1310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latin typeface="Arial" pitchFamily="34" charset="0"/>
            </a:endParaRPr>
          </a:p>
        </p:txBody>
      </p:sp>
      <p:sp>
        <p:nvSpPr>
          <p:cNvPr id="58372" name="Slide Number Placeholder 3"/>
          <p:cNvSpPr>
            <a:spLocks noGrp="1"/>
          </p:cNvSpPr>
          <p:nvPr>
            <p:ph type="sldNum" sz="quarter" idx="5"/>
          </p:nvPr>
        </p:nvSpPr>
        <p:spPr/>
        <p:txBody>
          <a:bodyPr/>
          <a:lstStyle/>
          <a:p>
            <a:pPr>
              <a:defRPr/>
            </a:pPr>
            <a:fld id="{1591C1AE-6748-46E5-9355-FA2C0D1C610D}" type="slidenum">
              <a:rPr lang="en-US" smtClean="0">
                <a:latin typeface="Arial" pitchFamily="34" charset="0"/>
              </a:rPr>
              <a:pPr>
                <a:defRPr/>
              </a:pPr>
              <a:t>51</a:t>
            </a:fld>
            <a:endParaRPr lang="en-US" smtClean="0">
              <a:latin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p:spPr>
      </p:sp>
      <p:sp>
        <p:nvSpPr>
          <p:cNvPr id="1320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smtClean="0">
              <a:latin typeface="Arial" pitchFamily="34" charset="0"/>
            </a:endParaRPr>
          </a:p>
        </p:txBody>
      </p:sp>
      <p:sp>
        <p:nvSpPr>
          <p:cNvPr id="57348" name="Slide Number Placeholder 3"/>
          <p:cNvSpPr>
            <a:spLocks noGrp="1"/>
          </p:cNvSpPr>
          <p:nvPr>
            <p:ph type="sldNum" sz="quarter" idx="5"/>
          </p:nvPr>
        </p:nvSpPr>
        <p:spPr/>
        <p:txBody>
          <a:bodyPr/>
          <a:lstStyle/>
          <a:p>
            <a:pPr>
              <a:defRPr/>
            </a:pPr>
            <a:fld id="{62B0C77E-1576-4773-9ACE-E9586776E882}" type="slidenum">
              <a:rPr lang="en-US" smtClean="0">
                <a:latin typeface="Arial" pitchFamily="34" charset="0"/>
              </a:rPr>
              <a:pPr>
                <a:defRPr/>
              </a:pPr>
              <a:t>52</a:t>
            </a:fld>
            <a:endParaRPr lang="en-US" smtClean="0">
              <a:latin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p:spPr>
      </p:sp>
      <p:sp>
        <p:nvSpPr>
          <p:cNvPr id="1331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41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5B8A6C0-E4BD-49EB-B1CD-40E52CB5D06B}" type="slidenum">
              <a:rPr lang="en-GB"/>
              <a:pPr fontAlgn="base">
                <a:spcBef>
                  <a:spcPct val="0"/>
                </a:spcBef>
                <a:spcAft>
                  <a:spcPct val="0"/>
                </a:spcAft>
                <a:defRPr/>
              </a:pPr>
              <a:t>53</a:t>
            </a:fld>
            <a:endParaRPr lang="en-GB"/>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p:spPr>
      </p:sp>
      <p:sp>
        <p:nvSpPr>
          <p:cNvPr id="134147" name="Notes Placeholder 2"/>
          <p:cNvSpPr>
            <a:spLocks noGrp="1"/>
          </p:cNvSpPr>
          <p:nvPr>
            <p:ph type="body" idx="1"/>
          </p:nvPr>
        </p:nvSpPr>
        <p:spPr bwMode="auto">
          <a:xfrm>
            <a:off x="687388" y="4344988"/>
            <a:ext cx="5483225" cy="4113212"/>
          </a:xfrm>
          <a:noFill/>
        </p:spPr>
        <p:txBody>
          <a:bodyPr wrap="square" numCol="1" anchor="t" anchorCtr="0" compatLnSpc="1">
            <a:prstTxWarp prst="textNoShape">
              <a:avLst/>
            </a:prstTxWarp>
          </a:bodyPr>
          <a:lstStyle/>
          <a:p>
            <a:r>
              <a:rPr lang="en-GB" smtClean="0"/>
              <a:t>Rest my case for quick start</a:t>
            </a:r>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p:spPr>
      </p:sp>
      <p:sp>
        <p:nvSpPr>
          <p:cNvPr id="1351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460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0D857F-36EF-4145-AD87-EFD9E8CF0DD4}" type="slidenum">
              <a:rPr lang="en-GB" smtClean="0"/>
              <a:pPr fontAlgn="base">
                <a:spcBef>
                  <a:spcPct val="0"/>
                </a:spcBef>
                <a:spcAft>
                  <a:spcPct val="0"/>
                </a:spcAft>
                <a:defRPr/>
              </a:pPr>
              <a:t>55</a:t>
            </a:fld>
            <a:endParaRPr lang="en-GB"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p:spPr>
      </p:sp>
      <p:sp>
        <p:nvSpPr>
          <p:cNvPr id="1361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4905CB8-93A7-4482-B351-A384D898BDDE}" type="slidenum">
              <a:rPr lang="en-GB" smtClean="0"/>
              <a:pPr fontAlgn="base">
                <a:spcBef>
                  <a:spcPct val="0"/>
                </a:spcBef>
                <a:spcAft>
                  <a:spcPct val="0"/>
                </a:spcAft>
                <a:defRPr/>
              </a:pPr>
              <a:t>56</a:t>
            </a:fld>
            <a:endParaRPr lang="en-GB"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p:spPr>
      </p:sp>
      <p:sp>
        <p:nvSpPr>
          <p:cNvPr id="1372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34" charset="-128"/>
            </a:endParaRPr>
          </a:p>
        </p:txBody>
      </p:sp>
      <p:sp>
        <p:nvSpPr>
          <p:cNvPr id="532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7F8EDB6-5BCC-4B7F-9D0D-112D57854C96}" type="slidenum">
              <a:rPr lang="en-GB" smtClean="0">
                <a:ea typeface="ＭＳ Ｐゴシック" pitchFamily="34" charset="-128"/>
              </a:rPr>
              <a:pPr fontAlgn="base">
                <a:spcBef>
                  <a:spcPct val="0"/>
                </a:spcBef>
                <a:spcAft>
                  <a:spcPct val="0"/>
                </a:spcAft>
                <a:defRPr/>
              </a:pPr>
              <a:t>57</a:t>
            </a:fld>
            <a:endParaRPr lang="en-GB"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GB"/>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GB"/>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GB"/>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w="9525">
                <a:noFill/>
                <a:round/>
                <a:headEnd/>
                <a:tailEnd/>
              </a:ln>
            </p:spPr>
            <p:txBody>
              <a:bodyPr/>
              <a:lstStyle/>
              <a:p>
                <a:pPr>
                  <a:defRPr/>
                </a:pPr>
                <a:endParaRPr lang="en-GB"/>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GB"/>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GB"/>
            </a:p>
          </p:txBody>
        </p:sp>
        <p:sp>
          <p:nvSpPr>
            <p:cNvPr id="7" name="Freeform 10"/>
            <p:cNvSpPr>
              <a:spLocks/>
            </p:cNvSpPr>
            <p:nvPr/>
          </p:nvSpPr>
          <p:spPr bwMode="hidden">
            <a:xfrm>
              <a:off x="0" y="0"/>
              <a:ext cx="5758" cy="1776"/>
            </a:xfrm>
            <a:custGeom>
              <a:avLst/>
              <a:gdLst>
                <a:gd name="T0" fmla="*/ 0 w 5740"/>
                <a:gd name="T1" fmla="*/ 0 h 1906"/>
                <a:gd name="T2" fmla="*/ 0 w 5740"/>
                <a:gd name="T3" fmla="*/ 1542 h 1906"/>
                <a:gd name="T4" fmla="*/ 5794 w 5740"/>
                <a:gd name="T5" fmla="*/ 1542 h 1906"/>
                <a:gd name="T6" fmla="*/ 5794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GB"/>
            </a:p>
          </p:txBody>
        </p:sp>
      </p:grpSp>
      <p:sp>
        <p:nvSpPr>
          <p:cNvPr id="18443" name="Rectangle 11"/>
          <p:cNvSpPr>
            <a:spLocks noGrp="1" noChangeArrowheads="1"/>
          </p:cNvSpPr>
          <p:nvPr>
            <p:ph type="ctrTitle" sz="quarter"/>
          </p:nvPr>
        </p:nvSpPr>
        <p:spPr>
          <a:xfrm>
            <a:off x="685800" y="1736725"/>
            <a:ext cx="7772400" cy="1920875"/>
          </a:xfrm>
        </p:spPr>
        <p:txBody>
          <a:bodyPr/>
          <a:lstStyle>
            <a:lvl1pPr>
              <a:defRPr sz="6000"/>
            </a:lvl1pPr>
          </a:lstStyle>
          <a:p>
            <a:r>
              <a:rPr lang="en-US" smtClean="0"/>
              <a:t>Click to edit Master title style</a:t>
            </a:r>
            <a:endParaRPr lang="en-US"/>
          </a:p>
        </p:txBody>
      </p:sp>
      <p:sp>
        <p:nvSpPr>
          <p:cNvPr id="18444"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smtClean="0"/>
              <a:t>Click to edit Master subtitle style</a:t>
            </a:r>
            <a:endParaRPr lang="en-US"/>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fld id="{CB61DAEF-3A40-4EA0-A87B-107DC6D35F4D}" type="datetimeFigureOut">
              <a:rPr lang="en-US"/>
              <a:pPr>
                <a:defRPr/>
              </a:pPr>
              <a:t>5/8/2014</a:t>
            </a:fld>
            <a:endParaRPr lang="en-GB"/>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en-GB"/>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67C688EC-04FE-4EE7-B40D-C2D7B08DFEE5}"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2"/>
          <p:cNvSpPr>
            <a:spLocks noGrp="1" noChangeArrowheads="1"/>
          </p:cNvSpPr>
          <p:nvPr>
            <p:ph type="dt" sz="half" idx="10"/>
          </p:nvPr>
        </p:nvSpPr>
        <p:spPr>
          <a:ln/>
        </p:spPr>
        <p:txBody>
          <a:bodyPr/>
          <a:lstStyle>
            <a:lvl1pPr>
              <a:defRPr/>
            </a:lvl1pPr>
          </a:lstStyle>
          <a:p>
            <a:pPr>
              <a:defRPr/>
            </a:pPr>
            <a:fld id="{AD2C0BE2-825A-45B2-B14F-5FB831449C88}" type="datetimeFigureOut">
              <a:rPr lang="en-US"/>
              <a:pPr>
                <a:defRPr/>
              </a:pPr>
              <a:t>5/8/2014</a:t>
            </a:fld>
            <a:endParaRPr lang="en-GB"/>
          </a:p>
        </p:txBody>
      </p:sp>
      <p:sp>
        <p:nvSpPr>
          <p:cNvPr id="5" name="Rectangle 3"/>
          <p:cNvSpPr>
            <a:spLocks noGrp="1" noChangeArrowheads="1"/>
          </p:cNvSpPr>
          <p:nvPr>
            <p:ph type="sldNum" sz="quarter" idx="11"/>
          </p:nvPr>
        </p:nvSpPr>
        <p:spPr>
          <a:ln/>
        </p:spPr>
        <p:txBody>
          <a:bodyPr/>
          <a:lstStyle>
            <a:lvl1pPr>
              <a:defRPr/>
            </a:lvl1pPr>
          </a:lstStyle>
          <a:p>
            <a:pPr>
              <a:defRPr/>
            </a:pPr>
            <a:fld id="{02F21AFC-DB06-4246-ACE6-D5292E09830C}" type="slidenum">
              <a:rPr lang="en-GB"/>
              <a:pPr>
                <a:defRPr/>
              </a:pPr>
              <a:t>‹#›</a:t>
            </a:fld>
            <a:endParaRPr lang="en-GB"/>
          </a:p>
        </p:txBody>
      </p:sp>
      <p:sp>
        <p:nvSpPr>
          <p:cNvPr id="6" name="Rectangle 1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fld id="{BA23FB82-D6C6-41DA-A226-2CE98A1112D7}" type="datetimeFigureOut">
              <a:rPr lang="en-US"/>
              <a:pPr>
                <a:defRPr/>
              </a:pPr>
              <a:t>5/8/2014</a:t>
            </a:fld>
            <a:endParaRPr lang="en-GB"/>
          </a:p>
        </p:txBody>
      </p:sp>
      <p:sp>
        <p:nvSpPr>
          <p:cNvPr id="5" name="Rectangle 3"/>
          <p:cNvSpPr>
            <a:spLocks noGrp="1" noChangeArrowheads="1"/>
          </p:cNvSpPr>
          <p:nvPr>
            <p:ph type="sldNum" sz="quarter" idx="11"/>
          </p:nvPr>
        </p:nvSpPr>
        <p:spPr>
          <a:ln/>
        </p:spPr>
        <p:txBody>
          <a:bodyPr/>
          <a:lstStyle>
            <a:lvl1pPr>
              <a:defRPr/>
            </a:lvl1pPr>
          </a:lstStyle>
          <a:p>
            <a:pPr>
              <a:defRPr/>
            </a:pPr>
            <a:fld id="{AED6C000-BCBC-41CE-8EE1-269BF8E5199B}" type="slidenum">
              <a:rPr lang="en-GB"/>
              <a:pPr>
                <a:defRPr/>
              </a:pPr>
              <a:t>‹#›</a:t>
            </a:fld>
            <a:endParaRPr lang="en-GB"/>
          </a:p>
        </p:txBody>
      </p:sp>
      <p:sp>
        <p:nvSpPr>
          <p:cNvPr id="6" name="Rectangle 1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2"/>
          <p:cNvSpPr>
            <a:spLocks noGrp="1" noChangeArrowheads="1"/>
          </p:cNvSpPr>
          <p:nvPr>
            <p:ph type="dt" sz="half" idx="10"/>
          </p:nvPr>
        </p:nvSpPr>
        <p:spPr>
          <a:ln/>
        </p:spPr>
        <p:txBody>
          <a:bodyPr/>
          <a:lstStyle>
            <a:lvl1pPr>
              <a:defRPr/>
            </a:lvl1pPr>
          </a:lstStyle>
          <a:p>
            <a:pPr>
              <a:defRPr/>
            </a:pPr>
            <a:fld id="{32A179C3-5EC9-407C-93C1-4339A27A1196}" type="datetimeFigureOut">
              <a:rPr lang="en-US"/>
              <a:pPr>
                <a:defRPr/>
              </a:pPr>
              <a:t>5/8/2014</a:t>
            </a:fld>
            <a:endParaRPr lang="en-GB"/>
          </a:p>
        </p:txBody>
      </p:sp>
      <p:sp>
        <p:nvSpPr>
          <p:cNvPr id="6" name="Rectangle 3"/>
          <p:cNvSpPr>
            <a:spLocks noGrp="1" noChangeArrowheads="1"/>
          </p:cNvSpPr>
          <p:nvPr>
            <p:ph type="sldNum" sz="quarter" idx="11"/>
          </p:nvPr>
        </p:nvSpPr>
        <p:spPr>
          <a:ln/>
        </p:spPr>
        <p:txBody>
          <a:bodyPr/>
          <a:lstStyle>
            <a:lvl1pPr>
              <a:defRPr/>
            </a:lvl1pPr>
          </a:lstStyle>
          <a:p>
            <a:pPr>
              <a:defRPr/>
            </a:pPr>
            <a:fld id="{D7A38EDF-38DA-41CB-A8D9-63500CBF850A}" type="slidenum">
              <a:rPr lang="en-GB"/>
              <a:pPr>
                <a:defRPr/>
              </a:pPr>
              <a:t>‹#›</a:t>
            </a:fld>
            <a:endParaRPr lang="en-GB"/>
          </a:p>
        </p:txBody>
      </p:sp>
      <p:sp>
        <p:nvSpPr>
          <p:cNvPr id="7" name="Rectangle 1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2"/>
          <p:cNvSpPr>
            <a:spLocks noGrp="1" noChangeArrowheads="1"/>
          </p:cNvSpPr>
          <p:nvPr>
            <p:ph type="dt" sz="half" idx="10"/>
          </p:nvPr>
        </p:nvSpPr>
        <p:spPr>
          <a:ln/>
        </p:spPr>
        <p:txBody>
          <a:bodyPr/>
          <a:lstStyle>
            <a:lvl1pPr>
              <a:defRPr/>
            </a:lvl1pPr>
          </a:lstStyle>
          <a:p>
            <a:pPr>
              <a:defRPr/>
            </a:pPr>
            <a:fld id="{B28C377F-E2A6-44F1-B0DD-02EFE371466D}" type="datetimeFigureOut">
              <a:rPr lang="en-US"/>
              <a:pPr>
                <a:defRPr/>
              </a:pPr>
              <a:t>5/8/2014</a:t>
            </a:fld>
            <a:endParaRPr lang="en-GB"/>
          </a:p>
        </p:txBody>
      </p:sp>
      <p:sp>
        <p:nvSpPr>
          <p:cNvPr id="8" name="Rectangle 3"/>
          <p:cNvSpPr>
            <a:spLocks noGrp="1" noChangeArrowheads="1"/>
          </p:cNvSpPr>
          <p:nvPr>
            <p:ph type="sldNum" sz="quarter" idx="11"/>
          </p:nvPr>
        </p:nvSpPr>
        <p:spPr>
          <a:ln/>
        </p:spPr>
        <p:txBody>
          <a:bodyPr/>
          <a:lstStyle>
            <a:lvl1pPr>
              <a:defRPr/>
            </a:lvl1pPr>
          </a:lstStyle>
          <a:p>
            <a:pPr>
              <a:defRPr/>
            </a:pPr>
            <a:fld id="{B482E614-6BA4-4475-9FA0-7B6B6AF464F6}" type="slidenum">
              <a:rPr lang="en-GB"/>
              <a:pPr>
                <a:defRPr/>
              </a:pPr>
              <a:t>‹#›</a:t>
            </a:fld>
            <a:endParaRPr lang="en-GB"/>
          </a:p>
        </p:txBody>
      </p:sp>
      <p:sp>
        <p:nvSpPr>
          <p:cNvPr id="9" name="Rectangle 1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2"/>
          <p:cNvSpPr>
            <a:spLocks noGrp="1" noChangeArrowheads="1"/>
          </p:cNvSpPr>
          <p:nvPr>
            <p:ph type="dt" sz="half" idx="10"/>
          </p:nvPr>
        </p:nvSpPr>
        <p:spPr>
          <a:ln/>
        </p:spPr>
        <p:txBody>
          <a:bodyPr/>
          <a:lstStyle>
            <a:lvl1pPr>
              <a:defRPr/>
            </a:lvl1pPr>
          </a:lstStyle>
          <a:p>
            <a:pPr>
              <a:defRPr/>
            </a:pPr>
            <a:fld id="{E480FD06-0747-4BB4-A92E-A250D9871D1E}" type="datetimeFigureOut">
              <a:rPr lang="en-US"/>
              <a:pPr>
                <a:defRPr/>
              </a:pPr>
              <a:t>5/8/2014</a:t>
            </a:fld>
            <a:endParaRPr lang="en-GB"/>
          </a:p>
        </p:txBody>
      </p:sp>
      <p:sp>
        <p:nvSpPr>
          <p:cNvPr id="4" name="Rectangle 3"/>
          <p:cNvSpPr>
            <a:spLocks noGrp="1" noChangeArrowheads="1"/>
          </p:cNvSpPr>
          <p:nvPr>
            <p:ph type="sldNum" sz="quarter" idx="11"/>
          </p:nvPr>
        </p:nvSpPr>
        <p:spPr>
          <a:ln/>
        </p:spPr>
        <p:txBody>
          <a:bodyPr/>
          <a:lstStyle>
            <a:lvl1pPr>
              <a:defRPr/>
            </a:lvl1pPr>
          </a:lstStyle>
          <a:p>
            <a:pPr>
              <a:defRPr/>
            </a:pPr>
            <a:fld id="{5BB27505-8DFF-44F9-B322-88D08E701C10}" type="slidenum">
              <a:rPr lang="en-GB"/>
              <a:pPr>
                <a:defRPr/>
              </a:pPr>
              <a:t>‹#›</a:t>
            </a:fld>
            <a:endParaRPr lang="en-GB"/>
          </a:p>
        </p:txBody>
      </p:sp>
      <p:sp>
        <p:nvSpPr>
          <p:cNvPr id="5" name="Rectangle 1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fld id="{63CB7328-4488-4BFA-9F34-CE5EED1C885E}" type="datetimeFigureOut">
              <a:rPr lang="en-US"/>
              <a:pPr>
                <a:defRPr/>
              </a:pPr>
              <a:t>5/8/2014</a:t>
            </a:fld>
            <a:endParaRPr lang="en-GB"/>
          </a:p>
        </p:txBody>
      </p:sp>
      <p:sp>
        <p:nvSpPr>
          <p:cNvPr id="3" name="Rectangle 3"/>
          <p:cNvSpPr>
            <a:spLocks noGrp="1" noChangeArrowheads="1"/>
          </p:cNvSpPr>
          <p:nvPr>
            <p:ph type="sldNum" sz="quarter" idx="11"/>
          </p:nvPr>
        </p:nvSpPr>
        <p:spPr>
          <a:ln/>
        </p:spPr>
        <p:txBody>
          <a:bodyPr/>
          <a:lstStyle>
            <a:lvl1pPr>
              <a:defRPr/>
            </a:lvl1pPr>
          </a:lstStyle>
          <a:p>
            <a:pPr>
              <a:defRPr/>
            </a:pPr>
            <a:fld id="{41873684-A0E9-4C86-9811-CB5980DE8192}" type="slidenum">
              <a:rPr lang="en-GB"/>
              <a:pPr>
                <a:defRPr/>
              </a:pPr>
              <a:t>‹#›</a:t>
            </a:fld>
            <a:endParaRPr lang="en-GB"/>
          </a:p>
        </p:txBody>
      </p:sp>
      <p:sp>
        <p:nvSpPr>
          <p:cNvPr id="4" name="Rectangle 1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47318158-07B8-4CDF-987A-809F28F9FC07}" type="datetimeFigureOut">
              <a:rPr lang="en-US"/>
              <a:pPr>
                <a:defRPr/>
              </a:pPr>
              <a:t>5/8/2014</a:t>
            </a:fld>
            <a:endParaRPr lang="en-GB"/>
          </a:p>
        </p:txBody>
      </p:sp>
      <p:sp>
        <p:nvSpPr>
          <p:cNvPr id="6" name="Rectangle 3"/>
          <p:cNvSpPr>
            <a:spLocks noGrp="1" noChangeArrowheads="1"/>
          </p:cNvSpPr>
          <p:nvPr>
            <p:ph type="sldNum" sz="quarter" idx="11"/>
          </p:nvPr>
        </p:nvSpPr>
        <p:spPr>
          <a:ln/>
        </p:spPr>
        <p:txBody>
          <a:bodyPr/>
          <a:lstStyle>
            <a:lvl1pPr>
              <a:defRPr/>
            </a:lvl1pPr>
          </a:lstStyle>
          <a:p>
            <a:pPr>
              <a:defRPr/>
            </a:pPr>
            <a:fld id="{DCA13266-8595-43A3-B77A-9E97FF8A13DC}" type="slidenum">
              <a:rPr lang="en-GB"/>
              <a:pPr>
                <a:defRPr/>
              </a:pPr>
              <a:t>‹#›</a:t>
            </a:fld>
            <a:endParaRPr lang="en-GB"/>
          </a:p>
        </p:txBody>
      </p:sp>
      <p:sp>
        <p:nvSpPr>
          <p:cNvPr id="7" name="Rectangle 1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30E4ECF8-5DD9-4BC6-9FA0-209FE801723E}" type="datetimeFigureOut">
              <a:rPr lang="en-US"/>
              <a:pPr>
                <a:defRPr/>
              </a:pPr>
              <a:t>5/8/2014</a:t>
            </a:fld>
            <a:endParaRPr lang="en-GB"/>
          </a:p>
        </p:txBody>
      </p:sp>
      <p:sp>
        <p:nvSpPr>
          <p:cNvPr id="6" name="Rectangle 3"/>
          <p:cNvSpPr>
            <a:spLocks noGrp="1" noChangeArrowheads="1"/>
          </p:cNvSpPr>
          <p:nvPr>
            <p:ph type="sldNum" sz="quarter" idx="11"/>
          </p:nvPr>
        </p:nvSpPr>
        <p:spPr>
          <a:ln/>
        </p:spPr>
        <p:txBody>
          <a:bodyPr/>
          <a:lstStyle>
            <a:lvl1pPr>
              <a:defRPr/>
            </a:lvl1pPr>
          </a:lstStyle>
          <a:p>
            <a:pPr>
              <a:defRPr/>
            </a:pPr>
            <a:fld id="{C95F201D-1261-46A0-85C1-682887C31254}" type="slidenum">
              <a:rPr lang="en-GB"/>
              <a:pPr>
                <a:defRPr/>
              </a:pPr>
              <a:t>‹#›</a:t>
            </a:fld>
            <a:endParaRPr lang="en-GB"/>
          </a:p>
        </p:txBody>
      </p:sp>
      <p:sp>
        <p:nvSpPr>
          <p:cNvPr id="7" name="Rectangle 1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2"/>
          <p:cNvSpPr>
            <a:spLocks noGrp="1" noChangeArrowheads="1"/>
          </p:cNvSpPr>
          <p:nvPr>
            <p:ph type="dt" sz="half" idx="10"/>
          </p:nvPr>
        </p:nvSpPr>
        <p:spPr>
          <a:ln/>
        </p:spPr>
        <p:txBody>
          <a:bodyPr/>
          <a:lstStyle>
            <a:lvl1pPr>
              <a:defRPr/>
            </a:lvl1pPr>
          </a:lstStyle>
          <a:p>
            <a:pPr>
              <a:defRPr/>
            </a:pPr>
            <a:fld id="{7AB0244D-BCF4-4948-9AC4-6B0DCB35B75C}" type="datetimeFigureOut">
              <a:rPr lang="en-US"/>
              <a:pPr>
                <a:defRPr/>
              </a:pPr>
              <a:t>5/8/2014</a:t>
            </a:fld>
            <a:endParaRPr lang="en-GB"/>
          </a:p>
        </p:txBody>
      </p:sp>
      <p:sp>
        <p:nvSpPr>
          <p:cNvPr id="5" name="Rectangle 3"/>
          <p:cNvSpPr>
            <a:spLocks noGrp="1" noChangeArrowheads="1"/>
          </p:cNvSpPr>
          <p:nvPr>
            <p:ph type="sldNum" sz="quarter" idx="11"/>
          </p:nvPr>
        </p:nvSpPr>
        <p:spPr>
          <a:ln/>
        </p:spPr>
        <p:txBody>
          <a:bodyPr/>
          <a:lstStyle>
            <a:lvl1pPr>
              <a:defRPr/>
            </a:lvl1pPr>
          </a:lstStyle>
          <a:p>
            <a:pPr>
              <a:defRPr/>
            </a:pPr>
            <a:fld id="{2B7DA7CF-289A-4F78-8E5C-8795E6263007}" type="slidenum">
              <a:rPr lang="en-GB"/>
              <a:pPr>
                <a:defRPr/>
              </a:pPr>
              <a:t>‹#›</a:t>
            </a:fld>
            <a:endParaRPr lang="en-GB"/>
          </a:p>
        </p:txBody>
      </p:sp>
      <p:sp>
        <p:nvSpPr>
          <p:cNvPr id="6" name="Rectangle 1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2"/>
          <p:cNvSpPr>
            <a:spLocks noGrp="1" noChangeArrowheads="1"/>
          </p:cNvSpPr>
          <p:nvPr>
            <p:ph type="dt" sz="half" idx="10"/>
          </p:nvPr>
        </p:nvSpPr>
        <p:spPr>
          <a:ln/>
        </p:spPr>
        <p:txBody>
          <a:bodyPr/>
          <a:lstStyle>
            <a:lvl1pPr>
              <a:defRPr/>
            </a:lvl1pPr>
          </a:lstStyle>
          <a:p>
            <a:pPr>
              <a:defRPr/>
            </a:pPr>
            <a:fld id="{63029B22-0D34-457E-814A-8B3DA900DE23}" type="datetimeFigureOut">
              <a:rPr lang="en-US"/>
              <a:pPr>
                <a:defRPr/>
              </a:pPr>
              <a:t>5/8/2014</a:t>
            </a:fld>
            <a:endParaRPr lang="en-GB"/>
          </a:p>
        </p:txBody>
      </p:sp>
      <p:sp>
        <p:nvSpPr>
          <p:cNvPr id="5" name="Rectangle 3"/>
          <p:cNvSpPr>
            <a:spLocks noGrp="1" noChangeArrowheads="1"/>
          </p:cNvSpPr>
          <p:nvPr>
            <p:ph type="sldNum" sz="quarter" idx="11"/>
          </p:nvPr>
        </p:nvSpPr>
        <p:spPr>
          <a:ln/>
        </p:spPr>
        <p:txBody>
          <a:bodyPr/>
          <a:lstStyle>
            <a:lvl1pPr>
              <a:defRPr/>
            </a:lvl1pPr>
          </a:lstStyle>
          <a:p>
            <a:pPr>
              <a:defRPr/>
            </a:pPr>
            <a:fld id="{8B486889-DFCA-4270-901D-22D56ACCD999}" type="slidenum">
              <a:rPr lang="en-GB"/>
              <a:pPr>
                <a:defRPr/>
              </a:pPr>
              <a:t>‹#›</a:t>
            </a:fld>
            <a:endParaRPr lang="en-GB"/>
          </a:p>
        </p:txBody>
      </p:sp>
      <p:sp>
        <p:nvSpPr>
          <p:cNvPr id="6" name="Rectangle 1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457200" y="1600200"/>
            <a:ext cx="8229600" cy="4525963"/>
          </a:xfrm>
        </p:spPr>
        <p:txBody>
          <a:bodyPr/>
          <a:lstStyle/>
          <a:p>
            <a:pPr lvl="0"/>
            <a:r>
              <a:rPr lang="en-US" noProof="0" smtClean="0"/>
              <a:t>Click icon to add chart</a:t>
            </a:r>
            <a:endParaRPr lang="en-GB" noProof="0" smtClean="0"/>
          </a:p>
        </p:txBody>
      </p:sp>
      <p:sp>
        <p:nvSpPr>
          <p:cNvPr id="4" name="Rectangle 2"/>
          <p:cNvSpPr>
            <a:spLocks noGrp="1" noChangeArrowheads="1"/>
          </p:cNvSpPr>
          <p:nvPr>
            <p:ph type="dt" sz="half" idx="10"/>
          </p:nvPr>
        </p:nvSpPr>
        <p:spPr/>
        <p:txBody>
          <a:bodyPr/>
          <a:lstStyle>
            <a:lvl1pPr>
              <a:defRPr/>
            </a:lvl1pPr>
          </a:lstStyle>
          <a:p>
            <a:pPr>
              <a:defRPr/>
            </a:pPr>
            <a:endParaRPr lang="en-GB"/>
          </a:p>
        </p:txBody>
      </p:sp>
      <p:sp>
        <p:nvSpPr>
          <p:cNvPr id="5" name="Rectangle 3"/>
          <p:cNvSpPr>
            <a:spLocks noGrp="1" noChangeArrowheads="1"/>
          </p:cNvSpPr>
          <p:nvPr>
            <p:ph type="sldNum" sz="quarter" idx="11"/>
          </p:nvPr>
        </p:nvSpPr>
        <p:spPr/>
        <p:txBody>
          <a:bodyPr/>
          <a:lstStyle>
            <a:lvl1pPr>
              <a:defRPr/>
            </a:lvl1pPr>
          </a:lstStyle>
          <a:p>
            <a:pPr>
              <a:defRPr/>
            </a:pPr>
            <a:fld id="{BE8C6061-7E09-488D-A91D-98E4317B2FEC}" type="slidenum">
              <a:rPr lang="en-GB"/>
              <a:pPr>
                <a:defRPr/>
              </a:pPr>
              <a:t>‹#›</a:t>
            </a:fld>
            <a:endParaRPr lang="en-GB"/>
          </a:p>
        </p:txBody>
      </p:sp>
      <p:sp>
        <p:nvSpPr>
          <p:cNvPr id="6" name="Rectangle 14"/>
          <p:cNvSpPr>
            <a:spLocks noGrp="1" noChangeArrowheads="1"/>
          </p:cNvSpPr>
          <p:nvPr>
            <p:ph type="ftr" sz="quarter" idx="12"/>
          </p:nvPr>
        </p:nvSpPr>
        <p:spPr/>
        <p:txBody>
          <a:bodyPr/>
          <a:lstStyle>
            <a:lvl1pPr>
              <a:defRPr/>
            </a:lvl1pPr>
          </a:lstStyle>
          <a:p>
            <a:pPr>
              <a:defRPr/>
            </a:pPr>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SmartArt Placeholder 2"/>
          <p:cNvSpPr>
            <a:spLocks noGrp="1"/>
          </p:cNvSpPr>
          <p:nvPr>
            <p:ph type="dgm" idx="1"/>
          </p:nvPr>
        </p:nvSpPr>
        <p:spPr>
          <a:xfrm>
            <a:off x="457200" y="1600200"/>
            <a:ext cx="8229600" cy="4525963"/>
          </a:xfrm>
        </p:spPr>
        <p:txBody>
          <a:bodyPr/>
          <a:lstStyle/>
          <a:p>
            <a:pPr lvl="0"/>
            <a:r>
              <a:rPr lang="en-US" noProof="0" smtClean="0"/>
              <a:t>Click icon to add SmartArt graphic</a:t>
            </a:r>
            <a:endParaRPr lang="en-GB" noProof="0" smtClean="0"/>
          </a:p>
        </p:txBody>
      </p:sp>
      <p:sp>
        <p:nvSpPr>
          <p:cNvPr id="4" name="Rectangle 2"/>
          <p:cNvSpPr>
            <a:spLocks noGrp="1" noChangeArrowheads="1"/>
          </p:cNvSpPr>
          <p:nvPr>
            <p:ph type="dt" sz="half" idx="10"/>
          </p:nvPr>
        </p:nvSpPr>
        <p:spPr>
          <a:ln/>
        </p:spPr>
        <p:txBody>
          <a:bodyPr/>
          <a:lstStyle>
            <a:lvl1pPr>
              <a:defRPr/>
            </a:lvl1pPr>
          </a:lstStyle>
          <a:p>
            <a:pPr>
              <a:defRPr/>
            </a:pPr>
            <a:fld id="{D07ED08B-668B-41B6-AC37-4CE8D502A197}" type="datetimeFigureOut">
              <a:rPr lang="en-US"/>
              <a:pPr>
                <a:defRPr/>
              </a:pPr>
              <a:t>5/8/2014</a:t>
            </a:fld>
            <a:endParaRPr lang="en-GB"/>
          </a:p>
        </p:txBody>
      </p:sp>
      <p:sp>
        <p:nvSpPr>
          <p:cNvPr id="5" name="Rectangle 3"/>
          <p:cNvSpPr>
            <a:spLocks noGrp="1" noChangeArrowheads="1"/>
          </p:cNvSpPr>
          <p:nvPr>
            <p:ph type="sldNum" sz="quarter" idx="11"/>
          </p:nvPr>
        </p:nvSpPr>
        <p:spPr>
          <a:ln/>
        </p:spPr>
        <p:txBody>
          <a:bodyPr/>
          <a:lstStyle>
            <a:lvl1pPr>
              <a:defRPr/>
            </a:lvl1pPr>
          </a:lstStyle>
          <a:p>
            <a:pPr>
              <a:defRPr/>
            </a:pPr>
            <a:fld id="{6572829E-8D8B-45D0-B1B4-9DB1A23A1C76}" type="slidenum">
              <a:rPr lang="en-GB"/>
              <a:pPr>
                <a:defRPr/>
              </a:pPr>
              <a:t>‹#›</a:t>
            </a:fld>
            <a:endParaRPr lang="en-GB"/>
          </a:p>
        </p:txBody>
      </p:sp>
      <p:sp>
        <p:nvSpPr>
          <p:cNvPr id="6" name="Rectangle 1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457200" y="1600201"/>
            <a:ext cx="4047067" cy="4525963"/>
          </a:xfrm>
        </p:spPr>
        <p:txBody>
          <a:bodyPr rtlCol="0">
            <a:normAutofit/>
          </a:bodyPr>
          <a:lstStyle/>
          <a:p>
            <a:pPr lvl="0"/>
            <a:endParaRPr lang="en-GB" noProof="0" smtClean="0"/>
          </a:p>
        </p:txBody>
      </p:sp>
      <p:sp>
        <p:nvSpPr>
          <p:cNvPr id="4" name="Text Placeholder 3"/>
          <p:cNvSpPr>
            <a:spLocks noGrp="1"/>
          </p:cNvSpPr>
          <p:nvPr>
            <p:ph type="body" sz="half" idx="2"/>
          </p:nvPr>
        </p:nvSpPr>
        <p:spPr>
          <a:xfrm>
            <a:off x="4639733" y="1600201"/>
            <a:ext cx="4047067"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p:txBody>
          <a:bodyPr/>
          <a:lstStyle>
            <a:lvl1pPr>
              <a:defRPr/>
            </a:lvl1pPr>
          </a:lstStyle>
          <a:p>
            <a:pPr>
              <a:defRPr/>
            </a:pPr>
            <a:r>
              <a:rPr lang="en-US"/>
              <a:t>Dr.Annie Evans 2009</a:t>
            </a:r>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F9DB882D-93DC-4D7A-8D77-4A8E9BDF6038}"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C3CD0C1B-E195-41A4-BC0E-25598C44327E}"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dirty="0" smtClean="0"/>
              <a:t>Click to edit Master title style</a:t>
            </a:r>
            <a:endParaRPr lang="de-DE" dirty="0"/>
          </a:p>
        </p:txBody>
      </p:sp>
      <p:sp>
        <p:nvSpPr>
          <p:cNvPr id="3" name="Inhaltsplatzhalter 2"/>
          <p:cNvSpPr>
            <a:spLocks noGrp="1"/>
          </p:cNvSpPr>
          <p:nvPr>
            <p:ph idx="1"/>
          </p:nvPr>
        </p:nvSpPr>
        <p:spPr/>
        <p:txBody>
          <a:bodyPr/>
          <a:lstStyle>
            <a:lvl1pPr marL="0" indent="0">
              <a:buNone/>
              <a:defRPr sz="2000"/>
            </a:lvl1pPr>
            <a:lvl2pPr marL="742950" indent="-285750">
              <a:buFont typeface="Arial" pitchFamily="34" charset="0"/>
              <a:buChar char="•"/>
              <a:defRPr sz="1800"/>
            </a:lvl2pPr>
            <a:lvl3pPr marL="1143000" indent="-228600">
              <a:buFont typeface="Wingdings" pitchFamily="2" charset="2"/>
              <a:buChar char="§"/>
              <a:defRPr sz="1600"/>
            </a:lvl3pPr>
            <a:lvl4pPr>
              <a:defRPr sz="14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4" name="Textplatzhalter 4"/>
          <p:cNvSpPr>
            <a:spLocks noGrp="1"/>
          </p:cNvSpPr>
          <p:nvPr>
            <p:ph type="body" sz="quarter" idx="3"/>
          </p:nvPr>
        </p:nvSpPr>
        <p:spPr>
          <a:xfrm>
            <a:off x="0" y="6611779"/>
            <a:ext cx="5841507" cy="246221"/>
          </a:xfrm>
        </p:spPr>
        <p:txBody>
          <a:bodyPr anchor="b">
            <a:spAutoFit/>
          </a:bodyPr>
          <a:lstStyle>
            <a:lvl1pPr marL="0" indent="0">
              <a:buNone/>
              <a:defRPr sz="1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smtClean="0"/>
              <a:t>Textmasterformat bearbeiten</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7887"/>
                </a:solidFill>
              </a:defRPr>
            </a:lvl1pPr>
          </a:lstStyle>
          <a:p>
            <a:r>
              <a:rPr lang="en-US" dirty="0" smtClean="0"/>
              <a:t>Click to edit Master title style</a:t>
            </a:r>
            <a:endParaRPr lang="en-US" dirty="0"/>
          </a:p>
        </p:txBody>
      </p:sp>
      <p:sp>
        <p:nvSpPr>
          <p:cNvPr id="4" name="Text Placeholder 4"/>
          <p:cNvSpPr>
            <a:spLocks noGrp="1"/>
          </p:cNvSpPr>
          <p:nvPr>
            <p:ph type="body" sz="quarter" idx="10"/>
          </p:nvPr>
        </p:nvSpPr>
        <p:spPr>
          <a:xfrm>
            <a:off x="395288" y="5660702"/>
            <a:ext cx="7273056" cy="504602"/>
          </a:xfrm>
        </p:spPr>
        <p:txBody>
          <a:bodyPr tIns="0" bIns="0" anchor="b">
            <a:noAutofit/>
          </a:bodyPr>
          <a:lstStyle>
            <a:lvl1pPr marL="0" indent="0">
              <a:buFont typeface="Arial" pitchFamily="34" charset="0"/>
              <a:buNone/>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lang="en-US" dirty="0" smtClean="0"/>
              <a:t>Click to edit Master text styles</a:t>
            </a: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5288" y="228600"/>
            <a:ext cx="8353425" cy="823912"/>
          </a:xfrm>
        </p:spPr>
        <p:txBody>
          <a:bodyPr>
            <a:noAutofit/>
          </a:bodyPr>
          <a:lstStyle>
            <a:lvl1pPr>
              <a:defRPr>
                <a:solidFill>
                  <a:srgbClr val="007887"/>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95288" y="1052514"/>
            <a:ext cx="8353425" cy="4680742"/>
          </a:xfrm>
        </p:spPr>
        <p:txBody>
          <a:bodyPr/>
          <a:lstStyle>
            <a:lvl1pPr marL="285750" indent="-285750">
              <a:spcBef>
                <a:spcPts val="0"/>
              </a:spcBef>
              <a:spcAft>
                <a:spcPts val="600"/>
              </a:spcAft>
              <a:defRPr>
                <a:solidFill>
                  <a:srgbClr val="808284"/>
                </a:solidFill>
              </a:defRPr>
            </a:lvl1pPr>
            <a:lvl2pPr>
              <a:spcBef>
                <a:spcPts val="0"/>
              </a:spcBef>
              <a:spcAft>
                <a:spcPts val="600"/>
              </a:spcAft>
              <a:defRPr>
                <a:solidFill>
                  <a:srgbClr val="808284"/>
                </a:solidFill>
              </a:defRPr>
            </a:lvl2pPr>
            <a:lvl3pPr>
              <a:spcBef>
                <a:spcPts val="0"/>
              </a:spcBef>
              <a:spcAft>
                <a:spcPts val="600"/>
              </a:spcAft>
              <a:defRPr>
                <a:solidFill>
                  <a:srgbClr val="808284"/>
                </a:solidFill>
              </a:defRPr>
            </a:lvl3pPr>
            <a:lvl4pPr>
              <a:spcBef>
                <a:spcPts val="0"/>
              </a:spcBef>
              <a:spcAft>
                <a:spcPts val="600"/>
              </a:spcAft>
              <a:defRPr>
                <a:solidFill>
                  <a:srgbClr val="808284"/>
                </a:solidFill>
              </a:defRPr>
            </a:lvl4pPr>
            <a:lvl5pPr>
              <a:spcBef>
                <a:spcPts val="0"/>
              </a:spcBef>
              <a:spcAft>
                <a:spcPts val="600"/>
              </a:spcAf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Text Placeholder 4"/>
          <p:cNvSpPr>
            <a:spLocks noGrp="1"/>
          </p:cNvSpPr>
          <p:nvPr>
            <p:ph type="body" sz="quarter" idx="10"/>
          </p:nvPr>
        </p:nvSpPr>
        <p:spPr>
          <a:xfrm>
            <a:off x="395288" y="5660702"/>
            <a:ext cx="7273056" cy="504602"/>
          </a:xfrm>
        </p:spPr>
        <p:txBody>
          <a:bodyPr tIns="0" bIns="0" anchor="b">
            <a:noAutofit/>
          </a:bodyPr>
          <a:lstStyle>
            <a:lvl1pPr marL="0" indent="0">
              <a:buFont typeface="Arial" pitchFamily="34" charset="0"/>
              <a:buNone/>
              <a:defRPr sz="1000">
                <a:solidFill>
                  <a:srgbClr val="808284"/>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lang="en-US" dirty="0" smtClean="0"/>
              <a:t>Click to edit Master text styles</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5288" y="228600"/>
            <a:ext cx="8353425" cy="823912"/>
          </a:xfrm>
        </p:spPr>
        <p:txBody>
          <a:bodyPr>
            <a:noAutofit/>
          </a:bodyPr>
          <a:lstStyle>
            <a:lvl1pPr>
              <a:defRPr>
                <a:solidFill>
                  <a:srgbClr val="007887"/>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95288" y="1052514"/>
            <a:ext cx="8353425" cy="4680742"/>
          </a:xfrm>
        </p:spPr>
        <p:txBody>
          <a:bodyPr/>
          <a:lstStyle>
            <a:lvl1pPr marL="285750" indent="-285750">
              <a:spcBef>
                <a:spcPts val="0"/>
              </a:spcBef>
              <a:spcAft>
                <a:spcPts val="600"/>
              </a:spcAft>
              <a:defRPr>
                <a:solidFill>
                  <a:srgbClr val="808284"/>
                </a:solidFill>
              </a:defRPr>
            </a:lvl1pPr>
            <a:lvl2pPr>
              <a:spcBef>
                <a:spcPts val="0"/>
              </a:spcBef>
              <a:spcAft>
                <a:spcPts val="600"/>
              </a:spcAft>
              <a:defRPr>
                <a:solidFill>
                  <a:srgbClr val="808284"/>
                </a:solidFill>
              </a:defRPr>
            </a:lvl2pPr>
            <a:lvl3pPr>
              <a:spcBef>
                <a:spcPts val="0"/>
              </a:spcBef>
              <a:spcAft>
                <a:spcPts val="600"/>
              </a:spcAft>
              <a:defRPr>
                <a:solidFill>
                  <a:srgbClr val="808284"/>
                </a:solidFill>
              </a:defRPr>
            </a:lvl3pPr>
            <a:lvl4pPr>
              <a:spcBef>
                <a:spcPts val="0"/>
              </a:spcBef>
              <a:spcAft>
                <a:spcPts val="600"/>
              </a:spcAft>
              <a:defRPr>
                <a:solidFill>
                  <a:srgbClr val="808284"/>
                </a:solidFill>
              </a:defRPr>
            </a:lvl4pPr>
            <a:lvl5pPr>
              <a:spcBef>
                <a:spcPts val="0"/>
              </a:spcBef>
              <a:spcAft>
                <a:spcPts val="600"/>
              </a:spcAf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Text Placeholder 4"/>
          <p:cNvSpPr>
            <a:spLocks noGrp="1"/>
          </p:cNvSpPr>
          <p:nvPr>
            <p:ph type="body" sz="quarter" idx="10"/>
          </p:nvPr>
        </p:nvSpPr>
        <p:spPr>
          <a:xfrm>
            <a:off x="395288" y="5660702"/>
            <a:ext cx="7273056" cy="504602"/>
          </a:xfrm>
        </p:spPr>
        <p:txBody>
          <a:bodyPr tIns="0" bIns="0" anchor="b">
            <a:noAutofit/>
          </a:bodyPr>
          <a:lstStyle>
            <a:lvl1pPr marL="0" indent="0">
              <a:buFont typeface="Arial" pitchFamily="34" charset="0"/>
              <a:buNone/>
              <a:defRPr sz="1000">
                <a:solidFill>
                  <a:srgbClr val="808284"/>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lang="en-US" dirty="0"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solidFill>
                  <a:srgbClr val="007887"/>
                </a:solidFill>
              </a:defRPr>
            </a:lvl1pPr>
          </a:lstStyle>
          <a:p>
            <a:r>
              <a:rPr lang="en-US" dirty="0" smtClean="0"/>
              <a:t>Click to edit Master title style</a:t>
            </a:r>
            <a:endParaRPr lang="en-US" dirty="0"/>
          </a:p>
        </p:txBody>
      </p:sp>
      <p:sp>
        <p:nvSpPr>
          <p:cNvPr id="4" name="Text Placeholder 4"/>
          <p:cNvSpPr>
            <a:spLocks noGrp="1"/>
          </p:cNvSpPr>
          <p:nvPr>
            <p:ph type="body" sz="quarter" idx="10"/>
          </p:nvPr>
        </p:nvSpPr>
        <p:spPr>
          <a:xfrm>
            <a:off x="395288" y="5660702"/>
            <a:ext cx="7273056" cy="504602"/>
          </a:xfrm>
        </p:spPr>
        <p:txBody>
          <a:bodyPr tIns="0" bIns="0" anchor="b">
            <a:noAutofit/>
          </a:bodyPr>
          <a:lstStyle>
            <a:lvl1pPr marL="0" indent="0">
              <a:buFont typeface="Arial" pitchFamily="34" charset="0"/>
              <a:buNone/>
              <a:defRPr sz="1000">
                <a:solidFill>
                  <a:srgbClr val="808284"/>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lang="en-US" dirty="0"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fld id="{ED5F2E97-5B2C-4588-8561-69B4C5D93A73}" type="datetimeFigureOut">
              <a:rPr lang="en-US"/>
              <a:pPr>
                <a:defRPr/>
              </a:pPr>
              <a:t>5/8/2014</a:t>
            </a:fld>
            <a:endParaRPr lang="en-GB"/>
          </a:p>
        </p:txBody>
      </p:sp>
      <p:sp>
        <p:nvSpPr>
          <p:cNvPr id="17411"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787CB51-19C1-4D7A-B6F0-970968F009A9}" type="slidenum">
              <a:rPr lang="en-GB"/>
              <a:pPr>
                <a:defRPr/>
              </a:pPr>
              <a:t>‹#›</a:t>
            </a:fld>
            <a:endParaRPr lang="en-GB"/>
          </a:p>
        </p:txBody>
      </p:sp>
      <p:grpSp>
        <p:nvGrpSpPr>
          <p:cNvPr id="1028" name="Group 4"/>
          <p:cNvGrpSpPr>
            <a:grpSpLocks/>
          </p:cNvGrpSpPr>
          <p:nvPr/>
        </p:nvGrpSpPr>
        <p:grpSpPr bwMode="auto">
          <a:xfrm>
            <a:off x="0" y="0"/>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17414"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GB"/>
              </a:p>
            </p:txBody>
          </p:sp>
          <p:sp>
            <p:nvSpPr>
              <p:cNvPr id="17415"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GB"/>
              </a:p>
            </p:txBody>
          </p:sp>
          <p:sp>
            <p:nvSpPr>
              <p:cNvPr id="17416"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GB"/>
              </a:p>
            </p:txBody>
          </p:sp>
          <p:sp>
            <p:nvSpPr>
              <p:cNvPr id="1038"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w="9525">
                <a:noFill/>
                <a:round/>
                <a:headEnd/>
                <a:tailEnd/>
              </a:ln>
            </p:spPr>
            <p:txBody>
              <a:bodyPr/>
              <a:lstStyle/>
              <a:p>
                <a:pPr>
                  <a:defRPr/>
                </a:pPr>
                <a:endParaRPr lang="en-GB"/>
              </a:p>
            </p:txBody>
          </p:sp>
          <p:sp>
            <p:nvSpPr>
              <p:cNvPr id="17418"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GB"/>
              </a:p>
            </p:txBody>
          </p:sp>
        </p:grpSp>
        <p:sp>
          <p:nvSpPr>
            <p:cNvPr id="17419"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GB"/>
            </a:p>
          </p:txBody>
        </p:sp>
        <p:sp>
          <p:nvSpPr>
            <p:cNvPr id="1034" name="Freeform 12"/>
            <p:cNvSpPr>
              <a:spLocks/>
            </p:cNvSpPr>
            <p:nvPr/>
          </p:nvSpPr>
          <p:spPr bwMode="hidden">
            <a:xfrm>
              <a:off x="0" y="0"/>
              <a:ext cx="5758" cy="1776"/>
            </a:xfrm>
            <a:custGeom>
              <a:avLst/>
              <a:gdLst>
                <a:gd name="T0" fmla="*/ 0 w 5740"/>
                <a:gd name="T1" fmla="*/ 0 h 1906"/>
                <a:gd name="T2" fmla="*/ 0 w 5740"/>
                <a:gd name="T3" fmla="*/ 1542 h 1906"/>
                <a:gd name="T4" fmla="*/ 5794 w 5740"/>
                <a:gd name="T5" fmla="*/ 1542 h 1906"/>
                <a:gd name="T6" fmla="*/ 5794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GB"/>
            </a:p>
          </p:txBody>
        </p:sp>
      </p:grpSp>
      <p:sp>
        <p:nvSpPr>
          <p:cNvPr id="17421"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422"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vl1pPr>
          </a:lstStyle>
          <a:p>
            <a:pPr>
              <a:defRPr/>
            </a:pPr>
            <a:endParaRPr lang="en-GB"/>
          </a:p>
        </p:txBody>
      </p:sp>
      <p:sp>
        <p:nvSpPr>
          <p:cNvPr id="17423"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4364" r:id="rId1"/>
    <p:sldLayoutId id="2147484353" r:id="rId2"/>
    <p:sldLayoutId id="2147484354" r:id="rId3"/>
    <p:sldLayoutId id="2147484355" r:id="rId4"/>
    <p:sldLayoutId id="2147484356" r:id="rId5"/>
    <p:sldLayoutId id="2147484357" r:id="rId6"/>
    <p:sldLayoutId id="2147484358" r:id="rId7"/>
    <p:sldLayoutId id="2147484359" r:id="rId8"/>
    <p:sldLayoutId id="2147484360" r:id="rId9"/>
    <p:sldLayoutId id="2147484361" r:id="rId10"/>
    <p:sldLayoutId id="2147484362" r:id="rId11"/>
    <p:sldLayoutId id="2147484365" r:id="rId12"/>
    <p:sldLayoutId id="2147484363" r:id="rId13"/>
    <p:sldLayoutId id="2147484366" r:id="rId14"/>
    <p:sldLayoutId id="2147484367" r:id="rId15"/>
    <p:sldLayoutId id="2147484368" r:id="rId16"/>
    <p:sldLayoutId id="2147484369" r:id="rId17"/>
    <p:sldLayoutId id="2147484370" r:id="rId18"/>
    <p:sldLayoutId id="2147484371" r:id="rId19"/>
    <p:sldLayoutId id="2147484372" r:id="rId20"/>
  </p:sldLayoutIdLst>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Comic Sans MS" pitchFamily="66"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Comic Sans MS" pitchFamily="66"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Comic Sans MS" pitchFamily="66"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Comic Sans MS" pitchFamily="66"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ons.gov.uk/ons/rel/vsob1/conception-statistics--england-and-wales/2010/2010-conceptions-statistical-bulletin.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Microsoft_Office_Excel_Chart1.xls"/></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Microsoft_Office_Excel_Chart2.xls"/></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hyperlink" Target="http://images.google.co.uk/imgres?imgurl=http://www.lawka-ahla.com/e107_images/newspost_images/nuvaring.jpg&amp;imgrefurl=http://www.lawka-ahla.com/comment.php?comment.news.205&amp;usg=__UebCxPe2QiX1T6EoLKrYyVtm0y8=&amp;h=238&amp;w=200&amp;sz=12&amp;hl=en&amp;start=3&amp;tbnid=Lv5zvPsM25F83M:&amp;tbnh=109&amp;tbnw=92&amp;prev=/images?q=nuvaring&amp;gbv=2&amp;hl=en&amp;rlz=1W1SNYW"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Microsoft_Office_Excel_Chart3.xls"/></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Microsoft_Office_Excel_Chart4.xls"/></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Microsoft_Office_Excel_Chart5.xls"/></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Microsoft_Office_Excel_Chart6.xls"/></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oleObject" Target="../embeddings/Microsoft_Office_Excel_Chart7.xls"/></Relationships>
</file>

<file path=ppt/slides/_rels/slide5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ctrTitle" sz="quarter"/>
          </p:nvPr>
        </p:nvSpPr>
        <p:spPr/>
        <p:txBody>
          <a:bodyPr/>
          <a:lstStyle/>
          <a:p>
            <a:pPr eaLnBrk="1" hangingPunct="1"/>
            <a:r>
              <a:rPr lang="en-GB" b="0" smtClean="0">
                <a:solidFill>
                  <a:srgbClr val="FFC000"/>
                </a:solidFill>
                <a:effectLst/>
              </a:rPr>
              <a:t>Up-to-date ‘family planning’</a:t>
            </a:r>
          </a:p>
        </p:txBody>
      </p:sp>
      <p:sp>
        <p:nvSpPr>
          <p:cNvPr id="3" name="Subtitle 2"/>
          <p:cNvSpPr>
            <a:spLocks noGrp="1"/>
          </p:cNvSpPr>
          <p:nvPr>
            <p:ph type="subTitle" sz="quarter" idx="1"/>
          </p:nvPr>
        </p:nvSpPr>
        <p:spPr>
          <a:xfrm>
            <a:off x="1371600" y="4857750"/>
            <a:ext cx="6400800" cy="1308100"/>
          </a:xfrm>
        </p:spPr>
        <p:txBody>
          <a:bodyPr rtlCol="0">
            <a:normAutofit/>
          </a:bodyPr>
          <a:lstStyle/>
          <a:p>
            <a:pPr eaLnBrk="1" fontAlgn="auto" hangingPunct="1">
              <a:spcAft>
                <a:spcPts val="0"/>
              </a:spcAft>
              <a:defRPr/>
            </a:pPr>
            <a:r>
              <a:rPr lang="en-GB" dirty="0" smtClean="0">
                <a:effectLst/>
              </a:rPr>
              <a:t>Anne Connolly</a:t>
            </a:r>
          </a:p>
          <a:p>
            <a:pPr eaLnBrk="1" fontAlgn="auto" hangingPunct="1">
              <a:spcAft>
                <a:spcPts val="0"/>
              </a:spcAft>
              <a:defRPr/>
            </a:pPr>
            <a:r>
              <a:rPr lang="en-GB" dirty="0" smtClean="0">
                <a:effectLst/>
              </a:rPr>
              <a:t>The Ridge Medical Practice</a:t>
            </a:r>
          </a:p>
          <a:p>
            <a:pPr eaLnBrk="1" fontAlgn="auto" hangingPunct="1">
              <a:spcAft>
                <a:spcPts val="0"/>
              </a:spcAft>
              <a:defRPr/>
            </a:pPr>
            <a:endParaRPr lang="en-GB"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142875"/>
            <a:ext cx="8229600" cy="1214438"/>
          </a:xfrm>
        </p:spPr>
        <p:txBody>
          <a:bodyPr/>
          <a:lstStyle/>
          <a:p>
            <a:pPr eaLnBrk="1" hangingPunct="1"/>
            <a:r>
              <a:rPr lang="en-GB" b="0" smtClean="0">
                <a:solidFill>
                  <a:srgbClr val="FFC000"/>
                </a:solidFill>
                <a:effectLst/>
              </a:rPr>
              <a:t>Overview</a:t>
            </a:r>
          </a:p>
        </p:txBody>
      </p:sp>
      <p:sp>
        <p:nvSpPr>
          <p:cNvPr id="12291" name="Content Placeholder 2"/>
          <p:cNvSpPr>
            <a:spLocks noGrp="1"/>
          </p:cNvSpPr>
          <p:nvPr>
            <p:ph idx="1"/>
          </p:nvPr>
        </p:nvSpPr>
        <p:spPr>
          <a:xfrm>
            <a:off x="395288" y="1557338"/>
            <a:ext cx="8229600" cy="4768850"/>
          </a:xfrm>
        </p:spPr>
        <p:txBody>
          <a:bodyPr/>
          <a:lstStyle/>
          <a:p>
            <a:pPr eaLnBrk="1" hangingPunct="1">
              <a:spcBef>
                <a:spcPts val="600"/>
              </a:spcBef>
            </a:pPr>
            <a:r>
              <a:rPr lang="en-GB" sz="2800" smtClean="0">
                <a:effectLst/>
              </a:rPr>
              <a:t>Current state of play</a:t>
            </a:r>
          </a:p>
          <a:p>
            <a:pPr eaLnBrk="1" hangingPunct="1">
              <a:spcBef>
                <a:spcPts val="600"/>
              </a:spcBef>
            </a:pPr>
            <a:endParaRPr lang="en-GB" sz="2800" smtClean="0">
              <a:effectLst/>
            </a:endParaRPr>
          </a:p>
          <a:p>
            <a:pPr eaLnBrk="1" hangingPunct="1">
              <a:spcBef>
                <a:spcPts val="600"/>
              </a:spcBef>
            </a:pPr>
            <a:r>
              <a:rPr lang="en-GB" sz="2800" smtClean="0">
                <a:effectLst/>
              </a:rPr>
              <a:t>CHC prescribing</a:t>
            </a:r>
          </a:p>
          <a:p>
            <a:pPr eaLnBrk="1" hangingPunct="1">
              <a:spcBef>
                <a:spcPts val="600"/>
              </a:spcBef>
            </a:pPr>
            <a:endParaRPr lang="en-GB" sz="2800" smtClean="0">
              <a:effectLst/>
            </a:endParaRPr>
          </a:p>
          <a:p>
            <a:pPr eaLnBrk="1" hangingPunct="1">
              <a:spcBef>
                <a:spcPts val="600"/>
              </a:spcBef>
            </a:pPr>
            <a:r>
              <a:rPr lang="en-GB" sz="2800" smtClean="0">
                <a:effectLst/>
              </a:rPr>
              <a:t>LARC </a:t>
            </a:r>
          </a:p>
          <a:p>
            <a:pPr eaLnBrk="1" hangingPunct="1">
              <a:spcBef>
                <a:spcPts val="600"/>
              </a:spcBef>
            </a:pPr>
            <a:endParaRPr lang="en-GB" sz="2800" smtClean="0">
              <a:effectLst/>
            </a:endParaRPr>
          </a:p>
          <a:p>
            <a:pPr eaLnBrk="1" hangingPunct="1">
              <a:spcBef>
                <a:spcPts val="600"/>
              </a:spcBef>
            </a:pPr>
            <a:r>
              <a:rPr lang="en-GB" sz="2800" smtClean="0">
                <a:effectLst/>
              </a:rPr>
              <a:t>Emergency contraception</a:t>
            </a:r>
          </a:p>
          <a:p>
            <a:pPr eaLnBrk="1" hangingPunct="1">
              <a:spcBef>
                <a:spcPts val="600"/>
              </a:spcBef>
            </a:pPr>
            <a:endParaRPr lang="en-GB" sz="2800" smtClean="0">
              <a:effectLst/>
            </a:endParaRPr>
          </a:p>
          <a:p>
            <a:pPr eaLnBrk="1" hangingPunct="1">
              <a:spcBef>
                <a:spcPts val="600"/>
              </a:spcBef>
            </a:pPr>
            <a:r>
              <a:rPr lang="en-GB" sz="2800" smtClean="0">
                <a:effectLst/>
              </a:rPr>
              <a:t>What’s new</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8"/>
          <p:cNvSpPr txBox="1">
            <a:spLocks noChangeArrowheads="1"/>
          </p:cNvSpPr>
          <p:nvPr/>
        </p:nvSpPr>
        <p:spPr bwMode="auto">
          <a:xfrm>
            <a:off x="4929188" y="4200525"/>
            <a:ext cx="1717675" cy="239713"/>
          </a:xfrm>
          <a:prstGeom prst="rect">
            <a:avLst/>
          </a:prstGeom>
          <a:gradFill rotWithShape="0">
            <a:gsLst>
              <a:gs pos="0">
                <a:srgbClr val="FFFFFF"/>
              </a:gs>
              <a:gs pos="100000">
                <a:srgbClr val="D6E3BC"/>
              </a:gs>
            </a:gsLst>
            <a:lin ang="5400000" scaled="1"/>
          </a:gradFill>
          <a:ln w="12700">
            <a:solidFill>
              <a:srgbClr val="C2D69B"/>
            </a:solidFill>
            <a:miter lim="800000"/>
            <a:headEnd/>
            <a:tailEnd/>
          </a:ln>
          <a:effectLst>
            <a:outerShdw dist="28398" dir="3806097" algn="ctr" rotWithShape="0">
              <a:srgbClr val="4E6128">
                <a:alpha val="50000"/>
              </a:srgbClr>
            </a:outerShdw>
          </a:effectLst>
        </p:spPr>
        <p:txBody>
          <a:bodyPr/>
          <a:lstStyle/>
          <a:p>
            <a:pPr algn="ctr" eaLnBrk="0" hangingPunct="0">
              <a:defRPr/>
            </a:pPr>
            <a:r>
              <a:rPr lang="en-US" sz="1000" dirty="0" err="1">
                <a:solidFill>
                  <a:schemeClr val="bg2"/>
                </a:solidFill>
                <a:latin typeface="+mn-lt"/>
                <a:ea typeface="Times New Roman" panose="02020603050405020304" pitchFamily="18" charset="0"/>
              </a:rPr>
              <a:t>eSRH</a:t>
            </a:r>
            <a:r>
              <a:rPr lang="en-US" sz="1000" dirty="0">
                <a:solidFill>
                  <a:schemeClr val="bg2"/>
                </a:solidFill>
                <a:latin typeface="+mn-lt"/>
                <a:ea typeface="Times New Roman" panose="02020603050405020304" pitchFamily="18" charset="0"/>
              </a:rPr>
              <a:t> module 18</a:t>
            </a:r>
          </a:p>
          <a:p>
            <a:pPr algn="ctr" eaLnBrk="0" hangingPunct="0">
              <a:defRPr/>
            </a:pPr>
            <a:endParaRPr lang="en-US" dirty="0">
              <a:solidFill>
                <a:schemeClr val="bg2"/>
              </a:solidFill>
              <a:cs typeface="Arial" charset="0"/>
            </a:endParaRPr>
          </a:p>
        </p:txBody>
      </p:sp>
      <p:sp>
        <p:nvSpPr>
          <p:cNvPr id="7" name="Text Box 37"/>
          <p:cNvSpPr txBox="1">
            <a:spLocks noChangeArrowheads="1"/>
          </p:cNvSpPr>
          <p:nvPr/>
        </p:nvSpPr>
        <p:spPr bwMode="auto">
          <a:xfrm>
            <a:off x="6986588" y="4202113"/>
            <a:ext cx="1716087" cy="228600"/>
          </a:xfrm>
          <a:prstGeom prst="rect">
            <a:avLst/>
          </a:prstGeom>
          <a:gradFill rotWithShape="0">
            <a:gsLst>
              <a:gs pos="0">
                <a:srgbClr val="FFFFFF"/>
              </a:gs>
              <a:gs pos="100000">
                <a:srgbClr val="D6E3BC"/>
              </a:gs>
            </a:gsLst>
            <a:lin ang="5400000" scaled="1"/>
          </a:gradFill>
          <a:ln w="12700">
            <a:solidFill>
              <a:srgbClr val="C2D69B"/>
            </a:solidFill>
            <a:miter lim="800000"/>
            <a:headEnd/>
            <a:tailEnd/>
          </a:ln>
          <a:effectLst>
            <a:outerShdw dist="28398" dir="3806097" algn="ctr" rotWithShape="0">
              <a:srgbClr val="4E6128">
                <a:alpha val="50000"/>
              </a:srgbClr>
            </a:outerShdw>
          </a:effectLst>
        </p:spPr>
        <p:txBody>
          <a:bodyPr/>
          <a:lstStyle/>
          <a:p>
            <a:pPr algn="ctr" eaLnBrk="0" hangingPunct="0">
              <a:defRPr/>
            </a:pPr>
            <a:r>
              <a:rPr lang="en-US" sz="1000" dirty="0" err="1">
                <a:solidFill>
                  <a:schemeClr val="bg2"/>
                </a:solidFill>
                <a:latin typeface="+mn-lt"/>
                <a:ea typeface="Times New Roman" panose="02020603050405020304" pitchFamily="18" charset="0"/>
              </a:rPr>
              <a:t>eSRH</a:t>
            </a:r>
            <a:r>
              <a:rPr lang="en-US" sz="1000" dirty="0">
                <a:solidFill>
                  <a:schemeClr val="bg2"/>
                </a:solidFill>
                <a:latin typeface="+mn-lt"/>
                <a:ea typeface="Times New Roman" panose="02020603050405020304" pitchFamily="18" charset="0"/>
              </a:rPr>
              <a:t> module 17</a:t>
            </a:r>
            <a:endParaRPr lang="en-US" dirty="0">
              <a:solidFill>
                <a:schemeClr val="bg2"/>
              </a:solidFill>
              <a:latin typeface="+mn-lt"/>
              <a:cs typeface="Arial" charset="0"/>
            </a:endParaRPr>
          </a:p>
        </p:txBody>
      </p:sp>
      <p:sp>
        <p:nvSpPr>
          <p:cNvPr id="8" name="Text Box 36"/>
          <p:cNvSpPr txBox="1">
            <a:spLocks noChangeArrowheads="1"/>
          </p:cNvSpPr>
          <p:nvPr/>
        </p:nvSpPr>
        <p:spPr bwMode="auto">
          <a:xfrm>
            <a:off x="4929188" y="4614863"/>
            <a:ext cx="1717675" cy="457200"/>
          </a:xfrm>
          <a:prstGeom prst="rect">
            <a:avLst/>
          </a:prstGeom>
          <a:noFill/>
          <a:ln w="12700">
            <a:solidFill>
              <a:srgbClr val="D99594"/>
            </a:solidFill>
            <a:miter lim="800000"/>
            <a:headEnd/>
            <a:tailEnd/>
          </a:ln>
          <a:effectLst/>
        </p:spPr>
        <p:txBody>
          <a:bodyPr/>
          <a:lstStyle/>
          <a:p>
            <a:pPr algn="ctr" eaLnBrk="0" hangingPunct="0">
              <a:defRPr/>
            </a:pPr>
            <a:r>
              <a:rPr lang="en-US" sz="1000" dirty="0">
                <a:latin typeface="+mn-lt"/>
                <a:ea typeface="Times New Roman" panose="02020603050405020304" pitchFamily="18" charset="0"/>
              </a:rPr>
              <a:t>Model and clinical training and assessments</a:t>
            </a:r>
            <a:endParaRPr lang="en-US" dirty="0">
              <a:latin typeface="+mn-lt"/>
              <a:cs typeface="Arial" charset="0"/>
            </a:endParaRPr>
          </a:p>
        </p:txBody>
      </p:sp>
      <p:sp>
        <p:nvSpPr>
          <p:cNvPr id="9" name="Text Box 35"/>
          <p:cNvSpPr txBox="1">
            <a:spLocks noChangeArrowheads="1"/>
          </p:cNvSpPr>
          <p:nvPr/>
        </p:nvSpPr>
        <p:spPr bwMode="auto">
          <a:xfrm>
            <a:off x="4929188" y="5307013"/>
            <a:ext cx="1717675" cy="452437"/>
          </a:xfrm>
          <a:prstGeom prst="rect">
            <a:avLst/>
          </a:prstGeom>
          <a:gradFill rotWithShape="0">
            <a:gsLst>
              <a:gs pos="0">
                <a:srgbClr val="FFFFFF"/>
              </a:gs>
              <a:gs pos="100000">
                <a:srgbClr val="BACDE5"/>
              </a:gs>
            </a:gsLst>
            <a:lin ang="5400000" scaled="1"/>
          </a:gradFill>
          <a:ln w="12700">
            <a:solidFill>
              <a:schemeClr val="accent2"/>
            </a:solidFill>
            <a:miter lim="800000"/>
            <a:headEnd/>
            <a:tailEnd/>
          </a:ln>
          <a:effectLst>
            <a:outerShdw dist="28398" dir="3806097" algn="ctr" rotWithShape="0">
              <a:srgbClr val="243F60">
                <a:alpha val="50000"/>
              </a:srgbClr>
            </a:outerShdw>
          </a:effectLst>
        </p:spPr>
        <p:txBody>
          <a:bodyPr/>
          <a:lstStyle/>
          <a:p>
            <a:pPr algn="ctr" eaLnBrk="0" hangingPunct="0">
              <a:defRPr/>
            </a:pPr>
            <a:r>
              <a:rPr lang="en-US" sz="2000" b="1" dirty="0" err="1">
                <a:solidFill>
                  <a:schemeClr val="bg2"/>
                </a:solidFill>
                <a:latin typeface="+mn-lt"/>
                <a:ea typeface="Times New Roman" panose="02020603050405020304" pitchFamily="18" charset="0"/>
              </a:rPr>
              <a:t>LoC</a:t>
            </a:r>
            <a:r>
              <a:rPr lang="en-US" sz="2000" b="1" dirty="0">
                <a:latin typeface="+mn-lt"/>
                <a:ea typeface="Times New Roman" panose="02020603050405020304" pitchFamily="18" charset="0"/>
              </a:rPr>
              <a:t> </a:t>
            </a:r>
            <a:r>
              <a:rPr lang="en-US" sz="2000" b="1" dirty="0">
                <a:solidFill>
                  <a:schemeClr val="bg2"/>
                </a:solidFill>
                <a:latin typeface="+mn-lt"/>
                <a:ea typeface="Times New Roman" panose="02020603050405020304" pitchFamily="18" charset="0"/>
              </a:rPr>
              <a:t>IUT</a:t>
            </a:r>
            <a:endParaRPr lang="en-US" sz="2000" dirty="0">
              <a:solidFill>
                <a:schemeClr val="bg2"/>
              </a:solidFill>
              <a:latin typeface="+mn-lt"/>
              <a:cs typeface="Arial" charset="0"/>
            </a:endParaRPr>
          </a:p>
        </p:txBody>
      </p:sp>
      <p:sp>
        <p:nvSpPr>
          <p:cNvPr id="10" name="Text Box 34"/>
          <p:cNvSpPr txBox="1">
            <a:spLocks noChangeArrowheads="1"/>
          </p:cNvSpPr>
          <p:nvPr/>
        </p:nvSpPr>
        <p:spPr bwMode="auto">
          <a:xfrm>
            <a:off x="6986588" y="5305425"/>
            <a:ext cx="1716087" cy="452438"/>
          </a:xfrm>
          <a:prstGeom prst="rect">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a:lstStyle/>
          <a:p>
            <a:pPr algn="ctr" eaLnBrk="0" hangingPunct="0">
              <a:defRPr/>
            </a:pPr>
            <a:r>
              <a:rPr lang="en-US" sz="2000" b="1" dirty="0" err="1">
                <a:solidFill>
                  <a:schemeClr val="bg2"/>
                </a:solidFill>
                <a:latin typeface="+mn-lt"/>
                <a:ea typeface="Times New Roman" panose="02020603050405020304" pitchFamily="18" charset="0"/>
              </a:rPr>
              <a:t>LoC</a:t>
            </a:r>
            <a:r>
              <a:rPr lang="en-US" sz="2000" b="1" dirty="0">
                <a:solidFill>
                  <a:schemeClr val="bg2"/>
                </a:solidFill>
                <a:latin typeface="+mn-lt"/>
                <a:ea typeface="Times New Roman" panose="02020603050405020304" pitchFamily="18" charset="0"/>
              </a:rPr>
              <a:t> SDI</a:t>
            </a:r>
            <a:endParaRPr lang="en-US" sz="2000" dirty="0">
              <a:solidFill>
                <a:schemeClr val="bg2"/>
              </a:solidFill>
              <a:latin typeface="+mn-lt"/>
              <a:cs typeface="Arial" charset="0"/>
            </a:endParaRPr>
          </a:p>
          <a:p>
            <a:pPr eaLnBrk="0" hangingPunct="0">
              <a:defRPr/>
            </a:pPr>
            <a:endParaRPr lang="en-US" dirty="0">
              <a:cs typeface="Arial" charset="0"/>
            </a:endParaRPr>
          </a:p>
        </p:txBody>
      </p:sp>
      <p:sp>
        <p:nvSpPr>
          <p:cNvPr id="11" name="Text Box 33"/>
          <p:cNvSpPr txBox="1">
            <a:spLocks noChangeArrowheads="1"/>
          </p:cNvSpPr>
          <p:nvPr/>
        </p:nvSpPr>
        <p:spPr bwMode="auto">
          <a:xfrm>
            <a:off x="506413" y="2627313"/>
            <a:ext cx="2979737" cy="347662"/>
          </a:xfrm>
          <a:prstGeom prst="rect">
            <a:avLst/>
          </a:prstGeom>
          <a:gradFill flip="none" rotWithShape="1">
            <a:gsLst>
              <a:gs pos="38015">
                <a:schemeClr val="bg1"/>
              </a:gs>
              <a:gs pos="16000">
                <a:schemeClr val="bg1"/>
              </a:gs>
              <a:gs pos="0">
                <a:schemeClr val="bg1"/>
              </a:gs>
              <a:gs pos="100000">
                <a:srgbClr val="C2D69B"/>
              </a:gs>
              <a:gs pos="100000">
                <a:schemeClr val="bg1"/>
              </a:gs>
            </a:gsLst>
            <a:lin ang="5400000" scaled="1"/>
            <a:tileRect/>
          </a:gradFill>
          <a:ln w="12700">
            <a:solidFill>
              <a:srgbClr val="D99594"/>
            </a:solidFill>
            <a:miter lim="800000"/>
            <a:headEnd/>
            <a:tailEnd/>
          </a:ln>
          <a:effectLst/>
        </p:spPr>
        <p:txBody>
          <a:bodyPr/>
          <a:lstStyle/>
          <a:p>
            <a:pPr algn="ctr" eaLnBrk="0" hangingPunct="0">
              <a:defRPr/>
            </a:pPr>
            <a:r>
              <a:rPr lang="en-US" sz="1200" b="1" dirty="0">
                <a:latin typeface="+mn-lt"/>
                <a:ea typeface="Times New Roman" panose="02020603050405020304" pitchFamily="18" charset="0"/>
              </a:rPr>
              <a:t>Course of 5</a:t>
            </a:r>
            <a:endParaRPr lang="en-US" sz="1200" b="1" dirty="0">
              <a:latin typeface="+mn-lt"/>
              <a:cs typeface="Arial" charset="0"/>
            </a:endParaRPr>
          </a:p>
        </p:txBody>
      </p:sp>
      <p:sp>
        <p:nvSpPr>
          <p:cNvPr id="12" name="Text Box 32"/>
          <p:cNvSpPr txBox="1">
            <a:spLocks noChangeArrowheads="1"/>
          </p:cNvSpPr>
          <p:nvPr/>
        </p:nvSpPr>
        <p:spPr bwMode="auto">
          <a:xfrm>
            <a:off x="501650" y="3354388"/>
            <a:ext cx="2984500" cy="463550"/>
          </a:xfrm>
          <a:prstGeom prst="rect">
            <a:avLst/>
          </a:prstGeom>
          <a:noFill/>
          <a:ln w="12700">
            <a:solidFill>
              <a:srgbClr val="D99594"/>
            </a:solidFill>
            <a:miter lim="800000"/>
            <a:headEnd/>
            <a:tailEnd/>
          </a:ln>
          <a:effectLst/>
        </p:spPr>
        <p:txBody>
          <a:bodyPr/>
          <a:lstStyle>
            <a:defPPr>
              <a:defRPr lang="en-US"/>
            </a:defPPr>
            <a:lvl1pPr marR="0" lvl="0" indent="0" algn="ctr" eaLnBrk="0" fontAlgn="base" hangingPunct="0">
              <a:lnSpc>
                <a:spcPct val="100000"/>
              </a:lnSpc>
              <a:spcBef>
                <a:spcPct val="0"/>
              </a:spcBef>
              <a:spcAft>
                <a:spcPct val="0"/>
              </a:spcAft>
              <a:buClrTx/>
              <a:buSzTx/>
              <a:buFontTx/>
              <a:buNone/>
              <a:tabLst/>
              <a:defRPr kumimoji="0" sz="1200" b="1" i="0" u="none" strike="noStrike" cap="none" normalizeH="0" baseline="0">
                <a:ln>
                  <a:noFill/>
                </a:ln>
                <a:effectLst/>
                <a:latin typeface="Arial" panose="020B0604020202020204" pitchFamily="34" charset="0"/>
                <a:ea typeface="Times New Roman" panose="02020603050405020304" pitchFamily="18" charset="0"/>
                <a:cs typeface="Arial" panose="020B0604020202020204" pitchFamily="34" charset="0"/>
              </a:defRPr>
            </a:lvl1pPr>
          </a:lstStyle>
          <a:p>
            <a:pPr>
              <a:defRPr/>
            </a:pPr>
            <a:r>
              <a:rPr lang="en-US" sz="1000" b="0" dirty="0">
                <a:latin typeface="+mn-lt"/>
              </a:rPr>
              <a:t>Assessment of Clinical Practice / </a:t>
            </a:r>
            <a:endParaRPr lang="en-US" sz="1000" b="0" dirty="0" smtClean="0">
              <a:latin typeface="+mn-lt"/>
            </a:endParaRPr>
          </a:p>
          <a:p>
            <a:pPr>
              <a:defRPr/>
            </a:pPr>
            <a:r>
              <a:rPr lang="en-US" sz="1000" b="0" dirty="0" smtClean="0">
                <a:latin typeface="+mn-lt"/>
              </a:rPr>
              <a:t>Reflection </a:t>
            </a:r>
            <a:r>
              <a:rPr lang="en-US" sz="1000" b="0" dirty="0">
                <a:latin typeface="+mn-lt"/>
              </a:rPr>
              <a:t>and Discussion of CP</a:t>
            </a:r>
          </a:p>
        </p:txBody>
      </p:sp>
      <p:sp>
        <p:nvSpPr>
          <p:cNvPr id="13" name="Text Box 31"/>
          <p:cNvSpPr txBox="1">
            <a:spLocks noChangeArrowheads="1"/>
          </p:cNvSpPr>
          <p:nvPr/>
        </p:nvSpPr>
        <p:spPr bwMode="auto">
          <a:xfrm>
            <a:off x="468313" y="4508500"/>
            <a:ext cx="1477962" cy="863600"/>
          </a:xfrm>
          <a:prstGeom prst="rect">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anchor="ctr"/>
          <a:lstStyle/>
          <a:p>
            <a:pPr algn="ctr" eaLnBrk="0" hangingPunct="0">
              <a:lnSpc>
                <a:spcPct val="150000"/>
              </a:lnSpc>
              <a:defRPr/>
            </a:pPr>
            <a:r>
              <a:rPr lang="en-US" sz="2000" b="1" dirty="0">
                <a:solidFill>
                  <a:schemeClr val="bg2"/>
                </a:solidFill>
                <a:latin typeface="+mn-lt"/>
                <a:ea typeface="Times New Roman" panose="02020603050405020304" pitchFamily="18" charset="0"/>
              </a:rPr>
              <a:t>DFSRH</a:t>
            </a:r>
            <a:endParaRPr lang="en-US" sz="2000" dirty="0">
              <a:solidFill>
                <a:schemeClr val="bg2"/>
              </a:solidFill>
              <a:latin typeface="+mn-lt"/>
              <a:cs typeface="Arial" charset="0"/>
            </a:endParaRPr>
          </a:p>
        </p:txBody>
      </p:sp>
      <p:sp>
        <p:nvSpPr>
          <p:cNvPr id="14" name="Text Box 30"/>
          <p:cNvSpPr txBox="1">
            <a:spLocks noChangeArrowheads="1"/>
          </p:cNvSpPr>
          <p:nvPr/>
        </p:nvSpPr>
        <p:spPr bwMode="auto">
          <a:xfrm>
            <a:off x="1974850" y="1851025"/>
            <a:ext cx="4881563" cy="554038"/>
          </a:xfrm>
          <a:prstGeom prst="rect">
            <a:avLst/>
          </a:prstGeom>
          <a:noFill/>
          <a:ln w="12700">
            <a:solidFill>
              <a:srgbClr val="D99594"/>
            </a:solidFill>
            <a:miter lim="800000"/>
            <a:headEnd/>
            <a:tailEnd/>
          </a:ln>
          <a:effectLst/>
        </p:spPr>
        <p:txBody>
          <a:bodyPr/>
          <a:lstStyle/>
          <a:p>
            <a:pPr algn="ctr" eaLnBrk="0" hangingPunct="0">
              <a:defRPr/>
            </a:pPr>
            <a:r>
              <a:rPr lang="en-US" sz="1200" b="1" dirty="0">
                <a:ea typeface="Times New Roman" panose="02020603050405020304" pitchFamily="18" charset="0"/>
              </a:rPr>
              <a:t>  </a:t>
            </a:r>
            <a:r>
              <a:rPr lang="en-US" b="1" dirty="0">
                <a:latin typeface="+mn-lt"/>
                <a:ea typeface="Times New Roman" panose="02020603050405020304" pitchFamily="18" charset="0"/>
              </a:rPr>
              <a:t>eKA in SRH</a:t>
            </a:r>
          </a:p>
          <a:p>
            <a:pPr algn="ctr" eaLnBrk="0" hangingPunct="0">
              <a:defRPr/>
            </a:pPr>
            <a:r>
              <a:rPr lang="en-US" sz="1200" b="1" dirty="0">
                <a:latin typeface="+mn-lt"/>
              </a:rPr>
              <a:t>(</a:t>
            </a:r>
            <a:r>
              <a:rPr lang="en-GB" sz="1200" dirty="0">
                <a:latin typeface="+mn-lt"/>
                <a:cs typeface="Arial" charset="0"/>
              </a:rPr>
              <a:t>on-line Knowledge Assessment)</a:t>
            </a:r>
            <a:endParaRPr lang="en-US" sz="1200" dirty="0">
              <a:latin typeface="+mn-lt"/>
              <a:cs typeface="Arial" charset="0"/>
            </a:endParaRPr>
          </a:p>
        </p:txBody>
      </p:sp>
      <p:sp>
        <p:nvSpPr>
          <p:cNvPr id="13323" name="Line 29"/>
          <p:cNvSpPr>
            <a:spLocks noChangeShapeType="1"/>
          </p:cNvSpPr>
          <p:nvPr/>
        </p:nvSpPr>
        <p:spPr bwMode="auto">
          <a:xfrm flipV="1">
            <a:off x="506413" y="2846388"/>
            <a:ext cx="1587" cy="1587"/>
          </a:xfrm>
          <a:prstGeom prst="line">
            <a:avLst/>
          </a:prstGeom>
          <a:noFill/>
          <a:ln w="9525">
            <a:solidFill>
              <a:srgbClr val="000000"/>
            </a:solidFill>
            <a:round/>
            <a:headEnd/>
            <a:tailEnd/>
          </a:ln>
        </p:spPr>
        <p:txBody>
          <a:bodyPr/>
          <a:lstStyle/>
          <a:p>
            <a:endParaRPr lang="en-GB"/>
          </a:p>
        </p:txBody>
      </p:sp>
      <p:sp>
        <p:nvSpPr>
          <p:cNvPr id="13324" name="Line 26"/>
          <p:cNvSpPr>
            <a:spLocks noChangeShapeType="1"/>
          </p:cNvSpPr>
          <p:nvPr/>
        </p:nvSpPr>
        <p:spPr bwMode="auto">
          <a:xfrm>
            <a:off x="1119188" y="4008438"/>
            <a:ext cx="1587" cy="1587"/>
          </a:xfrm>
          <a:prstGeom prst="line">
            <a:avLst/>
          </a:prstGeom>
          <a:noFill/>
          <a:ln w="9525">
            <a:solidFill>
              <a:srgbClr val="000000"/>
            </a:solidFill>
            <a:round/>
            <a:headEnd/>
            <a:tailEnd/>
          </a:ln>
        </p:spPr>
        <p:txBody>
          <a:bodyPr/>
          <a:lstStyle/>
          <a:p>
            <a:endParaRPr lang="en-GB"/>
          </a:p>
        </p:txBody>
      </p:sp>
      <p:sp>
        <p:nvSpPr>
          <p:cNvPr id="18" name="Text Box 13"/>
          <p:cNvSpPr txBox="1">
            <a:spLocks noChangeArrowheads="1"/>
          </p:cNvSpPr>
          <p:nvPr/>
        </p:nvSpPr>
        <p:spPr bwMode="auto">
          <a:xfrm>
            <a:off x="436563" y="1262063"/>
            <a:ext cx="8191500" cy="360362"/>
          </a:xfrm>
          <a:prstGeom prst="rect">
            <a:avLst/>
          </a:prstGeom>
          <a:gradFill rotWithShape="0">
            <a:gsLst>
              <a:gs pos="0">
                <a:srgbClr val="FFFFFF"/>
              </a:gs>
              <a:gs pos="100000">
                <a:srgbClr val="D6E3BC"/>
              </a:gs>
            </a:gsLst>
            <a:lin ang="5400000" scaled="1"/>
          </a:gradFill>
          <a:ln w="12700">
            <a:solidFill>
              <a:srgbClr val="C2D69B"/>
            </a:solidFill>
            <a:miter lim="800000"/>
            <a:headEnd/>
            <a:tailEnd/>
          </a:ln>
          <a:effectLst>
            <a:outerShdw dist="28398" dir="3806097" algn="ctr" rotWithShape="0">
              <a:srgbClr val="4E6128">
                <a:alpha val="50000"/>
              </a:srgbClr>
            </a:outerShdw>
          </a:effectLst>
        </p:spPr>
        <p:txBody>
          <a:bodyPr/>
          <a:lstStyle/>
          <a:p>
            <a:pPr algn="ctr" eaLnBrk="0" hangingPunct="0">
              <a:defRPr/>
            </a:pPr>
            <a:r>
              <a:rPr lang="en-US" sz="900" b="1" dirty="0">
                <a:solidFill>
                  <a:schemeClr val="bg2"/>
                </a:solidFill>
                <a:latin typeface="+mn-lt"/>
                <a:ea typeface="Times New Roman" panose="02020603050405020304" pitchFamily="18" charset="0"/>
              </a:rPr>
              <a:t>OPTIONAL LEARNING ROUTES TO PREPARE FOR KNOWLEDGE ASSESSMENT</a:t>
            </a:r>
            <a:endParaRPr lang="en-US" sz="900" dirty="0">
              <a:solidFill>
                <a:schemeClr val="bg2"/>
              </a:solidFill>
              <a:latin typeface="+mn-lt"/>
              <a:cs typeface="Arial" charset="0"/>
            </a:endParaRPr>
          </a:p>
          <a:p>
            <a:pPr algn="ctr" eaLnBrk="0" hangingPunct="0">
              <a:defRPr/>
            </a:pPr>
            <a:r>
              <a:rPr lang="en-US" sz="900" dirty="0">
                <a:solidFill>
                  <a:schemeClr val="bg2"/>
                </a:solidFill>
                <a:latin typeface="+mn-lt"/>
                <a:ea typeface="Times New Roman" panose="02020603050405020304" pitchFamily="18" charset="0"/>
              </a:rPr>
              <a:t>eg </a:t>
            </a:r>
            <a:r>
              <a:rPr lang="en-US" sz="900" dirty="0" err="1">
                <a:solidFill>
                  <a:schemeClr val="bg2"/>
                </a:solidFill>
                <a:latin typeface="+mn-lt"/>
                <a:ea typeface="Times New Roman" panose="02020603050405020304" pitchFamily="18" charset="0"/>
              </a:rPr>
              <a:t>eSRH</a:t>
            </a:r>
            <a:r>
              <a:rPr lang="en-US" sz="900" dirty="0">
                <a:solidFill>
                  <a:schemeClr val="bg2"/>
                </a:solidFill>
                <a:latin typeface="+mn-lt"/>
                <a:ea typeface="Times New Roman" panose="02020603050405020304" pitchFamily="18" charset="0"/>
              </a:rPr>
              <a:t>, e-GP, RCGP ICSH, clinical guidelines, STIF course</a:t>
            </a:r>
          </a:p>
        </p:txBody>
      </p:sp>
      <p:sp>
        <p:nvSpPr>
          <p:cNvPr id="19" name="Text Box 12"/>
          <p:cNvSpPr txBox="1">
            <a:spLocks noChangeArrowheads="1"/>
          </p:cNvSpPr>
          <p:nvPr/>
        </p:nvSpPr>
        <p:spPr bwMode="auto">
          <a:xfrm>
            <a:off x="323850" y="5805488"/>
            <a:ext cx="2867025" cy="882650"/>
          </a:xfrm>
          <a:prstGeom prst="rect">
            <a:avLst/>
          </a:prstGeom>
          <a:solidFill>
            <a:srgbClr val="FFFFFF"/>
          </a:solidFill>
          <a:ln w="9525">
            <a:solidFill>
              <a:srgbClr val="000000"/>
            </a:solidFill>
            <a:miter lim="800000"/>
            <a:headEnd/>
            <a:tailEnd/>
          </a:ln>
        </p:spPr>
        <p:txBody>
          <a:bodyPr/>
          <a:lstStyle/>
          <a:p>
            <a:pPr eaLnBrk="0" hangingPunct="0">
              <a:defRPr/>
            </a:pPr>
            <a:r>
              <a:rPr lang="en-US" sz="800" b="1" dirty="0">
                <a:solidFill>
                  <a:schemeClr val="bg2"/>
                </a:solidFill>
                <a:latin typeface="+mn-lt"/>
                <a:ea typeface="Times New Roman" panose="02020603050405020304" pitchFamily="18" charset="0"/>
              </a:rPr>
              <a:t>General Training Entry Requirements</a:t>
            </a:r>
            <a:endParaRPr lang="en-US" sz="800" dirty="0">
              <a:solidFill>
                <a:schemeClr val="bg2"/>
              </a:solidFill>
              <a:latin typeface="+mn-lt"/>
              <a:cs typeface="Arial" charset="0"/>
            </a:endParaRPr>
          </a:p>
          <a:p>
            <a:pPr marL="92075" indent="-92075" eaLnBrk="0" hangingPunct="0">
              <a:buFontTx/>
              <a:buChar char="•"/>
              <a:defRPr/>
            </a:pPr>
            <a:r>
              <a:rPr lang="en-US" sz="800" dirty="0">
                <a:solidFill>
                  <a:schemeClr val="bg2"/>
                </a:solidFill>
                <a:latin typeface="+mn-lt"/>
                <a:ea typeface="Times New Roman" panose="02020603050405020304" pitchFamily="18" charset="0"/>
              </a:rPr>
              <a:t>GMC / NMC Number</a:t>
            </a:r>
          </a:p>
          <a:p>
            <a:pPr marL="92075" indent="-92075" eaLnBrk="0" hangingPunct="0">
              <a:buFontTx/>
              <a:buChar char="•"/>
              <a:defRPr/>
            </a:pPr>
            <a:r>
              <a:rPr lang="en-US" sz="800" dirty="0">
                <a:solidFill>
                  <a:schemeClr val="bg2"/>
                </a:solidFill>
                <a:latin typeface="+mn-lt"/>
                <a:ea typeface="Times New Roman" panose="02020603050405020304" pitchFamily="18" charset="0"/>
              </a:rPr>
              <a:t>Resuscitation &amp; anaphylaxis training</a:t>
            </a:r>
            <a:endParaRPr lang="en-US" sz="800" dirty="0">
              <a:solidFill>
                <a:schemeClr val="bg2"/>
              </a:solidFill>
              <a:latin typeface="+mn-lt"/>
              <a:cs typeface="Arial" charset="0"/>
            </a:endParaRPr>
          </a:p>
          <a:p>
            <a:pPr marL="92075" indent="-92075" eaLnBrk="0" hangingPunct="0">
              <a:buFontTx/>
              <a:buChar char="•"/>
              <a:defRPr/>
            </a:pPr>
            <a:r>
              <a:rPr lang="en-US" sz="800" dirty="0">
                <a:solidFill>
                  <a:schemeClr val="bg2"/>
                </a:solidFill>
                <a:latin typeface="+mn-lt"/>
                <a:ea typeface="Times New Roman" panose="02020603050405020304" pitchFamily="18" charset="0"/>
              </a:rPr>
              <a:t>Consultation Skills</a:t>
            </a:r>
            <a:endParaRPr lang="en-US" sz="800" dirty="0">
              <a:solidFill>
                <a:schemeClr val="bg2"/>
              </a:solidFill>
              <a:latin typeface="+mn-lt"/>
              <a:cs typeface="Arial" charset="0"/>
            </a:endParaRPr>
          </a:p>
          <a:p>
            <a:pPr marL="92075" indent="-92075" eaLnBrk="0" hangingPunct="0">
              <a:buFontTx/>
              <a:buChar char="•"/>
              <a:defRPr/>
            </a:pPr>
            <a:r>
              <a:rPr lang="en-US" sz="800" dirty="0">
                <a:solidFill>
                  <a:schemeClr val="bg2"/>
                </a:solidFill>
                <a:latin typeface="+mn-lt"/>
                <a:ea typeface="Times New Roman" panose="02020603050405020304" pitchFamily="18" charset="0"/>
              </a:rPr>
              <a:t>DFSRH &amp; </a:t>
            </a:r>
            <a:r>
              <a:rPr lang="en-US" sz="800" dirty="0" err="1">
                <a:solidFill>
                  <a:schemeClr val="bg2"/>
                </a:solidFill>
                <a:latin typeface="+mn-lt"/>
                <a:ea typeface="Times New Roman" panose="02020603050405020304" pitchFamily="18" charset="0"/>
              </a:rPr>
              <a:t>LoC</a:t>
            </a:r>
            <a:r>
              <a:rPr lang="en-US" sz="800" dirty="0">
                <a:solidFill>
                  <a:schemeClr val="bg2"/>
                </a:solidFill>
                <a:latin typeface="+mn-lt"/>
                <a:ea typeface="Times New Roman" panose="02020603050405020304" pitchFamily="18" charset="0"/>
              </a:rPr>
              <a:t> IUT: Bimanual &amp; speculum examination</a:t>
            </a:r>
            <a:endParaRPr lang="en-US" sz="800" dirty="0">
              <a:solidFill>
                <a:schemeClr val="bg2"/>
              </a:solidFill>
              <a:latin typeface="+mn-lt"/>
              <a:cs typeface="Arial" charset="0"/>
            </a:endParaRPr>
          </a:p>
          <a:p>
            <a:pPr marL="92075" indent="-92075" eaLnBrk="0" hangingPunct="0">
              <a:buFontTx/>
              <a:buChar char="•"/>
              <a:defRPr/>
            </a:pPr>
            <a:r>
              <a:rPr lang="en-US" sz="800" dirty="0">
                <a:solidFill>
                  <a:schemeClr val="bg2"/>
                </a:solidFill>
                <a:latin typeface="+mn-lt"/>
                <a:ea typeface="Times New Roman" panose="02020603050405020304" pitchFamily="18" charset="0"/>
              </a:rPr>
              <a:t>NDFSRH: Speculum examination </a:t>
            </a:r>
            <a:endParaRPr lang="en-US" sz="800" dirty="0">
              <a:solidFill>
                <a:schemeClr val="bg2"/>
              </a:solidFill>
              <a:latin typeface="+mn-lt"/>
              <a:cs typeface="Arial" charset="0"/>
            </a:endParaRPr>
          </a:p>
        </p:txBody>
      </p:sp>
      <p:sp>
        <p:nvSpPr>
          <p:cNvPr id="20" name="Text Box 10"/>
          <p:cNvSpPr txBox="1">
            <a:spLocks noChangeArrowheads="1"/>
          </p:cNvSpPr>
          <p:nvPr/>
        </p:nvSpPr>
        <p:spPr bwMode="auto">
          <a:xfrm>
            <a:off x="6986588" y="4619625"/>
            <a:ext cx="1716087" cy="457200"/>
          </a:xfrm>
          <a:prstGeom prst="rect">
            <a:avLst/>
          </a:prstGeom>
          <a:noFill/>
          <a:ln w="12700">
            <a:solidFill>
              <a:srgbClr val="D99594"/>
            </a:solidFill>
            <a:miter lim="800000"/>
            <a:headEnd/>
            <a:tailEnd/>
          </a:ln>
          <a:effectLst/>
        </p:spPr>
        <p:txBody>
          <a:bodyPr/>
          <a:lstStyle/>
          <a:p>
            <a:pPr algn="ctr" eaLnBrk="0" hangingPunct="0">
              <a:defRPr/>
            </a:pPr>
            <a:r>
              <a:rPr lang="en-US" sz="1000" dirty="0">
                <a:latin typeface="+mn-lt"/>
                <a:ea typeface="Times New Roman" panose="02020603050405020304" pitchFamily="18" charset="0"/>
              </a:rPr>
              <a:t>Model and clinical training and assessments</a:t>
            </a:r>
            <a:endParaRPr lang="en-US" dirty="0">
              <a:latin typeface="+mn-lt"/>
              <a:cs typeface="Arial" charset="0"/>
            </a:endParaRPr>
          </a:p>
        </p:txBody>
      </p:sp>
      <p:sp>
        <p:nvSpPr>
          <p:cNvPr id="22" name="Text Box 4"/>
          <p:cNvSpPr txBox="1">
            <a:spLocks noChangeArrowheads="1"/>
          </p:cNvSpPr>
          <p:nvPr/>
        </p:nvSpPr>
        <p:spPr bwMode="auto">
          <a:xfrm>
            <a:off x="2028825" y="4495800"/>
            <a:ext cx="1411288" cy="863600"/>
          </a:xfrm>
          <a:prstGeom prst="rect">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anchor="ctr"/>
          <a:lstStyle>
            <a:defPPr>
              <a:defRPr lang="en-US"/>
            </a:defPPr>
            <a:lvl1pPr marR="0" lvl="0" indent="0" algn="ctr" eaLnBrk="0" fontAlgn="base" hangingPunct="0">
              <a:lnSpc>
                <a:spcPct val="150000"/>
              </a:lnSpc>
              <a:spcBef>
                <a:spcPct val="0"/>
              </a:spcBef>
              <a:spcAft>
                <a:spcPct val="0"/>
              </a:spcAft>
              <a:buClrTx/>
              <a:buSzTx/>
              <a:buFontTx/>
              <a:buNone/>
              <a:tabLst/>
              <a:defRPr kumimoji="0" sz="2000" b="1" i="0" u="none" strike="noStrike" cap="none" normalizeH="0" baseline="0">
                <a:ln>
                  <a:noFill/>
                </a:ln>
                <a:effectLst/>
                <a:latin typeface="Arial" panose="020B0604020202020204" pitchFamily="34" charset="0"/>
                <a:ea typeface="Times New Roman" panose="02020603050405020304" pitchFamily="18" charset="0"/>
                <a:cs typeface="Arial" panose="020B0604020202020204" pitchFamily="34" charset="0"/>
              </a:defRPr>
            </a:lvl1pPr>
          </a:lstStyle>
          <a:p>
            <a:pPr>
              <a:defRPr/>
            </a:pPr>
            <a:r>
              <a:rPr lang="en-US" dirty="0">
                <a:solidFill>
                  <a:schemeClr val="bg2"/>
                </a:solidFill>
                <a:latin typeface="+mn-lt"/>
              </a:rPr>
              <a:t>NDFSRH</a:t>
            </a:r>
          </a:p>
        </p:txBody>
      </p:sp>
      <p:cxnSp>
        <p:nvCxnSpPr>
          <p:cNvPr id="24" name="Elbow Connector 23"/>
          <p:cNvCxnSpPr>
            <a:stCxn id="12" idx="2"/>
            <a:endCxn id="22" idx="0"/>
          </p:cNvCxnSpPr>
          <p:nvPr/>
        </p:nvCxnSpPr>
        <p:spPr>
          <a:xfrm rot="16200000" flipH="1">
            <a:off x="2025651" y="3786187"/>
            <a:ext cx="677862" cy="741363"/>
          </a:xfrm>
          <a:prstGeom prst="bentConnector3">
            <a:avLst>
              <a:gd name="adj1" fmla="val 50000"/>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p:cNvCxnSpPr>
            <a:stCxn id="12" idx="2"/>
            <a:endCxn id="13" idx="0"/>
          </p:cNvCxnSpPr>
          <p:nvPr/>
        </p:nvCxnSpPr>
        <p:spPr>
          <a:xfrm rot="5400000">
            <a:off x="1254919" y="3769519"/>
            <a:ext cx="690562" cy="787400"/>
          </a:xfrm>
          <a:prstGeom prst="bentConnector3">
            <a:avLst>
              <a:gd name="adj1" fmla="val 50000"/>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p:cNvCxnSpPr>
            <a:endCxn id="6" idx="0"/>
          </p:cNvCxnSpPr>
          <p:nvPr/>
        </p:nvCxnSpPr>
        <p:spPr>
          <a:xfrm>
            <a:off x="5110163" y="3810000"/>
            <a:ext cx="677862" cy="390525"/>
          </a:xfrm>
          <a:prstGeom prst="bentConnector2">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28" name="Elbow Connector 27"/>
          <p:cNvCxnSpPr>
            <a:endCxn id="7" idx="0"/>
          </p:cNvCxnSpPr>
          <p:nvPr/>
        </p:nvCxnSpPr>
        <p:spPr>
          <a:xfrm>
            <a:off x="5110163" y="3810000"/>
            <a:ext cx="2733675" cy="392113"/>
          </a:xfrm>
          <a:prstGeom prst="bentConnector2">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8" idx="2"/>
            <a:endCxn id="9" idx="0"/>
          </p:cNvCxnSpPr>
          <p:nvPr/>
        </p:nvCxnSpPr>
        <p:spPr>
          <a:xfrm flipH="1">
            <a:off x="5788025" y="5072063"/>
            <a:ext cx="0" cy="234950"/>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0" idx="2"/>
            <a:endCxn id="10" idx="0"/>
          </p:cNvCxnSpPr>
          <p:nvPr/>
        </p:nvCxnSpPr>
        <p:spPr>
          <a:xfrm>
            <a:off x="7843838" y="5076825"/>
            <a:ext cx="0" cy="228600"/>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7" idx="2"/>
            <a:endCxn id="20" idx="0"/>
          </p:cNvCxnSpPr>
          <p:nvPr/>
        </p:nvCxnSpPr>
        <p:spPr>
          <a:xfrm>
            <a:off x="7843838" y="4430713"/>
            <a:ext cx="0" cy="188912"/>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6" idx="2"/>
            <a:endCxn id="8" idx="0"/>
          </p:cNvCxnSpPr>
          <p:nvPr/>
        </p:nvCxnSpPr>
        <p:spPr>
          <a:xfrm>
            <a:off x="5788025" y="4440238"/>
            <a:ext cx="0" cy="174625"/>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sp>
        <p:nvSpPr>
          <p:cNvPr id="33" name="Left Brace 32"/>
          <p:cNvSpPr/>
          <p:nvPr/>
        </p:nvSpPr>
        <p:spPr>
          <a:xfrm rot="10800000">
            <a:off x="3557588" y="4495800"/>
            <a:ext cx="173037" cy="8636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GB">
              <a:ln w="0"/>
              <a:solidFill>
                <a:schemeClr val="tx1">
                  <a:lumMod val="50000"/>
                  <a:lumOff val="50000"/>
                </a:schemeClr>
              </a:solidFill>
              <a:effectLst>
                <a:outerShdw blurRad="38100" dist="19050" dir="2700000" algn="tl" rotWithShape="0">
                  <a:schemeClr val="dk1">
                    <a:alpha val="40000"/>
                  </a:schemeClr>
                </a:outerShdw>
              </a:effectLst>
            </a:endParaRPr>
          </a:p>
        </p:txBody>
      </p:sp>
      <p:cxnSp>
        <p:nvCxnSpPr>
          <p:cNvPr id="34" name="Elbow Connector 33"/>
          <p:cNvCxnSpPr>
            <a:stCxn id="33" idx="1"/>
            <a:endCxn id="6" idx="0"/>
          </p:cNvCxnSpPr>
          <p:nvPr/>
        </p:nvCxnSpPr>
        <p:spPr>
          <a:xfrm flipV="1">
            <a:off x="3730625" y="4200525"/>
            <a:ext cx="2057400" cy="727075"/>
          </a:xfrm>
          <a:prstGeom prst="bentConnector4">
            <a:avLst>
              <a:gd name="adj1" fmla="val 29137"/>
              <a:gd name="adj2" fmla="val 154143"/>
            </a:avLst>
          </a:prstGeom>
          <a:ln w="47625">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179388" y="333375"/>
            <a:ext cx="8713787" cy="706438"/>
          </a:xfrm>
          <a:prstGeom prst="rect">
            <a:avLst/>
          </a:prstGeom>
          <a:noFill/>
        </p:spPr>
        <p:txBody>
          <a:bodyPr>
            <a:spAutoFit/>
          </a:bodyPr>
          <a:lstStyle/>
          <a:p>
            <a:pPr algn="ctr">
              <a:defRPr/>
            </a:pPr>
            <a:r>
              <a:rPr lang="en-GB" sz="4000" dirty="0">
                <a:solidFill>
                  <a:srgbClr val="FFC000"/>
                </a:solidFill>
                <a:latin typeface="+mj-lt"/>
                <a:cs typeface="Arial" charset="0"/>
              </a:rPr>
              <a:t>FSRH General Training Programmes</a:t>
            </a:r>
          </a:p>
        </p:txBody>
      </p:sp>
      <p:cxnSp>
        <p:nvCxnSpPr>
          <p:cNvPr id="39" name="Straight Arrow Connector 38"/>
          <p:cNvCxnSpPr/>
          <p:nvPr/>
        </p:nvCxnSpPr>
        <p:spPr>
          <a:xfrm flipH="1">
            <a:off x="6856413" y="2319338"/>
            <a:ext cx="0" cy="1490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endCxn id="11" idx="0"/>
          </p:cNvCxnSpPr>
          <p:nvPr/>
        </p:nvCxnSpPr>
        <p:spPr>
          <a:xfrm>
            <a:off x="1993900" y="2405063"/>
            <a:ext cx="3175" cy="222250"/>
          </a:xfrm>
          <a:prstGeom prst="line">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a:stCxn id="11" idx="2"/>
            <a:endCxn id="12" idx="0"/>
          </p:cNvCxnSpPr>
          <p:nvPr/>
        </p:nvCxnSpPr>
        <p:spPr>
          <a:xfrm flipH="1">
            <a:off x="1993900" y="2974975"/>
            <a:ext cx="3175" cy="379413"/>
          </a:xfrm>
          <a:prstGeom prst="line">
            <a:avLst/>
          </a:prstGeom>
          <a:ln w="47625">
            <a:tailEnd type="triangle"/>
          </a:ln>
        </p:spPr>
        <p:style>
          <a:lnRef idx="1">
            <a:schemeClr val="accent1"/>
          </a:lnRef>
          <a:fillRef idx="0">
            <a:schemeClr val="accent1"/>
          </a:fillRef>
          <a:effectRef idx="0">
            <a:schemeClr val="accent1"/>
          </a:effectRef>
          <a:fontRef idx="minor">
            <a:schemeClr val="tx1"/>
          </a:fontRef>
        </p:style>
      </p:cxnSp>
      <p:graphicFrame>
        <p:nvGraphicFramePr>
          <p:cNvPr id="86" name="Table 85"/>
          <p:cNvGraphicFramePr>
            <a:graphicFrameLocks noGrp="1"/>
          </p:cNvGraphicFramePr>
          <p:nvPr/>
        </p:nvGraphicFramePr>
        <p:xfrm>
          <a:off x="3348038" y="5876925"/>
          <a:ext cx="2049462" cy="823914"/>
        </p:xfrm>
        <a:graphic>
          <a:graphicData uri="http://schemas.openxmlformats.org/drawingml/2006/table">
            <a:tbl>
              <a:tblPr firstRow="1" bandRow="1">
                <a:tableStyleId>{21E4AEA4-8DFA-4A89-87EB-49C32662AFE0}</a:tableStyleId>
              </a:tblPr>
              <a:tblGrid>
                <a:gridCol w="2049462"/>
              </a:tblGrid>
              <a:tr h="274638">
                <a:tc>
                  <a:txBody>
                    <a:bodyPr/>
                    <a:lstStyle/>
                    <a:p>
                      <a:r>
                        <a:rPr lang="en-GB" sz="1200" b="0" dirty="0" smtClean="0">
                          <a:solidFill>
                            <a:schemeClr val="bg2"/>
                          </a:solidFill>
                        </a:rPr>
                        <a:t>Learning</a:t>
                      </a:r>
                      <a:endParaRPr lang="en-GB" sz="1200" b="0" dirty="0">
                        <a:solidFill>
                          <a:schemeClr val="bg2"/>
                        </a:solidFill>
                      </a:endParaRPr>
                    </a:p>
                  </a:txBody>
                  <a:tcPr marL="91383" marR="91383" marT="45773" marB="45773">
                    <a:lnL w="12700" cap="flat" cmpd="sng" algn="ctr">
                      <a:solidFill>
                        <a:srgbClr val="CC6600"/>
                      </a:solidFill>
                      <a:prstDash val="solid"/>
                      <a:round/>
                      <a:headEnd type="none" w="med" len="med"/>
                      <a:tailEnd type="none" w="med" len="med"/>
                    </a:lnL>
                    <a:lnR w="12700" cap="flat" cmpd="sng" algn="ctr">
                      <a:solidFill>
                        <a:srgbClr val="CC6600"/>
                      </a:solidFill>
                      <a:prstDash val="solid"/>
                      <a:round/>
                      <a:headEnd type="none" w="med" len="med"/>
                      <a:tailEnd type="none" w="med" len="med"/>
                    </a:lnR>
                    <a:lnT w="12700" cap="flat" cmpd="sng" algn="ctr">
                      <a:solidFill>
                        <a:srgbClr val="CC6600"/>
                      </a:solidFill>
                      <a:prstDash val="solid"/>
                      <a:round/>
                      <a:headEnd type="none" w="med" len="med"/>
                      <a:tailEnd type="none" w="med" len="med"/>
                    </a:lnT>
                    <a:lnB w="12700" cap="flat" cmpd="sng" algn="ctr">
                      <a:solidFill>
                        <a:srgbClr val="CC6600"/>
                      </a:solidFill>
                      <a:prstDash val="solid"/>
                      <a:round/>
                      <a:headEnd type="none" w="med" len="med"/>
                      <a:tailEnd type="none" w="med" len="med"/>
                    </a:lnB>
                    <a:gradFill>
                      <a:gsLst>
                        <a:gs pos="0">
                          <a:srgbClr val="FFFFFF"/>
                        </a:gs>
                        <a:gs pos="62000">
                          <a:srgbClr val="D6E3BC"/>
                        </a:gs>
                      </a:gsLst>
                      <a:lin ang="5400000" scaled="1"/>
                    </a:gradFill>
                  </a:tcPr>
                </a:tc>
              </a:tr>
              <a:tr h="274638">
                <a:tc>
                  <a:txBody>
                    <a:bodyPr/>
                    <a:lstStyle/>
                    <a:p>
                      <a:r>
                        <a:rPr lang="en-GB" sz="1200" dirty="0" smtClean="0"/>
                        <a:t>Assessment</a:t>
                      </a:r>
                      <a:endParaRPr lang="en-GB" sz="1200" dirty="0"/>
                    </a:p>
                  </a:txBody>
                  <a:tcPr marL="91383" marR="91383" marT="45773" marB="45773">
                    <a:lnL w="12700" cap="flat" cmpd="sng" algn="ctr">
                      <a:solidFill>
                        <a:srgbClr val="CC6600"/>
                      </a:solidFill>
                      <a:prstDash val="solid"/>
                      <a:round/>
                      <a:headEnd type="none" w="med" len="med"/>
                      <a:tailEnd type="none" w="med" len="med"/>
                    </a:lnL>
                    <a:lnR w="12700" cap="flat" cmpd="sng" algn="ctr">
                      <a:solidFill>
                        <a:srgbClr val="CC6600"/>
                      </a:solidFill>
                      <a:prstDash val="solid"/>
                      <a:round/>
                      <a:headEnd type="none" w="med" len="med"/>
                      <a:tailEnd type="none" w="med" len="med"/>
                    </a:lnR>
                    <a:lnT w="12700" cap="flat" cmpd="sng" algn="ctr">
                      <a:solidFill>
                        <a:srgbClr val="CC6600"/>
                      </a:solidFill>
                      <a:prstDash val="solid"/>
                      <a:round/>
                      <a:headEnd type="none" w="med" len="med"/>
                      <a:tailEnd type="none" w="med" len="med"/>
                    </a:lnT>
                    <a:lnB w="12700" cap="flat" cmpd="sng" algn="ctr">
                      <a:solidFill>
                        <a:srgbClr val="CC6600"/>
                      </a:solidFill>
                      <a:prstDash val="solid"/>
                      <a:round/>
                      <a:headEnd type="none" w="med" len="med"/>
                      <a:tailEnd type="none" w="med" len="med"/>
                    </a:lnB>
                    <a:noFill/>
                  </a:tcPr>
                </a:tc>
              </a:tr>
              <a:tr h="274638">
                <a:tc>
                  <a:txBody>
                    <a:bodyPr/>
                    <a:lstStyle/>
                    <a:p>
                      <a:r>
                        <a:rPr lang="en-GB" sz="1200" dirty="0" smtClean="0"/>
                        <a:t>Award of Qualification</a:t>
                      </a:r>
                      <a:endParaRPr lang="en-GB" sz="1200" dirty="0"/>
                    </a:p>
                  </a:txBody>
                  <a:tcPr marL="91383" marR="91383" marT="45773" marB="45773">
                    <a:lnL w="12700" cap="flat" cmpd="sng" algn="ctr">
                      <a:solidFill>
                        <a:srgbClr val="CC6600"/>
                      </a:solidFill>
                      <a:prstDash val="solid"/>
                      <a:round/>
                      <a:headEnd type="none" w="med" len="med"/>
                      <a:tailEnd type="none" w="med" len="med"/>
                    </a:lnL>
                    <a:lnR w="12700" cap="flat" cmpd="sng" algn="ctr">
                      <a:solidFill>
                        <a:srgbClr val="CC6600"/>
                      </a:solidFill>
                      <a:prstDash val="solid"/>
                      <a:round/>
                      <a:headEnd type="none" w="med" len="med"/>
                      <a:tailEnd type="none" w="med" len="med"/>
                    </a:lnR>
                    <a:lnT w="12700" cap="flat" cmpd="sng" algn="ctr">
                      <a:solidFill>
                        <a:srgbClr val="CC6600"/>
                      </a:solidFill>
                      <a:prstDash val="solid"/>
                      <a:round/>
                      <a:headEnd type="none" w="med" len="med"/>
                      <a:tailEnd type="none" w="med" len="med"/>
                    </a:lnT>
                    <a:lnB w="12700" cap="flat" cmpd="sng" algn="ctr">
                      <a:solidFill>
                        <a:srgbClr val="CC6600"/>
                      </a:solidFill>
                      <a:prstDash val="solid"/>
                      <a:round/>
                      <a:headEnd type="none" w="med" len="med"/>
                      <a:tailEnd type="none" w="med" len="med"/>
                    </a:lnB>
                    <a:gradFill>
                      <a:gsLst>
                        <a:gs pos="0">
                          <a:srgbClr val="FFFFFF"/>
                        </a:gs>
                        <a:gs pos="62000">
                          <a:srgbClr val="919FAF"/>
                        </a:gs>
                      </a:gsLst>
                      <a:lin ang="5400000" scaled="1"/>
                    </a:gradFill>
                  </a:tcPr>
                </a:tc>
              </a:tr>
            </a:tbl>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277813" y="333375"/>
            <a:ext cx="8229600" cy="1143000"/>
          </a:xfrm>
        </p:spPr>
        <p:txBody>
          <a:bodyPr/>
          <a:lstStyle/>
          <a:p>
            <a:pPr eaLnBrk="1" hangingPunct="1"/>
            <a:r>
              <a:rPr lang="en-GB" b="0" smtClean="0">
                <a:solidFill>
                  <a:srgbClr val="FFC000"/>
                </a:solidFill>
                <a:effectLst/>
              </a:rPr>
              <a:t>DoH Teen pregnancy</a:t>
            </a:r>
          </a:p>
        </p:txBody>
      </p:sp>
      <p:sp>
        <p:nvSpPr>
          <p:cNvPr id="14339" name="TextBox 4"/>
          <p:cNvSpPr txBox="1">
            <a:spLocks noChangeArrowheads="1"/>
          </p:cNvSpPr>
          <p:nvPr/>
        </p:nvSpPr>
        <p:spPr bwMode="auto">
          <a:xfrm>
            <a:off x="5580063" y="6237288"/>
            <a:ext cx="3311525" cy="400050"/>
          </a:xfrm>
          <a:prstGeom prst="rect">
            <a:avLst/>
          </a:prstGeom>
          <a:noFill/>
          <a:ln w="9525">
            <a:noFill/>
            <a:miter lim="800000"/>
            <a:headEnd/>
            <a:tailEnd/>
          </a:ln>
        </p:spPr>
        <p:txBody>
          <a:bodyPr>
            <a:spAutoFit/>
          </a:bodyPr>
          <a:lstStyle/>
          <a:p>
            <a:r>
              <a:rPr lang="en-GB" sz="2000">
                <a:latin typeface="Comic Sans MS" pitchFamily="66" charset="0"/>
                <a:hlinkClick r:id="rId3"/>
              </a:rPr>
              <a:t>www.ons.gov.uk</a:t>
            </a:r>
            <a:endParaRPr lang="en-GB" sz="2000">
              <a:latin typeface="Comic Sans MS" pitchFamily="66" charset="0"/>
            </a:endParaRPr>
          </a:p>
        </p:txBody>
      </p:sp>
      <p:pic>
        <p:nvPicPr>
          <p:cNvPr id="14340" name="Picture 6"/>
          <p:cNvPicPr>
            <a:picLocks noGrp="1" noChangeAspect="1" noChangeArrowheads="1"/>
          </p:cNvPicPr>
          <p:nvPr>
            <p:ph idx="1"/>
          </p:nvPr>
        </p:nvPicPr>
        <p:blipFill>
          <a:blip r:embed="rId4" cstate="print"/>
          <a:srcRect/>
          <a:stretch>
            <a:fillRect/>
          </a:stretch>
        </p:blipFill>
        <p:spPr>
          <a:xfrm>
            <a:off x="1547813" y="1557338"/>
            <a:ext cx="5976937" cy="4525962"/>
          </a:xfr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44450"/>
            <a:ext cx="8229600" cy="1296988"/>
          </a:xfrm>
        </p:spPr>
        <p:txBody>
          <a:bodyPr/>
          <a:lstStyle/>
          <a:p>
            <a:pPr>
              <a:defRPr/>
            </a:pPr>
            <a:r>
              <a:rPr lang="en-GB" dirty="0" smtClean="0"/>
              <a:t/>
            </a:r>
            <a:br>
              <a:rPr lang="en-GB" dirty="0" smtClean="0"/>
            </a:br>
            <a:r>
              <a:rPr lang="en-GB" sz="3100" b="0" dirty="0" smtClean="0">
                <a:solidFill>
                  <a:srgbClr val="FFC000"/>
                </a:solidFill>
                <a:effectLst/>
              </a:rPr>
              <a:t>Teenage pregnancy and LARC usage</a:t>
            </a:r>
            <a:endParaRPr lang="en-GB" sz="3600" b="0" dirty="0" smtClean="0">
              <a:solidFill>
                <a:srgbClr val="FFC000"/>
              </a:solidFill>
              <a:effectLst/>
            </a:endParaRPr>
          </a:p>
        </p:txBody>
      </p:sp>
      <p:sp>
        <p:nvSpPr>
          <p:cNvPr id="15363" name="Date Placeholder 1"/>
          <p:cNvSpPr>
            <a:spLocks noGrp="1"/>
          </p:cNvSpPr>
          <p:nvPr>
            <p:ph type="dt" sz="quarter" idx="10"/>
          </p:nvPr>
        </p:nvSpPr>
        <p:spPr>
          <a:noFill/>
        </p:spPr>
        <p:txBody>
          <a:bodyPr/>
          <a:lstStyle/>
          <a:p>
            <a:fld id="{3E365352-D7C6-4F0B-B1A7-A38B7035CCD6}" type="datetime1">
              <a:rPr lang="en-GB" smtClean="0">
                <a:ea typeface="ＭＳ Ｐゴシック" pitchFamily="34" charset="-128"/>
              </a:rPr>
              <a:pPr/>
              <a:t>08/05/2014</a:t>
            </a:fld>
            <a:endParaRPr lang="en-GB" smtClean="0">
              <a:ea typeface="ＭＳ Ｐゴシック" pitchFamily="34" charset="-128"/>
            </a:endParaRPr>
          </a:p>
        </p:txBody>
      </p:sp>
      <p:sp>
        <p:nvSpPr>
          <p:cNvPr id="15364" name="Slide Number Placeholder 2"/>
          <p:cNvSpPr>
            <a:spLocks noGrp="1"/>
          </p:cNvSpPr>
          <p:nvPr>
            <p:ph type="sldNum" sz="quarter" idx="11"/>
          </p:nvPr>
        </p:nvSpPr>
        <p:spPr>
          <a:xfrm>
            <a:off x="3124200" y="6248400"/>
            <a:ext cx="2895600" cy="476250"/>
          </a:xfrm>
          <a:noFill/>
        </p:spPr>
        <p:txBody>
          <a:bodyPr/>
          <a:lstStyle/>
          <a:p>
            <a:pPr algn="ctr"/>
            <a:fld id="{E44DB41B-120F-4D0B-BC4D-7654A3D8F743}" type="slidenum">
              <a:rPr lang="en-GB" smtClean="0">
                <a:ea typeface="ＭＳ Ｐゴシック" pitchFamily="34" charset="-128"/>
              </a:rPr>
              <a:pPr algn="ctr"/>
              <a:t>5</a:t>
            </a:fld>
            <a:endParaRPr lang="en-GB" smtClean="0">
              <a:ea typeface="ＭＳ Ｐゴシック" pitchFamily="34" charset="-128"/>
            </a:endParaRPr>
          </a:p>
        </p:txBody>
      </p:sp>
      <p:graphicFrame>
        <p:nvGraphicFramePr>
          <p:cNvPr id="6" name="Chart 5"/>
          <p:cNvGraphicFramePr/>
          <p:nvPr/>
        </p:nvGraphicFramePr>
        <p:xfrm>
          <a:off x="611559" y="1534441"/>
          <a:ext cx="7920881" cy="3694759"/>
        </p:xfrm>
        <a:graphic>
          <a:graphicData uri="http://schemas.openxmlformats.org/drawingml/2006/chart">
            <c:chart xmlns:c="http://schemas.openxmlformats.org/drawingml/2006/chart" xmlns:r="http://schemas.openxmlformats.org/officeDocument/2006/relationships" r:id="rId3"/>
          </a:graphicData>
        </a:graphic>
      </p:graphicFrame>
      <p:sp>
        <p:nvSpPr>
          <p:cNvPr id="7" name="Rounded Rectangle 6"/>
          <p:cNvSpPr>
            <a:spLocks noChangeArrowheads="1"/>
          </p:cNvSpPr>
          <p:nvPr/>
        </p:nvSpPr>
        <p:spPr bwMode="auto">
          <a:xfrm>
            <a:off x="339725" y="5300663"/>
            <a:ext cx="8510588" cy="885825"/>
          </a:xfrm>
          <a:prstGeom prst="roundRect">
            <a:avLst>
              <a:gd name="adj" fmla="val 16667"/>
            </a:avLst>
          </a:prstGeom>
          <a:solidFill>
            <a:srgbClr val="87DC16">
              <a:alpha val="85881"/>
            </a:srgbClr>
          </a:solidFill>
          <a:ln w="12700">
            <a:solidFill>
              <a:srgbClr val="00519B"/>
            </a:solidFill>
            <a:round/>
            <a:headEnd/>
            <a:tailEnd/>
          </a:ln>
          <a:effectLst>
            <a:outerShdw dist="23000" dir="5400000" rotWithShape="0">
              <a:srgbClr val="808080">
                <a:alpha val="34999"/>
              </a:srgbClr>
            </a:outerShdw>
          </a:effectLst>
        </p:spPr>
        <p:txBody>
          <a:bodyPr anchor="ctr"/>
          <a:lstStyle/>
          <a:p>
            <a:pPr fontAlgn="auto">
              <a:spcBef>
                <a:spcPts val="0"/>
              </a:spcBef>
              <a:spcAft>
                <a:spcPts val="0"/>
              </a:spcAft>
              <a:defRPr/>
            </a:pPr>
            <a:r>
              <a:rPr lang="en-GB" sz="1600" kern="0" dirty="0">
                <a:solidFill>
                  <a:sysClr val="window" lastClr="FFFFFF"/>
                </a:solidFill>
                <a:latin typeface="Tahoma"/>
              </a:rPr>
              <a:t>A </a:t>
            </a:r>
            <a:r>
              <a:rPr lang="en-GB" sz="1600" b="1" kern="0" dirty="0">
                <a:solidFill>
                  <a:sysClr val="window" lastClr="FFFFFF"/>
                </a:solidFill>
                <a:latin typeface="Tahoma"/>
              </a:rPr>
              <a:t>statistically significant association was observed between the increase of LARC usage in women aged 15-17 and the decrease of conception rates </a:t>
            </a:r>
            <a:r>
              <a:rPr lang="en-GB" sz="1600" kern="0" dirty="0">
                <a:solidFill>
                  <a:sysClr val="window" lastClr="FFFFFF"/>
                </a:solidFill>
                <a:latin typeface="Tahoma"/>
              </a:rPr>
              <a:t>in that age group in England between 1998 and 2011</a:t>
            </a:r>
          </a:p>
        </p:txBody>
      </p:sp>
      <p:sp>
        <p:nvSpPr>
          <p:cNvPr id="8" name="TextBox 7"/>
          <p:cNvSpPr txBox="1">
            <a:spLocks noChangeArrowheads="1"/>
          </p:cNvSpPr>
          <p:nvPr/>
        </p:nvSpPr>
        <p:spPr bwMode="auto">
          <a:xfrm>
            <a:off x="1509713" y="2578100"/>
            <a:ext cx="1190625" cy="400050"/>
          </a:xfrm>
          <a:prstGeom prst="rect">
            <a:avLst/>
          </a:prstGeom>
          <a:solidFill>
            <a:srgbClr val="FFFFFF"/>
          </a:solidFill>
          <a:ln w="9525">
            <a:solidFill>
              <a:srgbClr val="00539B"/>
            </a:solidFill>
            <a:miter lim="800000"/>
            <a:headEnd/>
            <a:tailEnd/>
          </a:ln>
          <a:effectLst>
            <a:outerShdw dist="38100" dir="2700000" algn="tl" rotWithShape="0">
              <a:srgbClr val="808080">
                <a:alpha val="39999"/>
              </a:srgbClr>
            </a:outerShdw>
          </a:effectLst>
        </p:spPr>
        <p:txBody>
          <a:bodyPr wrap="none">
            <a:spAutoFit/>
          </a:bodyPr>
          <a:lstStyle/>
          <a:p>
            <a:pPr>
              <a:defRPr/>
            </a:pPr>
            <a:r>
              <a:rPr lang="en-GB" sz="1000">
                <a:solidFill>
                  <a:srgbClr val="000000"/>
                </a:solidFill>
                <a:latin typeface="Tahoma" pitchFamily="34" charset="0"/>
                <a:ea typeface="MS PGothic" pitchFamily="34" charset="-128"/>
              </a:rPr>
              <a:t>Adjusted R</a:t>
            </a:r>
            <a:r>
              <a:rPr lang="en-GB" sz="1000" baseline="30000">
                <a:solidFill>
                  <a:srgbClr val="000000"/>
                </a:solidFill>
                <a:latin typeface="Tahoma" pitchFamily="34" charset="0"/>
                <a:ea typeface="MS PGothic" pitchFamily="34" charset="-128"/>
              </a:rPr>
              <a:t>2</a:t>
            </a:r>
            <a:r>
              <a:rPr lang="en-GB" sz="1000">
                <a:solidFill>
                  <a:srgbClr val="000000"/>
                </a:solidFill>
                <a:latin typeface="Tahoma" pitchFamily="34" charset="0"/>
                <a:ea typeface="MS PGothic" pitchFamily="34" charset="-128"/>
              </a:rPr>
              <a:t>=0.91</a:t>
            </a:r>
          </a:p>
          <a:p>
            <a:pPr>
              <a:defRPr/>
            </a:pPr>
            <a:r>
              <a:rPr lang="en-GB" sz="1000">
                <a:solidFill>
                  <a:srgbClr val="000000"/>
                </a:solidFill>
                <a:latin typeface="Tahoma" pitchFamily="34" charset="0"/>
                <a:ea typeface="MS PGothic" pitchFamily="34" charset="-128"/>
              </a:rPr>
              <a:t>P-value=0.002</a:t>
            </a:r>
            <a:r>
              <a:rPr lang="en-GB" sz="1000" baseline="30000">
                <a:solidFill>
                  <a:srgbClr val="000000"/>
                </a:solidFill>
                <a:ea typeface="MS PGothic" pitchFamily="34" charset="-128"/>
              </a:rPr>
              <a:t>‡</a:t>
            </a:r>
            <a:endParaRPr lang="en-GB" sz="1000" baseline="30000">
              <a:solidFill>
                <a:srgbClr val="000000"/>
              </a:solidFill>
              <a:latin typeface="Tahoma" pitchFamily="34" charset="0"/>
              <a:ea typeface="MS PGothic" pitchFamily="34" charset="-128"/>
            </a:endParaRPr>
          </a:p>
        </p:txBody>
      </p:sp>
      <p:sp>
        <p:nvSpPr>
          <p:cNvPr id="15368" name="TextBox 8"/>
          <p:cNvSpPr txBox="1">
            <a:spLocks noChangeArrowheads="1"/>
          </p:cNvSpPr>
          <p:nvPr/>
        </p:nvSpPr>
        <p:spPr bwMode="auto">
          <a:xfrm>
            <a:off x="2286000" y="6140450"/>
            <a:ext cx="4460875" cy="708025"/>
          </a:xfrm>
          <a:prstGeom prst="rect">
            <a:avLst/>
          </a:prstGeom>
          <a:noFill/>
          <a:ln w="9525">
            <a:noFill/>
            <a:miter lim="800000"/>
            <a:headEnd/>
            <a:tailEnd/>
          </a:ln>
        </p:spPr>
        <p:txBody>
          <a:bodyPr>
            <a:spAutoFit/>
          </a:bodyPr>
          <a:lstStyle/>
          <a:p>
            <a:r>
              <a:rPr lang="en-GB" sz="1000">
                <a:solidFill>
                  <a:schemeClr val="tx2"/>
                </a:solidFill>
                <a:latin typeface="Constantia" pitchFamily="18" charset="0"/>
              </a:rPr>
              <a:t>* Per 1,000 women aged 15-17</a:t>
            </a:r>
          </a:p>
          <a:p>
            <a:r>
              <a:rPr lang="en-GB" sz="1000" baseline="30000">
                <a:solidFill>
                  <a:schemeClr val="tx2"/>
                </a:solidFill>
              </a:rPr>
              <a:t>†</a:t>
            </a:r>
            <a:r>
              <a:rPr lang="en-GB" sz="1000">
                <a:solidFill>
                  <a:schemeClr val="tx2"/>
                </a:solidFill>
              </a:rPr>
              <a:t> </a:t>
            </a:r>
            <a:r>
              <a:rPr lang="en-GB" sz="1000">
                <a:solidFill>
                  <a:schemeClr val="tx2"/>
                </a:solidFill>
                <a:latin typeface="Constantia" pitchFamily="18" charset="0"/>
              </a:rPr>
              <a:t>In  thousand cycles sold</a:t>
            </a:r>
          </a:p>
          <a:p>
            <a:r>
              <a:rPr lang="en-GB" sz="1000" baseline="30000">
                <a:solidFill>
                  <a:schemeClr val="tx2"/>
                </a:solidFill>
              </a:rPr>
              <a:t>‡</a:t>
            </a:r>
            <a:r>
              <a:rPr lang="en-GB" sz="1000">
                <a:solidFill>
                  <a:schemeClr val="tx2"/>
                </a:solidFill>
              </a:rPr>
              <a:t> Multiple regression of LARC usage on under 18 conception rates adjusted for time – LARC coefficient estimate = -0.0104</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50825" y="404813"/>
            <a:ext cx="8686800" cy="1143000"/>
          </a:xfrm>
        </p:spPr>
        <p:txBody>
          <a:bodyPr/>
          <a:lstStyle/>
          <a:p>
            <a:pPr eaLnBrk="1" hangingPunct="1"/>
            <a:r>
              <a:rPr lang="en-GB" b="0" smtClean="0">
                <a:solidFill>
                  <a:srgbClr val="FFC000"/>
                </a:solidFill>
                <a:effectLst/>
              </a:rPr>
              <a:t>Age-standardised abortion rate</a:t>
            </a:r>
          </a:p>
        </p:txBody>
      </p:sp>
      <p:pic>
        <p:nvPicPr>
          <p:cNvPr id="16387" name="Picture 2"/>
          <p:cNvPicPr>
            <a:picLocks noGrp="1" noChangeAspect="1" noChangeArrowheads="1"/>
          </p:cNvPicPr>
          <p:nvPr>
            <p:ph idx="1"/>
          </p:nvPr>
        </p:nvPicPr>
        <p:blipFill>
          <a:blip r:embed="rId3" cstate="print"/>
          <a:srcRect/>
          <a:stretch>
            <a:fillRect/>
          </a:stretch>
        </p:blipFill>
        <p:spPr>
          <a:xfrm>
            <a:off x="684213" y="1700213"/>
            <a:ext cx="7704137" cy="4392612"/>
          </a:xfrm>
          <a:noFill/>
        </p:spPr>
      </p:pic>
      <p:sp>
        <p:nvSpPr>
          <p:cNvPr id="16388" name="TextBox 3"/>
          <p:cNvSpPr txBox="1">
            <a:spLocks noChangeArrowheads="1"/>
          </p:cNvSpPr>
          <p:nvPr/>
        </p:nvSpPr>
        <p:spPr bwMode="auto">
          <a:xfrm>
            <a:off x="4572000" y="6237288"/>
            <a:ext cx="4105275" cy="923925"/>
          </a:xfrm>
          <a:prstGeom prst="rect">
            <a:avLst/>
          </a:prstGeom>
          <a:noFill/>
          <a:ln w="9525">
            <a:noFill/>
            <a:miter lim="800000"/>
            <a:headEnd/>
            <a:tailEnd/>
          </a:ln>
        </p:spPr>
        <p:txBody>
          <a:bodyPr>
            <a:spAutoFit/>
          </a:bodyPr>
          <a:lstStyle/>
          <a:p>
            <a:r>
              <a:rPr lang="en-GB">
                <a:latin typeface="Comic Sans MS" pitchFamily="66" charset="0"/>
              </a:rPr>
              <a:t>Abortion statistics, England and Wales 2012: www.gov.uk</a:t>
            </a:r>
          </a:p>
          <a:p>
            <a:endParaRPr lang="en-GB">
              <a:latin typeface="Comic Sans MS" pitchFamily="66"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58750" y="0"/>
            <a:ext cx="8229600" cy="1143000"/>
          </a:xfrm>
        </p:spPr>
        <p:txBody>
          <a:bodyPr/>
          <a:lstStyle/>
          <a:p>
            <a:pPr eaLnBrk="1" hangingPunct="1"/>
            <a:r>
              <a:rPr lang="en-GB" sz="4000" b="0" smtClean="0">
                <a:solidFill>
                  <a:srgbClr val="FFC000"/>
                </a:solidFill>
                <a:effectLst/>
              </a:rPr>
              <a:t>Repeat abortions</a:t>
            </a:r>
          </a:p>
        </p:txBody>
      </p:sp>
      <p:pic>
        <p:nvPicPr>
          <p:cNvPr id="17411" name="Picture 2"/>
          <p:cNvPicPr>
            <a:picLocks noGrp="1" noChangeAspect="1" noChangeArrowheads="1"/>
          </p:cNvPicPr>
          <p:nvPr>
            <p:ph idx="1"/>
          </p:nvPr>
        </p:nvPicPr>
        <p:blipFill>
          <a:blip r:embed="rId3" cstate="print"/>
          <a:srcRect/>
          <a:stretch>
            <a:fillRect/>
          </a:stretch>
        </p:blipFill>
        <p:spPr>
          <a:xfrm>
            <a:off x="684213" y="1366838"/>
            <a:ext cx="7704137" cy="4256087"/>
          </a:xfrm>
          <a:noFill/>
        </p:spPr>
      </p:pic>
      <p:sp>
        <p:nvSpPr>
          <p:cNvPr id="4" name="TextBox 3"/>
          <p:cNvSpPr txBox="1"/>
          <p:nvPr/>
        </p:nvSpPr>
        <p:spPr>
          <a:xfrm>
            <a:off x="5364163" y="6021388"/>
            <a:ext cx="3529012" cy="892175"/>
          </a:xfrm>
          <a:prstGeom prst="rect">
            <a:avLst/>
          </a:prstGeom>
          <a:noFill/>
        </p:spPr>
        <p:txBody>
          <a:bodyPr>
            <a:spAutoFit/>
          </a:bodyPr>
          <a:lstStyle/>
          <a:p>
            <a:pPr fontAlgn="auto">
              <a:spcBef>
                <a:spcPts val="0"/>
              </a:spcBef>
              <a:spcAft>
                <a:spcPts val="0"/>
              </a:spcAft>
              <a:defRPr/>
            </a:pPr>
            <a:r>
              <a:rPr lang="en-GB" sz="1600" dirty="0">
                <a:solidFill>
                  <a:schemeClr val="tx2"/>
                </a:solidFill>
                <a:latin typeface="Comic Sans MS" pitchFamily="66" charset="0"/>
                <a:cs typeface="+mn-cs"/>
              </a:rPr>
              <a:t>Abortion statistics, England and Wales 2012: www.gov.uk</a:t>
            </a:r>
          </a:p>
          <a:p>
            <a:pPr fontAlgn="auto">
              <a:spcBef>
                <a:spcPts val="0"/>
              </a:spcBef>
              <a:spcAft>
                <a:spcPts val="0"/>
              </a:spcAft>
              <a:defRPr/>
            </a:pPr>
            <a:endParaRPr lang="en-GB" sz="2000" dirty="0" err="1">
              <a:solidFill>
                <a:schemeClr val="accent4"/>
              </a:solidFill>
              <a:latin typeface="+mn-lt"/>
              <a:cs typeface="+mn-cs"/>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a:xfrm>
            <a:off x="395288" y="192088"/>
            <a:ext cx="8353425" cy="936625"/>
          </a:xfrm>
        </p:spPr>
        <p:txBody>
          <a:bodyPr>
            <a:normAutofit fontScale="90000"/>
          </a:bodyPr>
          <a:lstStyle/>
          <a:p>
            <a:pPr eaLnBrk="1" hangingPunct="1">
              <a:defRPr/>
            </a:pPr>
            <a:r>
              <a:rPr lang="fi-FI" sz="2800" b="0" dirty="0" smtClean="0">
                <a:solidFill>
                  <a:srgbClr val="FFC000"/>
                </a:solidFill>
                <a:effectLst/>
              </a:rPr>
              <a:t>Contraceptive effectiveness </a:t>
            </a:r>
            <a:r>
              <a:rPr lang="en-GB" sz="2800" b="0" dirty="0" smtClean="0">
                <a:solidFill>
                  <a:srgbClr val="FFC000"/>
                </a:solidFill>
                <a:effectLst/>
              </a:rPr>
              <a:t>- </a:t>
            </a:r>
            <a:r>
              <a:rPr lang="en-US" altLang="zh-CN" sz="2800" b="0" dirty="0" smtClean="0">
                <a:solidFill>
                  <a:srgbClr val="FFC000"/>
                </a:solidFill>
                <a:effectLst/>
                <a:ea typeface="SimSun" pitchFamily="2" charset="-122"/>
              </a:rPr>
              <a:t>most important reason </a:t>
            </a:r>
            <a:br>
              <a:rPr lang="en-US" altLang="zh-CN" sz="2800" b="0" dirty="0" smtClean="0">
                <a:solidFill>
                  <a:srgbClr val="FFC000"/>
                </a:solidFill>
                <a:effectLst/>
                <a:ea typeface="SimSun" pitchFamily="2" charset="-122"/>
              </a:rPr>
            </a:br>
            <a:r>
              <a:rPr lang="en-US" altLang="zh-CN" sz="2800" b="0" dirty="0" smtClean="0">
                <a:solidFill>
                  <a:srgbClr val="FFC000"/>
                </a:solidFill>
                <a:effectLst/>
                <a:ea typeface="SimSun" pitchFamily="2" charset="-122"/>
              </a:rPr>
              <a:t>for women choosing a contraceptive</a:t>
            </a:r>
            <a:endParaRPr lang="en-US" sz="2800" b="0" dirty="0" smtClean="0">
              <a:solidFill>
                <a:srgbClr val="FFC000"/>
              </a:solidFill>
              <a:effectLst/>
            </a:endParaRPr>
          </a:p>
        </p:txBody>
      </p:sp>
      <p:sp>
        <p:nvSpPr>
          <p:cNvPr id="34818" name="Text Placeholder 4"/>
          <p:cNvSpPr>
            <a:spLocks noGrp="1"/>
          </p:cNvSpPr>
          <p:nvPr>
            <p:ph type="body" sz="quarter" idx="10"/>
          </p:nvPr>
        </p:nvSpPr>
        <p:spPr>
          <a:xfrm>
            <a:off x="323850" y="6165850"/>
            <a:ext cx="7272338" cy="298450"/>
          </a:xfrm>
        </p:spPr>
        <p:txBody>
          <a:bodyPr/>
          <a:lstStyle/>
          <a:p>
            <a:pPr eaLnBrk="1" hangingPunct="1">
              <a:buFont typeface="Arial" charset="0"/>
              <a:buNone/>
              <a:defRPr/>
            </a:pPr>
            <a:r>
              <a:rPr lang="en-US" altLang="zh-CN" sz="900" dirty="0" smtClean="0">
                <a:solidFill>
                  <a:schemeClr val="tx1">
                    <a:lumMod val="75000"/>
                  </a:schemeClr>
                </a:solidFill>
                <a:ea typeface="宋体"/>
                <a:cs typeface="宋体"/>
              </a:rPr>
              <a:t>IUD, intrauterine device.</a:t>
            </a:r>
            <a:br>
              <a:rPr lang="en-US" altLang="zh-CN" sz="900" dirty="0" smtClean="0">
                <a:solidFill>
                  <a:schemeClr val="tx1">
                    <a:lumMod val="75000"/>
                  </a:schemeClr>
                </a:solidFill>
                <a:ea typeface="宋体"/>
                <a:cs typeface="宋体"/>
              </a:rPr>
            </a:br>
            <a:r>
              <a:rPr lang="en-US" altLang="zh-CN" sz="900" dirty="0" smtClean="0">
                <a:solidFill>
                  <a:schemeClr val="tx1">
                    <a:lumMod val="75000"/>
                  </a:schemeClr>
                </a:solidFill>
                <a:ea typeface="宋体"/>
                <a:cs typeface="宋体"/>
              </a:rPr>
              <a:t>Adapted from: Eisenberg DL, </a:t>
            </a:r>
            <a:r>
              <a:rPr lang="en-US" altLang="zh-CN" sz="900" i="1" dirty="0" smtClean="0">
                <a:solidFill>
                  <a:schemeClr val="tx1">
                    <a:lumMod val="75000"/>
                  </a:schemeClr>
                </a:solidFill>
                <a:ea typeface="宋体"/>
                <a:cs typeface="宋体"/>
              </a:rPr>
              <a:t>et al</a:t>
            </a:r>
            <a:r>
              <a:rPr lang="en-US" altLang="zh-CN" sz="900" dirty="0" smtClean="0">
                <a:solidFill>
                  <a:schemeClr val="tx1">
                    <a:lumMod val="75000"/>
                  </a:schemeClr>
                </a:solidFill>
                <a:ea typeface="宋体"/>
                <a:cs typeface="宋体"/>
              </a:rPr>
              <a:t>. Am J </a:t>
            </a:r>
            <a:r>
              <a:rPr lang="en-US" altLang="zh-CN" sz="900" dirty="0" err="1" smtClean="0">
                <a:solidFill>
                  <a:schemeClr val="tx1">
                    <a:lumMod val="75000"/>
                  </a:schemeClr>
                </a:solidFill>
                <a:ea typeface="宋体"/>
                <a:cs typeface="宋体"/>
              </a:rPr>
              <a:t>Obstet</a:t>
            </a:r>
            <a:r>
              <a:rPr lang="en-US" altLang="zh-CN" sz="900" dirty="0" smtClean="0">
                <a:solidFill>
                  <a:schemeClr val="tx1">
                    <a:lumMod val="75000"/>
                  </a:schemeClr>
                </a:solidFill>
                <a:ea typeface="宋体"/>
                <a:cs typeface="宋体"/>
              </a:rPr>
              <a:t> </a:t>
            </a:r>
            <a:r>
              <a:rPr lang="en-US" altLang="zh-CN" sz="900" dirty="0" err="1" smtClean="0">
                <a:solidFill>
                  <a:schemeClr val="tx1">
                    <a:lumMod val="75000"/>
                  </a:schemeClr>
                </a:solidFill>
                <a:ea typeface="宋体"/>
                <a:cs typeface="宋体"/>
              </a:rPr>
              <a:t>Gynecol</a:t>
            </a:r>
            <a:r>
              <a:rPr lang="en-US" altLang="zh-CN" sz="900" dirty="0" smtClean="0">
                <a:solidFill>
                  <a:schemeClr val="tx1">
                    <a:lumMod val="75000"/>
                  </a:schemeClr>
                </a:solidFill>
                <a:ea typeface="宋体"/>
                <a:cs typeface="宋体"/>
              </a:rPr>
              <a:t> </a:t>
            </a:r>
            <a:r>
              <a:rPr lang="en-US" altLang="zh-CN" sz="900" dirty="0" err="1" smtClean="0">
                <a:solidFill>
                  <a:schemeClr val="tx1">
                    <a:lumMod val="75000"/>
                  </a:schemeClr>
                </a:solidFill>
                <a:ea typeface="宋体"/>
                <a:cs typeface="宋体"/>
              </a:rPr>
              <a:t>2012;206:479.e1</a:t>
            </a:r>
            <a:r>
              <a:rPr lang="en-US" altLang="zh-CN" sz="900" dirty="0" smtClean="0">
                <a:solidFill>
                  <a:schemeClr val="tx1">
                    <a:lumMod val="75000"/>
                  </a:schemeClr>
                </a:solidFill>
                <a:ea typeface="宋体"/>
                <a:cs typeface="宋体"/>
              </a:rPr>
              <a:t>–.</a:t>
            </a:r>
            <a:r>
              <a:rPr lang="en-US" altLang="zh-CN" sz="900" dirty="0" err="1" smtClean="0">
                <a:solidFill>
                  <a:schemeClr val="tx1">
                    <a:lumMod val="75000"/>
                  </a:schemeClr>
                </a:solidFill>
                <a:ea typeface="宋体"/>
                <a:cs typeface="宋体"/>
              </a:rPr>
              <a:t>e9</a:t>
            </a:r>
            <a:r>
              <a:rPr lang="en-US" altLang="zh-CN" sz="900" dirty="0" smtClean="0">
                <a:solidFill>
                  <a:schemeClr val="tx1">
                    <a:lumMod val="75000"/>
                  </a:schemeClr>
                </a:solidFill>
                <a:ea typeface="宋体"/>
                <a:cs typeface="宋体"/>
              </a:rPr>
              <a:t>.</a:t>
            </a:r>
            <a:endParaRPr lang="en-US" sz="900" dirty="0" smtClean="0">
              <a:solidFill>
                <a:schemeClr val="tx1">
                  <a:lumMod val="75000"/>
                </a:schemeClr>
              </a:solidFill>
            </a:endParaRPr>
          </a:p>
        </p:txBody>
      </p:sp>
      <p:sp>
        <p:nvSpPr>
          <p:cNvPr id="19460" name="TextBox 8"/>
          <p:cNvSpPr txBox="1">
            <a:spLocks noChangeArrowheads="1"/>
          </p:cNvSpPr>
          <p:nvPr/>
        </p:nvSpPr>
        <p:spPr bwMode="auto">
          <a:xfrm>
            <a:off x="1476375" y="2492375"/>
            <a:ext cx="1893888" cy="3452813"/>
          </a:xfrm>
          <a:prstGeom prst="rect">
            <a:avLst/>
          </a:prstGeom>
          <a:noFill/>
          <a:ln w="9525">
            <a:noFill/>
            <a:miter lim="800000"/>
            <a:headEnd/>
            <a:tailEnd/>
          </a:ln>
        </p:spPr>
        <p:txBody>
          <a:bodyPr>
            <a:spAutoFit/>
          </a:bodyPr>
          <a:lstStyle/>
          <a:p>
            <a:pPr algn="r">
              <a:lnSpc>
                <a:spcPts val="1850"/>
              </a:lnSpc>
              <a:spcAft>
                <a:spcPts val="800"/>
              </a:spcAft>
            </a:pPr>
            <a:r>
              <a:rPr lang="en-US" sz="1600">
                <a:solidFill>
                  <a:srgbClr val="FFC000"/>
                </a:solidFill>
              </a:rPr>
              <a:t>Sterilisation</a:t>
            </a:r>
          </a:p>
          <a:p>
            <a:pPr algn="r">
              <a:lnSpc>
                <a:spcPts val="1850"/>
              </a:lnSpc>
              <a:spcAft>
                <a:spcPts val="800"/>
              </a:spcAft>
            </a:pPr>
            <a:r>
              <a:rPr lang="en-US" sz="1600">
                <a:solidFill>
                  <a:srgbClr val="FFC000"/>
                </a:solidFill>
              </a:rPr>
              <a:t>IUD</a:t>
            </a:r>
          </a:p>
          <a:p>
            <a:pPr algn="r">
              <a:lnSpc>
                <a:spcPts val="1850"/>
              </a:lnSpc>
              <a:spcAft>
                <a:spcPts val="800"/>
              </a:spcAft>
            </a:pPr>
            <a:r>
              <a:rPr lang="en-US" sz="1600">
                <a:solidFill>
                  <a:srgbClr val="FFC000"/>
                </a:solidFill>
              </a:rPr>
              <a:t>Implant</a:t>
            </a:r>
          </a:p>
          <a:p>
            <a:pPr algn="r">
              <a:lnSpc>
                <a:spcPts val="1850"/>
              </a:lnSpc>
              <a:spcAft>
                <a:spcPts val="800"/>
              </a:spcAft>
            </a:pPr>
            <a:r>
              <a:rPr lang="en-US" sz="1600">
                <a:solidFill>
                  <a:srgbClr val="FFC000"/>
                </a:solidFill>
              </a:rPr>
              <a:t>Injectable</a:t>
            </a:r>
          </a:p>
          <a:p>
            <a:pPr algn="r">
              <a:lnSpc>
                <a:spcPts val="1850"/>
              </a:lnSpc>
              <a:spcAft>
                <a:spcPts val="800"/>
              </a:spcAft>
            </a:pPr>
            <a:r>
              <a:rPr lang="en-US" sz="1600">
                <a:solidFill>
                  <a:srgbClr val="FFC000"/>
                </a:solidFill>
              </a:rPr>
              <a:t>Pills</a:t>
            </a:r>
          </a:p>
          <a:p>
            <a:pPr algn="r">
              <a:lnSpc>
                <a:spcPts val="1850"/>
              </a:lnSpc>
              <a:spcAft>
                <a:spcPts val="800"/>
              </a:spcAft>
            </a:pPr>
            <a:r>
              <a:rPr lang="en-US" sz="1600">
                <a:solidFill>
                  <a:srgbClr val="FFC000"/>
                </a:solidFill>
              </a:rPr>
              <a:t>Patch</a:t>
            </a:r>
          </a:p>
          <a:p>
            <a:pPr algn="r">
              <a:lnSpc>
                <a:spcPts val="1850"/>
              </a:lnSpc>
              <a:spcAft>
                <a:spcPts val="800"/>
              </a:spcAft>
            </a:pPr>
            <a:r>
              <a:rPr lang="en-US" sz="1600">
                <a:solidFill>
                  <a:srgbClr val="FFC000"/>
                </a:solidFill>
              </a:rPr>
              <a:t>Ring</a:t>
            </a:r>
          </a:p>
          <a:p>
            <a:pPr algn="r">
              <a:lnSpc>
                <a:spcPts val="1850"/>
              </a:lnSpc>
              <a:spcAft>
                <a:spcPts val="800"/>
              </a:spcAft>
            </a:pPr>
            <a:r>
              <a:rPr lang="en-US" sz="1600">
                <a:solidFill>
                  <a:srgbClr val="FFC000"/>
                </a:solidFill>
              </a:rPr>
              <a:t>Condoms</a:t>
            </a:r>
          </a:p>
          <a:p>
            <a:pPr algn="r">
              <a:lnSpc>
                <a:spcPts val="1850"/>
              </a:lnSpc>
              <a:spcAft>
                <a:spcPts val="800"/>
              </a:spcAft>
            </a:pPr>
            <a:r>
              <a:rPr lang="en-US" sz="1600">
                <a:solidFill>
                  <a:srgbClr val="FFC000"/>
                </a:solidFill>
              </a:rPr>
              <a:t>Fertility awareness</a:t>
            </a:r>
          </a:p>
          <a:p>
            <a:pPr algn="r">
              <a:lnSpc>
                <a:spcPts val="1850"/>
              </a:lnSpc>
              <a:spcAft>
                <a:spcPts val="800"/>
              </a:spcAft>
            </a:pPr>
            <a:r>
              <a:rPr lang="en-US" sz="1600">
                <a:solidFill>
                  <a:srgbClr val="FFC000"/>
                </a:solidFill>
              </a:rPr>
              <a:t>Nothing</a:t>
            </a:r>
          </a:p>
        </p:txBody>
      </p:sp>
      <p:grpSp>
        <p:nvGrpSpPr>
          <p:cNvPr id="19461" name="Group 34820"/>
          <p:cNvGrpSpPr>
            <a:grpSpLocks/>
          </p:cNvGrpSpPr>
          <p:nvPr/>
        </p:nvGrpSpPr>
        <p:grpSpPr bwMode="auto">
          <a:xfrm>
            <a:off x="3708400" y="2492375"/>
            <a:ext cx="4056063" cy="3362325"/>
            <a:chOff x="2959100" y="2070923"/>
            <a:chExt cx="4252714" cy="3525118"/>
          </a:xfrm>
        </p:grpSpPr>
        <p:grpSp>
          <p:nvGrpSpPr>
            <p:cNvPr id="19487" name="Group 10"/>
            <p:cNvGrpSpPr>
              <a:grpSpLocks/>
            </p:cNvGrpSpPr>
            <p:nvPr/>
          </p:nvGrpSpPr>
          <p:grpSpPr bwMode="auto">
            <a:xfrm>
              <a:off x="2959100" y="2168678"/>
              <a:ext cx="4252714" cy="184150"/>
              <a:chOff x="2959100" y="2171700"/>
              <a:chExt cx="4252714" cy="184150"/>
            </a:xfrm>
          </p:grpSpPr>
          <p:sp>
            <p:nvSpPr>
              <p:cNvPr id="8" name="Rectangle 7"/>
              <p:cNvSpPr/>
              <p:nvPr/>
            </p:nvSpPr>
            <p:spPr>
              <a:xfrm>
                <a:off x="2959100" y="2171700"/>
                <a:ext cx="3232150" cy="184150"/>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12" name="Rectangle 11"/>
              <p:cNvSpPr/>
              <p:nvPr/>
            </p:nvSpPr>
            <p:spPr>
              <a:xfrm>
                <a:off x="6191250" y="2171700"/>
                <a:ext cx="604787" cy="184150"/>
              </a:xfrm>
              <a:prstGeom prst="rect">
                <a:avLst/>
              </a:prstGeom>
              <a:solidFill>
                <a:schemeClr val="tx1">
                  <a:lumMod val="7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dirty="0">
                  <a:solidFill>
                    <a:srgbClr val="FFFFFF"/>
                  </a:solidFill>
                </a:endParaRPr>
              </a:p>
            </p:txBody>
          </p:sp>
          <p:sp>
            <p:nvSpPr>
              <p:cNvPr id="13" name="Rectangle 12"/>
              <p:cNvSpPr/>
              <p:nvPr/>
            </p:nvSpPr>
            <p:spPr>
              <a:xfrm>
                <a:off x="6796037" y="2171700"/>
                <a:ext cx="415777" cy="184150"/>
              </a:xfrm>
              <a:prstGeom prst="rect">
                <a:avLst/>
              </a:prstGeom>
              <a:solidFill>
                <a:srgbClr val="669999"/>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grpSp>
        <p:grpSp>
          <p:nvGrpSpPr>
            <p:cNvPr id="19488" name="Group 45"/>
            <p:cNvGrpSpPr>
              <a:grpSpLocks/>
            </p:cNvGrpSpPr>
            <p:nvPr/>
          </p:nvGrpSpPr>
          <p:grpSpPr bwMode="auto">
            <a:xfrm>
              <a:off x="2959100" y="2518232"/>
              <a:ext cx="4252714" cy="184150"/>
              <a:chOff x="2959100" y="2564904"/>
              <a:chExt cx="4252714" cy="184150"/>
            </a:xfrm>
          </p:grpSpPr>
          <p:sp>
            <p:nvSpPr>
              <p:cNvPr id="14" name="Rectangle 13"/>
              <p:cNvSpPr/>
              <p:nvPr/>
            </p:nvSpPr>
            <p:spPr>
              <a:xfrm>
                <a:off x="2959100" y="2564904"/>
                <a:ext cx="2755900" cy="184150"/>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15" name="Rectangle 14"/>
              <p:cNvSpPr/>
              <p:nvPr/>
            </p:nvSpPr>
            <p:spPr>
              <a:xfrm>
                <a:off x="5715000" y="2564904"/>
                <a:ext cx="695325" cy="184150"/>
              </a:xfrm>
              <a:prstGeom prst="rect">
                <a:avLst/>
              </a:prstGeom>
              <a:solidFill>
                <a:schemeClr val="tx1">
                  <a:lumMod val="7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16" name="Rectangle 15"/>
              <p:cNvSpPr/>
              <p:nvPr/>
            </p:nvSpPr>
            <p:spPr>
              <a:xfrm>
                <a:off x="6410325" y="2564904"/>
                <a:ext cx="801489" cy="184150"/>
              </a:xfrm>
              <a:prstGeom prst="rect">
                <a:avLst/>
              </a:prstGeom>
              <a:solidFill>
                <a:srgbClr val="669999"/>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grpSp>
        <p:grpSp>
          <p:nvGrpSpPr>
            <p:cNvPr id="19489" name="Group 50"/>
            <p:cNvGrpSpPr>
              <a:grpSpLocks/>
            </p:cNvGrpSpPr>
            <p:nvPr/>
          </p:nvGrpSpPr>
          <p:grpSpPr bwMode="auto">
            <a:xfrm>
              <a:off x="2959100" y="2867786"/>
              <a:ext cx="4252714" cy="184150"/>
              <a:chOff x="2959100" y="2800995"/>
              <a:chExt cx="4252714" cy="184150"/>
            </a:xfrm>
          </p:grpSpPr>
          <p:sp>
            <p:nvSpPr>
              <p:cNvPr id="17" name="Rectangle 16"/>
              <p:cNvSpPr/>
              <p:nvPr/>
            </p:nvSpPr>
            <p:spPr>
              <a:xfrm>
                <a:off x="2959100" y="2800995"/>
                <a:ext cx="2320925" cy="184150"/>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18" name="Rectangle 17"/>
              <p:cNvSpPr/>
              <p:nvPr/>
            </p:nvSpPr>
            <p:spPr>
              <a:xfrm>
                <a:off x="5280026" y="2800995"/>
                <a:ext cx="749299" cy="184150"/>
              </a:xfrm>
              <a:prstGeom prst="rect">
                <a:avLst/>
              </a:prstGeom>
              <a:solidFill>
                <a:schemeClr val="tx1">
                  <a:lumMod val="7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19" name="Rectangle 18"/>
              <p:cNvSpPr/>
              <p:nvPr/>
            </p:nvSpPr>
            <p:spPr>
              <a:xfrm>
                <a:off x="6029325" y="2800995"/>
                <a:ext cx="1182489" cy="184150"/>
              </a:xfrm>
              <a:prstGeom prst="rect">
                <a:avLst/>
              </a:prstGeom>
              <a:solidFill>
                <a:srgbClr val="669999"/>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grpSp>
        <p:grpSp>
          <p:nvGrpSpPr>
            <p:cNvPr id="19490" name="Group 51"/>
            <p:cNvGrpSpPr>
              <a:grpSpLocks/>
            </p:cNvGrpSpPr>
            <p:nvPr/>
          </p:nvGrpSpPr>
          <p:grpSpPr bwMode="auto">
            <a:xfrm>
              <a:off x="2959101" y="3217340"/>
              <a:ext cx="4252713" cy="184150"/>
              <a:chOff x="2959101" y="3068960"/>
              <a:chExt cx="4252713" cy="184150"/>
            </a:xfrm>
          </p:grpSpPr>
          <p:sp>
            <p:nvSpPr>
              <p:cNvPr id="20" name="Rectangle 19"/>
              <p:cNvSpPr/>
              <p:nvPr/>
            </p:nvSpPr>
            <p:spPr>
              <a:xfrm>
                <a:off x="2959101" y="3068960"/>
                <a:ext cx="1377950" cy="184150"/>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21" name="Rectangle 20"/>
              <p:cNvSpPr/>
              <p:nvPr/>
            </p:nvSpPr>
            <p:spPr>
              <a:xfrm>
                <a:off x="6315075" y="3068960"/>
                <a:ext cx="409575" cy="184150"/>
              </a:xfrm>
              <a:prstGeom prst="rect">
                <a:avLst/>
              </a:prstGeom>
              <a:solidFill>
                <a:schemeClr val="tx1">
                  <a:lumMod val="7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22" name="Rectangle 21"/>
              <p:cNvSpPr/>
              <p:nvPr/>
            </p:nvSpPr>
            <p:spPr>
              <a:xfrm>
                <a:off x="6724650" y="3068960"/>
                <a:ext cx="487164" cy="184150"/>
              </a:xfrm>
              <a:prstGeom prst="rect">
                <a:avLst/>
              </a:prstGeom>
              <a:solidFill>
                <a:srgbClr val="669999"/>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23" name="Rectangle 22"/>
              <p:cNvSpPr/>
              <p:nvPr/>
            </p:nvSpPr>
            <p:spPr>
              <a:xfrm>
                <a:off x="4337051" y="3068960"/>
                <a:ext cx="1978024" cy="184150"/>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grpSp>
        <p:grpSp>
          <p:nvGrpSpPr>
            <p:cNvPr id="19491" name="Group 52"/>
            <p:cNvGrpSpPr>
              <a:grpSpLocks/>
            </p:cNvGrpSpPr>
            <p:nvPr/>
          </p:nvGrpSpPr>
          <p:grpSpPr bwMode="auto">
            <a:xfrm>
              <a:off x="2959101" y="3566894"/>
              <a:ext cx="4252713" cy="184150"/>
              <a:chOff x="2959101" y="3429000"/>
              <a:chExt cx="4252713" cy="184150"/>
            </a:xfrm>
          </p:grpSpPr>
          <p:sp>
            <p:nvSpPr>
              <p:cNvPr id="24" name="Rectangle 23"/>
              <p:cNvSpPr/>
              <p:nvPr/>
            </p:nvSpPr>
            <p:spPr>
              <a:xfrm>
                <a:off x="2959101" y="3429000"/>
                <a:ext cx="809624" cy="184150"/>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25" name="Rectangle 24"/>
              <p:cNvSpPr/>
              <p:nvPr/>
            </p:nvSpPr>
            <p:spPr>
              <a:xfrm>
                <a:off x="6270625" y="3429000"/>
                <a:ext cx="669925" cy="184150"/>
              </a:xfrm>
              <a:prstGeom prst="rect">
                <a:avLst/>
              </a:prstGeom>
              <a:solidFill>
                <a:schemeClr val="tx1">
                  <a:lumMod val="7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26" name="Rectangle 25"/>
              <p:cNvSpPr/>
              <p:nvPr/>
            </p:nvSpPr>
            <p:spPr>
              <a:xfrm>
                <a:off x="6940550" y="3429000"/>
                <a:ext cx="271264" cy="184150"/>
              </a:xfrm>
              <a:prstGeom prst="rect">
                <a:avLst/>
              </a:prstGeom>
              <a:solidFill>
                <a:srgbClr val="669999"/>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27" name="Rectangle 26"/>
              <p:cNvSpPr/>
              <p:nvPr/>
            </p:nvSpPr>
            <p:spPr>
              <a:xfrm>
                <a:off x="3768725" y="3429000"/>
                <a:ext cx="2501900" cy="184150"/>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grpSp>
        <p:grpSp>
          <p:nvGrpSpPr>
            <p:cNvPr id="19492" name="Group 53"/>
            <p:cNvGrpSpPr>
              <a:grpSpLocks/>
            </p:cNvGrpSpPr>
            <p:nvPr/>
          </p:nvGrpSpPr>
          <p:grpSpPr bwMode="auto">
            <a:xfrm>
              <a:off x="2959101" y="3916448"/>
              <a:ext cx="4252713" cy="184150"/>
              <a:chOff x="2959101" y="3789040"/>
              <a:chExt cx="4252713" cy="184150"/>
            </a:xfrm>
          </p:grpSpPr>
          <p:sp>
            <p:nvSpPr>
              <p:cNvPr id="28" name="Rectangle 27"/>
              <p:cNvSpPr/>
              <p:nvPr/>
            </p:nvSpPr>
            <p:spPr>
              <a:xfrm>
                <a:off x="2959101" y="3789040"/>
                <a:ext cx="666749" cy="184150"/>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29" name="Rectangle 28"/>
              <p:cNvSpPr/>
              <p:nvPr/>
            </p:nvSpPr>
            <p:spPr>
              <a:xfrm>
                <a:off x="6137275" y="3789040"/>
                <a:ext cx="263526" cy="184150"/>
              </a:xfrm>
              <a:prstGeom prst="rect">
                <a:avLst/>
              </a:prstGeom>
              <a:solidFill>
                <a:schemeClr val="tx1">
                  <a:lumMod val="7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30" name="Rectangle 29"/>
              <p:cNvSpPr/>
              <p:nvPr/>
            </p:nvSpPr>
            <p:spPr>
              <a:xfrm>
                <a:off x="6400801" y="3789040"/>
                <a:ext cx="811013" cy="184150"/>
              </a:xfrm>
              <a:prstGeom prst="rect">
                <a:avLst/>
              </a:prstGeom>
              <a:solidFill>
                <a:srgbClr val="669999"/>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31" name="Rectangle 30"/>
              <p:cNvSpPr/>
              <p:nvPr/>
            </p:nvSpPr>
            <p:spPr>
              <a:xfrm>
                <a:off x="3625850" y="3789040"/>
                <a:ext cx="2511425" cy="184150"/>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grpSp>
        <p:grpSp>
          <p:nvGrpSpPr>
            <p:cNvPr id="19493" name="Group 54"/>
            <p:cNvGrpSpPr>
              <a:grpSpLocks/>
            </p:cNvGrpSpPr>
            <p:nvPr/>
          </p:nvGrpSpPr>
          <p:grpSpPr bwMode="auto">
            <a:xfrm>
              <a:off x="2959102" y="4266002"/>
              <a:ext cx="4252712" cy="184150"/>
              <a:chOff x="2959102" y="4293096"/>
              <a:chExt cx="4252712" cy="184150"/>
            </a:xfrm>
          </p:grpSpPr>
          <p:sp>
            <p:nvSpPr>
              <p:cNvPr id="32" name="Rectangle 31"/>
              <p:cNvSpPr/>
              <p:nvPr/>
            </p:nvSpPr>
            <p:spPr>
              <a:xfrm>
                <a:off x="2959102" y="4293096"/>
                <a:ext cx="492124" cy="184150"/>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33" name="Rectangle 32"/>
              <p:cNvSpPr/>
              <p:nvPr/>
            </p:nvSpPr>
            <p:spPr>
              <a:xfrm>
                <a:off x="6059487" y="4293096"/>
                <a:ext cx="211138" cy="184150"/>
              </a:xfrm>
              <a:prstGeom prst="rect">
                <a:avLst/>
              </a:prstGeom>
              <a:solidFill>
                <a:schemeClr val="tx1">
                  <a:lumMod val="7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34" name="Rectangle 33"/>
              <p:cNvSpPr/>
              <p:nvPr/>
            </p:nvSpPr>
            <p:spPr>
              <a:xfrm>
                <a:off x="6270625" y="4293096"/>
                <a:ext cx="941189" cy="184150"/>
              </a:xfrm>
              <a:prstGeom prst="rect">
                <a:avLst/>
              </a:prstGeom>
              <a:solidFill>
                <a:srgbClr val="669999"/>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35" name="Rectangle 34"/>
              <p:cNvSpPr/>
              <p:nvPr/>
            </p:nvSpPr>
            <p:spPr>
              <a:xfrm>
                <a:off x="3451226" y="4293096"/>
                <a:ext cx="2611437" cy="184150"/>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grpSp>
        <p:grpSp>
          <p:nvGrpSpPr>
            <p:cNvPr id="19494" name="Group 55"/>
            <p:cNvGrpSpPr>
              <a:grpSpLocks/>
            </p:cNvGrpSpPr>
            <p:nvPr/>
          </p:nvGrpSpPr>
          <p:grpSpPr bwMode="auto">
            <a:xfrm>
              <a:off x="2959101" y="4615556"/>
              <a:ext cx="4252713" cy="184150"/>
              <a:chOff x="2959101" y="4581128"/>
              <a:chExt cx="4252713" cy="184150"/>
            </a:xfrm>
          </p:grpSpPr>
          <p:sp>
            <p:nvSpPr>
              <p:cNvPr id="36" name="Rectangle 35"/>
              <p:cNvSpPr/>
              <p:nvPr/>
            </p:nvSpPr>
            <p:spPr>
              <a:xfrm>
                <a:off x="2959101" y="4581128"/>
                <a:ext cx="1692273" cy="184150"/>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38" name="Rectangle 37"/>
              <p:cNvSpPr/>
              <p:nvPr/>
            </p:nvSpPr>
            <p:spPr>
              <a:xfrm>
                <a:off x="7051675" y="4581128"/>
                <a:ext cx="160139" cy="184150"/>
              </a:xfrm>
              <a:prstGeom prst="rect">
                <a:avLst/>
              </a:prstGeom>
              <a:solidFill>
                <a:srgbClr val="669999"/>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39" name="Rectangle 38"/>
              <p:cNvSpPr/>
              <p:nvPr/>
            </p:nvSpPr>
            <p:spPr>
              <a:xfrm>
                <a:off x="4651375" y="4581128"/>
                <a:ext cx="2400300" cy="184150"/>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grpSp>
        <p:grpSp>
          <p:nvGrpSpPr>
            <p:cNvPr id="19495" name="Group 56"/>
            <p:cNvGrpSpPr>
              <a:grpSpLocks/>
            </p:cNvGrpSpPr>
            <p:nvPr/>
          </p:nvGrpSpPr>
          <p:grpSpPr bwMode="auto">
            <a:xfrm>
              <a:off x="2959101" y="4965110"/>
              <a:ext cx="4252713" cy="184150"/>
              <a:chOff x="2959101" y="4906243"/>
              <a:chExt cx="4252713" cy="184150"/>
            </a:xfrm>
          </p:grpSpPr>
          <p:sp>
            <p:nvSpPr>
              <p:cNvPr id="40" name="Rectangle 39"/>
              <p:cNvSpPr/>
              <p:nvPr/>
            </p:nvSpPr>
            <p:spPr>
              <a:xfrm>
                <a:off x="2959101" y="4906243"/>
                <a:ext cx="2136774" cy="184150"/>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41" name="Rectangle 40"/>
              <p:cNvSpPr/>
              <p:nvPr/>
            </p:nvSpPr>
            <p:spPr>
              <a:xfrm>
                <a:off x="6137275" y="4906243"/>
                <a:ext cx="1074539" cy="184150"/>
              </a:xfrm>
              <a:prstGeom prst="rect">
                <a:avLst/>
              </a:prstGeom>
              <a:solidFill>
                <a:srgbClr val="669999"/>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42" name="Rectangle 41"/>
              <p:cNvSpPr/>
              <p:nvPr/>
            </p:nvSpPr>
            <p:spPr>
              <a:xfrm>
                <a:off x="5095875" y="4906243"/>
                <a:ext cx="1041400" cy="184150"/>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grpSp>
        <p:grpSp>
          <p:nvGrpSpPr>
            <p:cNvPr id="19496" name="Group 57"/>
            <p:cNvGrpSpPr>
              <a:grpSpLocks/>
            </p:cNvGrpSpPr>
            <p:nvPr/>
          </p:nvGrpSpPr>
          <p:grpSpPr bwMode="auto">
            <a:xfrm>
              <a:off x="2959101" y="5314664"/>
              <a:ext cx="4252713" cy="184150"/>
              <a:chOff x="2959101" y="5301208"/>
              <a:chExt cx="4252713" cy="184150"/>
            </a:xfrm>
          </p:grpSpPr>
          <p:sp>
            <p:nvSpPr>
              <p:cNvPr id="43" name="Rectangle 42"/>
              <p:cNvSpPr/>
              <p:nvPr/>
            </p:nvSpPr>
            <p:spPr>
              <a:xfrm>
                <a:off x="2959101" y="5301208"/>
                <a:ext cx="3684872" cy="184150"/>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44" name="Rectangle 43"/>
              <p:cNvSpPr/>
              <p:nvPr/>
            </p:nvSpPr>
            <p:spPr>
              <a:xfrm>
                <a:off x="6940550" y="5301208"/>
                <a:ext cx="271264" cy="184150"/>
              </a:xfrm>
              <a:prstGeom prst="rect">
                <a:avLst/>
              </a:prstGeom>
              <a:solidFill>
                <a:srgbClr val="669999"/>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45" name="Rectangle 44"/>
              <p:cNvSpPr/>
              <p:nvPr/>
            </p:nvSpPr>
            <p:spPr>
              <a:xfrm>
                <a:off x="6643973" y="5301208"/>
                <a:ext cx="296577" cy="184150"/>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grpSp>
        <p:cxnSp>
          <p:nvCxnSpPr>
            <p:cNvPr id="7" name="Straight Connector 6"/>
            <p:cNvCxnSpPr/>
            <p:nvPr/>
          </p:nvCxnSpPr>
          <p:spPr>
            <a:xfrm>
              <a:off x="2959100" y="2070923"/>
              <a:ext cx="0" cy="35251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462" name="Group 34827"/>
          <p:cNvGrpSpPr>
            <a:grpSpLocks/>
          </p:cNvGrpSpPr>
          <p:nvPr/>
        </p:nvGrpSpPr>
        <p:grpSpPr bwMode="auto">
          <a:xfrm>
            <a:off x="1331913" y="1989138"/>
            <a:ext cx="6529387" cy="338137"/>
            <a:chOff x="1619495" y="1429467"/>
            <a:chExt cx="6513376" cy="338554"/>
          </a:xfrm>
        </p:grpSpPr>
        <p:grpSp>
          <p:nvGrpSpPr>
            <p:cNvPr id="19467" name="Group 34824"/>
            <p:cNvGrpSpPr>
              <a:grpSpLocks/>
            </p:cNvGrpSpPr>
            <p:nvPr/>
          </p:nvGrpSpPr>
          <p:grpSpPr bwMode="auto">
            <a:xfrm>
              <a:off x="1619495" y="1429467"/>
              <a:ext cx="1015383" cy="338554"/>
              <a:chOff x="1806788" y="1421847"/>
              <a:chExt cx="1015383" cy="338554"/>
            </a:xfrm>
          </p:grpSpPr>
          <p:sp>
            <p:nvSpPr>
              <p:cNvPr id="19483" name="TextBox 34821"/>
              <p:cNvSpPr txBox="1">
                <a:spLocks noChangeArrowheads="1"/>
              </p:cNvSpPr>
              <p:nvPr/>
            </p:nvSpPr>
            <p:spPr bwMode="auto">
              <a:xfrm>
                <a:off x="1964244" y="1421847"/>
                <a:ext cx="857927" cy="338554"/>
              </a:xfrm>
              <a:prstGeom prst="rect">
                <a:avLst/>
              </a:prstGeom>
              <a:noFill/>
              <a:ln w="9525">
                <a:noFill/>
                <a:miter lim="800000"/>
                <a:headEnd/>
                <a:tailEnd/>
              </a:ln>
            </p:spPr>
            <p:txBody>
              <a:bodyPr>
                <a:spAutoFit/>
              </a:bodyPr>
              <a:lstStyle/>
              <a:p>
                <a:r>
                  <a:rPr lang="en-US" sz="1600">
                    <a:solidFill>
                      <a:srgbClr val="FFC000"/>
                    </a:solidFill>
                  </a:rPr>
                  <a:t>Correct</a:t>
                </a:r>
              </a:p>
            </p:txBody>
          </p:sp>
          <p:sp>
            <p:nvSpPr>
              <p:cNvPr id="34823" name="Rectangle 34822"/>
              <p:cNvSpPr/>
              <p:nvPr/>
            </p:nvSpPr>
            <p:spPr>
              <a:xfrm>
                <a:off x="1806788" y="1519963"/>
                <a:ext cx="170847" cy="170847"/>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808284"/>
                  </a:solidFill>
                </a:endParaRPr>
              </a:p>
            </p:txBody>
          </p:sp>
        </p:grpSp>
        <p:grpSp>
          <p:nvGrpSpPr>
            <p:cNvPr id="19468" name="Group 34823"/>
            <p:cNvGrpSpPr>
              <a:grpSpLocks/>
            </p:cNvGrpSpPr>
            <p:nvPr/>
          </p:nvGrpSpPr>
          <p:grpSpPr bwMode="auto">
            <a:xfrm>
              <a:off x="2922367" y="1429467"/>
              <a:ext cx="1563610" cy="338554"/>
              <a:chOff x="3224195" y="1421847"/>
              <a:chExt cx="1563610" cy="338554"/>
            </a:xfrm>
          </p:grpSpPr>
          <p:sp>
            <p:nvSpPr>
              <p:cNvPr id="19479" name="TextBox 82"/>
              <p:cNvSpPr txBox="1">
                <a:spLocks noChangeArrowheads="1"/>
              </p:cNvSpPr>
              <p:nvPr/>
            </p:nvSpPr>
            <p:spPr bwMode="auto">
              <a:xfrm>
                <a:off x="3381651" y="1421847"/>
                <a:ext cx="1406154" cy="338554"/>
              </a:xfrm>
              <a:prstGeom prst="rect">
                <a:avLst/>
              </a:prstGeom>
              <a:noFill/>
              <a:ln w="9525">
                <a:noFill/>
                <a:miter lim="800000"/>
                <a:headEnd/>
                <a:tailEnd/>
              </a:ln>
            </p:spPr>
            <p:txBody>
              <a:bodyPr>
                <a:spAutoFit/>
              </a:bodyPr>
              <a:lstStyle/>
              <a:p>
                <a:r>
                  <a:rPr lang="en-US" sz="1600">
                    <a:solidFill>
                      <a:srgbClr val="FFC000"/>
                    </a:solidFill>
                  </a:rPr>
                  <a:t>Overestimate</a:t>
                </a:r>
              </a:p>
            </p:txBody>
          </p:sp>
          <p:sp>
            <p:nvSpPr>
              <p:cNvPr id="84" name="Rectangle 83"/>
              <p:cNvSpPr/>
              <p:nvPr/>
            </p:nvSpPr>
            <p:spPr>
              <a:xfrm>
                <a:off x="3224195" y="1519963"/>
                <a:ext cx="170847" cy="170847"/>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808284"/>
                  </a:solidFill>
                </a:endParaRPr>
              </a:p>
            </p:txBody>
          </p:sp>
        </p:grpSp>
        <p:grpSp>
          <p:nvGrpSpPr>
            <p:cNvPr id="19469" name="Group 34825"/>
            <p:cNvGrpSpPr>
              <a:grpSpLocks/>
            </p:cNvGrpSpPr>
            <p:nvPr/>
          </p:nvGrpSpPr>
          <p:grpSpPr bwMode="auto">
            <a:xfrm>
              <a:off x="4807006" y="1429467"/>
              <a:ext cx="1675820" cy="338554"/>
              <a:chOff x="5203226" y="1421847"/>
              <a:chExt cx="1675820" cy="338554"/>
            </a:xfrm>
          </p:grpSpPr>
          <p:sp>
            <p:nvSpPr>
              <p:cNvPr id="19475" name="TextBox 84"/>
              <p:cNvSpPr txBox="1">
                <a:spLocks noChangeArrowheads="1"/>
              </p:cNvSpPr>
              <p:nvPr/>
            </p:nvSpPr>
            <p:spPr bwMode="auto">
              <a:xfrm>
                <a:off x="5360682" y="1421847"/>
                <a:ext cx="1518364" cy="338554"/>
              </a:xfrm>
              <a:prstGeom prst="rect">
                <a:avLst/>
              </a:prstGeom>
              <a:noFill/>
              <a:ln w="9525">
                <a:noFill/>
                <a:miter lim="800000"/>
                <a:headEnd/>
                <a:tailEnd/>
              </a:ln>
            </p:spPr>
            <p:txBody>
              <a:bodyPr>
                <a:spAutoFit/>
              </a:bodyPr>
              <a:lstStyle/>
              <a:p>
                <a:r>
                  <a:rPr lang="en-US" sz="1600">
                    <a:solidFill>
                      <a:srgbClr val="FFC000"/>
                    </a:solidFill>
                  </a:rPr>
                  <a:t>Underestimate</a:t>
                </a:r>
              </a:p>
            </p:txBody>
          </p:sp>
          <p:sp>
            <p:nvSpPr>
              <p:cNvPr id="86" name="Rectangle 85"/>
              <p:cNvSpPr/>
              <p:nvPr/>
            </p:nvSpPr>
            <p:spPr>
              <a:xfrm>
                <a:off x="5203226" y="1519963"/>
                <a:ext cx="170847" cy="170847"/>
              </a:xfrm>
              <a:prstGeom prst="rect">
                <a:avLst/>
              </a:prstGeom>
              <a:solidFill>
                <a:schemeClr val="tx1">
                  <a:lumMod val="7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dirty="0">
                  <a:solidFill>
                    <a:srgbClr val="808284"/>
                  </a:solidFill>
                </a:endParaRPr>
              </a:p>
            </p:txBody>
          </p:sp>
        </p:grpSp>
        <p:grpSp>
          <p:nvGrpSpPr>
            <p:cNvPr id="19470" name="Group 34826"/>
            <p:cNvGrpSpPr>
              <a:grpSpLocks/>
            </p:cNvGrpSpPr>
            <p:nvPr/>
          </p:nvGrpSpPr>
          <p:grpSpPr bwMode="auto">
            <a:xfrm>
              <a:off x="6777652" y="1429467"/>
              <a:ext cx="1355219" cy="338554"/>
              <a:chOff x="7304290" y="1421847"/>
              <a:chExt cx="1355219" cy="338554"/>
            </a:xfrm>
          </p:grpSpPr>
          <p:sp>
            <p:nvSpPr>
              <p:cNvPr id="19471" name="TextBox 86"/>
              <p:cNvSpPr txBox="1">
                <a:spLocks noChangeArrowheads="1"/>
              </p:cNvSpPr>
              <p:nvPr/>
            </p:nvSpPr>
            <p:spPr bwMode="auto">
              <a:xfrm>
                <a:off x="7461746" y="1421847"/>
                <a:ext cx="1197763" cy="338554"/>
              </a:xfrm>
              <a:prstGeom prst="rect">
                <a:avLst/>
              </a:prstGeom>
              <a:noFill/>
              <a:ln w="9525">
                <a:noFill/>
                <a:miter lim="800000"/>
                <a:headEnd/>
                <a:tailEnd/>
              </a:ln>
            </p:spPr>
            <p:txBody>
              <a:bodyPr>
                <a:spAutoFit/>
              </a:bodyPr>
              <a:lstStyle/>
              <a:p>
                <a:r>
                  <a:rPr lang="en-US" sz="1600">
                    <a:solidFill>
                      <a:srgbClr val="FFC000"/>
                    </a:solidFill>
                  </a:rPr>
                  <a:t>Don’t know</a:t>
                </a:r>
              </a:p>
            </p:txBody>
          </p:sp>
          <p:sp>
            <p:nvSpPr>
              <p:cNvPr id="88" name="Rectangle 87"/>
              <p:cNvSpPr/>
              <p:nvPr/>
            </p:nvSpPr>
            <p:spPr>
              <a:xfrm>
                <a:off x="7304290" y="1519963"/>
                <a:ext cx="170847" cy="170847"/>
              </a:xfrm>
              <a:prstGeom prst="rect">
                <a:avLst/>
              </a:prstGeom>
              <a:solidFill>
                <a:srgbClr val="669999"/>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808284"/>
                  </a:solidFill>
                </a:endParaRPr>
              </a:p>
            </p:txBody>
          </p:sp>
        </p:grpSp>
      </p:grpSp>
      <p:sp>
        <p:nvSpPr>
          <p:cNvPr id="80" name="Rounded Rectangle 79"/>
          <p:cNvSpPr/>
          <p:nvPr/>
        </p:nvSpPr>
        <p:spPr>
          <a:xfrm>
            <a:off x="1331640" y="1484784"/>
            <a:ext cx="6523830" cy="351233"/>
          </a:xfrm>
          <a:prstGeom prst="roundRect">
            <a:avLst/>
          </a:prstGeom>
          <a:solidFill>
            <a:srgbClr val="007887"/>
          </a:solidFill>
          <a:ln>
            <a:noFill/>
          </a:ln>
        </p:spPr>
        <p:style>
          <a:lnRef idx="0">
            <a:schemeClr val="accent1"/>
          </a:lnRef>
          <a:fillRef idx="3">
            <a:schemeClr val="accent1"/>
          </a:fillRef>
          <a:effectRef idx="3">
            <a:schemeClr val="accent1"/>
          </a:effectRef>
          <a:fontRef idx="minor">
            <a:schemeClr val="lt1"/>
          </a:fontRef>
        </p:style>
        <p:txBody>
          <a:bodyPr lIns="54738" tIns="54738" rIns="54738" bIns="54738" spcCol="1270" anchor="b"/>
          <a:lstStyle/>
          <a:p>
            <a:pPr algn="ctr">
              <a:spcBef>
                <a:spcPct val="50000"/>
              </a:spcBef>
              <a:buClr>
                <a:srgbClr val="000000"/>
              </a:buClr>
              <a:defRPr/>
            </a:pPr>
            <a:r>
              <a:rPr lang="en-GB" sz="1550" dirty="0">
                <a:solidFill>
                  <a:srgbClr val="FFFFFF"/>
                </a:solidFill>
                <a:cs typeface="Arial"/>
              </a:rPr>
              <a:t>Yet, women’s perception of efficacy may be inaccurate</a:t>
            </a:r>
          </a:p>
        </p:txBody>
      </p:sp>
      <p:sp>
        <p:nvSpPr>
          <p:cNvPr id="19466" name="Text Placeholder 4"/>
          <p:cNvSpPr txBox="1">
            <a:spLocks/>
          </p:cNvSpPr>
          <p:nvPr/>
        </p:nvSpPr>
        <p:spPr bwMode="auto">
          <a:xfrm>
            <a:off x="365125" y="6308725"/>
            <a:ext cx="8405813" cy="342900"/>
          </a:xfrm>
          <a:prstGeom prst="rect">
            <a:avLst/>
          </a:prstGeom>
          <a:noFill/>
          <a:ln w="9525">
            <a:noFill/>
            <a:miter lim="800000"/>
            <a:headEnd/>
            <a:tailEnd/>
          </a:ln>
        </p:spPr>
        <p:txBody>
          <a:bodyPr lIns="0" tIns="0" rIns="0" bIns="0" anchor="b"/>
          <a:lstStyle/>
          <a:p>
            <a:pPr algn="r" eaLnBrk="0" hangingPunct="0">
              <a:spcAft>
                <a:spcPts val="600"/>
              </a:spcAft>
              <a:buFont typeface="Arial" pitchFamily="34" charset="0"/>
              <a:buNone/>
            </a:pPr>
            <a:endParaRPr lang="en-US" sz="1600">
              <a:solidFill>
                <a:srgbClr val="00717D"/>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95288" y="190500"/>
            <a:ext cx="8353425" cy="823913"/>
          </a:xfrm>
        </p:spPr>
        <p:txBody>
          <a:bodyPr/>
          <a:lstStyle/>
          <a:p>
            <a:r>
              <a:rPr lang="en-GB" sz="2800" b="0" smtClean="0">
                <a:solidFill>
                  <a:srgbClr val="FFC000"/>
                </a:solidFill>
                <a:effectLst/>
              </a:rPr>
              <a:t>Primary care physicians’ perception of contraceptive efficacy is also inaccurate </a:t>
            </a:r>
          </a:p>
        </p:txBody>
      </p:sp>
      <p:sp>
        <p:nvSpPr>
          <p:cNvPr id="4" name="Text Placeholder 3"/>
          <p:cNvSpPr>
            <a:spLocks noGrp="1"/>
          </p:cNvSpPr>
          <p:nvPr>
            <p:ph type="body" sz="quarter" idx="10"/>
          </p:nvPr>
        </p:nvSpPr>
        <p:spPr>
          <a:xfrm>
            <a:off x="301625" y="5626100"/>
            <a:ext cx="7273925" cy="504825"/>
          </a:xfrm>
        </p:spPr>
        <p:txBody>
          <a:bodyPr/>
          <a:lstStyle/>
          <a:p>
            <a:pPr>
              <a:defRPr/>
            </a:pPr>
            <a:r>
              <a:rPr lang="en-GB" sz="900" dirty="0" smtClean="0">
                <a:solidFill>
                  <a:schemeClr val="tx1">
                    <a:lumMod val="75000"/>
                  </a:schemeClr>
                </a:solidFill>
              </a:rPr>
              <a:t>Adapted from: </a:t>
            </a:r>
            <a:r>
              <a:rPr lang="en-GB" sz="900" dirty="0" err="1" smtClean="0">
                <a:solidFill>
                  <a:schemeClr val="tx1">
                    <a:lumMod val="75000"/>
                  </a:schemeClr>
                </a:solidFill>
              </a:rPr>
              <a:t>Parisi</a:t>
            </a:r>
            <a:r>
              <a:rPr lang="en-GB" sz="900" dirty="0" smtClean="0">
                <a:solidFill>
                  <a:schemeClr val="tx1">
                    <a:lumMod val="75000"/>
                  </a:schemeClr>
                </a:solidFill>
              </a:rPr>
              <a:t> SM, </a:t>
            </a:r>
            <a:r>
              <a:rPr lang="en-GB" sz="900" i="1" dirty="0" smtClean="0">
                <a:solidFill>
                  <a:schemeClr val="tx1">
                    <a:lumMod val="75000"/>
                  </a:schemeClr>
                </a:solidFill>
              </a:rPr>
              <a:t>et al</a:t>
            </a:r>
            <a:r>
              <a:rPr lang="en-GB" sz="900" dirty="0" smtClean="0">
                <a:solidFill>
                  <a:schemeClr val="tx1">
                    <a:lumMod val="75000"/>
                  </a:schemeClr>
                </a:solidFill>
              </a:rPr>
              <a:t>. Contraception </a:t>
            </a:r>
            <a:r>
              <a:rPr lang="en-GB" sz="900" dirty="0">
                <a:solidFill>
                  <a:schemeClr val="tx1">
                    <a:lumMod val="75000"/>
                  </a:schemeClr>
                </a:solidFill>
              </a:rPr>
              <a:t>2012;86:48–54</a:t>
            </a:r>
            <a:r>
              <a:rPr lang="en-GB" sz="900" dirty="0" smtClean="0">
                <a:solidFill>
                  <a:schemeClr val="tx1">
                    <a:lumMod val="75000"/>
                  </a:schemeClr>
                </a:solidFill>
              </a:rPr>
              <a:t>.</a:t>
            </a:r>
            <a:endParaRPr lang="en-GB" sz="900" dirty="0">
              <a:solidFill>
                <a:schemeClr val="tx1">
                  <a:lumMod val="75000"/>
                </a:schemeClr>
              </a:solidFill>
            </a:endParaRPr>
          </a:p>
        </p:txBody>
      </p:sp>
      <p:grpSp>
        <p:nvGrpSpPr>
          <p:cNvPr id="20484" name="Group 9"/>
          <p:cNvGrpSpPr>
            <a:grpSpLocks/>
          </p:cNvGrpSpPr>
          <p:nvPr/>
        </p:nvGrpSpPr>
        <p:grpSpPr bwMode="auto">
          <a:xfrm>
            <a:off x="1908175" y="4076700"/>
            <a:ext cx="5418138" cy="1400175"/>
            <a:chOff x="1668655" y="2033928"/>
            <a:chExt cx="5419223" cy="1400157"/>
          </a:xfrm>
        </p:grpSpPr>
        <p:sp>
          <p:nvSpPr>
            <p:cNvPr id="20505" name="TextBox 10"/>
            <p:cNvSpPr txBox="1">
              <a:spLocks noChangeArrowheads="1"/>
            </p:cNvSpPr>
            <p:nvPr/>
          </p:nvSpPr>
          <p:spPr bwMode="auto">
            <a:xfrm>
              <a:off x="1668655" y="2033928"/>
              <a:ext cx="1061509" cy="1384995"/>
            </a:xfrm>
            <a:prstGeom prst="rect">
              <a:avLst/>
            </a:prstGeom>
            <a:noFill/>
            <a:ln w="9525">
              <a:noFill/>
              <a:miter lim="800000"/>
              <a:headEnd/>
              <a:tailEnd/>
            </a:ln>
          </p:spPr>
          <p:txBody>
            <a:bodyPr wrap="none">
              <a:spAutoFit/>
            </a:bodyPr>
            <a:lstStyle/>
            <a:p>
              <a:pPr algn="r">
                <a:spcAft>
                  <a:spcPts val="800"/>
                </a:spcAft>
              </a:pPr>
              <a:r>
                <a:rPr lang="en-US" sz="1600">
                  <a:solidFill>
                    <a:srgbClr val="FFC000"/>
                  </a:solidFill>
                </a:rPr>
                <a:t>IUDs</a:t>
              </a:r>
            </a:p>
            <a:p>
              <a:pPr algn="r">
                <a:spcAft>
                  <a:spcPts val="800"/>
                </a:spcAft>
              </a:pPr>
              <a:r>
                <a:rPr lang="en-US" sz="1600">
                  <a:solidFill>
                    <a:srgbClr val="FFC000"/>
                  </a:solidFill>
                </a:rPr>
                <a:t>Injections</a:t>
              </a:r>
            </a:p>
            <a:p>
              <a:pPr algn="r">
                <a:spcAft>
                  <a:spcPts val="800"/>
                </a:spcAft>
              </a:pPr>
              <a:r>
                <a:rPr lang="en-US" sz="1600">
                  <a:solidFill>
                    <a:srgbClr val="FFC000"/>
                  </a:solidFill>
                </a:rPr>
                <a:t>OCs</a:t>
              </a:r>
            </a:p>
            <a:p>
              <a:pPr algn="r">
                <a:spcAft>
                  <a:spcPts val="800"/>
                </a:spcAft>
              </a:pPr>
              <a:r>
                <a:rPr lang="en-US" sz="1600">
                  <a:solidFill>
                    <a:srgbClr val="FFC000"/>
                  </a:solidFill>
                </a:rPr>
                <a:t>Condoms</a:t>
              </a:r>
            </a:p>
          </p:txBody>
        </p:sp>
        <p:grpSp>
          <p:nvGrpSpPr>
            <p:cNvPr id="20506" name="Group 11"/>
            <p:cNvGrpSpPr>
              <a:grpSpLocks/>
            </p:cNvGrpSpPr>
            <p:nvPr/>
          </p:nvGrpSpPr>
          <p:grpSpPr bwMode="auto">
            <a:xfrm>
              <a:off x="2835164" y="2116917"/>
              <a:ext cx="4252714" cy="185804"/>
              <a:chOff x="2959100" y="2563250"/>
              <a:chExt cx="4252714" cy="185804"/>
            </a:xfrm>
          </p:grpSpPr>
          <p:sp>
            <p:nvSpPr>
              <p:cNvPr id="31" name="Rectangle 30"/>
              <p:cNvSpPr/>
              <p:nvPr/>
            </p:nvSpPr>
            <p:spPr>
              <a:xfrm>
                <a:off x="2959100" y="2563250"/>
                <a:ext cx="3441054" cy="185804"/>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33" name="Rectangle 32"/>
              <p:cNvSpPr/>
              <p:nvPr/>
            </p:nvSpPr>
            <p:spPr>
              <a:xfrm>
                <a:off x="6410325" y="2564904"/>
                <a:ext cx="801489" cy="184150"/>
              </a:xfrm>
              <a:prstGeom prst="rect">
                <a:avLst/>
              </a:prstGeom>
              <a:solidFill>
                <a:schemeClr val="tx1">
                  <a:lumMod val="7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grpSp>
        <p:grpSp>
          <p:nvGrpSpPr>
            <p:cNvPr id="20507" name="Group 12"/>
            <p:cNvGrpSpPr>
              <a:grpSpLocks/>
            </p:cNvGrpSpPr>
            <p:nvPr/>
          </p:nvGrpSpPr>
          <p:grpSpPr bwMode="auto">
            <a:xfrm>
              <a:off x="2835164" y="2468125"/>
              <a:ext cx="4252714" cy="184150"/>
              <a:chOff x="2959100" y="2800995"/>
              <a:chExt cx="4252714" cy="184150"/>
            </a:xfrm>
          </p:grpSpPr>
          <p:sp>
            <p:nvSpPr>
              <p:cNvPr id="28" name="Rectangle 27"/>
              <p:cNvSpPr/>
              <p:nvPr/>
            </p:nvSpPr>
            <p:spPr>
              <a:xfrm>
                <a:off x="2959100" y="2800995"/>
                <a:ext cx="3311525" cy="184150"/>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29" name="Rectangle 28"/>
              <p:cNvSpPr/>
              <p:nvPr/>
            </p:nvSpPr>
            <p:spPr>
              <a:xfrm>
                <a:off x="6270624" y="2800995"/>
                <a:ext cx="249237" cy="184150"/>
              </a:xfrm>
              <a:prstGeom prst="rect">
                <a:avLst/>
              </a:prstGeom>
              <a:solidFill>
                <a:schemeClr val="tx1">
                  <a:lumMod val="7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30" name="Rectangle 29"/>
              <p:cNvSpPr/>
              <p:nvPr/>
            </p:nvSpPr>
            <p:spPr>
              <a:xfrm>
                <a:off x="6519862" y="2800995"/>
                <a:ext cx="691952" cy="184150"/>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grpSp>
        <p:grpSp>
          <p:nvGrpSpPr>
            <p:cNvPr id="20508" name="Group 13"/>
            <p:cNvGrpSpPr>
              <a:grpSpLocks/>
            </p:cNvGrpSpPr>
            <p:nvPr/>
          </p:nvGrpSpPr>
          <p:grpSpPr bwMode="auto">
            <a:xfrm>
              <a:off x="2835165" y="2817679"/>
              <a:ext cx="4252713" cy="184150"/>
              <a:chOff x="2959101" y="3068960"/>
              <a:chExt cx="4252713" cy="184150"/>
            </a:xfrm>
          </p:grpSpPr>
          <p:sp>
            <p:nvSpPr>
              <p:cNvPr id="25" name="Rectangle 24"/>
              <p:cNvSpPr/>
              <p:nvPr/>
            </p:nvSpPr>
            <p:spPr>
              <a:xfrm>
                <a:off x="2959101" y="3068960"/>
                <a:ext cx="508110" cy="184150"/>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26" name="Rectangle 25"/>
              <p:cNvSpPr/>
              <p:nvPr/>
            </p:nvSpPr>
            <p:spPr>
              <a:xfrm>
                <a:off x="3619612" y="3068960"/>
                <a:ext cx="3592202" cy="184150"/>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27" name="Rectangle 26"/>
              <p:cNvSpPr/>
              <p:nvPr/>
            </p:nvSpPr>
            <p:spPr>
              <a:xfrm>
                <a:off x="3467212" y="3068960"/>
                <a:ext cx="152400" cy="184150"/>
              </a:xfrm>
              <a:prstGeom prst="rect">
                <a:avLst/>
              </a:prstGeom>
              <a:solidFill>
                <a:schemeClr val="tx1">
                  <a:lumMod val="7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grpSp>
        <p:grpSp>
          <p:nvGrpSpPr>
            <p:cNvPr id="20509" name="Group 14"/>
            <p:cNvGrpSpPr>
              <a:grpSpLocks/>
            </p:cNvGrpSpPr>
            <p:nvPr/>
          </p:nvGrpSpPr>
          <p:grpSpPr bwMode="auto">
            <a:xfrm>
              <a:off x="2835165" y="3167233"/>
              <a:ext cx="4252713" cy="184150"/>
              <a:chOff x="2959101" y="3429000"/>
              <a:chExt cx="4252713" cy="184150"/>
            </a:xfrm>
          </p:grpSpPr>
          <p:sp>
            <p:nvSpPr>
              <p:cNvPr id="22" name="Rectangle 21"/>
              <p:cNvSpPr/>
              <p:nvPr/>
            </p:nvSpPr>
            <p:spPr>
              <a:xfrm>
                <a:off x="2959101" y="3429000"/>
                <a:ext cx="508111" cy="184150"/>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23" name="Rectangle 22"/>
              <p:cNvSpPr/>
              <p:nvPr/>
            </p:nvSpPr>
            <p:spPr>
              <a:xfrm>
                <a:off x="4614862" y="3429000"/>
                <a:ext cx="2596952" cy="184150"/>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sp>
            <p:nvSpPr>
              <p:cNvPr id="24" name="Rectangle 23"/>
              <p:cNvSpPr/>
              <p:nvPr/>
            </p:nvSpPr>
            <p:spPr>
              <a:xfrm>
                <a:off x="3467211" y="3429000"/>
                <a:ext cx="1147651" cy="184150"/>
              </a:xfrm>
              <a:prstGeom prst="rect">
                <a:avLst/>
              </a:prstGeom>
              <a:solidFill>
                <a:schemeClr val="tx1">
                  <a:lumMod val="7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FFFFFF"/>
                  </a:solidFill>
                </a:endParaRPr>
              </a:p>
            </p:txBody>
          </p:sp>
        </p:grpSp>
        <p:cxnSp>
          <p:nvCxnSpPr>
            <p:cNvPr id="16" name="Straight Connector 15"/>
            <p:cNvCxnSpPr/>
            <p:nvPr/>
          </p:nvCxnSpPr>
          <p:spPr>
            <a:xfrm>
              <a:off x="2835702" y="2041866"/>
              <a:ext cx="0" cy="138269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737257" y="2035516"/>
              <a:ext cx="10162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737257" y="2384761"/>
              <a:ext cx="10162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737257" y="2735594"/>
              <a:ext cx="10162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737257" y="3084839"/>
              <a:ext cx="10162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737257" y="3434085"/>
              <a:ext cx="10162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Rounded Rectangle 38"/>
          <p:cNvSpPr/>
          <p:nvPr/>
        </p:nvSpPr>
        <p:spPr>
          <a:xfrm>
            <a:off x="1187624" y="1628800"/>
            <a:ext cx="6523830" cy="609600"/>
          </a:xfrm>
          <a:prstGeom prst="roundRect">
            <a:avLst/>
          </a:prstGeom>
          <a:solidFill>
            <a:srgbClr val="007887"/>
          </a:solidFill>
          <a:ln>
            <a:noFill/>
          </a:ln>
        </p:spPr>
        <p:style>
          <a:lnRef idx="0">
            <a:schemeClr val="accent1"/>
          </a:lnRef>
          <a:fillRef idx="3">
            <a:schemeClr val="accent1"/>
          </a:fillRef>
          <a:effectRef idx="3">
            <a:schemeClr val="accent1"/>
          </a:effectRef>
          <a:fontRef idx="minor">
            <a:schemeClr val="lt1"/>
          </a:fontRef>
        </p:style>
        <p:txBody>
          <a:bodyPr lIns="54738" tIns="54738" rIns="54738" bIns="54738" spcCol="1270" anchor="b"/>
          <a:lstStyle/>
          <a:p>
            <a:pPr algn="ctr">
              <a:spcBef>
                <a:spcPct val="50000"/>
              </a:spcBef>
              <a:buClr>
                <a:srgbClr val="000000"/>
              </a:buClr>
              <a:defRPr/>
            </a:pPr>
            <a:r>
              <a:rPr lang="en-GB" sz="1550" dirty="0">
                <a:solidFill>
                  <a:srgbClr val="FFFFFF"/>
                </a:solidFill>
                <a:cs typeface="Arial"/>
              </a:rPr>
              <a:t>Primary care physicians are also more likely to </a:t>
            </a:r>
            <a:r>
              <a:rPr lang="en-GB" sz="1550" b="1" dirty="0">
                <a:solidFill>
                  <a:srgbClr val="FFFFFF"/>
                </a:solidFill>
                <a:cs typeface="Arial"/>
              </a:rPr>
              <a:t>overestimate </a:t>
            </a:r>
            <a:br>
              <a:rPr lang="en-GB" sz="1550" b="1" dirty="0">
                <a:solidFill>
                  <a:srgbClr val="FFFFFF"/>
                </a:solidFill>
                <a:cs typeface="Arial"/>
              </a:rPr>
            </a:br>
            <a:r>
              <a:rPr lang="en-GB" sz="1550" dirty="0">
                <a:solidFill>
                  <a:srgbClr val="FFFFFF"/>
                </a:solidFill>
                <a:cs typeface="Arial"/>
              </a:rPr>
              <a:t>efficacy of </a:t>
            </a:r>
            <a:r>
              <a:rPr lang="en-GB" sz="1550" dirty="0" err="1">
                <a:solidFill>
                  <a:srgbClr val="FFFFFF"/>
                </a:solidFill>
                <a:cs typeface="Arial"/>
              </a:rPr>
              <a:t>COCs</a:t>
            </a:r>
            <a:r>
              <a:rPr lang="en-GB" sz="1550" dirty="0">
                <a:solidFill>
                  <a:srgbClr val="FFFFFF"/>
                </a:solidFill>
                <a:cs typeface="Arial"/>
              </a:rPr>
              <a:t> and condoms too</a:t>
            </a:r>
          </a:p>
        </p:txBody>
      </p:sp>
      <p:grpSp>
        <p:nvGrpSpPr>
          <p:cNvPr id="20488" name="Group 40"/>
          <p:cNvGrpSpPr>
            <a:grpSpLocks/>
          </p:cNvGrpSpPr>
          <p:nvPr/>
        </p:nvGrpSpPr>
        <p:grpSpPr bwMode="auto">
          <a:xfrm>
            <a:off x="2124075" y="3213100"/>
            <a:ext cx="4865688" cy="338138"/>
            <a:chOff x="1619495" y="1429467"/>
            <a:chExt cx="4854884" cy="338554"/>
          </a:xfrm>
        </p:grpSpPr>
        <p:grpSp>
          <p:nvGrpSpPr>
            <p:cNvPr id="20490" name="Group 34824"/>
            <p:cNvGrpSpPr>
              <a:grpSpLocks/>
            </p:cNvGrpSpPr>
            <p:nvPr/>
          </p:nvGrpSpPr>
          <p:grpSpPr bwMode="auto">
            <a:xfrm>
              <a:off x="1619495" y="1429467"/>
              <a:ext cx="1015383" cy="338554"/>
              <a:chOff x="1806788" y="1421847"/>
              <a:chExt cx="1015383" cy="338554"/>
            </a:xfrm>
          </p:grpSpPr>
          <p:sp>
            <p:nvSpPr>
              <p:cNvPr id="20501" name="TextBox 61"/>
              <p:cNvSpPr txBox="1">
                <a:spLocks noChangeArrowheads="1"/>
              </p:cNvSpPr>
              <p:nvPr/>
            </p:nvSpPr>
            <p:spPr bwMode="auto">
              <a:xfrm>
                <a:off x="1964244" y="1421847"/>
                <a:ext cx="857927" cy="338554"/>
              </a:xfrm>
              <a:prstGeom prst="rect">
                <a:avLst/>
              </a:prstGeom>
              <a:noFill/>
              <a:ln w="9525">
                <a:noFill/>
                <a:miter lim="800000"/>
                <a:headEnd/>
                <a:tailEnd/>
              </a:ln>
            </p:spPr>
            <p:txBody>
              <a:bodyPr>
                <a:spAutoFit/>
              </a:bodyPr>
              <a:lstStyle/>
              <a:p>
                <a:r>
                  <a:rPr lang="en-US" sz="1600">
                    <a:solidFill>
                      <a:srgbClr val="FFC000"/>
                    </a:solidFill>
                  </a:rPr>
                  <a:t>Correct</a:t>
                </a:r>
              </a:p>
            </p:txBody>
          </p:sp>
          <p:sp>
            <p:nvSpPr>
              <p:cNvPr id="63" name="Rectangle 62"/>
              <p:cNvSpPr/>
              <p:nvPr/>
            </p:nvSpPr>
            <p:spPr>
              <a:xfrm>
                <a:off x="1806788" y="1519963"/>
                <a:ext cx="170847" cy="170847"/>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808284"/>
                  </a:solidFill>
                </a:endParaRPr>
              </a:p>
            </p:txBody>
          </p:sp>
        </p:grpSp>
        <p:grpSp>
          <p:nvGrpSpPr>
            <p:cNvPr id="20491" name="Group 34823"/>
            <p:cNvGrpSpPr>
              <a:grpSpLocks/>
            </p:cNvGrpSpPr>
            <p:nvPr/>
          </p:nvGrpSpPr>
          <p:grpSpPr bwMode="auto">
            <a:xfrm>
              <a:off x="2930814" y="1429467"/>
              <a:ext cx="1563610" cy="338554"/>
              <a:chOff x="3232642" y="1421847"/>
              <a:chExt cx="1563610" cy="338554"/>
            </a:xfrm>
          </p:grpSpPr>
          <p:sp>
            <p:nvSpPr>
              <p:cNvPr id="20497" name="TextBox 59"/>
              <p:cNvSpPr txBox="1">
                <a:spLocks noChangeArrowheads="1"/>
              </p:cNvSpPr>
              <p:nvPr/>
            </p:nvSpPr>
            <p:spPr bwMode="auto">
              <a:xfrm>
                <a:off x="3390098" y="1421847"/>
                <a:ext cx="1406154" cy="338554"/>
              </a:xfrm>
              <a:prstGeom prst="rect">
                <a:avLst/>
              </a:prstGeom>
              <a:noFill/>
              <a:ln w="9525">
                <a:noFill/>
                <a:miter lim="800000"/>
                <a:headEnd/>
                <a:tailEnd/>
              </a:ln>
            </p:spPr>
            <p:txBody>
              <a:bodyPr>
                <a:spAutoFit/>
              </a:bodyPr>
              <a:lstStyle/>
              <a:p>
                <a:r>
                  <a:rPr lang="en-US" sz="1600">
                    <a:solidFill>
                      <a:srgbClr val="FFC000"/>
                    </a:solidFill>
                  </a:rPr>
                  <a:t>Overestimate</a:t>
                </a:r>
              </a:p>
            </p:txBody>
          </p:sp>
          <p:sp>
            <p:nvSpPr>
              <p:cNvPr id="61" name="Rectangle 60"/>
              <p:cNvSpPr/>
              <p:nvPr/>
            </p:nvSpPr>
            <p:spPr>
              <a:xfrm>
                <a:off x="3232642" y="1519963"/>
                <a:ext cx="170847" cy="170847"/>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a:solidFill>
                    <a:srgbClr val="808284"/>
                  </a:solidFill>
                </a:endParaRPr>
              </a:p>
            </p:txBody>
          </p:sp>
        </p:grpSp>
        <p:grpSp>
          <p:nvGrpSpPr>
            <p:cNvPr id="20492" name="Group 34825"/>
            <p:cNvGrpSpPr>
              <a:grpSpLocks/>
            </p:cNvGrpSpPr>
            <p:nvPr/>
          </p:nvGrpSpPr>
          <p:grpSpPr bwMode="auto">
            <a:xfrm>
              <a:off x="4798559" y="1429467"/>
              <a:ext cx="1675820" cy="338554"/>
              <a:chOff x="5194779" y="1421847"/>
              <a:chExt cx="1675820" cy="338554"/>
            </a:xfrm>
          </p:grpSpPr>
          <p:sp>
            <p:nvSpPr>
              <p:cNvPr id="20493" name="TextBox 51"/>
              <p:cNvSpPr txBox="1">
                <a:spLocks noChangeArrowheads="1"/>
              </p:cNvSpPr>
              <p:nvPr/>
            </p:nvSpPr>
            <p:spPr bwMode="auto">
              <a:xfrm>
                <a:off x="5352235" y="1421847"/>
                <a:ext cx="1518364" cy="338554"/>
              </a:xfrm>
              <a:prstGeom prst="rect">
                <a:avLst/>
              </a:prstGeom>
              <a:noFill/>
              <a:ln w="9525">
                <a:noFill/>
                <a:miter lim="800000"/>
                <a:headEnd/>
                <a:tailEnd/>
              </a:ln>
            </p:spPr>
            <p:txBody>
              <a:bodyPr>
                <a:spAutoFit/>
              </a:bodyPr>
              <a:lstStyle/>
              <a:p>
                <a:r>
                  <a:rPr lang="en-US" sz="1600">
                    <a:solidFill>
                      <a:srgbClr val="FFC000"/>
                    </a:solidFill>
                  </a:rPr>
                  <a:t>Underestimate</a:t>
                </a:r>
              </a:p>
            </p:txBody>
          </p:sp>
          <p:sp>
            <p:nvSpPr>
              <p:cNvPr id="53" name="Rectangle 52"/>
              <p:cNvSpPr/>
              <p:nvPr/>
            </p:nvSpPr>
            <p:spPr>
              <a:xfrm>
                <a:off x="5194779" y="1519963"/>
                <a:ext cx="170847" cy="170847"/>
              </a:xfrm>
              <a:prstGeom prst="rect">
                <a:avLst/>
              </a:prstGeom>
              <a:solidFill>
                <a:schemeClr val="tx1">
                  <a:lumMod val="7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600" dirty="0">
                  <a:solidFill>
                    <a:srgbClr val="808284"/>
                  </a:solidFill>
                </a:endParaRPr>
              </a:p>
            </p:txBody>
          </p:sp>
        </p:grpSp>
      </p:grpSp>
      <p:sp>
        <p:nvSpPr>
          <p:cNvPr id="20489" name="Text Placeholder 4"/>
          <p:cNvSpPr txBox="1">
            <a:spLocks/>
          </p:cNvSpPr>
          <p:nvPr/>
        </p:nvSpPr>
        <p:spPr bwMode="auto">
          <a:xfrm>
            <a:off x="365125" y="6146800"/>
            <a:ext cx="8405813" cy="504825"/>
          </a:xfrm>
          <a:prstGeom prst="rect">
            <a:avLst/>
          </a:prstGeom>
          <a:noFill/>
          <a:ln w="9525">
            <a:noFill/>
            <a:miter lim="800000"/>
            <a:headEnd/>
            <a:tailEnd/>
          </a:ln>
        </p:spPr>
        <p:txBody>
          <a:bodyPr lIns="0" tIns="0" rIns="0" bIns="0" anchor="b"/>
          <a:lstStyle/>
          <a:p>
            <a:pPr algn="r" eaLnBrk="0" hangingPunct="0">
              <a:spcAft>
                <a:spcPts val="600"/>
              </a:spcAft>
              <a:buFont typeface="Arial" pitchFamily="34" charset="0"/>
              <a:buNone/>
            </a:pPr>
            <a:r>
              <a:rPr lang="en-GB" sz="1600">
                <a:solidFill>
                  <a:srgbClr val="00717D"/>
                </a:solidFill>
              </a:rPr>
              <a:t>					</a:t>
            </a:r>
            <a:endParaRPr lang="en-US" sz="1600">
              <a:solidFill>
                <a:srgbClr val="00717D"/>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792163" y="333375"/>
            <a:ext cx="8351837" cy="1150938"/>
          </a:xfrm>
          <a:noFill/>
        </p:spPr>
        <p:txBody>
          <a:bodyPr/>
          <a:lstStyle/>
          <a:p>
            <a:pPr eaLnBrk="1" hangingPunct="1"/>
            <a:r>
              <a:rPr lang="en-GB" sz="4000" b="0" smtClean="0">
                <a:solidFill>
                  <a:srgbClr val="FFC000"/>
                </a:solidFill>
                <a:effectLst/>
              </a:rPr>
              <a:t>Accidental pregnancy in first year of use – typical use</a:t>
            </a:r>
          </a:p>
        </p:txBody>
      </p:sp>
      <p:graphicFrame>
        <p:nvGraphicFramePr>
          <p:cNvPr id="21507" name="Object 3"/>
          <p:cNvGraphicFramePr>
            <a:graphicFrameLocks noGrp="1" noChangeAspect="1"/>
          </p:cNvGraphicFramePr>
          <p:nvPr>
            <p:ph idx="4294967295"/>
          </p:nvPr>
        </p:nvGraphicFramePr>
        <p:xfrm>
          <a:off x="-180975" y="1484313"/>
          <a:ext cx="9324975" cy="5113337"/>
        </p:xfrm>
        <a:graphic>
          <a:graphicData uri="http://schemas.openxmlformats.org/presentationml/2006/ole">
            <p:oleObj spid="_x0000_s21507" r:id="rId4" imgW="9327688" imgH="5114987" progId="Excel.Chart.8">
              <p:embed/>
            </p:oleObj>
          </a:graphicData>
        </a:graphic>
      </p:graphicFrame>
      <p:sp>
        <p:nvSpPr>
          <p:cNvPr id="21508" name="Text Box 4"/>
          <p:cNvSpPr txBox="1">
            <a:spLocks noChangeArrowheads="1"/>
          </p:cNvSpPr>
          <p:nvPr/>
        </p:nvSpPr>
        <p:spPr bwMode="auto">
          <a:xfrm>
            <a:off x="381000" y="6381750"/>
            <a:ext cx="8763000" cy="244475"/>
          </a:xfrm>
          <a:prstGeom prst="rect">
            <a:avLst/>
          </a:prstGeom>
          <a:noFill/>
          <a:ln w="9525">
            <a:noFill/>
            <a:miter lim="800000"/>
            <a:headEnd/>
            <a:tailEnd/>
          </a:ln>
        </p:spPr>
        <p:txBody>
          <a:bodyPr>
            <a:spAutoFit/>
          </a:bodyPr>
          <a:lstStyle/>
          <a:p>
            <a:pPr marL="457200" indent="-457200">
              <a:spcBef>
                <a:spcPct val="50000"/>
              </a:spcBef>
            </a:pPr>
            <a:r>
              <a:rPr lang="en-GB" sz="1000">
                <a:latin typeface="Calibri" pitchFamily="34" charset="0"/>
              </a:rPr>
              <a:t>Trussell J.  2011</a:t>
            </a:r>
          </a:p>
        </p:txBody>
      </p:sp>
      <p:sp>
        <p:nvSpPr>
          <p:cNvPr id="2053" name="Text Box 5"/>
          <p:cNvSpPr txBox="1">
            <a:spLocks noChangeArrowheads="1"/>
          </p:cNvSpPr>
          <p:nvPr/>
        </p:nvSpPr>
        <p:spPr bwMode="auto">
          <a:xfrm>
            <a:off x="611188" y="3429000"/>
            <a:ext cx="1187450" cy="400050"/>
          </a:xfrm>
          <a:prstGeom prst="rect">
            <a:avLst/>
          </a:prstGeom>
          <a:noFill/>
          <a:ln w="9525">
            <a:noFill/>
            <a:miter lim="800000"/>
            <a:headEnd/>
            <a:tailEnd/>
          </a:ln>
        </p:spPr>
        <p:txBody>
          <a:bodyPr>
            <a:spAutoFit/>
          </a:bodyPr>
          <a:lstStyle/>
          <a:p>
            <a:pPr>
              <a:spcBef>
                <a:spcPct val="50000"/>
              </a:spcBef>
              <a:defRPr/>
            </a:pPr>
            <a:r>
              <a:rPr lang="en-GB" sz="2000" b="1" dirty="0">
                <a:latin typeface="+mn-lt"/>
                <a:cs typeface="Arial" charset="0"/>
              </a:rPr>
              <a:t>percent</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6"/>
          <p:cNvSpPr>
            <a:spLocks noGrp="1"/>
          </p:cNvSpPr>
          <p:nvPr>
            <p:ph type="title"/>
          </p:nvPr>
        </p:nvSpPr>
        <p:spPr/>
        <p:txBody>
          <a:bodyPr/>
          <a:lstStyle/>
          <a:p>
            <a:pPr eaLnBrk="1" hangingPunct="1"/>
            <a:r>
              <a:rPr lang="en-GB" sz="4000" b="0" smtClean="0">
                <a:solidFill>
                  <a:srgbClr val="FFC000"/>
                </a:solidFill>
                <a:effectLst/>
              </a:rPr>
              <a:t>‘Doc I want the pill’</a:t>
            </a:r>
          </a:p>
        </p:txBody>
      </p:sp>
      <p:sp>
        <p:nvSpPr>
          <p:cNvPr id="46083" name="Text Placeholder 7"/>
          <p:cNvSpPr>
            <a:spLocks noGrp="1"/>
          </p:cNvSpPr>
          <p:nvPr>
            <p:ph type="body" idx="1"/>
          </p:nvPr>
        </p:nvSpPr>
        <p:spPr/>
        <p:txBody>
          <a:bodyPr/>
          <a:lstStyle/>
          <a:p>
            <a:pPr eaLnBrk="1" hangingPunct="1">
              <a:defRPr/>
            </a:pPr>
            <a:endParaRPr lang="en-GB" smtClean="0"/>
          </a:p>
        </p:txBody>
      </p:sp>
      <p:pic>
        <p:nvPicPr>
          <p:cNvPr id="28678" name="Picture 7" descr="C:\Users\Anne\Pictures\DIANNA AGRON.jpg"/>
          <p:cNvPicPr>
            <a:picLocks noGrp="1" noChangeAspect="1" noChangeArrowheads="1"/>
          </p:cNvPicPr>
          <p:nvPr>
            <p:ph sz="half" idx="2"/>
          </p:nvPr>
        </p:nvPicPr>
        <p:blipFill>
          <a:blip r:embed="rId3" cstate="print"/>
          <a:srcRect/>
          <a:stretch>
            <a:fillRect/>
          </a:stretch>
        </p:blipFill>
        <p:spPr>
          <a:xfrm>
            <a:off x="1331913" y="2205038"/>
            <a:ext cx="2238375" cy="3232150"/>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46084" name="Text Placeholder 8"/>
          <p:cNvSpPr>
            <a:spLocks noGrp="1"/>
          </p:cNvSpPr>
          <p:nvPr>
            <p:ph type="body" sz="quarter" idx="3"/>
          </p:nvPr>
        </p:nvSpPr>
        <p:spPr/>
        <p:txBody>
          <a:bodyPr/>
          <a:lstStyle/>
          <a:p>
            <a:pPr eaLnBrk="1" hangingPunct="1">
              <a:defRPr/>
            </a:pPr>
            <a:endParaRPr lang="en-GB" smtClean="0"/>
          </a:p>
        </p:txBody>
      </p:sp>
      <p:sp>
        <p:nvSpPr>
          <p:cNvPr id="46086" name="Content Placeholder 9"/>
          <p:cNvSpPr>
            <a:spLocks noGrp="1"/>
          </p:cNvSpPr>
          <p:nvPr>
            <p:ph sz="quarter" idx="4"/>
          </p:nvPr>
        </p:nvSpPr>
        <p:spPr>
          <a:xfrm>
            <a:off x="4140200" y="2174875"/>
            <a:ext cx="4392613" cy="3951288"/>
          </a:xfrm>
        </p:spPr>
        <p:txBody>
          <a:bodyPr/>
          <a:lstStyle/>
          <a:p>
            <a:pPr eaLnBrk="1" hangingPunct="1">
              <a:lnSpc>
                <a:spcPct val="200000"/>
              </a:lnSpc>
              <a:defRPr/>
            </a:pPr>
            <a:r>
              <a:rPr lang="en-GB" sz="2800" dirty="0" smtClean="0">
                <a:effectLst/>
              </a:rPr>
              <a:t>23 year old </a:t>
            </a:r>
          </a:p>
          <a:p>
            <a:pPr eaLnBrk="1" hangingPunct="1">
              <a:lnSpc>
                <a:spcPct val="200000"/>
              </a:lnSpc>
              <a:defRPr/>
            </a:pPr>
            <a:r>
              <a:rPr lang="en-GB" sz="2800" dirty="0" err="1" smtClean="0">
                <a:effectLst/>
              </a:rPr>
              <a:t>Raynaud’s</a:t>
            </a:r>
            <a:r>
              <a:rPr lang="en-GB" sz="2800" dirty="0" smtClean="0">
                <a:effectLst/>
              </a:rPr>
              <a:t> disease</a:t>
            </a:r>
          </a:p>
          <a:p>
            <a:pPr eaLnBrk="1" hangingPunct="1">
              <a:lnSpc>
                <a:spcPct val="200000"/>
              </a:lnSpc>
              <a:defRPr/>
            </a:pPr>
            <a:r>
              <a:rPr lang="en-GB" sz="2800" dirty="0" smtClean="0">
                <a:effectLst/>
              </a:rPr>
              <a:t>Wants ‘the pill’</a:t>
            </a:r>
          </a:p>
          <a:p>
            <a:pPr eaLnBrk="1" hangingPunct="1">
              <a:lnSpc>
                <a:spcPct val="200000"/>
              </a:lnSpc>
              <a:defRPr/>
            </a:pPr>
            <a:r>
              <a:rPr lang="en-GB" sz="2800" dirty="0" smtClean="0">
                <a:effectLst/>
              </a:rPr>
              <a:t>Can she?</a:t>
            </a:r>
          </a:p>
          <a:p>
            <a:pPr eaLnBrk="1" hangingPunct="1">
              <a:lnSpc>
                <a:spcPct val="150000"/>
              </a:lnSpc>
              <a:defRPr/>
            </a:pPr>
            <a:endParaRPr lang="en-GB" sz="2000" dirty="0" smtClean="0"/>
          </a:p>
          <a:p>
            <a:pPr eaLnBrk="1" hangingPunct="1">
              <a:lnSpc>
                <a:spcPct val="150000"/>
              </a:lnSpc>
              <a:defRPr/>
            </a:pPr>
            <a:endParaRPr lang="en-GB" sz="2000" dirty="0" smtClean="0"/>
          </a:p>
          <a:p>
            <a:pPr eaLnBrk="1" hangingPunct="1">
              <a:defRPr/>
            </a:pPr>
            <a:endParaRPr lang="en-GB"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GB" altLang="en-GB" sz="3600" b="0" smtClean="0">
                <a:solidFill>
                  <a:srgbClr val="FFC000"/>
                </a:solidFill>
                <a:effectLst/>
              </a:rPr>
              <a:t>CHC safety</a:t>
            </a:r>
            <a:endParaRPr lang="en-GB" sz="3600" b="0" smtClean="0">
              <a:effectLst/>
            </a:endParaRPr>
          </a:p>
        </p:txBody>
      </p:sp>
      <p:sp>
        <p:nvSpPr>
          <p:cNvPr id="23555" name="Content Placeholder 2"/>
          <p:cNvSpPr>
            <a:spLocks noGrp="1"/>
          </p:cNvSpPr>
          <p:nvPr>
            <p:ph idx="1"/>
          </p:nvPr>
        </p:nvSpPr>
        <p:spPr>
          <a:xfrm>
            <a:off x="468313" y="1628775"/>
            <a:ext cx="8229600" cy="4125913"/>
          </a:xfrm>
        </p:spPr>
        <p:txBody>
          <a:bodyPr/>
          <a:lstStyle/>
          <a:p>
            <a:pPr eaLnBrk="1" hangingPunct="1">
              <a:lnSpc>
                <a:spcPct val="200000"/>
              </a:lnSpc>
            </a:pPr>
            <a:r>
              <a:rPr lang="en-GB" smtClean="0">
                <a:effectLst/>
              </a:rPr>
              <a:t>Cardio-vascular risk</a:t>
            </a:r>
          </a:p>
          <a:p>
            <a:pPr eaLnBrk="1" hangingPunct="1">
              <a:lnSpc>
                <a:spcPct val="200000"/>
              </a:lnSpc>
            </a:pPr>
            <a:r>
              <a:rPr lang="en-GB" smtClean="0">
                <a:effectLst/>
              </a:rPr>
              <a:t>Thrombotic risk</a:t>
            </a:r>
          </a:p>
          <a:p>
            <a:pPr eaLnBrk="1" hangingPunct="1">
              <a:lnSpc>
                <a:spcPct val="200000"/>
              </a:lnSpc>
            </a:pPr>
            <a:r>
              <a:rPr lang="en-GB" smtClean="0">
                <a:effectLst/>
              </a:rPr>
              <a:t>Hepatic disease</a:t>
            </a:r>
          </a:p>
          <a:p>
            <a:pPr eaLnBrk="1" hangingPunct="1">
              <a:lnSpc>
                <a:spcPct val="200000"/>
              </a:lnSpc>
            </a:pPr>
            <a:r>
              <a:rPr lang="en-GB" smtClean="0">
                <a:effectLst/>
              </a:rPr>
              <a:t>Malignancy</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idx="4294967295"/>
          </p:nvPr>
        </p:nvSpPr>
        <p:spPr>
          <a:xfrm>
            <a:off x="0" y="274638"/>
            <a:ext cx="8229600" cy="1143000"/>
          </a:xfrm>
          <a:noFill/>
        </p:spPr>
        <p:txBody>
          <a:bodyPr/>
          <a:lstStyle/>
          <a:p>
            <a:pPr eaLnBrk="1" hangingPunct="1"/>
            <a:r>
              <a:rPr lang="en-GB" sz="4000" b="0" smtClean="0">
                <a:solidFill>
                  <a:srgbClr val="FFC000"/>
                </a:solidFill>
                <a:effectLst/>
              </a:rPr>
              <a:t>UKMEC</a:t>
            </a:r>
            <a:endParaRPr lang="en-US" sz="4000" b="0" smtClean="0">
              <a:solidFill>
                <a:srgbClr val="FFC000"/>
              </a:solidFill>
              <a:effectLst/>
            </a:endParaRPr>
          </a:p>
        </p:txBody>
      </p:sp>
      <p:pic>
        <p:nvPicPr>
          <p:cNvPr id="37891" name="Picture 3"/>
          <p:cNvPicPr>
            <a:picLocks noChangeAspect="1" noChangeArrowheads="1"/>
          </p:cNvPicPr>
          <p:nvPr/>
        </p:nvPicPr>
        <p:blipFill>
          <a:blip r:embed="rId3" cstate="print">
            <a:extLst/>
          </a:blip>
          <a:srcRect/>
          <a:stretch>
            <a:fillRect/>
          </a:stretch>
        </p:blipFill>
        <p:spPr bwMode="auto">
          <a:xfrm>
            <a:off x="4065241" y="2507400"/>
            <a:ext cx="4878612" cy="25827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4" name="Picture 2"/>
          <p:cNvPicPr>
            <a:picLocks noChangeAspect="1" noChangeArrowheads="1"/>
          </p:cNvPicPr>
          <p:nvPr/>
        </p:nvPicPr>
        <p:blipFill>
          <a:blip r:embed="rId4" cstate="print">
            <a:extLst/>
          </a:blip>
          <a:srcRect/>
          <a:stretch>
            <a:fillRect/>
          </a:stretch>
        </p:blipFill>
        <p:spPr bwMode="auto">
          <a:xfrm>
            <a:off x="611560" y="1700806"/>
            <a:ext cx="2608442" cy="41959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GB" sz="4000" b="0" smtClean="0">
                <a:solidFill>
                  <a:srgbClr val="FFC000"/>
                </a:solidFill>
                <a:effectLst/>
              </a:rPr>
              <a:t>UKMEC 2009</a:t>
            </a:r>
          </a:p>
        </p:txBody>
      </p:sp>
      <p:graphicFrame>
        <p:nvGraphicFramePr>
          <p:cNvPr id="6" name="Content Placeholder 5"/>
          <p:cNvGraphicFramePr>
            <a:graphicFrameLocks noGrp="1"/>
          </p:cNvGraphicFramePr>
          <p:nvPr>
            <p:ph idx="1"/>
          </p:nvPr>
        </p:nvGraphicFramePr>
        <p:xfrm>
          <a:off x="468313" y="1700213"/>
          <a:ext cx="8353426" cy="4846637"/>
        </p:xfrm>
        <a:graphic>
          <a:graphicData uri="http://schemas.openxmlformats.org/drawingml/2006/table">
            <a:tbl>
              <a:tblPr firstRow="1" bandRow="1">
                <a:tableStyleId>{5C22544A-7EE6-4342-B048-85BDC9FD1C3A}</a:tableStyleId>
              </a:tblPr>
              <a:tblGrid>
                <a:gridCol w="2276335"/>
                <a:gridCol w="1023281"/>
                <a:gridCol w="1023281"/>
                <a:gridCol w="1096372"/>
                <a:gridCol w="1023281"/>
                <a:gridCol w="1096372"/>
                <a:gridCol w="814504"/>
              </a:tblGrid>
              <a:tr h="365784">
                <a:tc>
                  <a:txBody>
                    <a:bodyPr/>
                    <a:lstStyle/>
                    <a:p>
                      <a:pPr algn="ctr"/>
                      <a:r>
                        <a:rPr lang="en-GB" sz="1800" dirty="0" err="1" smtClean="0"/>
                        <a:t>Raynauds</a:t>
                      </a:r>
                      <a:r>
                        <a:rPr lang="en-GB" sz="1800" dirty="0" smtClean="0"/>
                        <a:t> disease</a:t>
                      </a:r>
                      <a:endParaRPr lang="en-GB" sz="1800" dirty="0"/>
                    </a:p>
                  </a:txBody>
                  <a:tcPr marL="91445" marR="91445" marT="45723" marB="45723"/>
                </a:tc>
                <a:tc>
                  <a:txBody>
                    <a:bodyPr/>
                    <a:lstStyle/>
                    <a:p>
                      <a:pPr algn="ctr"/>
                      <a:r>
                        <a:rPr lang="en-GB" sz="1800" dirty="0" smtClean="0"/>
                        <a:t>CHC</a:t>
                      </a:r>
                      <a:endParaRPr lang="en-GB" sz="1800" dirty="0"/>
                    </a:p>
                  </a:txBody>
                  <a:tcPr marL="91445" marR="91445" marT="45723" marB="45723"/>
                </a:tc>
                <a:tc>
                  <a:txBody>
                    <a:bodyPr/>
                    <a:lstStyle/>
                    <a:p>
                      <a:pPr algn="ctr"/>
                      <a:r>
                        <a:rPr lang="en-GB" sz="1800" dirty="0" smtClean="0"/>
                        <a:t>POP</a:t>
                      </a:r>
                      <a:endParaRPr lang="en-GB" sz="1800" dirty="0"/>
                    </a:p>
                  </a:txBody>
                  <a:tcPr marL="91445" marR="91445" marT="45723" marB="45723"/>
                </a:tc>
                <a:tc>
                  <a:txBody>
                    <a:bodyPr/>
                    <a:lstStyle/>
                    <a:p>
                      <a:pPr algn="ctr"/>
                      <a:r>
                        <a:rPr lang="en-GB" sz="1800" dirty="0" smtClean="0"/>
                        <a:t>DMPA</a:t>
                      </a:r>
                      <a:endParaRPr lang="en-GB" sz="1800" dirty="0"/>
                    </a:p>
                  </a:txBody>
                  <a:tcPr marL="91445" marR="91445" marT="45723" marB="45723"/>
                </a:tc>
                <a:tc>
                  <a:txBody>
                    <a:bodyPr/>
                    <a:lstStyle/>
                    <a:p>
                      <a:pPr algn="ctr"/>
                      <a:r>
                        <a:rPr lang="en-GB" sz="1800" dirty="0" smtClean="0"/>
                        <a:t>IMP</a:t>
                      </a:r>
                      <a:endParaRPr lang="en-GB" sz="1800" dirty="0"/>
                    </a:p>
                  </a:txBody>
                  <a:tcPr marL="91445" marR="91445" marT="45723" marB="45723"/>
                </a:tc>
                <a:tc>
                  <a:txBody>
                    <a:bodyPr/>
                    <a:lstStyle/>
                    <a:p>
                      <a:pPr algn="ctr"/>
                      <a:r>
                        <a:rPr lang="en-GB" sz="1800" dirty="0" smtClean="0"/>
                        <a:t>Cu-IUD</a:t>
                      </a:r>
                      <a:endParaRPr lang="en-GB" sz="1800" dirty="0"/>
                    </a:p>
                  </a:txBody>
                  <a:tcPr marL="91445" marR="91445" marT="45723" marB="45723"/>
                </a:tc>
                <a:tc>
                  <a:txBody>
                    <a:bodyPr/>
                    <a:lstStyle/>
                    <a:p>
                      <a:pPr algn="ctr"/>
                      <a:r>
                        <a:rPr lang="en-GB" sz="1800" dirty="0" smtClean="0"/>
                        <a:t>IUS</a:t>
                      </a:r>
                      <a:endParaRPr lang="en-GB" sz="1800" dirty="0"/>
                    </a:p>
                  </a:txBody>
                  <a:tcPr marL="91445" marR="91445" marT="45723" marB="45723"/>
                </a:tc>
              </a:tr>
              <a:tr h="4480853">
                <a:tc>
                  <a:txBody>
                    <a:bodyPr/>
                    <a:lstStyle/>
                    <a:p>
                      <a:pPr marL="342900" indent="-342900">
                        <a:buAutoNum type="alphaLcParenR"/>
                      </a:pPr>
                      <a:endParaRPr lang="en-GB" sz="1800" baseline="0" dirty="0" smtClean="0"/>
                    </a:p>
                    <a:p>
                      <a:pPr marL="342900" indent="-342900">
                        <a:buAutoNum type="alphaLcParenR"/>
                      </a:pPr>
                      <a:r>
                        <a:rPr lang="en-GB" sz="1800" baseline="0" dirty="0" smtClean="0"/>
                        <a:t>Primary</a:t>
                      </a:r>
                    </a:p>
                    <a:p>
                      <a:pPr marL="342900" indent="-342900">
                        <a:buAutoNum type="alphaLcParenR"/>
                      </a:pPr>
                      <a:endParaRPr lang="en-GB" sz="1800" baseline="0" dirty="0" smtClean="0"/>
                    </a:p>
                    <a:p>
                      <a:pPr marL="342900" indent="-342900">
                        <a:buAutoNum type="alphaLcParenR"/>
                      </a:pPr>
                      <a:r>
                        <a:rPr lang="en-GB" sz="1800" baseline="0" dirty="0" smtClean="0"/>
                        <a:t>Secondary</a:t>
                      </a:r>
                    </a:p>
                    <a:p>
                      <a:pPr marL="342900" indent="-342900">
                        <a:buAutoNum type="alphaLcParenR"/>
                      </a:pPr>
                      <a:endParaRPr lang="en-GB" sz="1800" baseline="0" dirty="0" smtClean="0"/>
                    </a:p>
                    <a:p>
                      <a:pPr marL="857250" lvl="1" indent="-400050">
                        <a:buAutoNum type="romanLcParenR"/>
                      </a:pPr>
                      <a:r>
                        <a:rPr lang="en-GB" sz="1800" dirty="0" smtClean="0"/>
                        <a:t>Without lupus anti-coagulant</a:t>
                      </a:r>
                    </a:p>
                    <a:p>
                      <a:pPr marL="857250" lvl="1" indent="-400050">
                        <a:buAutoNum type="romanLcParenR"/>
                      </a:pPr>
                      <a:endParaRPr lang="en-GB" sz="1800" dirty="0" smtClean="0"/>
                    </a:p>
                    <a:p>
                      <a:pPr marL="857250" lvl="1" indent="-400050">
                        <a:buAutoNum type="romanLcParenR"/>
                      </a:pPr>
                      <a:r>
                        <a:rPr lang="en-GB" sz="1800" dirty="0" smtClean="0"/>
                        <a:t>With lupus anti-coagulant</a:t>
                      </a:r>
                      <a:endParaRPr lang="en-GB" sz="1800" dirty="0"/>
                    </a:p>
                  </a:txBody>
                  <a:tcPr marL="91445" marR="91445" marT="45723" marB="45723"/>
                </a:tc>
                <a:tc>
                  <a:txBody>
                    <a:bodyPr/>
                    <a:lstStyle/>
                    <a:p>
                      <a:pPr algn="ctr"/>
                      <a:endParaRPr lang="en-GB" sz="1800" dirty="0" smtClean="0"/>
                    </a:p>
                    <a:p>
                      <a:pPr algn="ctr"/>
                      <a:r>
                        <a:rPr lang="en-GB" sz="1800" dirty="0" smtClean="0"/>
                        <a:t>1</a:t>
                      </a:r>
                    </a:p>
                    <a:p>
                      <a:pPr algn="ctr"/>
                      <a:endParaRPr lang="en-GB" sz="1800" dirty="0" smtClean="0"/>
                    </a:p>
                    <a:p>
                      <a:pPr algn="ctr"/>
                      <a:endParaRPr lang="en-GB" sz="1800" dirty="0" smtClean="0"/>
                    </a:p>
                    <a:p>
                      <a:pPr algn="ctr"/>
                      <a:endParaRPr lang="en-GB" sz="1800" dirty="0" smtClean="0"/>
                    </a:p>
                    <a:p>
                      <a:pPr algn="ctr"/>
                      <a:endParaRPr lang="en-GB" sz="1800" dirty="0" smtClean="0"/>
                    </a:p>
                    <a:p>
                      <a:pPr algn="ctr"/>
                      <a:r>
                        <a:rPr lang="en-GB" sz="1800" dirty="0" smtClean="0"/>
                        <a:t>2</a:t>
                      </a:r>
                    </a:p>
                    <a:p>
                      <a:pPr algn="ctr"/>
                      <a:endParaRPr lang="en-GB" sz="1800" dirty="0" smtClean="0"/>
                    </a:p>
                    <a:p>
                      <a:pPr algn="ctr"/>
                      <a:endParaRPr lang="en-GB" sz="1800" dirty="0" smtClean="0"/>
                    </a:p>
                    <a:p>
                      <a:pPr algn="ctr"/>
                      <a:endParaRPr lang="en-GB" sz="1800" dirty="0" smtClean="0"/>
                    </a:p>
                    <a:p>
                      <a:pPr algn="ctr"/>
                      <a:r>
                        <a:rPr lang="en-GB" sz="1800" dirty="0" smtClean="0"/>
                        <a:t>4</a:t>
                      </a:r>
                      <a:endParaRPr lang="en-GB" sz="1800" dirty="0"/>
                    </a:p>
                  </a:txBody>
                  <a:tcPr marL="91445" marR="91445" marT="45723" marB="45723"/>
                </a:tc>
                <a:tc>
                  <a:txBody>
                    <a:bodyPr/>
                    <a:lstStyle/>
                    <a:p>
                      <a:pPr algn="ctr"/>
                      <a:endParaRPr lang="en-GB" sz="1800" dirty="0" smtClean="0"/>
                    </a:p>
                    <a:p>
                      <a:pPr algn="ctr"/>
                      <a:r>
                        <a:rPr lang="en-GB" sz="1800" dirty="0" smtClean="0"/>
                        <a:t>1</a:t>
                      </a:r>
                    </a:p>
                    <a:p>
                      <a:pPr algn="ctr"/>
                      <a:endParaRPr lang="en-GB" sz="1800" dirty="0" smtClean="0"/>
                    </a:p>
                    <a:p>
                      <a:pPr algn="ctr"/>
                      <a:endParaRPr lang="en-GB" sz="1800" dirty="0" smtClean="0"/>
                    </a:p>
                    <a:p>
                      <a:pPr algn="ctr"/>
                      <a:endParaRPr lang="en-GB" sz="1800" dirty="0" smtClean="0"/>
                    </a:p>
                    <a:p>
                      <a:pPr algn="ctr"/>
                      <a:endParaRPr lang="en-GB" sz="1800" dirty="0" smtClean="0"/>
                    </a:p>
                    <a:p>
                      <a:pPr algn="ctr"/>
                      <a:r>
                        <a:rPr lang="en-GB" sz="1800" dirty="0" smtClean="0"/>
                        <a:t>2</a:t>
                      </a:r>
                    </a:p>
                    <a:p>
                      <a:pPr algn="ctr"/>
                      <a:endParaRPr lang="en-GB" sz="1800" dirty="0" smtClean="0"/>
                    </a:p>
                    <a:p>
                      <a:pPr algn="ctr"/>
                      <a:endParaRPr lang="en-GB" sz="1800" dirty="0" smtClean="0"/>
                    </a:p>
                    <a:p>
                      <a:pPr algn="ctr"/>
                      <a:endParaRPr lang="en-GB" sz="1800" dirty="0" smtClean="0"/>
                    </a:p>
                    <a:p>
                      <a:pPr algn="ctr"/>
                      <a:r>
                        <a:rPr lang="en-GB" sz="1800" dirty="0" smtClean="0"/>
                        <a:t>2</a:t>
                      </a:r>
                      <a:endParaRPr lang="en-GB" sz="1800" dirty="0"/>
                    </a:p>
                  </a:txBody>
                  <a:tcPr marL="91445" marR="91445" marT="45723" marB="45723"/>
                </a:tc>
                <a:tc>
                  <a:txBody>
                    <a:bodyPr/>
                    <a:lstStyle/>
                    <a:p>
                      <a:pPr algn="ctr"/>
                      <a:endParaRPr lang="en-GB" sz="1800" dirty="0" smtClean="0"/>
                    </a:p>
                    <a:p>
                      <a:pPr algn="ctr"/>
                      <a:r>
                        <a:rPr lang="en-GB" sz="1800" dirty="0" smtClean="0"/>
                        <a:t>1</a:t>
                      </a:r>
                    </a:p>
                    <a:p>
                      <a:pPr algn="ctr"/>
                      <a:endParaRPr lang="en-GB" sz="1800" dirty="0" smtClean="0"/>
                    </a:p>
                    <a:p>
                      <a:pPr algn="ctr"/>
                      <a:endParaRPr lang="en-GB" sz="1800" dirty="0" smtClean="0"/>
                    </a:p>
                    <a:p>
                      <a:pPr algn="ctr"/>
                      <a:endParaRPr lang="en-GB" sz="1800" dirty="0" smtClean="0"/>
                    </a:p>
                    <a:p>
                      <a:pPr algn="ctr"/>
                      <a:endParaRPr lang="en-GB" sz="1800" dirty="0" smtClean="0"/>
                    </a:p>
                    <a:p>
                      <a:pPr algn="ctr"/>
                      <a:r>
                        <a:rPr lang="en-GB" sz="1800" dirty="0" smtClean="0"/>
                        <a:t>1</a:t>
                      </a:r>
                    </a:p>
                    <a:p>
                      <a:pPr algn="ctr"/>
                      <a:endParaRPr lang="en-GB" sz="1800" dirty="0" smtClean="0"/>
                    </a:p>
                    <a:p>
                      <a:pPr algn="ctr"/>
                      <a:endParaRPr lang="en-GB" sz="1800" dirty="0" smtClean="0"/>
                    </a:p>
                    <a:p>
                      <a:pPr algn="ctr"/>
                      <a:endParaRPr lang="en-GB" sz="1800" dirty="0" smtClean="0"/>
                    </a:p>
                    <a:p>
                      <a:pPr algn="ctr"/>
                      <a:r>
                        <a:rPr lang="en-GB" sz="1800" dirty="0" smtClean="0"/>
                        <a:t>2</a:t>
                      </a:r>
                      <a:endParaRPr lang="en-GB" sz="1800" dirty="0"/>
                    </a:p>
                  </a:txBody>
                  <a:tcPr marL="91445" marR="91445" marT="45723" marB="45723"/>
                </a:tc>
                <a:tc>
                  <a:txBody>
                    <a:bodyPr/>
                    <a:lstStyle/>
                    <a:p>
                      <a:pPr algn="ctr"/>
                      <a:endParaRPr lang="en-GB" sz="1800" dirty="0" smtClean="0"/>
                    </a:p>
                    <a:p>
                      <a:pPr algn="ctr"/>
                      <a:r>
                        <a:rPr lang="en-GB" sz="1800" dirty="0" smtClean="0"/>
                        <a:t>1</a:t>
                      </a:r>
                    </a:p>
                    <a:p>
                      <a:pPr algn="ctr"/>
                      <a:endParaRPr lang="en-GB" sz="1800" dirty="0" smtClean="0"/>
                    </a:p>
                    <a:p>
                      <a:pPr algn="ctr"/>
                      <a:endParaRPr lang="en-GB" sz="1800" dirty="0" smtClean="0"/>
                    </a:p>
                    <a:p>
                      <a:pPr algn="ctr"/>
                      <a:endParaRPr lang="en-GB" sz="1800" dirty="0" smtClean="0"/>
                    </a:p>
                    <a:p>
                      <a:pPr algn="ctr"/>
                      <a:endParaRPr lang="en-GB" sz="1800" dirty="0" smtClean="0"/>
                    </a:p>
                    <a:p>
                      <a:pPr algn="ctr"/>
                      <a:r>
                        <a:rPr lang="en-GB" sz="1800" dirty="0" smtClean="0"/>
                        <a:t>1</a:t>
                      </a:r>
                    </a:p>
                    <a:p>
                      <a:pPr algn="ctr"/>
                      <a:endParaRPr lang="en-GB" sz="1800" dirty="0" smtClean="0"/>
                    </a:p>
                    <a:p>
                      <a:pPr algn="ctr"/>
                      <a:endParaRPr lang="en-GB" sz="1800" dirty="0" smtClean="0"/>
                    </a:p>
                    <a:p>
                      <a:pPr algn="ctr"/>
                      <a:endParaRPr lang="en-GB" sz="1800" dirty="0" smtClean="0"/>
                    </a:p>
                    <a:p>
                      <a:pPr algn="ctr"/>
                      <a:r>
                        <a:rPr lang="en-GB" sz="1800" dirty="0" smtClean="0"/>
                        <a:t>2</a:t>
                      </a:r>
                      <a:endParaRPr lang="en-GB" sz="1800" dirty="0"/>
                    </a:p>
                  </a:txBody>
                  <a:tcPr marL="91445" marR="91445" marT="45723" marB="45723"/>
                </a:tc>
                <a:tc>
                  <a:txBody>
                    <a:bodyPr/>
                    <a:lstStyle/>
                    <a:p>
                      <a:pPr algn="ctr"/>
                      <a:endParaRPr lang="en-GB" sz="1800" dirty="0" smtClean="0"/>
                    </a:p>
                    <a:p>
                      <a:pPr algn="ctr"/>
                      <a:r>
                        <a:rPr lang="en-GB" sz="1800" dirty="0" smtClean="0"/>
                        <a:t>1</a:t>
                      </a:r>
                    </a:p>
                    <a:p>
                      <a:pPr algn="ctr"/>
                      <a:endParaRPr lang="en-GB" sz="1800" dirty="0" smtClean="0"/>
                    </a:p>
                    <a:p>
                      <a:pPr algn="ctr"/>
                      <a:endParaRPr lang="en-GB" sz="1800" dirty="0" smtClean="0"/>
                    </a:p>
                    <a:p>
                      <a:pPr algn="ctr"/>
                      <a:endParaRPr lang="en-GB" sz="1800" dirty="0" smtClean="0"/>
                    </a:p>
                    <a:p>
                      <a:pPr algn="ctr"/>
                      <a:endParaRPr lang="en-GB" sz="1800" dirty="0" smtClean="0"/>
                    </a:p>
                    <a:p>
                      <a:pPr algn="ctr"/>
                      <a:r>
                        <a:rPr lang="en-GB" sz="1800" dirty="0" smtClean="0"/>
                        <a:t>1</a:t>
                      </a:r>
                    </a:p>
                    <a:p>
                      <a:pPr algn="ctr"/>
                      <a:endParaRPr lang="en-GB" sz="1800" dirty="0" smtClean="0"/>
                    </a:p>
                    <a:p>
                      <a:pPr algn="ctr"/>
                      <a:endParaRPr lang="en-GB" sz="1800" dirty="0" smtClean="0"/>
                    </a:p>
                    <a:p>
                      <a:pPr algn="ctr"/>
                      <a:endParaRPr lang="en-GB" sz="1800" dirty="0" smtClean="0"/>
                    </a:p>
                    <a:p>
                      <a:pPr algn="ctr"/>
                      <a:r>
                        <a:rPr lang="en-GB" sz="1800" dirty="0" smtClean="0"/>
                        <a:t>1</a:t>
                      </a:r>
                    </a:p>
                    <a:p>
                      <a:pPr algn="ctr"/>
                      <a:endParaRPr lang="en-GB" sz="1800" dirty="0" smtClean="0"/>
                    </a:p>
                    <a:p>
                      <a:pPr algn="ctr"/>
                      <a:endParaRPr lang="en-GB" sz="1800" dirty="0" smtClean="0"/>
                    </a:p>
                    <a:p>
                      <a:pPr algn="ctr"/>
                      <a:endParaRPr lang="en-GB" sz="1800" dirty="0" smtClean="0"/>
                    </a:p>
                    <a:p>
                      <a:pPr algn="ctr"/>
                      <a:endParaRPr lang="en-GB" sz="1800" dirty="0" smtClean="0"/>
                    </a:p>
                    <a:p>
                      <a:pPr algn="ctr"/>
                      <a:endParaRPr lang="en-GB" sz="1800" dirty="0"/>
                    </a:p>
                  </a:txBody>
                  <a:tcPr marL="91445" marR="91445" marT="45723" marB="45723"/>
                </a:tc>
                <a:tc>
                  <a:txBody>
                    <a:bodyPr/>
                    <a:lstStyle/>
                    <a:p>
                      <a:pPr algn="ctr"/>
                      <a:endParaRPr lang="en-GB" sz="1800" dirty="0" smtClean="0"/>
                    </a:p>
                    <a:p>
                      <a:pPr algn="ctr"/>
                      <a:r>
                        <a:rPr lang="en-GB" sz="1800" dirty="0" smtClean="0"/>
                        <a:t>1</a:t>
                      </a:r>
                    </a:p>
                    <a:p>
                      <a:pPr algn="ctr"/>
                      <a:endParaRPr lang="en-GB" sz="1800" dirty="0" smtClean="0"/>
                    </a:p>
                    <a:p>
                      <a:pPr algn="ctr"/>
                      <a:endParaRPr lang="en-GB" sz="1800" dirty="0" smtClean="0"/>
                    </a:p>
                    <a:p>
                      <a:pPr algn="ctr"/>
                      <a:endParaRPr lang="en-GB" sz="1800" dirty="0" smtClean="0"/>
                    </a:p>
                    <a:p>
                      <a:pPr algn="ctr"/>
                      <a:endParaRPr lang="en-GB" sz="1800" dirty="0" smtClean="0"/>
                    </a:p>
                    <a:p>
                      <a:pPr algn="ctr"/>
                      <a:r>
                        <a:rPr lang="en-GB" sz="1800" dirty="0" smtClean="0"/>
                        <a:t>1</a:t>
                      </a:r>
                    </a:p>
                    <a:p>
                      <a:pPr algn="ctr"/>
                      <a:endParaRPr lang="en-GB" sz="1800" dirty="0" smtClean="0"/>
                    </a:p>
                    <a:p>
                      <a:pPr algn="ctr"/>
                      <a:endParaRPr lang="en-GB" sz="1800" dirty="0" smtClean="0"/>
                    </a:p>
                    <a:p>
                      <a:pPr algn="ctr"/>
                      <a:endParaRPr lang="en-GB" sz="1800" dirty="0" smtClean="0"/>
                    </a:p>
                    <a:p>
                      <a:pPr algn="ctr"/>
                      <a:r>
                        <a:rPr lang="en-GB" sz="1800" dirty="0" smtClean="0"/>
                        <a:t>2</a:t>
                      </a:r>
                      <a:endParaRPr lang="en-GB" sz="1800" dirty="0"/>
                    </a:p>
                  </a:txBody>
                  <a:tcPr marL="91445" marR="91445" marT="45723" marB="45723"/>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81000" y="609600"/>
            <a:ext cx="8229600" cy="1060450"/>
          </a:xfrm>
        </p:spPr>
        <p:txBody>
          <a:bodyPr/>
          <a:lstStyle/>
          <a:p>
            <a:pPr eaLnBrk="1" hangingPunct="1"/>
            <a:r>
              <a:rPr lang="en-GB" b="0" smtClean="0">
                <a:solidFill>
                  <a:srgbClr val="FFC000"/>
                </a:solidFill>
                <a:effectLst/>
                <a:ea typeface="ＭＳ Ｐゴシック" pitchFamily="34" charset="-128"/>
              </a:rPr>
              <a:t>Improving CHC safety</a:t>
            </a:r>
          </a:p>
        </p:txBody>
      </p:sp>
      <p:pic>
        <p:nvPicPr>
          <p:cNvPr id="26627" name="Picture 2"/>
          <p:cNvPicPr>
            <a:picLocks noGrp="1" noChangeAspect="1" noChangeArrowheads="1"/>
          </p:cNvPicPr>
          <p:nvPr>
            <p:ph idx="1"/>
          </p:nvPr>
        </p:nvPicPr>
        <p:blipFill>
          <a:blip r:embed="rId3" cstate="print"/>
          <a:srcRect/>
          <a:stretch>
            <a:fillRect/>
          </a:stretch>
        </p:blipFill>
        <p:spPr>
          <a:xfrm>
            <a:off x="676275" y="2119313"/>
            <a:ext cx="7791450" cy="4019550"/>
          </a:xfr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282575" y="1525588"/>
            <a:ext cx="8297863" cy="1282700"/>
          </a:xfrm>
        </p:spPr>
        <p:txBody>
          <a:bodyPr>
            <a:normAutofit/>
          </a:bodyPr>
          <a:lstStyle/>
          <a:p>
            <a:pPr eaLnBrk="1" fontAlgn="auto" hangingPunct="1">
              <a:spcAft>
                <a:spcPts val="0"/>
              </a:spcAft>
              <a:defRPr/>
            </a:pPr>
            <a:r>
              <a:rPr lang="en-GB" sz="2600" b="0" dirty="0">
                <a:effectLst/>
                <a:latin typeface="+mn-lt"/>
              </a:rPr>
              <a:t>Percentage of CHC Users with Category 3 or 4 Risk Factors Among All CHC Users Aged 15-49 in GPRD</a:t>
            </a:r>
          </a:p>
        </p:txBody>
      </p:sp>
      <p:sp>
        <p:nvSpPr>
          <p:cNvPr id="27651" name="Rectangle 2"/>
          <p:cNvSpPr>
            <a:spLocks noChangeArrowheads="1"/>
          </p:cNvSpPr>
          <p:nvPr/>
        </p:nvSpPr>
        <p:spPr bwMode="auto">
          <a:xfrm>
            <a:off x="395288" y="5229225"/>
            <a:ext cx="8424862" cy="1016000"/>
          </a:xfrm>
          <a:prstGeom prst="rect">
            <a:avLst/>
          </a:prstGeom>
          <a:noFill/>
          <a:ln w="9525">
            <a:noFill/>
            <a:miter lim="800000"/>
            <a:headEnd/>
            <a:tailEnd/>
          </a:ln>
        </p:spPr>
        <p:txBody>
          <a:bodyPr>
            <a:spAutoFit/>
          </a:bodyPr>
          <a:lstStyle/>
          <a:p>
            <a:r>
              <a:rPr lang="en-US" sz="2000">
                <a:solidFill>
                  <a:schemeClr val="bg1"/>
                </a:solidFill>
                <a:latin typeface="Comic Sans MS" pitchFamily="66" charset="0"/>
              </a:rPr>
              <a:t>Among CHC users, a statistically significant decrease in the proportion with category 3 or 4 risk factors was found, from 8.1% before publication of UKMEC (2005) to 7.26% after its publication (2010) (p&lt;0.001). </a:t>
            </a:r>
          </a:p>
        </p:txBody>
      </p:sp>
      <p:sp>
        <p:nvSpPr>
          <p:cNvPr id="2" name="Title 1"/>
          <p:cNvSpPr txBox="1">
            <a:spLocks/>
          </p:cNvSpPr>
          <p:nvPr/>
        </p:nvSpPr>
        <p:spPr bwMode="auto">
          <a:xfrm>
            <a:off x="323850" y="661988"/>
            <a:ext cx="8229600" cy="863600"/>
          </a:xfrm>
          <a:prstGeom prst="rect">
            <a:avLst/>
          </a:prstGeom>
          <a:noFill/>
          <a:ln>
            <a:noFill/>
          </a:ln>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auto" hangingPunct="1">
              <a:spcBef>
                <a:spcPts val="0"/>
              </a:spcBef>
              <a:spcAft>
                <a:spcPts val="0"/>
              </a:spcAft>
              <a:defRPr/>
            </a:pPr>
            <a:r>
              <a:rPr lang="en-GB" sz="4400" dirty="0" smtClean="0">
                <a:solidFill>
                  <a:srgbClr val="FFC000"/>
                </a:solidFill>
                <a:latin typeface="+mj-lt"/>
              </a:rPr>
              <a:t>Results</a:t>
            </a:r>
          </a:p>
        </p:txBody>
      </p:sp>
      <p:sp>
        <p:nvSpPr>
          <p:cNvPr id="27653"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GB">
              <a:latin typeface="Calibri" pitchFamily="34" charset="0"/>
            </a:endParaRPr>
          </a:p>
        </p:txBody>
      </p:sp>
      <p:graphicFrame>
        <p:nvGraphicFramePr>
          <p:cNvPr id="9" name="Chart 8"/>
          <p:cNvGraphicFramePr>
            <a:graphicFrameLocks noGrp="1"/>
          </p:cNvGraphicFramePr>
          <p:nvPr/>
        </p:nvGraphicFramePr>
        <p:xfrm>
          <a:off x="1259632" y="3284984"/>
          <a:ext cx="6552728" cy="324666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468313" y="1628775"/>
            <a:ext cx="8229600" cy="998538"/>
          </a:xfrm>
        </p:spPr>
        <p:txBody>
          <a:bodyPr>
            <a:normAutofit/>
          </a:bodyPr>
          <a:lstStyle/>
          <a:p>
            <a:pPr eaLnBrk="1" fontAlgn="auto" hangingPunct="1">
              <a:spcAft>
                <a:spcPts val="0"/>
              </a:spcAft>
              <a:defRPr/>
            </a:pPr>
            <a:r>
              <a:rPr lang="en-GB" sz="2600" b="0" dirty="0">
                <a:effectLst/>
                <a:latin typeface="+mn-lt"/>
              </a:rPr>
              <a:t>Percentage of High Risk CHC Users with Each Specific Risk Factor Studied (2005 and 2010</a:t>
            </a:r>
            <a:r>
              <a:rPr lang="en-GB" sz="2600" dirty="0">
                <a:latin typeface="+mn-lt"/>
              </a:rPr>
              <a:t>)</a:t>
            </a:r>
          </a:p>
        </p:txBody>
      </p:sp>
      <p:sp>
        <p:nvSpPr>
          <p:cNvPr id="28675"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GB">
              <a:latin typeface="Calibri" pitchFamily="34" charset="0"/>
            </a:endParaRPr>
          </a:p>
        </p:txBody>
      </p:sp>
      <p:sp>
        <p:nvSpPr>
          <p:cNvPr id="28676"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GB">
              <a:latin typeface="Calibri" pitchFamily="34" charset="0"/>
            </a:endParaRPr>
          </a:p>
        </p:txBody>
      </p:sp>
      <p:sp>
        <p:nvSpPr>
          <p:cNvPr id="28677" name="Rectangle 1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GB">
              <a:latin typeface="Calibri" pitchFamily="34" charset="0"/>
            </a:endParaRPr>
          </a:p>
        </p:txBody>
      </p:sp>
      <p:sp>
        <p:nvSpPr>
          <p:cNvPr id="28678" name="Rectangle 2"/>
          <p:cNvSpPr>
            <a:spLocks noChangeArrowheads="1"/>
          </p:cNvSpPr>
          <p:nvPr/>
        </p:nvSpPr>
        <p:spPr bwMode="auto">
          <a:xfrm>
            <a:off x="304800" y="5638800"/>
            <a:ext cx="8640763" cy="1016000"/>
          </a:xfrm>
          <a:prstGeom prst="rect">
            <a:avLst/>
          </a:prstGeom>
          <a:noFill/>
          <a:ln w="9525">
            <a:noFill/>
            <a:miter lim="800000"/>
            <a:headEnd/>
            <a:tailEnd/>
          </a:ln>
        </p:spPr>
        <p:txBody>
          <a:bodyPr>
            <a:spAutoFit/>
          </a:bodyPr>
          <a:lstStyle/>
          <a:p>
            <a:r>
              <a:rPr lang="en-US" sz="2000">
                <a:solidFill>
                  <a:schemeClr val="bg1"/>
                </a:solidFill>
                <a:latin typeface="Arial Narrow" pitchFamily="34" charset="0"/>
              </a:rPr>
              <a:t>The most common category 3 or 4 risk factors among women using CHCs over the whole study period were hypertension, BMI≥35 and current (CS)/past (PS) year smoking in women≥35 years.</a:t>
            </a:r>
          </a:p>
        </p:txBody>
      </p:sp>
      <p:sp>
        <p:nvSpPr>
          <p:cNvPr id="2" name="Title 1"/>
          <p:cNvSpPr txBox="1">
            <a:spLocks/>
          </p:cNvSpPr>
          <p:nvPr/>
        </p:nvSpPr>
        <p:spPr bwMode="auto">
          <a:xfrm>
            <a:off x="468313" y="692150"/>
            <a:ext cx="8229600" cy="935038"/>
          </a:xfrm>
          <a:prstGeom prst="rect">
            <a:avLst/>
          </a:prstGeom>
          <a:noFill/>
          <a:ln>
            <a:noFill/>
          </a:ln>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auto" hangingPunct="1">
              <a:spcBef>
                <a:spcPts val="0"/>
              </a:spcBef>
              <a:spcAft>
                <a:spcPts val="0"/>
              </a:spcAft>
              <a:defRPr/>
            </a:pPr>
            <a:r>
              <a:rPr lang="en-GB" sz="4400" dirty="0" smtClean="0">
                <a:solidFill>
                  <a:srgbClr val="FFC000"/>
                </a:solidFill>
                <a:latin typeface="+mj-lt"/>
              </a:rPr>
              <a:t>Results</a:t>
            </a:r>
          </a:p>
        </p:txBody>
      </p:sp>
      <p:graphicFrame>
        <p:nvGraphicFramePr>
          <p:cNvPr id="10" name="Chart 9"/>
          <p:cNvGraphicFramePr>
            <a:graphicFrameLocks noGrp="1"/>
          </p:cNvGraphicFramePr>
          <p:nvPr/>
        </p:nvGraphicFramePr>
        <p:xfrm>
          <a:off x="1115616" y="2852936"/>
          <a:ext cx="7056784" cy="3352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395288" y="476250"/>
            <a:ext cx="8229600" cy="846138"/>
          </a:xfrm>
        </p:spPr>
        <p:txBody>
          <a:bodyPr>
            <a:normAutofit fontScale="90000"/>
          </a:bodyPr>
          <a:lstStyle/>
          <a:p>
            <a:pPr eaLnBrk="1" hangingPunct="1">
              <a:defRPr/>
            </a:pPr>
            <a:r>
              <a:rPr lang="en-GB" b="0" dirty="0" smtClean="0">
                <a:solidFill>
                  <a:srgbClr val="FFC000"/>
                </a:solidFill>
                <a:effectLst/>
                <a:ea typeface="ＭＳ Ｐゴシック" pitchFamily="34" charset="-128"/>
              </a:rPr>
              <a:t>It’s really about the woman, rather than ‘the pill’</a:t>
            </a:r>
            <a:endParaRPr lang="en-US" b="0" dirty="0" smtClean="0">
              <a:solidFill>
                <a:srgbClr val="FFC000"/>
              </a:solidFill>
              <a:effectLst/>
              <a:ea typeface="ＭＳ Ｐゴシック" pitchFamily="34" charset="-128"/>
            </a:endParaRPr>
          </a:p>
        </p:txBody>
      </p:sp>
      <p:grpSp>
        <p:nvGrpSpPr>
          <p:cNvPr id="30723" name="Group 15"/>
          <p:cNvGrpSpPr>
            <a:grpSpLocks/>
          </p:cNvGrpSpPr>
          <p:nvPr/>
        </p:nvGrpSpPr>
        <p:grpSpPr bwMode="auto">
          <a:xfrm>
            <a:off x="323850" y="1844675"/>
            <a:ext cx="8521700" cy="1735138"/>
            <a:chOff x="553719" y="2150626"/>
            <a:chExt cx="5159513" cy="1422769"/>
          </a:xfrm>
        </p:grpSpPr>
        <p:sp>
          <p:nvSpPr>
            <p:cNvPr id="30730" name="Rounded Rectangle 9"/>
            <p:cNvSpPr>
              <a:spLocks noChangeArrowheads="1"/>
            </p:cNvSpPr>
            <p:nvPr/>
          </p:nvSpPr>
          <p:spPr bwMode="auto">
            <a:xfrm>
              <a:off x="553719" y="2150626"/>
              <a:ext cx="5103627" cy="1422769"/>
            </a:xfrm>
            <a:prstGeom prst="roundRect">
              <a:avLst>
                <a:gd name="adj" fmla="val 16667"/>
              </a:avLst>
            </a:prstGeom>
            <a:solidFill>
              <a:srgbClr val="E7E8EF"/>
            </a:solidFill>
            <a:ln w="19050">
              <a:solidFill>
                <a:srgbClr val="009FDD"/>
              </a:solidFill>
              <a:round/>
              <a:headEnd/>
              <a:tailEnd/>
            </a:ln>
          </p:spPr>
          <p:txBody>
            <a:bodyPr wrap="none" lIns="43768" tIns="21884" rIns="43768" bIns="21884" anchor="ctr"/>
            <a:lstStyle/>
            <a:p>
              <a:pPr algn="ctr" eaLnBrk="0" hangingPunct="0"/>
              <a:endParaRPr lang="en-GB"/>
            </a:p>
          </p:txBody>
        </p:sp>
        <p:sp>
          <p:nvSpPr>
            <p:cNvPr id="29707" name="Rectangle 11"/>
            <p:cNvSpPr>
              <a:spLocks noChangeArrowheads="1"/>
            </p:cNvSpPr>
            <p:nvPr/>
          </p:nvSpPr>
          <p:spPr bwMode="auto">
            <a:xfrm>
              <a:off x="684437" y="2209203"/>
              <a:ext cx="5028795" cy="1338157"/>
            </a:xfrm>
            <a:prstGeom prst="rect">
              <a:avLst/>
            </a:prstGeom>
            <a:noFill/>
            <a:ln w="9525">
              <a:noFill/>
              <a:miter lim="800000"/>
              <a:headEnd/>
              <a:tailEnd/>
            </a:ln>
          </p:spPr>
          <p:txBody>
            <a:bodyPr>
              <a:spAutoFit/>
            </a:bodyPr>
            <a:lstStyle/>
            <a:p>
              <a:pPr marL="457200" indent="-457200">
                <a:buFont typeface="Arial" charset="0"/>
                <a:buChar char="•"/>
                <a:defRPr/>
              </a:pPr>
              <a:r>
                <a:rPr lang="en-GB" sz="2000" dirty="0">
                  <a:solidFill>
                    <a:schemeClr val="bg2"/>
                  </a:solidFill>
                  <a:latin typeface="+mn-lt"/>
                  <a:cs typeface="Arial" charset="0"/>
                </a:rPr>
                <a:t>Personal / family history of VTE</a:t>
              </a:r>
            </a:p>
            <a:p>
              <a:pPr marL="457200" indent="-457200">
                <a:buFont typeface="Arial" charset="0"/>
                <a:buChar char="•"/>
                <a:defRPr/>
              </a:pPr>
              <a:r>
                <a:rPr lang="en-GB" sz="2000" dirty="0">
                  <a:solidFill>
                    <a:schemeClr val="bg2"/>
                  </a:solidFill>
                  <a:latin typeface="+mn-lt"/>
                  <a:cs typeface="Arial" charset="0"/>
                </a:rPr>
                <a:t>Genetic mutations affecting coagulation (e.g., </a:t>
              </a:r>
              <a:r>
                <a:rPr lang="en-GB" sz="2000" dirty="0" err="1">
                  <a:solidFill>
                    <a:schemeClr val="bg2"/>
                  </a:solidFill>
                  <a:latin typeface="+mn-lt"/>
                  <a:cs typeface="Arial" charset="0"/>
                </a:rPr>
                <a:t>thrombophilia</a:t>
              </a:r>
              <a:r>
                <a:rPr lang="en-GB" sz="2000" dirty="0">
                  <a:solidFill>
                    <a:schemeClr val="bg2"/>
                  </a:solidFill>
                  <a:latin typeface="+mn-lt"/>
                  <a:cs typeface="Arial" charset="0"/>
                </a:rPr>
                <a:t>)</a:t>
              </a:r>
            </a:p>
            <a:p>
              <a:pPr marL="457200" indent="-457200">
                <a:buFont typeface="Arial" charset="0"/>
                <a:buChar char="•"/>
                <a:defRPr/>
              </a:pPr>
              <a:r>
                <a:rPr lang="en-GB" sz="2000" dirty="0">
                  <a:solidFill>
                    <a:schemeClr val="bg2"/>
                  </a:solidFill>
                  <a:latin typeface="+mn-lt"/>
                  <a:cs typeface="Arial" charset="0"/>
                </a:rPr>
                <a:t>Increasing age</a:t>
              </a:r>
            </a:p>
            <a:p>
              <a:pPr marL="457200" indent="-457200">
                <a:buFont typeface="Arial" charset="0"/>
                <a:buChar char="•"/>
                <a:defRPr/>
              </a:pPr>
              <a:r>
                <a:rPr lang="en-GB" sz="2000" dirty="0">
                  <a:solidFill>
                    <a:schemeClr val="bg2"/>
                  </a:solidFill>
                  <a:latin typeface="+mn-lt"/>
                  <a:cs typeface="Arial" charset="0"/>
                </a:rPr>
                <a:t>Obesity (BMI ≥30 kg/m</a:t>
              </a:r>
              <a:r>
                <a:rPr lang="en-GB" sz="2000" baseline="30000" dirty="0">
                  <a:solidFill>
                    <a:schemeClr val="bg2"/>
                  </a:solidFill>
                  <a:latin typeface="+mn-lt"/>
                  <a:cs typeface="Arial" charset="0"/>
                </a:rPr>
                <a:t>2</a:t>
              </a:r>
              <a:r>
                <a:rPr lang="en-GB" sz="2000" dirty="0">
                  <a:solidFill>
                    <a:schemeClr val="bg2"/>
                  </a:solidFill>
                  <a:latin typeface="+mn-lt"/>
                  <a:cs typeface="Arial" charset="0"/>
                </a:rPr>
                <a:t>)</a:t>
              </a:r>
            </a:p>
            <a:p>
              <a:pPr marL="457200" indent="-457200">
                <a:buFont typeface="Arial" charset="0"/>
                <a:buChar char="•"/>
                <a:defRPr/>
              </a:pPr>
              <a:r>
                <a:rPr lang="en-GB" sz="2000" dirty="0">
                  <a:solidFill>
                    <a:schemeClr val="bg2"/>
                  </a:solidFill>
                  <a:latin typeface="+mn-lt"/>
                  <a:cs typeface="Arial" charset="0"/>
                </a:rPr>
                <a:t>Recent starter or switcher</a:t>
              </a:r>
            </a:p>
          </p:txBody>
        </p:sp>
      </p:grpSp>
      <p:grpSp>
        <p:nvGrpSpPr>
          <p:cNvPr id="30724" name="Group 14"/>
          <p:cNvGrpSpPr>
            <a:grpSpLocks/>
          </p:cNvGrpSpPr>
          <p:nvPr/>
        </p:nvGrpSpPr>
        <p:grpSpPr bwMode="auto">
          <a:xfrm>
            <a:off x="2771775" y="5229225"/>
            <a:ext cx="3394075" cy="1628775"/>
            <a:chOff x="8318124" y="4771704"/>
            <a:chExt cx="3395438" cy="1343198"/>
          </a:xfrm>
        </p:grpSpPr>
        <p:sp>
          <p:nvSpPr>
            <p:cNvPr id="30728" name="Rounded Rectangle 7"/>
            <p:cNvSpPr>
              <a:spLocks noChangeArrowheads="1"/>
            </p:cNvSpPr>
            <p:nvPr/>
          </p:nvSpPr>
          <p:spPr bwMode="auto">
            <a:xfrm>
              <a:off x="8318124" y="4808503"/>
              <a:ext cx="3385042" cy="1306399"/>
            </a:xfrm>
            <a:prstGeom prst="roundRect">
              <a:avLst>
                <a:gd name="adj" fmla="val 16667"/>
              </a:avLst>
            </a:prstGeom>
            <a:solidFill>
              <a:srgbClr val="E7E8EF"/>
            </a:solidFill>
            <a:ln w="19050">
              <a:solidFill>
                <a:srgbClr val="009FDD"/>
              </a:solidFill>
              <a:round/>
              <a:headEnd/>
              <a:tailEnd/>
            </a:ln>
          </p:spPr>
          <p:txBody>
            <a:bodyPr wrap="none" lIns="43768" tIns="21884" rIns="43768" bIns="21884" anchor="ctr"/>
            <a:lstStyle/>
            <a:p>
              <a:pPr algn="ctr" eaLnBrk="0" hangingPunct="0"/>
              <a:endParaRPr lang="en-GB"/>
            </a:p>
          </p:txBody>
        </p:sp>
        <p:sp>
          <p:nvSpPr>
            <p:cNvPr id="29705" name="Rectangle 12"/>
            <p:cNvSpPr>
              <a:spLocks noChangeArrowheads="1"/>
            </p:cNvSpPr>
            <p:nvPr/>
          </p:nvSpPr>
          <p:spPr bwMode="auto">
            <a:xfrm>
              <a:off x="8524582" y="4771704"/>
              <a:ext cx="3188980" cy="1091839"/>
            </a:xfrm>
            <a:prstGeom prst="rect">
              <a:avLst/>
            </a:prstGeom>
            <a:noFill/>
            <a:ln w="9525">
              <a:noFill/>
              <a:miter lim="800000"/>
              <a:headEnd/>
              <a:tailEnd/>
            </a:ln>
          </p:spPr>
          <p:txBody>
            <a:bodyPr>
              <a:spAutoFit/>
            </a:bodyPr>
            <a:lstStyle/>
            <a:p>
              <a:pPr marL="342900" indent="-342900">
                <a:buFont typeface="Arial" charset="0"/>
                <a:buChar char="•"/>
                <a:defRPr/>
              </a:pPr>
              <a:r>
                <a:rPr lang="en-GB" sz="2000" dirty="0">
                  <a:solidFill>
                    <a:schemeClr val="tx2"/>
                  </a:solidFill>
                  <a:latin typeface="+mn-lt"/>
                  <a:cs typeface="Arial" charset="0"/>
                </a:rPr>
                <a:t>Leg surgery</a:t>
              </a:r>
            </a:p>
            <a:p>
              <a:pPr marL="342900" indent="-342900">
                <a:buFont typeface="Arial" charset="0"/>
                <a:buChar char="•"/>
                <a:defRPr/>
              </a:pPr>
              <a:r>
                <a:rPr lang="en-GB" sz="2000" dirty="0">
                  <a:solidFill>
                    <a:schemeClr val="bg2"/>
                  </a:solidFill>
                  <a:latin typeface="+mn-lt"/>
                  <a:cs typeface="Arial" charset="0"/>
                </a:rPr>
                <a:t>Major surgery</a:t>
              </a:r>
            </a:p>
            <a:p>
              <a:pPr marL="342900" indent="-342900">
                <a:buFont typeface="Arial" charset="0"/>
                <a:buChar char="•"/>
                <a:defRPr/>
              </a:pPr>
              <a:r>
                <a:rPr lang="en-GB" sz="2000" dirty="0">
                  <a:solidFill>
                    <a:schemeClr val="bg2"/>
                  </a:solidFill>
                  <a:latin typeface="+mn-lt"/>
                  <a:cs typeface="Arial" charset="0"/>
                </a:rPr>
                <a:t>Major trauma</a:t>
              </a:r>
            </a:p>
            <a:p>
              <a:pPr marL="342900" indent="-342900">
                <a:buFont typeface="Arial" charset="0"/>
                <a:buChar char="•"/>
                <a:defRPr/>
              </a:pPr>
              <a:r>
                <a:rPr lang="en-GB" sz="2000" dirty="0">
                  <a:solidFill>
                    <a:schemeClr val="bg2"/>
                  </a:solidFill>
                  <a:latin typeface="+mn-lt"/>
                  <a:cs typeface="Arial" charset="0"/>
                </a:rPr>
                <a:t>Prolonged immobility</a:t>
              </a:r>
            </a:p>
          </p:txBody>
        </p:sp>
      </p:grpSp>
      <p:grpSp>
        <p:nvGrpSpPr>
          <p:cNvPr id="30725" name="Group 16"/>
          <p:cNvGrpSpPr>
            <a:grpSpLocks/>
          </p:cNvGrpSpPr>
          <p:nvPr/>
        </p:nvGrpSpPr>
        <p:grpSpPr bwMode="auto">
          <a:xfrm>
            <a:off x="2124075" y="3573463"/>
            <a:ext cx="5035550" cy="1700212"/>
            <a:chOff x="1525882" y="3107881"/>
            <a:chExt cx="5036163" cy="1701209"/>
          </a:xfrm>
        </p:grpSpPr>
        <p:sp>
          <p:nvSpPr>
            <p:cNvPr id="30726" name="Rounded Rectangle 10"/>
            <p:cNvSpPr>
              <a:spLocks noChangeArrowheads="1"/>
            </p:cNvSpPr>
            <p:nvPr/>
          </p:nvSpPr>
          <p:spPr bwMode="auto">
            <a:xfrm>
              <a:off x="1525882" y="3107881"/>
              <a:ext cx="5036163" cy="1701209"/>
            </a:xfrm>
            <a:prstGeom prst="roundRect">
              <a:avLst>
                <a:gd name="adj" fmla="val 16667"/>
              </a:avLst>
            </a:prstGeom>
            <a:solidFill>
              <a:srgbClr val="E7E8EF"/>
            </a:solidFill>
            <a:ln w="19050">
              <a:solidFill>
                <a:srgbClr val="009FDD"/>
              </a:solidFill>
              <a:round/>
              <a:headEnd/>
              <a:tailEnd/>
            </a:ln>
          </p:spPr>
          <p:txBody>
            <a:bodyPr wrap="none" lIns="43768" tIns="21884" rIns="43768" bIns="21884" anchor="ctr"/>
            <a:lstStyle/>
            <a:p>
              <a:pPr algn="ctr" eaLnBrk="0" hangingPunct="0"/>
              <a:endParaRPr lang="en-GB"/>
            </a:p>
          </p:txBody>
        </p:sp>
        <p:sp>
          <p:nvSpPr>
            <p:cNvPr id="29703" name="Rectangle 13"/>
            <p:cNvSpPr>
              <a:spLocks noChangeArrowheads="1"/>
            </p:cNvSpPr>
            <p:nvPr/>
          </p:nvSpPr>
          <p:spPr bwMode="auto">
            <a:xfrm>
              <a:off x="1576688" y="3450982"/>
              <a:ext cx="4934551" cy="1015007"/>
            </a:xfrm>
            <a:prstGeom prst="rect">
              <a:avLst/>
            </a:prstGeom>
            <a:noFill/>
            <a:ln w="9525">
              <a:noFill/>
              <a:miter lim="800000"/>
              <a:headEnd/>
              <a:tailEnd/>
            </a:ln>
          </p:spPr>
          <p:txBody>
            <a:bodyPr>
              <a:spAutoFit/>
            </a:bodyPr>
            <a:lstStyle/>
            <a:p>
              <a:pPr marL="457200" indent="-457200">
                <a:buFont typeface="Arial" charset="0"/>
                <a:buChar char="•"/>
                <a:defRPr/>
              </a:pPr>
              <a:r>
                <a:rPr lang="en-GB" sz="2000" dirty="0">
                  <a:solidFill>
                    <a:schemeClr val="bg2"/>
                  </a:solidFill>
                  <a:latin typeface="+mn-lt"/>
                  <a:cs typeface="Arial" charset="0"/>
                </a:rPr>
                <a:t>Pregnancy / post-partum period</a:t>
              </a:r>
            </a:p>
            <a:p>
              <a:pPr marL="457200" indent="-457200">
                <a:buFont typeface="Arial" charset="0"/>
                <a:buChar char="•"/>
                <a:defRPr/>
              </a:pPr>
              <a:r>
                <a:rPr lang="en-GB" sz="2000" dirty="0">
                  <a:solidFill>
                    <a:schemeClr val="bg2"/>
                  </a:solidFill>
                  <a:latin typeface="+mn-lt"/>
                  <a:cs typeface="Arial" charset="0"/>
                </a:rPr>
                <a:t>Use of oestrogen-</a:t>
              </a:r>
              <a:r>
                <a:rPr lang="en-GB" sz="2000" dirty="0" err="1">
                  <a:solidFill>
                    <a:schemeClr val="bg2"/>
                  </a:solidFill>
                  <a:latin typeface="+mn-lt"/>
                  <a:cs typeface="Arial" charset="0"/>
                </a:rPr>
                <a:t>progestogen</a:t>
              </a:r>
              <a:r>
                <a:rPr lang="en-GB" sz="2000" dirty="0">
                  <a:solidFill>
                    <a:schemeClr val="bg2"/>
                  </a:solidFill>
                  <a:latin typeface="+mn-lt"/>
                  <a:cs typeface="Arial" charset="0"/>
                </a:rPr>
                <a:t> combination products (e.g., COCs</a:t>
              </a:r>
              <a:r>
                <a:rPr lang="en-GB" sz="2000" dirty="0">
                  <a:solidFill>
                    <a:schemeClr val="tx2"/>
                  </a:solidFill>
                  <a:latin typeface="+mn-lt"/>
                  <a:cs typeface="Arial" charset="0"/>
                </a:rPr>
                <a:t>)</a:t>
              </a:r>
            </a:p>
          </p:txBody>
        </p:sp>
      </p:gr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Group 2"/>
          <p:cNvGrpSpPr>
            <a:grpSpLocks/>
          </p:cNvGrpSpPr>
          <p:nvPr/>
        </p:nvGrpSpPr>
        <p:grpSpPr bwMode="auto">
          <a:xfrm>
            <a:off x="409575" y="444500"/>
            <a:ext cx="8359775" cy="6075363"/>
            <a:chOff x="585" y="335"/>
            <a:chExt cx="4416" cy="3243"/>
          </a:xfrm>
        </p:grpSpPr>
        <p:grpSp>
          <p:nvGrpSpPr>
            <p:cNvPr id="31749" name="Group 3"/>
            <p:cNvGrpSpPr>
              <a:grpSpLocks/>
            </p:cNvGrpSpPr>
            <p:nvPr/>
          </p:nvGrpSpPr>
          <p:grpSpPr bwMode="auto">
            <a:xfrm>
              <a:off x="993" y="1122"/>
              <a:ext cx="3669" cy="2456"/>
              <a:chOff x="993" y="1122"/>
              <a:chExt cx="3669" cy="2456"/>
            </a:xfrm>
          </p:grpSpPr>
          <p:graphicFrame>
            <p:nvGraphicFramePr>
              <p:cNvPr id="31751" name="Object 4"/>
              <p:cNvGraphicFramePr>
                <a:graphicFrameLocks noChangeAspect="1"/>
              </p:cNvGraphicFramePr>
              <p:nvPr/>
            </p:nvGraphicFramePr>
            <p:xfrm>
              <a:off x="1046" y="1095"/>
              <a:ext cx="3438" cy="2510"/>
            </p:xfrm>
            <a:graphic>
              <a:graphicData uri="http://schemas.openxmlformats.org/presentationml/2006/ole">
                <p:oleObj spid="_x0000_s31751" r:id="rId4" imgW="6511092" imgH="4706520" progId="Excel.Chart.8">
                  <p:embed/>
                </p:oleObj>
              </a:graphicData>
            </a:graphic>
          </p:graphicFrame>
          <p:sp>
            <p:nvSpPr>
              <p:cNvPr id="31752" name="Text Box 5"/>
              <p:cNvSpPr txBox="1">
                <a:spLocks noChangeArrowheads="1"/>
              </p:cNvSpPr>
              <p:nvPr/>
            </p:nvSpPr>
            <p:spPr bwMode="auto">
              <a:xfrm rot="-5400000">
                <a:off x="4174" y="2156"/>
                <a:ext cx="804" cy="173"/>
              </a:xfrm>
              <a:prstGeom prst="rect">
                <a:avLst/>
              </a:prstGeom>
              <a:noFill/>
              <a:ln w="9525">
                <a:noFill/>
                <a:miter lim="800000"/>
                <a:headEnd/>
                <a:tailEnd/>
              </a:ln>
            </p:spPr>
            <p:txBody>
              <a:bodyPr wrap="none">
                <a:spAutoFit/>
              </a:bodyPr>
              <a:lstStyle/>
              <a:p>
                <a:r>
                  <a:rPr lang="de-DE" sz="1200"/>
                  <a:t>VTE/10,000 WY</a:t>
                </a:r>
              </a:p>
            </p:txBody>
          </p:sp>
          <p:sp>
            <p:nvSpPr>
              <p:cNvPr id="31753" name="Text Box 6"/>
              <p:cNvSpPr txBox="1">
                <a:spLocks noChangeArrowheads="1"/>
              </p:cNvSpPr>
              <p:nvPr/>
            </p:nvSpPr>
            <p:spPr bwMode="auto">
              <a:xfrm>
                <a:off x="3243" y="3113"/>
                <a:ext cx="297" cy="173"/>
              </a:xfrm>
              <a:prstGeom prst="rect">
                <a:avLst/>
              </a:prstGeom>
              <a:noFill/>
              <a:ln w="9525">
                <a:noFill/>
                <a:miter lim="800000"/>
                <a:headEnd/>
                <a:tailEnd/>
              </a:ln>
            </p:spPr>
            <p:txBody>
              <a:bodyPr wrap="none">
                <a:spAutoFit/>
              </a:bodyPr>
              <a:lstStyle/>
              <a:p>
                <a:r>
                  <a:rPr lang="de-DE" sz="1200"/>
                  <a:t>Age</a:t>
                </a:r>
              </a:p>
            </p:txBody>
          </p:sp>
          <p:sp>
            <p:nvSpPr>
              <p:cNvPr id="31754" name="Text Box 7"/>
              <p:cNvSpPr txBox="1">
                <a:spLocks noChangeArrowheads="1"/>
              </p:cNvSpPr>
              <p:nvPr/>
            </p:nvSpPr>
            <p:spPr bwMode="auto">
              <a:xfrm>
                <a:off x="993" y="2177"/>
                <a:ext cx="292" cy="173"/>
              </a:xfrm>
              <a:prstGeom prst="rect">
                <a:avLst/>
              </a:prstGeom>
              <a:noFill/>
              <a:ln w="9525">
                <a:noFill/>
                <a:miter lim="800000"/>
                <a:headEnd/>
                <a:tailEnd/>
              </a:ln>
            </p:spPr>
            <p:txBody>
              <a:bodyPr wrap="none">
                <a:spAutoFit/>
              </a:bodyPr>
              <a:lstStyle/>
              <a:p>
                <a:r>
                  <a:rPr lang="de-DE" sz="1200"/>
                  <a:t>BMI</a:t>
                </a:r>
              </a:p>
            </p:txBody>
          </p:sp>
        </p:grpSp>
        <p:sp>
          <p:nvSpPr>
            <p:cNvPr id="1031" name="Text Box 8"/>
            <p:cNvSpPr txBox="1">
              <a:spLocks noChangeArrowheads="1"/>
            </p:cNvSpPr>
            <p:nvPr/>
          </p:nvSpPr>
          <p:spPr bwMode="auto">
            <a:xfrm>
              <a:off x="585" y="335"/>
              <a:ext cx="4416" cy="969"/>
            </a:xfrm>
            <a:prstGeom prst="rect">
              <a:avLst/>
            </a:prstGeom>
            <a:noFill/>
            <a:ln w="9525">
              <a:noFill/>
              <a:miter lim="800000"/>
              <a:headEnd/>
              <a:tailEnd/>
            </a:ln>
          </p:spPr>
          <p:txBody>
            <a:bodyPr>
              <a:spAutoFit/>
            </a:bodyPr>
            <a:lstStyle/>
            <a:p>
              <a:pPr algn="ctr">
                <a:defRPr/>
              </a:pPr>
              <a:r>
                <a:rPr lang="en-US" sz="4000" dirty="0">
                  <a:solidFill>
                    <a:srgbClr val="FFC000"/>
                  </a:solidFill>
                  <a:latin typeface="+mn-lt"/>
                  <a:cs typeface="Arial" charset="0"/>
                </a:rPr>
                <a:t>EURAS results: Impact of age and BMI on VTE risk during OC use</a:t>
              </a:r>
              <a:r>
                <a:rPr lang="en-US" sz="3200" dirty="0">
                  <a:latin typeface="Arial" charset="0"/>
                  <a:cs typeface="Arial" charset="0"/>
                </a:rPr>
                <a:t/>
              </a:r>
              <a:br>
                <a:rPr lang="en-US" sz="3200" dirty="0">
                  <a:latin typeface="Arial" charset="0"/>
                  <a:cs typeface="Arial" charset="0"/>
                </a:rPr>
              </a:br>
              <a:r>
                <a:rPr lang="en-US" sz="3200" dirty="0">
                  <a:latin typeface="Arial" charset="0"/>
                  <a:cs typeface="Arial" charset="0"/>
                </a:rPr>
                <a:t>                   	</a:t>
              </a:r>
            </a:p>
          </p:txBody>
        </p:sp>
      </p:grpSp>
      <p:sp>
        <p:nvSpPr>
          <p:cNvPr id="31747" name="Text Box 73"/>
          <p:cNvSpPr txBox="1">
            <a:spLocks noChangeArrowheads="1"/>
          </p:cNvSpPr>
          <p:nvPr/>
        </p:nvSpPr>
        <p:spPr bwMode="auto">
          <a:xfrm>
            <a:off x="2916238" y="6381750"/>
            <a:ext cx="5851525" cy="246063"/>
          </a:xfrm>
          <a:prstGeom prst="rect">
            <a:avLst/>
          </a:prstGeom>
          <a:noFill/>
          <a:ln w="9525">
            <a:noFill/>
            <a:miter lim="800000"/>
            <a:headEnd/>
            <a:tailEnd/>
          </a:ln>
        </p:spPr>
        <p:txBody>
          <a:bodyPr>
            <a:spAutoFit/>
          </a:bodyPr>
          <a:lstStyle/>
          <a:p>
            <a:r>
              <a:rPr lang="en-US" sz="1000" i="1"/>
              <a:t>Rabe T, Luxembourg B, Ludwig M, Dinger J, et al. </a:t>
            </a:r>
            <a:r>
              <a:rPr lang="de-DE" sz="1000" i="1"/>
              <a:t>J Reproduktionsmed Endokrinol 2011; 8: 126-167</a:t>
            </a:r>
            <a:endParaRPr lang="en-GB" sz="1000" i="1"/>
          </a:p>
        </p:txBody>
      </p:sp>
      <p:sp>
        <p:nvSpPr>
          <p:cNvPr id="31748" name="Text Box 74"/>
          <p:cNvSpPr txBox="1">
            <a:spLocks noChangeArrowheads="1"/>
          </p:cNvSpPr>
          <p:nvPr/>
        </p:nvSpPr>
        <p:spPr bwMode="auto">
          <a:xfrm>
            <a:off x="642938" y="6000750"/>
            <a:ext cx="4287837" cy="228600"/>
          </a:xfrm>
          <a:prstGeom prst="rect">
            <a:avLst/>
          </a:prstGeom>
          <a:noFill/>
          <a:ln w="3175">
            <a:noFill/>
            <a:miter lim="800000"/>
            <a:headEnd/>
            <a:tailEnd/>
          </a:ln>
        </p:spPr>
        <p:txBody>
          <a:bodyPr wrap="none" lIns="43768" tIns="21884" rIns="43768" bIns="21884">
            <a:spAutoFit/>
          </a:bodyPr>
          <a:lstStyle/>
          <a:p>
            <a:pPr eaLnBrk="0" hangingPunct="0"/>
            <a:r>
              <a:rPr lang="en-US" sz="1200"/>
              <a:t>* Risk estimates based on 115 VTE in 116,00 WY of exposure</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defRPr/>
            </a:pPr>
            <a:endParaRPr lang="en-GB" sz="4000" smtClean="0"/>
          </a:p>
        </p:txBody>
      </p:sp>
      <p:graphicFrame>
        <p:nvGraphicFramePr>
          <p:cNvPr id="8" name="Content Placeholder 7"/>
          <p:cNvGraphicFramePr>
            <a:graphicFrameLocks noGrp="1"/>
          </p:cNvGraphicFramePr>
          <p:nvPr>
            <p:ph idx="1"/>
          </p:nvPr>
        </p:nvGraphicFramePr>
        <p:xfrm>
          <a:off x="395288" y="2852738"/>
          <a:ext cx="8220075" cy="3757611"/>
        </p:xfrm>
        <a:graphic>
          <a:graphicData uri="http://schemas.openxmlformats.org/drawingml/2006/table">
            <a:tbl>
              <a:tblPr firstRow="1" bandRow="1">
                <a:tableStyleId>{5C22544A-7EE6-4342-B048-85BDC9FD1C3A}</a:tableStyleId>
              </a:tblPr>
              <a:tblGrid>
                <a:gridCol w="4757359"/>
                <a:gridCol w="3462716"/>
              </a:tblGrid>
              <a:tr h="835990">
                <a:tc>
                  <a:txBody>
                    <a:bodyPr/>
                    <a:lstStyle/>
                    <a:p>
                      <a:r>
                        <a:rPr lang="en-GB" sz="1800" dirty="0" err="1" smtClean="0"/>
                        <a:t>Progestogen</a:t>
                      </a:r>
                      <a:endParaRPr lang="en-GB" sz="1800" dirty="0"/>
                    </a:p>
                  </a:txBody>
                  <a:tcPr marL="186350" marR="186350" marT="45726" marB="45726"/>
                </a:tc>
                <a:tc>
                  <a:txBody>
                    <a:bodyPr/>
                    <a:lstStyle/>
                    <a:p>
                      <a:r>
                        <a:rPr lang="en-GB" sz="1800" dirty="0" smtClean="0"/>
                        <a:t>VTE cases</a:t>
                      </a:r>
                      <a:r>
                        <a:rPr lang="en-GB" sz="1800" baseline="0" dirty="0" smtClean="0"/>
                        <a:t> per 10,000 women per year</a:t>
                      </a:r>
                      <a:endParaRPr lang="en-GB" sz="1800" dirty="0"/>
                    </a:p>
                  </a:txBody>
                  <a:tcPr marL="186350" marR="186350" marT="45726" marB="45726"/>
                </a:tc>
              </a:tr>
              <a:tr h="748410">
                <a:tc>
                  <a:txBody>
                    <a:bodyPr/>
                    <a:lstStyle/>
                    <a:p>
                      <a:r>
                        <a:rPr lang="en-GB" sz="1800" dirty="0" smtClean="0"/>
                        <a:t>NO</a:t>
                      </a:r>
                      <a:r>
                        <a:rPr lang="en-GB" sz="1800" baseline="0" dirty="0" smtClean="0"/>
                        <a:t> Combined hormonal contraception or pregnancy</a:t>
                      </a:r>
                      <a:endParaRPr lang="en-GB" sz="1800" dirty="0"/>
                    </a:p>
                  </a:txBody>
                  <a:tcPr marL="186350" marR="186350" marT="45726" marB="45726"/>
                </a:tc>
                <a:tc>
                  <a:txBody>
                    <a:bodyPr/>
                    <a:lstStyle/>
                    <a:p>
                      <a:pPr algn="ctr"/>
                      <a:r>
                        <a:rPr lang="en-GB" sz="1800" dirty="0" smtClean="0"/>
                        <a:t>2</a:t>
                      </a:r>
                      <a:endParaRPr lang="en-GB" sz="1800" dirty="0"/>
                    </a:p>
                  </a:txBody>
                  <a:tcPr marL="186350" marR="186350" marT="45726" marB="45726"/>
                </a:tc>
              </a:tr>
              <a:tr h="720182">
                <a:tc>
                  <a:txBody>
                    <a:bodyPr/>
                    <a:lstStyle/>
                    <a:p>
                      <a:r>
                        <a:rPr lang="en-GB" sz="1800" dirty="0" err="1" smtClean="0"/>
                        <a:t>Levonorgestrel</a:t>
                      </a:r>
                      <a:r>
                        <a:rPr lang="en-GB" sz="1800" dirty="0" smtClean="0"/>
                        <a:t>,</a:t>
                      </a:r>
                      <a:r>
                        <a:rPr lang="en-GB" sz="1800" baseline="0" dirty="0" smtClean="0"/>
                        <a:t> </a:t>
                      </a:r>
                      <a:r>
                        <a:rPr lang="en-GB" sz="1800" baseline="0" dirty="0" err="1" smtClean="0"/>
                        <a:t>norethisterone</a:t>
                      </a:r>
                      <a:r>
                        <a:rPr lang="en-GB" sz="1800" baseline="0" dirty="0" smtClean="0"/>
                        <a:t> or </a:t>
                      </a:r>
                      <a:r>
                        <a:rPr lang="en-GB" sz="1800" baseline="0" dirty="0" err="1" smtClean="0"/>
                        <a:t>norgestimate</a:t>
                      </a:r>
                      <a:endParaRPr lang="en-GB" sz="1800" dirty="0"/>
                    </a:p>
                  </a:txBody>
                  <a:tcPr marL="186350" marR="186350" marT="45726" marB="45726"/>
                </a:tc>
                <a:tc>
                  <a:txBody>
                    <a:bodyPr/>
                    <a:lstStyle/>
                    <a:p>
                      <a:pPr algn="ctr"/>
                      <a:r>
                        <a:rPr lang="en-GB" sz="1800" dirty="0" smtClean="0"/>
                        <a:t>5-7</a:t>
                      </a:r>
                      <a:endParaRPr lang="en-GB" sz="1800" dirty="0"/>
                    </a:p>
                  </a:txBody>
                  <a:tcPr marL="186350" marR="186350" marT="45726" marB="45726"/>
                </a:tc>
              </a:tr>
              <a:tr h="484343">
                <a:tc>
                  <a:txBody>
                    <a:bodyPr/>
                    <a:lstStyle/>
                    <a:p>
                      <a:r>
                        <a:rPr lang="en-GB" sz="1800" dirty="0" err="1" smtClean="0"/>
                        <a:t>Etonorgestrel</a:t>
                      </a:r>
                      <a:r>
                        <a:rPr lang="en-GB" sz="1800" dirty="0" smtClean="0"/>
                        <a:t> or </a:t>
                      </a:r>
                      <a:r>
                        <a:rPr lang="en-GB" sz="1800" dirty="0" err="1" smtClean="0"/>
                        <a:t>Norelgestromin</a:t>
                      </a:r>
                      <a:endParaRPr lang="en-GB" sz="1800" dirty="0"/>
                    </a:p>
                  </a:txBody>
                  <a:tcPr marL="186350" marR="186350" marT="45726" marB="45726"/>
                </a:tc>
                <a:tc>
                  <a:txBody>
                    <a:bodyPr/>
                    <a:lstStyle/>
                    <a:p>
                      <a:pPr algn="ctr"/>
                      <a:r>
                        <a:rPr lang="en-GB" sz="1800" dirty="0" smtClean="0"/>
                        <a:t>6-12</a:t>
                      </a:r>
                      <a:endParaRPr lang="en-GB" sz="1800" dirty="0"/>
                    </a:p>
                  </a:txBody>
                  <a:tcPr marL="186350" marR="186350" marT="45726" marB="45726"/>
                </a:tc>
              </a:tr>
              <a:tr h="484343">
                <a:tc>
                  <a:txBody>
                    <a:bodyPr/>
                    <a:lstStyle/>
                    <a:p>
                      <a:r>
                        <a:rPr lang="en-GB" sz="1800" dirty="0" err="1" smtClean="0"/>
                        <a:t>Gestodene</a:t>
                      </a:r>
                      <a:r>
                        <a:rPr lang="en-GB" sz="1800" dirty="0" smtClean="0"/>
                        <a:t>, </a:t>
                      </a:r>
                      <a:r>
                        <a:rPr lang="en-GB" sz="1800" dirty="0" err="1" smtClean="0"/>
                        <a:t>desogestrel</a:t>
                      </a:r>
                      <a:r>
                        <a:rPr lang="en-GB" sz="1800" dirty="0" smtClean="0"/>
                        <a:t>, </a:t>
                      </a:r>
                      <a:r>
                        <a:rPr lang="en-GB" sz="1800" dirty="0" err="1" smtClean="0"/>
                        <a:t>drosperinone</a:t>
                      </a:r>
                      <a:endParaRPr lang="en-GB" sz="1800" dirty="0"/>
                    </a:p>
                  </a:txBody>
                  <a:tcPr marL="186350" marR="186350" marT="45726" marB="45726"/>
                </a:tc>
                <a:tc>
                  <a:txBody>
                    <a:bodyPr/>
                    <a:lstStyle/>
                    <a:p>
                      <a:pPr algn="ctr"/>
                      <a:r>
                        <a:rPr lang="en-GB" sz="1800" dirty="0" smtClean="0"/>
                        <a:t>9-12</a:t>
                      </a:r>
                      <a:endParaRPr lang="en-GB" sz="1800" dirty="0"/>
                    </a:p>
                  </a:txBody>
                  <a:tcPr marL="186350" marR="186350" marT="45726" marB="45726"/>
                </a:tc>
              </a:tr>
              <a:tr h="484343">
                <a:tc>
                  <a:txBody>
                    <a:bodyPr/>
                    <a:lstStyle/>
                    <a:p>
                      <a:r>
                        <a:rPr lang="en-GB" sz="1800" dirty="0" err="1" smtClean="0"/>
                        <a:t>Chlormadinone</a:t>
                      </a:r>
                      <a:r>
                        <a:rPr lang="en-GB" sz="1800" dirty="0" smtClean="0"/>
                        <a:t>, </a:t>
                      </a:r>
                      <a:r>
                        <a:rPr lang="en-GB" sz="1800" dirty="0" err="1" smtClean="0"/>
                        <a:t>dienogest</a:t>
                      </a:r>
                      <a:r>
                        <a:rPr lang="en-GB" sz="1800" dirty="0" smtClean="0"/>
                        <a:t>, </a:t>
                      </a:r>
                      <a:r>
                        <a:rPr lang="en-GB" sz="1800" dirty="0" err="1" smtClean="0"/>
                        <a:t>nomegestrol</a:t>
                      </a:r>
                      <a:endParaRPr lang="en-GB" sz="1800" dirty="0"/>
                    </a:p>
                  </a:txBody>
                  <a:tcPr marL="186350" marR="186350" marT="45726" marB="45726"/>
                </a:tc>
                <a:tc>
                  <a:txBody>
                    <a:bodyPr/>
                    <a:lstStyle/>
                    <a:p>
                      <a:pPr algn="ctr"/>
                      <a:r>
                        <a:rPr lang="en-GB" sz="1800" dirty="0" smtClean="0"/>
                        <a:t>Studies ongoing</a:t>
                      </a:r>
                      <a:endParaRPr lang="en-GB" sz="1800" dirty="0"/>
                    </a:p>
                  </a:txBody>
                  <a:tcPr marL="186350" marR="186350" marT="45726" marB="45726"/>
                </a:tc>
              </a:tr>
            </a:tbl>
          </a:graphicData>
        </a:graphic>
      </p:graphicFrame>
      <p:pic>
        <p:nvPicPr>
          <p:cNvPr id="32794" name="Picture 2"/>
          <p:cNvPicPr>
            <a:picLocks noChangeAspect="1" noChangeArrowheads="1"/>
          </p:cNvPicPr>
          <p:nvPr/>
        </p:nvPicPr>
        <p:blipFill>
          <a:blip r:embed="rId3" cstate="print"/>
          <a:srcRect/>
          <a:stretch>
            <a:fillRect/>
          </a:stretch>
        </p:blipFill>
        <p:spPr bwMode="auto">
          <a:xfrm>
            <a:off x="539750" y="549275"/>
            <a:ext cx="7956550" cy="19431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GB" b="0" smtClean="0">
                <a:solidFill>
                  <a:srgbClr val="FFC000"/>
                </a:solidFill>
                <a:effectLst/>
              </a:rPr>
              <a:t>MRHA Feb 2014</a:t>
            </a:r>
          </a:p>
        </p:txBody>
      </p:sp>
      <p:sp>
        <p:nvSpPr>
          <p:cNvPr id="3" name="Content Placeholder 2"/>
          <p:cNvSpPr>
            <a:spLocks noGrp="1"/>
          </p:cNvSpPr>
          <p:nvPr>
            <p:ph idx="1"/>
          </p:nvPr>
        </p:nvSpPr>
        <p:spPr>
          <a:xfrm>
            <a:off x="323850" y="1600200"/>
            <a:ext cx="8569325" cy="4997450"/>
          </a:xfrm>
        </p:spPr>
        <p:txBody>
          <a:bodyPr>
            <a:normAutofit fontScale="55000" lnSpcReduction="20000"/>
          </a:bodyPr>
          <a:lstStyle/>
          <a:p>
            <a:pPr>
              <a:buFont typeface="Wingdings" pitchFamily="2" charset="2"/>
              <a:buNone/>
              <a:defRPr/>
            </a:pPr>
            <a:r>
              <a:rPr lang="en-GB" sz="4400" dirty="0" smtClean="0">
                <a:effectLst/>
              </a:rPr>
              <a:t>Combined hormonal contraceptives and VTE review confirms risk is  small—consider risk factors and remain vigilant for signs and symptoms </a:t>
            </a:r>
          </a:p>
          <a:p>
            <a:pPr>
              <a:buFont typeface="Wingdings" pitchFamily="2" charset="2"/>
              <a:buNone/>
              <a:defRPr/>
            </a:pPr>
            <a:r>
              <a:rPr lang="en-GB" dirty="0" smtClean="0">
                <a:effectLst/>
              </a:rPr>
              <a:t> </a:t>
            </a:r>
          </a:p>
          <a:p>
            <a:pPr>
              <a:buFont typeface="Wingdings" pitchFamily="2" charset="2"/>
              <a:buNone/>
              <a:defRPr/>
            </a:pPr>
            <a:r>
              <a:rPr lang="en-GB" dirty="0" smtClean="0">
                <a:effectLst/>
              </a:rPr>
              <a:t>Results of review:</a:t>
            </a:r>
          </a:p>
          <a:p>
            <a:pPr>
              <a:defRPr/>
            </a:pPr>
            <a:endParaRPr lang="en-GB" dirty="0" smtClean="0">
              <a:effectLst/>
            </a:endParaRPr>
          </a:p>
          <a:p>
            <a:pPr>
              <a:defRPr/>
            </a:pPr>
            <a:r>
              <a:rPr lang="en-GB" dirty="0" smtClean="0">
                <a:effectLst/>
              </a:rPr>
              <a:t>The risk of blood clots with all low-dose CHCs is small</a:t>
            </a:r>
          </a:p>
          <a:p>
            <a:pPr>
              <a:defRPr/>
            </a:pPr>
            <a:endParaRPr lang="en-GB" dirty="0" smtClean="0">
              <a:effectLst/>
            </a:endParaRPr>
          </a:p>
          <a:p>
            <a:pPr>
              <a:defRPr/>
            </a:pPr>
            <a:r>
              <a:rPr lang="en-GB" dirty="0" smtClean="0">
                <a:effectLst/>
              </a:rPr>
              <a:t>There is good evidence that the risk of venous </a:t>
            </a:r>
            <a:r>
              <a:rPr lang="en-GB" dirty="0" err="1" smtClean="0">
                <a:effectLst/>
              </a:rPr>
              <a:t>thromboembolism</a:t>
            </a:r>
            <a:r>
              <a:rPr lang="en-GB" dirty="0" smtClean="0">
                <a:effectLst/>
              </a:rPr>
              <a:t> (VTE) may vary between products, depending on the </a:t>
            </a:r>
            <a:r>
              <a:rPr lang="en-GB" dirty="0" err="1" smtClean="0">
                <a:effectLst/>
              </a:rPr>
              <a:t>progestogen</a:t>
            </a:r>
            <a:endParaRPr lang="en-GB" dirty="0" smtClean="0">
              <a:effectLst/>
            </a:endParaRPr>
          </a:p>
          <a:p>
            <a:pPr>
              <a:defRPr/>
            </a:pPr>
            <a:endParaRPr lang="en-GB" dirty="0" smtClean="0">
              <a:effectLst/>
            </a:endParaRPr>
          </a:p>
          <a:p>
            <a:pPr marL="342900" lvl="1" indent="-342900">
              <a:buClr>
                <a:schemeClr val="hlink"/>
              </a:buClr>
              <a:defRPr/>
            </a:pPr>
            <a:r>
              <a:rPr lang="en-GB" sz="3300" dirty="0" smtClean="0">
                <a:effectLst/>
              </a:rPr>
              <a:t>CHCs that contain </a:t>
            </a:r>
            <a:r>
              <a:rPr lang="en-GB" sz="3300" dirty="0" err="1" smtClean="0">
                <a:effectLst/>
              </a:rPr>
              <a:t>levonorgestrel</a:t>
            </a:r>
            <a:r>
              <a:rPr lang="en-GB" sz="3300" dirty="0" smtClean="0">
                <a:effectLst/>
              </a:rPr>
              <a:t>, </a:t>
            </a:r>
            <a:r>
              <a:rPr lang="en-GB" sz="3300" dirty="0" err="1" smtClean="0">
                <a:effectLst/>
              </a:rPr>
              <a:t>norethisterone</a:t>
            </a:r>
            <a:r>
              <a:rPr lang="en-GB" sz="3300" dirty="0" smtClean="0">
                <a:effectLst/>
              </a:rPr>
              <a:t>, or </a:t>
            </a:r>
            <a:r>
              <a:rPr lang="en-GB" sz="3300" dirty="0" err="1" smtClean="0">
                <a:effectLst/>
              </a:rPr>
              <a:t>norgestimate</a:t>
            </a:r>
            <a:r>
              <a:rPr lang="en-GB" sz="3300" dirty="0" smtClean="0">
                <a:effectLst/>
              </a:rPr>
              <a:t> have the lowest risk of VTE </a:t>
            </a:r>
          </a:p>
          <a:p>
            <a:pPr marL="342900" lvl="1" indent="-342900">
              <a:buClr>
                <a:schemeClr val="hlink"/>
              </a:buClr>
              <a:defRPr/>
            </a:pPr>
            <a:endParaRPr lang="en-GB" sz="3300" dirty="0" smtClean="0">
              <a:effectLst/>
            </a:endParaRPr>
          </a:p>
          <a:p>
            <a:pPr marL="342900" lvl="1" indent="-342900">
              <a:buClr>
                <a:schemeClr val="hlink"/>
              </a:buClr>
              <a:defRPr/>
            </a:pPr>
            <a:r>
              <a:rPr lang="en-GB" sz="3300" dirty="0" smtClean="0">
                <a:effectLst/>
              </a:rPr>
              <a:t>The benefits of any CHC far outweigh the risk of serious side effects</a:t>
            </a:r>
          </a:p>
          <a:p>
            <a:pPr lvl="1">
              <a:buFont typeface="Wingdings" pitchFamily="2" charset="2"/>
              <a:buNone/>
              <a:defRPr/>
            </a:pPr>
            <a:r>
              <a:rPr lang="en-GB" sz="3300" dirty="0" smtClean="0">
                <a:effectLst/>
              </a:rPr>
              <a:t>prescribers and women should be aware of the major risk factors for </a:t>
            </a:r>
          </a:p>
          <a:p>
            <a:pPr lvl="1">
              <a:buFont typeface="Wingdings" pitchFamily="2" charset="2"/>
              <a:buNone/>
              <a:defRPr/>
            </a:pPr>
            <a:r>
              <a:rPr lang="en-GB" sz="3300" dirty="0" err="1" smtClean="0">
                <a:effectLst/>
              </a:rPr>
              <a:t>thromboembolism</a:t>
            </a:r>
            <a:r>
              <a:rPr lang="en-GB" sz="3300" dirty="0" smtClean="0">
                <a:effectLst/>
              </a:rPr>
              <a:t>, and of the key signs and symptoms</a:t>
            </a:r>
          </a:p>
          <a:p>
            <a:pPr marL="342900" lvl="1" indent="-342900">
              <a:buClr>
                <a:schemeClr val="hlink"/>
              </a:buClr>
              <a:defRPr/>
            </a:pPr>
            <a:endParaRPr lang="en-GB" sz="3300" dirty="0" smtClean="0">
              <a:effectLst/>
            </a:endParaRPr>
          </a:p>
          <a:p>
            <a:pPr>
              <a:defRPr/>
            </a:pPr>
            <a:endParaRPr lang="en-GB" dirty="0" smtClean="0">
              <a:effectLst/>
            </a:endParaRPr>
          </a:p>
          <a:p>
            <a:pPr>
              <a:defRPr/>
            </a:pPr>
            <a:endParaRPr lang="en-GB" dirty="0" smtClean="0">
              <a:effectLst/>
            </a:endParaRPr>
          </a:p>
          <a:p>
            <a:pPr>
              <a:defRPr/>
            </a:pPr>
            <a:endParaRPr lang="en-GB" dirty="0" smtClean="0">
              <a:effectLst/>
            </a:endParaRPr>
          </a:p>
          <a:p>
            <a:pPr>
              <a:buFont typeface="Wingdings" pitchFamily="2" charset="2"/>
              <a:buNone/>
              <a:defRPr/>
            </a:pPr>
            <a:endParaRPr lang="en-GB" dirty="0" smtClean="0">
              <a:effectLst/>
            </a:endParaRPr>
          </a:p>
          <a:p>
            <a:pPr lvl="1">
              <a:buFont typeface="Wingdings" pitchFamily="2" charset="2"/>
              <a:buNone/>
              <a:defRPr/>
            </a:pPr>
            <a:endParaRPr lang="en-GB" sz="3300" dirty="0" smtClean="0">
              <a:effectLst/>
            </a:endParaRPr>
          </a:p>
          <a:p>
            <a:pPr lvl="1">
              <a:buFont typeface="Wingdings" pitchFamily="2" charset="2"/>
              <a:buNone/>
              <a:defRPr/>
            </a:pPr>
            <a:endParaRPr lang="en-GB" sz="3300" dirty="0" smtClean="0">
              <a:effectLst/>
            </a:endParaRPr>
          </a:p>
          <a:p>
            <a:pPr lvl="1">
              <a:buFont typeface="Wingdings" pitchFamily="2" charset="2"/>
              <a:buNone/>
              <a:defRPr/>
            </a:pPr>
            <a:endParaRPr lang="en-GB" sz="3300" dirty="0" smtClean="0">
              <a:effectLst/>
            </a:endParaRPr>
          </a:p>
          <a:p>
            <a:pPr lvl="1">
              <a:buFont typeface="Wingdings" pitchFamily="2" charset="2"/>
              <a:buNone/>
              <a:defRPr/>
            </a:pPr>
            <a:endParaRPr lang="en-GB" sz="3300" dirty="0" smtClean="0">
              <a:effectLst/>
            </a:endParaRPr>
          </a:p>
          <a:p>
            <a:pPr lvl="1">
              <a:buFont typeface="Wingdings" pitchFamily="2" charset="2"/>
              <a:buNone/>
              <a:defRPr/>
            </a:pPr>
            <a:endParaRPr lang="en-GB" sz="3300" dirty="0">
              <a:effectLs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GB" b="0" smtClean="0">
                <a:solidFill>
                  <a:srgbClr val="FFC000"/>
                </a:solidFill>
                <a:effectLst/>
              </a:rPr>
              <a:t>COCPs</a:t>
            </a:r>
          </a:p>
        </p:txBody>
      </p:sp>
      <p:graphicFrame>
        <p:nvGraphicFramePr>
          <p:cNvPr id="4" name="Content Placeholder 3"/>
          <p:cNvGraphicFramePr>
            <a:graphicFrameLocks noGrp="1"/>
          </p:cNvGraphicFramePr>
          <p:nvPr>
            <p:ph idx="1"/>
          </p:nvPr>
        </p:nvGraphicFramePr>
        <p:xfrm>
          <a:off x="1835150" y="1785938"/>
          <a:ext cx="6336702" cy="3619102"/>
        </p:xfrm>
        <a:graphic>
          <a:graphicData uri="http://schemas.openxmlformats.org/drawingml/2006/table">
            <a:tbl>
              <a:tblPr>
                <a:tableStyleId>{5C22544A-7EE6-4342-B048-85BDC9FD1C3A}</a:tableStyleId>
              </a:tblPr>
              <a:tblGrid>
                <a:gridCol w="2112234"/>
                <a:gridCol w="2112234"/>
                <a:gridCol w="2112234"/>
              </a:tblGrid>
              <a:tr h="1123751">
                <a:tc>
                  <a:txBody>
                    <a:bodyPr/>
                    <a:lstStyle/>
                    <a:p>
                      <a:endParaRPr lang="en-GB" sz="2800" dirty="0">
                        <a:latin typeface="Comic Sans MS" pitchFamily="66" charset="0"/>
                      </a:endParaRPr>
                    </a:p>
                  </a:txBody>
                  <a:tcPr>
                    <a:solidFill>
                      <a:schemeClr val="bg2">
                        <a:lumMod val="25000"/>
                        <a:lumOff val="75000"/>
                      </a:schemeClr>
                    </a:solidFill>
                  </a:tcPr>
                </a:tc>
                <a:tc>
                  <a:txBody>
                    <a:bodyPr/>
                    <a:lstStyle/>
                    <a:p>
                      <a:pPr algn="ctr"/>
                      <a:endParaRPr lang="en-GB" sz="2800" dirty="0" smtClean="0">
                        <a:latin typeface="Comic Sans MS" pitchFamily="66" charset="0"/>
                      </a:endParaRPr>
                    </a:p>
                    <a:p>
                      <a:pPr algn="ctr"/>
                      <a:r>
                        <a:rPr lang="en-GB" sz="2800" dirty="0" err="1" smtClean="0">
                          <a:latin typeface="Comic Sans MS" pitchFamily="66" charset="0"/>
                        </a:rPr>
                        <a:t>Yasmin</a:t>
                      </a:r>
                      <a:endParaRPr lang="en-GB" sz="2800" dirty="0" smtClean="0">
                        <a:latin typeface="Comic Sans MS" pitchFamily="66" charset="0"/>
                      </a:endParaRPr>
                    </a:p>
                  </a:txBody>
                  <a:tcPr>
                    <a:solidFill>
                      <a:schemeClr val="bg2">
                        <a:lumMod val="25000"/>
                        <a:lumOff val="75000"/>
                      </a:schemeClr>
                    </a:solidFill>
                  </a:tcPr>
                </a:tc>
                <a:tc>
                  <a:txBody>
                    <a:bodyPr/>
                    <a:lstStyle/>
                    <a:p>
                      <a:endParaRPr lang="en-GB" sz="2800" dirty="0">
                        <a:latin typeface="Comic Sans MS" pitchFamily="66" charset="0"/>
                      </a:endParaRPr>
                    </a:p>
                  </a:txBody>
                  <a:tcPr>
                    <a:solidFill>
                      <a:schemeClr val="bg2">
                        <a:lumMod val="25000"/>
                        <a:lumOff val="75000"/>
                      </a:schemeClr>
                    </a:solidFill>
                  </a:tcPr>
                </a:tc>
              </a:tr>
              <a:tr h="1123751">
                <a:tc>
                  <a:txBody>
                    <a:bodyPr/>
                    <a:lstStyle/>
                    <a:p>
                      <a:pPr algn="ctr"/>
                      <a:endParaRPr lang="en-GB" sz="2800" dirty="0" smtClean="0">
                        <a:latin typeface="Comic Sans MS" pitchFamily="66" charset="0"/>
                      </a:endParaRPr>
                    </a:p>
                    <a:p>
                      <a:pPr algn="ctr"/>
                      <a:r>
                        <a:rPr lang="en-GB" sz="2800" dirty="0" err="1" smtClean="0">
                          <a:latin typeface="Comic Sans MS" pitchFamily="66" charset="0"/>
                        </a:rPr>
                        <a:t>Femodette</a:t>
                      </a:r>
                      <a:endParaRPr lang="en-GB" sz="2800" dirty="0">
                        <a:latin typeface="Comic Sans MS" pitchFamily="66" charset="0"/>
                      </a:endParaRPr>
                    </a:p>
                  </a:txBody>
                  <a:tcPr>
                    <a:solidFill>
                      <a:schemeClr val="bg2">
                        <a:lumMod val="25000"/>
                        <a:lumOff val="75000"/>
                      </a:schemeClr>
                    </a:solidFill>
                  </a:tcPr>
                </a:tc>
                <a:tc>
                  <a:txBody>
                    <a:bodyPr/>
                    <a:lstStyle/>
                    <a:p>
                      <a:pPr algn="ctr"/>
                      <a:endParaRPr lang="en-GB" sz="2800" dirty="0" smtClean="0">
                        <a:latin typeface="Comic Sans MS" pitchFamily="66" charset="0"/>
                      </a:endParaRPr>
                    </a:p>
                    <a:p>
                      <a:pPr algn="ctr"/>
                      <a:r>
                        <a:rPr lang="en-GB" sz="2800" dirty="0" err="1" smtClean="0">
                          <a:latin typeface="Comic Sans MS" pitchFamily="66" charset="0"/>
                        </a:rPr>
                        <a:t>Femodene</a:t>
                      </a:r>
                      <a:endParaRPr lang="en-GB" sz="2800" dirty="0">
                        <a:latin typeface="Comic Sans MS" pitchFamily="66" charset="0"/>
                      </a:endParaRPr>
                    </a:p>
                  </a:txBody>
                  <a:tcPr>
                    <a:solidFill>
                      <a:schemeClr val="bg2">
                        <a:lumMod val="25000"/>
                        <a:lumOff val="75000"/>
                      </a:schemeClr>
                    </a:solidFill>
                  </a:tcPr>
                </a:tc>
                <a:tc>
                  <a:txBody>
                    <a:bodyPr/>
                    <a:lstStyle/>
                    <a:p>
                      <a:pPr algn="ctr"/>
                      <a:endParaRPr lang="en-GB" sz="2800" dirty="0" smtClean="0">
                        <a:latin typeface="Comic Sans MS" pitchFamily="66" charset="0"/>
                      </a:endParaRPr>
                    </a:p>
                    <a:p>
                      <a:pPr algn="ctr"/>
                      <a:r>
                        <a:rPr lang="en-GB" sz="2800" dirty="0" err="1" smtClean="0">
                          <a:latin typeface="Comic Sans MS" pitchFamily="66" charset="0"/>
                        </a:rPr>
                        <a:t>Cilest</a:t>
                      </a:r>
                      <a:endParaRPr lang="en-GB" sz="2800" dirty="0">
                        <a:latin typeface="Comic Sans MS" pitchFamily="66" charset="0"/>
                      </a:endParaRPr>
                    </a:p>
                  </a:txBody>
                  <a:tcPr>
                    <a:solidFill>
                      <a:schemeClr val="bg2">
                        <a:lumMod val="25000"/>
                        <a:lumOff val="75000"/>
                      </a:schemeClr>
                    </a:solidFill>
                  </a:tcPr>
                </a:tc>
              </a:tr>
              <a:tr h="1123751">
                <a:tc>
                  <a:txBody>
                    <a:bodyPr/>
                    <a:lstStyle/>
                    <a:p>
                      <a:pPr algn="ctr"/>
                      <a:endParaRPr lang="en-GB" sz="2800" dirty="0" smtClean="0">
                        <a:latin typeface="Comic Sans MS" pitchFamily="66" charset="0"/>
                      </a:endParaRPr>
                    </a:p>
                  </a:txBody>
                  <a:tcPr>
                    <a:solidFill>
                      <a:schemeClr val="bg2">
                        <a:lumMod val="25000"/>
                        <a:lumOff val="75000"/>
                      </a:schemeClr>
                    </a:solidFill>
                  </a:tcPr>
                </a:tc>
                <a:tc>
                  <a:txBody>
                    <a:bodyPr/>
                    <a:lstStyle/>
                    <a:p>
                      <a:pPr algn="ctr"/>
                      <a:endParaRPr lang="en-GB" sz="2800" dirty="0" smtClean="0">
                        <a:latin typeface="Comic Sans MS" pitchFamily="66" charset="0"/>
                      </a:endParaRPr>
                    </a:p>
                    <a:p>
                      <a:pPr algn="ctr"/>
                      <a:r>
                        <a:rPr lang="en-GB" sz="2800" dirty="0" err="1" smtClean="0">
                          <a:latin typeface="Comic Sans MS" pitchFamily="66" charset="0"/>
                        </a:rPr>
                        <a:t>Microgynon</a:t>
                      </a:r>
                      <a:r>
                        <a:rPr lang="en-GB" sz="2800" dirty="0" smtClean="0">
                          <a:latin typeface="Comic Sans MS" pitchFamily="66" charset="0"/>
                        </a:rPr>
                        <a:t> 30</a:t>
                      </a:r>
                      <a:endParaRPr lang="en-GB" sz="2800" dirty="0">
                        <a:latin typeface="Comic Sans MS" pitchFamily="66" charset="0"/>
                      </a:endParaRPr>
                    </a:p>
                  </a:txBody>
                  <a:tcPr>
                    <a:solidFill>
                      <a:schemeClr val="bg2">
                        <a:lumMod val="25000"/>
                        <a:lumOff val="75000"/>
                      </a:schemeClr>
                    </a:solidFill>
                  </a:tcPr>
                </a:tc>
                <a:tc>
                  <a:txBody>
                    <a:bodyPr/>
                    <a:lstStyle/>
                    <a:p>
                      <a:pPr algn="ctr"/>
                      <a:endParaRPr lang="en-GB" sz="2800" dirty="0" smtClean="0">
                        <a:latin typeface="Comic Sans MS" pitchFamily="66" charset="0"/>
                      </a:endParaRPr>
                    </a:p>
                    <a:p>
                      <a:pPr algn="ctr"/>
                      <a:r>
                        <a:rPr lang="en-GB" sz="2800" dirty="0" err="1" smtClean="0">
                          <a:latin typeface="Comic Sans MS" pitchFamily="66" charset="0"/>
                        </a:rPr>
                        <a:t>Ovysmenn</a:t>
                      </a:r>
                      <a:endParaRPr lang="en-GB" sz="2800" dirty="0">
                        <a:latin typeface="Comic Sans MS" pitchFamily="66" charset="0"/>
                      </a:endParaRPr>
                    </a:p>
                  </a:txBody>
                  <a:tcPr>
                    <a:solidFill>
                      <a:schemeClr val="bg2">
                        <a:lumMod val="25000"/>
                        <a:lumOff val="75000"/>
                      </a:schemeClr>
                    </a:solidFill>
                  </a:tcPr>
                </a:tc>
              </a:tr>
            </a:tbl>
          </a:graphicData>
        </a:graphic>
      </p:graphicFrame>
      <p:sp>
        <p:nvSpPr>
          <p:cNvPr id="5" name="TextBox 4"/>
          <p:cNvSpPr txBox="1"/>
          <p:nvPr/>
        </p:nvSpPr>
        <p:spPr>
          <a:xfrm>
            <a:off x="323850" y="908050"/>
            <a:ext cx="1584325" cy="647700"/>
          </a:xfrm>
          <a:prstGeom prst="rect">
            <a:avLst/>
          </a:prstGeom>
          <a:noFill/>
        </p:spPr>
        <p:txBody>
          <a:bodyPr>
            <a:spAutoFit/>
          </a:bodyPr>
          <a:lstStyle/>
          <a:p>
            <a:pPr>
              <a:defRPr/>
            </a:pPr>
            <a:r>
              <a:rPr lang="en-GB" dirty="0">
                <a:latin typeface="+mn-lt"/>
              </a:rPr>
              <a:t>Less androgenic</a:t>
            </a:r>
          </a:p>
        </p:txBody>
      </p:sp>
      <p:sp>
        <p:nvSpPr>
          <p:cNvPr id="36886" name="Up Arrow 5"/>
          <p:cNvSpPr>
            <a:spLocks noChangeArrowheads="1"/>
          </p:cNvSpPr>
          <p:nvPr/>
        </p:nvSpPr>
        <p:spPr bwMode="auto">
          <a:xfrm>
            <a:off x="684213" y="1916113"/>
            <a:ext cx="431800" cy="3816350"/>
          </a:xfrm>
          <a:prstGeom prst="upArrow">
            <a:avLst>
              <a:gd name="adj1" fmla="val 50000"/>
              <a:gd name="adj2" fmla="val 50042"/>
            </a:avLst>
          </a:prstGeom>
          <a:solidFill>
            <a:schemeClr val="accent1"/>
          </a:solidFill>
          <a:ln w="9525" algn="ctr">
            <a:solidFill>
              <a:schemeClr val="tx1"/>
            </a:solidFill>
            <a:round/>
            <a:headEnd/>
            <a:tailEnd/>
          </a:ln>
        </p:spPr>
        <p:txBody>
          <a:bodyPr/>
          <a:lstStyle/>
          <a:p>
            <a:pPr eaLnBrk="0" hangingPunct="0"/>
            <a:endParaRPr lang="en-GB">
              <a:latin typeface="Comic Sans MS" pitchFamily="66" charset="0"/>
            </a:endParaRPr>
          </a:p>
        </p:txBody>
      </p:sp>
      <p:sp>
        <p:nvSpPr>
          <p:cNvPr id="36887" name="Right Arrow 7"/>
          <p:cNvSpPr>
            <a:spLocks noChangeArrowheads="1"/>
          </p:cNvSpPr>
          <p:nvPr/>
        </p:nvSpPr>
        <p:spPr bwMode="auto">
          <a:xfrm>
            <a:off x="1908175" y="6021388"/>
            <a:ext cx="4967288" cy="360362"/>
          </a:xfrm>
          <a:prstGeom prst="rightArrow">
            <a:avLst>
              <a:gd name="adj1" fmla="val 50000"/>
              <a:gd name="adj2" fmla="val 49968"/>
            </a:avLst>
          </a:prstGeom>
          <a:solidFill>
            <a:schemeClr val="accent1"/>
          </a:solidFill>
          <a:ln w="9525" algn="ctr">
            <a:solidFill>
              <a:schemeClr val="tx1"/>
            </a:solidFill>
            <a:round/>
            <a:headEnd/>
            <a:tailEnd/>
          </a:ln>
        </p:spPr>
        <p:txBody>
          <a:bodyPr/>
          <a:lstStyle/>
          <a:p>
            <a:pPr eaLnBrk="0" hangingPunct="0"/>
            <a:endParaRPr lang="en-GB">
              <a:latin typeface="Comic Sans MS" pitchFamily="66" charset="0"/>
            </a:endParaRPr>
          </a:p>
        </p:txBody>
      </p:sp>
      <p:sp>
        <p:nvSpPr>
          <p:cNvPr id="9" name="TextBox 8"/>
          <p:cNvSpPr txBox="1"/>
          <p:nvPr/>
        </p:nvSpPr>
        <p:spPr>
          <a:xfrm>
            <a:off x="7380288" y="5949950"/>
            <a:ext cx="1368425" cy="646113"/>
          </a:xfrm>
          <a:prstGeom prst="rect">
            <a:avLst/>
          </a:prstGeom>
          <a:noFill/>
        </p:spPr>
        <p:txBody>
          <a:bodyPr>
            <a:spAutoFit/>
          </a:bodyPr>
          <a:lstStyle/>
          <a:p>
            <a:pPr>
              <a:defRPr/>
            </a:pPr>
            <a:r>
              <a:rPr lang="en-GB" dirty="0">
                <a:latin typeface="+mn-lt"/>
              </a:rPr>
              <a:t>More estrogenic</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noFill/>
        </p:spPr>
        <p:txBody>
          <a:bodyPr anchor="t"/>
          <a:lstStyle/>
          <a:p>
            <a:pPr eaLnBrk="1" hangingPunct="1"/>
            <a:r>
              <a:rPr lang="en-GB" sz="4000" b="0" smtClean="0">
                <a:solidFill>
                  <a:srgbClr val="FFC000"/>
                </a:solidFill>
                <a:effectLst/>
              </a:rPr>
              <a:t>FSRH CHC guidance</a:t>
            </a:r>
          </a:p>
        </p:txBody>
      </p:sp>
      <p:pic>
        <p:nvPicPr>
          <p:cNvPr id="25608" name="Picture 8"/>
          <p:cNvPicPr>
            <a:picLocks noGrp="1" noChangeAspect="1" noChangeArrowheads="1"/>
          </p:cNvPicPr>
          <p:nvPr>
            <p:ph sz="half" idx="1"/>
          </p:nvPr>
        </p:nvPicPr>
        <p:blipFill>
          <a:blip r:embed="rId3" cstate="print"/>
          <a:stretch>
            <a:fillRect/>
          </a:stretch>
        </p:blipFill>
        <p:spPr>
          <a:xfrm>
            <a:off x="539552" y="1124744"/>
            <a:ext cx="3088926" cy="4525963"/>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37892" name="Content Placeholder 6"/>
          <p:cNvSpPr>
            <a:spLocks noGrp="1"/>
          </p:cNvSpPr>
          <p:nvPr>
            <p:ph sz="half" idx="2"/>
          </p:nvPr>
        </p:nvSpPr>
        <p:spPr>
          <a:xfrm>
            <a:off x="3851275" y="1844675"/>
            <a:ext cx="3168650" cy="4281488"/>
          </a:xfrm>
          <a:noFill/>
        </p:spPr>
        <p:txBody>
          <a:bodyPr/>
          <a:lstStyle/>
          <a:p>
            <a:pPr eaLnBrk="1" hangingPunct="1"/>
            <a:r>
              <a:rPr lang="en-GB" sz="3600" smtClean="0">
                <a:effectLst/>
              </a:rPr>
              <a:t>Extended regimens</a:t>
            </a:r>
          </a:p>
          <a:p>
            <a:pPr eaLnBrk="1" hangingPunct="1"/>
            <a:endParaRPr lang="en-GB" sz="3600" smtClean="0">
              <a:effectLst/>
            </a:endParaRPr>
          </a:p>
          <a:p>
            <a:pPr eaLnBrk="1" hangingPunct="1"/>
            <a:r>
              <a:rPr lang="en-GB" sz="3600" smtClean="0">
                <a:effectLst/>
              </a:rPr>
              <a:t>Reduced ‘pill-free’ interval</a:t>
            </a:r>
          </a:p>
        </p:txBody>
      </p:sp>
      <p:pic>
        <p:nvPicPr>
          <p:cNvPr id="4" name="Picture 8" descr="http://t3.gstatic.com/images?q=tbn:Lv5zvPsM25F83M:http://www.lawka-ahla.com/e107_images/newspost_images/nuvaring.jpg">
            <a:hlinkClick r:id="rId4"/>
          </p:cNvPr>
          <p:cNvPicPr>
            <a:picLocks noChangeAspect="1" noChangeArrowheads="1"/>
          </p:cNvPicPr>
          <p:nvPr/>
        </p:nvPicPr>
        <p:blipFill>
          <a:blip r:embed="rId5" cstate="print"/>
          <a:srcRect/>
          <a:stretch>
            <a:fillRect/>
          </a:stretch>
        </p:blipFill>
        <p:spPr bwMode="auto">
          <a:xfrm>
            <a:off x="6948264" y="4725144"/>
            <a:ext cx="1587912" cy="13487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5170" name="Picture 2" descr="http://www.pharmaoffshore.com/images/evra.jpg"/>
          <p:cNvPicPr>
            <a:picLocks noChangeAspect="1" noChangeArrowheads="1"/>
          </p:cNvPicPr>
          <p:nvPr/>
        </p:nvPicPr>
        <p:blipFill>
          <a:blip r:embed="rId6" cstate="print">
            <a:extLst/>
          </a:blip>
          <a:srcRect/>
          <a:stretch>
            <a:fillRect/>
          </a:stretch>
        </p:blipFill>
        <p:spPr bwMode="auto">
          <a:xfrm>
            <a:off x="6948264" y="2780928"/>
            <a:ext cx="1517477" cy="13596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35172" name="Picture 4" descr="http://gallery.hd.org/_exhibits/medicine/_more2004/_more11/pills-contraceptive-Microgynon-30-by-Schering-foil-blister-pack-and-box-front-4-DHD.jpg"/>
          <p:cNvPicPr>
            <a:picLocks noChangeAspect="1" noChangeArrowheads="1"/>
          </p:cNvPicPr>
          <p:nvPr/>
        </p:nvPicPr>
        <p:blipFill>
          <a:blip r:embed="rId7" cstate="print">
            <a:extLst/>
          </a:blip>
          <a:srcRect/>
          <a:stretch>
            <a:fillRect/>
          </a:stretch>
        </p:blipFill>
        <p:spPr bwMode="auto">
          <a:xfrm>
            <a:off x="6804248" y="1124744"/>
            <a:ext cx="1710960" cy="13681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GB" b="0" smtClean="0">
                <a:solidFill>
                  <a:srgbClr val="FFC000"/>
                </a:solidFill>
                <a:effectLst/>
              </a:rPr>
              <a:t>Tailored regimens</a:t>
            </a:r>
          </a:p>
        </p:txBody>
      </p:sp>
      <p:graphicFrame>
        <p:nvGraphicFramePr>
          <p:cNvPr id="4" name="Content Placeholder 3"/>
          <p:cNvGraphicFramePr>
            <a:graphicFrameLocks noGrp="1"/>
          </p:cNvGraphicFramePr>
          <p:nvPr>
            <p:ph idx="1"/>
          </p:nvPr>
        </p:nvGraphicFramePr>
        <p:xfrm>
          <a:off x="457200" y="1600200"/>
          <a:ext cx="8291264" cy="4853136"/>
        </p:xfrm>
        <a:graphic>
          <a:graphicData uri="http://schemas.openxmlformats.org/drawingml/2006/table">
            <a:tbl>
              <a:tblPr firstRow="1" bandRow="1">
                <a:tableStyleId>{5C22544A-7EE6-4342-B048-85BDC9FD1C3A}</a:tableStyleId>
              </a:tblPr>
              <a:tblGrid>
                <a:gridCol w="1969205"/>
                <a:gridCol w="1741141"/>
                <a:gridCol w="1264412"/>
                <a:gridCol w="1658253"/>
                <a:gridCol w="1658253"/>
              </a:tblGrid>
              <a:tr h="723722">
                <a:tc>
                  <a:txBody>
                    <a:bodyPr/>
                    <a:lstStyle/>
                    <a:p>
                      <a:r>
                        <a:rPr lang="en-GB" dirty="0" smtClean="0"/>
                        <a:t>Regimen</a:t>
                      </a:r>
                      <a:endParaRPr lang="en-GB" dirty="0"/>
                    </a:p>
                  </a:txBody>
                  <a:tcPr/>
                </a:tc>
                <a:tc>
                  <a:txBody>
                    <a:bodyPr/>
                    <a:lstStyle/>
                    <a:p>
                      <a:r>
                        <a:rPr lang="en-GB" dirty="0" smtClean="0"/>
                        <a:t>Treatment days</a:t>
                      </a:r>
                      <a:endParaRPr lang="en-GB" dirty="0"/>
                    </a:p>
                  </a:txBody>
                  <a:tcPr/>
                </a:tc>
                <a:tc>
                  <a:txBody>
                    <a:bodyPr/>
                    <a:lstStyle/>
                    <a:p>
                      <a:r>
                        <a:rPr lang="en-GB" dirty="0" smtClean="0"/>
                        <a:t>Break</a:t>
                      </a:r>
                      <a:r>
                        <a:rPr lang="en-GB" baseline="0" dirty="0" smtClean="0"/>
                        <a:t> days</a:t>
                      </a:r>
                      <a:endParaRPr lang="en-GB" dirty="0"/>
                    </a:p>
                  </a:txBody>
                  <a:tcPr/>
                </a:tc>
                <a:tc>
                  <a:txBody>
                    <a:bodyPr/>
                    <a:lstStyle/>
                    <a:p>
                      <a:r>
                        <a:rPr lang="en-GB" dirty="0" smtClean="0"/>
                        <a:t>Length of cycle </a:t>
                      </a:r>
                      <a:endParaRPr lang="en-GB" dirty="0"/>
                    </a:p>
                  </a:txBody>
                  <a:tcPr/>
                </a:tc>
                <a:tc>
                  <a:txBody>
                    <a:bodyPr/>
                    <a:lstStyle/>
                    <a:p>
                      <a:r>
                        <a:rPr lang="en-GB" dirty="0" smtClean="0"/>
                        <a:t>Bleeds per year</a:t>
                      </a:r>
                      <a:endParaRPr lang="en-GB" dirty="0"/>
                    </a:p>
                  </a:txBody>
                  <a:tcPr/>
                </a:tc>
              </a:tr>
              <a:tr h="532323">
                <a:tc>
                  <a:txBody>
                    <a:bodyPr/>
                    <a:lstStyle/>
                    <a:p>
                      <a:r>
                        <a:rPr lang="en-GB" dirty="0" smtClean="0"/>
                        <a:t>Traditional</a:t>
                      </a:r>
                      <a:endParaRPr lang="en-GB" dirty="0"/>
                    </a:p>
                  </a:txBody>
                  <a:tcPr/>
                </a:tc>
                <a:tc>
                  <a:txBody>
                    <a:bodyPr/>
                    <a:lstStyle/>
                    <a:p>
                      <a:r>
                        <a:rPr lang="en-GB" dirty="0" smtClean="0"/>
                        <a:t>21</a:t>
                      </a:r>
                      <a:endParaRPr lang="en-GB" dirty="0"/>
                    </a:p>
                  </a:txBody>
                  <a:tcPr/>
                </a:tc>
                <a:tc>
                  <a:txBody>
                    <a:bodyPr/>
                    <a:lstStyle/>
                    <a:p>
                      <a:r>
                        <a:rPr lang="en-GB" dirty="0" smtClean="0"/>
                        <a:t>7</a:t>
                      </a:r>
                      <a:endParaRPr lang="en-GB" dirty="0"/>
                    </a:p>
                  </a:txBody>
                  <a:tcPr/>
                </a:tc>
                <a:tc>
                  <a:txBody>
                    <a:bodyPr/>
                    <a:lstStyle/>
                    <a:p>
                      <a:r>
                        <a:rPr lang="en-GB" dirty="0" smtClean="0"/>
                        <a:t>28</a:t>
                      </a:r>
                      <a:endParaRPr lang="en-GB" dirty="0"/>
                    </a:p>
                  </a:txBody>
                  <a:tcPr/>
                </a:tc>
                <a:tc>
                  <a:txBody>
                    <a:bodyPr/>
                    <a:lstStyle/>
                    <a:p>
                      <a:r>
                        <a:rPr lang="en-GB" dirty="0" smtClean="0"/>
                        <a:t>13</a:t>
                      </a:r>
                      <a:endParaRPr lang="en-GB" dirty="0"/>
                    </a:p>
                  </a:txBody>
                  <a:tcPr/>
                </a:tc>
              </a:tr>
              <a:tr h="546190">
                <a:tc>
                  <a:txBody>
                    <a:bodyPr/>
                    <a:lstStyle/>
                    <a:p>
                      <a:r>
                        <a:rPr lang="en-GB" dirty="0" err="1" smtClean="0"/>
                        <a:t>Tricycling</a:t>
                      </a:r>
                      <a:endParaRPr lang="en-GB" dirty="0"/>
                    </a:p>
                  </a:txBody>
                  <a:tcPr/>
                </a:tc>
                <a:tc>
                  <a:txBody>
                    <a:bodyPr/>
                    <a:lstStyle/>
                    <a:p>
                      <a:r>
                        <a:rPr lang="en-GB" dirty="0" smtClean="0"/>
                        <a:t>63</a:t>
                      </a:r>
                      <a:endParaRPr lang="en-GB" dirty="0"/>
                    </a:p>
                  </a:txBody>
                  <a:tcPr/>
                </a:tc>
                <a:tc>
                  <a:txBody>
                    <a:bodyPr/>
                    <a:lstStyle/>
                    <a:p>
                      <a:r>
                        <a:rPr lang="en-GB" dirty="0" smtClean="0"/>
                        <a:t>7</a:t>
                      </a:r>
                      <a:endParaRPr lang="en-GB" dirty="0"/>
                    </a:p>
                  </a:txBody>
                  <a:tcPr/>
                </a:tc>
                <a:tc>
                  <a:txBody>
                    <a:bodyPr/>
                    <a:lstStyle/>
                    <a:p>
                      <a:r>
                        <a:rPr lang="en-GB" dirty="0" smtClean="0"/>
                        <a:t>70</a:t>
                      </a:r>
                      <a:endParaRPr lang="en-GB" dirty="0"/>
                    </a:p>
                  </a:txBody>
                  <a:tcPr/>
                </a:tc>
                <a:tc>
                  <a:txBody>
                    <a:bodyPr/>
                    <a:lstStyle/>
                    <a:p>
                      <a:r>
                        <a:rPr lang="en-GB" dirty="0" smtClean="0"/>
                        <a:t>5</a:t>
                      </a:r>
                      <a:endParaRPr lang="en-GB" dirty="0"/>
                    </a:p>
                  </a:txBody>
                  <a:tcPr/>
                </a:tc>
              </a:tr>
              <a:tr h="614464">
                <a:tc>
                  <a:txBody>
                    <a:bodyPr/>
                    <a:lstStyle/>
                    <a:p>
                      <a:r>
                        <a:rPr lang="en-GB" dirty="0" smtClean="0"/>
                        <a:t>Shorter break</a:t>
                      </a:r>
                      <a:endParaRPr lang="en-GB" dirty="0"/>
                    </a:p>
                  </a:txBody>
                  <a:tcPr/>
                </a:tc>
                <a:tc>
                  <a:txBody>
                    <a:bodyPr/>
                    <a:lstStyle/>
                    <a:p>
                      <a:r>
                        <a:rPr lang="en-GB" dirty="0" smtClean="0"/>
                        <a:t>21</a:t>
                      </a:r>
                      <a:endParaRPr lang="en-GB" dirty="0"/>
                    </a:p>
                  </a:txBody>
                  <a:tcPr/>
                </a:tc>
                <a:tc>
                  <a:txBody>
                    <a:bodyPr/>
                    <a:lstStyle/>
                    <a:p>
                      <a:r>
                        <a:rPr lang="en-GB" dirty="0" smtClean="0"/>
                        <a:t>4</a:t>
                      </a:r>
                      <a:endParaRPr lang="en-GB" dirty="0"/>
                    </a:p>
                  </a:txBody>
                  <a:tcPr/>
                </a:tc>
                <a:tc>
                  <a:txBody>
                    <a:bodyPr/>
                    <a:lstStyle/>
                    <a:p>
                      <a:r>
                        <a:rPr lang="en-GB" dirty="0" smtClean="0"/>
                        <a:t>25</a:t>
                      </a:r>
                      <a:endParaRPr lang="en-GB" dirty="0"/>
                    </a:p>
                  </a:txBody>
                  <a:tcPr/>
                </a:tc>
                <a:tc>
                  <a:txBody>
                    <a:bodyPr/>
                    <a:lstStyle/>
                    <a:p>
                      <a:r>
                        <a:rPr lang="en-GB" dirty="0" smtClean="0"/>
                        <a:t>15</a:t>
                      </a:r>
                      <a:endParaRPr lang="en-GB" dirty="0"/>
                    </a:p>
                  </a:txBody>
                  <a:tcPr/>
                </a:tc>
              </a:tr>
              <a:tr h="1092381">
                <a:tc>
                  <a:txBody>
                    <a:bodyPr/>
                    <a:lstStyle/>
                    <a:p>
                      <a:r>
                        <a:rPr lang="en-GB" dirty="0" smtClean="0"/>
                        <a:t>Continuous use</a:t>
                      </a:r>
                      <a:endParaRPr lang="en-GB" dirty="0"/>
                    </a:p>
                  </a:txBody>
                  <a:tcPr/>
                </a:tc>
                <a:tc>
                  <a:txBody>
                    <a:bodyPr/>
                    <a:lstStyle/>
                    <a:p>
                      <a:r>
                        <a:rPr lang="en-GB" dirty="0" smtClean="0"/>
                        <a:t>Until break-through</a:t>
                      </a:r>
                      <a:r>
                        <a:rPr lang="en-GB" baseline="0" dirty="0" smtClean="0"/>
                        <a:t> bleeding</a:t>
                      </a:r>
                      <a:endParaRPr lang="en-GB" dirty="0"/>
                    </a:p>
                  </a:txBody>
                  <a:tcPr/>
                </a:tc>
                <a:tc>
                  <a:txBody>
                    <a:bodyPr/>
                    <a:lstStyle/>
                    <a:p>
                      <a:r>
                        <a:rPr lang="en-GB" dirty="0" smtClean="0"/>
                        <a:t>7</a:t>
                      </a:r>
                      <a:endParaRPr lang="en-GB" dirty="0"/>
                    </a:p>
                  </a:txBody>
                  <a:tcPr/>
                </a:tc>
                <a:tc>
                  <a:txBody>
                    <a:bodyPr/>
                    <a:lstStyle/>
                    <a:p>
                      <a:r>
                        <a:rPr lang="en-GB" dirty="0" smtClean="0"/>
                        <a:t>Varies according to individual</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Varies according to individual</a:t>
                      </a:r>
                      <a:endParaRPr lang="en-GB" dirty="0"/>
                    </a:p>
                  </a:txBody>
                  <a:tcPr/>
                </a:tc>
              </a:tr>
              <a:tr h="1344056">
                <a:tc>
                  <a:txBody>
                    <a:bodyPr/>
                    <a:lstStyle/>
                    <a:p>
                      <a:r>
                        <a:rPr lang="en-GB" dirty="0" smtClean="0"/>
                        <a:t>Continuous use and shorter</a:t>
                      </a:r>
                      <a:r>
                        <a:rPr lang="en-GB" baseline="0" dirty="0" smtClean="0"/>
                        <a:t> break</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Until break-through</a:t>
                      </a:r>
                      <a:r>
                        <a:rPr lang="en-GB" baseline="0" dirty="0" smtClean="0"/>
                        <a:t> bleeding</a:t>
                      </a:r>
                      <a:endParaRPr lang="en-GB" dirty="0" smtClean="0"/>
                    </a:p>
                    <a:p>
                      <a:endParaRPr lang="en-GB" dirty="0"/>
                    </a:p>
                  </a:txBody>
                  <a:tcPr/>
                </a:tc>
                <a:tc>
                  <a:txBody>
                    <a:bodyPr/>
                    <a:lstStyle/>
                    <a:p>
                      <a:r>
                        <a:rPr lang="en-GB" dirty="0" smtClean="0"/>
                        <a:t>4</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Varies according to individual</a:t>
                      </a:r>
                    </a:p>
                    <a:p>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Varies according to individual</a:t>
                      </a:r>
                      <a:endParaRPr lang="en-GB" dirty="0"/>
                    </a:p>
                  </a:txBody>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title"/>
          </p:nvPr>
        </p:nvSpPr>
        <p:spPr>
          <a:xfrm>
            <a:off x="971550" y="63500"/>
            <a:ext cx="7258050" cy="1319213"/>
          </a:xfrm>
        </p:spPr>
        <p:txBody>
          <a:bodyPr rIns="132080"/>
          <a:lstStyle/>
          <a:p>
            <a:pPr eaLnBrk="1" hangingPunct="1"/>
            <a:r>
              <a:rPr lang="en-US" sz="4000" b="0" smtClean="0">
                <a:solidFill>
                  <a:srgbClr val="FFC000"/>
                </a:solidFill>
                <a:effectLst/>
              </a:rPr>
              <a:t>NuvaRing®</a:t>
            </a:r>
          </a:p>
        </p:txBody>
      </p:sp>
      <p:sp>
        <p:nvSpPr>
          <p:cNvPr id="45060" name="Rectangle 4"/>
          <p:cNvSpPr>
            <a:spLocks noGrp="1" noChangeArrowheads="1"/>
          </p:cNvSpPr>
          <p:nvPr>
            <p:ph type="body" idx="1"/>
          </p:nvPr>
        </p:nvSpPr>
        <p:spPr>
          <a:xfrm>
            <a:off x="219075" y="1700213"/>
            <a:ext cx="4713288" cy="4608512"/>
          </a:xfrm>
        </p:spPr>
        <p:txBody>
          <a:bodyPr rIns="132080" rtlCol="0">
            <a:normAutofit fontScale="92500" lnSpcReduction="10000"/>
          </a:bodyPr>
          <a:lstStyle/>
          <a:p>
            <a:pPr marL="403225" indent="-363538" eaLnBrk="1" fontAlgn="auto" hangingPunct="1">
              <a:lnSpc>
                <a:spcPct val="90000"/>
              </a:lnSpc>
              <a:spcAft>
                <a:spcPts val="0"/>
              </a:spcAft>
              <a:buFont typeface="Arial" charset="0"/>
              <a:buNone/>
              <a:defRPr/>
            </a:pPr>
            <a:r>
              <a:rPr lang="en-US" sz="3500" dirty="0">
                <a:solidFill>
                  <a:schemeClr val="tx1">
                    <a:lumMod val="50000"/>
                    <a:lumOff val="50000"/>
                  </a:schemeClr>
                </a:solidFill>
                <a:effectLst/>
              </a:rPr>
              <a:t>Daily release</a:t>
            </a:r>
            <a:r>
              <a:rPr lang="en-US" sz="2800" dirty="0" smtClean="0">
                <a:solidFill>
                  <a:schemeClr val="tx1">
                    <a:lumMod val="50000"/>
                    <a:lumOff val="50000"/>
                  </a:schemeClr>
                </a:solidFill>
                <a:effectLst/>
              </a:rPr>
              <a:t>:</a:t>
            </a:r>
            <a:endParaRPr lang="en-US" dirty="0">
              <a:solidFill>
                <a:schemeClr val="tx1">
                  <a:lumMod val="50000"/>
                  <a:lumOff val="50000"/>
                </a:schemeClr>
              </a:solidFill>
              <a:effectLst/>
            </a:endParaRPr>
          </a:p>
          <a:p>
            <a:pPr marL="382587" eaLnBrk="1" fontAlgn="auto" hangingPunct="1">
              <a:lnSpc>
                <a:spcPct val="90000"/>
              </a:lnSpc>
              <a:spcAft>
                <a:spcPts val="0"/>
              </a:spcAft>
              <a:buClr>
                <a:srgbClr val="000000"/>
              </a:buClr>
              <a:defRPr/>
            </a:pPr>
            <a:r>
              <a:rPr lang="en-US" sz="2600" dirty="0">
                <a:solidFill>
                  <a:schemeClr val="tx1">
                    <a:lumMod val="50000"/>
                    <a:lumOff val="50000"/>
                  </a:schemeClr>
                </a:solidFill>
                <a:effectLst/>
              </a:rPr>
              <a:t>15 µg </a:t>
            </a:r>
            <a:r>
              <a:rPr lang="en-US" sz="2600" dirty="0" err="1" smtClean="0">
                <a:solidFill>
                  <a:schemeClr val="tx1">
                    <a:lumMod val="50000"/>
                    <a:lumOff val="50000"/>
                  </a:schemeClr>
                </a:solidFill>
                <a:effectLst/>
              </a:rPr>
              <a:t>ethinylestradiol</a:t>
            </a:r>
            <a:r>
              <a:rPr lang="en-US" sz="2600" dirty="0" smtClean="0">
                <a:solidFill>
                  <a:schemeClr val="tx1">
                    <a:lumMod val="50000"/>
                    <a:lumOff val="50000"/>
                  </a:schemeClr>
                </a:solidFill>
                <a:effectLst/>
              </a:rPr>
              <a:t> plus 120µg </a:t>
            </a:r>
            <a:r>
              <a:rPr lang="en-US" sz="2600" dirty="0" err="1" smtClean="0">
                <a:solidFill>
                  <a:schemeClr val="tx1">
                    <a:lumMod val="50000"/>
                    <a:lumOff val="50000"/>
                  </a:schemeClr>
                </a:solidFill>
                <a:effectLst/>
              </a:rPr>
              <a:t>etonogestrel</a:t>
            </a:r>
            <a:endParaRPr lang="en-US" sz="2600" dirty="0" smtClean="0">
              <a:solidFill>
                <a:schemeClr val="tx1">
                  <a:lumMod val="50000"/>
                  <a:lumOff val="50000"/>
                </a:schemeClr>
              </a:solidFill>
              <a:effectLst/>
            </a:endParaRPr>
          </a:p>
          <a:p>
            <a:pPr marL="382587" eaLnBrk="1" fontAlgn="auto" hangingPunct="1">
              <a:lnSpc>
                <a:spcPct val="90000"/>
              </a:lnSpc>
              <a:spcAft>
                <a:spcPts val="0"/>
              </a:spcAft>
              <a:buClr>
                <a:srgbClr val="000000"/>
              </a:buClr>
              <a:defRPr/>
            </a:pPr>
            <a:endParaRPr lang="en-US" dirty="0">
              <a:solidFill>
                <a:schemeClr val="tx1">
                  <a:lumMod val="50000"/>
                  <a:lumOff val="50000"/>
                </a:schemeClr>
              </a:solidFill>
              <a:effectLst/>
            </a:endParaRPr>
          </a:p>
          <a:p>
            <a:pPr marL="382587" eaLnBrk="1" fontAlgn="auto" hangingPunct="1">
              <a:lnSpc>
                <a:spcPct val="90000"/>
              </a:lnSpc>
              <a:spcAft>
                <a:spcPts val="0"/>
              </a:spcAft>
              <a:defRPr/>
            </a:pPr>
            <a:r>
              <a:rPr lang="en-US" dirty="0" smtClean="0">
                <a:solidFill>
                  <a:schemeClr val="tx1">
                    <a:lumMod val="50000"/>
                    <a:lumOff val="50000"/>
                  </a:schemeClr>
                </a:solidFill>
                <a:effectLst/>
              </a:rPr>
              <a:t>Once </a:t>
            </a:r>
            <a:r>
              <a:rPr lang="en-US" dirty="0">
                <a:solidFill>
                  <a:schemeClr val="tx1">
                    <a:lumMod val="50000"/>
                    <a:lumOff val="50000"/>
                  </a:schemeClr>
                </a:solidFill>
                <a:effectLst/>
              </a:rPr>
              <a:t>a month </a:t>
            </a:r>
            <a:r>
              <a:rPr lang="en-US" dirty="0" smtClean="0">
                <a:solidFill>
                  <a:schemeClr val="tx1">
                    <a:lumMod val="50000"/>
                    <a:lumOff val="50000"/>
                  </a:schemeClr>
                </a:solidFill>
                <a:effectLst/>
              </a:rPr>
              <a:t>method</a:t>
            </a:r>
            <a:endParaRPr lang="en-US" dirty="0">
              <a:solidFill>
                <a:schemeClr val="tx1">
                  <a:lumMod val="50000"/>
                  <a:lumOff val="50000"/>
                </a:schemeClr>
              </a:solidFill>
              <a:effectLst/>
            </a:endParaRPr>
          </a:p>
          <a:p>
            <a:pPr marL="725487" lvl="1" eaLnBrk="1" fontAlgn="auto" hangingPunct="1">
              <a:lnSpc>
                <a:spcPct val="90000"/>
              </a:lnSpc>
              <a:spcAft>
                <a:spcPts val="0"/>
              </a:spcAft>
              <a:buClr>
                <a:srgbClr val="000000"/>
              </a:buClr>
              <a:defRPr/>
            </a:pPr>
            <a:r>
              <a:rPr lang="en-US" sz="2600" dirty="0">
                <a:solidFill>
                  <a:schemeClr val="tx1">
                    <a:lumMod val="50000"/>
                    <a:lumOff val="50000"/>
                  </a:schemeClr>
                </a:solidFill>
                <a:effectLst/>
              </a:rPr>
              <a:t>1 ring for 3 weeks</a:t>
            </a:r>
          </a:p>
          <a:p>
            <a:pPr marL="725487" lvl="1" eaLnBrk="1" fontAlgn="auto" hangingPunct="1">
              <a:lnSpc>
                <a:spcPct val="90000"/>
              </a:lnSpc>
              <a:spcAft>
                <a:spcPts val="0"/>
              </a:spcAft>
              <a:buClr>
                <a:srgbClr val="000000"/>
              </a:buClr>
              <a:defRPr/>
            </a:pPr>
            <a:r>
              <a:rPr lang="en-US" sz="2600" dirty="0">
                <a:solidFill>
                  <a:schemeClr val="tx1">
                    <a:lumMod val="50000"/>
                    <a:lumOff val="50000"/>
                  </a:schemeClr>
                </a:solidFill>
                <a:effectLst/>
              </a:rPr>
              <a:t>1 ring-free </a:t>
            </a:r>
            <a:r>
              <a:rPr lang="en-US" sz="2600" dirty="0" smtClean="0">
                <a:solidFill>
                  <a:schemeClr val="tx1">
                    <a:lumMod val="50000"/>
                    <a:lumOff val="50000"/>
                  </a:schemeClr>
                </a:solidFill>
                <a:effectLst/>
              </a:rPr>
              <a:t>week</a:t>
            </a:r>
          </a:p>
          <a:p>
            <a:pPr marL="403225" indent="-363538" eaLnBrk="1" fontAlgn="auto" hangingPunct="1">
              <a:lnSpc>
                <a:spcPct val="90000"/>
              </a:lnSpc>
              <a:spcAft>
                <a:spcPts val="0"/>
              </a:spcAft>
              <a:buClr>
                <a:srgbClr val="000000"/>
              </a:buClr>
              <a:defRPr/>
            </a:pPr>
            <a:endParaRPr lang="en-US" dirty="0" smtClean="0">
              <a:solidFill>
                <a:schemeClr val="tx1">
                  <a:lumMod val="50000"/>
                  <a:lumOff val="50000"/>
                </a:schemeClr>
              </a:solidFill>
              <a:effectLst/>
            </a:endParaRPr>
          </a:p>
          <a:p>
            <a:pPr marL="403225" indent="-363538" eaLnBrk="1" fontAlgn="auto" hangingPunct="1">
              <a:lnSpc>
                <a:spcPct val="90000"/>
              </a:lnSpc>
              <a:spcAft>
                <a:spcPts val="0"/>
              </a:spcAft>
              <a:buClr>
                <a:srgbClr val="000000"/>
              </a:buClr>
              <a:defRPr/>
            </a:pPr>
            <a:r>
              <a:rPr lang="en-US" dirty="0" smtClean="0">
                <a:solidFill>
                  <a:schemeClr val="tx1">
                    <a:lumMod val="50000"/>
                    <a:lumOff val="50000"/>
                  </a:schemeClr>
                </a:solidFill>
                <a:effectLst/>
              </a:rPr>
              <a:t>Lowest </a:t>
            </a:r>
            <a:r>
              <a:rPr lang="en-US" dirty="0">
                <a:solidFill>
                  <a:schemeClr val="tx1">
                    <a:lumMod val="50000"/>
                    <a:lumOff val="50000"/>
                  </a:schemeClr>
                </a:solidFill>
                <a:effectLst/>
              </a:rPr>
              <a:t>dose and exposure to </a:t>
            </a:r>
            <a:r>
              <a:rPr lang="en-US" dirty="0" smtClean="0">
                <a:solidFill>
                  <a:schemeClr val="tx1">
                    <a:lumMod val="50000"/>
                    <a:lumOff val="50000"/>
                  </a:schemeClr>
                </a:solidFill>
                <a:effectLst/>
              </a:rPr>
              <a:t>EE </a:t>
            </a:r>
            <a:r>
              <a:rPr lang="en-US" dirty="0">
                <a:solidFill>
                  <a:schemeClr val="tx1">
                    <a:lumMod val="50000"/>
                    <a:lumOff val="50000"/>
                  </a:schemeClr>
                </a:solidFill>
                <a:effectLst/>
              </a:rPr>
              <a:t>compared to </a:t>
            </a:r>
            <a:r>
              <a:rPr lang="en-US" dirty="0" smtClean="0">
                <a:solidFill>
                  <a:schemeClr val="tx1">
                    <a:lumMod val="50000"/>
                    <a:lumOff val="50000"/>
                  </a:schemeClr>
                </a:solidFill>
                <a:effectLst/>
              </a:rPr>
              <a:t>COC</a:t>
            </a:r>
            <a:endParaRPr lang="en-US" baseline="30000" dirty="0">
              <a:solidFill>
                <a:schemeClr val="tx1">
                  <a:lumMod val="50000"/>
                  <a:lumOff val="50000"/>
                </a:schemeClr>
              </a:solidFill>
              <a:effectLst/>
            </a:endParaRPr>
          </a:p>
        </p:txBody>
      </p:sp>
      <p:sp>
        <p:nvSpPr>
          <p:cNvPr id="39940" name="Rectangle 5"/>
          <p:cNvSpPr>
            <a:spLocks/>
          </p:cNvSpPr>
          <p:nvPr/>
        </p:nvSpPr>
        <p:spPr bwMode="auto">
          <a:xfrm>
            <a:off x="2051050" y="6580188"/>
            <a:ext cx="5568950" cy="274637"/>
          </a:xfrm>
          <a:prstGeom prst="rect">
            <a:avLst/>
          </a:prstGeom>
          <a:noFill/>
          <a:ln w="9525">
            <a:noFill/>
            <a:miter lim="800000"/>
            <a:headEnd/>
            <a:tailEnd/>
          </a:ln>
        </p:spPr>
        <p:txBody>
          <a:bodyPr lIns="0" tIns="0" rIns="40639" bIns="0"/>
          <a:lstStyle/>
          <a:p>
            <a:pPr marL="39688"/>
            <a:endParaRPr lang="en-US" sz="1200">
              <a:latin typeface="Palatino Linotype" pitchFamily="18" charset="0"/>
              <a:ea typeface="ＭＳ Ｐゴシック" pitchFamily="34" charset="-128"/>
            </a:endParaRPr>
          </a:p>
        </p:txBody>
      </p:sp>
      <p:pic>
        <p:nvPicPr>
          <p:cNvPr id="32773" name="Picture 6"/>
          <p:cNvPicPr>
            <a:picLocks noChangeArrowheads="1"/>
          </p:cNvPicPr>
          <p:nvPr/>
        </p:nvPicPr>
        <p:blipFill>
          <a:blip r:embed="rId3" cstate="print">
            <a:extLst/>
          </a:blip>
          <a:srcRect/>
          <a:stretch>
            <a:fillRect/>
          </a:stretch>
        </p:blipFill>
        <p:spPr bwMode="auto">
          <a:xfrm>
            <a:off x="5334000" y="2324100"/>
            <a:ext cx="3676650" cy="28559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9942" name="Rectangle 7"/>
          <p:cNvSpPr>
            <a:spLocks/>
          </p:cNvSpPr>
          <p:nvPr/>
        </p:nvSpPr>
        <p:spPr bwMode="auto">
          <a:xfrm>
            <a:off x="609600" y="6705600"/>
            <a:ext cx="1917700" cy="241300"/>
          </a:xfrm>
          <a:prstGeom prst="rect">
            <a:avLst/>
          </a:prstGeom>
          <a:noFill/>
          <a:ln w="9525">
            <a:noFill/>
            <a:miter lim="800000"/>
            <a:headEnd/>
            <a:tailEnd/>
          </a:ln>
        </p:spPr>
        <p:txBody>
          <a:bodyPr lIns="0" tIns="0" rIns="40639" bIns="0"/>
          <a:lstStyle/>
          <a:p>
            <a:pPr marL="39688"/>
            <a:endParaRPr lang="en-US" sz="1000">
              <a:solidFill>
                <a:srgbClr val="FFFFFF"/>
              </a:solidFill>
              <a:latin typeface="Palatino Linotype" pitchFamily="18" charset="0"/>
              <a:ea typeface="ＭＳ Ｐゴシック" pitchFamily="34" charset="-128"/>
            </a:endParaRPr>
          </a:p>
        </p:txBody>
      </p:sp>
      <p:sp>
        <p:nvSpPr>
          <p:cNvPr id="39943" name="Rectangle 8"/>
          <p:cNvSpPr>
            <a:spLocks/>
          </p:cNvSpPr>
          <p:nvPr/>
        </p:nvSpPr>
        <p:spPr bwMode="auto">
          <a:xfrm>
            <a:off x="5792788" y="6705600"/>
            <a:ext cx="2908300" cy="241300"/>
          </a:xfrm>
          <a:prstGeom prst="rect">
            <a:avLst/>
          </a:prstGeom>
          <a:noFill/>
          <a:ln w="9525">
            <a:noFill/>
            <a:miter lim="800000"/>
            <a:headEnd/>
            <a:tailEnd/>
          </a:ln>
        </p:spPr>
        <p:txBody>
          <a:bodyPr lIns="0" tIns="0" rIns="40639" bIns="0"/>
          <a:lstStyle/>
          <a:p>
            <a:pPr marL="39688" algn="r"/>
            <a:endParaRPr lang="en-US" sz="1000">
              <a:solidFill>
                <a:srgbClr val="FFFFFF"/>
              </a:solidFill>
              <a:latin typeface="Palatino Linotype" pitchFamily="18" charset="0"/>
              <a:ea typeface="ＭＳ Ｐゴシック" pitchFamily="34" charset="-128"/>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222250" y="836613"/>
            <a:ext cx="8605838" cy="923925"/>
          </a:xfrm>
        </p:spPr>
        <p:txBody>
          <a:bodyPr/>
          <a:lstStyle/>
          <a:p>
            <a:pPr eaLnBrk="1" hangingPunct="1"/>
            <a:r>
              <a:rPr lang="en-GB" sz="4000" b="0" smtClean="0">
                <a:solidFill>
                  <a:srgbClr val="FFC000"/>
                </a:solidFill>
                <a:effectLst/>
                <a:ea typeface="ＭＳ Ｐゴシック" pitchFamily="34" charset="-128"/>
              </a:rPr>
              <a:t>Gynaecological cancers and COC use</a:t>
            </a:r>
            <a:endParaRPr lang="en-US" sz="4000" b="0" smtClean="0">
              <a:solidFill>
                <a:srgbClr val="FFC000"/>
              </a:solidFill>
              <a:effectLst/>
              <a:ea typeface="ＭＳ Ｐゴシック" pitchFamily="34" charset="-128"/>
            </a:endParaRPr>
          </a:p>
        </p:txBody>
      </p:sp>
      <p:sp>
        <p:nvSpPr>
          <p:cNvPr id="40963" name="Text Box 7"/>
          <p:cNvSpPr txBox="1">
            <a:spLocks noChangeArrowheads="1"/>
          </p:cNvSpPr>
          <p:nvPr/>
        </p:nvSpPr>
        <p:spPr bwMode="auto">
          <a:xfrm>
            <a:off x="477838" y="6526213"/>
            <a:ext cx="6146800" cy="214312"/>
          </a:xfrm>
          <a:prstGeom prst="rect">
            <a:avLst/>
          </a:prstGeom>
          <a:noFill/>
          <a:ln w="9525">
            <a:noFill/>
            <a:miter lim="800000"/>
            <a:headEnd/>
            <a:tailEnd/>
          </a:ln>
        </p:spPr>
        <p:txBody>
          <a:bodyPr lIns="43768" tIns="21884" rIns="43768" bIns="21884">
            <a:spAutoFit/>
          </a:bodyPr>
          <a:lstStyle/>
          <a:p>
            <a:pPr eaLnBrk="0" hangingPunct="0">
              <a:spcBef>
                <a:spcPct val="50000"/>
              </a:spcBef>
            </a:pPr>
            <a:r>
              <a:rPr lang="en-GB" sz="1100">
                <a:solidFill>
                  <a:schemeClr val="bg1"/>
                </a:solidFill>
                <a:ea typeface="ＭＳ Ｐゴシック" pitchFamily="34" charset="-128"/>
              </a:rPr>
              <a:t>Vessey &amp; Painter. Br J Cancer 2006;95(3):385–9</a:t>
            </a:r>
          </a:p>
        </p:txBody>
      </p:sp>
      <p:grpSp>
        <p:nvGrpSpPr>
          <p:cNvPr id="40964" name="Group 2"/>
          <p:cNvGrpSpPr>
            <a:grpSpLocks/>
          </p:cNvGrpSpPr>
          <p:nvPr/>
        </p:nvGrpSpPr>
        <p:grpSpPr bwMode="auto">
          <a:xfrm>
            <a:off x="827088" y="1989138"/>
            <a:ext cx="7345362" cy="3671887"/>
            <a:chOff x="1547813" y="2024063"/>
            <a:chExt cx="6048375" cy="4162425"/>
          </a:xfrm>
        </p:grpSpPr>
        <p:grpSp>
          <p:nvGrpSpPr>
            <p:cNvPr id="40968" name="Group 1"/>
            <p:cNvGrpSpPr>
              <a:grpSpLocks/>
            </p:cNvGrpSpPr>
            <p:nvPr/>
          </p:nvGrpSpPr>
          <p:grpSpPr bwMode="auto">
            <a:xfrm>
              <a:off x="1547813" y="2024063"/>
              <a:ext cx="6048375" cy="4162425"/>
              <a:chOff x="1547813" y="2024063"/>
              <a:chExt cx="6048375" cy="4162425"/>
            </a:xfrm>
          </p:grpSpPr>
          <p:grpSp>
            <p:nvGrpSpPr>
              <p:cNvPr id="40970" name="Group 12"/>
              <p:cNvGrpSpPr>
                <a:grpSpLocks/>
              </p:cNvGrpSpPr>
              <p:nvPr/>
            </p:nvGrpSpPr>
            <p:grpSpPr bwMode="auto">
              <a:xfrm>
                <a:off x="1547813" y="2024063"/>
                <a:ext cx="6048375" cy="4162425"/>
                <a:chOff x="595424" y="2172697"/>
                <a:chExt cx="6049925" cy="4304175"/>
              </a:xfrm>
            </p:grpSpPr>
            <p:sp>
              <p:nvSpPr>
                <p:cNvPr id="40972" name="Rectangle 10"/>
                <p:cNvSpPr>
                  <a:spLocks noChangeArrowheads="1"/>
                </p:cNvSpPr>
                <p:nvPr/>
              </p:nvSpPr>
              <p:spPr bwMode="auto">
                <a:xfrm>
                  <a:off x="765544" y="3391786"/>
                  <a:ext cx="212651" cy="932998"/>
                </a:xfrm>
                <a:prstGeom prst="rect">
                  <a:avLst/>
                </a:prstGeom>
                <a:solidFill>
                  <a:schemeClr val="bg1"/>
                </a:solidFill>
                <a:ln w="19050">
                  <a:solidFill>
                    <a:schemeClr val="bg1"/>
                  </a:solidFill>
                  <a:miter lim="800000"/>
                  <a:headEnd/>
                  <a:tailEnd/>
                </a:ln>
              </p:spPr>
              <p:txBody>
                <a:bodyPr wrap="none" lIns="43768" tIns="21884" rIns="43768" bIns="21884" anchor="ctr"/>
                <a:lstStyle/>
                <a:p>
                  <a:pPr algn="ctr" eaLnBrk="0" hangingPunct="0"/>
                  <a:endParaRPr lang="en-US"/>
                </a:p>
              </p:txBody>
            </p:sp>
            <p:pic>
              <p:nvPicPr>
                <p:cNvPr id="40973" name="Picture 2"/>
                <p:cNvPicPr>
                  <a:picLocks noChangeAspect="1" noChangeArrowheads="1"/>
                </p:cNvPicPr>
                <p:nvPr/>
              </p:nvPicPr>
              <p:blipFill>
                <a:blip r:embed="rId3" cstate="print"/>
                <a:srcRect/>
                <a:stretch>
                  <a:fillRect/>
                </a:stretch>
              </p:blipFill>
              <p:spPr bwMode="auto">
                <a:xfrm>
                  <a:off x="595424" y="2172697"/>
                  <a:ext cx="6049925" cy="4304175"/>
                </a:xfrm>
                <a:prstGeom prst="rect">
                  <a:avLst/>
                </a:prstGeom>
                <a:noFill/>
                <a:ln w="9525">
                  <a:noFill/>
                  <a:miter lim="800000"/>
                  <a:headEnd/>
                  <a:tailEnd/>
                </a:ln>
              </p:spPr>
            </p:pic>
            <p:sp>
              <p:nvSpPr>
                <p:cNvPr id="40974" name="Rectangle 5"/>
                <p:cNvSpPr>
                  <a:spLocks noChangeArrowheads="1"/>
                </p:cNvSpPr>
                <p:nvPr/>
              </p:nvSpPr>
              <p:spPr bwMode="auto">
                <a:xfrm>
                  <a:off x="3083442" y="5603358"/>
                  <a:ext cx="2030818" cy="191386"/>
                </a:xfrm>
                <a:prstGeom prst="rect">
                  <a:avLst/>
                </a:prstGeom>
                <a:solidFill>
                  <a:schemeClr val="bg1"/>
                </a:solidFill>
                <a:ln w="19050">
                  <a:solidFill>
                    <a:schemeClr val="bg1"/>
                  </a:solidFill>
                  <a:miter lim="800000"/>
                  <a:headEnd/>
                  <a:tailEnd/>
                </a:ln>
              </p:spPr>
              <p:txBody>
                <a:bodyPr wrap="none" lIns="43768" tIns="21884" rIns="43768" bIns="21884" anchor="ctr"/>
                <a:lstStyle/>
                <a:p>
                  <a:pPr algn="ctr" eaLnBrk="0" hangingPunct="0"/>
                  <a:endParaRPr lang="en-US"/>
                </a:p>
              </p:txBody>
            </p:sp>
            <p:sp>
              <p:nvSpPr>
                <p:cNvPr id="5" name="TextBox 4"/>
                <p:cNvSpPr txBox="1"/>
                <p:nvPr/>
              </p:nvSpPr>
              <p:spPr>
                <a:xfrm>
                  <a:off x="3296774" y="5624597"/>
                  <a:ext cx="1814847" cy="307043"/>
                </a:xfrm>
                <a:prstGeom prst="rect">
                  <a:avLst/>
                </a:prstGeom>
                <a:solidFill>
                  <a:schemeClr val="bg1"/>
                </a:solidFill>
              </p:spPr>
              <p:txBody>
                <a:bodyPr wrap="none">
                  <a:spAutoFit/>
                </a:bodyPr>
                <a:lstStyle/>
                <a:p>
                  <a:pPr>
                    <a:defRPr/>
                  </a:pPr>
                  <a:r>
                    <a:rPr lang="en-GB" sz="1400" b="1" dirty="0">
                      <a:latin typeface="+mn-lt"/>
                      <a:cs typeface="Arial" charset="0"/>
                    </a:rPr>
                    <a:t>Duration of OC use</a:t>
                  </a:r>
                  <a:endParaRPr lang="en-US" sz="1400" b="1" dirty="0">
                    <a:latin typeface="+mn-lt"/>
                    <a:cs typeface="Arial" charset="0"/>
                  </a:endParaRPr>
                </a:p>
              </p:txBody>
            </p:sp>
            <p:sp>
              <p:nvSpPr>
                <p:cNvPr id="40976" name="Rectangle 6"/>
                <p:cNvSpPr>
                  <a:spLocks noChangeArrowheads="1"/>
                </p:cNvSpPr>
                <p:nvPr/>
              </p:nvSpPr>
              <p:spPr bwMode="auto">
                <a:xfrm>
                  <a:off x="1605513" y="5390704"/>
                  <a:ext cx="4965405" cy="244549"/>
                </a:xfrm>
                <a:prstGeom prst="rect">
                  <a:avLst/>
                </a:prstGeom>
                <a:solidFill>
                  <a:schemeClr val="bg1"/>
                </a:solidFill>
                <a:ln w="19050">
                  <a:solidFill>
                    <a:schemeClr val="bg1"/>
                  </a:solidFill>
                  <a:miter lim="800000"/>
                  <a:headEnd/>
                  <a:tailEnd/>
                </a:ln>
              </p:spPr>
              <p:txBody>
                <a:bodyPr wrap="none" lIns="43768" tIns="21884" rIns="43768" bIns="21884" anchor="ctr"/>
                <a:lstStyle/>
                <a:p>
                  <a:pPr algn="ctr" eaLnBrk="0" hangingPunct="0"/>
                  <a:endParaRPr lang="en-US"/>
                </a:p>
              </p:txBody>
            </p:sp>
            <p:sp>
              <p:nvSpPr>
                <p:cNvPr id="40977" name="TextBox 7"/>
                <p:cNvSpPr txBox="1">
                  <a:spLocks noChangeArrowheads="1"/>
                </p:cNvSpPr>
                <p:nvPr/>
              </p:nvSpPr>
              <p:spPr bwMode="auto">
                <a:xfrm>
                  <a:off x="1627563" y="5396724"/>
                  <a:ext cx="881288" cy="277423"/>
                </a:xfrm>
                <a:prstGeom prst="rect">
                  <a:avLst/>
                </a:prstGeom>
                <a:solidFill>
                  <a:schemeClr val="bg1"/>
                </a:solidFill>
                <a:ln w="9525">
                  <a:noFill/>
                  <a:miter lim="800000"/>
                  <a:headEnd/>
                  <a:tailEnd/>
                </a:ln>
              </p:spPr>
              <p:txBody>
                <a:bodyPr wrap="none">
                  <a:spAutoFit/>
                </a:bodyPr>
                <a:lstStyle/>
                <a:p>
                  <a:r>
                    <a:rPr lang="en-GB" sz="1200" b="1">
                      <a:ea typeface="ＭＳ Ｐゴシック" pitchFamily="34" charset="-128"/>
                    </a:rPr>
                    <a:t>0–4 years</a:t>
                  </a:r>
                  <a:endParaRPr lang="en-US" sz="1200" b="1">
                    <a:ea typeface="ＭＳ Ｐゴシック" pitchFamily="34" charset="-128"/>
                  </a:endParaRPr>
                </a:p>
              </p:txBody>
            </p:sp>
            <p:sp>
              <p:nvSpPr>
                <p:cNvPr id="40978" name="TextBox 8"/>
                <p:cNvSpPr txBox="1">
                  <a:spLocks noChangeArrowheads="1"/>
                </p:cNvSpPr>
                <p:nvPr/>
              </p:nvSpPr>
              <p:spPr bwMode="auto">
                <a:xfrm>
                  <a:off x="3647381" y="5396724"/>
                  <a:ext cx="881288" cy="277423"/>
                </a:xfrm>
                <a:prstGeom prst="rect">
                  <a:avLst/>
                </a:prstGeom>
                <a:solidFill>
                  <a:schemeClr val="bg1"/>
                </a:solidFill>
                <a:ln w="9525">
                  <a:noFill/>
                  <a:miter lim="800000"/>
                  <a:headEnd/>
                  <a:tailEnd/>
                </a:ln>
              </p:spPr>
              <p:txBody>
                <a:bodyPr wrap="none">
                  <a:spAutoFit/>
                </a:bodyPr>
                <a:lstStyle/>
                <a:p>
                  <a:r>
                    <a:rPr lang="en-GB" sz="1200" b="1">
                      <a:ea typeface="ＭＳ Ｐゴシック" pitchFamily="34" charset="-128"/>
                    </a:rPr>
                    <a:t>5–8 years</a:t>
                  </a:r>
                  <a:endParaRPr lang="en-US" sz="1200" b="1">
                    <a:ea typeface="ＭＳ Ｐゴシック" pitchFamily="34" charset="-128"/>
                  </a:endParaRPr>
                </a:p>
              </p:txBody>
            </p:sp>
            <p:sp>
              <p:nvSpPr>
                <p:cNvPr id="10" name="TextBox 9"/>
                <p:cNvSpPr txBox="1"/>
                <p:nvPr/>
              </p:nvSpPr>
              <p:spPr>
                <a:xfrm>
                  <a:off x="5667319" y="5408737"/>
                  <a:ext cx="801514" cy="277269"/>
                </a:xfrm>
                <a:prstGeom prst="rect">
                  <a:avLst/>
                </a:prstGeom>
                <a:solidFill>
                  <a:schemeClr val="bg1"/>
                </a:solidFill>
              </p:spPr>
              <p:txBody>
                <a:bodyPr wrap="none">
                  <a:spAutoFit/>
                </a:bodyPr>
                <a:lstStyle/>
                <a:p>
                  <a:pPr>
                    <a:defRPr/>
                  </a:pPr>
                  <a:r>
                    <a:rPr lang="en-GB" sz="1200" b="1" dirty="0">
                      <a:latin typeface="+mn-lt"/>
                      <a:cs typeface="Arial" charset="0"/>
                    </a:rPr>
                    <a:t>&gt;8 years</a:t>
                  </a:r>
                  <a:endParaRPr lang="en-US" sz="1200" b="1" dirty="0">
                    <a:latin typeface="+mn-lt"/>
                    <a:cs typeface="Arial" charset="0"/>
                  </a:endParaRPr>
                </a:p>
              </p:txBody>
            </p:sp>
            <p:sp>
              <p:nvSpPr>
                <p:cNvPr id="12" name="TextBox 11"/>
                <p:cNvSpPr txBox="1"/>
                <p:nvPr/>
              </p:nvSpPr>
              <p:spPr>
                <a:xfrm rot="16200000">
                  <a:off x="283025" y="3682020"/>
                  <a:ext cx="1239335" cy="308576"/>
                </a:xfrm>
                <a:prstGeom prst="rect">
                  <a:avLst/>
                </a:prstGeom>
                <a:solidFill>
                  <a:schemeClr val="bg1"/>
                </a:solidFill>
              </p:spPr>
              <p:txBody>
                <a:bodyPr wrap="none">
                  <a:spAutoFit/>
                </a:bodyPr>
                <a:lstStyle/>
                <a:p>
                  <a:pPr>
                    <a:defRPr/>
                  </a:pPr>
                  <a:r>
                    <a:rPr lang="en-GB" sz="1400" b="1" dirty="0">
                      <a:latin typeface="+mn-lt"/>
                      <a:cs typeface="Arial" charset="0"/>
                    </a:rPr>
                    <a:t>Relative risk</a:t>
                  </a:r>
                  <a:endParaRPr lang="en-US" sz="1400" b="1" dirty="0">
                    <a:latin typeface="+mn-lt"/>
                    <a:cs typeface="Arial" charset="0"/>
                  </a:endParaRPr>
                </a:p>
              </p:txBody>
            </p:sp>
          </p:grpSp>
          <p:sp>
            <p:nvSpPr>
              <p:cNvPr id="40971" name="Rectangle 7"/>
              <p:cNvSpPr>
                <a:spLocks noChangeArrowheads="1"/>
              </p:cNvSpPr>
              <p:nvPr/>
            </p:nvSpPr>
            <p:spPr bwMode="auto">
              <a:xfrm>
                <a:off x="2389188" y="3409950"/>
                <a:ext cx="5186362" cy="339725"/>
              </a:xfrm>
              <a:prstGeom prst="rect">
                <a:avLst/>
              </a:prstGeom>
              <a:noFill/>
              <a:ln w="28575">
                <a:solidFill>
                  <a:schemeClr val="tx2"/>
                </a:solidFill>
                <a:miter lim="800000"/>
                <a:headEnd/>
                <a:tailEnd/>
              </a:ln>
            </p:spPr>
            <p:txBody>
              <a:bodyPr wrap="none" lIns="43768" tIns="21884" rIns="43768" bIns="21884" anchor="ctr"/>
              <a:lstStyle/>
              <a:p>
                <a:pPr algn="ctr" eaLnBrk="0" hangingPunct="0"/>
                <a:endParaRPr lang="en-US"/>
              </a:p>
            </p:txBody>
          </p:sp>
        </p:grpSp>
        <p:sp>
          <p:nvSpPr>
            <p:cNvPr id="40969" name="Rectangle 7"/>
            <p:cNvSpPr>
              <a:spLocks noChangeArrowheads="1"/>
            </p:cNvSpPr>
            <p:nvPr/>
          </p:nvSpPr>
          <p:spPr bwMode="auto">
            <a:xfrm>
              <a:off x="2368550" y="5857875"/>
              <a:ext cx="1162050" cy="255588"/>
            </a:xfrm>
            <a:prstGeom prst="rect">
              <a:avLst/>
            </a:prstGeom>
            <a:noFill/>
            <a:ln w="28575">
              <a:solidFill>
                <a:schemeClr val="tx2"/>
              </a:solidFill>
              <a:miter lim="800000"/>
              <a:headEnd/>
              <a:tailEnd/>
            </a:ln>
          </p:spPr>
          <p:txBody>
            <a:bodyPr wrap="none" lIns="43768" tIns="21884" rIns="43768" bIns="21884" anchor="ctr"/>
            <a:lstStyle/>
            <a:p>
              <a:pPr algn="ctr" eaLnBrk="0" hangingPunct="0"/>
              <a:endParaRPr lang="en-US"/>
            </a:p>
          </p:txBody>
        </p:sp>
      </p:grpSp>
      <p:sp>
        <p:nvSpPr>
          <p:cNvPr id="19" name="TextBox 18"/>
          <p:cNvSpPr txBox="1"/>
          <p:nvPr/>
        </p:nvSpPr>
        <p:spPr>
          <a:xfrm>
            <a:off x="1187624" y="5949280"/>
            <a:ext cx="6826099" cy="707886"/>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lgn="ctr">
              <a:defRPr/>
            </a:pPr>
            <a:r>
              <a:rPr lang="en-GB" sz="2000" b="1" dirty="0">
                <a:latin typeface="Arial" charset="0"/>
                <a:cs typeface="Arial" charset="0"/>
              </a:rPr>
              <a:t>Counselling point</a:t>
            </a:r>
          </a:p>
          <a:p>
            <a:pPr algn="ctr">
              <a:defRPr/>
            </a:pPr>
            <a:r>
              <a:rPr lang="en-GB" sz="2000" dirty="0">
                <a:latin typeface="Arial" charset="0"/>
                <a:cs typeface="Arial" charset="0"/>
              </a:rPr>
              <a:t>COCs appear to have little / no effect on breast cancer risk</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ctrTitle" sz="quarter"/>
          </p:nvPr>
        </p:nvSpPr>
        <p:spPr/>
        <p:txBody>
          <a:bodyPr/>
          <a:lstStyle/>
          <a:p>
            <a:r>
              <a:rPr lang="en-GB" b="0" smtClean="0">
                <a:solidFill>
                  <a:srgbClr val="FFC000"/>
                </a:solidFill>
                <a:effectLst/>
              </a:rPr>
              <a:t>LARC</a:t>
            </a:r>
          </a:p>
        </p:txBody>
      </p:sp>
      <p:sp>
        <p:nvSpPr>
          <p:cNvPr id="3" name="Subtitle 2"/>
          <p:cNvSpPr>
            <a:spLocks noGrp="1"/>
          </p:cNvSpPr>
          <p:nvPr>
            <p:ph type="subTitle" sz="quarter" idx="1"/>
          </p:nvPr>
        </p:nvSpPr>
        <p:spPr/>
        <p:txBody>
          <a:bodyPr/>
          <a:lstStyle/>
          <a:p>
            <a:pPr>
              <a:defRPr/>
            </a:pPr>
            <a:endParaRPr lang="en-GB"/>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10" name="Group 16"/>
          <p:cNvGrpSpPr>
            <a:grpSpLocks/>
          </p:cNvGrpSpPr>
          <p:nvPr/>
        </p:nvGrpSpPr>
        <p:grpSpPr bwMode="auto">
          <a:xfrm>
            <a:off x="2801938" y="2468563"/>
            <a:ext cx="3568700" cy="3435350"/>
            <a:chOff x="2801494" y="2467928"/>
            <a:chExt cx="3568700" cy="3435350"/>
          </a:xfrm>
        </p:grpSpPr>
        <p:sp>
          <p:nvSpPr>
            <p:cNvPr id="43020" name="Freeform 15"/>
            <p:cNvSpPr>
              <a:spLocks/>
            </p:cNvSpPr>
            <p:nvPr/>
          </p:nvSpPr>
          <p:spPr bwMode="auto">
            <a:xfrm>
              <a:off x="3312669" y="2658428"/>
              <a:ext cx="3057525" cy="3244850"/>
            </a:xfrm>
            <a:custGeom>
              <a:avLst/>
              <a:gdLst>
                <a:gd name="T0" fmla="*/ 0 w 5136"/>
                <a:gd name="T1" fmla="*/ 2147483647 h 5451"/>
                <a:gd name="T2" fmla="*/ 2147483647 w 5136"/>
                <a:gd name="T3" fmla="*/ 2147483647 h 5451"/>
                <a:gd name="T4" fmla="*/ 2147483647 w 5136"/>
                <a:gd name="T5" fmla="*/ 2147483647 h 5451"/>
                <a:gd name="T6" fmla="*/ 2147483647 w 5136"/>
                <a:gd name="T7" fmla="*/ 0 h 5451"/>
                <a:gd name="T8" fmla="*/ 2147483647 w 5136"/>
                <a:gd name="T9" fmla="*/ 2147483647 h 5451"/>
                <a:gd name="T10" fmla="*/ 0 w 5136"/>
                <a:gd name="T11" fmla="*/ 2147483647 h 5451"/>
                <a:gd name="T12" fmla="*/ 0 60000 65536"/>
                <a:gd name="T13" fmla="*/ 0 60000 65536"/>
                <a:gd name="T14" fmla="*/ 0 60000 65536"/>
                <a:gd name="T15" fmla="*/ 0 60000 65536"/>
                <a:gd name="T16" fmla="*/ 0 60000 65536"/>
                <a:gd name="T17" fmla="*/ 0 60000 65536"/>
                <a:gd name="T18" fmla="*/ 0 w 5136"/>
                <a:gd name="T19" fmla="*/ 0 h 5451"/>
                <a:gd name="T20" fmla="*/ 5136 w 5136"/>
                <a:gd name="T21" fmla="*/ 5451 h 5451"/>
              </a:gdLst>
              <a:ahLst/>
              <a:cxnLst>
                <a:cxn ang="T12">
                  <a:pos x="T0" y="T1"/>
                </a:cxn>
                <a:cxn ang="T13">
                  <a:pos x="T2" y="T3"/>
                </a:cxn>
                <a:cxn ang="T14">
                  <a:pos x="T4" y="T5"/>
                </a:cxn>
                <a:cxn ang="T15">
                  <a:pos x="T6" y="T7"/>
                </a:cxn>
                <a:cxn ang="T16">
                  <a:pos x="T8" y="T9"/>
                </a:cxn>
                <a:cxn ang="T17">
                  <a:pos x="T10" y="T11"/>
                </a:cxn>
              </a:cxnLst>
              <a:rect l="T18" t="T19" r="T20" b="T21"/>
              <a:pathLst>
                <a:path w="5136" h="5451">
                  <a:moveTo>
                    <a:pt x="0" y="3770"/>
                  </a:moveTo>
                  <a:cubicBezTo>
                    <a:pt x="677" y="5001"/>
                    <a:pt x="2224" y="5451"/>
                    <a:pt x="3455" y="4774"/>
                  </a:cubicBezTo>
                  <a:cubicBezTo>
                    <a:pt x="4686" y="4097"/>
                    <a:pt x="5136" y="2550"/>
                    <a:pt x="4459" y="1319"/>
                  </a:cubicBezTo>
                  <a:cubicBezTo>
                    <a:pt x="4012" y="506"/>
                    <a:pt x="3157" y="0"/>
                    <a:pt x="2229" y="0"/>
                  </a:cubicBezTo>
                  <a:lnTo>
                    <a:pt x="2229" y="2544"/>
                  </a:lnTo>
                  <a:lnTo>
                    <a:pt x="0" y="3770"/>
                  </a:lnTo>
                  <a:close/>
                </a:path>
              </a:pathLst>
            </a:custGeom>
            <a:solidFill>
              <a:srgbClr val="FF00FF"/>
            </a:solidFill>
            <a:ln w="9525">
              <a:solidFill>
                <a:schemeClr val="bg1"/>
              </a:solidFill>
              <a:miter lim="800000"/>
              <a:headEnd/>
              <a:tailEnd/>
            </a:ln>
          </p:spPr>
          <p:txBody>
            <a:bodyPr wrap="none" anchor="ctr"/>
            <a:lstStyle/>
            <a:p>
              <a:endParaRPr lang="en-GB"/>
            </a:p>
          </p:txBody>
        </p:sp>
        <p:sp>
          <p:nvSpPr>
            <p:cNvPr id="43021" name="Freeform 16"/>
            <p:cNvSpPr>
              <a:spLocks/>
            </p:cNvSpPr>
            <p:nvPr/>
          </p:nvSpPr>
          <p:spPr bwMode="auto">
            <a:xfrm>
              <a:off x="2801494" y="2467928"/>
              <a:ext cx="1509713" cy="2243138"/>
            </a:xfrm>
            <a:custGeom>
              <a:avLst/>
              <a:gdLst>
                <a:gd name="T0" fmla="*/ 2147483647 w 2536"/>
                <a:gd name="T1" fmla="*/ 0 h 3767"/>
                <a:gd name="T2" fmla="*/ 0 w 2536"/>
                <a:gd name="T3" fmla="*/ 2147483647 h 3767"/>
                <a:gd name="T4" fmla="*/ 2147483647 w 2536"/>
                <a:gd name="T5" fmla="*/ 2147483647 h 3767"/>
                <a:gd name="T6" fmla="*/ 2147483647 w 2536"/>
                <a:gd name="T7" fmla="*/ 2147483647 h 3767"/>
                <a:gd name="T8" fmla="*/ 2147483647 w 2536"/>
                <a:gd name="T9" fmla="*/ 0 h 3767"/>
                <a:gd name="T10" fmla="*/ 0 60000 65536"/>
                <a:gd name="T11" fmla="*/ 0 60000 65536"/>
                <a:gd name="T12" fmla="*/ 0 60000 65536"/>
                <a:gd name="T13" fmla="*/ 0 60000 65536"/>
                <a:gd name="T14" fmla="*/ 0 60000 65536"/>
                <a:gd name="T15" fmla="*/ 0 w 2536"/>
                <a:gd name="T16" fmla="*/ 0 h 3767"/>
                <a:gd name="T17" fmla="*/ 2536 w 2536"/>
                <a:gd name="T18" fmla="*/ 3767 h 3767"/>
              </a:gdLst>
              <a:ahLst/>
              <a:cxnLst>
                <a:cxn ang="T10">
                  <a:pos x="T0" y="T1"/>
                </a:cxn>
                <a:cxn ang="T11">
                  <a:pos x="T2" y="T3"/>
                </a:cxn>
                <a:cxn ang="T12">
                  <a:pos x="T4" y="T5"/>
                </a:cxn>
                <a:cxn ang="T13">
                  <a:pos x="T6" y="T7"/>
                </a:cxn>
                <a:cxn ang="T14">
                  <a:pos x="T8" y="T9"/>
                </a:cxn>
              </a:cxnLst>
              <a:rect l="T15" t="T16" r="T17" b="T18"/>
              <a:pathLst>
                <a:path w="2536" h="3767">
                  <a:moveTo>
                    <a:pt x="2536" y="0"/>
                  </a:moveTo>
                  <a:cubicBezTo>
                    <a:pt x="1136" y="0"/>
                    <a:pt x="0" y="1139"/>
                    <a:pt x="0" y="2544"/>
                  </a:cubicBezTo>
                  <a:cubicBezTo>
                    <a:pt x="0" y="2972"/>
                    <a:pt x="108" y="3392"/>
                    <a:pt x="313" y="3767"/>
                  </a:cubicBezTo>
                  <a:lnTo>
                    <a:pt x="2536" y="2544"/>
                  </a:lnTo>
                  <a:lnTo>
                    <a:pt x="2536" y="0"/>
                  </a:lnTo>
                  <a:close/>
                </a:path>
              </a:pathLst>
            </a:custGeom>
            <a:solidFill>
              <a:srgbClr val="0099FF"/>
            </a:solidFill>
            <a:ln w="9525">
              <a:solidFill>
                <a:schemeClr val="bg1"/>
              </a:solidFill>
              <a:miter lim="800000"/>
              <a:headEnd/>
              <a:tailEnd/>
            </a:ln>
          </p:spPr>
          <p:txBody>
            <a:bodyPr wrap="none" anchor="ctr"/>
            <a:lstStyle/>
            <a:p>
              <a:endParaRPr lang="en-GB"/>
            </a:p>
          </p:txBody>
        </p:sp>
      </p:grpSp>
      <p:sp>
        <p:nvSpPr>
          <p:cNvPr id="43011" name="Rectangle 8"/>
          <p:cNvSpPr>
            <a:spLocks noGrp="1" noChangeArrowheads="1"/>
          </p:cNvSpPr>
          <p:nvPr>
            <p:ph type="title" idx="4294967295"/>
          </p:nvPr>
        </p:nvSpPr>
        <p:spPr>
          <a:xfrm>
            <a:off x="0" y="482600"/>
            <a:ext cx="9144000" cy="584200"/>
          </a:xfrm>
          <a:noFill/>
        </p:spPr>
        <p:txBody>
          <a:bodyPr anchor="b">
            <a:spAutoFit/>
          </a:bodyPr>
          <a:lstStyle/>
          <a:p>
            <a:r>
              <a:rPr lang="en-US" sz="3200" b="0" smtClean="0">
                <a:solidFill>
                  <a:srgbClr val="FFC000"/>
                </a:solidFill>
                <a:effectLst/>
              </a:rPr>
              <a:t>CHOICE study</a:t>
            </a:r>
          </a:p>
        </p:txBody>
      </p:sp>
      <p:sp>
        <p:nvSpPr>
          <p:cNvPr id="43012" name="Text Box 8"/>
          <p:cNvSpPr txBox="1">
            <a:spLocks noChangeArrowheads="1"/>
          </p:cNvSpPr>
          <p:nvPr/>
        </p:nvSpPr>
        <p:spPr bwMode="auto">
          <a:xfrm>
            <a:off x="158750" y="5983288"/>
            <a:ext cx="3871913" cy="609600"/>
          </a:xfrm>
          <a:prstGeom prst="rect">
            <a:avLst/>
          </a:prstGeom>
          <a:noFill/>
          <a:ln w="9525">
            <a:noFill/>
            <a:miter lim="800000"/>
            <a:headEnd/>
            <a:tailEnd/>
          </a:ln>
        </p:spPr>
        <p:txBody>
          <a:bodyPr anchor="b">
            <a:spAutoFit/>
          </a:bodyPr>
          <a:lstStyle/>
          <a:p>
            <a:pPr marL="342900" indent="-342900">
              <a:spcBef>
                <a:spcPct val="20000"/>
              </a:spcBef>
            </a:pPr>
            <a:r>
              <a:rPr lang="en-US" sz="1000">
                <a:latin typeface="Arial Narrow" pitchFamily="34" charset="0"/>
              </a:rPr>
              <a:t>LARC=long-acting reversible contraceptive.</a:t>
            </a:r>
          </a:p>
          <a:p>
            <a:pPr marL="342900" indent="-342900">
              <a:spcBef>
                <a:spcPct val="20000"/>
              </a:spcBef>
              <a:buFontTx/>
              <a:buAutoNum type="arabicPeriod"/>
            </a:pPr>
            <a:r>
              <a:rPr lang="en-US" sz="1000">
                <a:latin typeface="Arial Narrow" pitchFamily="34" charset="0"/>
              </a:rPr>
              <a:t>Secura GM et al. </a:t>
            </a:r>
            <a:r>
              <a:rPr lang="en-US" sz="1000" i="1">
                <a:latin typeface="Arial Narrow" pitchFamily="34" charset="0"/>
              </a:rPr>
              <a:t>Am J Obstet Gynecol. </a:t>
            </a:r>
            <a:r>
              <a:rPr lang="en-US" sz="1000">
                <a:latin typeface="Arial Narrow" pitchFamily="34" charset="0"/>
              </a:rPr>
              <a:t>2010;203:115.e1–115.e7</a:t>
            </a:r>
          </a:p>
          <a:p>
            <a:pPr marL="342900" indent="-342900">
              <a:spcBef>
                <a:spcPct val="20000"/>
              </a:spcBef>
              <a:buFontTx/>
              <a:buAutoNum type="arabicPeriod"/>
            </a:pPr>
            <a:r>
              <a:rPr lang="en-US" sz="1000">
                <a:latin typeface="Arial Narrow" pitchFamily="34" charset="0"/>
              </a:rPr>
              <a:t>Mestad et al. Contraception 2011;84:495-8.</a:t>
            </a:r>
          </a:p>
        </p:txBody>
      </p:sp>
      <p:sp>
        <p:nvSpPr>
          <p:cNvPr id="63493" name="TextBox 4"/>
          <p:cNvSpPr txBox="1">
            <a:spLocks noChangeArrowheads="1"/>
          </p:cNvSpPr>
          <p:nvPr/>
        </p:nvSpPr>
        <p:spPr bwMode="auto">
          <a:xfrm>
            <a:off x="323850" y="1843088"/>
            <a:ext cx="8191500" cy="430212"/>
          </a:xfrm>
          <a:prstGeom prst="rect">
            <a:avLst/>
          </a:prstGeom>
          <a:noFill/>
          <a:ln w="9525">
            <a:noFill/>
            <a:miter lim="800000"/>
            <a:headEnd/>
            <a:tailEnd/>
          </a:ln>
        </p:spPr>
        <p:txBody>
          <a:bodyPr anchor="ctr">
            <a:spAutoFit/>
          </a:bodyPr>
          <a:lstStyle/>
          <a:p>
            <a:pPr>
              <a:defRPr/>
            </a:pPr>
            <a:r>
              <a:rPr lang="en-US" sz="2200" dirty="0">
                <a:latin typeface="+mn-lt"/>
                <a:cs typeface="Arial" charset="0"/>
              </a:rPr>
              <a:t>Contraceptive method choices after </a:t>
            </a:r>
            <a:r>
              <a:rPr lang="en-US" sz="2200" dirty="0" err="1">
                <a:latin typeface="+mn-lt"/>
                <a:cs typeface="Arial" charset="0"/>
              </a:rPr>
              <a:t>counselling</a:t>
            </a:r>
            <a:r>
              <a:rPr lang="en-US" sz="2200" dirty="0">
                <a:latin typeface="+mn-lt"/>
                <a:cs typeface="Arial" charset="0"/>
              </a:rPr>
              <a:t> (N=2,500)</a:t>
            </a:r>
            <a:r>
              <a:rPr lang="en-US" sz="2200" baseline="30000" dirty="0">
                <a:latin typeface="+mn-lt"/>
                <a:cs typeface="Arial" charset="0"/>
              </a:rPr>
              <a:t>1</a:t>
            </a:r>
          </a:p>
        </p:txBody>
      </p:sp>
      <p:sp>
        <p:nvSpPr>
          <p:cNvPr id="43014" name="Rectangle 20"/>
          <p:cNvSpPr>
            <a:spLocks noChangeArrowheads="1"/>
          </p:cNvSpPr>
          <p:nvPr/>
        </p:nvSpPr>
        <p:spPr bwMode="auto">
          <a:xfrm>
            <a:off x="6530975" y="2500313"/>
            <a:ext cx="138113" cy="136525"/>
          </a:xfrm>
          <a:prstGeom prst="rect">
            <a:avLst/>
          </a:prstGeom>
          <a:solidFill>
            <a:srgbClr val="FF00FF"/>
          </a:solidFill>
          <a:ln w="9525">
            <a:solidFill>
              <a:schemeClr val="bg1"/>
            </a:solidFill>
            <a:miter lim="800000"/>
            <a:headEnd/>
            <a:tailEnd/>
          </a:ln>
        </p:spPr>
        <p:txBody>
          <a:bodyPr wrap="none" anchor="ctr"/>
          <a:lstStyle/>
          <a:p>
            <a:endParaRPr lang="en-US" sz="1600">
              <a:latin typeface="Arial Narrow" pitchFamily="34" charset="0"/>
            </a:endParaRPr>
          </a:p>
        </p:txBody>
      </p:sp>
      <p:sp>
        <p:nvSpPr>
          <p:cNvPr id="43015" name="Rectangle 21"/>
          <p:cNvSpPr>
            <a:spLocks noChangeArrowheads="1"/>
          </p:cNvSpPr>
          <p:nvPr/>
        </p:nvSpPr>
        <p:spPr bwMode="auto">
          <a:xfrm>
            <a:off x="6530975" y="2786063"/>
            <a:ext cx="138113" cy="138112"/>
          </a:xfrm>
          <a:prstGeom prst="rect">
            <a:avLst/>
          </a:prstGeom>
          <a:solidFill>
            <a:srgbClr val="0099FF"/>
          </a:solidFill>
          <a:ln w="9525">
            <a:solidFill>
              <a:schemeClr val="bg1"/>
            </a:solidFill>
            <a:miter lim="800000"/>
            <a:headEnd/>
            <a:tailEnd/>
          </a:ln>
        </p:spPr>
        <p:txBody>
          <a:bodyPr wrap="none" anchor="ctr"/>
          <a:lstStyle/>
          <a:p>
            <a:endParaRPr lang="en-US" sz="1600">
              <a:latin typeface="Arial Narrow" pitchFamily="34" charset="0"/>
            </a:endParaRPr>
          </a:p>
        </p:txBody>
      </p:sp>
      <p:sp>
        <p:nvSpPr>
          <p:cNvPr id="63496" name="Rectangle 52"/>
          <p:cNvSpPr>
            <a:spLocks noChangeArrowheads="1"/>
          </p:cNvSpPr>
          <p:nvPr/>
        </p:nvSpPr>
        <p:spPr bwMode="auto">
          <a:xfrm>
            <a:off x="6750050" y="2439988"/>
            <a:ext cx="1620838" cy="554037"/>
          </a:xfrm>
          <a:prstGeom prst="rect">
            <a:avLst/>
          </a:prstGeom>
          <a:noFill/>
          <a:ln w="9525">
            <a:noFill/>
            <a:miter lim="800000"/>
            <a:headEnd/>
            <a:tailEnd/>
          </a:ln>
        </p:spPr>
        <p:txBody>
          <a:bodyPr wrap="none" lIns="0" tIns="0" rIns="0" bIns="0">
            <a:spAutoFit/>
          </a:bodyPr>
          <a:lstStyle/>
          <a:p>
            <a:pPr eaLnBrk="0" hangingPunct="0">
              <a:defRPr/>
            </a:pPr>
            <a:r>
              <a:rPr lang="en-US" dirty="0">
                <a:latin typeface="+mn-lt"/>
                <a:cs typeface="Arial" charset="0"/>
              </a:rPr>
              <a:t>Long-acting</a:t>
            </a:r>
          </a:p>
          <a:p>
            <a:pPr eaLnBrk="0" hangingPunct="0">
              <a:defRPr/>
            </a:pPr>
            <a:r>
              <a:rPr lang="en-US" dirty="0">
                <a:latin typeface="+mn-lt"/>
                <a:cs typeface="Arial" charset="0"/>
              </a:rPr>
              <a:t>Shorter-acting</a:t>
            </a:r>
          </a:p>
        </p:txBody>
      </p:sp>
      <p:sp>
        <p:nvSpPr>
          <p:cNvPr id="43017" name="Rectangle 65"/>
          <p:cNvSpPr>
            <a:spLocks noChangeArrowheads="1"/>
          </p:cNvSpPr>
          <p:nvPr/>
        </p:nvSpPr>
        <p:spPr bwMode="auto">
          <a:xfrm>
            <a:off x="3425825" y="3448050"/>
            <a:ext cx="636588" cy="307975"/>
          </a:xfrm>
          <a:prstGeom prst="rect">
            <a:avLst/>
          </a:prstGeom>
          <a:noFill/>
          <a:ln w="9525">
            <a:noFill/>
            <a:miter lim="800000"/>
            <a:headEnd/>
            <a:tailEnd/>
          </a:ln>
        </p:spPr>
        <p:txBody>
          <a:bodyPr lIns="0" tIns="0" rIns="0" bIns="0">
            <a:spAutoFit/>
          </a:bodyPr>
          <a:lstStyle/>
          <a:p>
            <a:pPr algn="ctr" eaLnBrk="0" hangingPunct="0"/>
            <a:r>
              <a:rPr lang="en-US" sz="2000" b="1">
                <a:latin typeface="Arial Narrow" pitchFamily="34" charset="0"/>
              </a:rPr>
              <a:t>33%</a:t>
            </a:r>
            <a:endParaRPr lang="en-US" sz="2000">
              <a:latin typeface="Arial Narrow" pitchFamily="34" charset="0"/>
            </a:endParaRPr>
          </a:p>
        </p:txBody>
      </p:sp>
      <p:sp>
        <p:nvSpPr>
          <p:cNvPr id="43018" name="Rectangle 65"/>
          <p:cNvSpPr>
            <a:spLocks noChangeArrowheads="1"/>
          </p:cNvSpPr>
          <p:nvPr/>
        </p:nvSpPr>
        <p:spPr bwMode="auto">
          <a:xfrm>
            <a:off x="5000625" y="4114800"/>
            <a:ext cx="636588" cy="307975"/>
          </a:xfrm>
          <a:prstGeom prst="rect">
            <a:avLst/>
          </a:prstGeom>
          <a:noFill/>
          <a:ln w="9525">
            <a:noFill/>
            <a:miter lim="800000"/>
            <a:headEnd/>
            <a:tailEnd/>
          </a:ln>
        </p:spPr>
        <p:txBody>
          <a:bodyPr lIns="0" tIns="0" rIns="0" bIns="0">
            <a:spAutoFit/>
          </a:bodyPr>
          <a:lstStyle/>
          <a:p>
            <a:pPr algn="ctr" eaLnBrk="0" hangingPunct="0"/>
            <a:r>
              <a:rPr lang="en-US" sz="2000" b="1">
                <a:latin typeface="Arial Narrow" pitchFamily="34" charset="0"/>
              </a:rPr>
              <a:t>67%</a:t>
            </a:r>
            <a:endParaRPr lang="en-US" sz="2000">
              <a:latin typeface="Arial Narrow" pitchFamily="34" charset="0"/>
            </a:endParaRPr>
          </a:p>
        </p:txBody>
      </p:sp>
      <p:sp>
        <p:nvSpPr>
          <p:cNvPr id="63499" name="Text Box 13"/>
          <p:cNvSpPr txBox="1">
            <a:spLocks noChangeArrowheads="1"/>
          </p:cNvSpPr>
          <p:nvPr/>
        </p:nvSpPr>
        <p:spPr bwMode="auto">
          <a:xfrm>
            <a:off x="4152900" y="5907088"/>
            <a:ext cx="4991100" cy="641350"/>
          </a:xfrm>
          <a:prstGeom prst="rect">
            <a:avLst/>
          </a:prstGeom>
          <a:noFill/>
          <a:ln w="9525">
            <a:noFill/>
            <a:miter lim="800000"/>
            <a:headEnd/>
            <a:tailEnd/>
          </a:ln>
        </p:spPr>
        <p:txBody>
          <a:bodyPr>
            <a:spAutoFit/>
          </a:bodyPr>
          <a:lstStyle/>
          <a:p>
            <a:pPr>
              <a:defRPr/>
            </a:pPr>
            <a:r>
              <a:rPr lang="en-GB" dirty="0">
                <a:latin typeface="+mn-lt"/>
                <a:cs typeface="Arial" charset="0"/>
              </a:rPr>
              <a:t>69% of 14-17 year-olds chose a LARC with 63% of these choosing an implant</a:t>
            </a:r>
            <a:r>
              <a:rPr lang="en-GB" baseline="30000" dirty="0">
                <a:latin typeface="+mn-lt"/>
                <a:cs typeface="Arial" charset="0"/>
              </a:rPr>
              <a:t>2</a:t>
            </a:r>
            <a:endParaRPr lang="en-GB" dirty="0">
              <a:latin typeface="+mn-lt"/>
              <a:cs typeface="Arial"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34" name="Content Placeholder 4"/>
          <p:cNvGraphicFramePr>
            <a:graphicFrameLocks/>
          </p:cNvGraphicFramePr>
          <p:nvPr/>
        </p:nvGraphicFramePr>
        <p:xfrm>
          <a:off x="200025" y="1714500"/>
          <a:ext cx="8223250" cy="3924300"/>
        </p:xfrm>
        <a:graphic>
          <a:graphicData uri="http://schemas.openxmlformats.org/presentationml/2006/ole">
            <p:oleObj spid="_x0000_s44034" r:id="rId4" imgW="8224217" imgH="3926164" progId="Excel.Chart.8">
              <p:embed/>
            </p:oleObj>
          </a:graphicData>
        </a:graphic>
      </p:graphicFrame>
      <p:sp>
        <p:nvSpPr>
          <p:cNvPr id="44035" name="Title 1"/>
          <p:cNvSpPr>
            <a:spLocks noGrp="1"/>
          </p:cNvSpPr>
          <p:nvPr>
            <p:ph type="title"/>
          </p:nvPr>
        </p:nvSpPr>
        <p:spPr>
          <a:xfrm>
            <a:off x="0" y="274638"/>
            <a:ext cx="8893175" cy="1143000"/>
          </a:xfrm>
        </p:spPr>
        <p:txBody>
          <a:bodyPr/>
          <a:lstStyle/>
          <a:p>
            <a:r>
              <a:rPr lang="fi-FI" sz="4000" b="0" smtClean="0">
                <a:solidFill>
                  <a:srgbClr val="FFC000"/>
                </a:solidFill>
                <a:effectLst/>
              </a:rPr>
              <a:t>They liked it after 12 months......</a:t>
            </a:r>
            <a:endParaRPr lang="en-GB" sz="4000" b="0" smtClean="0">
              <a:solidFill>
                <a:srgbClr val="FFC000"/>
              </a:solidFill>
              <a:effectLst/>
            </a:endParaRPr>
          </a:p>
        </p:txBody>
      </p:sp>
      <p:sp>
        <p:nvSpPr>
          <p:cNvPr id="44036" name="TextBox 5"/>
          <p:cNvSpPr txBox="1">
            <a:spLocks noChangeArrowheads="1"/>
          </p:cNvSpPr>
          <p:nvPr/>
        </p:nvSpPr>
        <p:spPr bwMode="auto">
          <a:xfrm>
            <a:off x="1847850" y="5076825"/>
            <a:ext cx="298450" cy="276225"/>
          </a:xfrm>
          <a:prstGeom prst="rect">
            <a:avLst/>
          </a:prstGeom>
          <a:noFill/>
          <a:ln w="9525">
            <a:noFill/>
            <a:miter lim="800000"/>
            <a:headEnd/>
            <a:tailEnd/>
          </a:ln>
        </p:spPr>
        <p:txBody>
          <a:bodyPr wrap="none">
            <a:spAutoFit/>
          </a:bodyPr>
          <a:lstStyle/>
          <a:p>
            <a:r>
              <a:rPr lang="en-GB" baseline="30000">
                <a:solidFill>
                  <a:srgbClr val="000000"/>
                </a:solidFill>
              </a:rPr>
              <a:t>®</a:t>
            </a:r>
          </a:p>
        </p:txBody>
      </p:sp>
      <p:sp>
        <p:nvSpPr>
          <p:cNvPr id="7" name="Left Brace 6"/>
          <p:cNvSpPr/>
          <p:nvPr/>
        </p:nvSpPr>
        <p:spPr>
          <a:xfrm rot="16200000">
            <a:off x="2620169" y="4133056"/>
            <a:ext cx="266700" cy="3062288"/>
          </a:xfrm>
          <a:prstGeom prst="leftBrace">
            <a:avLst>
              <a:gd name="adj1" fmla="val 8333"/>
              <a:gd name="adj2" fmla="val 49521"/>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dirty="0">
              <a:solidFill>
                <a:prstClr val="black"/>
              </a:solidFill>
            </a:endParaRPr>
          </a:p>
        </p:txBody>
      </p:sp>
      <p:sp>
        <p:nvSpPr>
          <p:cNvPr id="44038" name="TextBox 7"/>
          <p:cNvSpPr txBox="1">
            <a:spLocks noChangeArrowheads="1"/>
          </p:cNvSpPr>
          <p:nvPr/>
        </p:nvSpPr>
        <p:spPr bwMode="auto">
          <a:xfrm>
            <a:off x="2352675" y="5805488"/>
            <a:ext cx="800100" cy="369887"/>
          </a:xfrm>
          <a:prstGeom prst="rect">
            <a:avLst/>
          </a:prstGeom>
          <a:noFill/>
          <a:ln w="9525">
            <a:noFill/>
            <a:miter lim="800000"/>
            <a:headEnd/>
            <a:tailEnd/>
          </a:ln>
        </p:spPr>
        <p:txBody>
          <a:bodyPr wrap="none">
            <a:spAutoFit/>
          </a:bodyPr>
          <a:lstStyle/>
          <a:p>
            <a:r>
              <a:rPr lang="en-GB">
                <a:solidFill>
                  <a:srgbClr val="262626"/>
                </a:solidFill>
              </a:rPr>
              <a:t>LARC</a:t>
            </a:r>
          </a:p>
        </p:txBody>
      </p:sp>
      <p:sp>
        <p:nvSpPr>
          <p:cNvPr id="10" name="Left Brace 9"/>
          <p:cNvSpPr/>
          <p:nvPr/>
        </p:nvSpPr>
        <p:spPr>
          <a:xfrm rot="16200000">
            <a:off x="6184901" y="3719512"/>
            <a:ext cx="266700" cy="3889375"/>
          </a:xfrm>
          <a:prstGeom prst="leftBrace">
            <a:avLst>
              <a:gd name="adj1" fmla="val 8333"/>
              <a:gd name="adj2" fmla="val 49521"/>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dirty="0">
              <a:solidFill>
                <a:prstClr val="black"/>
              </a:solidFill>
            </a:endParaRPr>
          </a:p>
        </p:txBody>
      </p:sp>
      <p:sp>
        <p:nvSpPr>
          <p:cNvPr id="44040" name="TextBox 10"/>
          <p:cNvSpPr txBox="1">
            <a:spLocks noChangeArrowheads="1"/>
          </p:cNvSpPr>
          <p:nvPr/>
        </p:nvSpPr>
        <p:spPr bwMode="auto">
          <a:xfrm>
            <a:off x="4271963" y="5805488"/>
            <a:ext cx="4065587" cy="369887"/>
          </a:xfrm>
          <a:prstGeom prst="rect">
            <a:avLst/>
          </a:prstGeom>
          <a:noFill/>
          <a:ln w="9525">
            <a:noFill/>
            <a:miter lim="800000"/>
            <a:headEnd/>
            <a:tailEnd/>
          </a:ln>
        </p:spPr>
        <p:txBody>
          <a:bodyPr>
            <a:spAutoFit/>
          </a:bodyPr>
          <a:lstStyle/>
          <a:p>
            <a:r>
              <a:rPr lang="en-US">
                <a:solidFill>
                  <a:srgbClr val="262626"/>
                </a:solidFill>
              </a:rPr>
              <a:t>Short-acting reversible contraception</a:t>
            </a:r>
            <a:endParaRPr lang="en-GB">
              <a:solidFill>
                <a:srgbClr val="262626"/>
              </a:solidFill>
            </a:endParaRPr>
          </a:p>
        </p:txBody>
      </p:sp>
      <p:sp>
        <p:nvSpPr>
          <p:cNvPr id="44041" name="Rectangle 11"/>
          <p:cNvSpPr>
            <a:spLocks noChangeArrowheads="1"/>
          </p:cNvSpPr>
          <p:nvPr/>
        </p:nvSpPr>
        <p:spPr bwMode="auto">
          <a:xfrm>
            <a:off x="252413" y="6237288"/>
            <a:ext cx="4572000" cy="153987"/>
          </a:xfrm>
          <a:prstGeom prst="rect">
            <a:avLst/>
          </a:prstGeom>
          <a:noFill/>
          <a:ln w="9525">
            <a:noFill/>
            <a:miter lim="800000"/>
            <a:headEnd/>
            <a:tailEnd/>
          </a:ln>
        </p:spPr>
        <p:txBody>
          <a:bodyPr tIns="0" bIns="0" anchor="b">
            <a:spAutoFit/>
          </a:bodyPr>
          <a:lstStyle/>
          <a:p>
            <a:r>
              <a:rPr lang="en-GB" sz="1000">
                <a:solidFill>
                  <a:srgbClr val="000000"/>
                </a:solidFill>
              </a:rPr>
              <a:t>Peipert </a:t>
            </a:r>
            <a:r>
              <a:rPr lang="en-GB" sz="1000" i="1">
                <a:solidFill>
                  <a:srgbClr val="000000"/>
                </a:solidFill>
              </a:rPr>
              <a:t>et al. </a:t>
            </a:r>
            <a:r>
              <a:rPr lang="en-GB" sz="1000">
                <a:solidFill>
                  <a:srgbClr val="000000"/>
                </a:solidFill>
              </a:rPr>
              <a:t>2011</a:t>
            </a:r>
          </a:p>
        </p:txBody>
      </p:sp>
      <p:sp>
        <p:nvSpPr>
          <p:cNvPr id="44042" name="TextBox 2"/>
          <p:cNvSpPr txBox="1">
            <a:spLocks noChangeArrowheads="1"/>
          </p:cNvSpPr>
          <p:nvPr/>
        </p:nvSpPr>
        <p:spPr bwMode="auto">
          <a:xfrm>
            <a:off x="250825" y="1341438"/>
            <a:ext cx="3519488" cy="368300"/>
          </a:xfrm>
          <a:prstGeom prst="rect">
            <a:avLst/>
          </a:prstGeom>
          <a:noFill/>
          <a:ln w="9525">
            <a:noFill/>
            <a:miter lim="800000"/>
            <a:headEnd/>
            <a:tailEnd/>
          </a:ln>
        </p:spPr>
        <p:txBody>
          <a:bodyPr wrap="none">
            <a:spAutoFit/>
          </a:bodyPr>
          <a:lstStyle/>
          <a:p>
            <a:r>
              <a:rPr lang="en-GB" b="1"/>
              <a:t>Contraceptive CHOICE project</a:t>
            </a:r>
          </a:p>
        </p:txBody>
      </p:sp>
      <p:sp>
        <p:nvSpPr>
          <p:cNvPr id="44043" name="TextBox 17"/>
          <p:cNvSpPr txBox="1">
            <a:spLocks noChangeArrowheads="1"/>
          </p:cNvSpPr>
          <p:nvPr/>
        </p:nvSpPr>
        <p:spPr bwMode="auto">
          <a:xfrm rot="-5400000">
            <a:off x="-700881" y="3369469"/>
            <a:ext cx="2243137" cy="307975"/>
          </a:xfrm>
          <a:prstGeom prst="rect">
            <a:avLst/>
          </a:prstGeom>
          <a:noFill/>
          <a:ln w="9525">
            <a:noFill/>
            <a:miter lim="800000"/>
            <a:headEnd/>
            <a:tailEnd/>
          </a:ln>
        </p:spPr>
        <p:txBody>
          <a:bodyPr wrap="none">
            <a:spAutoFit/>
          </a:bodyPr>
          <a:lstStyle/>
          <a:p>
            <a:r>
              <a:rPr lang="en-GB" sz="1400" b="1">
                <a:solidFill>
                  <a:srgbClr val="262626"/>
                </a:solidFill>
              </a:rPr>
              <a:t>Proportion of women,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Content Placeholder 4"/>
          <p:cNvGraphicFramePr>
            <a:graphicFrameLocks/>
          </p:cNvGraphicFramePr>
          <p:nvPr/>
        </p:nvGraphicFramePr>
        <p:xfrm>
          <a:off x="200025" y="1714500"/>
          <a:ext cx="8223250" cy="3924300"/>
        </p:xfrm>
        <a:graphic>
          <a:graphicData uri="http://schemas.openxmlformats.org/presentationml/2006/ole">
            <p:oleObj spid="_x0000_s45058" r:id="rId4" imgW="8224217" imgH="3926164" progId="Excel.Chart.8">
              <p:embed/>
            </p:oleObj>
          </a:graphicData>
        </a:graphic>
      </p:graphicFrame>
      <p:sp>
        <p:nvSpPr>
          <p:cNvPr id="45059" name="Title 1"/>
          <p:cNvSpPr>
            <a:spLocks noGrp="1"/>
          </p:cNvSpPr>
          <p:nvPr>
            <p:ph type="title"/>
          </p:nvPr>
        </p:nvSpPr>
        <p:spPr/>
        <p:txBody>
          <a:bodyPr/>
          <a:lstStyle/>
          <a:p>
            <a:r>
              <a:rPr lang="en-GB" sz="4000" b="0" smtClean="0">
                <a:solidFill>
                  <a:srgbClr val="FFC000"/>
                </a:solidFill>
                <a:effectLst/>
              </a:rPr>
              <a:t>....and after 24 months...</a:t>
            </a:r>
          </a:p>
        </p:txBody>
      </p:sp>
      <p:sp>
        <p:nvSpPr>
          <p:cNvPr id="45060" name="TextBox 5"/>
          <p:cNvSpPr txBox="1">
            <a:spLocks noChangeArrowheads="1"/>
          </p:cNvSpPr>
          <p:nvPr/>
        </p:nvSpPr>
        <p:spPr bwMode="auto">
          <a:xfrm>
            <a:off x="1847850" y="5076825"/>
            <a:ext cx="298450" cy="276225"/>
          </a:xfrm>
          <a:prstGeom prst="rect">
            <a:avLst/>
          </a:prstGeom>
          <a:noFill/>
          <a:ln w="9525">
            <a:noFill/>
            <a:miter lim="800000"/>
            <a:headEnd/>
            <a:tailEnd/>
          </a:ln>
        </p:spPr>
        <p:txBody>
          <a:bodyPr wrap="none">
            <a:spAutoFit/>
          </a:bodyPr>
          <a:lstStyle/>
          <a:p>
            <a:r>
              <a:rPr lang="en-GB" baseline="30000">
                <a:solidFill>
                  <a:srgbClr val="000000"/>
                </a:solidFill>
              </a:rPr>
              <a:t>®</a:t>
            </a:r>
          </a:p>
        </p:txBody>
      </p:sp>
      <p:sp>
        <p:nvSpPr>
          <p:cNvPr id="7" name="Left Brace 6"/>
          <p:cNvSpPr/>
          <p:nvPr/>
        </p:nvSpPr>
        <p:spPr>
          <a:xfrm rot="16200000">
            <a:off x="2620169" y="4133056"/>
            <a:ext cx="266700" cy="3062288"/>
          </a:xfrm>
          <a:prstGeom prst="leftBrace">
            <a:avLst>
              <a:gd name="adj1" fmla="val 8333"/>
              <a:gd name="adj2" fmla="val 49521"/>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dirty="0">
              <a:solidFill>
                <a:prstClr val="black"/>
              </a:solidFill>
            </a:endParaRPr>
          </a:p>
        </p:txBody>
      </p:sp>
      <p:sp>
        <p:nvSpPr>
          <p:cNvPr id="45062" name="TextBox 7"/>
          <p:cNvSpPr txBox="1">
            <a:spLocks noChangeArrowheads="1"/>
          </p:cNvSpPr>
          <p:nvPr/>
        </p:nvSpPr>
        <p:spPr bwMode="auto">
          <a:xfrm>
            <a:off x="2352675" y="5805488"/>
            <a:ext cx="800100" cy="369887"/>
          </a:xfrm>
          <a:prstGeom prst="rect">
            <a:avLst/>
          </a:prstGeom>
          <a:noFill/>
          <a:ln w="9525">
            <a:noFill/>
            <a:miter lim="800000"/>
            <a:headEnd/>
            <a:tailEnd/>
          </a:ln>
        </p:spPr>
        <p:txBody>
          <a:bodyPr wrap="none">
            <a:spAutoFit/>
          </a:bodyPr>
          <a:lstStyle/>
          <a:p>
            <a:r>
              <a:rPr lang="en-GB">
                <a:solidFill>
                  <a:srgbClr val="262626"/>
                </a:solidFill>
              </a:rPr>
              <a:t>LARC</a:t>
            </a:r>
          </a:p>
        </p:txBody>
      </p:sp>
      <p:sp>
        <p:nvSpPr>
          <p:cNvPr id="10" name="Left Brace 9"/>
          <p:cNvSpPr/>
          <p:nvPr/>
        </p:nvSpPr>
        <p:spPr>
          <a:xfrm rot="16200000">
            <a:off x="6184901" y="3719512"/>
            <a:ext cx="266700" cy="3889375"/>
          </a:xfrm>
          <a:prstGeom prst="leftBrace">
            <a:avLst>
              <a:gd name="adj1" fmla="val 8333"/>
              <a:gd name="adj2" fmla="val 49521"/>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dirty="0">
              <a:solidFill>
                <a:prstClr val="black"/>
              </a:solidFill>
            </a:endParaRPr>
          </a:p>
        </p:txBody>
      </p:sp>
      <p:sp>
        <p:nvSpPr>
          <p:cNvPr id="45064" name="TextBox 10"/>
          <p:cNvSpPr txBox="1">
            <a:spLocks noChangeArrowheads="1"/>
          </p:cNvSpPr>
          <p:nvPr/>
        </p:nvSpPr>
        <p:spPr bwMode="auto">
          <a:xfrm>
            <a:off x="4271963" y="5805488"/>
            <a:ext cx="4065587" cy="369887"/>
          </a:xfrm>
          <a:prstGeom prst="rect">
            <a:avLst/>
          </a:prstGeom>
          <a:noFill/>
          <a:ln w="9525">
            <a:noFill/>
            <a:miter lim="800000"/>
            <a:headEnd/>
            <a:tailEnd/>
          </a:ln>
        </p:spPr>
        <p:txBody>
          <a:bodyPr>
            <a:spAutoFit/>
          </a:bodyPr>
          <a:lstStyle/>
          <a:p>
            <a:r>
              <a:rPr lang="en-US">
                <a:solidFill>
                  <a:srgbClr val="262626"/>
                </a:solidFill>
              </a:rPr>
              <a:t>Short-acting reversible contraception</a:t>
            </a:r>
            <a:endParaRPr lang="en-GB">
              <a:solidFill>
                <a:srgbClr val="262626"/>
              </a:solidFill>
            </a:endParaRPr>
          </a:p>
        </p:txBody>
      </p:sp>
      <p:sp>
        <p:nvSpPr>
          <p:cNvPr id="45065" name="Rectangle 11"/>
          <p:cNvSpPr>
            <a:spLocks noChangeArrowheads="1"/>
          </p:cNvSpPr>
          <p:nvPr/>
        </p:nvSpPr>
        <p:spPr bwMode="auto">
          <a:xfrm>
            <a:off x="252413" y="6237288"/>
            <a:ext cx="4572000" cy="153987"/>
          </a:xfrm>
          <a:prstGeom prst="rect">
            <a:avLst/>
          </a:prstGeom>
          <a:noFill/>
          <a:ln w="9525">
            <a:noFill/>
            <a:miter lim="800000"/>
            <a:headEnd/>
            <a:tailEnd/>
          </a:ln>
        </p:spPr>
        <p:txBody>
          <a:bodyPr tIns="0" bIns="0" anchor="b">
            <a:spAutoFit/>
          </a:bodyPr>
          <a:lstStyle/>
          <a:p>
            <a:r>
              <a:rPr lang="en-GB" sz="1000">
                <a:solidFill>
                  <a:srgbClr val="000000"/>
                </a:solidFill>
              </a:rPr>
              <a:t>Peipert </a:t>
            </a:r>
            <a:r>
              <a:rPr lang="en-GB" sz="1000" i="1">
                <a:solidFill>
                  <a:srgbClr val="000000"/>
                </a:solidFill>
              </a:rPr>
              <a:t>et al. </a:t>
            </a:r>
            <a:r>
              <a:rPr lang="en-GB" sz="1000">
                <a:solidFill>
                  <a:srgbClr val="000000"/>
                </a:solidFill>
              </a:rPr>
              <a:t>2011</a:t>
            </a:r>
          </a:p>
        </p:txBody>
      </p:sp>
      <p:sp>
        <p:nvSpPr>
          <p:cNvPr id="45066" name="TextBox 2"/>
          <p:cNvSpPr txBox="1">
            <a:spLocks noChangeArrowheads="1"/>
          </p:cNvSpPr>
          <p:nvPr/>
        </p:nvSpPr>
        <p:spPr bwMode="auto">
          <a:xfrm>
            <a:off x="250825" y="1341438"/>
            <a:ext cx="3519488" cy="368300"/>
          </a:xfrm>
          <a:prstGeom prst="rect">
            <a:avLst/>
          </a:prstGeom>
          <a:noFill/>
          <a:ln w="9525">
            <a:noFill/>
            <a:miter lim="800000"/>
            <a:headEnd/>
            <a:tailEnd/>
          </a:ln>
        </p:spPr>
        <p:txBody>
          <a:bodyPr wrap="none">
            <a:spAutoFit/>
          </a:bodyPr>
          <a:lstStyle/>
          <a:p>
            <a:r>
              <a:rPr lang="en-GB" b="1"/>
              <a:t>Contraceptive CHOICE project</a:t>
            </a:r>
          </a:p>
        </p:txBody>
      </p:sp>
      <p:sp>
        <p:nvSpPr>
          <p:cNvPr id="45067" name="TextBox 17"/>
          <p:cNvSpPr txBox="1">
            <a:spLocks noChangeArrowheads="1"/>
          </p:cNvSpPr>
          <p:nvPr/>
        </p:nvSpPr>
        <p:spPr bwMode="auto">
          <a:xfrm rot="-5400000">
            <a:off x="-700881" y="3369469"/>
            <a:ext cx="2243137" cy="307975"/>
          </a:xfrm>
          <a:prstGeom prst="rect">
            <a:avLst/>
          </a:prstGeom>
          <a:noFill/>
          <a:ln w="9525">
            <a:noFill/>
            <a:miter lim="800000"/>
            <a:headEnd/>
            <a:tailEnd/>
          </a:ln>
        </p:spPr>
        <p:txBody>
          <a:bodyPr wrap="none">
            <a:spAutoFit/>
          </a:bodyPr>
          <a:lstStyle/>
          <a:p>
            <a:r>
              <a:rPr lang="en-GB" sz="1400" b="1">
                <a:solidFill>
                  <a:srgbClr val="262626"/>
                </a:solidFill>
              </a:rPr>
              <a:t>Proportion of women,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GB" sz="4000" b="0" smtClean="0">
                <a:solidFill>
                  <a:srgbClr val="FFC000"/>
                </a:solidFill>
                <a:effectLst/>
              </a:rPr>
              <a:t>......and they work!</a:t>
            </a:r>
            <a:endParaRPr lang="en-US" sz="4000" b="0" smtClean="0">
              <a:solidFill>
                <a:srgbClr val="FFC000"/>
              </a:solidFill>
              <a:effectLst/>
            </a:endParaRPr>
          </a:p>
        </p:txBody>
      </p:sp>
      <p:sp>
        <p:nvSpPr>
          <p:cNvPr id="64515" name="Text Placeholder 3"/>
          <p:cNvSpPr>
            <a:spLocks noGrp="1"/>
          </p:cNvSpPr>
          <p:nvPr>
            <p:ph type="body" sz="quarter" idx="3"/>
          </p:nvPr>
        </p:nvSpPr>
        <p:spPr>
          <a:xfrm>
            <a:off x="0" y="6611938"/>
            <a:ext cx="5842000" cy="246062"/>
          </a:xfrm>
        </p:spPr>
        <p:txBody>
          <a:bodyPr/>
          <a:lstStyle/>
          <a:p>
            <a:pPr>
              <a:defRPr/>
            </a:pPr>
            <a:endParaRPr lang="en-US" smtClean="0"/>
          </a:p>
        </p:txBody>
      </p:sp>
      <p:pic>
        <p:nvPicPr>
          <p:cNvPr id="46084" name="Picture 2"/>
          <p:cNvPicPr>
            <a:picLocks noChangeAspect="1" noChangeArrowheads="1"/>
          </p:cNvPicPr>
          <p:nvPr/>
        </p:nvPicPr>
        <p:blipFill>
          <a:blip r:embed="rId3" cstate="print"/>
          <a:srcRect/>
          <a:stretch>
            <a:fillRect/>
          </a:stretch>
        </p:blipFill>
        <p:spPr bwMode="auto">
          <a:xfrm>
            <a:off x="827088" y="1484313"/>
            <a:ext cx="7446962" cy="4822825"/>
          </a:xfrm>
          <a:prstGeom prst="rect">
            <a:avLst/>
          </a:prstGeom>
          <a:noFill/>
          <a:ln w="9525">
            <a:noFill/>
            <a:miter lim="800000"/>
            <a:headEnd/>
            <a:tailEnd/>
          </a:ln>
        </p:spPr>
      </p:pic>
      <p:sp>
        <p:nvSpPr>
          <p:cNvPr id="64517" name="TextBox 5"/>
          <p:cNvSpPr txBox="1">
            <a:spLocks noChangeArrowheads="1"/>
          </p:cNvSpPr>
          <p:nvPr/>
        </p:nvSpPr>
        <p:spPr bwMode="auto">
          <a:xfrm>
            <a:off x="768350" y="6321425"/>
            <a:ext cx="3641725" cy="369888"/>
          </a:xfrm>
          <a:prstGeom prst="rect">
            <a:avLst/>
          </a:prstGeom>
          <a:noFill/>
          <a:ln w="9525">
            <a:noFill/>
            <a:miter lim="800000"/>
            <a:headEnd/>
            <a:tailEnd/>
          </a:ln>
        </p:spPr>
        <p:txBody>
          <a:bodyPr wrap="none">
            <a:spAutoFit/>
          </a:bodyPr>
          <a:lstStyle/>
          <a:p>
            <a:pPr>
              <a:defRPr/>
            </a:pPr>
            <a:r>
              <a:rPr lang="en-GB" dirty="0">
                <a:latin typeface="+mn-lt"/>
                <a:cs typeface="Arial" charset="0"/>
              </a:rPr>
              <a:t>Winner et al. N Eng J Med 2012</a:t>
            </a:r>
            <a:endParaRPr lang="en-US" dirty="0">
              <a:latin typeface="+mn-lt"/>
              <a:cs typeface="Arial" charset="0"/>
            </a:endParaRPr>
          </a:p>
        </p:txBody>
      </p:sp>
      <p:sp>
        <p:nvSpPr>
          <p:cNvPr id="64518" name="TextBox 6"/>
          <p:cNvSpPr txBox="1">
            <a:spLocks noChangeArrowheads="1"/>
          </p:cNvSpPr>
          <p:nvPr/>
        </p:nvSpPr>
        <p:spPr bwMode="auto">
          <a:xfrm>
            <a:off x="6016625" y="1749425"/>
            <a:ext cx="1684338" cy="369888"/>
          </a:xfrm>
          <a:prstGeom prst="rect">
            <a:avLst/>
          </a:prstGeom>
          <a:solidFill>
            <a:schemeClr val="tx1"/>
          </a:solidFill>
          <a:ln w="9525">
            <a:noFill/>
            <a:miter lim="800000"/>
            <a:headEnd/>
            <a:tailEnd/>
          </a:ln>
        </p:spPr>
        <p:txBody>
          <a:bodyPr wrap="none">
            <a:spAutoFit/>
          </a:bodyPr>
          <a:lstStyle/>
          <a:p>
            <a:pPr>
              <a:defRPr/>
            </a:pPr>
            <a:r>
              <a:rPr lang="en-GB" dirty="0">
                <a:ln>
                  <a:solidFill>
                    <a:schemeClr val="bg2"/>
                  </a:solidFill>
                </a:ln>
                <a:solidFill>
                  <a:srgbClr val="000000"/>
                </a:solidFill>
                <a:latin typeface="Arial" charset="0"/>
                <a:cs typeface="Arial" charset="0"/>
              </a:rPr>
              <a:t>Pill Patch Ring</a:t>
            </a:r>
            <a:endParaRPr lang="en-US" dirty="0">
              <a:ln>
                <a:solidFill>
                  <a:schemeClr val="bg2"/>
                </a:solidFill>
              </a:ln>
              <a:solidFill>
                <a:srgbClr val="000000"/>
              </a:solidFill>
              <a:latin typeface="Arial" charset="0"/>
              <a:cs typeface="Arial"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95288" y="549275"/>
            <a:ext cx="8604250" cy="668338"/>
          </a:xfrm>
        </p:spPr>
        <p:txBody>
          <a:bodyPr/>
          <a:lstStyle/>
          <a:p>
            <a:pPr eaLnBrk="1" hangingPunct="1">
              <a:defRPr/>
            </a:pPr>
            <a:r>
              <a:rPr lang="en-GB" b="0" dirty="0" smtClean="0">
                <a:solidFill>
                  <a:srgbClr val="FFC000"/>
                </a:solidFill>
                <a:effectLst/>
              </a:rPr>
              <a:t>.....especially in youngsters</a:t>
            </a:r>
            <a:endParaRPr lang="en-GB" b="0" dirty="0" smtClean="0">
              <a:solidFill>
                <a:srgbClr val="FFC000"/>
              </a:solidFill>
            </a:endParaRPr>
          </a:p>
        </p:txBody>
      </p:sp>
      <p:sp>
        <p:nvSpPr>
          <p:cNvPr id="17411" name="Text Placeholder 2"/>
          <p:cNvSpPr>
            <a:spLocks noGrp="1"/>
          </p:cNvSpPr>
          <p:nvPr>
            <p:ph type="body" sz="quarter" idx="10"/>
          </p:nvPr>
        </p:nvSpPr>
        <p:spPr>
          <a:xfrm>
            <a:off x="395288" y="5661025"/>
            <a:ext cx="7272337" cy="504825"/>
          </a:xfrm>
        </p:spPr>
        <p:txBody>
          <a:bodyPr/>
          <a:lstStyle/>
          <a:p>
            <a:pPr eaLnBrk="1" hangingPunct="1">
              <a:defRPr/>
            </a:pPr>
            <a:r>
              <a:rPr lang="da-DK" smtClean="0">
                <a:latin typeface="Arial" pitchFamily="34" charset="0"/>
              </a:rPr>
              <a:t>Winner B, </a:t>
            </a:r>
            <a:r>
              <a:rPr lang="da-DK" i="1" smtClean="0">
                <a:latin typeface="Arial" pitchFamily="34" charset="0"/>
              </a:rPr>
              <a:t>et al</a:t>
            </a:r>
            <a:r>
              <a:rPr lang="da-DK" smtClean="0">
                <a:latin typeface="Arial" pitchFamily="34" charset="0"/>
              </a:rPr>
              <a:t>. N Engl J Med 2012;366:1998–2007</a:t>
            </a:r>
            <a:r>
              <a:rPr lang="en-GB" smtClean="0">
                <a:latin typeface="Arial" pitchFamily="34" charset="0"/>
              </a:rPr>
              <a:t>.</a:t>
            </a:r>
            <a:endParaRPr lang="da-DK" smtClean="0">
              <a:latin typeface="Arial" pitchFamily="34" charset="0"/>
            </a:endParaRPr>
          </a:p>
        </p:txBody>
      </p:sp>
      <p:sp>
        <p:nvSpPr>
          <p:cNvPr id="5" name="TextBox 4"/>
          <p:cNvSpPr txBox="1"/>
          <p:nvPr/>
        </p:nvSpPr>
        <p:spPr>
          <a:xfrm>
            <a:off x="1654175" y="5294313"/>
            <a:ext cx="6769100" cy="369887"/>
          </a:xfrm>
          <a:prstGeom prst="rect">
            <a:avLst/>
          </a:prstGeom>
          <a:noFill/>
        </p:spPr>
        <p:txBody>
          <a:bodyPr>
            <a:spAutoFit/>
          </a:bodyPr>
          <a:lstStyle/>
          <a:p>
            <a:pPr fontAlgn="auto">
              <a:spcBef>
                <a:spcPts val="0"/>
              </a:spcBef>
              <a:spcAft>
                <a:spcPts val="2400"/>
              </a:spcAft>
              <a:tabLst>
                <a:tab pos="1593850" algn="ctr"/>
                <a:tab pos="3136900" algn="ctr"/>
                <a:tab pos="4679950" algn="ctr"/>
                <a:tab pos="6229350" algn="ctr"/>
              </a:tabLst>
              <a:defRPr/>
            </a:pPr>
            <a:r>
              <a:rPr lang="en-US" kern="0" dirty="0">
                <a:latin typeface="+mn-lt"/>
                <a:cs typeface="+mn-cs"/>
              </a:rPr>
              <a:t>0	50	100	150	200</a:t>
            </a:r>
          </a:p>
        </p:txBody>
      </p:sp>
      <p:sp>
        <p:nvSpPr>
          <p:cNvPr id="6" name="Rectangle 5"/>
          <p:cNvSpPr/>
          <p:nvPr/>
        </p:nvSpPr>
        <p:spPr>
          <a:xfrm rot="16200000">
            <a:off x="-688975" y="3502026"/>
            <a:ext cx="3030537" cy="646112"/>
          </a:xfrm>
          <a:prstGeom prst="rect">
            <a:avLst/>
          </a:prstGeom>
        </p:spPr>
        <p:txBody>
          <a:bodyPr wrap="none">
            <a:spAutoFit/>
          </a:bodyPr>
          <a:lstStyle/>
          <a:p>
            <a:pPr algn="ctr" fontAlgn="auto">
              <a:spcBef>
                <a:spcPts val="0"/>
              </a:spcBef>
              <a:spcAft>
                <a:spcPts val="0"/>
              </a:spcAft>
              <a:defRPr/>
            </a:pPr>
            <a:r>
              <a:rPr lang="en-US" kern="0" dirty="0">
                <a:latin typeface="+mn-lt"/>
                <a:cs typeface="+mn-cs"/>
              </a:rPr>
              <a:t>Probability of not having an </a:t>
            </a:r>
            <a:br>
              <a:rPr lang="en-US" kern="0" dirty="0">
                <a:latin typeface="+mn-lt"/>
                <a:cs typeface="+mn-cs"/>
              </a:rPr>
            </a:br>
            <a:r>
              <a:rPr lang="en-US" kern="0" dirty="0">
                <a:latin typeface="+mn-lt"/>
                <a:cs typeface="+mn-cs"/>
              </a:rPr>
              <a:t>unintended pregnancy</a:t>
            </a:r>
          </a:p>
        </p:txBody>
      </p:sp>
      <p:sp>
        <p:nvSpPr>
          <p:cNvPr id="7" name="TextBox 6"/>
          <p:cNvSpPr txBox="1"/>
          <p:nvPr/>
        </p:nvSpPr>
        <p:spPr>
          <a:xfrm>
            <a:off x="1096963" y="2201863"/>
            <a:ext cx="633412" cy="2778125"/>
          </a:xfrm>
          <a:prstGeom prst="rect">
            <a:avLst/>
          </a:prstGeom>
          <a:noFill/>
        </p:spPr>
        <p:txBody>
          <a:bodyPr wrap="none">
            <a:spAutoFit/>
          </a:bodyPr>
          <a:lstStyle/>
          <a:p>
            <a:pPr fontAlgn="auto">
              <a:spcBef>
                <a:spcPts val="0"/>
              </a:spcBef>
              <a:spcAft>
                <a:spcPts val="3900"/>
              </a:spcAft>
              <a:defRPr/>
            </a:pPr>
            <a:r>
              <a:rPr lang="en-US" kern="0" dirty="0">
                <a:latin typeface="+mn-lt"/>
                <a:cs typeface="+mn-cs"/>
              </a:rPr>
              <a:t>1.00</a:t>
            </a:r>
          </a:p>
          <a:p>
            <a:pPr fontAlgn="auto">
              <a:spcBef>
                <a:spcPts val="0"/>
              </a:spcBef>
              <a:spcAft>
                <a:spcPts val="3900"/>
              </a:spcAft>
              <a:defRPr/>
            </a:pPr>
            <a:r>
              <a:rPr lang="en-US" kern="0" dirty="0">
                <a:latin typeface="+mn-lt"/>
                <a:cs typeface="+mn-cs"/>
              </a:rPr>
              <a:t>0.95</a:t>
            </a:r>
          </a:p>
          <a:p>
            <a:pPr fontAlgn="auto">
              <a:spcBef>
                <a:spcPts val="0"/>
              </a:spcBef>
              <a:spcAft>
                <a:spcPts val="3900"/>
              </a:spcAft>
              <a:defRPr/>
            </a:pPr>
            <a:r>
              <a:rPr lang="en-US" kern="0" dirty="0">
                <a:latin typeface="+mn-lt"/>
                <a:cs typeface="+mn-cs"/>
              </a:rPr>
              <a:t>0.90</a:t>
            </a:r>
          </a:p>
          <a:p>
            <a:pPr fontAlgn="auto">
              <a:spcBef>
                <a:spcPts val="0"/>
              </a:spcBef>
              <a:spcAft>
                <a:spcPts val="3900"/>
              </a:spcAft>
              <a:defRPr/>
            </a:pPr>
            <a:r>
              <a:rPr lang="en-US" kern="0" dirty="0">
                <a:latin typeface="+mn-lt"/>
                <a:cs typeface="+mn-cs"/>
              </a:rPr>
              <a:t>0.85</a:t>
            </a:r>
          </a:p>
        </p:txBody>
      </p:sp>
      <p:sp>
        <p:nvSpPr>
          <p:cNvPr id="8" name="TextBox 7"/>
          <p:cNvSpPr txBox="1"/>
          <p:nvPr/>
        </p:nvSpPr>
        <p:spPr>
          <a:xfrm>
            <a:off x="1096963" y="5062538"/>
            <a:ext cx="633412" cy="369887"/>
          </a:xfrm>
          <a:prstGeom prst="rect">
            <a:avLst/>
          </a:prstGeom>
          <a:noFill/>
        </p:spPr>
        <p:txBody>
          <a:bodyPr wrap="none">
            <a:spAutoFit/>
          </a:bodyPr>
          <a:lstStyle/>
          <a:p>
            <a:pPr fontAlgn="auto">
              <a:spcBef>
                <a:spcPts val="0"/>
              </a:spcBef>
              <a:spcAft>
                <a:spcPts val="1000"/>
              </a:spcAft>
              <a:defRPr/>
            </a:pPr>
            <a:r>
              <a:rPr lang="en-US" kern="0" dirty="0">
                <a:latin typeface="+mn-lt"/>
                <a:cs typeface="+mn-cs"/>
              </a:rPr>
              <a:t>0.00</a:t>
            </a:r>
          </a:p>
        </p:txBody>
      </p:sp>
      <p:cxnSp>
        <p:nvCxnSpPr>
          <p:cNvPr id="47112" name="Straight Connector 8"/>
          <p:cNvCxnSpPr>
            <a:cxnSpLocks noChangeShapeType="1"/>
            <a:stCxn id="13" idx="30"/>
          </p:cNvCxnSpPr>
          <p:nvPr/>
        </p:nvCxnSpPr>
        <p:spPr bwMode="auto">
          <a:xfrm flipV="1">
            <a:off x="3986213" y="2174875"/>
            <a:ext cx="115887" cy="255588"/>
          </a:xfrm>
          <a:prstGeom prst="line">
            <a:avLst/>
          </a:prstGeom>
          <a:noFill/>
          <a:ln w="19050">
            <a:solidFill>
              <a:srgbClr val="808284"/>
            </a:solidFill>
            <a:round/>
            <a:headEnd/>
            <a:tailEnd/>
          </a:ln>
        </p:spPr>
      </p:cxnSp>
      <p:cxnSp>
        <p:nvCxnSpPr>
          <p:cNvPr id="47113" name="Straight Connector 9"/>
          <p:cNvCxnSpPr>
            <a:cxnSpLocks noChangeShapeType="1"/>
          </p:cNvCxnSpPr>
          <p:nvPr/>
        </p:nvCxnSpPr>
        <p:spPr bwMode="auto">
          <a:xfrm flipH="1" flipV="1">
            <a:off x="3924300" y="2498725"/>
            <a:ext cx="93663" cy="128588"/>
          </a:xfrm>
          <a:prstGeom prst="line">
            <a:avLst/>
          </a:prstGeom>
          <a:noFill/>
          <a:ln w="19050">
            <a:solidFill>
              <a:srgbClr val="808284"/>
            </a:solidFill>
            <a:round/>
            <a:headEnd/>
            <a:tailEnd/>
          </a:ln>
        </p:spPr>
      </p:cxnSp>
      <p:sp>
        <p:nvSpPr>
          <p:cNvPr id="11" name="Line 22"/>
          <p:cNvSpPr>
            <a:spLocks noChangeShapeType="1"/>
          </p:cNvSpPr>
          <p:nvPr/>
        </p:nvSpPr>
        <p:spPr bwMode="auto">
          <a:xfrm>
            <a:off x="1685925" y="2305050"/>
            <a:ext cx="0" cy="0"/>
          </a:xfrm>
          <a:prstGeom prst="line">
            <a:avLst/>
          </a:prstGeom>
          <a:noFill/>
          <a:ln w="28575" cap="rnd">
            <a:solidFill>
              <a:schemeClr val="tx1"/>
            </a:solidFill>
            <a:prstDash val="solid"/>
            <a:miter lim="800000"/>
            <a:headEnd/>
            <a:tailEnd/>
          </a:ln>
          <a:extLst/>
        </p:spPr>
        <p:txBody>
          <a:bodyPr/>
          <a:lstStyle/>
          <a:p>
            <a:pPr fontAlgn="auto">
              <a:spcBef>
                <a:spcPts val="0"/>
              </a:spcBef>
              <a:spcAft>
                <a:spcPts val="0"/>
              </a:spcAft>
              <a:defRPr/>
            </a:pPr>
            <a:endParaRPr lang="en-US" sz="1600" kern="0">
              <a:latin typeface="+mn-lt"/>
              <a:cs typeface="+mn-cs"/>
            </a:endParaRPr>
          </a:p>
        </p:txBody>
      </p:sp>
      <p:sp>
        <p:nvSpPr>
          <p:cNvPr id="12" name="Freeform 23"/>
          <p:cNvSpPr>
            <a:spLocks/>
          </p:cNvSpPr>
          <p:nvPr/>
        </p:nvSpPr>
        <p:spPr bwMode="auto">
          <a:xfrm>
            <a:off x="1792288" y="2386013"/>
            <a:ext cx="4818062" cy="107950"/>
          </a:xfrm>
          <a:custGeom>
            <a:avLst/>
            <a:gdLst>
              <a:gd name="T0" fmla="*/ 0 w 2051"/>
              <a:gd name="T1" fmla="*/ 0 h 57"/>
              <a:gd name="T2" fmla="*/ 16 w 2051"/>
              <a:gd name="T3" fmla="*/ 0 h 57"/>
              <a:gd name="T4" fmla="*/ 291 w 2051"/>
              <a:gd name="T5" fmla="*/ 0 h 57"/>
              <a:gd name="T6" fmla="*/ 303 w 2051"/>
              <a:gd name="T7" fmla="*/ 0 h 57"/>
              <a:gd name="T8" fmla="*/ 303 w 2051"/>
              <a:gd name="T9" fmla="*/ 10 h 57"/>
              <a:gd name="T10" fmla="*/ 317 w 2051"/>
              <a:gd name="T11" fmla="*/ 10 h 57"/>
              <a:gd name="T12" fmla="*/ 317 w 2051"/>
              <a:gd name="T13" fmla="*/ 19 h 57"/>
              <a:gd name="T14" fmla="*/ 395 w 2051"/>
              <a:gd name="T15" fmla="*/ 19 h 57"/>
              <a:gd name="T16" fmla="*/ 395 w 2051"/>
              <a:gd name="T17" fmla="*/ 29 h 57"/>
              <a:gd name="T18" fmla="*/ 409 w 2051"/>
              <a:gd name="T19" fmla="*/ 29 h 57"/>
              <a:gd name="T20" fmla="*/ 594 w 2051"/>
              <a:gd name="T21" fmla="*/ 29 h 57"/>
              <a:gd name="T22" fmla="*/ 605 w 2051"/>
              <a:gd name="T23" fmla="*/ 29 h 57"/>
              <a:gd name="T24" fmla="*/ 605 w 2051"/>
              <a:gd name="T25" fmla="*/ 40 h 57"/>
              <a:gd name="T26" fmla="*/ 620 w 2051"/>
              <a:gd name="T27" fmla="*/ 40 h 57"/>
              <a:gd name="T28" fmla="*/ 830 w 2051"/>
              <a:gd name="T29" fmla="*/ 40 h 57"/>
              <a:gd name="T30" fmla="*/ 856 w 2051"/>
              <a:gd name="T31" fmla="*/ 40 h 57"/>
              <a:gd name="T32" fmla="*/ 856 w 2051"/>
              <a:gd name="T33" fmla="*/ 57 h 57"/>
              <a:gd name="T34" fmla="*/ 868 w 2051"/>
              <a:gd name="T35" fmla="*/ 57 h 57"/>
              <a:gd name="T36" fmla="*/ 2040 w 2051"/>
              <a:gd name="T37" fmla="*/ 57 h 57"/>
              <a:gd name="T38" fmla="*/ 2051 w 2051"/>
              <a:gd name="T39"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51" h="57">
                <a:moveTo>
                  <a:pt x="0" y="0"/>
                </a:moveTo>
                <a:lnTo>
                  <a:pt x="16" y="0"/>
                </a:lnTo>
                <a:lnTo>
                  <a:pt x="291" y="0"/>
                </a:lnTo>
                <a:lnTo>
                  <a:pt x="303" y="0"/>
                </a:lnTo>
                <a:lnTo>
                  <a:pt x="303" y="10"/>
                </a:lnTo>
                <a:lnTo>
                  <a:pt x="317" y="10"/>
                </a:lnTo>
                <a:lnTo>
                  <a:pt x="317" y="19"/>
                </a:lnTo>
                <a:lnTo>
                  <a:pt x="395" y="19"/>
                </a:lnTo>
                <a:lnTo>
                  <a:pt x="395" y="29"/>
                </a:lnTo>
                <a:lnTo>
                  <a:pt x="409" y="29"/>
                </a:lnTo>
                <a:lnTo>
                  <a:pt x="594" y="29"/>
                </a:lnTo>
                <a:lnTo>
                  <a:pt x="605" y="29"/>
                </a:lnTo>
                <a:lnTo>
                  <a:pt x="605" y="40"/>
                </a:lnTo>
                <a:lnTo>
                  <a:pt x="620" y="40"/>
                </a:lnTo>
                <a:lnTo>
                  <a:pt x="830" y="40"/>
                </a:lnTo>
                <a:lnTo>
                  <a:pt x="856" y="40"/>
                </a:lnTo>
                <a:lnTo>
                  <a:pt x="856" y="57"/>
                </a:lnTo>
                <a:lnTo>
                  <a:pt x="868" y="57"/>
                </a:lnTo>
                <a:lnTo>
                  <a:pt x="2040" y="57"/>
                </a:lnTo>
                <a:lnTo>
                  <a:pt x="2051" y="57"/>
                </a:lnTo>
              </a:path>
            </a:pathLst>
          </a:custGeom>
          <a:noFill/>
          <a:ln w="28575" cap="rnd">
            <a:solidFill>
              <a:srgbClr val="808284"/>
            </a:solidFill>
            <a:prstDash val="solid"/>
            <a:round/>
            <a:headEnd/>
            <a:tailEnd/>
          </a:ln>
          <a:extLst/>
        </p:spPr>
        <p:txBody>
          <a:bodyPr/>
          <a:lstStyle/>
          <a:p>
            <a:pPr fontAlgn="auto">
              <a:spcBef>
                <a:spcPts val="0"/>
              </a:spcBef>
              <a:spcAft>
                <a:spcPts val="0"/>
              </a:spcAft>
              <a:defRPr/>
            </a:pPr>
            <a:endParaRPr lang="en-US" sz="1600" kern="0">
              <a:latin typeface="+mn-lt"/>
              <a:cs typeface="+mn-cs"/>
            </a:endParaRPr>
          </a:p>
        </p:txBody>
      </p:sp>
      <p:sp>
        <p:nvSpPr>
          <p:cNvPr id="13" name="Freeform 24"/>
          <p:cNvSpPr>
            <a:spLocks/>
          </p:cNvSpPr>
          <p:nvPr/>
        </p:nvSpPr>
        <p:spPr bwMode="auto">
          <a:xfrm>
            <a:off x="1792288" y="2386013"/>
            <a:ext cx="4818062" cy="139700"/>
          </a:xfrm>
          <a:custGeom>
            <a:avLst/>
            <a:gdLst>
              <a:gd name="T0" fmla="*/ 0 w 2051"/>
              <a:gd name="T1" fmla="*/ 0 h 74"/>
              <a:gd name="T2" fmla="*/ 16 w 2051"/>
              <a:gd name="T3" fmla="*/ 0 h 74"/>
              <a:gd name="T4" fmla="*/ 16 w 2051"/>
              <a:gd name="T5" fmla="*/ 3 h 74"/>
              <a:gd name="T6" fmla="*/ 28 w 2051"/>
              <a:gd name="T7" fmla="*/ 3 h 74"/>
              <a:gd name="T8" fmla="*/ 224 w 2051"/>
              <a:gd name="T9" fmla="*/ 3 h 74"/>
              <a:gd name="T10" fmla="*/ 236 w 2051"/>
              <a:gd name="T11" fmla="*/ 3 h 74"/>
              <a:gd name="T12" fmla="*/ 236 w 2051"/>
              <a:gd name="T13" fmla="*/ 5 h 74"/>
              <a:gd name="T14" fmla="*/ 265 w 2051"/>
              <a:gd name="T15" fmla="*/ 5 h 74"/>
              <a:gd name="T16" fmla="*/ 265 w 2051"/>
              <a:gd name="T17" fmla="*/ 5 h 74"/>
              <a:gd name="T18" fmla="*/ 279 w 2051"/>
              <a:gd name="T19" fmla="*/ 5 h 74"/>
              <a:gd name="T20" fmla="*/ 357 w 2051"/>
              <a:gd name="T21" fmla="*/ 5 h 74"/>
              <a:gd name="T22" fmla="*/ 369 w 2051"/>
              <a:gd name="T23" fmla="*/ 5 h 74"/>
              <a:gd name="T24" fmla="*/ 369 w 2051"/>
              <a:gd name="T25" fmla="*/ 10 h 74"/>
              <a:gd name="T26" fmla="*/ 383 w 2051"/>
              <a:gd name="T27" fmla="*/ 10 h 74"/>
              <a:gd name="T28" fmla="*/ 449 w 2051"/>
              <a:gd name="T29" fmla="*/ 10 h 74"/>
              <a:gd name="T30" fmla="*/ 461 w 2051"/>
              <a:gd name="T31" fmla="*/ 10 h 74"/>
              <a:gd name="T32" fmla="*/ 461 w 2051"/>
              <a:gd name="T33" fmla="*/ 12 h 74"/>
              <a:gd name="T34" fmla="*/ 473 w 2051"/>
              <a:gd name="T35" fmla="*/ 12 h 74"/>
              <a:gd name="T36" fmla="*/ 473 w 2051"/>
              <a:gd name="T37" fmla="*/ 14 h 74"/>
              <a:gd name="T38" fmla="*/ 501 w 2051"/>
              <a:gd name="T39" fmla="*/ 14 h 74"/>
              <a:gd name="T40" fmla="*/ 501 w 2051"/>
              <a:gd name="T41" fmla="*/ 17 h 74"/>
              <a:gd name="T42" fmla="*/ 553 w 2051"/>
              <a:gd name="T43" fmla="*/ 17 h 74"/>
              <a:gd name="T44" fmla="*/ 553 w 2051"/>
              <a:gd name="T45" fmla="*/ 19 h 74"/>
              <a:gd name="T46" fmla="*/ 568 w 2051"/>
              <a:gd name="T47" fmla="*/ 19 h 74"/>
              <a:gd name="T48" fmla="*/ 568 w 2051"/>
              <a:gd name="T49" fmla="*/ 22 h 74"/>
              <a:gd name="T50" fmla="*/ 579 w 2051"/>
              <a:gd name="T51" fmla="*/ 22 h 74"/>
              <a:gd name="T52" fmla="*/ 686 w 2051"/>
              <a:gd name="T53" fmla="*/ 22 h 74"/>
              <a:gd name="T54" fmla="*/ 698 w 2051"/>
              <a:gd name="T55" fmla="*/ 22 h 74"/>
              <a:gd name="T56" fmla="*/ 698 w 2051"/>
              <a:gd name="T57" fmla="*/ 24 h 74"/>
              <a:gd name="T58" fmla="*/ 710 w 2051"/>
              <a:gd name="T59" fmla="*/ 24 h 74"/>
              <a:gd name="T60" fmla="*/ 934 w 2051"/>
              <a:gd name="T61" fmla="*/ 24 h 74"/>
              <a:gd name="T62" fmla="*/ 949 w 2051"/>
              <a:gd name="T63" fmla="*/ 24 h 74"/>
              <a:gd name="T64" fmla="*/ 949 w 2051"/>
              <a:gd name="T65" fmla="*/ 29 h 74"/>
              <a:gd name="T66" fmla="*/ 1012 w 2051"/>
              <a:gd name="T67" fmla="*/ 29 h 74"/>
              <a:gd name="T68" fmla="*/ 1012 w 2051"/>
              <a:gd name="T69" fmla="*/ 33 h 74"/>
              <a:gd name="T70" fmla="*/ 1041 w 2051"/>
              <a:gd name="T71" fmla="*/ 33 h 74"/>
              <a:gd name="T72" fmla="*/ 1041 w 2051"/>
              <a:gd name="T73" fmla="*/ 38 h 74"/>
              <a:gd name="T74" fmla="*/ 1055 w 2051"/>
              <a:gd name="T75" fmla="*/ 38 h 74"/>
              <a:gd name="T76" fmla="*/ 1225 w 2051"/>
              <a:gd name="T77" fmla="*/ 38 h 74"/>
              <a:gd name="T78" fmla="*/ 1237 w 2051"/>
              <a:gd name="T79" fmla="*/ 38 h 74"/>
              <a:gd name="T80" fmla="*/ 1237 w 2051"/>
              <a:gd name="T81" fmla="*/ 43 h 74"/>
              <a:gd name="T82" fmla="*/ 1249 w 2051"/>
              <a:gd name="T83" fmla="*/ 43 h 74"/>
              <a:gd name="T84" fmla="*/ 1737 w 2051"/>
              <a:gd name="T85" fmla="*/ 43 h 74"/>
              <a:gd name="T86" fmla="*/ 1748 w 2051"/>
              <a:gd name="T87" fmla="*/ 43 h 74"/>
              <a:gd name="T88" fmla="*/ 1748 w 2051"/>
              <a:gd name="T89" fmla="*/ 57 h 74"/>
              <a:gd name="T90" fmla="*/ 1815 w 2051"/>
              <a:gd name="T91" fmla="*/ 57 h 74"/>
              <a:gd name="T92" fmla="*/ 1815 w 2051"/>
              <a:gd name="T93" fmla="*/ 74 h 74"/>
              <a:gd name="T94" fmla="*/ 1829 w 2051"/>
              <a:gd name="T95" fmla="*/ 74 h 74"/>
              <a:gd name="T96" fmla="*/ 2040 w 2051"/>
              <a:gd name="T97" fmla="*/ 74 h 74"/>
              <a:gd name="T98" fmla="*/ 2051 w 2051"/>
              <a:gd name="T9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51" h="74">
                <a:moveTo>
                  <a:pt x="0" y="0"/>
                </a:moveTo>
                <a:lnTo>
                  <a:pt x="16" y="0"/>
                </a:lnTo>
                <a:lnTo>
                  <a:pt x="16" y="3"/>
                </a:lnTo>
                <a:lnTo>
                  <a:pt x="28" y="3"/>
                </a:lnTo>
                <a:lnTo>
                  <a:pt x="224" y="3"/>
                </a:lnTo>
                <a:lnTo>
                  <a:pt x="236" y="3"/>
                </a:lnTo>
                <a:lnTo>
                  <a:pt x="236" y="5"/>
                </a:lnTo>
                <a:lnTo>
                  <a:pt x="265" y="5"/>
                </a:lnTo>
                <a:lnTo>
                  <a:pt x="265" y="5"/>
                </a:lnTo>
                <a:lnTo>
                  <a:pt x="279" y="5"/>
                </a:lnTo>
                <a:lnTo>
                  <a:pt x="357" y="5"/>
                </a:lnTo>
                <a:lnTo>
                  <a:pt x="369" y="5"/>
                </a:lnTo>
                <a:lnTo>
                  <a:pt x="369" y="10"/>
                </a:lnTo>
                <a:lnTo>
                  <a:pt x="383" y="10"/>
                </a:lnTo>
                <a:lnTo>
                  <a:pt x="449" y="10"/>
                </a:lnTo>
                <a:lnTo>
                  <a:pt x="461" y="10"/>
                </a:lnTo>
                <a:lnTo>
                  <a:pt x="461" y="12"/>
                </a:lnTo>
                <a:lnTo>
                  <a:pt x="473" y="12"/>
                </a:lnTo>
                <a:lnTo>
                  <a:pt x="473" y="14"/>
                </a:lnTo>
                <a:lnTo>
                  <a:pt x="501" y="14"/>
                </a:lnTo>
                <a:lnTo>
                  <a:pt x="501" y="17"/>
                </a:lnTo>
                <a:lnTo>
                  <a:pt x="553" y="17"/>
                </a:lnTo>
                <a:lnTo>
                  <a:pt x="553" y="19"/>
                </a:lnTo>
                <a:lnTo>
                  <a:pt x="568" y="19"/>
                </a:lnTo>
                <a:lnTo>
                  <a:pt x="568" y="22"/>
                </a:lnTo>
                <a:lnTo>
                  <a:pt x="579" y="22"/>
                </a:lnTo>
                <a:lnTo>
                  <a:pt x="686" y="22"/>
                </a:lnTo>
                <a:lnTo>
                  <a:pt x="698" y="22"/>
                </a:lnTo>
                <a:lnTo>
                  <a:pt x="698" y="24"/>
                </a:lnTo>
                <a:lnTo>
                  <a:pt x="710" y="24"/>
                </a:lnTo>
                <a:lnTo>
                  <a:pt x="934" y="24"/>
                </a:lnTo>
                <a:lnTo>
                  <a:pt x="949" y="24"/>
                </a:lnTo>
                <a:lnTo>
                  <a:pt x="949" y="29"/>
                </a:lnTo>
                <a:lnTo>
                  <a:pt x="1012" y="29"/>
                </a:lnTo>
                <a:lnTo>
                  <a:pt x="1012" y="33"/>
                </a:lnTo>
                <a:lnTo>
                  <a:pt x="1041" y="33"/>
                </a:lnTo>
                <a:lnTo>
                  <a:pt x="1041" y="38"/>
                </a:lnTo>
                <a:lnTo>
                  <a:pt x="1055" y="38"/>
                </a:lnTo>
                <a:lnTo>
                  <a:pt x="1225" y="38"/>
                </a:lnTo>
                <a:lnTo>
                  <a:pt x="1237" y="38"/>
                </a:lnTo>
                <a:lnTo>
                  <a:pt x="1237" y="43"/>
                </a:lnTo>
                <a:lnTo>
                  <a:pt x="1249" y="43"/>
                </a:lnTo>
                <a:lnTo>
                  <a:pt x="1737" y="43"/>
                </a:lnTo>
                <a:lnTo>
                  <a:pt x="1748" y="43"/>
                </a:lnTo>
                <a:lnTo>
                  <a:pt x="1748" y="57"/>
                </a:lnTo>
                <a:lnTo>
                  <a:pt x="1815" y="57"/>
                </a:lnTo>
                <a:lnTo>
                  <a:pt x="1815" y="74"/>
                </a:lnTo>
                <a:lnTo>
                  <a:pt x="1829" y="74"/>
                </a:lnTo>
                <a:lnTo>
                  <a:pt x="2040" y="74"/>
                </a:lnTo>
                <a:lnTo>
                  <a:pt x="2051" y="74"/>
                </a:lnTo>
              </a:path>
            </a:pathLst>
          </a:custGeom>
          <a:noFill/>
          <a:ln w="28575" cap="rnd">
            <a:solidFill>
              <a:srgbClr val="007887"/>
            </a:solidFill>
            <a:prstDash val="solid"/>
            <a:round/>
            <a:headEnd/>
            <a:tailEnd/>
          </a:ln>
          <a:extLst/>
        </p:spPr>
        <p:txBody>
          <a:bodyPr/>
          <a:lstStyle/>
          <a:p>
            <a:pPr fontAlgn="auto">
              <a:spcBef>
                <a:spcPts val="0"/>
              </a:spcBef>
              <a:spcAft>
                <a:spcPts val="0"/>
              </a:spcAft>
              <a:defRPr/>
            </a:pPr>
            <a:endParaRPr lang="en-US" sz="1600" kern="0">
              <a:latin typeface="+mn-lt"/>
              <a:cs typeface="+mn-cs"/>
            </a:endParaRPr>
          </a:p>
        </p:txBody>
      </p:sp>
      <p:sp>
        <p:nvSpPr>
          <p:cNvPr id="14" name="Freeform 25"/>
          <p:cNvSpPr>
            <a:spLocks/>
          </p:cNvSpPr>
          <p:nvPr/>
        </p:nvSpPr>
        <p:spPr bwMode="auto">
          <a:xfrm>
            <a:off x="1792288" y="2386013"/>
            <a:ext cx="5130800" cy="1958975"/>
          </a:xfrm>
          <a:custGeom>
            <a:avLst/>
            <a:gdLst>
              <a:gd name="T0" fmla="*/ 28 w 2184"/>
              <a:gd name="T1" fmla="*/ 0 h 1030"/>
              <a:gd name="T2" fmla="*/ 66 w 2184"/>
              <a:gd name="T3" fmla="*/ 10 h 1030"/>
              <a:gd name="T4" fmla="*/ 80 w 2184"/>
              <a:gd name="T5" fmla="*/ 38 h 1030"/>
              <a:gd name="T6" fmla="*/ 120 w 2184"/>
              <a:gd name="T7" fmla="*/ 45 h 1030"/>
              <a:gd name="T8" fmla="*/ 132 w 2184"/>
              <a:gd name="T9" fmla="*/ 81 h 1030"/>
              <a:gd name="T10" fmla="*/ 146 w 2184"/>
              <a:gd name="T11" fmla="*/ 102 h 1030"/>
              <a:gd name="T12" fmla="*/ 172 w 2184"/>
              <a:gd name="T13" fmla="*/ 116 h 1030"/>
              <a:gd name="T14" fmla="*/ 187 w 2184"/>
              <a:gd name="T15" fmla="*/ 154 h 1030"/>
              <a:gd name="T16" fmla="*/ 198 w 2184"/>
              <a:gd name="T17" fmla="*/ 194 h 1030"/>
              <a:gd name="T18" fmla="*/ 213 w 2184"/>
              <a:gd name="T19" fmla="*/ 209 h 1030"/>
              <a:gd name="T20" fmla="*/ 224 w 2184"/>
              <a:gd name="T21" fmla="*/ 223 h 1030"/>
              <a:gd name="T22" fmla="*/ 236 w 2184"/>
              <a:gd name="T23" fmla="*/ 239 h 1030"/>
              <a:gd name="T24" fmla="*/ 251 w 2184"/>
              <a:gd name="T25" fmla="*/ 251 h 1030"/>
              <a:gd name="T26" fmla="*/ 279 w 2184"/>
              <a:gd name="T27" fmla="*/ 282 h 1030"/>
              <a:gd name="T28" fmla="*/ 317 w 2184"/>
              <a:gd name="T29" fmla="*/ 315 h 1030"/>
              <a:gd name="T30" fmla="*/ 369 w 2184"/>
              <a:gd name="T31" fmla="*/ 334 h 1030"/>
              <a:gd name="T32" fmla="*/ 435 w 2184"/>
              <a:gd name="T33" fmla="*/ 351 h 1030"/>
              <a:gd name="T34" fmla="*/ 461 w 2184"/>
              <a:gd name="T35" fmla="*/ 374 h 1030"/>
              <a:gd name="T36" fmla="*/ 516 w 2184"/>
              <a:gd name="T37" fmla="*/ 419 h 1030"/>
              <a:gd name="T38" fmla="*/ 527 w 2184"/>
              <a:gd name="T39" fmla="*/ 443 h 1030"/>
              <a:gd name="T40" fmla="*/ 568 w 2184"/>
              <a:gd name="T41" fmla="*/ 467 h 1030"/>
              <a:gd name="T42" fmla="*/ 594 w 2184"/>
              <a:gd name="T43" fmla="*/ 493 h 1030"/>
              <a:gd name="T44" fmla="*/ 620 w 2184"/>
              <a:gd name="T45" fmla="*/ 519 h 1030"/>
              <a:gd name="T46" fmla="*/ 632 w 2184"/>
              <a:gd name="T47" fmla="*/ 545 h 1030"/>
              <a:gd name="T48" fmla="*/ 698 w 2184"/>
              <a:gd name="T49" fmla="*/ 573 h 1030"/>
              <a:gd name="T50" fmla="*/ 710 w 2184"/>
              <a:gd name="T51" fmla="*/ 604 h 1030"/>
              <a:gd name="T52" fmla="*/ 816 w 2184"/>
              <a:gd name="T53" fmla="*/ 604 h 1030"/>
              <a:gd name="T54" fmla="*/ 856 w 2184"/>
              <a:gd name="T55" fmla="*/ 642 h 1030"/>
              <a:gd name="T56" fmla="*/ 868 w 2184"/>
              <a:gd name="T57" fmla="*/ 680 h 1030"/>
              <a:gd name="T58" fmla="*/ 1093 w 2184"/>
              <a:gd name="T59" fmla="*/ 680 h 1030"/>
              <a:gd name="T60" fmla="*/ 1133 w 2184"/>
              <a:gd name="T61" fmla="*/ 732 h 1030"/>
              <a:gd name="T62" fmla="*/ 1185 w 2184"/>
              <a:gd name="T63" fmla="*/ 791 h 1030"/>
              <a:gd name="T64" fmla="*/ 1199 w 2184"/>
              <a:gd name="T65" fmla="*/ 855 h 1030"/>
              <a:gd name="T66" fmla="*/ 1460 w 2184"/>
              <a:gd name="T67" fmla="*/ 855 h 1030"/>
              <a:gd name="T68" fmla="*/ 1592 w 2184"/>
              <a:gd name="T69" fmla="*/ 940 h 1030"/>
              <a:gd name="T70" fmla="*/ 1606 w 2184"/>
              <a:gd name="T71" fmla="*/ 1030 h 1030"/>
              <a:gd name="T72" fmla="*/ 2184 w 2184"/>
              <a:gd name="T73" fmla="*/ 1030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84" h="1030">
                <a:moveTo>
                  <a:pt x="0" y="0"/>
                </a:moveTo>
                <a:lnTo>
                  <a:pt x="28" y="0"/>
                </a:lnTo>
                <a:lnTo>
                  <a:pt x="28" y="10"/>
                </a:lnTo>
                <a:lnTo>
                  <a:pt x="66" y="10"/>
                </a:lnTo>
                <a:lnTo>
                  <a:pt x="66" y="38"/>
                </a:lnTo>
                <a:lnTo>
                  <a:pt x="80" y="38"/>
                </a:lnTo>
                <a:lnTo>
                  <a:pt x="80" y="45"/>
                </a:lnTo>
                <a:lnTo>
                  <a:pt x="120" y="45"/>
                </a:lnTo>
                <a:lnTo>
                  <a:pt x="120" y="81"/>
                </a:lnTo>
                <a:lnTo>
                  <a:pt x="132" y="81"/>
                </a:lnTo>
                <a:lnTo>
                  <a:pt x="132" y="102"/>
                </a:lnTo>
                <a:lnTo>
                  <a:pt x="146" y="102"/>
                </a:lnTo>
                <a:lnTo>
                  <a:pt x="146" y="116"/>
                </a:lnTo>
                <a:lnTo>
                  <a:pt x="172" y="116"/>
                </a:lnTo>
                <a:lnTo>
                  <a:pt x="172" y="154"/>
                </a:lnTo>
                <a:lnTo>
                  <a:pt x="187" y="154"/>
                </a:lnTo>
                <a:lnTo>
                  <a:pt x="187" y="194"/>
                </a:lnTo>
                <a:lnTo>
                  <a:pt x="198" y="194"/>
                </a:lnTo>
                <a:lnTo>
                  <a:pt x="198" y="209"/>
                </a:lnTo>
                <a:lnTo>
                  <a:pt x="213" y="209"/>
                </a:lnTo>
                <a:lnTo>
                  <a:pt x="213" y="223"/>
                </a:lnTo>
                <a:lnTo>
                  <a:pt x="224" y="223"/>
                </a:lnTo>
                <a:lnTo>
                  <a:pt x="224" y="239"/>
                </a:lnTo>
                <a:lnTo>
                  <a:pt x="236" y="239"/>
                </a:lnTo>
                <a:lnTo>
                  <a:pt x="236" y="251"/>
                </a:lnTo>
                <a:lnTo>
                  <a:pt x="251" y="251"/>
                </a:lnTo>
                <a:lnTo>
                  <a:pt x="251" y="282"/>
                </a:lnTo>
                <a:lnTo>
                  <a:pt x="279" y="282"/>
                </a:lnTo>
                <a:lnTo>
                  <a:pt x="279" y="315"/>
                </a:lnTo>
                <a:lnTo>
                  <a:pt x="317" y="315"/>
                </a:lnTo>
                <a:lnTo>
                  <a:pt x="317" y="334"/>
                </a:lnTo>
                <a:lnTo>
                  <a:pt x="369" y="334"/>
                </a:lnTo>
                <a:lnTo>
                  <a:pt x="369" y="351"/>
                </a:lnTo>
                <a:lnTo>
                  <a:pt x="435" y="351"/>
                </a:lnTo>
                <a:lnTo>
                  <a:pt x="435" y="374"/>
                </a:lnTo>
                <a:lnTo>
                  <a:pt x="461" y="374"/>
                </a:lnTo>
                <a:lnTo>
                  <a:pt x="461" y="419"/>
                </a:lnTo>
                <a:lnTo>
                  <a:pt x="516" y="419"/>
                </a:lnTo>
                <a:lnTo>
                  <a:pt x="516" y="443"/>
                </a:lnTo>
                <a:lnTo>
                  <a:pt x="527" y="443"/>
                </a:lnTo>
                <a:lnTo>
                  <a:pt x="527" y="467"/>
                </a:lnTo>
                <a:lnTo>
                  <a:pt x="568" y="467"/>
                </a:lnTo>
                <a:lnTo>
                  <a:pt x="568" y="493"/>
                </a:lnTo>
                <a:lnTo>
                  <a:pt x="594" y="493"/>
                </a:lnTo>
                <a:lnTo>
                  <a:pt x="594" y="519"/>
                </a:lnTo>
                <a:lnTo>
                  <a:pt x="620" y="519"/>
                </a:lnTo>
                <a:lnTo>
                  <a:pt x="620" y="545"/>
                </a:lnTo>
                <a:lnTo>
                  <a:pt x="632" y="545"/>
                </a:lnTo>
                <a:lnTo>
                  <a:pt x="632" y="573"/>
                </a:lnTo>
                <a:lnTo>
                  <a:pt x="698" y="573"/>
                </a:lnTo>
                <a:lnTo>
                  <a:pt x="698" y="604"/>
                </a:lnTo>
                <a:lnTo>
                  <a:pt x="710" y="604"/>
                </a:lnTo>
                <a:lnTo>
                  <a:pt x="804" y="604"/>
                </a:lnTo>
                <a:lnTo>
                  <a:pt x="816" y="604"/>
                </a:lnTo>
                <a:lnTo>
                  <a:pt x="816" y="642"/>
                </a:lnTo>
                <a:lnTo>
                  <a:pt x="856" y="642"/>
                </a:lnTo>
                <a:lnTo>
                  <a:pt x="856" y="680"/>
                </a:lnTo>
                <a:lnTo>
                  <a:pt x="868" y="680"/>
                </a:lnTo>
                <a:lnTo>
                  <a:pt x="1079" y="680"/>
                </a:lnTo>
                <a:lnTo>
                  <a:pt x="1093" y="680"/>
                </a:lnTo>
                <a:lnTo>
                  <a:pt x="1093" y="732"/>
                </a:lnTo>
                <a:lnTo>
                  <a:pt x="1133" y="732"/>
                </a:lnTo>
                <a:lnTo>
                  <a:pt x="1133" y="791"/>
                </a:lnTo>
                <a:lnTo>
                  <a:pt x="1185" y="791"/>
                </a:lnTo>
                <a:lnTo>
                  <a:pt x="1185" y="855"/>
                </a:lnTo>
                <a:lnTo>
                  <a:pt x="1199" y="855"/>
                </a:lnTo>
                <a:lnTo>
                  <a:pt x="1448" y="855"/>
                </a:lnTo>
                <a:lnTo>
                  <a:pt x="1460" y="855"/>
                </a:lnTo>
                <a:lnTo>
                  <a:pt x="1460" y="940"/>
                </a:lnTo>
                <a:lnTo>
                  <a:pt x="1592" y="940"/>
                </a:lnTo>
                <a:lnTo>
                  <a:pt x="1592" y="1030"/>
                </a:lnTo>
                <a:lnTo>
                  <a:pt x="1606" y="1030"/>
                </a:lnTo>
                <a:lnTo>
                  <a:pt x="2172" y="1030"/>
                </a:lnTo>
                <a:lnTo>
                  <a:pt x="2184" y="1030"/>
                </a:lnTo>
              </a:path>
            </a:pathLst>
          </a:custGeom>
          <a:noFill/>
          <a:ln w="28575" cap="rnd">
            <a:solidFill>
              <a:srgbClr val="007887"/>
            </a:solidFill>
            <a:prstDash val="solid"/>
            <a:round/>
            <a:headEnd/>
            <a:tailEnd/>
          </a:ln>
          <a:extLst/>
        </p:spPr>
        <p:txBody>
          <a:bodyPr/>
          <a:lstStyle/>
          <a:p>
            <a:pPr fontAlgn="auto">
              <a:spcBef>
                <a:spcPts val="0"/>
              </a:spcBef>
              <a:spcAft>
                <a:spcPts val="0"/>
              </a:spcAft>
              <a:defRPr/>
            </a:pPr>
            <a:endParaRPr lang="en-US" sz="1600" kern="0">
              <a:latin typeface="+mn-lt"/>
              <a:cs typeface="+mn-cs"/>
            </a:endParaRPr>
          </a:p>
        </p:txBody>
      </p:sp>
      <p:sp>
        <p:nvSpPr>
          <p:cNvPr id="15" name="Freeform 26"/>
          <p:cNvSpPr>
            <a:spLocks/>
          </p:cNvSpPr>
          <p:nvPr/>
        </p:nvSpPr>
        <p:spPr bwMode="auto">
          <a:xfrm>
            <a:off x="1792288" y="2386013"/>
            <a:ext cx="5035550" cy="1270000"/>
          </a:xfrm>
          <a:custGeom>
            <a:avLst/>
            <a:gdLst>
              <a:gd name="T0" fmla="*/ 16 w 2144"/>
              <a:gd name="T1" fmla="*/ 0 h 668"/>
              <a:gd name="T2" fmla="*/ 28 w 2144"/>
              <a:gd name="T3" fmla="*/ 3 h 668"/>
              <a:gd name="T4" fmla="*/ 40 w 2144"/>
              <a:gd name="T5" fmla="*/ 14 h 668"/>
              <a:gd name="T6" fmla="*/ 54 w 2144"/>
              <a:gd name="T7" fmla="*/ 26 h 668"/>
              <a:gd name="T8" fmla="*/ 66 w 2144"/>
              <a:gd name="T9" fmla="*/ 33 h 668"/>
              <a:gd name="T10" fmla="*/ 80 w 2144"/>
              <a:gd name="T11" fmla="*/ 38 h 668"/>
              <a:gd name="T12" fmla="*/ 94 w 2144"/>
              <a:gd name="T13" fmla="*/ 43 h 668"/>
              <a:gd name="T14" fmla="*/ 106 w 2144"/>
              <a:gd name="T15" fmla="*/ 50 h 668"/>
              <a:gd name="T16" fmla="*/ 120 w 2144"/>
              <a:gd name="T17" fmla="*/ 55 h 668"/>
              <a:gd name="T18" fmla="*/ 132 w 2144"/>
              <a:gd name="T19" fmla="*/ 62 h 668"/>
              <a:gd name="T20" fmla="*/ 146 w 2144"/>
              <a:gd name="T21" fmla="*/ 74 h 668"/>
              <a:gd name="T22" fmla="*/ 158 w 2144"/>
              <a:gd name="T23" fmla="*/ 88 h 668"/>
              <a:gd name="T24" fmla="*/ 187 w 2144"/>
              <a:gd name="T25" fmla="*/ 90 h 668"/>
              <a:gd name="T26" fmla="*/ 213 w 2144"/>
              <a:gd name="T27" fmla="*/ 95 h 668"/>
              <a:gd name="T28" fmla="*/ 236 w 2144"/>
              <a:gd name="T29" fmla="*/ 114 h 668"/>
              <a:gd name="T30" fmla="*/ 251 w 2144"/>
              <a:gd name="T31" fmla="*/ 123 h 668"/>
              <a:gd name="T32" fmla="*/ 265 w 2144"/>
              <a:gd name="T33" fmla="*/ 145 h 668"/>
              <a:gd name="T34" fmla="*/ 279 w 2144"/>
              <a:gd name="T35" fmla="*/ 154 h 668"/>
              <a:gd name="T36" fmla="*/ 317 w 2144"/>
              <a:gd name="T37" fmla="*/ 159 h 668"/>
              <a:gd name="T38" fmla="*/ 331 w 2144"/>
              <a:gd name="T39" fmla="*/ 194 h 668"/>
              <a:gd name="T40" fmla="*/ 343 w 2144"/>
              <a:gd name="T41" fmla="*/ 204 h 668"/>
              <a:gd name="T42" fmla="*/ 357 w 2144"/>
              <a:gd name="T43" fmla="*/ 216 h 668"/>
              <a:gd name="T44" fmla="*/ 369 w 2144"/>
              <a:gd name="T45" fmla="*/ 223 h 668"/>
              <a:gd name="T46" fmla="*/ 395 w 2144"/>
              <a:gd name="T47" fmla="*/ 242 h 668"/>
              <a:gd name="T48" fmla="*/ 409 w 2144"/>
              <a:gd name="T49" fmla="*/ 261 h 668"/>
              <a:gd name="T50" fmla="*/ 423 w 2144"/>
              <a:gd name="T51" fmla="*/ 268 h 668"/>
              <a:gd name="T52" fmla="*/ 435 w 2144"/>
              <a:gd name="T53" fmla="*/ 277 h 668"/>
              <a:gd name="T54" fmla="*/ 461 w 2144"/>
              <a:gd name="T55" fmla="*/ 282 h 668"/>
              <a:gd name="T56" fmla="*/ 527 w 2144"/>
              <a:gd name="T57" fmla="*/ 289 h 668"/>
              <a:gd name="T58" fmla="*/ 539 w 2144"/>
              <a:gd name="T59" fmla="*/ 296 h 668"/>
              <a:gd name="T60" fmla="*/ 594 w 2144"/>
              <a:gd name="T61" fmla="*/ 306 h 668"/>
              <a:gd name="T62" fmla="*/ 605 w 2144"/>
              <a:gd name="T63" fmla="*/ 315 h 668"/>
              <a:gd name="T64" fmla="*/ 660 w 2144"/>
              <a:gd name="T65" fmla="*/ 322 h 668"/>
              <a:gd name="T66" fmla="*/ 698 w 2144"/>
              <a:gd name="T67" fmla="*/ 332 h 668"/>
              <a:gd name="T68" fmla="*/ 710 w 2144"/>
              <a:gd name="T69" fmla="*/ 341 h 668"/>
              <a:gd name="T70" fmla="*/ 726 w 2144"/>
              <a:gd name="T71" fmla="*/ 351 h 668"/>
              <a:gd name="T72" fmla="*/ 738 w 2144"/>
              <a:gd name="T73" fmla="*/ 360 h 668"/>
              <a:gd name="T74" fmla="*/ 776 w 2144"/>
              <a:gd name="T75" fmla="*/ 370 h 668"/>
              <a:gd name="T76" fmla="*/ 790 w 2144"/>
              <a:gd name="T77" fmla="*/ 384 h 668"/>
              <a:gd name="T78" fmla="*/ 868 w 2144"/>
              <a:gd name="T79" fmla="*/ 415 h 668"/>
              <a:gd name="T80" fmla="*/ 934 w 2144"/>
              <a:gd name="T81" fmla="*/ 426 h 668"/>
              <a:gd name="T82" fmla="*/ 975 w 2144"/>
              <a:gd name="T83" fmla="*/ 452 h 668"/>
              <a:gd name="T84" fmla="*/ 989 w 2144"/>
              <a:gd name="T85" fmla="*/ 464 h 668"/>
              <a:gd name="T86" fmla="*/ 1053 w 2144"/>
              <a:gd name="T87" fmla="*/ 490 h 668"/>
              <a:gd name="T88" fmla="*/ 1079 w 2144"/>
              <a:gd name="T89" fmla="*/ 504 h 668"/>
              <a:gd name="T90" fmla="*/ 1119 w 2144"/>
              <a:gd name="T91" fmla="*/ 521 h 668"/>
              <a:gd name="T92" fmla="*/ 1133 w 2144"/>
              <a:gd name="T93" fmla="*/ 538 h 668"/>
              <a:gd name="T94" fmla="*/ 1225 w 2144"/>
              <a:gd name="T95" fmla="*/ 538 h 668"/>
              <a:gd name="T96" fmla="*/ 1237 w 2144"/>
              <a:gd name="T97" fmla="*/ 557 h 668"/>
              <a:gd name="T98" fmla="*/ 1408 w 2144"/>
              <a:gd name="T99" fmla="*/ 557 h 668"/>
              <a:gd name="T100" fmla="*/ 1474 w 2144"/>
              <a:gd name="T101" fmla="*/ 583 h 668"/>
              <a:gd name="T102" fmla="*/ 1512 w 2144"/>
              <a:gd name="T103" fmla="*/ 609 h 668"/>
              <a:gd name="T104" fmla="*/ 1566 w 2144"/>
              <a:gd name="T105" fmla="*/ 639 h 668"/>
              <a:gd name="T106" fmla="*/ 1578 w 2144"/>
              <a:gd name="T107" fmla="*/ 668 h 668"/>
              <a:gd name="T108" fmla="*/ 2144 w 2144"/>
              <a:gd name="T109" fmla="*/ 668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44" h="668">
                <a:moveTo>
                  <a:pt x="0" y="0"/>
                </a:moveTo>
                <a:lnTo>
                  <a:pt x="16" y="0"/>
                </a:lnTo>
                <a:lnTo>
                  <a:pt x="16" y="3"/>
                </a:lnTo>
                <a:lnTo>
                  <a:pt x="28" y="3"/>
                </a:lnTo>
                <a:lnTo>
                  <a:pt x="28" y="14"/>
                </a:lnTo>
                <a:lnTo>
                  <a:pt x="40" y="14"/>
                </a:lnTo>
                <a:lnTo>
                  <a:pt x="40" y="26"/>
                </a:lnTo>
                <a:lnTo>
                  <a:pt x="54" y="26"/>
                </a:lnTo>
                <a:lnTo>
                  <a:pt x="54" y="33"/>
                </a:lnTo>
                <a:lnTo>
                  <a:pt x="66" y="33"/>
                </a:lnTo>
                <a:lnTo>
                  <a:pt x="66" y="38"/>
                </a:lnTo>
                <a:lnTo>
                  <a:pt x="80" y="38"/>
                </a:lnTo>
                <a:lnTo>
                  <a:pt x="80" y="43"/>
                </a:lnTo>
                <a:lnTo>
                  <a:pt x="94" y="43"/>
                </a:lnTo>
                <a:lnTo>
                  <a:pt x="94" y="50"/>
                </a:lnTo>
                <a:lnTo>
                  <a:pt x="106" y="50"/>
                </a:lnTo>
                <a:lnTo>
                  <a:pt x="106" y="55"/>
                </a:lnTo>
                <a:lnTo>
                  <a:pt x="120" y="55"/>
                </a:lnTo>
                <a:lnTo>
                  <a:pt x="120" y="62"/>
                </a:lnTo>
                <a:lnTo>
                  <a:pt x="132" y="62"/>
                </a:lnTo>
                <a:lnTo>
                  <a:pt x="132" y="74"/>
                </a:lnTo>
                <a:lnTo>
                  <a:pt x="146" y="74"/>
                </a:lnTo>
                <a:lnTo>
                  <a:pt x="146" y="88"/>
                </a:lnTo>
                <a:lnTo>
                  <a:pt x="158" y="88"/>
                </a:lnTo>
                <a:lnTo>
                  <a:pt x="158" y="90"/>
                </a:lnTo>
                <a:lnTo>
                  <a:pt x="187" y="90"/>
                </a:lnTo>
                <a:lnTo>
                  <a:pt x="187" y="95"/>
                </a:lnTo>
                <a:lnTo>
                  <a:pt x="213" y="95"/>
                </a:lnTo>
                <a:lnTo>
                  <a:pt x="213" y="114"/>
                </a:lnTo>
                <a:lnTo>
                  <a:pt x="236" y="114"/>
                </a:lnTo>
                <a:lnTo>
                  <a:pt x="236" y="123"/>
                </a:lnTo>
                <a:lnTo>
                  <a:pt x="251" y="123"/>
                </a:lnTo>
                <a:lnTo>
                  <a:pt x="251" y="145"/>
                </a:lnTo>
                <a:lnTo>
                  <a:pt x="265" y="145"/>
                </a:lnTo>
                <a:lnTo>
                  <a:pt x="265" y="154"/>
                </a:lnTo>
                <a:lnTo>
                  <a:pt x="279" y="154"/>
                </a:lnTo>
                <a:lnTo>
                  <a:pt x="279" y="159"/>
                </a:lnTo>
                <a:lnTo>
                  <a:pt x="317" y="159"/>
                </a:lnTo>
                <a:lnTo>
                  <a:pt x="317" y="194"/>
                </a:lnTo>
                <a:lnTo>
                  <a:pt x="331" y="194"/>
                </a:lnTo>
                <a:lnTo>
                  <a:pt x="331" y="204"/>
                </a:lnTo>
                <a:lnTo>
                  <a:pt x="343" y="204"/>
                </a:lnTo>
                <a:lnTo>
                  <a:pt x="343" y="216"/>
                </a:lnTo>
                <a:lnTo>
                  <a:pt x="357" y="216"/>
                </a:lnTo>
                <a:lnTo>
                  <a:pt x="357" y="223"/>
                </a:lnTo>
                <a:lnTo>
                  <a:pt x="369" y="223"/>
                </a:lnTo>
                <a:lnTo>
                  <a:pt x="369" y="242"/>
                </a:lnTo>
                <a:lnTo>
                  <a:pt x="395" y="242"/>
                </a:lnTo>
                <a:lnTo>
                  <a:pt x="395" y="261"/>
                </a:lnTo>
                <a:lnTo>
                  <a:pt x="409" y="261"/>
                </a:lnTo>
                <a:lnTo>
                  <a:pt x="409" y="268"/>
                </a:lnTo>
                <a:lnTo>
                  <a:pt x="423" y="268"/>
                </a:lnTo>
                <a:lnTo>
                  <a:pt x="423" y="277"/>
                </a:lnTo>
                <a:lnTo>
                  <a:pt x="435" y="277"/>
                </a:lnTo>
                <a:lnTo>
                  <a:pt x="435" y="282"/>
                </a:lnTo>
                <a:lnTo>
                  <a:pt x="461" y="282"/>
                </a:lnTo>
                <a:lnTo>
                  <a:pt x="461" y="289"/>
                </a:lnTo>
                <a:lnTo>
                  <a:pt x="527" y="289"/>
                </a:lnTo>
                <a:lnTo>
                  <a:pt x="527" y="296"/>
                </a:lnTo>
                <a:lnTo>
                  <a:pt x="539" y="296"/>
                </a:lnTo>
                <a:lnTo>
                  <a:pt x="539" y="306"/>
                </a:lnTo>
                <a:lnTo>
                  <a:pt x="594" y="306"/>
                </a:lnTo>
                <a:lnTo>
                  <a:pt x="594" y="315"/>
                </a:lnTo>
                <a:lnTo>
                  <a:pt x="605" y="315"/>
                </a:lnTo>
                <a:lnTo>
                  <a:pt x="605" y="322"/>
                </a:lnTo>
                <a:lnTo>
                  <a:pt x="660" y="322"/>
                </a:lnTo>
                <a:lnTo>
                  <a:pt x="660" y="332"/>
                </a:lnTo>
                <a:lnTo>
                  <a:pt x="698" y="332"/>
                </a:lnTo>
                <a:lnTo>
                  <a:pt x="698" y="341"/>
                </a:lnTo>
                <a:lnTo>
                  <a:pt x="710" y="341"/>
                </a:lnTo>
                <a:lnTo>
                  <a:pt x="710" y="351"/>
                </a:lnTo>
                <a:lnTo>
                  <a:pt x="726" y="351"/>
                </a:lnTo>
                <a:lnTo>
                  <a:pt x="726" y="360"/>
                </a:lnTo>
                <a:lnTo>
                  <a:pt x="738" y="360"/>
                </a:lnTo>
                <a:lnTo>
                  <a:pt x="738" y="370"/>
                </a:lnTo>
                <a:lnTo>
                  <a:pt x="776" y="370"/>
                </a:lnTo>
                <a:lnTo>
                  <a:pt x="776" y="384"/>
                </a:lnTo>
                <a:lnTo>
                  <a:pt x="790" y="384"/>
                </a:lnTo>
                <a:lnTo>
                  <a:pt x="790" y="415"/>
                </a:lnTo>
                <a:lnTo>
                  <a:pt x="868" y="415"/>
                </a:lnTo>
                <a:lnTo>
                  <a:pt x="868" y="426"/>
                </a:lnTo>
                <a:lnTo>
                  <a:pt x="934" y="426"/>
                </a:lnTo>
                <a:lnTo>
                  <a:pt x="934" y="452"/>
                </a:lnTo>
                <a:lnTo>
                  <a:pt x="975" y="452"/>
                </a:lnTo>
                <a:lnTo>
                  <a:pt x="975" y="464"/>
                </a:lnTo>
                <a:lnTo>
                  <a:pt x="989" y="464"/>
                </a:lnTo>
                <a:lnTo>
                  <a:pt x="989" y="490"/>
                </a:lnTo>
                <a:lnTo>
                  <a:pt x="1053" y="490"/>
                </a:lnTo>
                <a:lnTo>
                  <a:pt x="1053" y="504"/>
                </a:lnTo>
                <a:lnTo>
                  <a:pt x="1079" y="504"/>
                </a:lnTo>
                <a:lnTo>
                  <a:pt x="1079" y="521"/>
                </a:lnTo>
                <a:lnTo>
                  <a:pt x="1119" y="521"/>
                </a:lnTo>
                <a:lnTo>
                  <a:pt x="1119" y="538"/>
                </a:lnTo>
                <a:lnTo>
                  <a:pt x="1133" y="538"/>
                </a:lnTo>
                <a:lnTo>
                  <a:pt x="1211" y="538"/>
                </a:lnTo>
                <a:lnTo>
                  <a:pt x="1225" y="538"/>
                </a:lnTo>
                <a:lnTo>
                  <a:pt x="1225" y="557"/>
                </a:lnTo>
                <a:lnTo>
                  <a:pt x="1237" y="557"/>
                </a:lnTo>
                <a:lnTo>
                  <a:pt x="1393" y="557"/>
                </a:lnTo>
                <a:lnTo>
                  <a:pt x="1408" y="557"/>
                </a:lnTo>
                <a:lnTo>
                  <a:pt x="1408" y="583"/>
                </a:lnTo>
                <a:lnTo>
                  <a:pt x="1474" y="583"/>
                </a:lnTo>
                <a:lnTo>
                  <a:pt x="1474" y="609"/>
                </a:lnTo>
                <a:lnTo>
                  <a:pt x="1512" y="609"/>
                </a:lnTo>
                <a:lnTo>
                  <a:pt x="1512" y="639"/>
                </a:lnTo>
                <a:lnTo>
                  <a:pt x="1566" y="639"/>
                </a:lnTo>
                <a:lnTo>
                  <a:pt x="1566" y="668"/>
                </a:lnTo>
                <a:lnTo>
                  <a:pt x="1578" y="668"/>
                </a:lnTo>
                <a:lnTo>
                  <a:pt x="2132" y="668"/>
                </a:lnTo>
                <a:lnTo>
                  <a:pt x="2144" y="668"/>
                </a:lnTo>
              </a:path>
            </a:pathLst>
          </a:custGeom>
          <a:noFill/>
          <a:ln w="28575" cap="rnd">
            <a:solidFill>
              <a:srgbClr val="E64626"/>
            </a:solidFill>
            <a:prstDash val="solid"/>
            <a:round/>
            <a:headEnd/>
            <a:tailEnd/>
          </a:ln>
          <a:extLst/>
        </p:spPr>
        <p:txBody>
          <a:bodyPr/>
          <a:lstStyle/>
          <a:p>
            <a:pPr fontAlgn="auto">
              <a:spcBef>
                <a:spcPts val="0"/>
              </a:spcBef>
              <a:spcAft>
                <a:spcPts val="0"/>
              </a:spcAft>
              <a:defRPr/>
            </a:pPr>
            <a:endParaRPr lang="en-US" sz="1600" kern="0">
              <a:latin typeface="+mn-lt"/>
              <a:cs typeface="+mn-cs"/>
            </a:endParaRPr>
          </a:p>
        </p:txBody>
      </p:sp>
      <p:sp>
        <p:nvSpPr>
          <p:cNvPr id="16" name="Line 27"/>
          <p:cNvSpPr>
            <a:spLocks noChangeShapeType="1"/>
          </p:cNvSpPr>
          <p:nvPr/>
        </p:nvSpPr>
        <p:spPr bwMode="auto">
          <a:xfrm flipV="1">
            <a:off x="1797050" y="2386013"/>
            <a:ext cx="0" cy="2520950"/>
          </a:xfrm>
          <a:prstGeom prst="line">
            <a:avLst/>
          </a:prstGeom>
          <a:noFill/>
          <a:ln w="28575" cap="sq">
            <a:solidFill>
              <a:schemeClr val="tx1"/>
            </a:solidFill>
            <a:prstDash val="solid"/>
            <a:miter lim="800000"/>
            <a:headEnd/>
            <a:tailEnd/>
          </a:ln>
          <a:extLst/>
        </p:spPr>
        <p:txBody>
          <a:bodyPr/>
          <a:lstStyle/>
          <a:p>
            <a:pPr fontAlgn="auto">
              <a:spcBef>
                <a:spcPts val="0"/>
              </a:spcBef>
              <a:spcAft>
                <a:spcPts val="0"/>
              </a:spcAft>
              <a:defRPr/>
            </a:pPr>
            <a:endParaRPr lang="en-US" sz="1600" kern="0">
              <a:latin typeface="+mn-lt"/>
              <a:cs typeface="+mn-cs"/>
            </a:endParaRPr>
          </a:p>
        </p:txBody>
      </p:sp>
      <p:sp>
        <p:nvSpPr>
          <p:cNvPr id="17" name="Line 28"/>
          <p:cNvSpPr>
            <a:spLocks noChangeShapeType="1"/>
          </p:cNvSpPr>
          <p:nvPr/>
        </p:nvSpPr>
        <p:spPr bwMode="auto">
          <a:xfrm flipV="1">
            <a:off x="1797050" y="5002213"/>
            <a:ext cx="0" cy="223837"/>
          </a:xfrm>
          <a:prstGeom prst="line">
            <a:avLst/>
          </a:prstGeom>
          <a:noFill/>
          <a:ln w="28575" cap="sq">
            <a:solidFill>
              <a:schemeClr val="tx1"/>
            </a:solidFill>
            <a:prstDash val="solid"/>
            <a:miter lim="800000"/>
            <a:headEnd/>
            <a:tailEnd/>
          </a:ln>
          <a:extLst/>
        </p:spPr>
        <p:txBody>
          <a:bodyPr/>
          <a:lstStyle/>
          <a:p>
            <a:pPr fontAlgn="auto">
              <a:spcBef>
                <a:spcPts val="0"/>
              </a:spcBef>
              <a:spcAft>
                <a:spcPts val="0"/>
              </a:spcAft>
              <a:defRPr/>
            </a:pPr>
            <a:endParaRPr lang="en-US" sz="1600" kern="0">
              <a:latin typeface="+mn-lt"/>
              <a:cs typeface="+mn-cs"/>
            </a:endParaRPr>
          </a:p>
        </p:txBody>
      </p:sp>
      <p:sp>
        <p:nvSpPr>
          <p:cNvPr id="18" name="Line 29"/>
          <p:cNvSpPr>
            <a:spLocks noChangeShapeType="1"/>
          </p:cNvSpPr>
          <p:nvPr/>
        </p:nvSpPr>
        <p:spPr bwMode="auto">
          <a:xfrm flipV="1">
            <a:off x="1670050" y="4821238"/>
            <a:ext cx="244475" cy="188912"/>
          </a:xfrm>
          <a:prstGeom prst="line">
            <a:avLst/>
          </a:prstGeom>
          <a:noFill/>
          <a:ln w="28575" cap="sq">
            <a:solidFill>
              <a:schemeClr val="tx1"/>
            </a:solidFill>
            <a:prstDash val="solid"/>
            <a:miter lim="800000"/>
            <a:headEnd/>
            <a:tailEnd/>
          </a:ln>
          <a:extLst/>
        </p:spPr>
        <p:txBody>
          <a:bodyPr/>
          <a:lstStyle/>
          <a:p>
            <a:pPr fontAlgn="auto">
              <a:spcBef>
                <a:spcPts val="0"/>
              </a:spcBef>
              <a:spcAft>
                <a:spcPts val="0"/>
              </a:spcAft>
              <a:defRPr/>
            </a:pPr>
            <a:endParaRPr lang="en-US" sz="1600" kern="0">
              <a:latin typeface="+mn-lt"/>
              <a:cs typeface="+mn-cs"/>
            </a:endParaRPr>
          </a:p>
        </p:txBody>
      </p:sp>
      <p:sp>
        <p:nvSpPr>
          <p:cNvPr id="19" name="Line 30"/>
          <p:cNvSpPr>
            <a:spLocks noChangeShapeType="1"/>
          </p:cNvSpPr>
          <p:nvPr/>
        </p:nvSpPr>
        <p:spPr bwMode="auto">
          <a:xfrm flipV="1">
            <a:off x="1679575" y="4889500"/>
            <a:ext cx="242888" cy="185738"/>
          </a:xfrm>
          <a:prstGeom prst="line">
            <a:avLst/>
          </a:prstGeom>
          <a:noFill/>
          <a:ln w="28575" cap="sq">
            <a:solidFill>
              <a:schemeClr val="tx1"/>
            </a:solidFill>
            <a:prstDash val="solid"/>
            <a:miter lim="800000"/>
            <a:headEnd/>
            <a:tailEnd/>
          </a:ln>
          <a:extLst/>
        </p:spPr>
        <p:txBody>
          <a:bodyPr/>
          <a:lstStyle/>
          <a:p>
            <a:pPr fontAlgn="auto">
              <a:spcBef>
                <a:spcPts val="0"/>
              </a:spcBef>
              <a:spcAft>
                <a:spcPts val="0"/>
              </a:spcAft>
              <a:defRPr/>
            </a:pPr>
            <a:endParaRPr lang="en-US" sz="1600" kern="0">
              <a:latin typeface="+mn-lt"/>
              <a:cs typeface="+mn-cs"/>
            </a:endParaRPr>
          </a:p>
        </p:txBody>
      </p:sp>
      <p:sp>
        <p:nvSpPr>
          <p:cNvPr id="20" name="Line 31"/>
          <p:cNvSpPr>
            <a:spLocks noChangeShapeType="1"/>
          </p:cNvSpPr>
          <p:nvPr/>
        </p:nvSpPr>
        <p:spPr bwMode="auto">
          <a:xfrm flipH="1">
            <a:off x="1797050" y="5226050"/>
            <a:ext cx="6175375" cy="0"/>
          </a:xfrm>
          <a:prstGeom prst="line">
            <a:avLst/>
          </a:prstGeom>
          <a:noFill/>
          <a:ln w="28575" cap="sq">
            <a:solidFill>
              <a:schemeClr val="tx1"/>
            </a:solidFill>
            <a:prstDash val="solid"/>
            <a:miter lim="800000"/>
            <a:headEnd/>
            <a:tailEnd/>
          </a:ln>
          <a:extLst/>
        </p:spPr>
        <p:txBody>
          <a:bodyPr/>
          <a:lstStyle/>
          <a:p>
            <a:pPr fontAlgn="auto">
              <a:spcBef>
                <a:spcPts val="0"/>
              </a:spcBef>
              <a:spcAft>
                <a:spcPts val="0"/>
              </a:spcAft>
              <a:defRPr/>
            </a:pPr>
            <a:endParaRPr lang="en-US" sz="1600" kern="0">
              <a:latin typeface="+mn-lt"/>
              <a:cs typeface="+mn-cs"/>
            </a:endParaRPr>
          </a:p>
        </p:txBody>
      </p:sp>
      <p:grpSp>
        <p:nvGrpSpPr>
          <p:cNvPr id="47124" name="Group 20"/>
          <p:cNvGrpSpPr>
            <a:grpSpLocks/>
          </p:cNvGrpSpPr>
          <p:nvPr/>
        </p:nvGrpSpPr>
        <p:grpSpPr bwMode="auto">
          <a:xfrm>
            <a:off x="1676400" y="2386013"/>
            <a:ext cx="120650" cy="2840037"/>
            <a:chOff x="1634248" y="2385507"/>
            <a:chExt cx="162103" cy="2841223"/>
          </a:xfrm>
        </p:grpSpPr>
        <p:grpSp>
          <p:nvGrpSpPr>
            <p:cNvPr id="47135" name="Group 31"/>
            <p:cNvGrpSpPr>
              <a:grpSpLocks/>
            </p:cNvGrpSpPr>
            <p:nvPr/>
          </p:nvGrpSpPr>
          <p:grpSpPr bwMode="auto">
            <a:xfrm>
              <a:off x="1634248" y="2385507"/>
              <a:ext cx="162103" cy="2301125"/>
              <a:chOff x="1634248" y="2385507"/>
              <a:chExt cx="162103" cy="2301125"/>
            </a:xfrm>
          </p:grpSpPr>
          <p:sp>
            <p:nvSpPr>
              <p:cNvPr id="34" name="Line 32"/>
              <p:cNvSpPr>
                <a:spLocks noChangeShapeType="1"/>
              </p:cNvSpPr>
              <p:nvPr/>
            </p:nvSpPr>
            <p:spPr bwMode="auto">
              <a:xfrm flipH="1">
                <a:off x="1634248" y="2385507"/>
                <a:ext cx="162103" cy="0"/>
              </a:xfrm>
              <a:prstGeom prst="line">
                <a:avLst/>
              </a:prstGeom>
              <a:noFill/>
              <a:ln w="28575" cap="flat">
                <a:solidFill>
                  <a:schemeClr val="tx1"/>
                </a:solidFill>
                <a:prstDash val="solid"/>
                <a:miter lim="800000"/>
                <a:headEnd/>
                <a:tailEnd/>
              </a:ln>
              <a:extLst/>
            </p:spPr>
            <p:txBody>
              <a:bodyPr/>
              <a:lstStyle/>
              <a:p>
                <a:pPr fontAlgn="auto">
                  <a:spcBef>
                    <a:spcPts val="0"/>
                  </a:spcBef>
                  <a:spcAft>
                    <a:spcPts val="0"/>
                  </a:spcAft>
                  <a:defRPr/>
                </a:pPr>
                <a:endParaRPr lang="en-US" sz="1600" kern="0">
                  <a:latin typeface="+mn-lt"/>
                  <a:cs typeface="+mn-cs"/>
                </a:endParaRPr>
              </a:p>
            </p:txBody>
          </p:sp>
          <p:sp>
            <p:nvSpPr>
              <p:cNvPr id="35" name="Line 33"/>
              <p:cNvSpPr>
                <a:spLocks noChangeShapeType="1"/>
              </p:cNvSpPr>
              <p:nvPr/>
            </p:nvSpPr>
            <p:spPr bwMode="auto">
              <a:xfrm flipH="1">
                <a:off x="1634248" y="3922849"/>
                <a:ext cx="162103" cy="0"/>
              </a:xfrm>
              <a:prstGeom prst="line">
                <a:avLst/>
              </a:prstGeom>
              <a:noFill/>
              <a:ln w="28575" cap="flat">
                <a:solidFill>
                  <a:schemeClr val="tx1"/>
                </a:solidFill>
                <a:prstDash val="solid"/>
                <a:miter lim="800000"/>
                <a:headEnd/>
                <a:tailEnd/>
              </a:ln>
              <a:extLst/>
            </p:spPr>
            <p:txBody>
              <a:bodyPr/>
              <a:lstStyle/>
              <a:p>
                <a:pPr fontAlgn="auto">
                  <a:spcBef>
                    <a:spcPts val="0"/>
                  </a:spcBef>
                  <a:spcAft>
                    <a:spcPts val="0"/>
                  </a:spcAft>
                  <a:defRPr/>
                </a:pPr>
                <a:endParaRPr lang="en-US" sz="1600" kern="0">
                  <a:latin typeface="+mn-lt"/>
                  <a:cs typeface="+mn-cs"/>
                </a:endParaRPr>
              </a:p>
            </p:txBody>
          </p:sp>
          <p:sp>
            <p:nvSpPr>
              <p:cNvPr id="36" name="Line 34"/>
              <p:cNvSpPr>
                <a:spLocks noChangeShapeType="1"/>
              </p:cNvSpPr>
              <p:nvPr/>
            </p:nvSpPr>
            <p:spPr bwMode="auto">
              <a:xfrm flipH="1">
                <a:off x="1634248" y="3155766"/>
                <a:ext cx="162103" cy="0"/>
              </a:xfrm>
              <a:prstGeom prst="line">
                <a:avLst/>
              </a:prstGeom>
              <a:noFill/>
              <a:ln w="28575" cap="flat">
                <a:solidFill>
                  <a:schemeClr val="tx1"/>
                </a:solidFill>
                <a:prstDash val="solid"/>
                <a:miter lim="800000"/>
                <a:headEnd/>
                <a:tailEnd/>
              </a:ln>
              <a:extLst/>
            </p:spPr>
            <p:txBody>
              <a:bodyPr/>
              <a:lstStyle/>
              <a:p>
                <a:pPr fontAlgn="auto">
                  <a:spcBef>
                    <a:spcPts val="0"/>
                  </a:spcBef>
                  <a:spcAft>
                    <a:spcPts val="0"/>
                  </a:spcAft>
                  <a:defRPr/>
                </a:pPr>
                <a:endParaRPr lang="en-US" sz="1600" kern="0">
                  <a:latin typeface="+mn-lt"/>
                  <a:cs typeface="+mn-cs"/>
                </a:endParaRPr>
              </a:p>
            </p:txBody>
          </p:sp>
          <p:sp>
            <p:nvSpPr>
              <p:cNvPr id="37" name="Line 35"/>
              <p:cNvSpPr>
                <a:spLocks noChangeShapeType="1"/>
              </p:cNvSpPr>
              <p:nvPr/>
            </p:nvSpPr>
            <p:spPr bwMode="auto">
              <a:xfrm flipH="1">
                <a:off x="1634248" y="4686755"/>
                <a:ext cx="162103" cy="0"/>
              </a:xfrm>
              <a:prstGeom prst="line">
                <a:avLst/>
              </a:prstGeom>
              <a:noFill/>
              <a:ln w="28575" cap="flat">
                <a:solidFill>
                  <a:schemeClr val="tx1"/>
                </a:solidFill>
                <a:prstDash val="solid"/>
                <a:miter lim="800000"/>
                <a:headEnd/>
                <a:tailEnd/>
              </a:ln>
              <a:extLst/>
            </p:spPr>
            <p:txBody>
              <a:bodyPr/>
              <a:lstStyle/>
              <a:p>
                <a:pPr fontAlgn="auto">
                  <a:spcBef>
                    <a:spcPts val="0"/>
                  </a:spcBef>
                  <a:spcAft>
                    <a:spcPts val="0"/>
                  </a:spcAft>
                  <a:defRPr/>
                </a:pPr>
                <a:endParaRPr lang="en-US" sz="1600" kern="0">
                  <a:latin typeface="+mn-lt"/>
                  <a:cs typeface="+mn-cs"/>
                </a:endParaRPr>
              </a:p>
            </p:txBody>
          </p:sp>
        </p:grpSp>
        <p:sp>
          <p:nvSpPr>
            <p:cNvPr id="33" name="Line 36"/>
            <p:cNvSpPr>
              <a:spLocks noChangeShapeType="1"/>
            </p:cNvSpPr>
            <p:nvPr/>
          </p:nvSpPr>
          <p:spPr bwMode="auto">
            <a:xfrm flipH="1">
              <a:off x="1634248" y="5226730"/>
              <a:ext cx="162103" cy="0"/>
            </a:xfrm>
            <a:prstGeom prst="line">
              <a:avLst/>
            </a:prstGeom>
            <a:noFill/>
            <a:ln w="28575" cap="flat">
              <a:solidFill>
                <a:schemeClr val="tx1"/>
              </a:solidFill>
              <a:prstDash val="solid"/>
              <a:miter lim="800000"/>
              <a:headEnd/>
              <a:tailEnd/>
            </a:ln>
            <a:extLst/>
          </p:spPr>
          <p:txBody>
            <a:bodyPr/>
            <a:lstStyle/>
            <a:p>
              <a:pPr fontAlgn="auto">
                <a:spcBef>
                  <a:spcPts val="0"/>
                </a:spcBef>
                <a:spcAft>
                  <a:spcPts val="0"/>
                </a:spcAft>
                <a:defRPr/>
              </a:pPr>
              <a:endParaRPr lang="en-US" sz="1600" kern="0">
                <a:latin typeface="+mn-lt"/>
                <a:cs typeface="+mn-cs"/>
              </a:endParaRPr>
            </a:p>
          </p:txBody>
        </p:sp>
      </p:grpSp>
      <p:sp>
        <p:nvSpPr>
          <p:cNvPr id="22" name="Line 37"/>
          <p:cNvSpPr>
            <a:spLocks noChangeShapeType="1"/>
          </p:cNvSpPr>
          <p:nvPr/>
        </p:nvSpPr>
        <p:spPr bwMode="auto">
          <a:xfrm>
            <a:off x="1797050" y="5226050"/>
            <a:ext cx="0" cy="122238"/>
          </a:xfrm>
          <a:prstGeom prst="line">
            <a:avLst/>
          </a:prstGeom>
          <a:noFill/>
          <a:ln w="28575" cap="flat">
            <a:solidFill>
              <a:schemeClr val="tx1"/>
            </a:solidFill>
            <a:prstDash val="solid"/>
            <a:miter lim="800000"/>
            <a:headEnd/>
            <a:tailEnd/>
          </a:ln>
          <a:extLst/>
        </p:spPr>
        <p:txBody>
          <a:bodyPr/>
          <a:lstStyle/>
          <a:p>
            <a:pPr fontAlgn="auto">
              <a:spcBef>
                <a:spcPts val="0"/>
              </a:spcBef>
              <a:spcAft>
                <a:spcPts val="0"/>
              </a:spcAft>
              <a:defRPr/>
            </a:pPr>
            <a:endParaRPr lang="en-US" sz="1600" kern="0">
              <a:latin typeface="+mn-lt"/>
              <a:cs typeface="+mn-cs"/>
            </a:endParaRPr>
          </a:p>
        </p:txBody>
      </p:sp>
      <p:sp>
        <p:nvSpPr>
          <p:cNvPr id="23" name="Line 38"/>
          <p:cNvSpPr>
            <a:spLocks noChangeShapeType="1"/>
          </p:cNvSpPr>
          <p:nvPr/>
        </p:nvSpPr>
        <p:spPr bwMode="auto">
          <a:xfrm>
            <a:off x="3336925" y="5226050"/>
            <a:ext cx="0" cy="122238"/>
          </a:xfrm>
          <a:prstGeom prst="line">
            <a:avLst/>
          </a:prstGeom>
          <a:noFill/>
          <a:ln w="28575" cap="flat">
            <a:solidFill>
              <a:schemeClr val="tx1"/>
            </a:solidFill>
            <a:prstDash val="solid"/>
            <a:miter lim="800000"/>
            <a:headEnd/>
            <a:tailEnd/>
          </a:ln>
          <a:extLst/>
        </p:spPr>
        <p:txBody>
          <a:bodyPr/>
          <a:lstStyle/>
          <a:p>
            <a:pPr fontAlgn="auto">
              <a:spcBef>
                <a:spcPts val="0"/>
              </a:spcBef>
              <a:spcAft>
                <a:spcPts val="0"/>
              </a:spcAft>
              <a:defRPr/>
            </a:pPr>
            <a:endParaRPr lang="en-US" sz="1600" kern="0">
              <a:latin typeface="+mn-lt"/>
              <a:cs typeface="+mn-cs"/>
            </a:endParaRPr>
          </a:p>
        </p:txBody>
      </p:sp>
      <p:sp>
        <p:nvSpPr>
          <p:cNvPr id="24" name="Line 39"/>
          <p:cNvSpPr>
            <a:spLocks noChangeShapeType="1"/>
          </p:cNvSpPr>
          <p:nvPr/>
        </p:nvSpPr>
        <p:spPr bwMode="auto">
          <a:xfrm>
            <a:off x="4881563" y="5226050"/>
            <a:ext cx="0" cy="122238"/>
          </a:xfrm>
          <a:prstGeom prst="line">
            <a:avLst/>
          </a:prstGeom>
          <a:noFill/>
          <a:ln w="28575" cap="flat">
            <a:solidFill>
              <a:schemeClr val="tx1"/>
            </a:solidFill>
            <a:prstDash val="solid"/>
            <a:miter lim="800000"/>
            <a:headEnd/>
            <a:tailEnd/>
          </a:ln>
          <a:extLst/>
        </p:spPr>
        <p:txBody>
          <a:bodyPr/>
          <a:lstStyle/>
          <a:p>
            <a:pPr fontAlgn="auto">
              <a:spcBef>
                <a:spcPts val="0"/>
              </a:spcBef>
              <a:spcAft>
                <a:spcPts val="0"/>
              </a:spcAft>
              <a:defRPr/>
            </a:pPr>
            <a:endParaRPr lang="en-US" sz="1600" kern="0">
              <a:latin typeface="+mn-lt"/>
              <a:cs typeface="+mn-cs"/>
            </a:endParaRPr>
          </a:p>
        </p:txBody>
      </p:sp>
      <p:sp>
        <p:nvSpPr>
          <p:cNvPr id="25" name="Line 40"/>
          <p:cNvSpPr>
            <a:spLocks noChangeShapeType="1"/>
          </p:cNvSpPr>
          <p:nvPr/>
        </p:nvSpPr>
        <p:spPr bwMode="auto">
          <a:xfrm>
            <a:off x="6426200" y="5226050"/>
            <a:ext cx="0" cy="122238"/>
          </a:xfrm>
          <a:prstGeom prst="line">
            <a:avLst/>
          </a:prstGeom>
          <a:noFill/>
          <a:ln w="28575" cap="flat">
            <a:solidFill>
              <a:schemeClr val="tx1"/>
            </a:solidFill>
            <a:prstDash val="solid"/>
            <a:miter lim="800000"/>
            <a:headEnd/>
            <a:tailEnd/>
          </a:ln>
          <a:extLst/>
        </p:spPr>
        <p:txBody>
          <a:bodyPr/>
          <a:lstStyle/>
          <a:p>
            <a:pPr fontAlgn="auto">
              <a:spcBef>
                <a:spcPts val="0"/>
              </a:spcBef>
              <a:spcAft>
                <a:spcPts val="0"/>
              </a:spcAft>
              <a:defRPr/>
            </a:pPr>
            <a:endParaRPr lang="en-US" sz="1600" kern="0">
              <a:latin typeface="+mn-lt"/>
              <a:cs typeface="+mn-cs"/>
            </a:endParaRPr>
          </a:p>
        </p:txBody>
      </p:sp>
      <p:sp>
        <p:nvSpPr>
          <p:cNvPr id="26" name="Line 41"/>
          <p:cNvSpPr>
            <a:spLocks noChangeShapeType="1"/>
          </p:cNvSpPr>
          <p:nvPr/>
        </p:nvSpPr>
        <p:spPr bwMode="auto">
          <a:xfrm>
            <a:off x="7972425" y="5226050"/>
            <a:ext cx="0" cy="122238"/>
          </a:xfrm>
          <a:prstGeom prst="line">
            <a:avLst/>
          </a:prstGeom>
          <a:noFill/>
          <a:ln w="28575" cap="flat">
            <a:solidFill>
              <a:schemeClr val="tx1"/>
            </a:solidFill>
            <a:prstDash val="solid"/>
            <a:miter lim="800000"/>
            <a:headEnd/>
            <a:tailEnd/>
          </a:ln>
          <a:extLst/>
        </p:spPr>
        <p:txBody>
          <a:bodyPr/>
          <a:lstStyle/>
          <a:p>
            <a:pPr fontAlgn="auto">
              <a:spcBef>
                <a:spcPts val="0"/>
              </a:spcBef>
              <a:spcAft>
                <a:spcPts val="0"/>
              </a:spcAft>
              <a:defRPr/>
            </a:pPr>
            <a:endParaRPr lang="en-US" sz="1600" kern="0">
              <a:latin typeface="+mn-lt"/>
              <a:cs typeface="+mn-cs"/>
            </a:endParaRPr>
          </a:p>
        </p:txBody>
      </p:sp>
      <p:sp>
        <p:nvSpPr>
          <p:cNvPr id="23578" name="Rectangle 26"/>
          <p:cNvSpPr>
            <a:spLocks noChangeArrowheads="1"/>
          </p:cNvSpPr>
          <p:nvPr/>
        </p:nvSpPr>
        <p:spPr bwMode="auto">
          <a:xfrm>
            <a:off x="5462588" y="3686175"/>
            <a:ext cx="3576637" cy="369888"/>
          </a:xfrm>
          <a:prstGeom prst="rect">
            <a:avLst/>
          </a:prstGeom>
          <a:noFill/>
          <a:ln w="9525">
            <a:noFill/>
            <a:miter lim="800000"/>
            <a:headEnd/>
            <a:tailEnd/>
          </a:ln>
        </p:spPr>
        <p:txBody>
          <a:bodyPr wrap="none">
            <a:spAutoFit/>
          </a:bodyPr>
          <a:lstStyle/>
          <a:p>
            <a:pPr>
              <a:defRPr/>
            </a:pPr>
            <a:r>
              <a:rPr lang="en-US" dirty="0">
                <a:latin typeface="+mn-lt"/>
                <a:ea typeface="ＭＳ Ｐゴシック" pitchFamily="34" charset="-128"/>
                <a:cs typeface="Arial" charset="0"/>
              </a:rPr>
              <a:t>Pill, patch or ring, age ≥21 years</a:t>
            </a:r>
          </a:p>
        </p:txBody>
      </p:sp>
      <p:sp>
        <p:nvSpPr>
          <p:cNvPr id="28" name="Rectangle 27"/>
          <p:cNvSpPr/>
          <p:nvPr/>
        </p:nvSpPr>
        <p:spPr>
          <a:xfrm>
            <a:off x="5462588" y="4395788"/>
            <a:ext cx="3500437" cy="369887"/>
          </a:xfrm>
          <a:prstGeom prst="rect">
            <a:avLst/>
          </a:prstGeom>
        </p:spPr>
        <p:txBody>
          <a:bodyPr wrap="none">
            <a:spAutoFit/>
          </a:bodyPr>
          <a:lstStyle/>
          <a:p>
            <a:pPr fontAlgn="auto">
              <a:spcBef>
                <a:spcPts val="0"/>
              </a:spcBef>
              <a:spcAft>
                <a:spcPts val="0"/>
              </a:spcAft>
              <a:defRPr/>
            </a:pPr>
            <a:r>
              <a:rPr lang="en-US" kern="0" dirty="0">
                <a:latin typeface="+mn-lt"/>
                <a:cs typeface="+mn-cs"/>
              </a:rPr>
              <a:t>Pill, patch or ring, age &lt;21 years</a:t>
            </a:r>
          </a:p>
        </p:txBody>
      </p:sp>
      <p:sp>
        <p:nvSpPr>
          <p:cNvPr id="23580" name="Rectangle 28"/>
          <p:cNvSpPr>
            <a:spLocks noChangeArrowheads="1"/>
          </p:cNvSpPr>
          <p:nvPr/>
        </p:nvSpPr>
        <p:spPr bwMode="auto">
          <a:xfrm>
            <a:off x="4017963" y="1831975"/>
            <a:ext cx="2387600" cy="368300"/>
          </a:xfrm>
          <a:prstGeom prst="rect">
            <a:avLst/>
          </a:prstGeom>
          <a:noFill/>
          <a:ln w="9525">
            <a:noFill/>
            <a:miter lim="800000"/>
            <a:headEnd/>
            <a:tailEnd/>
          </a:ln>
        </p:spPr>
        <p:txBody>
          <a:bodyPr wrap="none">
            <a:spAutoFit/>
          </a:bodyPr>
          <a:lstStyle/>
          <a:p>
            <a:pPr>
              <a:defRPr/>
            </a:pPr>
            <a:r>
              <a:rPr lang="en-US" dirty="0">
                <a:latin typeface="+mn-lt"/>
                <a:ea typeface="ＭＳ Ｐゴシック" pitchFamily="34" charset="-128"/>
                <a:cs typeface="Arial" charset="0"/>
              </a:rPr>
              <a:t>LARC, age ≥21 years</a:t>
            </a:r>
          </a:p>
        </p:txBody>
      </p:sp>
      <p:sp>
        <p:nvSpPr>
          <p:cNvPr id="30" name="Rectangle 29"/>
          <p:cNvSpPr/>
          <p:nvPr/>
        </p:nvSpPr>
        <p:spPr>
          <a:xfrm>
            <a:off x="4010025" y="2549525"/>
            <a:ext cx="2395538" cy="369888"/>
          </a:xfrm>
          <a:prstGeom prst="rect">
            <a:avLst/>
          </a:prstGeom>
        </p:spPr>
        <p:txBody>
          <a:bodyPr wrap="none">
            <a:spAutoFit/>
          </a:bodyPr>
          <a:lstStyle/>
          <a:p>
            <a:pPr fontAlgn="auto">
              <a:spcBef>
                <a:spcPts val="0"/>
              </a:spcBef>
              <a:spcAft>
                <a:spcPts val="0"/>
              </a:spcAft>
              <a:defRPr/>
            </a:pPr>
            <a:r>
              <a:rPr lang="en-US" kern="0" dirty="0">
                <a:latin typeface="+mn-lt"/>
                <a:cs typeface="+mn-cs"/>
              </a:rPr>
              <a:t>LARC, age &lt;21 years</a:t>
            </a:r>
          </a:p>
        </p:txBody>
      </p:sp>
      <p:sp>
        <p:nvSpPr>
          <p:cNvPr id="31" name="Rectangle 30"/>
          <p:cNvSpPr/>
          <p:nvPr/>
        </p:nvSpPr>
        <p:spPr>
          <a:xfrm>
            <a:off x="4486275" y="5580063"/>
            <a:ext cx="774700" cy="369887"/>
          </a:xfrm>
          <a:prstGeom prst="rect">
            <a:avLst/>
          </a:prstGeom>
        </p:spPr>
        <p:txBody>
          <a:bodyPr wrap="none">
            <a:spAutoFit/>
          </a:bodyPr>
          <a:lstStyle/>
          <a:p>
            <a:pPr algn="ctr" fontAlgn="auto">
              <a:spcBef>
                <a:spcPts val="0"/>
              </a:spcBef>
              <a:spcAft>
                <a:spcPts val="0"/>
              </a:spcAft>
              <a:defRPr/>
            </a:pPr>
            <a:r>
              <a:rPr lang="en-US" kern="0" dirty="0">
                <a:latin typeface="+mn-lt"/>
                <a:cs typeface="+mn-cs"/>
              </a:rPr>
              <a:t>Week</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3"/>
          <p:cNvSpPr>
            <a:spLocks noGrp="1"/>
          </p:cNvSpPr>
          <p:nvPr>
            <p:ph type="title"/>
          </p:nvPr>
        </p:nvSpPr>
        <p:spPr>
          <a:xfrm>
            <a:off x="468313" y="620713"/>
            <a:ext cx="8229600" cy="1143000"/>
          </a:xfrm>
        </p:spPr>
        <p:txBody>
          <a:bodyPr/>
          <a:lstStyle/>
          <a:p>
            <a:pPr eaLnBrk="1" hangingPunct="1"/>
            <a:r>
              <a:rPr lang="en-GB" b="0" smtClean="0">
                <a:solidFill>
                  <a:srgbClr val="FFC000"/>
                </a:solidFill>
                <a:effectLst/>
              </a:rPr>
              <a:t>‘Bovvered’</a:t>
            </a:r>
          </a:p>
        </p:txBody>
      </p:sp>
      <p:sp>
        <p:nvSpPr>
          <p:cNvPr id="48131" name="Content Placeholder 4"/>
          <p:cNvSpPr>
            <a:spLocks noGrp="1"/>
          </p:cNvSpPr>
          <p:nvPr>
            <p:ph sz="half" idx="1"/>
          </p:nvPr>
        </p:nvSpPr>
        <p:spPr>
          <a:xfrm>
            <a:off x="395288" y="2422525"/>
            <a:ext cx="4038600" cy="4435475"/>
          </a:xfrm>
        </p:spPr>
        <p:txBody>
          <a:bodyPr/>
          <a:lstStyle/>
          <a:p>
            <a:pPr eaLnBrk="1" hangingPunct="1"/>
            <a:r>
              <a:rPr lang="en-GB" sz="4000" smtClean="0">
                <a:solidFill>
                  <a:schemeClr val="tx2"/>
                </a:solidFill>
                <a:effectLst/>
              </a:rPr>
              <a:t>‘The injection is making me fat Doc’</a:t>
            </a:r>
          </a:p>
        </p:txBody>
      </p:sp>
      <p:sp>
        <p:nvSpPr>
          <p:cNvPr id="31748" name="Content Placeholder 10"/>
          <p:cNvSpPr>
            <a:spLocks noGrp="1"/>
          </p:cNvSpPr>
          <p:nvPr>
            <p:ph sz="half" idx="2"/>
          </p:nvPr>
        </p:nvSpPr>
        <p:spPr>
          <a:xfrm>
            <a:off x="4648200" y="1920875"/>
            <a:ext cx="4038600" cy="4433888"/>
          </a:xfrm>
        </p:spPr>
        <p:txBody>
          <a:bodyPr/>
          <a:lstStyle/>
          <a:p>
            <a:pPr eaLnBrk="1" hangingPunct="1">
              <a:defRPr/>
            </a:pPr>
            <a:endParaRPr lang="en-GB" smtClean="0"/>
          </a:p>
        </p:txBody>
      </p:sp>
      <p:pic>
        <p:nvPicPr>
          <p:cNvPr id="12" name="Picture 1" descr="Unknown.jpeg"/>
          <p:cNvPicPr>
            <a:picLocks noChangeAspect="1"/>
          </p:cNvPicPr>
          <p:nvPr/>
        </p:nvPicPr>
        <p:blipFill>
          <a:blip r:embed="rId3" cstate="print"/>
          <a:srcRect/>
          <a:stretch>
            <a:fillRect/>
          </a:stretch>
        </p:blipFill>
        <p:spPr bwMode="auto">
          <a:xfrm>
            <a:off x="5220072" y="2780928"/>
            <a:ext cx="2819400" cy="20970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noFill/>
        </p:spPr>
        <p:txBody>
          <a:bodyPr/>
          <a:lstStyle/>
          <a:p>
            <a:pPr eaLnBrk="1" hangingPunct="1"/>
            <a:r>
              <a:rPr lang="en-GB" b="0" smtClean="0">
                <a:solidFill>
                  <a:srgbClr val="FFC000"/>
                </a:solidFill>
                <a:effectLst/>
              </a:rPr>
              <a:t>And what about fractures?</a:t>
            </a:r>
          </a:p>
        </p:txBody>
      </p:sp>
      <p:sp>
        <p:nvSpPr>
          <p:cNvPr id="34819" name="Content Placeholder 2"/>
          <p:cNvSpPr>
            <a:spLocks noGrp="1"/>
          </p:cNvSpPr>
          <p:nvPr>
            <p:ph sz="half" idx="1"/>
          </p:nvPr>
        </p:nvSpPr>
        <p:spPr>
          <a:xfrm>
            <a:off x="457200" y="1412875"/>
            <a:ext cx="5554663" cy="4895850"/>
          </a:xfrm>
        </p:spPr>
        <p:txBody>
          <a:bodyPr>
            <a:normAutofit fontScale="85000" lnSpcReduction="20000"/>
          </a:bodyPr>
          <a:lstStyle/>
          <a:p>
            <a:pPr marL="274320" indent="-274320" eaLnBrk="1" fontAlgn="auto" hangingPunct="1">
              <a:spcBef>
                <a:spcPts val="300"/>
              </a:spcBef>
              <a:spcAft>
                <a:spcPts val="600"/>
              </a:spcAft>
              <a:buClr>
                <a:schemeClr val="accent3"/>
              </a:buClr>
              <a:buFont typeface="Wingdings 2"/>
              <a:buChar char=""/>
              <a:defRPr/>
            </a:pPr>
            <a:r>
              <a:rPr lang="en-GB" sz="2400" dirty="0" smtClean="0">
                <a:solidFill>
                  <a:schemeClr val="tx2"/>
                </a:solidFill>
                <a:effectLst/>
              </a:rPr>
              <a:t>312,395 women in GPRD, aged 15-50 	</a:t>
            </a:r>
          </a:p>
          <a:p>
            <a:pPr marL="640080" lvl="1" indent="-246888" eaLnBrk="1" fontAlgn="auto" hangingPunct="1">
              <a:spcBef>
                <a:spcPts val="300"/>
              </a:spcBef>
              <a:spcAft>
                <a:spcPts val="600"/>
              </a:spcAft>
              <a:buFont typeface="Wingdings 2"/>
              <a:buChar char=""/>
              <a:defRPr/>
            </a:pPr>
            <a:r>
              <a:rPr lang="en-GB" dirty="0" smtClean="0">
                <a:solidFill>
                  <a:schemeClr val="tx2"/>
                </a:solidFill>
                <a:effectLst/>
              </a:rPr>
              <a:t>53% with at least 6/12 baseline data</a:t>
            </a:r>
          </a:p>
          <a:p>
            <a:pPr marL="640080" lvl="1" indent="-246888" eaLnBrk="1" fontAlgn="auto" hangingPunct="1">
              <a:spcBef>
                <a:spcPts val="300"/>
              </a:spcBef>
              <a:spcAft>
                <a:spcPts val="600"/>
              </a:spcAft>
              <a:buFont typeface="Wingdings 2"/>
              <a:buChar char=""/>
              <a:defRPr/>
            </a:pPr>
            <a:r>
              <a:rPr lang="en-GB" dirty="0" smtClean="0">
                <a:solidFill>
                  <a:schemeClr val="tx2"/>
                </a:solidFill>
                <a:effectLst/>
              </a:rPr>
              <a:t>Average FU  5.4 – 5.9 years</a:t>
            </a:r>
          </a:p>
          <a:p>
            <a:pPr marL="640080" lvl="1" indent="-246888" eaLnBrk="1" fontAlgn="auto" hangingPunct="1">
              <a:spcBef>
                <a:spcPts val="300"/>
              </a:spcBef>
              <a:spcAft>
                <a:spcPts val="600"/>
              </a:spcAft>
              <a:buFont typeface="Wingdings 2"/>
              <a:buChar char=""/>
              <a:defRPr/>
            </a:pPr>
            <a:endParaRPr lang="en-GB" dirty="0" smtClean="0">
              <a:solidFill>
                <a:schemeClr val="tx2"/>
              </a:solidFill>
              <a:effectLst/>
            </a:endParaRPr>
          </a:p>
          <a:p>
            <a:pPr marL="274320" indent="-274320" eaLnBrk="1" fontAlgn="auto" hangingPunct="1">
              <a:spcBef>
                <a:spcPts val="300"/>
              </a:spcBef>
              <a:spcAft>
                <a:spcPts val="600"/>
              </a:spcAft>
              <a:buClr>
                <a:schemeClr val="accent3"/>
              </a:buClr>
              <a:buFont typeface="Wingdings 2"/>
              <a:buChar char=""/>
              <a:defRPr/>
            </a:pPr>
            <a:r>
              <a:rPr lang="en-GB" sz="2400" dirty="0" smtClean="0">
                <a:solidFill>
                  <a:schemeClr val="tx2"/>
                </a:solidFill>
                <a:effectLst/>
              </a:rPr>
              <a:t>Women who chose DMPA had more fractures BEFORE using DMPA than non-users (RR 1.28 (95% CI 1.07-1.53))</a:t>
            </a:r>
          </a:p>
          <a:p>
            <a:pPr marL="274320" indent="-274320" eaLnBrk="1" fontAlgn="auto" hangingPunct="1">
              <a:spcBef>
                <a:spcPts val="300"/>
              </a:spcBef>
              <a:spcAft>
                <a:spcPts val="600"/>
              </a:spcAft>
              <a:buClr>
                <a:schemeClr val="accent3"/>
              </a:buClr>
              <a:buFont typeface="Wingdings 2"/>
              <a:buChar char=""/>
              <a:defRPr/>
            </a:pPr>
            <a:endParaRPr lang="en-GB" sz="2400" dirty="0" smtClean="0">
              <a:solidFill>
                <a:schemeClr val="tx2"/>
              </a:solidFill>
              <a:effectLst/>
            </a:endParaRPr>
          </a:p>
          <a:p>
            <a:pPr marL="274320" indent="-274320" eaLnBrk="1" fontAlgn="auto" hangingPunct="1">
              <a:spcBef>
                <a:spcPts val="300"/>
              </a:spcBef>
              <a:spcAft>
                <a:spcPts val="600"/>
              </a:spcAft>
              <a:buClr>
                <a:schemeClr val="accent3"/>
              </a:buClr>
              <a:buFont typeface="Wingdings 2"/>
              <a:buChar char=""/>
              <a:defRPr/>
            </a:pPr>
            <a:r>
              <a:rPr lang="en-GB" sz="2400" dirty="0" smtClean="0">
                <a:solidFill>
                  <a:schemeClr val="tx2"/>
                </a:solidFill>
                <a:effectLst/>
              </a:rPr>
              <a:t>Long term DMPA users had lower fracture risk than short term users</a:t>
            </a:r>
          </a:p>
          <a:p>
            <a:pPr marL="274320" indent="-274320" eaLnBrk="1" fontAlgn="auto" hangingPunct="1">
              <a:spcBef>
                <a:spcPts val="300"/>
              </a:spcBef>
              <a:spcAft>
                <a:spcPts val="600"/>
              </a:spcAft>
              <a:buClr>
                <a:schemeClr val="accent3"/>
              </a:buClr>
              <a:buFont typeface="Wingdings 2"/>
              <a:buChar char=""/>
              <a:defRPr/>
            </a:pPr>
            <a:endParaRPr lang="en-GB" sz="2400" dirty="0" smtClean="0">
              <a:solidFill>
                <a:schemeClr val="tx2"/>
              </a:solidFill>
              <a:effectLst/>
            </a:endParaRPr>
          </a:p>
          <a:p>
            <a:pPr marL="274320" indent="-274320" eaLnBrk="1" fontAlgn="auto" hangingPunct="1">
              <a:spcBef>
                <a:spcPts val="300"/>
              </a:spcBef>
              <a:spcAft>
                <a:spcPts val="600"/>
              </a:spcAft>
              <a:buClr>
                <a:schemeClr val="accent3"/>
              </a:buClr>
              <a:buFont typeface="Wingdings 2"/>
              <a:buChar char=""/>
              <a:defRPr/>
            </a:pPr>
            <a:r>
              <a:rPr lang="en-GB" sz="2400" dirty="0" smtClean="0">
                <a:solidFill>
                  <a:schemeClr val="tx2"/>
                </a:solidFill>
                <a:effectLst/>
              </a:rPr>
              <a:t>Association does not appear to be causal</a:t>
            </a:r>
          </a:p>
          <a:p>
            <a:pPr marL="640080" lvl="1" indent="-246888" eaLnBrk="1" fontAlgn="auto" hangingPunct="1">
              <a:spcBef>
                <a:spcPts val="300"/>
              </a:spcBef>
              <a:spcAft>
                <a:spcPts val="600"/>
              </a:spcAft>
              <a:buFont typeface="Wingdings 2"/>
              <a:buChar char=""/>
              <a:defRPr/>
            </a:pPr>
            <a:r>
              <a:rPr lang="en-GB" dirty="0" smtClean="0">
                <a:solidFill>
                  <a:schemeClr val="tx2"/>
                </a:solidFill>
                <a:effectLst/>
              </a:rPr>
              <a:t>‘focus more on violence prevention’ (Schwarz 2013)</a:t>
            </a:r>
          </a:p>
        </p:txBody>
      </p:sp>
      <p:sp>
        <p:nvSpPr>
          <p:cNvPr id="49156" name="TextBox 3"/>
          <p:cNvSpPr txBox="1">
            <a:spLocks noChangeArrowheads="1"/>
          </p:cNvSpPr>
          <p:nvPr/>
        </p:nvSpPr>
        <p:spPr bwMode="auto">
          <a:xfrm>
            <a:off x="4284663" y="6381750"/>
            <a:ext cx="4557712" cy="336550"/>
          </a:xfrm>
          <a:prstGeom prst="rect">
            <a:avLst/>
          </a:prstGeom>
          <a:noFill/>
          <a:ln w="9525">
            <a:noFill/>
            <a:miter lim="800000"/>
            <a:headEnd/>
            <a:tailEnd/>
          </a:ln>
        </p:spPr>
        <p:txBody>
          <a:bodyPr wrap="none">
            <a:spAutoFit/>
          </a:bodyPr>
          <a:lstStyle/>
          <a:p>
            <a:pPr eaLnBrk="0" hangingPunct="0"/>
            <a:r>
              <a:rPr lang="en-GB" sz="1600" i="1">
                <a:solidFill>
                  <a:schemeClr val="tx2"/>
                </a:solidFill>
              </a:rPr>
              <a:t>Lanza et al. Obstet Gynecol 2013: ;121:593–600</a:t>
            </a:r>
          </a:p>
        </p:txBody>
      </p:sp>
      <p:pic>
        <p:nvPicPr>
          <p:cNvPr id="49157" name="Picture 6"/>
          <p:cNvPicPr>
            <a:picLocks noGrp="1" noChangeAspect="1" noChangeArrowheads="1"/>
          </p:cNvPicPr>
          <p:nvPr>
            <p:ph sz="half" idx="2"/>
          </p:nvPr>
        </p:nvPicPr>
        <p:blipFill>
          <a:blip r:embed="rId3" cstate="print"/>
          <a:srcRect/>
          <a:stretch>
            <a:fillRect/>
          </a:stretch>
        </p:blipFill>
        <p:spPr>
          <a:xfrm>
            <a:off x="6300788" y="1412875"/>
            <a:ext cx="2409825" cy="1803400"/>
          </a:xfrm>
          <a:noFill/>
        </p:spPr>
      </p:pic>
      <p:pic>
        <p:nvPicPr>
          <p:cNvPr id="49158" name="Picture 7"/>
          <p:cNvPicPr>
            <a:picLocks noChangeAspect="1" noChangeArrowheads="1"/>
          </p:cNvPicPr>
          <p:nvPr/>
        </p:nvPicPr>
        <p:blipFill>
          <a:blip r:embed="rId4" cstate="print"/>
          <a:srcRect/>
          <a:stretch>
            <a:fillRect/>
          </a:stretch>
        </p:blipFill>
        <p:spPr bwMode="auto">
          <a:xfrm>
            <a:off x="6300788" y="3860800"/>
            <a:ext cx="2432050" cy="18192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idx="4294967295"/>
          </p:nvPr>
        </p:nvSpPr>
        <p:spPr>
          <a:xfrm>
            <a:off x="457200" y="-152400"/>
            <a:ext cx="8229600" cy="1600200"/>
          </a:xfrm>
          <a:noFill/>
        </p:spPr>
        <p:txBody>
          <a:bodyPr/>
          <a:lstStyle/>
          <a:p>
            <a:r>
              <a:rPr lang="en-GB" sz="4000" b="0" smtClean="0">
                <a:solidFill>
                  <a:srgbClr val="FFC000"/>
                </a:solidFill>
                <a:effectLst/>
              </a:rPr>
              <a:t>Sayana Press  …</a:t>
            </a:r>
          </a:p>
        </p:txBody>
      </p:sp>
      <p:sp>
        <p:nvSpPr>
          <p:cNvPr id="54275" name="Content Placeholder 2"/>
          <p:cNvSpPr>
            <a:spLocks noGrp="1"/>
          </p:cNvSpPr>
          <p:nvPr>
            <p:ph idx="4294967295"/>
          </p:nvPr>
        </p:nvSpPr>
        <p:spPr>
          <a:xfrm>
            <a:off x="250825" y="1700213"/>
            <a:ext cx="5638800" cy="4205287"/>
          </a:xfrm>
        </p:spPr>
        <p:txBody>
          <a:bodyPr>
            <a:normAutofit fontScale="92500" lnSpcReduction="10000"/>
          </a:bodyPr>
          <a:lstStyle/>
          <a:p>
            <a:pPr>
              <a:lnSpc>
                <a:spcPct val="90000"/>
              </a:lnSpc>
              <a:defRPr/>
            </a:pPr>
            <a:r>
              <a:rPr lang="en-GB" dirty="0" err="1" smtClean="0">
                <a:effectLst/>
              </a:rPr>
              <a:t>Sayana</a:t>
            </a:r>
            <a:r>
              <a:rPr lang="en-GB" dirty="0" smtClean="0">
                <a:effectLst/>
              </a:rPr>
              <a:t> Press</a:t>
            </a:r>
          </a:p>
          <a:p>
            <a:pPr lvl="1">
              <a:lnSpc>
                <a:spcPct val="90000"/>
              </a:lnSpc>
              <a:defRPr/>
            </a:pPr>
            <a:r>
              <a:rPr lang="en-GB" sz="2000" dirty="0" smtClean="0">
                <a:effectLst/>
              </a:rPr>
              <a:t>104 mg/ml MPA for subcutaneous injection</a:t>
            </a:r>
          </a:p>
          <a:p>
            <a:pPr lvl="1">
              <a:lnSpc>
                <a:spcPct val="90000"/>
              </a:lnSpc>
              <a:defRPr/>
            </a:pPr>
            <a:r>
              <a:rPr lang="en-GB" sz="2000" dirty="0" smtClean="0">
                <a:effectLst/>
              </a:rPr>
              <a:t>Similar clinical effects as IM</a:t>
            </a:r>
          </a:p>
          <a:p>
            <a:pPr>
              <a:lnSpc>
                <a:spcPct val="90000"/>
              </a:lnSpc>
              <a:defRPr/>
            </a:pPr>
            <a:r>
              <a:rPr lang="en-GB" dirty="0" smtClean="0">
                <a:effectLst/>
              </a:rPr>
              <a:t>Pilots in Scotland and Florida for self administration</a:t>
            </a:r>
          </a:p>
          <a:p>
            <a:pPr lvl="1">
              <a:lnSpc>
                <a:spcPct val="90000"/>
              </a:lnSpc>
              <a:defRPr/>
            </a:pPr>
            <a:r>
              <a:rPr lang="en-GB" sz="2000" dirty="0" smtClean="0">
                <a:effectLst/>
              </a:rPr>
              <a:t>Acceptable</a:t>
            </a:r>
          </a:p>
          <a:p>
            <a:pPr lvl="1">
              <a:lnSpc>
                <a:spcPct val="90000"/>
              </a:lnSpc>
              <a:defRPr/>
            </a:pPr>
            <a:r>
              <a:rPr lang="en-GB" sz="2000" dirty="0" smtClean="0">
                <a:effectLst/>
              </a:rPr>
              <a:t>Easy to administer </a:t>
            </a:r>
          </a:p>
          <a:p>
            <a:pPr lvl="1">
              <a:lnSpc>
                <a:spcPct val="90000"/>
              </a:lnSpc>
              <a:defRPr/>
            </a:pPr>
            <a:r>
              <a:rPr lang="en-GB" sz="2000" dirty="0" smtClean="0">
                <a:effectLst/>
              </a:rPr>
              <a:t>Continuation rates similar in both groups</a:t>
            </a:r>
          </a:p>
          <a:p>
            <a:pPr lvl="1">
              <a:lnSpc>
                <a:spcPct val="90000"/>
              </a:lnSpc>
              <a:defRPr/>
            </a:pPr>
            <a:r>
              <a:rPr lang="en-GB" sz="2000" dirty="0" smtClean="0">
                <a:effectLst/>
              </a:rPr>
              <a:t>Local skin reactions about 10%</a:t>
            </a:r>
          </a:p>
          <a:p>
            <a:pPr lvl="1">
              <a:lnSpc>
                <a:spcPct val="90000"/>
              </a:lnSpc>
              <a:defRPr/>
            </a:pPr>
            <a:r>
              <a:rPr lang="en-GB" sz="2000" dirty="0" smtClean="0">
                <a:effectLst/>
              </a:rPr>
              <a:t>Using syringe/needle not </a:t>
            </a:r>
            <a:r>
              <a:rPr lang="en-GB" sz="2000" dirty="0" err="1" smtClean="0">
                <a:effectLst/>
              </a:rPr>
              <a:t>Uniject</a:t>
            </a:r>
            <a:endParaRPr lang="en-GB" sz="2000" dirty="0" smtClean="0">
              <a:effectLst/>
            </a:endParaRPr>
          </a:p>
          <a:p>
            <a:pPr>
              <a:lnSpc>
                <a:spcPct val="90000"/>
              </a:lnSpc>
              <a:buFontTx/>
              <a:buNone/>
              <a:defRPr/>
            </a:pPr>
            <a:endParaRPr lang="en-GB" dirty="0" smtClean="0">
              <a:effectLst/>
            </a:endParaRPr>
          </a:p>
        </p:txBody>
      </p:sp>
      <p:sp>
        <p:nvSpPr>
          <p:cNvPr id="50180" name="TextBox 1"/>
          <p:cNvSpPr txBox="1">
            <a:spLocks noChangeArrowheads="1"/>
          </p:cNvSpPr>
          <p:nvPr/>
        </p:nvSpPr>
        <p:spPr bwMode="auto">
          <a:xfrm>
            <a:off x="685800" y="6334125"/>
            <a:ext cx="4716463" cy="517525"/>
          </a:xfrm>
          <a:prstGeom prst="rect">
            <a:avLst/>
          </a:prstGeom>
          <a:noFill/>
          <a:ln w="9525">
            <a:noFill/>
            <a:miter lim="800000"/>
            <a:headEnd/>
            <a:tailEnd/>
          </a:ln>
        </p:spPr>
        <p:txBody>
          <a:bodyPr wrap="none">
            <a:spAutoFit/>
          </a:bodyPr>
          <a:lstStyle/>
          <a:p>
            <a:r>
              <a:rPr lang="en-GB" sz="1400"/>
              <a:t>Prabhakaran &amp; Sweet. Contraception 2012; 85:458-64: </a:t>
            </a:r>
          </a:p>
          <a:p>
            <a:r>
              <a:rPr lang="en-GB" sz="1400"/>
              <a:t>Cameron et al. J Pediatr Adolesc Gynecol.2011;24:317-9 </a:t>
            </a:r>
          </a:p>
        </p:txBody>
      </p:sp>
      <p:pic>
        <p:nvPicPr>
          <p:cNvPr id="50181" name="Picture 6" descr="http://blog.usaid.gov/wp-content/uploads/2011/09/uniject1.bmp"/>
          <p:cNvPicPr>
            <a:picLocks noChangeAspect="1" noChangeArrowheads="1"/>
          </p:cNvPicPr>
          <p:nvPr/>
        </p:nvPicPr>
        <p:blipFill>
          <a:blip r:embed="rId3" cstate="print"/>
          <a:srcRect/>
          <a:stretch>
            <a:fillRect/>
          </a:stretch>
        </p:blipFill>
        <p:spPr bwMode="auto">
          <a:xfrm>
            <a:off x="5867400" y="2565400"/>
            <a:ext cx="2990850" cy="23336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3"/>
          <p:cNvSpPr>
            <a:spLocks noChangeArrowheads="1"/>
          </p:cNvSpPr>
          <p:nvPr/>
        </p:nvSpPr>
        <p:spPr bwMode="auto">
          <a:xfrm>
            <a:off x="563563" y="1406525"/>
            <a:ext cx="4008437" cy="4371975"/>
          </a:xfrm>
          <a:prstGeom prst="rect">
            <a:avLst/>
          </a:prstGeom>
          <a:solidFill>
            <a:srgbClr val="BBE0E3">
              <a:alpha val="43137"/>
            </a:srgbClr>
          </a:solidFill>
          <a:ln w="9525">
            <a:noFill/>
            <a:miter lim="800000"/>
            <a:headEnd/>
            <a:tailEnd/>
          </a:ln>
        </p:spPr>
        <p:txBody>
          <a:bodyPr wrap="none" anchor="ctr"/>
          <a:lstStyle/>
          <a:p>
            <a:endParaRPr lang="en-US">
              <a:latin typeface="Palatino Linotype" pitchFamily="18" charset="0"/>
            </a:endParaRPr>
          </a:p>
        </p:txBody>
      </p:sp>
      <p:sp>
        <p:nvSpPr>
          <p:cNvPr id="51203" name="Rectangle 14"/>
          <p:cNvSpPr>
            <a:spLocks noChangeArrowheads="1"/>
          </p:cNvSpPr>
          <p:nvPr/>
        </p:nvSpPr>
        <p:spPr bwMode="auto">
          <a:xfrm>
            <a:off x="4743450" y="1406525"/>
            <a:ext cx="4008438" cy="3794125"/>
          </a:xfrm>
          <a:prstGeom prst="rect">
            <a:avLst/>
          </a:prstGeom>
          <a:solidFill>
            <a:srgbClr val="BBE0E3">
              <a:alpha val="43137"/>
            </a:srgbClr>
          </a:solidFill>
          <a:ln w="9525">
            <a:noFill/>
            <a:miter lim="800000"/>
            <a:headEnd/>
            <a:tailEnd/>
          </a:ln>
        </p:spPr>
        <p:txBody>
          <a:bodyPr wrap="none" anchor="ctr"/>
          <a:lstStyle/>
          <a:p>
            <a:endParaRPr lang="en-US">
              <a:latin typeface="Palatino Linotype" pitchFamily="18" charset="0"/>
            </a:endParaRPr>
          </a:p>
        </p:txBody>
      </p:sp>
      <p:sp>
        <p:nvSpPr>
          <p:cNvPr id="51204" name="Rectangle 10"/>
          <p:cNvSpPr>
            <a:spLocks noGrp="1" noChangeArrowheads="1"/>
          </p:cNvSpPr>
          <p:nvPr>
            <p:ph type="title"/>
          </p:nvPr>
        </p:nvSpPr>
        <p:spPr>
          <a:xfrm>
            <a:off x="457200" y="0"/>
            <a:ext cx="8229600" cy="1231900"/>
          </a:xfrm>
        </p:spPr>
        <p:txBody>
          <a:bodyPr/>
          <a:lstStyle/>
          <a:p>
            <a:pPr eaLnBrk="1" hangingPunct="1"/>
            <a:r>
              <a:rPr lang="en-GB" sz="4000" b="0" smtClean="0">
                <a:solidFill>
                  <a:srgbClr val="FFC000"/>
                </a:solidFill>
                <a:effectLst/>
                <a:ea typeface="ＭＳ Ｐゴシック" pitchFamily="34" charset="-128"/>
              </a:rPr>
              <a:t>Nexplanon®</a:t>
            </a:r>
            <a:endParaRPr lang="en-US" sz="4000" b="0" smtClean="0">
              <a:solidFill>
                <a:srgbClr val="FFC000"/>
              </a:solidFill>
              <a:effectLst/>
              <a:ea typeface="ＭＳ Ｐゴシック" pitchFamily="34" charset="-128"/>
            </a:endParaRPr>
          </a:p>
        </p:txBody>
      </p:sp>
      <p:sp>
        <p:nvSpPr>
          <p:cNvPr id="17413" name="Rectangle 11"/>
          <p:cNvSpPr>
            <a:spLocks noGrp="1" noChangeArrowheads="1"/>
          </p:cNvSpPr>
          <p:nvPr>
            <p:ph type="body" sz="half" idx="4294967295"/>
          </p:nvPr>
        </p:nvSpPr>
        <p:spPr>
          <a:xfrm>
            <a:off x="539750" y="1400175"/>
            <a:ext cx="4027488" cy="4343400"/>
          </a:xfrm>
        </p:spPr>
        <p:txBody>
          <a:bodyPr/>
          <a:lstStyle/>
          <a:p>
            <a:pPr eaLnBrk="1" hangingPunct="1">
              <a:lnSpc>
                <a:spcPct val="90000"/>
              </a:lnSpc>
              <a:buFontTx/>
              <a:buNone/>
              <a:defRPr/>
            </a:pPr>
            <a:r>
              <a:rPr lang="en-GB" sz="1800" b="1" dirty="0" smtClean="0">
                <a:effectLst/>
                <a:ea typeface="ＭＳ Ｐゴシック" pitchFamily="34" charset="-128"/>
              </a:rPr>
              <a:t>Advantages</a:t>
            </a:r>
            <a:br>
              <a:rPr lang="en-GB" sz="1800" b="1" dirty="0" smtClean="0">
                <a:effectLst/>
                <a:ea typeface="ＭＳ Ｐゴシック" pitchFamily="34" charset="-128"/>
              </a:rPr>
            </a:br>
            <a:endParaRPr lang="en-GB" sz="1800" b="1" dirty="0" smtClean="0">
              <a:effectLst/>
              <a:ea typeface="ＭＳ Ｐゴシック" pitchFamily="34" charset="-128"/>
            </a:endParaRPr>
          </a:p>
          <a:p>
            <a:pPr eaLnBrk="1" hangingPunct="1">
              <a:lnSpc>
                <a:spcPct val="90000"/>
              </a:lnSpc>
              <a:defRPr/>
            </a:pPr>
            <a:r>
              <a:rPr lang="en-GB" sz="1800" dirty="0" smtClean="0">
                <a:effectLst/>
                <a:ea typeface="ＭＳ Ｐゴシック" pitchFamily="34" charset="-128"/>
              </a:rPr>
              <a:t>First year user failure rate: 0.05</a:t>
            </a:r>
            <a:endParaRPr lang="en-GB" sz="1800" baseline="30000" dirty="0" smtClean="0">
              <a:effectLst/>
              <a:ea typeface="ＭＳ Ｐゴシック" pitchFamily="34" charset="-128"/>
            </a:endParaRPr>
          </a:p>
          <a:p>
            <a:pPr eaLnBrk="1" hangingPunct="1">
              <a:lnSpc>
                <a:spcPct val="90000"/>
              </a:lnSpc>
              <a:defRPr/>
            </a:pPr>
            <a:r>
              <a:rPr lang="en-GB" sz="1800" dirty="0" smtClean="0">
                <a:effectLst/>
                <a:ea typeface="ＭＳ Ｐゴシック" pitchFamily="34" charset="-128"/>
              </a:rPr>
              <a:t>Long lasting – up to 3 years</a:t>
            </a:r>
            <a:endParaRPr lang="en-GB" sz="1800" baseline="30000" dirty="0" smtClean="0">
              <a:effectLst/>
              <a:ea typeface="ＭＳ Ｐゴシック" pitchFamily="34" charset="-128"/>
            </a:endParaRPr>
          </a:p>
          <a:p>
            <a:pPr eaLnBrk="1" hangingPunct="1">
              <a:lnSpc>
                <a:spcPct val="90000"/>
              </a:lnSpc>
              <a:defRPr/>
            </a:pPr>
            <a:r>
              <a:rPr lang="en-GB" sz="1800" dirty="0" smtClean="0">
                <a:effectLst/>
                <a:ea typeface="ＭＳ Ｐゴシック" pitchFamily="34" charset="-128"/>
              </a:rPr>
              <a:t>Independent of intercourse</a:t>
            </a:r>
          </a:p>
          <a:p>
            <a:pPr eaLnBrk="1" hangingPunct="1">
              <a:lnSpc>
                <a:spcPct val="90000"/>
              </a:lnSpc>
              <a:defRPr/>
            </a:pPr>
            <a:r>
              <a:rPr lang="en-GB" sz="1800" dirty="0" smtClean="0">
                <a:effectLst/>
                <a:ea typeface="ＭＳ Ｐゴシック" pitchFamily="34" charset="-128"/>
              </a:rPr>
              <a:t>Can be used during breast feeding</a:t>
            </a:r>
            <a:endParaRPr lang="en-GB" sz="1800" baseline="30000" dirty="0" smtClean="0">
              <a:effectLst/>
              <a:ea typeface="ＭＳ Ｐゴシック" pitchFamily="34" charset="-128"/>
            </a:endParaRPr>
          </a:p>
          <a:p>
            <a:pPr eaLnBrk="1" hangingPunct="1">
              <a:lnSpc>
                <a:spcPct val="90000"/>
              </a:lnSpc>
              <a:defRPr/>
            </a:pPr>
            <a:r>
              <a:rPr lang="en-GB" sz="1800" dirty="0" smtClean="0">
                <a:effectLst/>
                <a:ea typeface="ＭＳ Ｐゴシック" pitchFamily="34" charset="-128"/>
              </a:rPr>
              <a:t>Useful for women who cannot take oestrogen</a:t>
            </a:r>
            <a:endParaRPr lang="en-GB" sz="1800" baseline="30000" dirty="0" smtClean="0">
              <a:effectLst/>
              <a:ea typeface="ＭＳ Ｐゴシック" pitchFamily="34" charset="-128"/>
            </a:endParaRPr>
          </a:p>
          <a:p>
            <a:pPr eaLnBrk="1" hangingPunct="1">
              <a:lnSpc>
                <a:spcPct val="90000"/>
              </a:lnSpc>
              <a:defRPr/>
            </a:pPr>
            <a:r>
              <a:rPr lang="en-GB" sz="1800" dirty="0" smtClean="0">
                <a:effectLst/>
                <a:ea typeface="ＭＳ Ｐゴシック" pitchFamily="34" charset="-128"/>
              </a:rPr>
              <a:t>Baseline fertility levels return after removal</a:t>
            </a:r>
            <a:endParaRPr lang="en-GB" sz="1800" baseline="30000" dirty="0" smtClean="0">
              <a:effectLst/>
              <a:ea typeface="ＭＳ Ｐゴシック" pitchFamily="34" charset="-128"/>
            </a:endParaRPr>
          </a:p>
          <a:p>
            <a:pPr lvl="1" eaLnBrk="1" hangingPunct="1">
              <a:lnSpc>
                <a:spcPct val="90000"/>
              </a:lnSpc>
              <a:defRPr/>
            </a:pPr>
            <a:endParaRPr lang="en-GB" sz="1400" dirty="0" smtClean="0">
              <a:latin typeface="Arial" pitchFamily="34" charset="0"/>
              <a:ea typeface="ＭＳ Ｐゴシック" pitchFamily="34" charset="-128"/>
            </a:endParaRPr>
          </a:p>
          <a:p>
            <a:pPr eaLnBrk="1" hangingPunct="1">
              <a:lnSpc>
                <a:spcPct val="90000"/>
              </a:lnSpc>
              <a:defRPr/>
            </a:pPr>
            <a:endParaRPr lang="en-US" sz="1600" dirty="0" smtClean="0">
              <a:latin typeface="Arial" pitchFamily="34" charset="0"/>
              <a:ea typeface="ＭＳ Ｐゴシック" pitchFamily="34" charset="-128"/>
            </a:endParaRPr>
          </a:p>
        </p:txBody>
      </p:sp>
      <p:sp>
        <p:nvSpPr>
          <p:cNvPr id="135173" name="Rectangle 12"/>
          <p:cNvSpPr>
            <a:spLocks noGrp="1" noChangeArrowheads="1"/>
          </p:cNvSpPr>
          <p:nvPr>
            <p:ph type="body" sz="half" idx="2"/>
          </p:nvPr>
        </p:nvSpPr>
        <p:spPr>
          <a:xfrm>
            <a:off x="4743450" y="1406525"/>
            <a:ext cx="3973513" cy="3724275"/>
          </a:xfrm>
        </p:spPr>
        <p:txBody>
          <a:bodyPr rtlCol="0">
            <a:normAutofit lnSpcReduction="10000"/>
          </a:bodyPr>
          <a:lstStyle/>
          <a:p>
            <a:pPr eaLnBrk="1" fontAlgn="auto" hangingPunct="1">
              <a:lnSpc>
                <a:spcPct val="90000"/>
              </a:lnSpc>
              <a:spcAft>
                <a:spcPts val="0"/>
              </a:spcAft>
              <a:buFontTx/>
              <a:buNone/>
              <a:defRPr/>
            </a:pPr>
            <a:r>
              <a:rPr lang="en-GB" sz="1900" b="1" dirty="0">
                <a:solidFill>
                  <a:schemeClr val="tx1">
                    <a:lumMod val="50000"/>
                    <a:lumOff val="50000"/>
                  </a:schemeClr>
                </a:solidFill>
                <a:effectLst/>
                <a:ea typeface="ＭＳ Ｐゴシック" charset="0"/>
              </a:rPr>
              <a:t>Disadvantages</a:t>
            </a:r>
            <a:br>
              <a:rPr lang="en-GB" sz="1900" b="1" dirty="0">
                <a:solidFill>
                  <a:schemeClr val="tx1">
                    <a:lumMod val="50000"/>
                    <a:lumOff val="50000"/>
                  </a:schemeClr>
                </a:solidFill>
                <a:effectLst/>
                <a:ea typeface="ＭＳ Ｐゴシック" charset="0"/>
              </a:rPr>
            </a:br>
            <a:endParaRPr lang="en-GB" sz="1900" b="1" dirty="0">
              <a:solidFill>
                <a:schemeClr val="tx1">
                  <a:lumMod val="50000"/>
                  <a:lumOff val="50000"/>
                </a:schemeClr>
              </a:solidFill>
              <a:effectLst/>
              <a:ea typeface="ＭＳ Ｐゴシック" charset="0"/>
            </a:endParaRPr>
          </a:p>
          <a:p>
            <a:pPr eaLnBrk="1" fontAlgn="auto" hangingPunct="1">
              <a:lnSpc>
                <a:spcPct val="90000"/>
              </a:lnSpc>
              <a:spcAft>
                <a:spcPts val="0"/>
              </a:spcAft>
              <a:defRPr/>
            </a:pPr>
            <a:r>
              <a:rPr lang="en-GB" sz="1900" dirty="0">
                <a:solidFill>
                  <a:schemeClr val="tx1">
                    <a:lumMod val="50000"/>
                    <a:lumOff val="50000"/>
                  </a:schemeClr>
                </a:solidFill>
                <a:effectLst/>
                <a:ea typeface="ＭＳ Ｐゴシック" charset="0"/>
              </a:rPr>
              <a:t>Changes in bleeding patterns </a:t>
            </a:r>
            <a:r>
              <a:rPr lang="en-GB" sz="1900" dirty="0" smtClean="0">
                <a:solidFill>
                  <a:schemeClr val="tx1">
                    <a:lumMod val="50000"/>
                    <a:lumOff val="50000"/>
                  </a:schemeClr>
                </a:solidFill>
                <a:effectLst/>
                <a:ea typeface="ＭＳ Ｐゴシック" charset="0"/>
              </a:rPr>
              <a:t>likely</a:t>
            </a:r>
            <a:endParaRPr lang="en-GB" sz="1900" baseline="30000" dirty="0" smtClean="0">
              <a:solidFill>
                <a:schemeClr val="tx1">
                  <a:lumMod val="50000"/>
                  <a:lumOff val="50000"/>
                </a:schemeClr>
              </a:solidFill>
              <a:effectLst/>
              <a:ea typeface="ＭＳ Ｐゴシック" charset="0"/>
            </a:endParaRPr>
          </a:p>
          <a:p>
            <a:pPr eaLnBrk="1" fontAlgn="auto" hangingPunct="1">
              <a:lnSpc>
                <a:spcPct val="90000"/>
              </a:lnSpc>
              <a:spcAft>
                <a:spcPts val="0"/>
              </a:spcAft>
              <a:defRPr/>
            </a:pPr>
            <a:r>
              <a:rPr lang="en-GB" sz="1900" dirty="0" smtClean="0">
                <a:solidFill>
                  <a:schemeClr val="tx1">
                    <a:lumMod val="50000"/>
                    <a:lumOff val="50000"/>
                  </a:schemeClr>
                </a:solidFill>
                <a:effectLst/>
                <a:ea typeface="ＭＳ Ｐゴシック" charset="0"/>
              </a:rPr>
              <a:t>Hormonal </a:t>
            </a:r>
            <a:r>
              <a:rPr lang="en-GB" sz="1900" dirty="0">
                <a:solidFill>
                  <a:schemeClr val="tx1">
                    <a:lumMod val="50000"/>
                    <a:lumOff val="50000"/>
                  </a:schemeClr>
                </a:solidFill>
                <a:effectLst/>
                <a:ea typeface="ＭＳ Ｐゴシック" charset="0"/>
              </a:rPr>
              <a:t>side effects (e.g. acne, headaches, </a:t>
            </a:r>
            <a:r>
              <a:rPr lang="en-GB" sz="1900" dirty="0" smtClean="0">
                <a:solidFill>
                  <a:schemeClr val="tx1">
                    <a:lumMod val="50000"/>
                    <a:lumOff val="50000"/>
                  </a:schemeClr>
                </a:solidFill>
                <a:effectLst/>
                <a:ea typeface="ＭＳ Ｐゴシック" charset="0"/>
              </a:rPr>
              <a:t>breast tenderness)</a:t>
            </a:r>
          </a:p>
          <a:p>
            <a:pPr eaLnBrk="1" fontAlgn="auto" hangingPunct="1">
              <a:lnSpc>
                <a:spcPct val="90000"/>
              </a:lnSpc>
              <a:spcAft>
                <a:spcPts val="0"/>
              </a:spcAft>
              <a:defRPr/>
            </a:pPr>
            <a:r>
              <a:rPr lang="en-GB" sz="1900" dirty="0" smtClean="0">
                <a:solidFill>
                  <a:schemeClr val="tx1">
                    <a:lumMod val="50000"/>
                    <a:lumOff val="50000"/>
                  </a:schemeClr>
                </a:solidFill>
                <a:effectLst/>
                <a:ea typeface="ＭＳ Ｐゴシック" charset="0"/>
              </a:rPr>
              <a:t>Does </a:t>
            </a:r>
            <a:r>
              <a:rPr lang="en-GB" sz="1900" dirty="0">
                <a:solidFill>
                  <a:schemeClr val="tx1">
                    <a:lumMod val="50000"/>
                    <a:lumOff val="50000"/>
                  </a:schemeClr>
                </a:solidFill>
                <a:effectLst/>
                <a:ea typeface="ＭＳ Ｐゴシック" charset="0"/>
              </a:rPr>
              <a:t>not protect against </a:t>
            </a:r>
            <a:r>
              <a:rPr lang="en-GB" sz="1900" dirty="0" smtClean="0">
                <a:solidFill>
                  <a:schemeClr val="tx1">
                    <a:lumMod val="50000"/>
                    <a:lumOff val="50000"/>
                  </a:schemeClr>
                </a:solidFill>
                <a:effectLst/>
                <a:ea typeface="ＭＳ Ｐゴシック" charset="0"/>
              </a:rPr>
              <a:t>STI’s</a:t>
            </a:r>
          </a:p>
          <a:p>
            <a:pPr eaLnBrk="1" fontAlgn="auto" hangingPunct="1">
              <a:lnSpc>
                <a:spcPct val="90000"/>
              </a:lnSpc>
              <a:spcAft>
                <a:spcPts val="0"/>
              </a:spcAft>
              <a:defRPr/>
            </a:pPr>
            <a:r>
              <a:rPr lang="en-GB" sz="1900" dirty="0" smtClean="0">
                <a:solidFill>
                  <a:schemeClr val="tx1">
                    <a:lumMod val="50000"/>
                    <a:lumOff val="50000"/>
                  </a:schemeClr>
                </a:solidFill>
                <a:effectLst/>
                <a:ea typeface="ＭＳ Ｐゴシック" charset="0"/>
              </a:rPr>
              <a:t>Must </a:t>
            </a:r>
            <a:r>
              <a:rPr lang="en-GB" sz="1900" dirty="0">
                <a:solidFill>
                  <a:schemeClr val="tx1">
                    <a:lumMod val="50000"/>
                    <a:lumOff val="50000"/>
                  </a:schemeClr>
                </a:solidFill>
                <a:effectLst/>
                <a:ea typeface="ＭＳ Ｐゴシック" charset="0"/>
              </a:rPr>
              <a:t>be fitted by trained   </a:t>
            </a:r>
            <a:r>
              <a:rPr lang="en-GB" sz="1900" dirty="0" smtClean="0">
                <a:solidFill>
                  <a:schemeClr val="tx1">
                    <a:lumMod val="50000"/>
                    <a:lumOff val="50000"/>
                  </a:schemeClr>
                </a:solidFill>
                <a:effectLst/>
                <a:ea typeface="ＭＳ Ｐゴシック" charset="0"/>
              </a:rPr>
              <a:t>professional</a:t>
            </a:r>
            <a:endParaRPr lang="en-GB" sz="1900" baseline="30000" dirty="0">
              <a:solidFill>
                <a:schemeClr val="tx1">
                  <a:lumMod val="50000"/>
                  <a:lumOff val="50000"/>
                </a:schemeClr>
              </a:solidFill>
              <a:effectLst>
                <a:outerShdw blurRad="38100" dist="38100" dir="2700000" algn="tl">
                  <a:srgbClr val="000000">
                    <a:alpha val="43137"/>
                  </a:srgbClr>
                </a:outerShdw>
              </a:effectLst>
              <a:ea typeface="ＭＳ Ｐゴシック" charset="0"/>
            </a:endParaRPr>
          </a:p>
          <a:p>
            <a:pPr eaLnBrk="1" fontAlgn="auto" hangingPunct="1">
              <a:lnSpc>
                <a:spcPct val="90000"/>
              </a:lnSpc>
              <a:spcAft>
                <a:spcPts val="0"/>
              </a:spcAft>
              <a:defRPr/>
            </a:pPr>
            <a:r>
              <a:rPr lang="en-GB" sz="1900" dirty="0">
                <a:solidFill>
                  <a:schemeClr val="tx1">
                    <a:lumMod val="50000"/>
                    <a:lumOff val="50000"/>
                  </a:schemeClr>
                </a:solidFill>
                <a:effectLst/>
                <a:ea typeface="ＭＳ Ｐゴシック" charset="0"/>
              </a:rPr>
              <a:t>Interactions with enzyme </a:t>
            </a:r>
            <a:r>
              <a:rPr lang="en-GB" sz="1900" dirty="0" smtClean="0">
                <a:solidFill>
                  <a:schemeClr val="tx1">
                    <a:lumMod val="50000"/>
                    <a:lumOff val="50000"/>
                  </a:schemeClr>
                </a:solidFill>
                <a:effectLst/>
                <a:ea typeface="ＭＳ Ｐゴシック" charset="0"/>
              </a:rPr>
              <a:t>inducers</a:t>
            </a:r>
            <a:endParaRPr lang="en-GB" sz="1900" dirty="0">
              <a:solidFill>
                <a:schemeClr val="tx1">
                  <a:lumMod val="50000"/>
                  <a:lumOff val="50000"/>
                </a:schemeClr>
              </a:solidFill>
              <a:effectLst/>
              <a:ea typeface="ＭＳ Ｐゴシック" charset="0"/>
            </a:endParaRPr>
          </a:p>
          <a:p>
            <a:pPr eaLnBrk="1" fontAlgn="auto" hangingPunct="1">
              <a:lnSpc>
                <a:spcPct val="90000"/>
              </a:lnSpc>
              <a:spcAft>
                <a:spcPts val="0"/>
              </a:spcAft>
              <a:defRPr/>
            </a:pPr>
            <a:endParaRPr lang="en-US" sz="1600" dirty="0">
              <a:solidFill>
                <a:schemeClr val="tx1">
                  <a:lumMod val="50000"/>
                  <a:lumOff val="50000"/>
                </a:schemeClr>
              </a:solidFill>
              <a:latin typeface="Arial" charset="0"/>
              <a:ea typeface="ＭＳ Ｐゴシック" charset="0"/>
            </a:endParaRPr>
          </a:p>
        </p:txBody>
      </p:sp>
      <p:sp>
        <p:nvSpPr>
          <p:cNvPr id="51207" name="Footer Placeholder 4"/>
          <p:cNvSpPr txBox="1">
            <a:spLocks noGrp="1"/>
          </p:cNvSpPr>
          <p:nvPr/>
        </p:nvSpPr>
        <p:spPr bwMode="auto">
          <a:xfrm>
            <a:off x="-152400" y="6096000"/>
            <a:ext cx="6553200" cy="762000"/>
          </a:xfrm>
          <a:prstGeom prst="rect">
            <a:avLst/>
          </a:prstGeom>
          <a:noFill/>
          <a:ln w="9525">
            <a:noFill/>
            <a:miter lim="800000"/>
            <a:headEnd/>
            <a:tailEnd/>
          </a:ln>
        </p:spPr>
        <p:txBody>
          <a:bodyPr anchor="ctr"/>
          <a:lstStyle/>
          <a:p>
            <a:pPr marL="457200" indent="-457200"/>
            <a:endParaRPr lang="en-GB" sz="1000">
              <a:ea typeface="ＭＳ Ｐゴシック" pitchFamily="34" charset="-128"/>
            </a:endParaRPr>
          </a:p>
          <a:p>
            <a:pPr marL="457200" indent="-457200"/>
            <a:endParaRPr lang="en-GB" sz="1000">
              <a:ea typeface="ＭＳ Ｐゴシック" pitchFamily="34" charset="-128"/>
            </a:endParaRPr>
          </a:p>
          <a:p>
            <a:pPr marL="457200" indent="-457200"/>
            <a:endParaRPr lang="en-GB" sz="1000">
              <a:solidFill>
                <a:srgbClr val="808080"/>
              </a:solidFill>
              <a:ea typeface="ＭＳ Ｐゴシック" pitchFamily="34" charset="-128"/>
            </a:endParaRPr>
          </a:p>
        </p:txBody>
      </p:sp>
      <p:sp>
        <p:nvSpPr>
          <p:cNvPr id="51208" name="Date Placeholder 4"/>
          <p:cNvSpPr>
            <a:spLocks noGrp="1"/>
          </p:cNvSpPr>
          <p:nvPr>
            <p:ph type="dt" sz="quarter" idx="10"/>
          </p:nvPr>
        </p:nvSpPr>
        <p:spPr>
          <a:xfrm>
            <a:off x="6362700" y="6356350"/>
            <a:ext cx="2085975" cy="365125"/>
          </a:xfrm>
          <a:noFill/>
        </p:spPr>
        <p:txBody>
          <a:bodyPr/>
          <a:lstStyle/>
          <a:p>
            <a:fld id="{E274C885-1685-4CF6-9D5D-71C5C8FC96F5}" type="datetime1">
              <a:rPr lang="en-GB" smtClean="0"/>
              <a:pPr/>
              <a:t>08/05/2014</a:t>
            </a:fld>
            <a:endParaRPr lang="en-US" smtClean="0"/>
          </a:p>
        </p:txBody>
      </p:sp>
      <p:sp>
        <p:nvSpPr>
          <p:cNvPr id="51209" name="Slide Number Placeholder 1"/>
          <p:cNvSpPr>
            <a:spLocks noGrp="1"/>
          </p:cNvSpPr>
          <p:nvPr>
            <p:ph type="sldNum" sz="quarter" idx="11"/>
          </p:nvPr>
        </p:nvSpPr>
        <p:spPr>
          <a:xfrm>
            <a:off x="8543925" y="6356350"/>
            <a:ext cx="561975" cy="365125"/>
          </a:xfrm>
          <a:noFill/>
        </p:spPr>
        <p:txBody>
          <a:bodyPr/>
          <a:lstStyle/>
          <a:p>
            <a:fld id="{87E4EC84-11EB-489B-AE04-56E215214A51}" type="slidenum">
              <a:rPr lang="en-US" smtClean="0"/>
              <a:pPr/>
              <a:t>36</a:t>
            </a:fld>
            <a:endParaRPr lang="en-US" smtClean="0"/>
          </a:p>
        </p:txBody>
      </p:sp>
      <p:pic>
        <p:nvPicPr>
          <p:cNvPr id="51210" name="Content Placeholder 11" descr="Unknown.jpeg"/>
          <p:cNvPicPr>
            <a:picLocks noChangeAspect="1"/>
          </p:cNvPicPr>
          <p:nvPr/>
        </p:nvPicPr>
        <p:blipFill>
          <a:blip r:embed="rId3" cstate="print"/>
          <a:srcRect t="-94768" b="-94768"/>
          <a:stretch>
            <a:fillRect/>
          </a:stretch>
        </p:blipFill>
        <p:spPr bwMode="auto">
          <a:xfrm>
            <a:off x="569913" y="3592513"/>
            <a:ext cx="4002087" cy="4476750"/>
          </a:xfrm>
          <a:prstGeom prst="rect">
            <a:avLst/>
          </a:prstGeom>
          <a:noFill/>
          <a:ln w="9525">
            <a:noFill/>
            <a:miter lim="800000"/>
            <a:headEnd/>
            <a:tailEnd/>
          </a:ln>
        </p:spPr>
      </p:pic>
      <p:pic>
        <p:nvPicPr>
          <p:cNvPr id="51211" name="Picture 5" descr="zuend2"/>
          <p:cNvPicPr>
            <a:picLocks noChangeAspect="1" noChangeArrowheads="1"/>
          </p:cNvPicPr>
          <p:nvPr/>
        </p:nvPicPr>
        <p:blipFill>
          <a:blip r:embed="rId4" cstate="print"/>
          <a:srcRect/>
          <a:stretch>
            <a:fillRect/>
          </a:stretch>
        </p:blipFill>
        <p:spPr bwMode="auto">
          <a:xfrm>
            <a:off x="5886450" y="5200650"/>
            <a:ext cx="2562225" cy="13843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a:xfrm>
            <a:off x="71438" y="188913"/>
            <a:ext cx="9144000" cy="1219200"/>
          </a:xfrm>
          <a:noFill/>
        </p:spPr>
        <p:txBody>
          <a:bodyPr anchor="b"/>
          <a:lstStyle/>
          <a:p>
            <a:pPr eaLnBrk="1" hangingPunct="1"/>
            <a:r>
              <a:rPr lang="en-US" sz="4000" b="0" smtClean="0">
                <a:solidFill>
                  <a:srgbClr val="FFC000"/>
                </a:solidFill>
                <a:effectLst/>
              </a:rPr>
              <a:t>Bleeding patterns with Nexplanon</a:t>
            </a:r>
          </a:p>
        </p:txBody>
      </p:sp>
      <p:sp>
        <p:nvSpPr>
          <p:cNvPr id="52227" name="Text Box 7"/>
          <p:cNvSpPr txBox="1">
            <a:spLocks noChangeArrowheads="1"/>
          </p:cNvSpPr>
          <p:nvPr/>
        </p:nvSpPr>
        <p:spPr bwMode="auto">
          <a:xfrm>
            <a:off x="1695450" y="5842000"/>
            <a:ext cx="762000" cy="396875"/>
          </a:xfrm>
          <a:prstGeom prst="rect">
            <a:avLst/>
          </a:prstGeom>
          <a:noFill/>
          <a:ln w="9525">
            <a:noFill/>
            <a:miter lim="800000"/>
            <a:headEnd/>
            <a:tailEnd/>
          </a:ln>
        </p:spPr>
        <p:txBody>
          <a:bodyPr>
            <a:spAutoFit/>
          </a:bodyPr>
          <a:lstStyle/>
          <a:p>
            <a:pPr algn="ctr">
              <a:spcBef>
                <a:spcPct val="50000"/>
              </a:spcBef>
            </a:pPr>
            <a:r>
              <a:rPr lang="en-US" sz="1000">
                <a:solidFill>
                  <a:schemeClr val="bg1"/>
                </a:solidFill>
              </a:rPr>
              <a:t>No B-S episodes</a:t>
            </a:r>
          </a:p>
        </p:txBody>
      </p:sp>
      <p:sp>
        <p:nvSpPr>
          <p:cNvPr id="52228" name="Text Box 8"/>
          <p:cNvSpPr txBox="1">
            <a:spLocks noChangeArrowheads="1"/>
          </p:cNvSpPr>
          <p:nvPr/>
        </p:nvSpPr>
        <p:spPr bwMode="auto">
          <a:xfrm>
            <a:off x="2686050" y="5842000"/>
            <a:ext cx="762000" cy="396875"/>
          </a:xfrm>
          <a:prstGeom prst="rect">
            <a:avLst/>
          </a:prstGeom>
          <a:noFill/>
          <a:ln w="9525">
            <a:noFill/>
            <a:miter lim="800000"/>
            <a:headEnd/>
            <a:tailEnd/>
          </a:ln>
        </p:spPr>
        <p:txBody>
          <a:bodyPr>
            <a:spAutoFit/>
          </a:bodyPr>
          <a:lstStyle/>
          <a:p>
            <a:pPr algn="ctr">
              <a:spcBef>
                <a:spcPct val="50000"/>
              </a:spcBef>
            </a:pPr>
            <a:r>
              <a:rPr lang="en-US" sz="1000">
                <a:solidFill>
                  <a:schemeClr val="bg1"/>
                </a:solidFill>
              </a:rPr>
              <a:t>&lt;3 B-S episodes</a:t>
            </a:r>
          </a:p>
        </p:txBody>
      </p:sp>
      <p:sp>
        <p:nvSpPr>
          <p:cNvPr id="52229" name="Text Box 9"/>
          <p:cNvSpPr txBox="1">
            <a:spLocks noChangeArrowheads="1"/>
          </p:cNvSpPr>
          <p:nvPr/>
        </p:nvSpPr>
        <p:spPr bwMode="auto">
          <a:xfrm>
            <a:off x="3635375" y="5876925"/>
            <a:ext cx="762000" cy="396875"/>
          </a:xfrm>
          <a:prstGeom prst="rect">
            <a:avLst/>
          </a:prstGeom>
          <a:noFill/>
          <a:ln w="9525">
            <a:noFill/>
            <a:miter lim="800000"/>
            <a:headEnd/>
            <a:tailEnd/>
          </a:ln>
        </p:spPr>
        <p:txBody>
          <a:bodyPr>
            <a:spAutoFit/>
          </a:bodyPr>
          <a:lstStyle/>
          <a:p>
            <a:pPr algn="ctr">
              <a:spcBef>
                <a:spcPct val="50000"/>
              </a:spcBef>
            </a:pPr>
            <a:r>
              <a:rPr lang="en-US" sz="1000">
                <a:solidFill>
                  <a:schemeClr val="bg1"/>
                </a:solidFill>
              </a:rPr>
              <a:t>3-5 B-S episodes</a:t>
            </a:r>
          </a:p>
        </p:txBody>
      </p:sp>
      <p:sp>
        <p:nvSpPr>
          <p:cNvPr id="52230" name="Text Box 10"/>
          <p:cNvSpPr txBox="1">
            <a:spLocks noChangeArrowheads="1"/>
          </p:cNvSpPr>
          <p:nvPr/>
        </p:nvSpPr>
        <p:spPr bwMode="auto">
          <a:xfrm>
            <a:off x="4643438" y="5876925"/>
            <a:ext cx="762000" cy="396875"/>
          </a:xfrm>
          <a:prstGeom prst="rect">
            <a:avLst/>
          </a:prstGeom>
          <a:noFill/>
          <a:ln w="9525">
            <a:noFill/>
            <a:miter lim="800000"/>
            <a:headEnd/>
            <a:tailEnd/>
          </a:ln>
        </p:spPr>
        <p:txBody>
          <a:bodyPr>
            <a:spAutoFit/>
          </a:bodyPr>
          <a:lstStyle/>
          <a:p>
            <a:pPr algn="ctr">
              <a:spcBef>
                <a:spcPct val="50000"/>
              </a:spcBef>
            </a:pPr>
            <a:r>
              <a:rPr lang="en-US" sz="1000">
                <a:solidFill>
                  <a:schemeClr val="bg1"/>
                </a:solidFill>
              </a:rPr>
              <a:t>&gt;5 B-S episodes</a:t>
            </a:r>
          </a:p>
        </p:txBody>
      </p:sp>
      <p:sp>
        <p:nvSpPr>
          <p:cNvPr id="52231" name="Text Box 11"/>
          <p:cNvSpPr txBox="1">
            <a:spLocks noChangeArrowheads="1"/>
          </p:cNvSpPr>
          <p:nvPr/>
        </p:nvSpPr>
        <p:spPr bwMode="auto">
          <a:xfrm>
            <a:off x="6648450" y="5842000"/>
            <a:ext cx="762000" cy="396875"/>
          </a:xfrm>
          <a:prstGeom prst="rect">
            <a:avLst/>
          </a:prstGeom>
          <a:noFill/>
          <a:ln w="9525">
            <a:noFill/>
            <a:miter lim="800000"/>
            <a:headEnd/>
            <a:tailEnd/>
          </a:ln>
        </p:spPr>
        <p:txBody>
          <a:bodyPr>
            <a:spAutoFit/>
          </a:bodyPr>
          <a:lstStyle/>
          <a:p>
            <a:pPr algn="ctr">
              <a:spcBef>
                <a:spcPct val="50000"/>
              </a:spcBef>
            </a:pPr>
            <a:r>
              <a:rPr lang="en-US" sz="1000">
                <a:solidFill>
                  <a:schemeClr val="bg1"/>
                </a:solidFill>
              </a:rPr>
              <a:t>&gt;14 B-S days</a:t>
            </a:r>
          </a:p>
        </p:txBody>
      </p:sp>
      <p:sp>
        <p:nvSpPr>
          <p:cNvPr id="52232" name="Rectangle 4"/>
          <p:cNvSpPr>
            <a:spLocks noChangeArrowheads="1"/>
          </p:cNvSpPr>
          <p:nvPr/>
        </p:nvSpPr>
        <p:spPr bwMode="auto">
          <a:xfrm>
            <a:off x="98425" y="6381750"/>
            <a:ext cx="8497888" cy="244475"/>
          </a:xfrm>
          <a:prstGeom prst="rect">
            <a:avLst/>
          </a:prstGeom>
          <a:noFill/>
          <a:ln w="9525">
            <a:noFill/>
            <a:miter lim="800000"/>
            <a:headEnd/>
            <a:tailEnd/>
          </a:ln>
        </p:spPr>
        <p:txBody>
          <a:bodyPr>
            <a:spAutoFit/>
          </a:bodyPr>
          <a:lstStyle/>
          <a:p>
            <a:pPr algn="ctr">
              <a:spcBef>
                <a:spcPct val="50000"/>
              </a:spcBef>
            </a:pPr>
            <a:r>
              <a:rPr lang="en-US" sz="1000">
                <a:solidFill>
                  <a:schemeClr val="bg1"/>
                </a:solidFill>
              </a:rPr>
              <a:t>Mansour D, et al. </a:t>
            </a:r>
            <a:r>
              <a:rPr lang="en-US" sz="1000" i="1">
                <a:solidFill>
                  <a:schemeClr val="bg1"/>
                </a:solidFill>
              </a:rPr>
              <a:t>Eur J Contracept Reprod Health Care</a:t>
            </a:r>
            <a:r>
              <a:rPr lang="en-US" sz="1000">
                <a:solidFill>
                  <a:schemeClr val="bg1"/>
                </a:solidFill>
              </a:rPr>
              <a:t> 2008;</a:t>
            </a:r>
            <a:r>
              <a:rPr lang="en-US" sz="1000" b="1">
                <a:solidFill>
                  <a:schemeClr val="bg1"/>
                </a:solidFill>
              </a:rPr>
              <a:t>13</a:t>
            </a:r>
            <a:r>
              <a:rPr lang="en-US" sz="1000">
                <a:solidFill>
                  <a:schemeClr val="bg1"/>
                </a:solidFill>
              </a:rPr>
              <a:t>:13–28</a:t>
            </a:r>
          </a:p>
        </p:txBody>
      </p:sp>
      <p:pic>
        <p:nvPicPr>
          <p:cNvPr id="52233" name="Picture 9"/>
          <p:cNvPicPr>
            <a:picLocks noChangeAspect="1" noChangeArrowheads="1"/>
          </p:cNvPicPr>
          <p:nvPr/>
        </p:nvPicPr>
        <p:blipFill>
          <a:blip r:embed="rId3" cstate="print"/>
          <a:srcRect l="33411" t="35638" r="18217" b="19681"/>
          <a:stretch>
            <a:fillRect/>
          </a:stretch>
        </p:blipFill>
        <p:spPr bwMode="auto">
          <a:xfrm>
            <a:off x="684213" y="1989138"/>
            <a:ext cx="7939087" cy="41036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a:xfrm>
            <a:off x="827088" y="228600"/>
            <a:ext cx="7632700" cy="1230313"/>
          </a:xfrm>
          <a:noFill/>
        </p:spPr>
        <p:txBody>
          <a:bodyPr lIns="0" tIns="0" rIns="0" bIns="0" anchor="t">
            <a:spAutoFit/>
          </a:bodyPr>
          <a:lstStyle/>
          <a:p>
            <a:pPr eaLnBrk="1" hangingPunct="1"/>
            <a:r>
              <a:rPr lang="en-GB" sz="4000" b="0" smtClean="0">
                <a:solidFill>
                  <a:srgbClr val="FFC000"/>
                </a:solidFill>
                <a:effectLst/>
              </a:rPr>
              <a:t>Management of bleeding problems with Nexplanon</a:t>
            </a:r>
          </a:p>
        </p:txBody>
      </p:sp>
      <p:sp>
        <p:nvSpPr>
          <p:cNvPr id="26627" name="Rectangle 3"/>
          <p:cNvSpPr>
            <a:spLocks noGrp="1" noChangeArrowheads="1"/>
          </p:cNvSpPr>
          <p:nvPr>
            <p:ph idx="4294967295"/>
          </p:nvPr>
        </p:nvSpPr>
        <p:spPr>
          <a:xfrm>
            <a:off x="395288" y="1484313"/>
            <a:ext cx="8748712" cy="4875212"/>
          </a:xfrm>
        </p:spPr>
        <p:txBody>
          <a:bodyPr lIns="0" tIns="0" rIns="0" bIns="0">
            <a:spAutoFit/>
          </a:bodyPr>
          <a:lstStyle/>
          <a:p>
            <a:pPr eaLnBrk="1" hangingPunct="1">
              <a:lnSpc>
                <a:spcPct val="150000"/>
              </a:lnSpc>
              <a:defRPr/>
            </a:pPr>
            <a:r>
              <a:rPr lang="en-GB" sz="2400" dirty="0" smtClean="0">
                <a:effectLst/>
              </a:rPr>
              <a:t>Pre-insertion counselling important</a:t>
            </a:r>
          </a:p>
          <a:p>
            <a:pPr eaLnBrk="1" hangingPunct="1">
              <a:lnSpc>
                <a:spcPct val="150000"/>
              </a:lnSpc>
              <a:defRPr/>
            </a:pPr>
            <a:r>
              <a:rPr lang="en-GB" sz="2400" dirty="0" smtClean="0">
                <a:effectLst/>
              </a:rPr>
              <a:t>Exclude pathology</a:t>
            </a:r>
          </a:p>
          <a:p>
            <a:pPr eaLnBrk="1" hangingPunct="1">
              <a:lnSpc>
                <a:spcPct val="150000"/>
              </a:lnSpc>
              <a:defRPr/>
            </a:pPr>
            <a:r>
              <a:rPr lang="en-GB" sz="2400" dirty="0" smtClean="0">
                <a:effectLst/>
              </a:rPr>
              <a:t>Drug treatments </a:t>
            </a:r>
          </a:p>
          <a:p>
            <a:pPr lvl="1" eaLnBrk="1" hangingPunct="1">
              <a:defRPr/>
            </a:pPr>
            <a:r>
              <a:rPr lang="en-GB" sz="2000" dirty="0" smtClean="0">
                <a:effectLst/>
              </a:rPr>
              <a:t>COC cyclically for 2-3 months</a:t>
            </a:r>
          </a:p>
          <a:p>
            <a:pPr lvl="1" eaLnBrk="1" hangingPunct="1">
              <a:defRPr/>
            </a:pPr>
            <a:r>
              <a:rPr lang="en-GB" sz="2000" dirty="0" err="1" smtClean="0">
                <a:effectLst/>
              </a:rPr>
              <a:t>Progestogens</a:t>
            </a:r>
            <a:r>
              <a:rPr lang="en-GB" sz="2000" dirty="0" smtClean="0">
                <a:effectLst/>
              </a:rPr>
              <a:t> –MPA 10mgs </a:t>
            </a:r>
            <a:r>
              <a:rPr lang="en-GB" sz="2000" dirty="0" err="1" smtClean="0">
                <a:effectLst/>
              </a:rPr>
              <a:t>bd</a:t>
            </a:r>
            <a:r>
              <a:rPr lang="en-GB" sz="2000" dirty="0" smtClean="0">
                <a:effectLst/>
              </a:rPr>
              <a:t> for 3 months</a:t>
            </a:r>
          </a:p>
          <a:p>
            <a:pPr lvl="1" eaLnBrk="1" hangingPunct="1">
              <a:defRPr/>
            </a:pPr>
            <a:r>
              <a:rPr lang="en-GB" sz="2000" dirty="0" smtClean="0">
                <a:effectLst/>
              </a:rPr>
              <a:t>POP- </a:t>
            </a:r>
            <a:r>
              <a:rPr lang="en-GB" sz="2000" dirty="0" err="1" smtClean="0">
                <a:effectLst/>
              </a:rPr>
              <a:t>Cerazette</a:t>
            </a:r>
            <a:endParaRPr lang="en-GB" sz="2000" dirty="0" smtClean="0">
              <a:effectLst/>
            </a:endParaRPr>
          </a:p>
          <a:p>
            <a:pPr lvl="1" eaLnBrk="1" hangingPunct="1">
              <a:defRPr/>
            </a:pPr>
            <a:r>
              <a:rPr lang="en-GB" sz="2000" dirty="0" smtClean="0">
                <a:effectLst/>
              </a:rPr>
              <a:t>NSAID for 5-10 days</a:t>
            </a:r>
          </a:p>
          <a:p>
            <a:pPr lvl="1" eaLnBrk="1" hangingPunct="1">
              <a:defRPr/>
            </a:pPr>
            <a:r>
              <a:rPr lang="en-GB" sz="2000" dirty="0" err="1" smtClean="0">
                <a:effectLst/>
              </a:rPr>
              <a:t>Tranexamic</a:t>
            </a:r>
            <a:r>
              <a:rPr lang="en-GB" sz="2000" dirty="0" smtClean="0">
                <a:effectLst/>
              </a:rPr>
              <a:t> acid 500mg twice daily for 5 days</a:t>
            </a:r>
          </a:p>
          <a:p>
            <a:pPr eaLnBrk="1" hangingPunct="1">
              <a:lnSpc>
                <a:spcPct val="150000"/>
              </a:lnSpc>
              <a:defRPr/>
            </a:pPr>
            <a:r>
              <a:rPr lang="en-GB" sz="2400" dirty="0" smtClean="0">
                <a:effectLst/>
              </a:rPr>
              <a:t>Return of bleeding likely when treatment stopped</a:t>
            </a:r>
          </a:p>
          <a:p>
            <a:pPr eaLnBrk="1" hangingPunct="1">
              <a:buFontTx/>
              <a:buNone/>
              <a:defRPr/>
            </a:pPr>
            <a:endParaRPr lang="en-GB" dirty="0" smtClean="0"/>
          </a:p>
        </p:txBody>
      </p:sp>
      <p:pic>
        <p:nvPicPr>
          <p:cNvPr id="4" name="Picture 2"/>
          <p:cNvPicPr>
            <a:picLocks noChangeAspect="1" noChangeArrowheads="1"/>
          </p:cNvPicPr>
          <p:nvPr/>
        </p:nvPicPr>
        <p:blipFill>
          <a:blip r:embed="rId3" cstate="print">
            <a:lum/>
          </a:blip>
          <a:srcRect/>
          <a:stretch>
            <a:fillRect/>
          </a:stretch>
        </p:blipFill>
        <p:spPr>
          <a:xfrm>
            <a:off x="6876256" y="1772816"/>
            <a:ext cx="1849270" cy="2660930"/>
          </a:xfrm>
          <a:prstGeom prst="roundRect">
            <a:avLst>
              <a:gd name="adj" fmla="val 8594"/>
            </a:avLst>
          </a:prstGeom>
          <a:solidFill>
            <a:srgbClr val="FFFFFF">
              <a:shade val="85000"/>
            </a:srgbClr>
          </a:solidFill>
          <a:effectLst>
            <a:reflection blurRad="12700" stA="38000" endPos="28000" dist="5000" dir="5400000" sy="-100000" algn="bl" rotWithShape="0"/>
          </a:effectLst>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352425" y="228600"/>
            <a:ext cx="8591550" cy="1066800"/>
          </a:xfrm>
          <a:noFill/>
        </p:spPr>
        <p:txBody>
          <a:bodyPr anchor="t"/>
          <a:lstStyle/>
          <a:p>
            <a:r>
              <a:rPr lang="en-GB" sz="4000" b="0" smtClean="0">
                <a:solidFill>
                  <a:srgbClr val="FFC000"/>
                </a:solidFill>
                <a:effectLst/>
              </a:rPr>
              <a:t>‘Doc I want the pill’</a:t>
            </a:r>
          </a:p>
        </p:txBody>
      </p:sp>
      <p:pic>
        <p:nvPicPr>
          <p:cNvPr id="7" name="Content Placeholder 6" descr="http://bestuff.com/images/images_of_stuff/210x600/bubbles-de-vere-39531.jpg?1173272174"/>
          <p:cNvPicPr>
            <a:picLocks noGrp="1"/>
          </p:cNvPicPr>
          <p:nvPr>
            <p:ph sz="half" idx="4294967295"/>
          </p:nvPr>
        </p:nvPicPr>
        <p:blipFill>
          <a:blip r:embed="rId3" cstate="print"/>
          <a:srcRect/>
          <a:stretch>
            <a:fillRect/>
          </a:stretch>
        </p:blipFill>
        <p:spPr>
          <a:xfrm>
            <a:off x="1043608" y="2492896"/>
            <a:ext cx="2667000" cy="2667000"/>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54276" name="Content Placeholder 3"/>
          <p:cNvSpPr>
            <a:spLocks noGrp="1"/>
          </p:cNvSpPr>
          <p:nvPr>
            <p:ph sz="half" idx="4294967295"/>
          </p:nvPr>
        </p:nvSpPr>
        <p:spPr>
          <a:xfrm>
            <a:off x="4500563" y="1916113"/>
            <a:ext cx="4038600" cy="3817937"/>
          </a:xfrm>
          <a:noFill/>
        </p:spPr>
        <p:txBody>
          <a:bodyPr/>
          <a:lstStyle/>
          <a:p>
            <a:pPr indent="-173038">
              <a:lnSpc>
                <a:spcPct val="200000"/>
              </a:lnSpc>
            </a:pPr>
            <a:r>
              <a:rPr lang="en-GB" smtClean="0">
                <a:effectLst/>
              </a:rPr>
              <a:t>47 yr old</a:t>
            </a:r>
          </a:p>
          <a:p>
            <a:pPr indent="-173038">
              <a:lnSpc>
                <a:spcPct val="200000"/>
              </a:lnSpc>
            </a:pPr>
            <a:r>
              <a:rPr lang="en-GB" smtClean="0">
                <a:effectLst/>
              </a:rPr>
              <a:t>New relationship</a:t>
            </a:r>
          </a:p>
          <a:p>
            <a:pPr indent="-173038">
              <a:lnSpc>
                <a:spcPct val="200000"/>
              </a:lnSpc>
            </a:pPr>
            <a:r>
              <a:rPr lang="en-GB" smtClean="0">
                <a:effectLst/>
              </a:rPr>
              <a:t>Heavy periods</a:t>
            </a:r>
          </a:p>
          <a:p>
            <a:pPr indent="-173038"/>
            <a:endParaRPr lang="en-GB" smtClean="0">
              <a:effectLst/>
            </a:endParaRPr>
          </a:p>
          <a:p>
            <a:pPr indent="-173038"/>
            <a:endParaRPr lang="en-GB" smtClean="0">
              <a:effectLst/>
            </a:endParaRPr>
          </a:p>
          <a:p>
            <a:pPr indent="-173038"/>
            <a:endParaRPr lang="en-GB" smtClean="0">
              <a:effectLst/>
            </a:endParaRPr>
          </a:p>
          <a:p>
            <a:pPr indent="-173038"/>
            <a:endParaRPr lang="en-GB" smtClean="0">
              <a:effectLst/>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pPr eaLnBrk="1" hangingPunct="1"/>
            <a:r>
              <a:rPr lang="en-US" sz="4000" b="0" smtClean="0">
                <a:solidFill>
                  <a:srgbClr val="FFC000"/>
                </a:solidFill>
                <a:effectLst/>
              </a:rPr>
              <a:t>Mirena®</a:t>
            </a:r>
          </a:p>
        </p:txBody>
      </p:sp>
      <p:sp>
        <p:nvSpPr>
          <p:cNvPr id="49155" name="Content Placeholder 2"/>
          <p:cNvSpPr>
            <a:spLocks noGrp="1"/>
          </p:cNvSpPr>
          <p:nvPr>
            <p:ph idx="1"/>
          </p:nvPr>
        </p:nvSpPr>
        <p:spPr>
          <a:xfrm>
            <a:off x="457200" y="2085975"/>
            <a:ext cx="8229600" cy="4295775"/>
          </a:xfrm>
        </p:spPr>
        <p:txBody>
          <a:bodyPr>
            <a:normAutofit/>
          </a:bodyPr>
          <a:lstStyle/>
          <a:p>
            <a:pPr eaLnBrk="1" hangingPunct="1">
              <a:defRPr/>
            </a:pPr>
            <a:r>
              <a:rPr lang="en-US" dirty="0" smtClean="0">
                <a:effectLst/>
              </a:rPr>
              <a:t>Uses:</a:t>
            </a:r>
          </a:p>
          <a:p>
            <a:pPr lvl="1" eaLnBrk="1" hangingPunct="1">
              <a:defRPr/>
            </a:pPr>
            <a:r>
              <a:rPr lang="en-US" dirty="0" smtClean="0">
                <a:effectLst/>
              </a:rPr>
              <a:t>Contraception</a:t>
            </a:r>
          </a:p>
          <a:p>
            <a:pPr lvl="1" eaLnBrk="1" hangingPunct="1">
              <a:defRPr/>
            </a:pPr>
            <a:r>
              <a:rPr lang="en-US" dirty="0" smtClean="0">
                <a:effectLst/>
              </a:rPr>
              <a:t>Management of Heavy Menstrual Bleeding</a:t>
            </a:r>
          </a:p>
          <a:p>
            <a:pPr lvl="1" eaLnBrk="1" hangingPunct="1">
              <a:defRPr/>
            </a:pPr>
            <a:r>
              <a:rPr lang="en-US" dirty="0" smtClean="0">
                <a:effectLst/>
              </a:rPr>
              <a:t>HRT</a:t>
            </a:r>
          </a:p>
          <a:p>
            <a:pPr lvl="1" eaLnBrk="1" hangingPunct="1">
              <a:defRPr/>
            </a:pPr>
            <a:r>
              <a:rPr lang="en-US" dirty="0" smtClean="0">
                <a:effectLst/>
              </a:rPr>
              <a:t>Plus:</a:t>
            </a:r>
          </a:p>
          <a:p>
            <a:pPr lvl="2" eaLnBrk="1" hangingPunct="1">
              <a:defRPr/>
            </a:pPr>
            <a:r>
              <a:rPr lang="en-US" dirty="0" smtClean="0">
                <a:effectLst/>
              </a:rPr>
              <a:t>Endometrial protection </a:t>
            </a:r>
          </a:p>
          <a:p>
            <a:pPr lvl="2" eaLnBrk="1" hangingPunct="1">
              <a:defRPr/>
            </a:pPr>
            <a:r>
              <a:rPr lang="en-US" dirty="0" smtClean="0">
                <a:effectLst/>
              </a:rPr>
              <a:t>Management of simple hyperplasia</a:t>
            </a:r>
          </a:p>
          <a:p>
            <a:pPr eaLnBrk="1" hangingPunct="1">
              <a:defRPr/>
            </a:pPr>
            <a:endParaRPr lang="en-US" dirty="0" smtClean="0">
              <a:effectLst/>
            </a:endParaRPr>
          </a:p>
          <a:p>
            <a:pPr eaLnBrk="1" hangingPunct="1">
              <a:defRPr/>
            </a:pPr>
            <a:endParaRPr lang="en-US" dirty="0" smtClean="0"/>
          </a:p>
          <a:p>
            <a:pPr eaLnBrk="1" hangingPunct="1">
              <a:defRPr/>
            </a:pPr>
            <a:endParaRPr lang="en-US" dirty="0" smtClean="0"/>
          </a:p>
        </p:txBody>
      </p:sp>
      <p:pic>
        <p:nvPicPr>
          <p:cNvPr id="61444" name="Picture 3"/>
          <p:cNvPicPr>
            <a:picLocks noChangeAspect="1"/>
          </p:cNvPicPr>
          <p:nvPr/>
        </p:nvPicPr>
        <p:blipFill>
          <a:blip r:embed="rId3" cstate="print"/>
          <a:srcRect/>
          <a:stretch>
            <a:fillRect/>
          </a:stretch>
        </p:blipFill>
        <p:spPr bwMode="auto">
          <a:xfrm>
            <a:off x="6372225" y="188913"/>
            <a:ext cx="2563813" cy="21034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a:xfrm>
            <a:off x="0" y="11113"/>
            <a:ext cx="9144000" cy="1385887"/>
          </a:xfrm>
          <a:noFill/>
        </p:spPr>
        <p:txBody>
          <a:bodyPr/>
          <a:lstStyle/>
          <a:p>
            <a:pPr eaLnBrk="1" hangingPunct="1"/>
            <a:r>
              <a:rPr lang="en-GB" sz="3200" b="0" smtClean="0">
                <a:solidFill>
                  <a:srgbClr val="FFC000"/>
                </a:solidFill>
                <a:effectLst/>
              </a:rPr>
              <a:t>Mean bleeding/spotting days in women with IUS fitted for heavy menstrual bleeding</a:t>
            </a:r>
          </a:p>
        </p:txBody>
      </p:sp>
      <p:sp>
        <p:nvSpPr>
          <p:cNvPr id="146437" name="Text Box 5"/>
          <p:cNvSpPr txBox="1">
            <a:spLocks noChangeArrowheads="1"/>
          </p:cNvSpPr>
          <p:nvPr/>
        </p:nvSpPr>
        <p:spPr bwMode="auto">
          <a:xfrm>
            <a:off x="193675" y="5762625"/>
            <a:ext cx="3159125" cy="214313"/>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auto" hangingPunct="1">
              <a:spcBef>
                <a:spcPts val="0"/>
              </a:spcBef>
              <a:spcAft>
                <a:spcPts val="0"/>
              </a:spcAft>
              <a:defRPr/>
            </a:pPr>
            <a:r>
              <a:rPr lang="en-GB" sz="831" dirty="0">
                <a:solidFill>
                  <a:schemeClr val="tx1">
                    <a:lumMod val="75000"/>
                  </a:schemeClr>
                </a:solidFill>
              </a:rPr>
              <a:t>Adapted from: Jensen et al. Contraception 2013</a:t>
            </a:r>
          </a:p>
        </p:txBody>
      </p:sp>
      <p:grpSp>
        <p:nvGrpSpPr>
          <p:cNvPr id="56324" name="Group 172"/>
          <p:cNvGrpSpPr>
            <a:grpSpLocks/>
          </p:cNvGrpSpPr>
          <p:nvPr/>
        </p:nvGrpSpPr>
        <p:grpSpPr bwMode="auto">
          <a:xfrm>
            <a:off x="1141413" y="1841500"/>
            <a:ext cx="6745287" cy="3768725"/>
            <a:chOff x="1141336" y="1709329"/>
            <a:chExt cx="6744722" cy="4082534"/>
          </a:xfrm>
        </p:grpSpPr>
        <p:grpSp>
          <p:nvGrpSpPr>
            <p:cNvPr id="56336" name="Group 158"/>
            <p:cNvGrpSpPr>
              <a:grpSpLocks/>
            </p:cNvGrpSpPr>
            <p:nvPr/>
          </p:nvGrpSpPr>
          <p:grpSpPr bwMode="auto">
            <a:xfrm>
              <a:off x="1141336" y="1709329"/>
              <a:ext cx="6706625" cy="4082534"/>
              <a:chOff x="912727" y="1709329"/>
              <a:chExt cx="6706625" cy="4082534"/>
            </a:xfrm>
          </p:grpSpPr>
          <p:sp>
            <p:nvSpPr>
              <p:cNvPr id="11" name="Rectangle 10"/>
              <p:cNvSpPr/>
              <p:nvPr/>
            </p:nvSpPr>
            <p:spPr>
              <a:xfrm>
                <a:off x="1988837" y="4301067"/>
                <a:ext cx="322563" cy="762265"/>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Rectangle 22"/>
              <p:cNvSpPr/>
              <p:nvPr/>
            </p:nvSpPr>
            <p:spPr>
              <a:xfrm>
                <a:off x="1989366" y="4097867"/>
                <a:ext cx="324000" cy="199084"/>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5" name="Freeform 64"/>
              <p:cNvSpPr/>
              <p:nvPr/>
            </p:nvSpPr>
            <p:spPr>
              <a:xfrm>
                <a:off x="1904831" y="1913972"/>
                <a:ext cx="5704997" cy="3150464"/>
              </a:xfrm>
              <a:custGeom>
                <a:avLst/>
                <a:gdLst>
                  <a:gd name="connsiteX0" fmla="*/ 0 w 5772150"/>
                  <a:gd name="connsiteY0" fmla="*/ 0 h 3105150"/>
                  <a:gd name="connsiteX1" fmla="*/ 0 w 5772150"/>
                  <a:gd name="connsiteY1" fmla="*/ 3105150 h 3105150"/>
                  <a:gd name="connsiteX2" fmla="*/ 5772150 w 5772150"/>
                  <a:gd name="connsiteY2" fmla="*/ 3105150 h 3105150"/>
                </a:gdLst>
                <a:ahLst/>
                <a:cxnLst>
                  <a:cxn ang="0">
                    <a:pos x="connsiteX0" y="connsiteY0"/>
                  </a:cxn>
                  <a:cxn ang="0">
                    <a:pos x="connsiteX1" y="connsiteY1"/>
                  </a:cxn>
                  <a:cxn ang="0">
                    <a:pos x="connsiteX2" y="connsiteY2"/>
                  </a:cxn>
                </a:cxnLst>
                <a:rect l="l" t="t" r="r" b="b"/>
                <a:pathLst>
                  <a:path w="5772150" h="3105150">
                    <a:moveTo>
                      <a:pt x="0" y="0"/>
                    </a:moveTo>
                    <a:lnTo>
                      <a:pt x="0" y="3105150"/>
                    </a:lnTo>
                    <a:lnTo>
                      <a:pt x="5772150" y="3105150"/>
                    </a:lnTo>
                  </a:path>
                </a:pathLst>
              </a:custGeom>
              <a:noFill/>
              <a:ln w="28575" cap="sq">
                <a:solidFill>
                  <a:srgbClr val="808284"/>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1" name="Straight Connector 70"/>
              <p:cNvCxnSpPr/>
              <p:nvPr/>
            </p:nvCxnSpPr>
            <p:spPr>
              <a:xfrm flipV="1">
                <a:off x="1841336" y="4799605"/>
                <a:ext cx="71432" cy="1719"/>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72" name="Straight Connector 16"/>
              <p:cNvCxnSpPr/>
              <p:nvPr/>
            </p:nvCxnSpPr>
            <p:spPr>
              <a:xfrm flipV="1">
                <a:off x="1841336" y="5066156"/>
                <a:ext cx="71432" cy="172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sp>
            <p:nvSpPr>
              <p:cNvPr id="65574" name="TextBox 72"/>
              <p:cNvSpPr txBox="1">
                <a:spLocks noChangeArrowheads="1"/>
              </p:cNvSpPr>
              <p:nvPr/>
            </p:nvSpPr>
            <p:spPr bwMode="auto">
              <a:xfrm>
                <a:off x="1165118" y="1709329"/>
                <a:ext cx="677806" cy="3697324"/>
              </a:xfrm>
              <a:prstGeom prst="rect">
                <a:avLst/>
              </a:prstGeom>
              <a:noFill/>
              <a:ln>
                <a:noFill/>
              </a:ln>
              <a:extLst>
                <a:ext uri="{909E8E84-426E-40DD-AFC4-6F175D3DCCD1}"/>
                <a:ext uri="{91240B29-F687-4F45-9708-019B960494DF}"/>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fontAlgn="auto">
                  <a:lnSpc>
                    <a:spcPts val="1615"/>
                  </a:lnSpc>
                  <a:spcBef>
                    <a:spcPts val="0"/>
                  </a:spcBef>
                  <a:spcAft>
                    <a:spcPts val="277"/>
                  </a:spcAft>
                  <a:defRPr/>
                </a:pPr>
                <a:r>
                  <a:rPr lang="en-US" sz="1477" smtClean="0">
                    <a:solidFill>
                      <a:srgbClr val="808284"/>
                    </a:solidFill>
                    <a:cs typeface="+mn-cs"/>
                  </a:rPr>
                  <a:t>30.0</a:t>
                </a:r>
              </a:p>
              <a:p>
                <a:pPr algn="r" fontAlgn="auto">
                  <a:lnSpc>
                    <a:spcPts val="1615"/>
                  </a:lnSpc>
                  <a:spcBef>
                    <a:spcPts val="0"/>
                  </a:spcBef>
                  <a:spcAft>
                    <a:spcPts val="277"/>
                  </a:spcAft>
                  <a:defRPr/>
                </a:pPr>
                <a:r>
                  <a:rPr lang="en-US" sz="1477" smtClean="0">
                    <a:solidFill>
                      <a:srgbClr val="808284"/>
                    </a:solidFill>
                    <a:cs typeface="+mn-cs"/>
                  </a:rPr>
                  <a:t>27.5</a:t>
                </a:r>
              </a:p>
              <a:p>
                <a:pPr algn="r" fontAlgn="auto">
                  <a:lnSpc>
                    <a:spcPts val="1615"/>
                  </a:lnSpc>
                  <a:spcBef>
                    <a:spcPts val="0"/>
                  </a:spcBef>
                  <a:spcAft>
                    <a:spcPts val="277"/>
                  </a:spcAft>
                  <a:defRPr/>
                </a:pPr>
                <a:r>
                  <a:rPr lang="en-US" sz="1477" smtClean="0">
                    <a:solidFill>
                      <a:srgbClr val="808284"/>
                    </a:solidFill>
                    <a:cs typeface="+mn-cs"/>
                  </a:rPr>
                  <a:t>25.0</a:t>
                </a:r>
              </a:p>
              <a:p>
                <a:pPr algn="r" fontAlgn="auto">
                  <a:lnSpc>
                    <a:spcPts val="1615"/>
                  </a:lnSpc>
                  <a:spcBef>
                    <a:spcPts val="0"/>
                  </a:spcBef>
                  <a:spcAft>
                    <a:spcPts val="277"/>
                  </a:spcAft>
                  <a:defRPr/>
                </a:pPr>
                <a:r>
                  <a:rPr lang="en-US" sz="1477" smtClean="0">
                    <a:solidFill>
                      <a:srgbClr val="808284"/>
                    </a:solidFill>
                    <a:cs typeface="+mn-cs"/>
                  </a:rPr>
                  <a:t>22.5</a:t>
                </a:r>
              </a:p>
              <a:p>
                <a:pPr algn="r" fontAlgn="auto">
                  <a:lnSpc>
                    <a:spcPts val="1615"/>
                  </a:lnSpc>
                  <a:spcBef>
                    <a:spcPts val="0"/>
                  </a:spcBef>
                  <a:spcAft>
                    <a:spcPts val="277"/>
                  </a:spcAft>
                  <a:defRPr/>
                </a:pPr>
                <a:r>
                  <a:rPr lang="en-US" sz="1477" smtClean="0">
                    <a:solidFill>
                      <a:srgbClr val="808284"/>
                    </a:solidFill>
                    <a:cs typeface="+mn-cs"/>
                  </a:rPr>
                  <a:t>20.0</a:t>
                </a:r>
              </a:p>
              <a:p>
                <a:pPr algn="r" fontAlgn="auto">
                  <a:lnSpc>
                    <a:spcPts val="1615"/>
                  </a:lnSpc>
                  <a:spcBef>
                    <a:spcPts val="0"/>
                  </a:spcBef>
                  <a:spcAft>
                    <a:spcPts val="277"/>
                  </a:spcAft>
                  <a:defRPr/>
                </a:pPr>
                <a:r>
                  <a:rPr lang="en-US" sz="1477" smtClean="0">
                    <a:solidFill>
                      <a:srgbClr val="808284"/>
                    </a:solidFill>
                    <a:cs typeface="+mn-cs"/>
                  </a:rPr>
                  <a:t>17.5</a:t>
                </a:r>
              </a:p>
              <a:p>
                <a:pPr algn="r" fontAlgn="auto">
                  <a:lnSpc>
                    <a:spcPts val="1615"/>
                  </a:lnSpc>
                  <a:spcBef>
                    <a:spcPts val="0"/>
                  </a:spcBef>
                  <a:spcAft>
                    <a:spcPts val="277"/>
                  </a:spcAft>
                  <a:defRPr/>
                </a:pPr>
                <a:r>
                  <a:rPr lang="en-US" sz="1477" smtClean="0">
                    <a:solidFill>
                      <a:srgbClr val="808284"/>
                    </a:solidFill>
                    <a:cs typeface="+mn-cs"/>
                  </a:rPr>
                  <a:t>15.0</a:t>
                </a:r>
              </a:p>
              <a:p>
                <a:pPr algn="r" fontAlgn="auto">
                  <a:lnSpc>
                    <a:spcPts val="1615"/>
                  </a:lnSpc>
                  <a:spcBef>
                    <a:spcPts val="0"/>
                  </a:spcBef>
                  <a:spcAft>
                    <a:spcPts val="277"/>
                  </a:spcAft>
                  <a:defRPr/>
                </a:pPr>
                <a:r>
                  <a:rPr lang="en-US" sz="1477" smtClean="0">
                    <a:solidFill>
                      <a:srgbClr val="808284"/>
                    </a:solidFill>
                    <a:cs typeface="+mn-cs"/>
                  </a:rPr>
                  <a:t>12.5</a:t>
                </a:r>
              </a:p>
              <a:p>
                <a:pPr algn="r" fontAlgn="auto">
                  <a:lnSpc>
                    <a:spcPts val="1615"/>
                  </a:lnSpc>
                  <a:spcBef>
                    <a:spcPts val="0"/>
                  </a:spcBef>
                  <a:spcAft>
                    <a:spcPts val="277"/>
                  </a:spcAft>
                  <a:defRPr/>
                </a:pPr>
                <a:r>
                  <a:rPr lang="en-US" sz="1477" smtClean="0">
                    <a:solidFill>
                      <a:srgbClr val="808284"/>
                    </a:solidFill>
                    <a:cs typeface="+mn-cs"/>
                  </a:rPr>
                  <a:t>10.0</a:t>
                </a:r>
              </a:p>
              <a:p>
                <a:pPr algn="r" fontAlgn="auto">
                  <a:lnSpc>
                    <a:spcPts val="1615"/>
                  </a:lnSpc>
                  <a:spcBef>
                    <a:spcPts val="0"/>
                  </a:spcBef>
                  <a:spcAft>
                    <a:spcPts val="277"/>
                  </a:spcAft>
                  <a:defRPr/>
                </a:pPr>
                <a:r>
                  <a:rPr lang="en-US" sz="1477" smtClean="0">
                    <a:solidFill>
                      <a:srgbClr val="808284"/>
                    </a:solidFill>
                    <a:cs typeface="+mn-cs"/>
                  </a:rPr>
                  <a:t>7.5</a:t>
                </a:r>
              </a:p>
              <a:p>
                <a:pPr algn="r" fontAlgn="auto">
                  <a:lnSpc>
                    <a:spcPts val="1615"/>
                  </a:lnSpc>
                  <a:spcBef>
                    <a:spcPts val="0"/>
                  </a:spcBef>
                  <a:spcAft>
                    <a:spcPts val="277"/>
                  </a:spcAft>
                  <a:defRPr/>
                </a:pPr>
                <a:r>
                  <a:rPr lang="en-US" sz="1477" smtClean="0">
                    <a:solidFill>
                      <a:srgbClr val="808284"/>
                    </a:solidFill>
                    <a:cs typeface="+mn-cs"/>
                  </a:rPr>
                  <a:t>5.0</a:t>
                </a:r>
              </a:p>
              <a:p>
                <a:pPr algn="r" fontAlgn="auto">
                  <a:lnSpc>
                    <a:spcPts val="1615"/>
                  </a:lnSpc>
                  <a:spcBef>
                    <a:spcPts val="0"/>
                  </a:spcBef>
                  <a:spcAft>
                    <a:spcPts val="277"/>
                  </a:spcAft>
                  <a:defRPr/>
                </a:pPr>
                <a:r>
                  <a:rPr lang="en-US" sz="1477" smtClean="0">
                    <a:solidFill>
                      <a:srgbClr val="808284"/>
                    </a:solidFill>
                    <a:cs typeface="+mn-cs"/>
                  </a:rPr>
                  <a:t>2.5</a:t>
                </a:r>
              </a:p>
              <a:p>
                <a:pPr algn="r" fontAlgn="auto">
                  <a:lnSpc>
                    <a:spcPts val="1615"/>
                  </a:lnSpc>
                  <a:spcBef>
                    <a:spcPts val="0"/>
                  </a:spcBef>
                  <a:spcAft>
                    <a:spcPts val="277"/>
                  </a:spcAft>
                  <a:defRPr/>
                </a:pPr>
                <a:r>
                  <a:rPr lang="en-US" sz="1477" smtClean="0">
                    <a:solidFill>
                      <a:srgbClr val="808284"/>
                    </a:solidFill>
                    <a:cs typeface="+mn-cs"/>
                  </a:rPr>
                  <a:t>0.0</a:t>
                </a:r>
              </a:p>
              <a:p>
                <a:pPr algn="r" fontAlgn="auto">
                  <a:lnSpc>
                    <a:spcPts val="1615"/>
                  </a:lnSpc>
                  <a:spcBef>
                    <a:spcPts val="0"/>
                  </a:spcBef>
                  <a:spcAft>
                    <a:spcPts val="277"/>
                  </a:spcAft>
                  <a:defRPr/>
                </a:pPr>
                <a:endParaRPr lang="en-US" sz="1477" smtClean="0">
                  <a:solidFill>
                    <a:srgbClr val="808284"/>
                  </a:solidFill>
                  <a:cs typeface="+mn-cs"/>
                </a:endParaRPr>
              </a:p>
            </p:txBody>
          </p:sp>
          <p:cxnSp>
            <p:nvCxnSpPr>
              <p:cNvPr id="74" name="Straight Connector 73"/>
              <p:cNvCxnSpPr/>
              <p:nvPr/>
            </p:nvCxnSpPr>
            <p:spPr>
              <a:xfrm rot="5400000">
                <a:off x="1845501" y="5068736"/>
                <a:ext cx="118658" cy="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5400000">
                <a:off x="2084401" y="5095588"/>
                <a:ext cx="77386" cy="4763"/>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sp>
            <p:nvSpPr>
              <p:cNvPr id="65577" name="TextBox 77"/>
              <p:cNvSpPr txBox="1">
                <a:spLocks noChangeArrowheads="1"/>
              </p:cNvSpPr>
              <p:nvPr/>
            </p:nvSpPr>
            <p:spPr bwMode="auto">
              <a:xfrm>
                <a:off x="2411201" y="5131504"/>
                <a:ext cx="282551" cy="330180"/>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1</a:t>
                </a:r>
              </a:p>
            </p:txBody>
          </p:sp>
          <p:sp>
            <p:nvSpPr>
              <p:cNvPr id="65578" name="TextBox 80"/>
              <p:cNvSpPr txBox="1">
                <a:spLocks noChangeArrowheads="1"/>
              </p:cNvSpPr>
              <p:nvPr/>
            </p:nvSpPr>
            <p:spPr bwMode="auto">
              <a:xfrm>
                <a:off x="1930229" y="5461683"/>
                <a:ext cx="5689123" cy="330180"/>
              </a:xfrm>
              <a:prstGeom prst="rect">
                <a:avLst/>
              </a:prstGeom>
              <a:noFill/>
              <a:ln>
                <a:noFill/>
              </a:ln>
              <a:extLst>
                <a:ext uri="{909E8E84-426E-40DD-AFC4-6F175D3DCCD1}"/>
                <a:ext uri="{91240B29-F687-4F45-9708-019B960494DF}"/>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b="1" smtClean="0">
                    <a:solidFill>
                      <a:srgbClr val="808284"/>
                    </a:solidFill>
                    <a:cs typeface="+mn-cs"/>
                  </a:rPr>
                  <a:t>Year</a:t>
                </a:r>
              </a:p>
            </p:txBody>
          </p:sp>
          <p:sp>
            <p:nvSpPr>
              <p:cNvPr id="65579" name="TextBox 81"/>
              <p:cNvSpPr txBox="1">
                <a:spLocks noChangeArrowheads="1"/>
              </p:cNvSpPr>
              <p:nvPr/>
            </p:nvSpPr>
            <p:spPr bwMode="auto">
              <a:xfrm rot="16200000">
                <a:off x="-615019" y="3331659"/>
                <a:ext cx="3360266" cy="304774"/>
              </a:xfrm>
              <a:prstGeom prst="rect">
                <a:avLst/>
              </a:prstGeom>
              <a:noFill/>
              <a:ln>
                <a:noFill/>
              </a:ln>
              <a:extLst>
                <a:ext uri="{909E8E84-426E-40DD-AFC4-6F175D3DCCD1}"/>
                <a:ext uri="{91240B29-F687-4F45-9708-019B960494DF}"/>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b="1" smtClean="0">
                    <a:solidFill>
                      <a:srgbClr val="808284"/>
                    </a:solidFill>
                    <a:cs typeface="+mn-cs"/>
                  </a:rPr>
                  <a:t>Number of days %</a:t>
                </a:r>
              </a:p>
            </p:txBody>
          </p:sp>
          <p:cxnSp>
            <p:nvCxnSpPr>
              <p:cNvPr id="85" name="Straight Connector 84"/>
              <p:cNvCxnSpPr/>
              <p:nvPr/>
            </p:nvCxnSpPr>
            <p:spPr>
              <a:xfrm rot="5400000">
                <a:off x="2516165" y="5102467"/>
                <a:ext cx="77386" cy="4763"/>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2954278" y="5102467"/>
                <a:ext cx="77386" cy="4763"/>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5400000">
                <a:off x="3386042" y="5109346"/>
                <a:ext cx="77386" cy="4763"/>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3830505" y="5090430"/>
                <a:ext cx="77385" cy="4763"/>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4262269" y="5095588"/>
                <a:ext cx="77386" cy="4763"/>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5400000">
                <a:off x="4700382" y="5095588"/>
                <a:ext cx="77386" cy="4763"/>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rot="5400000">
                <a:off x="5132146" y="5102467"/>
                <a:ext cx="77386" cy="4763"/>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5400000">
                <a:off x="5582958" y="5090430"/>
                <a:ext cx="77385" cy="4763"/>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rot="5400000">
                <a:off x="6014722" y="5095588"/>
                <a:ext cx="77386" cy="4763"/>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rot="5400000">
                <a:off x="6452835" y="5095588"/>
                <a:ext cx="77386" cy="4763"/>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rot="5400000">
                <a:off x="6883805" y="5101674"/>
                <a:ext cx="77386" cy="6349"/>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5400000">
                <a:off x="7335411" y="5090430"/>
                <a:ext cx="77385" cy="4763"/>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1844511" y="4803044"/>
                <a:ext cx="71432" cy="1719"/>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V="1">
                <a:off x="1847686" y="4526174"/>
                <a:ext cx="71432" cy="172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1844511" y="4263063"/>
                <a:ext cx="71432" cy="1719"/>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1847686" y="3986193"/>
                <a:ext cx="71432" cy="172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1847686" y="3750597"/>
                <a:ext cx="71432" cy="1719"/>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V="1">
                <a:off x="1844511" y="3489204"/>
                <a:ext cx="71432" cy="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V="1">
                <a:off x="1847686" y="3212334"/>
                <a:ext cx="71432" cy="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flipV="1">
                <a:off x="1847686" y="2978457"/>
                <a:ext cx="71432" cy="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V="1">
                <a:off x="1844511" y="2713625"/>
                <a:ext cx="71432" cy="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1847686" y="2438476"/>
                <a:ext cx="71432" cy="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flipV="1">
                <a:off x="1838161" y="2183962"/>
                <a:ext cx="71432" cy="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flipV="1">
                <a:off x="1841336" y="1907093"/>
                <a:ext cx="71432" cy="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sp>
            <p:nvSpPr>
              <p:cNvPr id="113" name="Rectangle 112"/>
              <p:cNvSpPr/>
              <p:nvPr/>
            </p:nvSpPr>
            <p:spPr>
              <a:xfrm>
                <a:off x="2426987" y="4013201"/>
                <a:ext cx="322563" cy="1043782"/>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4" name="Rectangle 113"/>
              <p:cNvSpPr/>
              <p:nvPr/>
            </p:nvSpPr>
            <p:spPr>
              <a:xfrm>
                <a:off x="2427516" y="2967566"/>
                <a:ext cx="324000" cy="1045633"/>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5" name="Rectangle 114"/>
              <p:cNvSpPr/>
              <p:nvPr/>
            </p:nvSpPr>
            <p:spPr>
              <a:xfrm>
                <a:off x="2852437" y="4279901"/>
                <a:ext cx="322563" cy="770732"/>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6" name="Rectangle 115"/>
              <p:cNvSpPr/>
              <p:nvPr/>
            </p:nvSpPr>
            <p:spPr>
              <a:xfrm>
                <a:off x="2852966" y="3302000"/>
                <a:ext cx="324000" cy="977899"/>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5" name="Rectangle 124"/>
              <p:cNvSpPr/>
              <p:nvPr/>
            </p:nvSpPr>
            <p:spPr>
              <a:xfrm>
                <a:off x="3290587" y="4525434"/>
                <a:ext cx="322563" cy="528374"/>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6" name="Rectangle 125"/>
              <p:cNvSpPr/>
              <p:nvPr/>
            </p:nvSpPr>
            <p:spPr>
              <a:xfrm>
                <a:off x="3291116" y="3725333"/>
                <a:ext cx="324000" cy="795867"/>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7" name="Rectangle 126"/>
              <p:cNvSpPr/>
              <p:nvPr/>
            </p:nvSpPr>
            <p:spPr>
              <a:xfrm>
                <a:off x="3735087" y="4491567"/>
                <a:ext cx="322563" cy="559066"/>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8" name="Rectangle 127"/>
              <p:cNvSpPr/>
              <p:nvPr/>
            </p:nvSpPr>
            <p:spPr>
              <a:xfrm>
                <a:off x="3735616" y="3869268"/>
                <a:ext cx="324000" cy="618066"/>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9" name="Rectangle 128"/>
              <p:cNvSpPr/>
              <p:nvPr/>
            </p:nvSpPr>
            <p:spPr>
              <a:xfrm>
                <a:off x="4166887" y="4559300"/>
                <a:ext cx="322563" cy="491333"/>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0" name="Rectangle 129"/>
              <p:cNvSpPr/>
              <p:nvPr/>
            </p:nvSpPr>
            <p:spPr>
              <a:xfrm>
                <a:off x="4167416" y="3873500"/>
                <a:ext cx="324000" cy="681567"/>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1" name="Rectangle 130"/>
              <p:cNvSpPr/>
              <p:nvPr/>
            </p:nvSpPr>
            <p:spPr>
              <a:xfrm>
                <a:off x="4601862" y="4660900"/>
                <a:ext cx="322563" cy="386557"/>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2" name="Rectangle 131"/>
              <p:cNvSpPr/>
              <p:nvPr/>
            </p:nvSpPr>
            <p:spPr>
              <a:xfrm>
                <a:off x="4602391" y="4262967"/>
                <a:ext cx="324000" cy="402166"/>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3" name="Rectangle 132"/>
              <p:cNvSpPr/>
              <p:nvPr/>
            </p:nvSpPr>
            <p:spPr>
              <a:xfrm>
                <a:off x="5036837" y="4631267"/>
                <a:ext cx="322563" cy="419365"/>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4" name="Rectangle 133"/>
              <p:cNvSpPr/>
              <p:nvPr/>
            </p:nvSpPr>
            <p:spPr>
              <a:xfrm>
                <a:off x="5037366" y="4089400"/>
                <a:ext cx="324000" cy="537633"/>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5" name="Rectangle 134"/>
              <p:cNvSpPr/>
              <p:nvPr/>
            </p:nvSpPr>
            <p:spPr>
              <a:xfrm>
                <a:off x="5474987" y="4673600"/>
                <a:ext cx="322563" cy="377032"/>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6" name="Rectangle 135"/>
              <p:cNvSpPr/>
              <p:nvPr/>
            </p:nvSpPr>
            <p:spPr>
              <a:xfrm>
                <a:off x="5475516" y="4157134"/>
                <a:ext cx="324000" cy="512234"/>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7" name="Rectangle 136"/>
              <p:cNvSpPr/>
              <p:nvPr/>
            </p:nvSpPr>
            <p:spPr>
              <a:xfrm>
                <a:off x="5916312" y="4673600"/>
                <a:ext cx="322563" cy="373857"/>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8" name="Rectangle 137"/>
              <p:cNvSpPr/>
              <p:nvPr/>
            </p:nvSpPr>
            <p:spPr>
              <a:xfrm>
                <a:off x="5916841" y="4275666"/>
                <a:ext cx="324000" cy="397933"/>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9" name="Rectangle 138"/>
              <p:cNvSpPr/>
              <p:nvPr/>
            </p:nvSpPr>
            <p:spPr>
              <a:xfrm>
                <a:off x="6360812" y="4715934"/>
                <a:ext cx="322563" cy="331524"/>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0" name="Rectangle 139"/>
              <p:cNvSpPr/>
              <p:nvPr/>
            </p:nvSpPr>
            <p:spPr>
              <a:xfrm>
                <a:off x="6361341" y="4258733"/>
                <a:ext cx="324000" cy="457200"/>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1" name="Rectangle 140"/>
              <p:cNvSpPr/>
              <p:nvPr/>
            </p:nvSpPr>
            <p:spPr>
              <a:xfrm>
                <a:off x="6801078" y="4749800"/>
                <a:ext cx="322563" cy="301891"/>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2" name="Rectangle 141"/>
              <p:cNvSpPr/>
              <p:nvPr/>
            </p:nvSpPr>
            <p:spPr>
              <a:xfrm>
                <a:off x="6801607" y="4334932"/>
                <a:ext cx="324000" cy="414867"/>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3" name="Rectangle 142"/>
              <p:cNvSpPr/>
              <p:nvPr/>
            </p:nvSpPr>
            <p:spPr>
              <a:xfrm>
                <a:off x="7237111" y="4631267"/>
                <a:ext cx="322563" cy="420423"/>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4" name="Rectangle 143"/>
              <p:cNvSpPr/>
              <p:nvPr/>
            </p:nvSpPr>
            <p:spPr>
              <a:xfrm>
                <a:off x="7237640" y="4284133"/>
                <a:ext cx="324000" cy="347134"/>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5676" name="TextBox 146"/>
              <p:cNvSpPr txBox="1">
                <a:spLocks noChangeArrowheads="1"/>
              </p:cNvSpPr>
              <p:nvPr/>
            </p:nvSpPr>
            <p:spPr bwMode="auto">
              <a:xfrm>
                <a:off x="2842965" y="5131504"/>
                <a:ext cx="282551" cy="330180"/>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2</a:t>
                </a:r>
              </a:p>
            </p:txBody>
          </p:sp>
          <p:sp>
            <p:nvSpPr>
              <p:cNvPr id="65677" name="TextBox 147"/>
              <p:cNvSpPr txBox="1">
                <a:spLocks noChangeArrowheads="1"/>
              </p:cNvSpPr>
              <p:nvPr/>
            </p:nvSpPr>
            <p:spPr bwMode="auto">
              <a:xfrm>
                <a:off x="3292190" y="5131504"/>
                <a:ext cx="282551" cy="330180"/>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3</a:t>
                </a:r>
              </a:p>
            </p:txBody>
          </p:sp>
          <p:sp>
            <p:nvSpPr>
              <p:cNvPr id="65678" name="TextBox 148"/>
              <p:cNvSpPr txBox="1">
                <a:spLocks noChangeArrowheads="1"/>
              </p:cNvSpPr>
              <p:nvPr/>
            </p:nvSpPr>
            <p:spPr bwMode="auto">
              <a:xfrm>
                <a:off x="3723953" y="5131504"/>
                <a:ext cx="282551" cy="330180"/>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4</a:t>
                </a:r>
              </a:p>
            </p:txBody>
          </p:sp>
          <p:sp>
            <p:nvSpPr>
              <p:cNvPr id="65679" name="TextBox 149"/>
              <p:cNvSpPr txBox="1">
                <a:spLocks noChangeArrowheads="1"/>
              </p:cNvSpPr>
              <p:nvPr/>
            </p:nvSpPr>
            <p:spPr bwMode="auto">
              <a:xfrm>
                <a:off x="4171591" y="5131504"/>
                <a:ext cx="282551" cy="330180"/>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5</a:t>
                </a:r>
              </a:p>
            </p:txBody>
          </p:sp>
          <p:sp>
            <p:nvSpPr>
              <p:cNvPr id="65680" name="TextBox 150"/>
              <p:cNvSpPr txBox="1">
                <a:spLocks noChangeArrowheads="1"/>
              </p:cNvSpPr>
              <p:nvPr/>
            </p:nvSpPr>
            <p:spPr bwMode="auto">
              <a:xfrm>
                <a:off x="4603355" y="5131504"/>
                <a:ext cx="282551" cy="330180"/>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6</a:t>
                </a:r>
              </a:p>
            </p:txBody>
          </p:sp>
          <p:sp>
            <p:nvSpPr>
              <p:cNvPr id="65681" name="TextBox 151"/>
              <p:cNvSpPr txBox="1">
                <a:spLocks noChangeArrowheads="1"/>
              </p:cNvSpPr>
              <p:nvPr/>
            </p:nvSpPr>
            <p:spPr bwMode="auto">
              <a:xfrm>
                <a:off x="5052580" y="5131504"/>
                <a:ext cx="282551" cy="330180"/>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7</a:t>
                </a:r>
              </a:p>
            </p:txBody>
          </p:sp>
          <p:sp>
            <p:nvSpPr>
              <p:cNvPr id="65682" name="TextBox 152"/>
              <p:cNvSpPr txBox="1">
                <a:spLocks noChangeArrowheads="1"/>
              </p:cNvSpPr>
              <p:nvPr/>
            </p:nvSpPr>
            <p:spPr bwMode="auto">
              <a:xfrm>
                <a:off x="5484344" y="5131504"/>
                <a:ext cx="282551" cy="330180"/>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8</a:t>
                </a:r>
              </a:p>
            </p:txBody>
          </p:sp>
          <p:sp>
            <p:nvSpPr>
              <p:cNvPr id="65683" name="TextBox 153"/>
              <p:cNvSpPr txBox="1">
                <a:spLocks noChangeArrowheads="1"/>
              </p:cNvSpPr>
              <p:nvPr/>
            </p:nvSpPr>
            <p:spPr bwMode="auto">
              <a:xfrm>
                <a:off x="5924044" y="5131504"/>
                <a:ext cx="282551" cy="330180"/>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9</a:t>
                </a:r>
              </a:p>
            </p:txBody>
          </p:sp>
          <p:sp>
            <p:nvSpPr>
              <p:cNvPr id="65684" name="TextBox 154"/>
              <p:cNvSpPr txBox="1">
                <a:spLocks noChangeArrowheads="1"/>
              </p:cNvSpPr>
              <p:nvPr/>
            </p:nvSpPr>
            <p:spPr bwMode="auto">
              <a:xfrm>
                <a:off x="6324061" y="5131504"/>
                <a:ext cx="380968" cy="330180"/>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10</a:t>
                </a:r>
              </a:p>
            </p:txBody>
          </p:sp>
          <p:sp>
            <p:nvSpPr>
              <p:cNvPr id="65685" name="TextBox 155"/>
              <p:cNvSpPr txBox="1">
                <a:spLocks noChangeArrowheads="1"/>
              </p:cNvSpPr>
              <p:nvPr/>
            </p:nvSpPr>
            <p:spPr bwMode="auto">
              <a:xfrm>
                <a:off x="6755824" y="5131504"/>
                <a:ext cx="380968" cy="330180"/>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11</a:t>
                </a:r>
              </a:p>
            </p:txBody>
          </p:sp>
          <p:sp>
            <p:nvSpPr>
              <p:cNvPr id="65686" name="TextBox 156"/>
              <p:cNvSpPr txBox="1">
                <a:spLocks noChangeArrowheads="1"/>
              </p:cNvSpPr>
              <p:nvPr/>
            </p:nvSpPr>
            <p:spPr bwMode="auto">
              <a:xfrm>
                <a:off x="7187588" y="5131504"/>
                <a:ext cx="380968" cy="330180"/>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12</a:t>
                </a:r>
              </a:p>
            </p:txBody>
          </p:sp>
          <p:sp>
            <p:nvSpPr>
              <p:cNvPr id="65687" name="TextBox 157"/>
              <p:cNvSpPr txBox="1">
                <a:spLocks noChangeArrowheads="1"/>
              </p:cNvSpPr>
              <p:nvPr/>
            </p:nvSpPr>
            <p:spPr bwMode="auto">
              <a:xfrm>
                <a:off x="1447669" y="5131504"/>
                <a:ext cx="1033376" cy="330180"/>
              </a:xfrm>
              <a:prstGeom prst="rect">
                <a:avLst/>
              </a:prstGeom>
              <a:noFill/>
              <a:ln>
                <a:noFill/>
              </a:ln>
              <a:extLst>
                <a:ext uri="{909E8E84-426E-40DD-AFC4-6F175D3DCCD1}"/>
                <a:ext uri="{91240B29-F687-4F45-9708-019B960494DF}"/>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Baseline</a:t>
                </a:r>
              </a:p>
            </p:txBody>
          </p:sp>
        </p:grpSp>
        <p:sp>
          <p:nvSpPr>
            <p:cNvPr id="65553" name="TextBox 159"/>
            <p:cNvSpPr txBox="1">
              <a:spLocks noChangeArrowheads="1"/>
            </p:cNvSpPr>
            <p:nvPr/>
          </p:nvSpPr>
          <p:spPr bwMode="auto">
            <a:xfrm>
              <a:off x="2514408" y="2692989"/>
              <a:ext cx="584151" cy="282028"/>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108" b="1" i="1" smtClean="0">
                  <a:solidFill>
                    <a:srgbClr val="808284"/>
                  </a:solidFill>
                  <a:cs typeface="+mn-cs"/>
                </a:rPr>
                <a:t>n</a:t>
              </a:r>
              <a:r>
                <a:rPr lang="en-US" sz="1108" b="1" smtClean="0">
                  <a:solidFill>
                    <a:srgbClr val="808284"/>
                  </a:solidFill>
                  <a:cs typeface="+mn-cs"/>
                </a:rPr>
                <a:t>=151</a:t>
              </a:r>
            </a:p>
          </p:txBody>
        </p:sp>
        <p:sp>
          <p:nvSpPr>
            <p:cNvPr id="65554" name="TextBox 160"/>
            <p:cNvSpPr txBox="1">
              <a:spLocks noChangeArrowheads="1"/>
            </p:cNvSpPr>
            <p:nvPr/>
          </p:nvSpPr>
          <p:spPr bwMode="auto">
            <a:xfrm>
              <a:off x="2955696" y="3031768"/>
              <a:ext cx="584151" cy="282028"/>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108" b="1" i="1" smtClean="0">
                  <a:solidFill>
                    <a:srgbClr val="808284"/>
                  </a:solidFill>
                  <a:cs typeface="+mn-cs"/>
                </a:rPr>
                <a:t>n</a:t>
              </a:r>
              <a:r>
                <a:rPr lang="en-US" sz="1108" b="1" smtClean="0">
                  <a:solidFill>
                    <a:srgbClr val="808284"/>
                  </a:solidFill>
                  <a:cs typeface="+mn-cs"/>
                </a:rPr>
                <a:t>=149</a:t>
              </a:r>
            </a:p>
          </p:txBody>
        </p:sp>
        <p:sp>
          <p:nvSpPr>
            <p:cNvPr id="65555" name="TextBox 161"/>
            <p:cNvSpPr txBox="1">
              <a:spLocks noChangeArrowheads="1"/>
            </p:cNvSpPr>
            <p:nvPr/>
          </p:nvSpPr>
          <p:spPr bwMode="auto">
            <a:xfrm>
              <a:off x="3377936" y="3454811"/>
              <a:ext cx="584151" cy="282028"/>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108" b="1" i="1" smtClean="0">
                  <a:solidFill>
                    <a:srgbClr val="808284"/>
                  </a:solidFill>
                  <a:cs typeface="+mn-cs"/>
                </a:rPr>
                <a:t>n</a:t>
              </a:r>
              <a:r>
                <a:rPr lang="en-US" sz="1108" b="1" smtClean="0">
                  <a:solidFill>
                    <a:srgbClr val="808284"/>
                  </a:solidFill>
                  <a:cs typeface="+mn-cs"/>
                </a:rPr>
                <a:t>=142</a:t>
              </a:r>
            </a:p>
          </p:txBody>
        </p:sp>
        <p:sp>
          <p:nvSpPr>
            <p:cNvPr id="65556" name="TextBox 162"/>
            <p:cNvSpPr txBox="1">
              <a:spLocks noChangeArrowheads="1"/>
            </p:cNvSpPr>
            <p:nvPr/>
          </p:nvSpPr>
          <p:spPr bwMode="auto">
            <a:xfrm>
              <a:off x="3819224" y="3599264"/>
              <a:ext cx="584151" cy="282028"/>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108" b="1" i="1" smtClean="0">
                  <a:solidFill>
                    <a:srgbClr val="808284"/>
                  </a:solidFill>
                  <a:cs typeface="+mn-cs"/>
                </a:rPr>
                <a:t>n</a:t>
              </a:r>
              <a:r>
                <a:rPr lang="en-US" sz="1108" b="1" smtClean="0">
                  <a:solidFill>
                    <a:srgbClr val="808284"/>
                  </a:solidFill>
                  <a:cs typeface="+mn-cs"/>
                </a:rPr>
                <a:t>=144</a:t>
              </a:r>
            </a:p>
          </p:txBody>
        </p:sp>
        <p:sp>
          <p:nvSpPr>
            <p:cNvPr id="65557" name="TextBox 163"/>
            <p:cNvSpPr txBox="1">
              <a:spLocks noChangeArrowheads="1"/>
            </p:cNvSpPr>
            <p:nvPr/>
          </p:nvSpPr>
          <p:spPr bwMode="auto">
            <a:xfrm>
              <a:off x="4309721" y="3599264"/>
              <a:ext cx="584151" cy="282028"/>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108" b="1" i="1" smtClean="0">
                  <a:solidFill>
                    <a:srgbClr val="808284"/>
                  </a:solidFill>
                  <a:cs typeface="+mn-cs"/>
                </a:rPr>
                <a:t>n</a:t>
              </a:r>
              <a:r>
                <a:rPr lang="en-US" sz="1108" b="1" smtClean="0">
                  <a:solidFill>
                    <a:srgbClr val="808284"/>
                  </a:solidFill>
                  <a:cs typeface="+mn-cs"/>
                </a:rPr>
                <a:t>=129</a:t>
              </a:r>
            </a:p>
          </p:txBody>
        </p:sp>
        <p:sp>
          <p:nvSpPr>
            <p:cNvPr id="65558" name="TextBox 164"/>
            <p:cNvSpPr txBox="1">
              <a:spLocks noChangeArrowheads="1"/>
            </p:cNvSpPr>
            <p:nvPr/>
          </p:nvSpPr>
          <p:spPr bwMode="auto">
            <a:xfrm>
              <a:off x="4720848" y="3987913"/>
              <a:ext cx="506371" cy="282028"/>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108" b="1" i="1" smtClean="0">
                  <a:solidFill>
                    <a:srgbClr val="808284"/>
                  </a:solidFill>
                  <a:cs typeface="+mn-cs"/>
                </a:rPr>
                <a:t>n</a:t>
              </a:r>
              <a:r>
                <a:rPr lang="en-US" sz="1108" b="1" smtClean="0">
                  <a:solidFill>
                    <a:srgbClr val="808284"/>
                  </a:solidFill>
                  <a:cs typeface="+mn-cs"/>
                </a:rPr>
                <a:t>=90</a:t>
              </a:r>
            </a:p>
          </p:txBody>
        </p:sp>
        <p:sp>
          <p:nvSpPr>
            <p:cNvPr id="65559" name="TextBox 165"/>
            <p:cNvSpPr txBox="1">
              <a:spLocks noChangeArrowheads="1"/>
            </p:cNvSpPr>
            <p:nvPr/>
          </p:nvSpPr>
          <p:spPr bwMode="auto">
            <a:xfrm>
              <a:off x="5162136" y="3819384"/>
              <a:ext cx="506371" cy="282028"/>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108" b="1" i="1" smtClean="0">
                  <a:solidFill>
                    <a:srgbClr val="808284"/>
                  </a:solidFill>
                  <a:cs typeface="+mn-cs"/>
                </a:rPr>
                <a:t>n</a:t>
              </a:r>
              <a:r>
                <a:rPr lang="en-US" sz="1108" b="1" smtClean="0">
                  <a:solidFill>
                    <a:srgbClr val="808284"/>
                  </a:solidFill>
                  <a:cs typeface="+mn-cs"/>
                </a:rPr>
                <a:t>=50</a:t>
              </a:r>
            </a:p>
          </p:txBody>
        </p:sp>
        <p:sp>
          <p:nvSpPr>
            <p:cNvPr id="65560" name="TextBox 166"/>
            <p:cNvSpPr txBox="1">
              <a:spLocks noChangeArrowheads="1"/>
            </p:cNvSpPr>
            <p:nvPr/>
          </p:nvSpPr>
          <p:spPr bwMode="auto">
            <a:xfrm>
              <a:off x="5609774" y="3886451"/>
              <a:ext cx="506371" cy="282028"/>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108" b="1" i="1" smtClean="0">
                  <a:solidFill>
                    <a:srgbClr val="808284"/>
                  </a:solidFill>
                  <a:cs typeface="+mn-cs"/>
                </a:rPr>
                <a:t>n</a:t>
              </a:r>
              <a:r>
                <a:rPr lang="en-US" sz="1108" b="1" smtClean="0">
                  <a:solidFill>
                    <a:srgbClr val="808284"/>
                  </a:solidFill>
                  <a:cs typeface="+mn-cs"/>
                </a:rPr>
                <a:t>=49</a:t>
              </a:r>
            </a:p>
          </p:txBody>
        </p:sp>
        <p:sp>
          <p:nvSpPr>
            <p:cNvPr id="65561" name="TextBox 167"/>
            <p:cNvSpPr txBox="1">
              <a:spLocks noChangeArrowheads="1"/>
            </p:cNvSpPr>
            <p:nvPr/>
          </p:nvSpPr>
          <p:spPr bwMode="auto">
            <a:xfrm>
              <a:off x="6041538" y="4005110"/>
              <a:ext cx="506371" cy="282028"/>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108" b="1" i="1" smtClean="0">
                  <a:solidFill>
                    <a:srgbClr val="808284"/>
                  </a:solidFill>
                  <a:cs typeface="+mn-cs"/>
                </a:rPr>
                <a:t>n</a:t>
              </a:r>
              <a:r>
                <a:rPr lang="en-US" sz="1108" b="1" smtClean="0">
                  <a:solidFill>
                    <a:srgbClr val="808284"/>
                  </a:solidFill>
                  <a:cs typeface="+mn-cs"/>
                </a:rPr>
                <a:t>=47</a:t>
              </a:r>
            </a:p>
          </p:txBody>
        </p:sp>
        <p:sp>
          <p:nvSpPr>
            <p:cNvPr id="65562" name="TextBox 168"/>
            <p:cNvSpPr txBox="1">
              <a:spLocks noChangeArrowheads="1"/>
            </p:cNvSpPr>
            <p:nvPr/>
          </p:nvSpPr>
          <p:spPr bwMode="auto">
            <a:xfrm>
              <a:off x="6498699" y="3987913"/>
              <a:ext cx="506371" cy="282028"/>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108" b="1" i="1" smtClean="0">
                  <a:solidFill>
                    <a:srgbClr val="808284"/>
                  </a:solidFill>
                  <a:cs typeface="+mn-cs"/>
                </a:rPr>
                <a:t>n</a:t>
              </a:r>
              <a:r>
                <a:rPr lang="en-US" sz="1108" b="1" smtClean="0">
                  <a:solidFill>
                    <a:srgbClr val="808284"/>
                  </a:solidFill>
                  <a:cs typeface="+mn-cs"/>
                </a:rPr>
                <a:t>=47</a:t>
              </a:r>
            </a:p>
          </p:txBody>
        </p:sp>
        <p:sp>
          <p:nvSpPr>
            <p:cNvPr id="65563" name="TextBox 169"/>
            <p:cNvSpPr txBox="1">
              <a:spLocks noChangeArrowheads="1"/>
            </p:cNvSpPr>
            <p:nvPr/>
          </p:nvSpPr>
          <p:spPr bwMode="auto">
            <a:xfrm>
              <a:off x="6930463" y="4072177"/>
              <a:ext cx="506371" cy="282028"/>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108" b="1" i="1" smtClean="0">
                  <a:solidFill>
                    <a:srgbClr val="808284"/>
                  </a:solidFill>
                  <a:cs typeface="+mn-cs"/>
                </a:rPr>
                <a:t>n</a:t>
              </a:r>
              <a:r>
                <a:rPr lang="en-US" sz="1108" b="1" smtClean="0">
                  <a:solidFill>
                    <a:srgbClr val="808284"/>
                  </a:solidFill>
                  <a:cs typeface="+mn-cs"/>
                </a:rPr>
                <a:t>=39</a:t>
              </a:r>
            </a:p>
          </p:txBody>
        </p:sp>
        <p:sp>
          <p:nvSpPr>
            <p:cNvPr id="65564" name="TextBox 170"/>
            <p:cNvSpPr txBox="1">
              <a:spLocks noChangeArrowheads="1"/>
            </p:cNvSpPr>
            <p:nvPr/>
          </p:nvSpPr>
          <p:spPr bwMode="auto">
            <a:xfrm>
              <a:off x="7379688" y="4013708"/>
              <a:ext cx="506370" cy="282028"/>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108" b="1" i="1" smtClean="0">
                  <a:solidFill>
                    <a:srgbClr val="808284"/>
                  </a:solidFill>
                  <a:cs typeface="+mn-cs"/>
                </a:rPr>
                <a:t>n</a:t>
              </a:r>
              <a:r>
                <a:rPr lang="en-US" sz="1108" b="1" smtClean="0">
                  <a:solidFill>
                    <a:srgbClr val="808284"/>
                  </a:solidFill>
                  <a:cs typeface="+mn-cs"/>
                </a:rPr>
                <a:t>=31</a:t>
              </a:r>
            </a:p>
          </p:txBody>
        </p:sp>
      </p:grpSp>
      <p:grpSp>
        <p:nvGrpSpPr>
          <p:cNvPr id="56325" name="Group 173"/>
          <p:cNvGrpSpPr>
            <a:grpSpLocks/>
          </p:cNvGrpSpPr>
          <p:nvPr/>
        </p:nvGrpSpPr>
        <p:grpSpPr bwMode="auto">
          <a:xfrm>
            <a:off x="5821363" y="2371725"/>
            <a:ext cx="2078037" cy="657225"/>
            <a:chOff x="4202859" y="1943817"/>
            <a:chExt cx="2072759" cy="714647"/>
          </a:xfrm>
        </p:grpSpPr>
        <p:grpSp>
          <p:nvGrpSpPr>
            <p:cNvPr id="56326" name="Group 34824"/>
            <p:cNvGrpSpPr>
              <a:grpSpLocks/>
            </p:cNvGrpSpPr>
            <p:nvPr/>
          </p:nvGrpSpPr>
          <p:grpSpPr bwMode="auto">
            <a:xfrm>
              <a:off x="4202859" y="1943817"/>
              <a:ext cx="2072759" cy="357116"/>
              <a:chOff x="4390152" y="1936197"/>
              <a:chExt cx="2072759" cy="357116"/>
            </a:xfrm>
          </p:grpSpPr>
          <p:sp>
            <p:nvSpPr>
              <p:cNvPr id="182" name="TextBox 181"/>
              <p:cNvSpPr txBox="1"/>
              <p:nvPr/>
            </p:nvSpPr>
            <p:spPr>
              <a:xfrm>
                <a:off x="4600753" y="1936197"/>
                <a:ext cx="1862158" cy="331430"/>
              </a:xfrm>
              <a:prstGeom prst="rect">
                <a:avLst/>
              </a:prstGeom>
              <a:noFill/>
            </p:spPr>
            <p:txBody>
              <a:bodyPr>
                <a:spAutoFit/>
              </a:bodyPr>
              <a:lstStyle/>
              <a:p>
                <a:pPr fontAlgn="auto">
                  <a:spcBef>
                    <a:spcPts val="0"/>
                  </a:spcBef>
                  <a:spcAft>
                    <a:spcPts val="0"/>
                  </a:spcAft>
                  <a:defRPr/>
                </a:pPr>
                <a:r>
                  <a:rPr lang="en-US" sz="1477" dirty="0">
                    <a:solidFill>
                      <a:srgbClr val="808284"/>
                    </a:solidFill>
                    <a:latin typeface="+mn-lt"/>
                    <a:cs typeface="+mn-cs"/>
                  </a:rPr>
                  <a:t>Spotting only days</a:t>
                </a:r>
              </a:p>
            </p:txBody>
          </p:sp>
          <p:sp>
            <p:nvSpPr>
              <p:cNvPr id="183" name="Rectangle 182"/>
              <p:cNvSpPr/>
              <p:nvPr/>
            </p:nvSpPr>
            <p:spPr>
              <a:xfrm>
                <a:off x="4442098" y="2034313"/>
                <a:ext cx="170847" cy="170847"/>
              </a:xfrm>
              <a:prstGeom prst="rect">
                <a:avLst/>
              </a:prstGeom>
              <a:solidFill>
                <a:srgbClr val="FF0000"/>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sz="1477">
                  <a:solidFill>
                    <a:srgbClr val="808284"/>
                  </a:solidFill>
                </a:endParaRPr>
              </a:p>
            </p:txBody>
          </p:sp>
        </p:grpSp>
        <p:grpSp>
          <p:nvGrpSpPr>
            <p:cNvPr id="56327" name="Group 34825"/>
            <p:cNvGrpSpPr>
              <a:grpSpLocks/>
            </p:cNvGrpSpPr>
            <p:nvPr/>
          </p:nvGrpSpPr>
          <p:grpSpPr bwMode="auto">
            <a:xfrm>
              <a:off x="4208940" y="2305982"/>
              <a:ext cx="1729145" cy="352482"/>
              <a:chOff x="4605160" y="2298362"/>
              <a:chExt cx="1729145" cy="352482"/>
            </a:xfrm>
          </p:grpSpPr>
          <p:sp>
            <p:nvSpPr>
              <p:cNvPr id="178" name="TextBox 177"/>
              <p:cNvSpPr txBox="1"/>
              <p:nvPr/>
            </p:nvSpPr>
            <p:spPr>
              <a:xfrm>
                <a:off x="4817598" y="2298699"/>
                <a:ext cx="1516962" cy="331431"/>
              </a:xfrm>
              <a:prstGeom prst="rect">
                <a:avLst/>
              </a:prstGeom>
              <a:noFill/>
            </p:spPr>
            <p:txBody>
              <a:bodyPr>
                <a:spAutoFit/>
              </a:bodyPr>
              <a:lstStyle/>
              <a:p>
                <a:pPr fontAlgn="auto">
                  <a:spcBef>
                    <a:spcPts val="0"/>
                  </a:spcBef>
                  <a:spcAft>
                    <a:spcPts val="0"/>
                  </a:spcAft>
                  <a:defRPr/>
                </a:pPr>
                <a:r>
                  <a:rPr lang="en-US" sz="1477" dirty="0">
                    <a:solidFill>
                      <a:srgbClr val="808284"/>
                    </a:solidFill>
                    <a:latin typeface="+mn-lt"/>
                    <a:cs typeface="+mn-cs"/>
                  </a:rPr>
                  <a:t>Bleeding days</a:t>
                </a:r>
              </a:p>
            </p:txBody>
          </p:sp>
          <p:sp>
            <p:nvSpPr>
              <p:cNvPr id="179" name="Rectangle 178"/>
              <p:cNvSpPr/>
              <p:nvPr/>
            </p:nvSpPr>
            <p:spPr>
              <a:xfrm>
                <a:off x="4658426" y="2396263"/>
                <a:ext cx="170847" cy="170847"/>
              </a:xfrm>
              <a:prstGeom prst="rect">
                <a:avLst/>
              </a:prstGeom>
              <a:solidFill>
                <a:schemeClr val="accent1">
                  <a:lumMod val="50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sz="1477" dirty="0">
                  <a:solidFill>
                    <a:srgbClr val="808284"/>
                  </a:solidFill>
                </a:endParaRPr>
              </a:p>
            </p:txBody>
          </p:sp>
        </p:grpSp>
      </p:gr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4"/>
          <p:cNvSpPr txBox="1">
            <a:spLocks noChangeArrowheads="1"/>
          </p:cNvSpPr>
          <p:nvPr/>
        </p:nvSpPr>
        <p:spPr bwMode="auto">
          <a:xfrm>
            <a:off x="182563" y="5759450"/>
            <a:ext cx="3365500" cy="214313"/>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fontAlgn="auto">
              <a:spcBef>
                <a:spcPts val="0"/>
              </a:spcBef>
              <a:spcAft>
                <a:spcPts val="0"/>
              </a:spcAft>
              <a:defRPr/>
            </a:pPr>
            <a:r>
              <a:rPr lang="en-GB" sz="831" dirty="0">
                <a:solidFill>
                  <a:schemeClr val="tx1">
                    <a:lumMod val="75000"/>
                  </a:schemeClr>
                </a:solidFill>
                <a:latin typeface="Arial" charset="0"/>
                <a:cs typeface="+mn-cs"/>
              </a:rPr>
              <a:t>Adapted from: </a:t>
            </a:r>
            <a:r>
              <a:rPr lang="en-GB" sz="831" dirty="0" err="1">
                <a:solidFill>
                  <a:schemeClr val="tx1">
                    <a:lumMod val="75000"/>
                  </a:schemeClr>
                </a:solidFill>
                <a:latin typeface="Arial" charset="0"/>
                <a:cs typeface="+mn-cs"/>
              </a:rPr>
              <a:t>Gemzell-Danielsson</a:t>
            </a:r>
            <a:r>
              <a:rPr lang="en-GB" sz="831" dirty="0">
                <a:solidFill>
                  <a:schemeClr val="tx1">
                    <a:lumMod val="75000"/>
                  </a:schemeClr>
                </a:solidFill>
                <a:latin typeface="Arial" charset="0"/>
                <a:cs typeface="+mn-cs"/>
              </a:rPr>
              <a:t> et al. </a:t>
            </a:r>
            <a:r>
              <a:rPr lang="en-GB" sz="831" dirty="0" err="1">
                <a:solidFill>
                  <a:schemeClr val="tx1">
                    <a:lumMod val="75000"/>
                  </a:schemeClr>
                </a:solidFill>
                <a:latin typeface="Arial" charset="0"/>
                <a:cs typeface="+mn-cs"/>
              </a:rPr>
              <a:t>Fertil</a:t>
            </a:r>
            <a:r>
              <a:rPr lang="en-GB" sz="831" dirty="0">
                <a:solidFill>
                  <a:schemeClr val="tx1">
                    <a:lumMod val="75000"/>
                  </a:schemeClr>
                </a:solidFill>
                <a:latin typeface="Arial" charset="0"/>
                <a:cs typeface="+mn-cs"/>
              </a:rPr>
              <a:t> </a:t>
            </a:r>
            <a:r>
              <a:rPr lang="en-GB" sz="831" dirty="0" err="1">
                <a:solidFill>
                  <a:schemeClr val="tx1">
                    <a:lumMod val="75000"/>
                  </a:schemeClr>
                </a:solidFill>
                <a:latin typeface="Arial" charset="0"/>
                <a:cs typeface="+mn-cs"/>
              </a:rPr>
              <a:t>Steril</a:t>
            </a:r>
            <a:r>
              <a:rPr lang="en-GB" sz="831" dirty="0">
                <a:solidFill>
                  <a:schemeClr val="tx1">
                    <a:lumMod val="75000"/>
                  </a:schemeClr>
                </a:solidFill>
                <a:latin typeface="Arial" charset="0"/>
                <a:cs typeface="+mn-cs"/>
              </a:rPr>
              <a:t> 2012</a:t>
            </a:r>
          </a:p>
        </p:txBody>
      </p:sp>
      <p:sp>
        <p:nvSpPr>
          <p:cNvPr id="9" name="Rectangle 2"/>
          <p:cNvSpPr txBox="1">
            <a:spLocks noChangeArrowheads="1"/>
          </p:cNvSpPr>
          <p:nvPr/>
        </p:nvSpPr>
        <p:spPr bwMode="auto">
          <a:xfrm>
            <a:off x="392113" y="206375"/>
            <a:ext cx="8351837" cy="760413"/>
          </a:xfrm>
          <a:prstGeom prst="rect">
            <a:avLst/>
          </a:prstGeom>
          <a:noFill/>
          <a:ln w="9525">
            <a:noFill/>
            <a:miter lim="800000"/>
            <a:headEnd/>
            <a:tailEnd/>
          </a:ln>
        </p:spPr>
        <p:txBody>
          <a:bodyPr lIns="0" rIns="0"/>
          <a:lstStyle/>
          <a:p>
            <a:pPr algn="ctr" fontAlgn="auto">
              <a:spcBef>
                <a:spcPts val="0"/>
              </a:spcBef>
              <a:spcAft>
                <a:spcPts val="0"/>
              </a:spcAft>
              <a:defRPr/>
            </a:pPr>
            <a:r>
              <a:rPr lang="en-GB" sz="3200" dirty="0">
                <a:solidFill>
                  <a:srgbClr val="FFC000"/>
                </a:solidFill>
                <a:latin typeface="+mj-lt"/>
                <a:ea typeface="+mj-ea"/>
                <a:cs typeface="+mj-cs"/>
              </a:rPr>
              <a:t>Mean bleeding/spotting days in women</a:t>
            </a:r>
            <a:br>
              <a:rPr lang="en-GB" sz="3200" dirty="0">
                <a:solidFill>
                  <a:srgbClr val="FFC000"/>
                </a:solidFill>
                <a:latin typeface="+mj-lt"/>
                <a:ea typeface="+mj-ea"/>
                <a:cs typeface="+mj-cs"/>
              </a:rPr>
            </a:br>
            <a:r>
              <a:rPr lang="en-GB" sz="3200" dirty="0">
                <a:solidFill>
                  <a:srgbClr val="FFC000"/>
                </a:solidFill>
                <a:latin typeface="+mj-lt"/>
                <a:ea typeface="+mj-ea"/>
                <a:cs typeface="+mj-cs"/>
              </a:rPr>
              <a:t>with IUS fitted for contraception</a:t>
            </a:r>
          </a:p>
        </p:txBody>
      </p:sp>
      <p:grpSp>
        <p:nvGrpSpPr>
          <p:cNvPr id="57348" name="Group 188"/>
          <p:cNvGrpSpPr>
            <a:grpSpLocks/>
          </p:cNvGrpSpPr>
          <p:nvPr/>
        </p:nvGrpSpPr>
        <p:grpSpPr bwMode="auto">
          <a:xfrm>
            <a:off x="1089025" y="1225550"/>
            <a:ext cx="6796088" cy="4303713"/>
            <a:chOff x="1139217" y="1075247"/>
            <a:chExt cx="4880937" cy="4662987"/>
          </a:xfrm>
        </p:grpSpPr>
        <p:sp>
          <p:nvSpPr>
            <p:cNvPr id="2" name="TextBox 18"/>
            <p:cNvSpPr txBox="1">
              <a:spLocks noChangeArrowheads="1"/>
            </p:cNvSpPr>
            <p:nvPr/>
          </p:nvSpPr>
          <p:spPr bwMode="auto">
            <a:xfrm rot="16200000">
              <a:off x="-622101" y="3039528"/>
              <a:ext cx="3827055" cy="304418"/>
            </a:xfrm>
            <a:prstGeom prst="rect">
              <a:avLst/>
            </a:prstGeom>
            <a:noFill/>
            <a:ln>
              <a:noFill/>
            </a:ln>
            <a:extLst>
              <a:ext uri="{909E8E84-426E-40DD-AFC4-6F175D3DCCD1}"/>
              <a:ext uri="{91240B29-F687-4F45-9708-019B960494DF}"/>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b="1" smtClean="0">
                  <a:solidFill>
                    <a:srgbClr val="808284"/>
                  </a:solidFill>
                  <a:cs typeface="+mn-cs"/>
                </a:rPr>
                <a:t>Number of days</a:t>
              </a:r>
            </a:p>
          </p:txBody>
        </p:sp>
        <p:grpSp>
          <p:nvGrpSpPr>
            <p:cNvPr id="57364" name="Group 187"/>
            <p:cNvGrpSpPr>
              <a:grpSpLocks/>
            </p:cNvGrpSpPr>
            <p:nvPr/>
          </p:nvGrpSpPr>
          <p:grpSpPr bwMode="auto">
            <a:xfrm>
              <a:off x="1248775" y="1075247"/>
              <a:ext cx="4771379" cy="4662987"/>
              <a:chOff x="1248775" y="1075247"/>
              <a:chExt cx="4771379" cy="4662987"/>
            </a:xfrm>
          </p:grpSpPr>
          <p:sp>
            <p:nvSpPr>
              <p:cNvPr id="3" name="TextBox 159"/>
              <p:cNvSpPr txBox="1">
                <a:spLocks noChangeArrowheads="1"/>
              </p:cNvSpPr>
              <p:nvPr/>
            </p:nvSpPr>
            <p:spPr bwMode="auto">
              <a:xfrm>
                <a:off x="1248670" y="1075247"/>
                <a:ext cx="679523" cy="4121179"/>
              </a:xfrm>
              <a:prstGeom prst="rect">
                <a:avLst/>
              </a:prstGeom>
              <a:noFill/>
              <a:ln>
                <a:noFill/>
              </a:ln>
              <a:extLst>
                <a:ext uri="{909E8E84-426E-40DD-AFC4-6F175D3DCCD1}"/>
                <a:ext uri="{91240B29-F687-4F45-9708-019B960494DF}"/>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fontAlgn="auto">
                  <a:lnSpc>
                    <a:spcPts val="2677"/>
                  </a:lnSpc>
                  <a:spcBef>
                    <a:spcPts val="0"/>
                  </a:spcBef>
                  <a:spcAft>
                    <a:spcPts val="277"/>
                  </a:spcAft>
                  <a:defRPr/>
                </a:pPr>
                <a:endParaRPr lang="en-US" sz="1477" smtClean="0">
                  <a:solidFill>
                    <a:srgbClr val="808284"/>
                  </a:solidFill>
                  <a:cs typeface="+mn-cs"/>
                </a:endParaRPr>
              </a:p>
              <a:p>
                <a:pPr algn="r" fontAlgn="auto">
                  <a:lnSpc>
                    <a:spcPts val="2677"/>
                  </a:lnSpc>
                  <a:spcBef>
                    <a:spcPts val="0"/>
                  </a:spcBef>
                  <a:spcAft>
                    <a:spcPts val="277"/>
                  </a:spcAft>
                  <a:defRPr/>
                </a:pPr>
                <a:r>
                  <a:rPr lang="en-US" sz="1477" smtClean="0">
                    <a:solidFill>
                      <a:srgbClr val="808284"/>
                    </a:solidFill>
                    <a:cs typeface="+mn-cs"/>
                  </a:rPr>
                  <a:t>40</a:t>
                </a:r>
              </a:p>
              <a:p>
                <a:pPr algn="r" fontAlgn="auto">
                  <a:lnSpc>
                    <a:spcPts val="2677"/>
                  </a:lnSpc>
                  <a:spcBef>
                    <a:spcPts val="0"/>
                  </a:spcBef>
                  <a:spcAft>
                    <a:spcPts val="277"/>
                  </a:spcAft>
                  <a:defRPr/>
                </a:pPr>
                <a:r>
                  <a:rPr lang="en-US" sz="1477" smtClean="0">
                    <a:solidFill>
                      <a:srgbClr val="808284"/>
                    </a:solidFill>
                    <a:cs typeface="+mn-cs"/>
                  </a:rPr>
                  <a:t>35</a:t>
                </a:r>
              </a:p>
              <a:p>
                <a:pPr algn="r" fontAlgn="auto">
                  <a:lnSpc>
                    <a:spcPts val="2677"/>
                  </a:lnSpc>
                  <a:spcBef>
                    <a:spcPts val="0"/>
                  </a:spcBef>
                  <a:spcAft>
                    <a:spcPts val="277"/>
                  </a:spcAft>
                  <a:defRPr/>
                </a:pPr>
                <a:r>
                  <a:rPr lang="en-US" sz="1477" smtClean="0">
                    <a:solidFill>
                      <a:srgbClr val="808284"/>
                    </a:solidFill>
                    <a:cs typeface="+mn-cs"/>
                  </a:rPr>
                  <a:t>30</a:t>
                </a:r>
              </a:p>
              <a:p>
                <a:pPr algn="r" fontAlgn="auto">
                  <a:lnSpc>
                    <a:spcPts val="2677"/>
                  </a:lnSpc>
                  <a:spcBef>
                    <a:spcPts val="0"/>
                  </a:spcBef>
                  <a:spcAft>
                    <a:spcPts val="277"/>
                  </a:spcAft>
                  <a:defRPr/>
                </a:pPr>
                <a:r>
                  <a:rPr lang="en-US" sz="1477" smtClean="0">
                    <a:solidFill>
                      <a:srgbClr val="808284"/>
                    </a:solidFill>
                    <a:cs typeface="+mn-cs"/>
                  </a:rPr>
                  <a:t>25</a:t>
                </a:r>
              </a:p>
              <a:p>
                <a:pPr algn="r" fontAlgn="auto">
                  <a:lnSpc>
                    <a:spcPts val="2677"/>
                  </a:lnSpc>
                  <a:spcBef>
                    <a:spcPts val="0"/>
                  </a:spcBef>
                  <a:spcAft>
                    <a:spcPts val="277"/>
                  </a:spcAft>
                  <a:defRPr/>
                </a:pPr>
                <a:r>
                  <a:rPr lang="en-US" sz="1477" smtClean="0">
                    <a:solidFill>
                      <a:srgbClr val="808284"/>
                    </a:solidFill>
                    <a:cs typeface="+mn-cs"/>
                  </a:rPr>
                  <a:t>20</a:t>
                </a:r>
              </a:p>
              <a:p>
                <a:pPr algn="r" fontAlgn="auto">
                  <a:lnSpc>
                    <a:spcPts val="2677"/>
                  </a:lnSpc>
                  <a:spcBef>
                    <a:spcPts val="0"/>
                  </a:spcBef>
                  <a:spcAft>
                    <a:spcPts val="277"/>
                  </a:spcAft>
                  <a:defRPr/>
                </a:pPr>
                <a:r>
                  <a:rPr lang="en-US" sz="1477" smtClean="0">
                    <a:solidFill>
                      <a:srgbClr val="808284"/>
                    </a:solidFill>
                    <a:cs typeface="+mn-cs"/>
                  </a:rPr>
                  <a:t>15</a:t>
                </a:r>
              </a:p>
              <a:p>
                <a:pPr algn="r" fontAlgn="auto">
                  <a:lnSpc>
                    <a:spcPts val="2677"/>
                  </a:lnSpc>
                  <a:spcBef>
                    <a:spcPts val="0"/>
                  </a:spcBef>
                  <a:spcAft>
                    <a:spcPts val="277"/>
                  </a:spcAft>
                  <a:defRPr/>
                </a:pPr>
                <a:r>
                  <a:rPr lang="en-US" sz="1477" smtClean="0">
                    <a:solidFill>
                      <a:srgbClr val="808284"/>
                    </a:solidFill>
                    <a:cs typeface="+mn-cs"/>
                  </a:rPr>
                  <a:t>10</a:t>
                </a:r>
              </a:p>
              <a:p>
                <a:pPr algn="r" fontAlgn="auto">
                  <a:lnSpc>
                    <a:spcPts val="2677"/>
                  </a:lnSpc>
                  <a:spcBef>
                    <a:spcPts val="0"/>
                  </a:spcBef>
                  <a:spcAft>
                    <a:spcPts val="277"/>
                  </a:spcAft>
                  <a:defRPr/>
                </a:pPr>
                <a:r>
                  <a:rPr lang="en-US" sz="1477" smtClean="0">
                    <a:solidFill>
                      <a:srgbClr val="808284"/>
                    </a:solidFill>
                    <a:cs typeface="+mn-cs"/>
                  </a:rPr>
                  <a:t>5</a:t>
                </a:r>
              </a:p>
              <a:p>
                <a:pPr algn="r" fontAlgn="auto">
                  <a:lnSpc>
                    <a:spcPts val="2677"/>
                  </a:lnSpc>
                  <a:spcBef>
                    <a:spcPts val="0"/>
                  </a:spcBef>
                  <a:spcAft>
                    <a:spcPts val="277"/>
                  </a:spcAft>
                  <a:defRPr/>
                </a:pPr>
                <a:r>
                  <a:rPr lang="en-US" sz="1477" smtClean="0">
                    <a:solidFill>
                      <a:srgbClr val="808284"/>
                    </a:solidFill>
                    <a:cs typeface="+mn-cs"/>
                  </a:rPr>
                  <a:t>0</a:t>
                </a:r>
              </a:p>
            </p:txBody>
          </p:sp>
          <p:grpSp>
            <p:nvGrpSpPr>
              <p:cNvPr id="57366" name="Group 186"/>
              <p:cNvGrpSpPr>
                <a:grpSpLocks/>
              </p:cNvGrpSpPr>
              <p:nvPr/>
            </p:nvGrpSpPr>
            <p:grpSpPr bwMode="auto">
              <a:xfrm>
                <a:off x="1926771" y="1768417"/>
                <a:ext cx="4093383" cy="3969817"/>
                <a:chOff x="1926771" y="1768417"/>
                <a:chExt cx="4093383" cy="3969817"/>
              </a:xfrm>
            </p:grpSpPr>
            <p:sp>
              <p:nvSpPr>
                <p:cNvPr id="77829" name="Text Box 5"/>
                <p:cNvSpPr txBox="1">
                  <a:spLocks noChangeArrowheads="1"/>
                </p:cNvSpPr>
                <p:nvPr/>
              </p:nvSpPr>
              <p:spPr bwMode="auto">
                <a:xfrm>
                  <a:off x="2012563" y="5407989"/>
                  <a:ext cx="3999609" cy="33024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fontAlgn="auto">
                    <a:spcBef>
                      <a:spcPts val="0"/>
                    </a:spcBef>
                    <a:spcAft>
                      <a:spcPts val="0"/>
                    </a:spcAft>
                    <a:defRPr/>
                  </a:pPr>
                  <a:r>
                    <a:rPr lang="en-GB" sz="1477" b="1" dirty="0">
                      <a:solidFill>
                        <a:srgbClr val="808284"/>
                      </a:solidFill>
                      <a:latin typeface="Arial" charset="0"/>
                      <a:cs typeface="+mn-cs"/>
                    </a:rPr>
                    <a:t>90 day reference periods over 3 years</a:t>
                  </a:r>
                </a:p>
              </p:txBody>
            </p:sp>
            <p:cxnSp>
              <p:nvCxnSpPr>
                <p:cNvPr id="17" name="Straight Connector 16"/>
                <p:cNvCxnSpPr/>
                <p:nvPr/>
              </p:nvCxnSpPr>
              <p:spPr>
                <a:xfrm rot="5400000">
                  <a:off x="2170828" y="5033603"/>
                  <a:ext cx="75681" cy="228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1931614" y="2191543"/>
                  <a:ext cx="71828" cy="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1935034" y="1777017"/>
                  <a:ext cx="71829" cy="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2094672" y="3835393"/>
                  <a:ext cx="225191" cy="1151734"/>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49" name="Freeform 48"/>
                <p:cNvSpPr/>
                <p:nvPr/>
              </p:nvSpPr>
              <p:spPr>
                <a:xfrm>
                  <a:off x="2012563" y="1768417"/>
                  <a:ext cx="3947163" cy="3235366"/>
                </a:xfrm>
                <a:custGeom>
                  <a:avLst/>
                  <a:gdLst>
                    <a:gd name="connsiteX0" fmla="*/ 0 w 5772150"/>
                    <a:gd name="connsiteY0" fmla="*/ 0 h 3105150"/>
                    <a:gd name="connsiteX1" fmla="*/ 0 w 5772150"/>
                    <a:gd name="connsiteY1" fmla="*/ 3105150 h 3105150"/>
                    <a:gd name="connsiteX2" fmla="*/ 5772150 w 5772150"/>
                    <a:gd name="connsiteY2" fmla="*/ 3105150 h 3105150"/>
                  </a:gdLst>
                  <a:ahLst/>
                  <a:cxnLst>
                    <a:cxn ang="0">
                      <a:pos x="connsiteX0" y="connsiteY0"/>
                    </a:cxn>
                    <a:cxn ang="0">
                      <a:pos x="connsiteX1" y="connsiteY1"/>
                    </a:cxn>
                    <a:cxn ang="0">
                      <a:pos x="connsiteX2" y="connsiteY2"/>
                    </a:cxn>
                  </a:cxnLst>
                  <a:rect l="l" t="t" r="r" b="b"/>
                  <a:pathLst>
                    <a:path w="5772150" h="3105150">
                      <a:moveTo>
                        <a:pt x="0" y="0"/>
                      </a:moveTo>
                      <a:lnTo>
                        <a:pt x="0" y="3105150"/>
                      </a:lnTo>
                      <a:lnTo>
                        <a:pt x="5772150" y="3105150"/>
                      </a:lnTo>
                    </a:path>
                  </a:pathLst>
                </a:custGeom>
                <a:noFill/>
                <a:ln w="28575" cap="sq">
                  <a:solidFill>
                    <a:srgbClr val="808284"/>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8" name="Straight Connector 67"/>
                <p:cNvCxnSpPr/>
                <p:nvPr/>
              </p:nvCxnSpPr>
              <p:spPr>
                <a:xfrm flipV="1">
                  <a:off x="1931614" y="3402440"/>
                  <a:ext cx="71828" cy="1719"/>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1935034" y="2991354"/>
                  <a:ext cx="71829" cy="1721"/>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1933894" y="2597469"/>
                  <a:ext cx="70689" cy="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1927053" y="3784286"/>
                  <a:ext cx="90071" cy="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1930473" y="3404160"/>
                  <a:ext cx="82090" cy="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1935034" y="4210852"/>
                  <a:ext cx="71829" cy="1719"/>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V="1">
                  <a:off x="1927053" y="5003783"/>
                  <a:ext cx="90071" cy="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V="1">
                  <a:off x="1930473" y="4623658"/>
                  <a:ext cx="82090" cy="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2506888" y="5029303"/>
                  <a:ext cx="73962" cy="228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rot="5400000">
                  <a:off x="2828977" y="5029874"/>
                  <a:ext cx="73962" cy="114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rot="5400000">
                  <a:off x="3161608" y="5025003"/>
                  <a:ext cx="75681" cy="228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5400000">
                  <a:off x="3480566" y="5030444"/>
                  <a:ext cx="73962" cy="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rot="5400000">
                  <a:off x="3814338" y="5025573"/>
                  <a:ext cx="75681" cy="114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rot="5400000">
                  <a:off x="4136428" y="5033603"/>
                  <a:ext cx="75681" cy="228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5400000">
                  <a:off x="4472488" y="5029303"/>
                  <a:ext cx="73962" cy="228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rot="5400000">
                  <a:off x="4794577" y="5029874"/>
                  <a:ext cx="73962" cy="114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rot="5400000">
                  <a:off x="5127209" y="5025003"/>
                  <a:ext cx="75681" cy="228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rot="5400000">
                  <a:off x="5448158" y="5034173"/>
                  <a:ext cx="75681" cy="114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rot="5400000">
                  <a:off x="5785359" y="5029874"/>
                  <a:ext cx="73962" cy="1140"/>
                </a:xfrm>
                <a:prstGeom prst="line">
                  <a:avLst/>
                </a:prstGeom>
                <a:ln w="28575">
                  <a:solidFill>
                    <a:srgbClr val="808284"/>
                  </a:solidFill>
                </a:ln>
              </p:spPr>
              <p:style>
                <a:lnRef idx="1">
                  <a:schemeClr val="accent1"/>
                </a:lnRef>
                <a:fillRef idx="0">
                  <a:schemeClr val="accent1"/>
                </a:fillRef>
                <a:effectRef idx="0">
                  <a:schemeClr val="accent1"/>
                </a:effectRef>
                <a:fontRef idx="minor">
                  <a:schemeClr val="tx1"/>
                </a:fontRef>
              </p:style>
            </p:cxnSp>
            <p:sp>
              <p:nvSpPr>
                <p:cNvPr id="137" name="Rectangle 136"/>
                <p:cNvSpPr/>
                <p:nvPr/>
              </p:nvSpPr>
              <p:spPr>
                <a:xfrm>
                  <a:off x="2094672" y="2057392"/>
                  <a:ext cx="225191" cy="1778000"/>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38" name="Rectangle 137"/>
                <p:cNvSpPr/>
                <p:nvPr/>
              </p:nvSpPr>
              <p:spPr>
                <a:xfrm>
                  <a:off x="2420638" y="4389958"/>
                  <a:ext cx="225191" cy="597169"/>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39" name="Rectangle 138"/>
                <p:cNvSpPr/>
                <p:nvPr/>
              </p:nvSpPr>
              <p:spPr>
                <a:xfrm>
                  <a:off x="2420638" y="3242725"/>
                  <a:ext cx="225191" cy="1142999"/>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40" name="Rectangle 139"/>
                <p:cNvSpPr/>
                <p:nvPr/>
              </p:nvSpPr>
              <p:spPr>
                <a:xfrm>
                  <a:off x="2746604" y="4571992"/>
                  <a:ext cx="225191" cy="415135"/>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41" name="Rectangle 140"/>
                <p:cNvSpPr/>
                <p:nvPr/>
              </p:nvSpPr>
              <p:spPr>
                <a:xfrm>
                  <a:off x="2746604" y="3644892"/>
                  <a:ext cx="225191" cy="927100"/>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42" name="Rectangle 141"/>
                <p:cNvSpPr/>
                <p:nvPr/>
              </p:nvSpPr>
              <p:spPr>
                <a:xfrm>
                  <a:off x="3076804" y="4660892"/>
                  <a:ext cx="225191" cy="326235"/>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43" name="Rectangle 142"/>
                <p:cNvSpPr/>
                <p:nvPr/>
              </p:nvSpPr>
              <p:spPr>
                <a:xfrm>
                  <a:off x="3076804" y="3644892"/>
                  <a:ext cx="225191" cy="1011766"/>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44" name="Rectangle 143"/>
                <p:cNvSpPr/>
                <p:nvPr/>
              </p:nvSpPr>
              <p:spPr>
                <a:xfrm>
                  <a:off x="3419704" y="4770958"/>
                  <a:ext cx="225191" cy="216169"/>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45" name="Rectangle 144"/>
                <p:cNvSpPr/>
                <p:nvPr/>
              </p:nvSpPr>
              <p:spPr>
                <a:xfrm>
                  <a:off x="3419704" y="4004725"/>
                  <a:ext cx="225191" cy="761999"/>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46" name="Rectangle 145"/>
                <p:cNvSpPr/>
                <p:nvPr/>
              </p:nvSpPr>
              <p:spPr>
                <a:xfrm>
                  <a:off x="3732971" y="4800592"/>
                  <a:ext cx="225191" cy="195002"/>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47" name="Rectangle 146"/>
                <p:cNvSpPr/>
                <p:nvPr/>
              </p:nvSpPr>
              <p:spPr>
                <a:xfrm>
                  <a:off x="3728737" y="4051292"/>
                  <a:ext cx="225191" cy="753533"/>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48" name="Rectangle 147"/>
                <p:cNvSpPr/>
                <p:nvPr/>
              </p:nvSpPr>
              <p:spPr>
                <a:xfrm>
                  <a:off x="4071637" y="4842925"/>
                  <a:ext cx="225191" cy="148435"/>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49" name="Rectangle 148"/>
                <p:cNvSpPr/>
                <p:nvPr/>
              </p:nvSpPr>
              <p:spPr>
                <a:xfrm>
                  <a:off x="4067403" y="4199458"/>
                  <a:ext cx="225191" cy="647700"/>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50" name="Rectangle 149"/>
                <p:cNvSpPr/>
                <p:nvPr/>
              </p:nvSpPr>
              <p:spPr>
                <a:xfrm>
                  <a:off x="4397604" y="4838692"/>
                  <a:ext cx="225191" cy="148435"/>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51" name="Rectangle 150"/>
                <p:cNvSpPr/>
                <p:nvPr/>
              </p:nvSpPr>
              <p:spPr>
                <a:xfrm>
                  <a:off x="4393370" y="4220625"/>
                  <a:ext cx="225191" cy="622300"/>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52" name="Rectangle 151"/>
                <p:cNvSpPr/>
                <p:nvPr/>
              </p:nvSpPr>
              <p:spPr>
                <a:xfrm>
                  <a:off x="4727804" y="4842925"/>
                  <a:ext cx="225191" cy="148435"/>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53" name="Rectangle 152"/>
                <p:cNvSpPr/>
                <p:nvPr/>
              </p:nvSpPr>
              <p:spPr>
                <a:xfrm>
                  <a:off x="4723570" y="4241792"/>
                  <a:ext cx="225191" cy="605366"/>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54" name="Rectangle 153"/>
                <p:cNvSpPr/>
                <p:nvPr/>
              </p:nvSpPr>
              <p:spPr>
                <a:xfrm>
                  <a:off x="5053770" y="4838691"/>
                  <a:ext cx="225191" cy="148435"/>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55" name="Rectangle 154"/>
                <p:cNvSpPr/>
                <p:nvPr/>
              </p:nvSpPr>
              <p:spPr>
                <a:xfrm>
                  <a:off x="5049536" y="4237558"/>
                  <a:ext cx="225191" cy="605367"/>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56" name="Rectangle 155"/>
                <p:cNvSpPr/>
                <p:nvPr/>
              </p:nvSpPr>
              <p:spPr>
                <a:xfrm>
                  <a:off x="5379736" y="4864093"/>
                  <a:ext cx="225191" cy="127268"/>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57" name="Rectangle 156"/>
                <p:cNvSpPr/>
                <p:nvPr/>
              </p:nvSpPr>
              <p:spPr>
                <a:xfrm>
                  <a:off x="5375502" y="4267192"/>
                  <a:ext cx="225191" cy="596900"/>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58" name="Rectangle 157"/>
                <p:cNvSpPr/>
                <p:nvPr/>
              </p:nvSpPr>
              <p:spPr>
                <a:xfrm>
                  <a:off x="5705703" y="4842925"/>
                  <a:ext cx="225191" cy="139970"/>
                </a:xfrm>
                <a:prstGeom prst="rect">
                  <a:avLst/>
                </a:prstGeom>
                <a:solidFill>
                  <a:srgbClr val="007887"/>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159" name="Rectangle 158"/>
                <p:cNvSpPr/>
                <p:nvPr/>
              </p:nvSpPr>
              <p:spPr>
                <a:xfrm>
                  <a:off x="5701469" y="4288358"/>
                  <a:ext cx="225191" cy="554567"/>
                </a:xfrm>
                <a:prstGeom prst="rect">
                  <a:avLst/>
                </a:prstGeom>
                <a:solidFill>
                  <a:srgbClr val="E64626"/>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67692" name="TextBox 172"/>
                <p:cNvSpPr txBox="1">
                  <a:spLocks noChangeArrowheads="1"/>
                </p:cNvSpPr>
                <p:nvPr/>
              </p:nvSpPr>
              <p:spPr bwMode="auto">
                <a:xfrm>
                  <a:off x="2063870" y="5063984"/>
                  <a:ext cx="282755" cy="330245"/>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1</a:t>
                  </a:r>
                </a:p>
              </p:txBody>
            </p:sp>
            <p:sp>
              <p:nvSpPr>
                <p:cNvPr id="67693" name="TextBox 174"/>
                <p:cNvSpPr txBox="1">
                  <a:spLocks noChangeArrowheads="1"/>
                </p:cNvSpPr>
                <p:nvPr/>
              </p:nvSpPr>
              <p:spPr bwMode="auto">
                <a:xfrm>
                  <a:off x="2714889" y="5063984"/>
                  <a:ext cx="282755" cy="330245"/>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3</a:t>
                  </a:r>
                </a:p>
              </p:txBody>
            </p:sp>
            <p:sp>
              <p:nvSpPr>
                <p:cNvPr id="67694" name="TextBox 175"/>
                <p:cNvSpPr txBox="1">
                  <a:spLocks noChangeArrowheads="1"/>
                </p:cNvSpPr>
                <p:nvPr/>
              </p:nvSpPr>
              <p:spPr bwMode="auto">
                <a:xfrm>
                  <a:off x="2401351" y="5063984"/>
                  <a:ext cx="282755" cy="330245"/>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2</a:t>
                  </a:r>
                </a:p>
              </p:txBody>
            </p:sp>
            <p:sp>
              <p:nvSpPr>
                <p:cNvPr id="67695" name="TextBox 176"/>
                <p:cNvSpPr txBox="1">
                  <a:spLocks noChangeArrowheads="1"/>
                </p:cNvSpPr>
                <p:nvPr/>
              </p:nvSpPr>
              <p:spPr bwMode="auto">
                <a:xfrm>
                  <a:off x="3054651" y="5063984"/>
                  <a:ext cx="282755" cy="330245"/>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4</a:t>
                  </a:r>
                </a:p>
              </p:txBody>
            </p:sp>
            <p:sp>
              <p:nvSpPr>
                <p:cNvPr id="67696" name="TextBox 178"/>
                <p:cNvSpPr txBox="1">
                  <a:spLocks noChangeArrowheads="1"/>
                </p:cNvSpPr>
                <p:nvPr/>
              </p:nvSpPr>
              <p:spPr bwMode="auto">
                <a:xfrm>
                  <a:off x="3376170" y="5063984"/>
                  <a:ext cx="282755" cy="330245"/>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5</a:t>
                  </a:r>
                </a:p>
              </p:txBody>
            </p:sp>
            <p:sp>
              <p:nvSpPr>
                <p:cNvPr id="67697" name="TextBox 179"/>
                <p:cNvSpPr txBox="1">
                  <a:spLocks noChangeArrowheads="1"/>
                </p:cNvSpPr>
                <p:nvPr/>
              </p:nvSpPr>
              <p:spPr bwMode="auto">
                <a:xfrm>
                  <a:off x="3714792" y="5063984"/>
                  <a:ext cx="282755" cy="330245"/>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6</a:t>
                  </a:r>
                </a:p>
              </p:txBody>
            </p:sp>
            <p:sp>
              <p:nvSpPr>
                <p:cNvPr id="67698" name="TextBox 180"/>
                <p:cNvSpPr txBox="1">
                  <a:spLocks noChangeArrowheads="1"/>
                </p:cNvSpPr>
                <p:nvPr/>
              </p:nvSpPr>
              <p:spPr bwMode="auto">
                <a:xfrm>
                  <a:off x="4045432" y="5063984"/>
                  <a:ext cx="282755" cy="330245"/>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7</a:t>
                  </a:r>
                </a:p>
              </p:txBody>
            </p:sp>
            <p:sp>
              <p:nvSpPr>
                <p:cNvPr id="67699" name="TextBox 181"/>
                <p:cNvSpPr txBox="1">
                  <a:spLocks noChangeArrowheads="1"/>
                </p:cNvSpPr>
                <p:nvPr/>
              </p:nvSpPr>
              <p:spPr bwMode="auto">
                <a:xfrm>
                  <a:off x="4366952" y="5063984"/>
                  <a:ext cx="282755" cy="330245"/>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8</a:t>
                  </a:r>
                </a:p>
              </p:txBody>
            </p:sp>
            <p:sp>
              <p:nvSpPr>
                <p:cNvPr id="67700" name="TextBox 182"/>
                <p:cNvSpPr txBox="1">
                  <a:spLocks noChangeArrowheads="1"/>
                </p:cNvSpPr>
                <p:nvPr/>
              </p:nvSpPr>
              <p:spPr bwMode="auto">
                <a:xfrm>
                  <a:off x="4705573" y="5063984"/>
                  <a:ext cx="282755" cy="330245"/>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9</a:t>
                  </a:r>
                </a:p>
              </p:txBody>
            </p:sp>
            <p:sp>
              <p:nvSpPr>
                <p:cNvPr id="67701" name="TextBox 183"/>
                <p:cNvSpPr txBox="1">
                  <a:spLocks noChangeArrowheads="1"/>
                </p:cNvSpPr>
                <p:nvPr/>
              </p:nvSpPr>
              <p:spPr bwMode="auto">
                <a:xfrm>
                  <a:off x="4978067" y="5063984"/>
                  <a:ext cx="381946" cy="330245"/>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10</a:t>
                  </a:r>
                </a:p>
              </p:txBody>
            </p:sp>
            <p:sp>
              <p:nvSpPr>
                <p:cNvPr id="67702" name="TextBox 184"/>
                <p:cNvSpPr txBox="1">
                  <a:spLocks noChangeArrowheads="1"/>
                </p:cNvSpPr>
                <p:nvPr/>
              </p:nvSpPr>
              <p:spPr bwMode="auto">
                <a:xfrm>
                  <a:off x="5299586" y="5063984"/>
                  <a:ext cx="380807" cy="330245"/>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11</a:t>
                  </a:r>
                </a:p>
              </p:txBody>
            </p:sp>
            <p:sp>
              <p:nvSpPr>
                <p:cNvPr id="67703" name="TextBox 185"/>
                <p:cNvSpPr txBox="1">
                  <a:spLocks noChangeArrowheads="1"/>
                </p:cNvSpPr>
                <p:nvPr/>
              </p:nvSpPr>
              <p:spPr bwMode="auto">
                <a:xfrm>
                  <a:off x="5639347" y="5063984"/>
                  <a:ext cx="380807" cy="330245"/>
                </a:xfrm>
                <a:prstGeom prst="rect">
                  <a:avLst/>
                </a:prstGeom>
                <a:noFill/>
                <a:ln>
                  <a:noFill/>
                </a:ln>
                <a:extLst>
                  <a:ext uri="{909E8E84-426E-40DD-AFC4-6F175D3DCCD1}"/>
                  <a:ext uri="{91240B29-F687-4F45-9708-019B960494DF}"/>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auto">
                    <a:spcBef>
                      <a:spcPts val="0"/>
                    </a:spcBef>
                    <a:spcAft>
                      <a:spcPts val="0"/>
                    </a:spcAft>
                    <a:defRPr/>
                  </a:pPr>
                  <a:r>
                    <a:rPr lang="en-US" sz="1477" smtClean="0">
                      <a:solidFill>
                        <a:srgbClr val="808284"/>
                      </a:solidFill>
                      <a:cs typeface="+mn-cs"/>
                    </a:rPr>
                    <a:t>12</a:t>
                  </a:r>
                </a:p>
              </p:txBody>
            </p:sp>
          </p:grpSp>
        </p:grpSp>
      </p:grpSp>
      <p:sp>
        <p:nvSpPr>
          <p:cNvPr id="190" name="Rounded Rectangle 189"/>
          <p:cNvSpPr/>
          <p:nvPr/>
        </p:nvSpPr>
        <p:spPr>
          <a:xfrm>
            <a:off x="6516216" y="5445224"/>
            <a:ext cx="2379116" cy="1258273"/>
          </a:xfrm>
          <a:prstGeom prst="roundRect">
            <a:avLst>
              <a:gd name="adj" fmla="val 10025"/>
            </a:avLst>
          </a:prstGeom>
          <a:solidFill>
            <a:srgbClr val="007887"/>
          </a:solidFill>
          <a:ln>
            <a:noFill/>
          </a:ln>
        </p:spPr>
        <p:style>
          <a:lnRef idx="0">
            <a:schemeClr val="accent1"/>
          </a:lnRef>
          <a:fillRef idx="3">
            <a:schemeClr val="accent1"/>
          </a:fillRef>
          <a:effectRef idx="3">
            <a:schemeClr val="accent1"/>
          </a:effectRef>
          <a:fontRef idx="minor">
            <a:schemeClr val="lt1"/>
          </a:fontRef>
        </p:style>
        <p:txBody>
          <a:bodyPr lIns="50527" tIns="50527" rIns="50527" bIns="50527" spcCol="1270" anchor="ctr"/>
          <a:lstStyle/>
          <a:p>
            <a:pPr indent="164127" fontAlgn="auto">
              <a:spcBef>
                <a:spcPts val="0"/>
              </a:spcBef>
              <a:spcAft>
                <a:spcPts val="0"/>
              </a:spcAft>
              <a:buClr>
                <a:schemeClr val="bg1"/>
              </a:buClr>
              <a:buFontTx/>
              <a:buChar char="•"/>
              <a:defRPr/>
            </a:pPr>
            <a:r>
              <a:rPr lang="en-GB" sz="1477" dirty="0">
                <a:solidFill>
                  <a:schemeClr val="bg1"/>
                </a:solidFill>
              </a:rPr>
              <a:t>Amenorrhoea </a:t>
            </a:r>
          </a:p>
          <a:p>
            <a:pPr marL="250587" indent="-164127" fontAlgn="auto">
              <a:spcBef>
                <a:spcPts val="0"/>
              </a:spcBef>
              <a:spcAft>
                <a:spcPts val="0"/>
              </a:spcAft>
              <a:defRPr/>
            </a:pPr>
            <a:r>
              <a:rPr lang="en-GB" sz="1477" dirty="0">
                <a:solidFill>
                  <a:schemeClr val="bg1"/>
                </a:solidFill>
              </a:rPr>
              <a:t>  - at 6 months 5.9%</a:t>
            </a:r>
          </a:p>
          <a:p>
            <a:pPr marL="250587" indent="-164127" fontAlgn="auto">
              <a:spcBef>
                <a:spcPts val="0"/>
              </a:spcBef>
              <a:spcAft>
                <a:spcPts val="0"/>
              </a:spcAft>
              <a:defRPr/>
            </a:pPr>
            <a:r>
              <a:rPr lang="en-GB" sz="1477" dirty="0">
                <a:solidFill>
                  <a:schemeClr val="bg1"/>
                </a:solidFill>
              </a:rPr>
              <a:t>  - at 3 years 23.6% </a:t>
            </a:r>
          </a:p>
        </p:txBody>
      </p:sp>
      <p:grpSp>
        <p:nvGrpSpPr>
          <p:cNvPr id="57352" name="Group 173"/>
          <p:cNvGrpSpPr>
            <a:grpSpLocks/>
          </p:cNvGrpSpPr>
          <p:nvPr/>
        </p:nvGrpSpPr>
        <p:grpSpPr bwMode="auto">
          <a:xfrm>
            <a:off x="5821363" y="2371725"/>
            <a:ext cx="2078037" cy="657225"/>
            <a:chOff x="4202859" y="1943817"/>
            <a:chExt cx="2072759" cy="714647"/>
          </a:xfrm>
        </p:grpSpPr>
        <p:grpSp>
          <p:nvGrpSpPr>
            <p:cNvPr id="57353" name="Group 34824"/>
            <p:cNvGrpSpPr>
              <a:grpSpLocks/>
            </p:cNvGrpSpPr>
            <p:nvPr/>
          </p:nvGrpSpPr>
          <p:grpSpPr bwMode="auto">
            <a:xfrm>
              <a:off x="4202859" y="1943817"/>
              <a:ext cx="2072759" cy="357116"/>
              <a:chOff x="4390152" y="1936197"/>
              <a:chExt cx="2072759" cy="357116"/>
            </a:xfrm>
          </p:grpSpPr>
          <p:sp>
            <p:nvSpPr>
              <p:cNvPr id="82" name="TextBox 81"/>
              <p:cNvSpPr txBox="1"/>
              <p:nvPr/>
            </p:nvSpPr>
            <p:spPr>
              <a:xfrm>
                <a:off x="4600753" y="1936197"/>
                <a:ext cx="1862158" cy="331430"/>
              </a:xfrm>
              <a:prstGeom prst="rect">
                <a:avLst/>
              </a:prstGeom>
              <a:noFill/>
            </p:spPr>
            <p:txBody>
              <a:bodyPr>
                <a:spAutoFit/>
              </a:bodyPr>
              <a:lstStyle/>
              <a:p>
                <a:pPr fontAlgn="auto">
                  <a:spcBef>
                    <a:spcPts val="0"/>
                  </a:spcBef>
                  <a:spcAft>
                    <a:spcPts val="0"/>
                  </a:spcAft>
                  <a:defRPr/>
                </a:pPr>
                <a:r>
                  <a:rPr lang="en-US" sz="1477" dirty="0">
                    <a:solidFill>
                      <a:srgbClr val="808284"/>
                    </a:solidFill>
                    <a:latin typeface="+mn-lt"/>
                    <a:cs typeface="+mn-cs"/>
                  </a:rPr>
                  <a:t>Spotting only days</a:t>
                </a:r>
              </a:p>
            </p:txBody>
          </p:sp>
          <p:sp>
            <p:nvSpPr>
              <p:cNvPr id="83" name="Rectangle 82"/>
              <p:cNvSpPr/>
              <p:nvPr/>
            </p:nvSpPr>
            <p:spPr>
              <a:xfrm>
                <a:off x="4442098" y="2034313"/>
                <a:ext cx="170847" cy="170847"/>
              </a:xfrm>
              <a:prstGeom prst="rect">
                <a:avLst/>
              </a:prstGeom>
              <a:solidFill>
                <a:srgbClr val="FF0000"/>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sz="1477">
                  <a:solidFill>
                    <a:srgbClr val="808284"/>
                  </a:solidFill>
                </a:endParaRPr>
              </a:p>
            </p:txBody>
          </p:sp>
        </p:grpSp>
        <p:grpSp>
          <p:nvGrpSpPr>
            <p:cNvPr id="57354" name="Group 34825"/>
            <p:cNvGrpSpPr>
              <a:grpSpLocks/>
            </p:cNvGrpSpPr>
            <p:nvPr/>
          </p:nvGrpSpPr>
          <p:grpSpPr bwMode="auto">
            <a:xfrm>
              <a:off x="4208940" y="2305982"/>
              <a:ext cx="1729145" cy="352482"/>
              <a:chOff x="4605160" y="2298362"/>
              <a:chExt cx="1729145" cy="352482"/>
            </a:xfrm>
          </p:grpSpPr>
          <p:sp>
            <p:nvSpPr>
              <p:cNvPr id="80" name="TextBox 79"/>
              <p:cNvSpPr txBox="1"/>
              <p:nvPr/>
            </p:nvSpPr>
            <p:spPr>
              <a:xfrm>
                <a:off x="4817598" y="2298699"/>
                <a:ext cx="1516962" cy="331431"/>
              </a:xfrm>
              <a:prstGeom prst="rect">
                <a:avLst/>
              </a:prstGeom>
              <a:noFill/>
            </p:spPr>
            <p:txBody>
              <a:bodyPr>
                <a:spAutoFit/>
              </a:bodyPr>
              <a:lstStyle/>
              <a:p>
                <a:pPr fontAlgn="auto">
                  <a:spcBef>
                    <a:spcPts val="0"/>
                  </a:spcBef>
                  <a:spcAft>
                    <a:spcPts val="0"/>
                  </a:spcAft>
                  <a:defRPr/>
                </a:pPr>
                <a:r>
                  <a:rPr lang="en-US" sz="1477" dirty="0">
                    <a:solidFill>
                      <a:srgbClr val="808284"/>
                    </a:solidFill>
                    <a:latin typeface="+mn-lt"/>
                    <a:cs typeface="+mn-cs"/>
                  </a:rPr>
                  <a:t>Bleeding days</a:t>
                </a:r>
              </a:p>
            </p:txBody>
          </p:sp>
          <p:sp>
            <p:nvSpPr>
              <p:cNvPr id="81" name="Rectangle 80"/>
              <p:cNvSpPr/>
              <p:nvPr/>
            </p:nvSpPr>
            <p:spPr>
              <a:xfrm>
                <a:off x="4658426" y="2396263"/>
                <a:ext cx="170847" cy="170847"/>
              </a:xfrm>
              <a:prstGeom prst="rect">
                <a:avLst/>
              </a:prstGeom>
              <a:solidFill>
                <a:schemeClr val="accent1">
                  <a:lumMod val="50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en-US" sz="1477" dirty="0">
                  <a:solidFill>
                    <a:srgbClr val="808284"/>
                  </a:solidFill>
                </a:endParaRPr>
              </a:p>
            </p:txBody>
          </p:sp>
        </p:grpSp>
      </p:gr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GB" sz="4000" b="0" smtClean="0">
                <a:solidFill>
                  <a:srgbClr val="FFC000"/>
                </a:solidFill>
                <a:effectLst/>
              </a:rPr>
              <a:t>‘Doc I’ve had an accident’</a:t>
            </a:r>
          </a:p>
        </p:txBody>
      </p:sp>
      <p:sp>
        <p:nvSpPr>
          <p:cNvPr id="58371" name="Content Placeholder 4"/>
          <p:cNvSpPr>
            <a:spLocks noGrp="1"/>
          </p:cNvSpPr>
          <p:nvPr>
            <p:ph sz="half" idx="2"/>
          </p:nvPr>
        </p:nvSpPr>
        <p:spPr>
          <a:xfrm>
            <a:off x="5076825" y="1700213"/>
            <a:ext cx="3605213" cy="4525962"/>
          </a:xfrm>
        </p:spPr>
        <p:txBody>
          <a:bodyPr/>
          <a:lstStyle/>
          <a:p>
            <a:r>
              <a:rPr lang="en-GB" smtClean="0">
                <a:effectLst/>
              </a:rPr>
              <a:t>33 year old</a:t>
            </a:r>
          </a:p>
          <a:p>
            <a:endParaRPr lang="en-GB" smtClean="0">
              <a:effectLst/>
            </a:endParaRPr>
          </a:p>
          <a:p>
            <a:r>
              <a:rPr lang="en-GB" smtClean="0">
                <a:effectLst/>
              </a:rPr>
              <a:t>Burst condom</a:t>
            </a:r>
          </a:p>
          <a:p>
            <a:endParaRPr lang="en-GB" smtClean="0">
              <a:effectLst/>
            </a:endParaRPr>
          </a:p>
          <a:p>
            <a:r>
              <a:rPr lang="en-GB" smtClean="0">
                <a:effectLst/>
              </a:rPr>
              <a:t>BMI  35</a:t>
            </a:r>
          </a:p>
          <a:p>
            <a:endParaRPr lang="en-GB" smtClean="0">
              <a:effectLst/>
            </a:endParaRPr>
          </a:p>
          <a:p>
            <a:r>
              <a:rPr lang="en-GB" smtClean="0">
                <a:effectLst/>
              </a:rPr>
              <a:t>Wants the morning after pill</a:t>
            </a:r>
          </a:p>
          <a:p>
            <a:pPr lvl="1"/>
            <a:endParaRPr lang="en-GB" smtClean="0">
              <a:effectLst/>
            </a:endParaRPr>
          </a:p>
        </p:txBody>
      </p:sp>
      <p:sp>
        <p:nvSpPr>
          <p:cNvPr id="6" name="Content Placeholder 5"/>
          <p:cNvSpPr>
            <a:spLocks noGrp="1"/>
          </p:cNvSpPr>
          <p:nvPr>
            <p:ph sz="half" idx="1"/>
          </p:nvPr>
        </p:nvSpPr>
        <p:spPr/>
        <p:txBody>
          <a:bodyPr/>
          <a:lstStyle/>
          <a:p>
            <a:pPr>
              <a:defRPr/>
            </a:pPr>
            <a:endParaRPr lang="en-GB"/>
          </a:p>
        </p:txBody>
      </p:sp>
      <p:pic>
        <p:nvPicPr>
          <p:cNvPr id="7" name="Picture 6" descr="http://i.telegraph.co.uk/multimedia/archive/01531/gavin_stacey_1531843c.jpg"/>
          <p:cNvPicPr/>
          <p:nvPr/>
        </p:nvPicPr>
        <p:blipFill>
          <a:blip r:embed="rId3" cstate="print"/>
          <a:srcRect/>
          <a:stretch>
            <a:fillRect/>
          </a:stretch>
        </p:blipFill>
        <p:spPr bwMode="auto">
          <a:xfrm>
            <a:off x="827584" y="2708920"/>
            <a:ext cx="3517404" cy="25202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468313" y="1773238"/>
            <a:ext cx="8229600" cy="4318000"/>
          </a:xfrm>
        </p:spPr>
        <p:txBody>
          <a:bodyPr lIns="92075" tIns="46038" rIns="92075" bIns="46038" rtlCol="0">
            <a:normAutofit fontScale="70000" lnSpcReduction="20000"/>
          </a:bodyPr>
          <a:lstStyle/>
          <a:p>
            <a:pPr marL="0" indent="0" eaLnBrk="1" fontAlgn="auto" hangingPunct="1">
              <a:spcAft>
                <a:spcPts val="0"/>
              </a:spcAft>
              <a:buFont typeface="Arial" pitchFamily="34" charset="0"/>
              <a:buNone/>
              <a:defRPr/>
            </a:pPr>
            <a:r>
              <a:rPr lang="en-GB" sz="3900" dirty="0" smtClean="0">
                <a:effectLst/>
                <a:cs typeface="Century Gothic"/>
              </a:rPr>
              <a:t>What do you need to know?</a:t>
            </a:r>
          </a:p>
          <a:p>
            <a:pPr marL="0" indent="0" eaLnBrk="1" fontAlgn="auto" hangingPunct="1">
              <a:spcAft>
                <a:spcPts val="0"/>
              </a:spcAft>
              <a:buFont typeface="Arial" pitchFamily="34" charset="0"/>
              <a:buNone/>
              <a:defRPr/>
            </a:pPr>
            <a:endParaRPr lang="en-GB" sz="4600" dirty="0" smtClean="0">
              <a:effectLst/>
              <a:cs typeface="Century Gothic"/>
            </a:endParaRPr>
          </a:p>
          <a:p>
            <a:pPr eaLnBrk="1" fontAlgn="auto" hangingPunct="1">
              <a:spcAft>
                <a:spcPts val="0"/>
              </a:spcAft>
              <a:defRPr/>
            </a:pPr>
            <a:r>
              <a:rPr lang="en-GB" dirty="0">
                <a:effectLst/>
                <a:cs typeface="Century Gothic"/>
              </a:rPr>
              <a:t>Consider possibility of an implanted pregnancy</a:t>
            </a:r>
          </a:p>
          <a:p>
            <a:pPr eaLnBrk="1" fontAlgn="auto" hangingPunct="1">
              <a:spcAft>
                <a:spcPts val="0"/>
              </a:spcAft>
              <a:defRPr/>
            </a:pPr>
            <a:r>
              <a:rPr lang="en-GB" dirty="0" smtClean="0">
                <a:effectLst/>
                <a:cs typeface="Century Gothic"/>
              </a:rPr>
              <a:t>Timing </a:t>
            </a:r>
            <a:r>
              <a:rPr lang="en-GB" dirty="0">
                <a:effectLst/>
                <a:cs typeface="Century Gothic"/>
              </a:rPr>
              <a:t>of </a:t>
            </a:r>
            <a:r>
              <a:rPr lang="en-GB" dirty="0" smtClean="0">
                <a:effectLst/>
                <a:cs typeface="Century Gothic"/>
              </a:rPr>
              <a:t>episode(s) of UPSI ? </a:t>
            </a:r>
          </a:p>
          <a:p>
            <a:pPr eaLnBrk="1" fontAlgn="auto" hangingPunct="1">
              <a:spcAft>
                <a:spcPts val="0"/>
              </a:spcAft>
              <a:defRPr/>
            </a:pPr>
            <a:r>
              <a:rPr lang="en-GB" dirty="0" smtClean="0">
                <a:effectLst/>
                <a:cs typeface="Century Gothic"/>
              </a:rPr>
              <a:t>LMP or withdrawal bleed ? </a:t>
            </a:r>
            <a:endParaRPr lang="en-GB" dirty="0">
              <a:effectLst/>
              <a:cs typeface="Century Gothic"/>
            </a:endParaRPr>
          </a:p>
          <a:p>
            <a:pPr eaLnBrk="1" fontAlgn="auto" hangingPunct="1">
              <a:spcAft>
                <a:spcPts val="0"/>
              </a:spcAft>
              <a:defRPr/>
            </a:pPr>
            <a:r>
              <a:rPr lang="en-GB" dirty="0" smtClean="0">
                <a:effectLst/>
                <a:cs typeface="Century Gothic"/>
              </a:rPr>
              <a:t>Potential drug interactions?</a:t>
            </a:r>
          </a:p>
          <a:p>
            <a:pPr eaLnBrk="1" fontAlgn="auto" hangingPunct="1">
              <a:spcAft>
                <a:spcPts val="0"/>
              </a:spcAft>
              <a:defRPr/>
            </a:pPr>
            <a:r>
              <a:rPr lang="en-GB" dirty="0">
                <a:effectLst/>
                <a:cs typeface="Century Gothic"/>
              </a:rPr>
              <a:t>M</a:t>
            </a:r>
            <a:r>
              <a:rPr lang="en-GB" dirty="0" smtClean="0">
                <a:effectLst/>
                <a:cs typeface="Century Gothic"/>
              </a:rPr>
              <a:t>edical eligibility?</a:t>
            </a:r>
          </a:p>
          <a:p>
            <a:pPr eaLnBrk="1" fontAlgn="auto" hangingPunct="1">
              <a:spcAft>
                <a:spcPts val="0"/>
              </a:spcAft>
              <a:defRPr/>
            </a:pPr>
            <a:endParaRPr lang="en-GB" dirty="0">
              <a:effectLst/>
              <a:cs typeface="Century Gothic"/>
            </a:endParaRPr>
          </a:p>
          <a:p>
            <a:pPr eaLnBrk="1" fontAlgn="auto" hangingPunct="1">
              <a:spcAft>
                <a:spcPts val="0"/>
              </a:spcAft>
              <a:defRPr/>
            </a:pPr>
            <a:r>
              <a:rPr lang="en-GB" dirty="0">
                <a:effectLst/>
                <a:cs typeface="Century Gothic"/>
              </a:rPr>
              <a:t>Explain </a:t>
            </a:r>
            <a:r>
              <a:rPr lang="en-GB" b="1" dirty="0">
                <a:effectLst/>
                <a:cs typeface="Century Gothic"/>
              </a:rPr>
              <a:t>all</a:t>
            </a:r>
            <a:r>
              <a:rPr lang="en-GB" dirty="0">
                <a:effectLst/>
                <a:cs typeface="Century Gothic"/>
              </a:rPr>
              <a:t> method options</a:t>
            </a:r>
          </a:p>
          <a:p>
            <a:pPr eaLnBrk="1" fontAlgn="auto" hangingPunct="1">
              <a:spcAft>
                <a:spcPts val="0"/>
              </a:spcAft>
              <a:defRPr/>
            </a:pPr>
            <a:r>
              <a:rPr lang="en-GB" dirty="0">
                <a:effectLst/>
                <a:cs typeface="Century Gothic"/>
              </a:rPr>
              <a:t>Discuss on-going contraception</a:t>
            </a:r>
          </a:p>
          <a:p>
            <a:pPr eaLnBrk="1" fontAlgn="auto" hangingPunct="1">
              <a:spcAft>
                <a:spcPts val="0"/>
              </a:spcAft>
              <a:defRPr/>
            </a:pPr>
            <a:r>
              <a:rPr lang="en-GB" dirty="0">
                <a:effectLst/>
                <a:cs typeface="Century Gothic"/>
              </a:rPr>
              <a:t>Discuss STIs</a:t>
            </a:r>
          </a:p>
          <a:p>
            <a:pPr eaLnBrk="1" fontAlgn="auto" hangingPunct="1">
              <a:spcAft>
                <a:spcPts val="0"/>
              </a:spcAft>
              <a:defRPr/>
            </a:pPr>
            <a:r>
              <a:rPr lang="en-GB" dirty="0">
                <a:effectLst/>
                <a:cs typeface="Century Gothic"/>
              </a:rPr>
              <a:t>Arrange any necessary referral/follow-up</a:t>
            </a:r>
          </a:p>
        </p:txBody>
      </p:sp>
      <p:sp>
        <p:nvSpPr>
          <p:cNvPr id="25602" name="Rectangle 2"/>
          <p:cNvSpPr>
            <a:spLocks noGrp="1" noChangeArrowheads="1"/>
          </p:cNvSpPr>
          <p:nvPr>
            <p:ph type="title"/>
          </p:nvPr>
        </p:nvSpPr>
        <p:spPr>
          <a:xfrm>
            <a:off x="714375" y="260350"/>
            <a:ext cx="7561263" cy="1203325"/>
          </a:xfrm>
        </p:spPr>
        <p:txBody>
          <a:bodyPr lIns="92075" tIns="46038" rIns="92075" bIns="46038" rtlCol="0">
            <a:normAutofit fontScale="90000"/>
          </a:bodyPr>
          <a:lstStyle/>
          <a:p>
            <a:pPr eaLnBrk="1" fontAlgn="auto" hangingPunct="1">
              <a:spcAft>
                <a:spcPts val="0"/>
              </a:spcAft>
              <a:defRPr/>
            </a:pPr>
            <a:r>
              <a:rPr lang="en-GB" sz="4000" b="0" dirty="0">
                <a:solidFill>
                  <a:srgbClr val="FFC000"/>
                </a:solidFill>
                <a:effectLst/>
              </a:rPr>
              <a:t>Management of a request </a:t>
            </a:r>
            <a:r>
              <a:rPr lang="en-GB" sz="4000" b="0" dirty="0" smtClean="0">
                <a:solidFill>
                  <a:srgbClr val="FFC000"/>
                </a:solidFill>
                <a:effectLst/>
              </a:rPr>
              <a:t>for</a:t>
            </a:r>
            <a:r>
              <a:rPr lang="en-GB" sz="4000" b="0" dirty="0">
                <a:solidFill>
                  <a:srgbClr val="FFC000"/>
                </a:solidFill>
                <a:effectLst/>
              </a:rPr>
              <a:t/>
            </a:r>
            <a:br>
              <a:rPr lang="en-GB" sz="4000" b="0" dirty="0">
                <a:solidFill>
                  <a:srgbClr val="FFC000"/>
                </a:solidFill>
                <a:effectLst/>
              </a:rPr>
            </a:br>
            <a:r>
              <a:rPr lang="en-GB" sz="4000" b="0" dirty="0" smtClean="0">
                <a:solidFill>
                  <a:srgbClr val="FFC000"/>
                </a:solidFill>
                <a:effectLst/>
              </a:rPr>
              <a:t>Emergency </a:t>
            </a:r>
            <a:r>
              <a:rPr lang="en-GB" sz="4000" b="0" dirty="0">
                <a:solidFill>
                  <a:srgbClr val="FFC000"/>
                </a:solidFill>
                <a:effectLst/>
              </a:rPr>
              <a:t>Contraception</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eaLnBrk="1" hangingPunct="1"/>
            <a:r>
              <a:rPr lang="en-GB" sz="4000" b="0" smtClean="0">
                <a:solidFill>
                  <a:srgbClr val="FFC000"/>
                </a:solidFill>
                <a:effectLst/>
              </a:rPr>
              <a:t>Emergency contraception</a:t>
            </a:r>
          </a:p>
        </p:txBody>
      </p:sp>
      <p:sp>
        <p:nvSpPr>
          <p:cNvPr id="7" name="Content Placeholder 6"/>
          <p:cNvSpPr>
            <a:spLocks noGrp="1"/>
          </p:cNvSpPr>
          <p:nvPr>
            <p:ph sz="half" idx="2"/>
          </p:nvPr>
        </p:nvSpPr>
        <p:spPr/>
        <p:txBody>
          <a:bodyPr/>
          <a:lstStyle/>
          <a:p>
            <a:pPr eaLnBrk="1" hangingPunct="1">
              <a:buClr>
                <a:srgbClr val="FFCC00"/>
              </a:buClr>
              <a:defRPr/>
            </a:pPr>
            <a:endParaRPr lang="en-GB" sz="3200" dirty="0" smtClean="0">
              <a:solidFill>
                <a:srgbClr val="FFFFFF"/>
              </a:solidFill>
              <a:effectLst/>
            </a:endParaRPr>
          </a:p>
          <a:p>
            <a:pPr eaLnBrk="1" hangingPunct="1">
              <a:buClr>
                <a:srgbClr val="FFCC00"/>
              </a:buClr>
              <a:defRPr/>
            </a:pPr>
            <a:r>
              <a:rPr lang="en-GB" sz="3200" dirty="0" smtClean="0">
                <a:solidFill>
                  <a:srgbClr val="FFFFFF"/>
                </a:solidFill>
                <a:effectLst/>
              </a:rPr>
              <a:t>Cu- IUD</a:t>
            </a:r>
          </a:p>
          <a:p>
            <a:pPr eaLnBrk="1" hangingPunct="1">
              <a:buClr>
                <a:srgbClr val="FFCC00"/>
              </a:buClr>
              <a:defRPr/>
            </a:pPr>
            <a:endParaRPr lang="en-GB" sz="3200" dirty="0" smtClean="0">
              <a:solidFill>
                <a:srgbClr val="FFFFFF"/>
              </a:solidFill>
              <a:effectLst/>
            </a:endParaRPr>
          </a:p>
          <a:p>
            <a:pPr eaLnBrk="1" hangingPunct="1">
              <a:buClr>
                <a:srgbClr val="FFCC00"/>
              </a:buClr>
              <a:defRPr/>
            </a:pPr>
            <a:r>
              <a:rPr lang="en-GB" sz="3200" dirty="0" err="1" smtClean="0">
                <a:solidFill>
                  <a:srgbClr val="FFFFFF"/>
                </a:solidFill>
                <a:effectLst/>
              </a:rPr>
              <a:t>Levonelle</a:t>
            </a:r>
            <a:endParaRPr lang="en-GB" sz="3200" dirty="0" smtClean="0">
              <a:solidFill>
                <a:srgbClr val="FFFFFF"/>
              </a:solidFill>
              <a:effectLst/>
            </a:endParaRPr>
          </a:p>
          <a:p>
            <a:pPr eaLnBrk="1" hangingPunct="1">
              <a:buClr>
                <a:srgbClr val="FFCC00"/>
              </a:buClr>
              <a:defRPr/>
            </a:pPr>
            <a:endParaRPr lang="en-GB" sz="3200" dirty="0" smtClean="0">
              <a:solidFill>
                <a:srgbClr val="FFFFFF"/>
              </a:solidFill>
              <a:effectLst/>
            </a:endParaRPr>
          </a:p>
          <a:p>
            <a:pPr eaLnBrk="1" hangingPunct="1">
              <a:buClr>
                <a:srgbClr val="FFCC00"/>
              </a:buClr>
              <a:defRPr/>
            </a:pPr>
            <a:r>
              <a:rPr lang="en-GB" sz="3200" dirty="0" smtClean="0">
                <a:solidFill>
                  <a:srgbClr val="FFFFFF"/>
                </a:solidFill>
                <a:effectLst/>
              </a:rPr>
              <a:t>Ella-One</a:t>
            </a:r>
          </a:p>
          <a:p>
            <a:pPr eaLnBrk="1" hangingPunct="1">
              <a:defRPr/>
            </a:pPr>
            <a:endParaRPr lang="en-GB" dirty="0"/>
          </a:p>
        </p:txBody>
      </p:sp>
      <p:sp>
        <p:nvSpPr>
          <p:cNvPr id="5" name="Content Placeholder 4"/>
          <p:cNvSpPr>
            <a:spLocks noGrp="1"/>
          </p:cNvSpPr>
          <p:nvPr>
            <p:ph sz="half" idx="1"/>
          </p:nvPr>
        </p:nvSpPr>
        <p:spPr/>
        <p:txBody>
          <a:bodyPr/>
          <a:lstStyle/>
          <a:p>
            <a:pPr>
              <a:defRPr/>
            </a:pPr>
            <a:endParaRPr lang="en-GB"/>
          </a:p>
        </p:txBody>
      </p:sp>
      <p:pic>
        <p:nvPicPr>
          <p:cNvPr id="6" name="Picture 5"/>
          <p:cNvPicPr>
            <a:picLocks noChangeAspect="1" noChangeArrowheads="1"/>
          </p:cNvPicPr>
          <p:nvPr/>
        </p:nvPicPr>
        <p:blipFill>
          <a:blip r:embed="rId3" cstate="print"/>
          <a:srcRect/>
          <a:stretch>
            <a:fillRect/>
          </a:stretch>
        </p:blipFill>
        <p:spPr bwMode="auto">
          <a:xfrm>
            <a:off x="683568" y="1772816"/>
            <a:ext cx="3048711" cy="42910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scan00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Rectangle 3"/>
          <p:cNvSpPr>
            <a:spLocks noChangeArrowheads="1"/>
          </p:cNvSpPr>
          <p:nvPr/>
        </p:nvSpPr>
        <p:spPr bwMode="auto">
          <a:xfrm>
            <a:off x="468313" y="0"/>
            <a:ext cx="4751387" cy="765175"/>
          </a:xfrm>
          <a:prstGeom prst="rect">
            <a:avLst/>
          </a:prstGeom>
          <a:solidFill>
            <a:schemeClr val="accent2">
              <a:lumMod val="75000"/>
              <a:lumOff val="25000"/>
            </a:schemeClr>
          </a:solidFill>
          <a:ln w="9525">
            <a:solidFill>
              <a:schemeClr val="tx1"/>
            </a:solidFill>
            <a:miter lim="800000"/>
            <a:headEnd/>
            <a:tailEnd/>
          </a:ln>
        </p:spPr>
        <p:txBody>
          <a:bodyPr wrap="none" anchor="ctr"/>
          <a:lstStyle/>
          <a:p>
            <a:pPr fontAlgn="auto">
              <a:spcBef>
                <a:spcPts val="0"/>
              </a:spcBef>
              <a:spcAft>
                <a:spcPts val="0"/>
              </a:spcAft>
              <a:defRPr/>
            </a:pPr>
            <a:endParaRPr lang="en-US">
              <a:latin typeface="+mn-lt"/>
              <a:cs typeface="+mn-cs"/>
            </a:endParaRPr>
          </a:p>
        </p:txBody>
      </p:sp>
      <p:sp>
        <p:nvSpPr>
          <p:cNvPr id="185348" name="AutoShape 4"/>
          <p:cNvSpPr>
            <a:spLocks noChangeArrowheads="1"/>
          </p:cNvSpPr>
          <p:nvPr/>
        </p:nvSpPr>
        <p:spPr bwMode="auto">
          <a:xfrm>
            <a:off x="3924300" y="836613"/>
            <a:ext cx="925513" cy="485775"/>
          </a:xfrm>
          <a:prstGeom prst="leftRightArrow">
            <a:avLst>
              <a:gd name="adj1" fmla="val 50000"/>
              <a:gd name="adj2" fmla="val 38105"/>
            </a:avLst>
          </a:prstGeom>
          <a:solidFill>
            <a:schemeClr val="accent1"/>
          </a:solidFill>
          <a:ln w="9525">
            <a:solidFill>
              <a:schemeClr val="tx1"/>
            </a:solidFill>
            <a:miter lim="800000"/>
            <a:headEnd/>
            <a:tailEnd/>
          </a:ln>
        </p:spPr>
        <p:txBody>
          <a:bodyPr wrap="none" anchor="ctr"/>
          <a:lstStyle/>
          <a:p>
            <a:pPr algn="ctr"/>
            <a:r>
              <a:rPr lang="en-GB" b="1">
                <a:latin typeface="Palatino Linotype" pitchFamily="18" charset="0"/>
              </a:rPr>
              <a:t>Max risk</a:t>
            </a:r>
          </a:p>
        </p:txBody>
      </p:sp>
      <p:sp>
        <p:nvSpPr>
          <p:cNvPr id="61445" name="Text Box 5"/>
          <p:cNvSpPr txBox="1">
            <a:spLocks noChangeArrowheads="1"/>
          </p:cNvSpPr>
          <p:nvPr/>
        </p:nvSpPr>
        <p:spPr bwMode="auto">
          <a:xfrm>
            <a:off x="611188" y="188913"/>
            <a:ext cx="4260850" cy="366712"/>
          </a:xfrm>
          <a:prstGeom prst="rect">
            <a:avLst/>
          </a:prstGeom>
          <a:noFill/>
          <a:ln w="9525">
            <a:noFill/>
            <a:miter lim="800000"/>
            <a:headEnd/>
            <a:tailEnd/>
          </a:ln>
        </p:spPr>
        <p:txBody>
          <a:bodyPr wrap="none">
            <a:spAutoFit/>
          </a:bodyPr>
          <a:lstStyle/>
          <a:p>
            <a:r>
              <a:rPr lang="en-GB" b="1">
                <a:solidFill>
                  <a:srgbClr val="FFFF66"/>
                </a:solidFill>
                <a:ea typeface="ＭＳ Ｐゴシック" pitchFamily="34" charset="-128"/>
              </a:rPr>
              <a:t>When in the cycle is the risk highest?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5348"/>
                                        </p:tgtEl>
                                        <p:attrNameLst>
                                          <p:attrName>style.visibility</p:attrName>
                                        </p:attrNameLst>
                                      </p:cBhvr>
                                      <p:to>
                                        <p:strVal val="visible"/>
                                      </p:to>
                                    </p:set>
                                    <p:anim calcmode="lin" valueType="num">
                                      <p:cBhvr additive="base">
                                        <p:cTn id="7" dur="500" fill="hold"/>
                                        <p:tgtEl>
                                          <p:spTgt spid="185348"/>
                                        </p:tgtEl>
                                        <p:attrNameLst>
                                          <p:attrName>ppt_x</p:attrName>
                                        </p:attrNameLst>
                                      </p:cBhvr>
                                      <p:tavLst>
                                        <p:tav tm="0">
                                          <p:val>
                                            <p:strVal val="#ppt_x"/>
                                          </p:val>
                                        </p:tav>
                                        <p:tav tm="100000">
                                          <p:val>
                                            <p:strVal val="#ppt_x"/>
                                          </p:val>
                                        </p:tav>
                                      </p:tavLst>
                                    </p:anim>
                                    <p:anim calcmode="lin" valueType="num">
                                      <p:cBhvr additive="base">
                                        <p:cTn id="8" dur="500" fill="hold"/>
                                        <p:tgtEl>
                                          <p:spTgt spid="1853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4716463" y="2205038"/>
            <a:ext cx="4032250" cy="309562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endParaRPr>
          </a:p>
        </p:txBody>
      </p:sp>
      <p:sp>
        <p:nvSpPr>
          <p:cNvPr id="9" name="Rounded Rectangle 8"/>
          <p:cNvSpPr/>
          <p:nvPr/>
        </p:nvSpPr>
        <p:spPr>
          <a:xfrm>
            <a:off x="323850" y="2205038"/>
            <a:ext cx="4068763" cy="3095625"/>
          </a:xfrm>
          <a:prstGeom prst="roundRect">
            <a:avLst/>
          </a:prstGeom>
          <a:solidFill>
            <a:schemeClr val="bg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endParaRPr>
          </a:p>
        </p:txBody>
      </p:sp>
      <p:sp>
        <p:nvSpPr>
          <p:cNvPr id="28676" name="Title 1"/>
          <p:cNvSpPr>
            <a:spLocks noGrp="1"/>
          </p:cNvSpPr>
          <p:nvPr>
            <p:ph type="title"/>
          </p:nvPr>
        </p:nvSpPr>
        <p:spPr/>
        <p:txBody>
          <a:bodyPr>
            <a:normAutofit fontScale="90000"/>
          </a:bodyPr>
          <a:lstStyle/>
          <a:p>
            <a:pPr>
              <a:defRPr/>
            </a:pPr>
            <a:r>
              <a:rPr lang="en-GB" sz="4000" b="0" dirty="0" smtClean="0">
                <a:solidFill>
                  <a:srgbClr val="FFC000"/>
                </a:solidFill>
                <a:effectLst/>
              </a:rPr>
              <a:t>A global, online survey of HCPs’ attitudes and beliefs regarding IUC</a:t>
            </a:r>
          </a:p>
        </p:txBody>
      </p:sp>
      <p:sp>
        <p:nvSpPr>
          <p:cNvPr id="62469" name="Content Placeholder 2"/>
          <p:cNvSpPr>
            <a:spLocks noGrp="1"/>
          </p:cNvSpPr>
          <p:nvPr>
            <p:ph sz="half" idx="1"/>
          </p:nvPr>
        </p:nvSpPr>
        <p:spPr>
          <a:xfrm>
            <a:off x="468313" y="1916113"/>
            <a:ext cx="3751262" cy="3125787"/>
          </a:xfrm>
        </p:spPr>
        <p:txBody>
          <a:bodyPr anchor="ctr"/>
          <a:lstStyle/>
          <a:p>
            <a:r>
              <a:rPr lang="en-GB" sz="2000" smtClean="0">
                <a:solidFill>
                  <a:schemeClr val="bg2"/>
                </a:solidFill>
                <a:effectLst/>
              </a:rPr>
              <a:t>Most frequently reported barriers to considering IUC for women </a:t>
            </a:r>
            <a:r>
              <a:rPr lang="en-GB" sz="2000" u="sng" smtClean="0">
                <a:solidFill>
                  <a:schemeClr val="bg2"/>
                </a:solidFill>
                <a:effectLst/>
              </a:rPr>
              <a:t>in general</a:t>
            </a:r>
            <a:r>
              <a:rPr lang="en-GB" sz="2000" smtClean="0">
                <a:solidFill>
                  <a:schemeClr val="bg2"/>
                </a:solidFill>
                <a:effectLst/>
              </a:rPr>
              <a:t>:</a:t>
            </a:r>
          </a:p>
          <a:p>
            <a:pPr lvl="1"/>
            <a:r>
              <a:rPr lang="en-GB" smtClean="0">
                <a:solidFill>
                  <a:schemeClr val="bg2"/>
                </a:solidFill>
                <a:effectLst/>
              </a:rPr>
              <a:t>Nulliparity</a:t>
            </a:r>
          </a:p>
          <a:p>
            <a:pPr lvl="1"/>
            <a:r>
              <a:rPr lang="en-GB" smtClean="0">
                <a:solidFill>
                  <a:schemeClr val="bg2"/>
                </a:solidFill>
                <a:effectLst/>
              </a:rPr>
              <a:t>Concern about PID</a:t>
            </a:r>
          </a:p>
        </p:txBody>
      </p:sp>
      <p:sp>
        <p:nvSpPr>
          <p:cNvPr id="28678" name="Content Placeholder 5"/>
          <p:cNvSpPr>
            <a:spLocks noGrp="1"/>
          </p:cNvSpPr>
          <p:nvPr>
            <p:ph sz="half" idx="2"/>
          </p:nvPr>
        </p:nvSpPr>
        <p:spPr>
          <a:xfrm>
            <a:off x="4787900" y="2205038"/>
            <a:ext cx="3754438" cy="2879725"/>
          </a:xfrm>
        </p:spPr>
        <p:txBody>
          <a:bodyPr/>
          <a:lstStyle/>
          <a:p>
            <a:pPr>
              <a:buClr>
                <a:schemeClr val="bg1"/>
              </a:buClr>
              <a:defRPr/>
            </a:pPr>
            <a:r>
              <a:rPr lang="en-GB" sz="2000" dirty="0" smtClean="0">
                <a:solidFill>
                  <a:schemeClr val="bg2"/>
                </a:solidFill>
                <a:effectLst/>
              </a:rPr>
              <a:t>Most frequently reported barriers to considering IUC for </a:t>
            </a:r>
            <a:r>
              <a:rPr lang="en-GB" sz="2000" u="sng" dirty="0" err="1" smtClean="0">
                <a:solidFill>
                  <a:schemeClr val="bg2"/>
                </a:solidFill>
                <a:effectLst/>
              </a:rPr>
              <a:t>nulliparous</a:t>
            </a:r>
            <a:r>
              <a:rPr lang="en-GB" sz="2000" dirty="0" smtClean="0">
                <a:solidFill>
                  <a:schemeClr val="bg2"/>
                </a:solidFill>
                <a:effectLst/>
              </a:rPr>
              <a:t> women:</a:t>
            </a:r>
          </a:p>
          <a:p>
            <a:pPr lvl="1">
              <a:buClr>
                <a:schemeClr val="bg1"/>
              </a:buClr>
              <a:defRPr/>
            </a:pPr>
            <a:r>
              <a:rPr lang="en-GB" dirty="0" smtClean="0">
                <a:solidFill>
                  <a:schemeClr val="bg2"/>
                </a:solidFill>
                <a:effectLst/>
              </a:rPr>
              <a:t>Concern about difficult insertion</a:t>
            </a:r>
          </a:p>
          <a:p>
            <a:pPr lvl="1">
              <a:buClr>
                <a:schemeClr val="bg1"/>
              </a:buClr>
              <a:defRPr/>
            </a:pPr>
            <a:r>
              <a:rPr lang="en-GB" dirty="0" smtClean="0">
                <a:solidFill>
                  <a:schemeClr val="bg2"/>
                </a:solidFill>
                <a:effectLst/>
              </a:rPr>
              <a:t>Concern about PID</a:t>
            </a:r>
          </a:p>
          <a:p>
            <a:pPr lvl="1">
              <a:buClr>
                <a:schemeClr val="bg1"/>
              </a:buClr>
              <a:defRPr/>
            </a:pPr>
            <a:r>
              <a:rPr lang="en-GB" dirty="0" smtClean="0">
                <a:solidFill>
                  <a:schemeClr val="bg2"/>
                </a:solidFill>
                <a:effectLst/>
              </a:rPr>
              <a:t>Concern about insertion pain</a:t>
            </a:r>
          </a:p>
          <a:p>
            <a:pPr>
              <a:defRPr/>
            </a:pPr>
            <a:endParaRPr lang="en-GB" dirty="0" smtClean="0">
              <a:solidFill>
                <a:srgbClr val="FFFFFF"/>
              </a:solidFill>
            </a:endParaRPr>
          </a:p>
        </p:txBody>
      </p:sp>
      <p:sp>
        <p:nvSpPr>
          <p:cNvPr id="4" name="Rounded Rectangle 3"/>
          <p:cNvSpPr/>
          <p:nvPr/>
        </p:nvSpPr>
        <p:spPr>
          <a:xfrm>
            <a:off x="468313" y="5445125"/>
            <a:ext cx="8243887" cy="8636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2400" b="1" dirty="0">
                <a:solidFill>
                  <a:schemeClr val="bg1"/>
                </a:solidFill>
                <a:cs typeface="Arial" pitchFamily="34" charset="0"/>
              </a:rPr>
              <a:t>None of these barriers are evidence-based</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5"/>
          <p:cNvSpPr>
            <a:spLocks noGrp="1"/>
          </p:cNvSpPr>
          <p:nvPr>
            <p:ph type="sldNum" sz="quarter" idx="11"/>
          </p:nvPr>
        </p:nvSpPr>
        <p:spPr>
          <a:xfrm>
            <a:off x="3124200" y="6248400"/>
            <a:ext cx="2895600" cy="476250"/>
          </a:xfrm>
          <a:noFill/>
        </p:spPr>
        <p:txBody>
          <a:bodyPr/>
          <a:lstStyle/>
          <a:p>
            <a:pPr algn="ctr"/>
            <a:fld id="{C418A823-8924-41FF-A66D-37063E884311}" type="slidenum">
              <a:rPr lang="en-GB" altLang="en-US" smtClean="0"/>
              <a:pPr algn="ctr"/>
              <a:t>48</a:t>
            </a:fld>
            <a:endParaRPr lang="en-GB" altLang="en-US" smtClean="0"/>
          </a:p>
        </p:txBody>
      </p:sp>
      <p:sp>
        <p:nvSpPr>
          <p:cNvPr id="4099" name="Rectangle 2"/>
          <p:cNvSpPr>
            <a:spLocks noGrp="1" noChangeArrowheads="1"/>
          </p:cNvSpPr>
          <p:nvPr>
            <p:ph type="title"/>
          </p:nvPr>
        </p:nvSpPr>
        <p:spPr/>
        <p:txBody>
          <a:bodyPr/>
          <a:lstStyle/>
          <a:p>
            <a:pPr eaLnBrk="1" hangingPunct="1">
              <a:defRPr/>
            </a:pPr>
            <a:endParaRPr lang="en-GB" altLang="en-US" smtClean="0"/>
          </a:p>
        </p:txBody>
      </p:sp>
      <p:pic>
        <p:nvPicPr>
          <p:cNvPr id="63492" name="Picture 3" descr="Mulitple"/>
          <p:cNvPicPr>
            <a:picLocks noChangeAspect="1" noChangeArrowheads="1"/>
          </p:cNvPicPr>
          <p:nvPr>
            <p:ph idx="1"/>
          </p:nvPr>
        </p:nvPicPr>
        <p:blipFill>
          <a:blip r:embed="rId3" cstate="print"/>
          <a:srcRect/>
          <a:stretch>
            <a:fillRect/>
          </a:stretch>
        </p:blipFill>
        <p:spPr>
          <a:xfrm>
            <a:off x="1547813" y="260350"/>
            <a:ext cx="5616575" cy="6408738"/>
          </a:xfrm>
          <a:noFill/>
        </p:spPr>
      </p:pic>
    </p:spTree>
  </p:cSld>
  <p:clrMapOvr>
    <a:masterClrMapping/>
  </p:clrMapOvr>
  <p:transition advTm="500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a:xfrm>
            <a:off x="0" y="115888"/>
            <a:ext cx="9144000" cy="1081087"/>
          </a:xfrm>
        </p:spPr>
        <p:txBody>
          <a:bodyPr>
            <a:normAutofit fontScale="90000"/>
          </a:bodyPr>
          <a:lstStyle/>
          <a:p>
            <a:pPr eaLnBrk="1" hangingPunct="1">
              <a:defRPr/>
            </a:pPr>
            <a:r>
              <a:rPr lang="en-GB" altLang="ja-JP" b="0" dirty="0" smtClean="0">
                <a:solidFill>
                  <a:srgbClr val="FFC000"/>
                </a:solidFill>
                <a:effectLst/>
                <a:ea typeface="ＭＳ Ｐゴシック" pitchFamily="34" charset="-128"/>
              </a:rPr>
              <a:t>Intrauterine contraception and nulliparous women</a:t>
            </a:r>
          </a:p>
        </p:txBody>
      </p:sp>
      <p:sp>
        <p:nvSpPr>
          <p:cNvPr id="64515" name="Rectangle 3"/>
          <p:cNvSpPr>
            <a:spLocks noGrp="1" noChangeArrowheads="1"/>
          </p:cNvSpPr>
          <p:nvPr>
            <p:ph type="body" idx="4294967295"/>
          </p:nvPr>
        </p:nvSpPr>
        <p:spPr>
          <a:xfrm>
            <a:off x="152400" y="1371600"/>
            <a:ext cx="5867400" cy="4873625"/>
          </a:xfrm>
          <a:noFill/>
        </p:spPr>
        <p:txBody>
          <a:bodyPr/>
          <a:lstStyle/>
          <a:p>
            <a:pPr eaLnBrk="1" hangingPunct="1"/>
            <a:r>
              <a:rPr lang="en-GB" altLang="ja-JP" sz="2800" b="1" smtClean="0">
                <a:effectLst/>
                <a:ea typeface="ＭＳ Ｐゴシック" pitchFamily="34" charset="-128"/>
              </a:rPr>
              <a:t>Use</a:t>
            </a:r>
          </a:p>
          <a:p>
            <a:pPr lvl="1" eaLnBrk="1" hangingPunct="1"/>
            <a:r>
              <a:rPr lang="en-GB" altLang="ja-JP" sz="2000" smtClean="0">
                <a:effectLst/>
                <a:ea typeface="ＭＳ Ｐゴシック" pitchFamily="34" charset="-128"/>
              </a:rPr>
              <a:t>patient choice</a:t>
            </a:r>
          </a:p>
          <a:p>
            <a:pPr lvl="1" eaLnBrk="1" hangingPunct="1"/>
            <a:r>
              <a:rPr lang="en-GB" altLang="ja-JP" sz="2000" smtClean="0">
                <a:effectLst/>
                <a:ea typeface="ＭＳ Ｐゴシック" pitchFamily="34" charset="-128"/>
              </a:rPr>
              <a:t>complex medical problems e.g. cardiovascular disease, HIV,</a:t>
            </a:r>
          </a:p>
          <a:p>
            <a:pPr lvl="1" eaLnBrk="1" hangingPunct="1"/>
            <a:r>
              <a:rPr lang="en-GB" altLang="ja-JP" sz="2000" smtClean="0">
                <a:effectLst/>
                <a:ea typeface="ＭＳ Ｐゴシック" pitchFamily="34" charset="-128"/>
              </a:rPr>
              <a:t>taking liver enzyme inducers </a:t>
            </a:r>
          </a:p>
          <a:p>
            <a:pPr eaLnBrk="1" hangingPunct="1"/>
            <a:r>
              <a:rPr lang="en-GB" altLang="ja-JP" sz="2800" b="1" smtClean="0">
                <a:effectLst/>
                <a:ea typeface="ＭＳ Ｐゴシック" pitchFamily="34" charset="-128"/>
              </a:rPr>
              <a:t>Safety in nullips</a:t>
            </a:r>
          </a:p>
          <a:p>
            <a:pPr lvl="1" eaLnBrk="1" hangingPunct="1"/>
            <a:r>
              <a:rPr lang="en-GB" altLang="ja-JP" sz="2000" smtClean="0">
                <a:effectLst/>
                <a:ea typeface="ＭＳ Ｐゴシック" pitchFamily="34" charset="-128"/>
              </a:rPr>
              <a:t>no evidence of increased risk of expulsion, pelvic infection or infertility</a:t>
            </a:r>
          </a:p>
          <a:p>
            <a:pPr lvl="1" eaLnBrk="1" hangingPunct="1"/>
            <a:r>
              <a:rPr lang="en-GB" altLang="ja-JP" sz="2000" smtClean="0">
                <a:effectLst/>
                <a:ea typeface="ＭＳ Ｐゴシック" pitchFamily="34" charset="-128"/>
              </a:rPr>
              <a:t>well-accepted (80% for IUS versus 73% in COC group at 12 months)</a:t>
            </a:r>
          </a:p>
          <a:p>
            <a:pPr lvl="1" eaLnBrk="1" hangingPunct="1"/>
            <a:r>
              <a:rPr lang="en-GB" altLang="ja-JP" sz="2000" smtClean="0">
                <a:effectLst/>
                <a:ea typeface="ＭＳ Ｐゴシック" pitchFamily="34" charset="-128"/>
              </a:rPr>
              <a:t>easily fitted</a:t>
            </a:r>
          </a:p>
          <a:p>
            <a:pPr lvl="1" eaLnBrk="1" hangingPunct="1"/>
            <a:endParaRPr lang="en-GB" altLang="ja-JP" sz="2000" smtClean="0">
              <a:effectLst/>
              <a:ea typeface="ＭＳ Ｐゴシック" pitchFamily="34" charset="-128"/>
            </a:endParaRPr>
          </a:p>
          <a:p>
            <a:pPr lvl="1" eaLnBrk="1" hangingPunct="1">
              <a:buFontTx/>
              <a:buNone/>
            </a:pPr>
            <a:endParaRPr lang="en-GB" altLang="ja-JP" sz="1400" smtClean="0">
              <a:effectLst/>
              <a:ea typeface="ＭＳ Ｐゴシック" pitchFamily="34" charset="-128"/>
            </a:endParaRPr>
          </a:p>
        </p:txBody>
      </p:sp>
      <p:sp>
        <p:nvSpPr>
          <p:cNvPr id="64516" name="Text Box 4"/>
          <p:cNvSpPr txBox="1">
            <a:spLocks noChangeArrowheads="1"/>
          </p:cNvSpPr>
          <p:nvPr/>
        </p:nvSpPr>
        <p:spPr bwMode="auto">
          <a:xfrm>
            <a:off x="303213" y="6329363"/>
            <a:ext cx="3908425" cy="457200"/>
          </a:xfrm>
          <a:prstGeom prst="rect">
            <a:avLst/>
          </a:prstGeom>
          <a:noFill/>
          <a:ln w="12700">
            <a:noFill/>
            <a:miter lim="800000"/>
            <a:headEnd type="none" w="sm" len="sm"/>
            <a:tailEnd type="none" w="sm" len="sm"/>
          </a:ln>
        </p:spPr>
        <p:txBody>
          <a:bodyPr>
            <a:spAutoFit/>
          </a:bodyPr>
          <a:lstStyle/>
          <a:p>
            <a:endParaRPr lang="ja-JP" altLang="en-US">
              <a:ea typeface="ＭＳ Ｐゴシック" pitchFamily="34" charset="-128"/>
            </a:endParaRPr>
          </a:p>
        </p:txBody>
      </p:sp>
      <p:sp>
        <p:nvSpPr>
          <p:cNvPr id="64517" name="Text Box 5"/>
          <p:cNvSpPr txBox="1">
            <a:spLocks noChangeArrowheads="1"/>
          </p:cNvSpPr>
          <p:nvPr/>
        </p:nvSpPr>
        <p:spPr bwMode="auto">
          <a:xfrm>
            <a:off x="2555875" y="5949950"/>
            <a:ext cx="5105400" cy="630238"/>
          </a:xfrm>
          <a:prstGeom prst="rect">
            <a:avLst/>
          </a:prstGeom>
          <a:noFill/>
          <a:ln w="12700">
            <a:noFill/>
            <a:miter lim="800000"/>
            <a:headEnd type="none" w="sm" len="sm"/>
            <a:tailEnd type="none" w="sm" len="sm"/>
          </a:ln>
        </p:spPr>
        <p:txBody>
          <a:bodyPr>
            <a:spAutoFit/>
          </a:bodyPr>
          <a:lstStyle/>
          <a:p>
            <a:pPr lvl="1">
              <a:spcBef>
                <a:spcPct val="20000"/>
              </a:spcBef>
              <a:buClr>
                <a:schemeClr val="tx1"/>
              </a:buClr>
            </a:pPr>
            <a:r>
              <a:rPr lang="en-GB" altLang="ja-JP" sz="1600">
                <a:ea typeface="ＭＳ Ｐゴシック" pitchFamily="34" charset="-128"/>
              </a:rPr>
              <a:t>Pakarinen, Contraception, 2003; </a:t>
            </a:r>
          </a:p>
          <a:p>
            <a:pPr lvl="1">
              <a:spcBef>
                <a:spcPct val="20000"/>
              </a:spcBef>
              <a:buClr>
                <a:schemeClr val="tx1"/>
              </a:buClr>
            </a:pPr>
            <a:r>
              <a:rPr lang="en-GB" altLang="ja-JP" sz="1600">
                <a:ea typeface="ＭＳ Ｐゴシック" pitchFamily="34" charset="-128"/>
              </a:rPr>
              <a:t>Prager et al. Contraception 2007</a:t>
            </a:r>
            <a:endParaRPr lang="ja-JP" altLang="en-US" sz="1600">
              <a:ea typeface="ＭＳ Ｐゴシック" pitchFamily="34" charset="-128"/>
            </a:endParaRPr>
          </a:p>
        </p:txBody>
      </p:sp>
      <p:pic>
        <p:nvPicPr>
          <p:cNvPr id="64518" name="Picture 7" descr="http://www.quantumgallery.com/images/Portrait%20of%20a%20Young%20Women500.jpg"/>
          <p:cNvPicPr>
            <a:picLocks noChangeAspect="1" noChangeArrowheads="1"/>
          </p:cNvPicPr>
          <p:nvPr/>
        </p:nvPicPr>
        <p:blipFill>
          <a:blip r:embed="rId3" cstate="print"/>
          <a:srcRect/>
          <a:stretch>
            <a:fillRect/>
          </a:stretch>
        </p:blipFill>
        <p:spPr bwMode="auto">
          <a:xfrm>
            <a:off x="5867400" y="2209800"/>
            <a:ext cx="2921000"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p:cNvSpPr/>
          <p:nvPr/>
        </p:nvSpPr>
        <p:spPr>
          <a:xfrm>
            <a:off x="0" y="2060575"/>
            <a:ext cx="9144000" cy="2608263"/>
          </a:xfrm>
          <a:prstGeom prst="rect">
            <a:avLst/>
          </a:prstGeom>
          <a:gradFill flip="none" rotWithShape="1">
            <a:gsLst>
              <a:gs pos="0">
                <a:schemeClr val="accent1">
                  <a:shade val="51000"/>
                  <a:satMod val="130000"/>
                  <a:alpha val="11000"/>
                </a:schemeClr>
              </a:gs>
              <a:gs pos="80000">
                <a:schemeClr val="accent1">
                  <a:shade val="93000"/>
                  <a:satMod val="130000"/>
                  <a:alpha val="11000"/>
                </a:schemeClr>
              </a:gs>
              <a:gs pos="100000">
                <a:schemeClr val="accent1">
                  <a:shade val="94000"/>
                  <a:satMod val="135000"/>
                  <a:alpha val="11000"/>
                </a:schemeClr>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65539" name="Title 1"/>
          <p:cNvSpPr>
            <a:spLocks noGrp="1"/>
          </p:cNvSpPr>
          <p:nvPr>
            <p:ph type="title"/>
          </p:nvPr>
        </p:nvSpPr>
        <p:spPr>
          <a:xfrm>
            <a:off x="395288" y="169863"/>
            <a:ext cx="8353425" cy="823912"/>
          </a:xfrm>
        </p:spPr>
        <p:txBody>
          <a:bodyPr/>
          <a:lstStyle/>
          <a:p>
            <a:r>
              <a:rPr lang="en-GB" sz="4000" b="0" smtClean="0">
                <a:solidFill>
                  <a:srgbClr val="FFC000"/>
                </a:solidFill>
                <a:effectLst/>
              </a:rPr>
              <a:t>Evidence in relation to pain on insertion</a:t>
            </a:r>
          </a:p>
        </p:txBody>
      </p:sp>
      <p:sp>
        <p:nvSpPr>
          <p:cNvPr id="53250" name="Text Placeholder 6"/>
          <p:cNvSpPr>
            <a:spLocks noGrp="1"/>
          </p:cNvSpPr>
          <p:nvPr>
            <p:ph type="body" sz="quarter" idx="10"/>
          </p:nvPr>
        </p:nvSpPr>
        <p:spPr>
          <a:xfrm>
            <a:off x="260350" y="5635625"/>
            <a:ext cx="7272338" cy="504825"/>
          </a:xfrm>
        </p:spPr>
        <p:txBody>
          <a:bodyPr/>
          <a:lstStyle/>
          <a:p>
            <a:pPr>
              <a:buFont typeface="Arial" charset="0"/>
              <a:buNone/>
              <a:defRPr/>
            </a:pPr>
            <a:r>
              <a:rPr lang="en-GB" sz="900" dirty="0" smtClean="0">
                <a:solidFill>
                  <a:schemeClr val="tx1">
                    <a:lumMod val="75000"/>
                  </a:schemeClr>
                </a:solidFill>
                <a:effectLst/>
              </a:rPr>
              <a:t>VAS, visual analogue scale.</a:t>
            </a:r>
            <a:br>
              <a:rPr lang="en-GB" sz="900" dirty="0" smtClean="0">
                <a:solidFill>
                  <a:schemeClr val="tx1">
                    <a:lumMod val="75000"/>
                  </a:schemeClr>
                </a:solidFill>
                <a:effectLst/>
              </a:rPr>
            </a:br>
            <a:r>
              <a:rPr lang="en-GB" sz="900" dirty="0" smtClean="0">
                <a:solidFill>
                  <a:schemeClr val="tx1">
                    <a:lumMod val="75000"/>
                  </a:schemeClr>
                </a:solidFill>
                <a:effectLst/>
              </a:rPr>
              <a:t>Adapted from: </a:t>
            </a:r>
            <a:r>
              <a:rPr lang="en-GB" sz="900" dirty="0" err="1" smtClean="0">
                <a:solidFill>
                  <a:schemeClr val="tx1">
                    <a:lumMod val="75000"/>
                  </a:schemeClr>
                </a:solidFill>
                <a:effectLst/>
              </a:rPr>
              <a:t>Hubacher</a:t>
            </a:r>
            <a:r>
              <a:rPr lang="en-GB" sz="900" dirty="0" smtClean="0">
                <a:solidFill>
                  <a:schemeClr val="tx1">
                    <a:lumMod val="75000"/>
                  </a:schemeClr>
                </a:solidFill>
                <a:effectLst/>
              </a:rPr>
              <a:t> D, </a:t>
            </a:r>
            <a:r>
              <a:rPr lang="en-GB" sz="900" i="1" dirty="0" smtClean="0">
                <a:solidFill>
                  <a:schemeClr val="tx1">
                    <a:lumMod val="75000"/>
                  </a:schemeClr>
                </a:solidFill>
                <a:effectLst/>
              </a:rPr>
              <a:t>et al</a:t>
            </a:r>
            <a:r>
              <a:rPr lang="en-GB" sz="900" dirty="0" smtClean="0">
                <a:solidFill>
                  <a:schemeClr val="tx1">
                    <a:lumMod val="75000"/>
                  </a:schemeClr>
                </a:solidFill>
                <a:effectLst/>
              </a:rPr>
              <a:t>. Am J </a:t>
            </a:r>
            <a:r>
              <a:rPr lang="en-GB" sz="900" dirty="0" err="1" smtClean="0">
                <a:solidFill>
                  <a:schemeClr val="tx1">
                    <a:lumMod val="75000"/>
                  </a:schemeClr>
                </a:solidFill>
                <a:effectLst/>
              </a:rPr>
              <a:t>Obstet</a:t>
            </a:r>
            <a:r>
              <a:rPr lang="en-GB" sz="900" dirty="0" smtClean="0">
                <a:solidFill>
                  <a:schemeClr val="tx1">
                    <a:lumMod val="75000"/>
                  </a:schemeClr>
                </a:solidFill>
                <a:effectLst/>
              </a:rPr>
              <a:t> </a:t>
            </a:r>
            <a:r>
              <a:rPr lang="en-GB" sz="900" dirty="0" err="1" smtClean="0">
                <a:solidFill>
                  <a:schemeClr val="tx1">
                    <a:lumMod val="75000"/>
                  </a:schemeClr>
                </a:solidFill>
                <a:effectLst/>
              </a:rPr>
              <a:t>Gynecol</a:t>
            </a:r>
            <a:r>
              <a:rPr lang="en-GB" sz="900" dirty="0" smtClean="0">
                <a:solidFill>
                  <a:schemeClr val="tx1">
                    <a:lumMod val="75000"/>
                  </a:schemeClr>
                </a:solidFill>
                <a:effectLst/>
              </a:rPr>
              <a:t> 2006;195:1272−7</a:t>
            </a:r>
            <a:r>
              <a:rPr lang="en-US" sz="900" dirty="0" smtClean="0">
                <a:solidFill>
                  <a:schemeClr val="tx1">
                    <a:lumMod val="75000"/>
                  </a:schemeClr>
                </a:solidFill>
                <a:effectLst/>
              </a:rPr>
              <a:t>.</a:t>
            </a:r>
            <a:endParaRPr lang="en-GB" sz="900" dirty="0" smtClean="0">
              <a:solidFill>
                <a:schemeClr val="tx1">
                  <a:lumMod val="75000"/>
                </a:schemeClr>
              </a:solidFill>
              <a:effectLst/>
            </a:endParaRPr>
          </a:p>
        </p:txBody>
      </p:sp>
      <p:sp>
        <p:nvSpPr>
          <p:cNvPr id="65541" name="TextBox 8"/>
          <p:cNvSpPr txBox="1">
            <a:spLocks noChangeArrowheads="1"/>
          </p:cNvSpPr>
          <p:nvPr/>
        </p:nvSpPr>
        <p:spPr bwMode="auto">
          <a:xfrm>
            <a:off x="468313" y="3629025"/>
            <a:ext cx="715962" cy="584200"/>
          </a:xfrm>
          <a:prstGeom prst="rect">
            <a:avLst/>
          </a:prstGeom>
          <a:noFill/>
          <a:ln w="9525">
            <a:noFill/>
            <a:miter lim="800000"/>
            <a:headEnd/>
            <a:tailEnd/>
          </a:ln>
        </p:spPr>
        <p:txBody>
          <a:bodyPr>
            <a:spAutoFit/>
          </a:bodyPr>
          <a:lstStyle/>
          <a:p>
            <a:pPr algn="ctr"/>
            <a:r>
              <a:rPr lang="en-US" sz="1600" b="1">
                <a:solidFill>
                  <a:srgbClr val="FFC000"/>
                </a:solidFill>
              </a:rPr>
              <a:t>No pain</a:t>
            </a:r>
          </a:p>
        </p:txBody>
      </p:sp>
      <p:sp>
        <p:nvSpPr>
          <p:cNvPr id="65542" name="TextBox 9"/>
          <p:cNvSpPr txBox="1">
            <a:spLocks noChangeArrowheads="1"/>
          </p:cNvSpPr>
          <p:nvPr/>
        </p:nvSpPr>
        <p:spPr bwMode="auto">
          <a:xfrm>
            <a:off x="3703638" y="2238375"/>
            <a:ext cx="1420812" cy="338138"/>
          </a:xfrm>
          <a:prstGeom prst="rect">
            <a:avLst/>
          </a:prstGeom>
          <a:noFill/>
          <a:ln w="9525">
            <a:noFill/>
            <a:miter lim="800000"/>
            <a:headEnd/>
            <a:tailEnd/>
          </a:ln>
        </p:spPr>
        <p:txBody>
          <a:bodyPr>
            <a:spAutoFit/>
          </a:bodyPr>
          <a:lstStyle/>
          <a:p>
            <a:pPr algn="ctr"/>
            <a:r>
              <a:rPr lang="en-US" sz="1600" b="1">
                <a:solidFill>
                  <a:srgbClr val="FFC000"/>
                </a:solidFill>
              </a:rPr>
              <a:t>Pain VAS</a:t>
            </a:r>
          </a:p>
        </p:txBody>
      </p:sp>
      <p:cxnSp>
        <p:nvCxnSpPr>
          <p:cNvPr id="11" name="Straight Connector 10"/>
          <p:cNvCxnSpPr/>
          <p:nvPr/>
        </p:nvCxnSpPr>
        <p:spPr>
          <a:xfrm>
            <a:off x="827088" y="3429000"/>
            <a:ext cx="7224712" cy="0"/>
          </a:xfrm>
          <a:prstGeom prst="line">
            <a:avLst/>
          </a:prstGeom>
          <a:ln>
            <a:solidFill>
              <a:srgbClr val="808284"/>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819150" y="3140075"/>
            <a:ext cx="0" cy="455613"/>
          </a:xfrm>
          <a:prstGeom prst="line">
            <a:avLst/>
          </a:prstGeom>
          <a:ln>
            <a:solidFill>
              <a:srgbClr val="808284"/>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8043863" y="3140075"/>
            <a:ext cx="0" cy="455613"/>
          </a:xfrm>
          <a:prstGeom prst="line">
            <a:avLst/>
          </a:prstGeom>
          <a:ln>
            <a:solidFill>
              <a:srgbClr val="808284"/>
            </a:solidFill>
          </a:ln>
          <a:effectLst/>
        </p:spPr>
        <p:style>
          <a:lnRef idx="2">
            <a:schemeClr val="accent1"/>
          </a:lnRef>
          <a:fillRef idx="0">
            <a:schemeClr val="accent1"/>
          </a:fillRef>
          <a:effectRef idx="1">
            <a:schemeClr val="accent1"/>
          </a:effectRef>
          <a:fontRef idx="minor">
            <a:schemeClr val="tx1"/>
          </a:fontRef>
        </p:style>
      </p:cxnSp>
      <p:sp>
        <p:nvSpPr>
          <p:cNvPr id="65546" name="TextBox 23"/>
          <p:cNvSpPr txBox="1">
            <a:spLocks noChangeArrowheads="1"/>
          </p:cNvSpPr>
          <p:nvPr/>
        </p:nvSpPr>
        <p:spPr bwMode="auto">
          <a:xfrm>
            <a:off x="673100" y="2725738"/>
            <a:ext cx="290513" cy="338137"/>
          </a:xfrm>
          <a:prstGeom prst="rect">
            <a:avLst/>
          </a:prstGeom>
          <a:noFill/>
          <a:ln w="9525">
            <a:noFill/>
            <a:miter lim="800000"/>
            <a:headEnd/>
            <a:tailEnd/>
          </a:ln>
        </p:spPr>
        <p:txBody>
          <a:bodyPr>
            <a:spAutoFit/>
          </a:bodyPr>
          <a:lstStyle/>
          <a:p>
            <a:pPr algn="ctr"/>
            <a:r>
              <a:rPr lang="en-US" sz="1600">
                <a:solidFill>
                  <a:srgbClr val="808284"/>
                </a:solidFill>
              </a:rPr>
              <a:t>0</a:t>
            </a:r>
          </a:p>
        </p:txBody>
      </p:sp>
      <p:sp>
        <p:nvSpPr>
          <p:cNvPr id="65547" name="TextBox 24"/>
          <p:cNvSpPr txBox="1">
            <a:spLocks noChangeArrowheads="1"/>
          </p:cNvSpPr>
          <p:nvPr/>
        </p:nvSpPr>
        <p:spPr bwMode="auto">
          <a:xfrm>
            <a:off x="1390650" y="2725738"/>
            <a:ext cx="290513" cy="338137"/>
          </a:xfrm>
          <a:prstGeom prst="rect">
            <a:avLst/>
          </a:prstGeom>
          <a:noFill/>
          <a:ln w="9525">
            <a:noFill/>
            <a:miter lim="800000"/>
            <a:headEnd/>
            <a:tailEnd/>
          </a:ln>
        </p:spPr>
        <p:txBody>
          <a:bodyPr>
            <a:spAutoFit/>
          </a:bodyPr>
          <a:lstStyle/>
          <a:p>
            <a:pPr algn="ctr"/>
            <a:r>
              <a:rPr lang="en-US" sz="1600">
                <a:solidFill>
                  <a:srgbClr val="808284"/>
                </a:solidFill>
              </a:rPr>
              <a:t>1</a:t>
            </a:r>
          </a:p>
        </p:txBody>
      </p:sp>
      <p:sp>
        <p:nvSpPr>
          <p:cNvPr id="65548" name="TextBox 26"/>
          <p:cNvSpPr txBox="1">
            <a:spLocks noChangeArrowheads="1"/>
          </p:cNvSpPr>
          <p:nvPr/>
        </p:nvSpPr>
        <p:spPr bwMode="auto">
          <a:xfrm>
            <a:off x="2106613" y="2725738"/>
            <a:ext cx="290512" cy="338137"/>
          </a:xfrm>
          <a:prstGeom prst="rect">
            <a:avLst/>
          </a:prstGeom>
          <a:noFill/>
          <a:ln w="9525">
            <a:noFill/>
            <a:miter lim="800000"/>
            <a:headEnd/>
            <a:tailEnd/>
          </a:ln>
        </p:spPr>
        <p:txBody>
          <a:bodyPr>
            <a:spAutoFit/>
          </a:bodyPr>
          <a:lstStyle/>
          <a:p>
            <a:pPr algn="ctr"/>
            <a:r>
              <a:rPr lang="en-US" sz="1600">
                <a:solidFill>
                  <a:srgbClr val="808284"/>
                </a:solidFill>
              </a:rPr>
              <a:t>2</a:t>
            </a:r>
          </a:p>
        </p:txBody>
      </p:sp>
      <p:sp>
        <p:nvSpPr>
          <p:cNvPr id="65549" name="TextBox 27"/>
          <p:cNvSpPr txBox="1">
            <a:spLocks noChangeArrowheads="1"/>
          </p:cNvSpPr>
          <p:nvPr/>
        </p:nvSpPr>
        <p:spPr bwMode="auto">
          <a:xfrm>
            <a:off x="2824163" y="2725738"/>
            <a:ext cx="290512" cy="338137"/>
          </a:xfrm>
          <a:prstGeom prst="rect">
            <a:avLst/>
          </a:prstGeom>
          <a:noFill/>
          <a:ln w="9525">
            <a:noFill/>
            <a:miter lim="800000"/>
            <a:headEnd/>
            <a:tailEnd/>
          </a:ln>
        </p:spPr>
        <p:txBody>
          <a:bodyPr>
            <a:spAutoFit/>
          </a:bodyPr>
          <a:lstStyle/>
          <a:p>
            <a:pPr algn="ctr"/>
            <a:r>
              <a:rPr lang="en-US" sz="1600">
                <a:solidFill>
                  <a:srgbClr val="808284"/>
                </a:solidFill>
              </a:rPr>
              <a:t>3</a:t>
            </a:r>
          </a:p>
        </p:txBody>
      </p:sp>
      <p:sp>
        <p:nvSpPr>
          <p:cNvPr id="65550" name="TextBox 28"/>
          <p:cNvSpPr txBox="1">
            <a:spLocks noChangeArrowheads="1"/>
          </p:cNvSpPr>
          <p:nvPr/>
        </p:nvSpPr>
        <p:spPr bwMode="auto">
          <a:xfrm>
            <a:off x="3541713" y="2725738"/>
            <a:ext cx="290512" cy="338137"/>
          </a:xfrm>
          <a:prstGeom prst="rect">
            <a:avLst/>
          </a:prstGeom>
          <a:noFill/>
          <a:ln w="9525">
            <a:noFill/>
            <a:miter lim="800000"/>
            <a:headEnd/>
            <a:tailEnd/>
          </a:ln>
        </p:spPr>
        <p:txBody>
          <a:bodyPr>
            <a:spAutoFit/>
          </a:bodyPr>
          <a:lstStyle/>
          <a:p>
            <a:pPr algn="ctr"/>
            <a:r>
              <a:rPr lang="en-US" sz="1600">
                <a:solidFill>
                  <a:srgbClr val="808284"/>
                </a:solidFill>
              </a:rPr>
              <a:t>4</a:t>
            </a:r>
          </a:p>
        </p:txBody>
      </p:sp>
      <p:sp>
        <p:nvSpPr>
          <p:cNvPr id="65551" name="TextBox 29"/>
          <p:cNvSpPr txBox="1">
            <a:spLocks noChangeArrowheads="1"/>
          </p:cNvSpPr>
          <p:nvPr/>
        </p:nvSpPr>
        <p:spPr bwMode="auto">
          <a:xfrm>
            <a:off x="4257675" y="2725738"/>
            <a:ext cx="290513" cy="338137"/>
          </a:xfrm>
          <a:prstGeom prst="rect">
            <a:avLst/>
          </a:prstGeom>
          <a:noFill/>
          <a:ln w="9525">
            <a:noFill/>
            <a:miter lim="800000"/>
            <a:headEnd/>
            <a:tailEnd/>
          </a:ln>
        </p:spPr>
        <p:txBody>
          <a:bodyPr>
            <a:spAutoFit/>
          </a:bodyPr>
          <a:lstStyle/>
          <a:p>
            <a:pPr algn="ctr"/>
            <a:r>
              <a:rPr lang="en-US" sz="1600">
                <a:solidFill>
                  <a:srgbClr val="808284"/>
                </a:solidFill>
              </a:rPr>
              <a:t>5</a:t>
            </a:r>
          </a:p>
        </p:txBody>
      </p:sp>
      <p:sp>
        <p:nvSpPr>
          <p:cNvPr id="65552" name="TextBox 30"/>
          <p:cNvSpPr txBox="1">
            <a:spLocks noChangeArrowheads="1"/>
          </p:cNvSpPr>
          <p:nvPr/>
        </p:nvSpPr>
        <p:spPr bwMode="auto">
          <a:xfrm>
            <a:off x="4975225" y="2725738"/>
            <a:ext cx="290513" cy="338137"/>
          </a:xfrm>
          <a:prstGeom prst="rect">
            <a:avLst/>
          </a:prstGeom>
          <a:noFill/>
          <a:ln w="9525">
            <a:noFill/>
            <a:miter lim="800000"/>
            <a:headEnd/>
            <a:tailEnd/>
          </a:ln>
        </p:spPr>
        <p:txBody>
          <a:bodyPr>
            <a:spAutoFit/>
          </a:bodyPr>
          <a:lstStyle/>
          <a:p>
            <a:pPr algn="ctr"/>
            <a:r>
              <a:rPr lang="en-US" sz="1600">
                <a:solidFill>
                  <a:srgbClr val="808284"/>
                </a:solidFill>
              </a:rPr>
              <a:t>6</a:t>
            </a:r>
          </a:p>
        </p:txBody>
      </p:sp>
      <p:sp>
        <p:nvSpPr>
          <p:cNvPr id="65553" name="TextBox 31"/>
          <p:cNvSpPr txBox="1">
            <a:spLocks noChangeArrowheads="1"/>
          </p:cNvSpPr>
          <p:nvPr/>
        </p:nvSpPr>
        <p:spPr bwMode="auto">
          <a:xfrm>
            <a:off x="5692775" y="2725738"/>
            <a:ext cx="290513" cy="338137"/>
          </a:xfrm>
          <a:prstGeom prst="rect">
            <a:avLst/>
          </a:prstGeom>
          <a:noFill/>
          <a:ln w="9525">
            <a:noFill/>
            <a:miter lim="800000"/>
            <a:headEnd/>
            <a:tailEnd/>
          </a:ln>
        </p:spPr>
        <p:txBody>
          <a:bodyPr>
            <a:spAutoFit/>
          </a:bodyPr>
          <a:lstStyle/>
          <a:p>
            <a:pPr algn="ctr"/>
            <a:r>
              <a:rPr lang="en-US" sz="1600">
                <a:solidFill>
                  <a:srgbClr val="808284"/>
                </a:solidFill>
              </a:rPr>
              <a:t>7</a:t>
            </a:r>
          </a:p>
        </p:txBody>
      </p:sp>
      <p:sp>
        <p:nvSpPr>
          <p:cNvPr id="65554" name="TextBox 32"/>
          <p:cNvSpPr txBox="1">
            <a:spLocks noChangeArrowheads="1"/>
          </p:cNvSpPr>
          <p:nvPr/>
        </p:nvSpPr>
        <p:spPr bwMode="auto">
          <a:xfrm>
            <a:off x="6408738" y="2725738"/>
            <a:ext cx="290512" cy="338137"/>
          </a:xfrm>
          <a:prstGeom prst="rect">
            <a:avLst/>
          </a:prstGeom>
          <a:noFill/>
          <a:ln w="9525">
            <a:noFill/>
            <a:miter lim="800000"/>
            <a:headEnd/>
            <a:tailEnd/>
          </a:ln>
        </p:spPr>
        <p:txBody>
          <a:bodyPr>
            <a:spAutoFit/>
          </a:bodyPr>
          <a:lstStyle/>
          <a:p>
            <a:pPr algn="ctr"/>
            <a:r>
              <a:rPr lang="en-US" sz="1600">
                <a:solidFill>
                  <a:srgbClr val="808284"/>
                </a:solidFill>
              </a:rPr>
              <a:t>8</a:t>
            </a:r>
          </a:p>
        </p:txBody>
      </p:sp>
      <p:sp>
        <p:nvSpPr>
          <p:cNvPr id="65555" name="TextBox 33"/>
          <p:cNvSpPr txBox="1">
            <a:spLocks noChangeArrowheads="1"/>
          </p:cNvSpPr>
          <p:nvPr/>
        </p:nvSpPr>
        <p:spPr bwMode="auto">
          <a:xfrm>
            <a:off x="7118350" y="2725738"/>
            <a:ext cx="290513" cy="338137"/>
          </a:xfrm>
          <a:prstGeom prst="rect">
            <a:avLst/>
          </a:prstGeom>
          <a:noFill/>
          <a:ln w="9525">
            <a:noFill/>
            <a:miter lim="800000"/>
            <a:headEnd/>
            <a:tailEnd/>
          </a:ln>
        </p:spPr>
        <p:txBody>
          <a:bodyPr>
            <a:spAutoFit/>
          </a:bodyPr>
          <a:lstStyle/>
          <a:p>
            <a:pPr algn="ctr"/>
            <a:r>
              <a:rPr lang="en-US" sz="1600">
                <a:solidFill>
                  <a:srgbClr val="808284"/>
                </a:solidFill>
              </a:rPr>
              <a:t>9</a:t>
            </a:r>
          </a:p>
        </p:txBody>
      </p:sp>
      <p:sp>
        <p:nvSpPr>
          <p:cNvPr id="65556" name="TextBox 34"/>
          <p:cNvSpPr txBox="1">
            <a:spLocks noChangeArrowheads="1"/>
          </p:cNvSpPr>
          <p:nvPr/>
        </p:nvSpPr>
        <p:spPr bwMode="auto">
          <a:xfrm>
            <a:off x="7577138" y="2725738"/>
            <a:ext cx="1006475" cy="338137"/>
          </a:xfrm>
          <a:prstGeom prst="rect">
            <a:avLst/>
          </a:prstGeom>
          <a:noFill/>
          <a:ln w="9525">
            <a:noFill/>
            <a:miter lim="800000"/>
            <a:headEnd/>
            <a:tailEnd/>
          </a:ln>
        </p:spPr>
        <p:txBody>
          <a:bodyPr>
            <a:spAutoFit/>
          </a:bodyPr>
          <a:lstStyle/>
          <a:p>
            <a:pPr algn="ctr"/>
            <a:r>
              <a:rPr lang="en-US" sz="1600">
                <a:solidFill>
                  <a:srgbClr val="808284"/>
                </a:solidFill>
              </a:rPr>
              <a:t>10 cm</a:t>
            </a:r>
          </a:p>
        </p:txBody>
      </p:sp>
      <p:cxnSp>
        <p:nvCxnSpPr>
          <p:cNvPr id="36" name="Straight Connector 35"/>
          <p:cNvCxnSpPr/>
          <p:nvPr/>
        </p:nvCxnSpPr>
        <p:spPr>
          <a:xfrm>
            <a:off x="7283450" y="3222625"/>
            <a:ext cx="0" cy="323850"/>
          </a:xfrm>
          <a:prstGeom prst="line">
            <a:avLst/>
          </a:prstGeom>
          <a:ln>
            <a:solidFill>
              <a:srgbClr val="808284"/>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6572250" y="3222625"/>
            <a:ext cx="0" cy="323850"/>
          </a:xfrm>
          <a:prstGeom prst="line">
            <a:avLst/>
          </a:prstGeom>
          <a:ln>
            <a:solidFill>
              <a:srgbClr val="808284"/>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5834063" y="3222625"/>
            <a:ext cx="0" cy="323850"/>
          </a:xfrm>
          <a:prstGeom prst="line">
            <a:avLst/>
          </a:prstGeom>
          <a:ln>
            <a:solidFill>
              <a:srgbClr val="808284"/>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124450" y="3222625"/>
            <a:ext cx="0" cy="323850"/>
          </a:xfrm>
          <a:prstGeom prst="line">
            <a:avLst/>
          </a:prstGeom>
          <a:ln>
            <a:solidFill>
              <a:srgbClr val="808284"/>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4414838" y="3222625"/>
            <a:ext cx="0" cy="323850"/>
          </a:xfrm>
          <a:prstGeom prst="line">
            <a:avLst/>
          </a:prstGeom>
          <a:ln>
            <a:solidFill>
              <a:srgbClr val="808284"/>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3703638" y="3222625"/>
            <a:ext cx="0" cy="323850"/>
          </a:xfrm>
          <a:prstGeom prst="line">
            <a:avLst/>
          </a:prstGeom>
          <a:ln>
            <a:solidFill>
              <a:srgbClr val="808284"/>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2965450" y="3222625"/>
            <a:ext cx="0" cy="323850"/>
          </a:xfrm>
          <a:prstGeom prst="line">
            <a:avLst/>
          </a:prstGeom>
          <a:ln>
            <a:solidFill>
              <a:srgbClr val="808284"/>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2255838" y="3222625"/>
            <a:ext cx="0" cy="323850"/>
          </a:xfrm>
          <a:prstGeom prst="line">
            <a:avLst/>
          </a:prstGeom>
          <a:ln>
            <a:solidFill>
              <a:srgbClr val="808284"/>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1558925" y="3222625"/>
            <a:ext cx="0" cy="323850"/>
          </a:xfrm>
          <a:prstGeom prst="line">
            <a:avLst/>
          </a:prstGeom>
          <a:ln>
            <a:solidFill>
              <a:srgbClr val="808284"/>
            </a:solidFill>
          </a:ln>
          <a:effectLst/>
        </p:spPr>
        <p:style>
          <a:lnRef idx="2">
            <a:schemeClr val="accent1"/>
          </a:lnRef>
          <a:fillRef idx="0">
            <a:schemeClr val="accent1"/>
          </a:fillRef>
          <a:effectRef idx="1">
            <a:schemeClr val="accent1"/>
          </a:effectRef>
          <a:fontRef idx="minor">
            <a:schemeClr val="tx1"/>
          </a:fontRef>
        </p:style>
      </p:cxnSp>
      <p:sp>
        <p:nvSpPr>
          <p:cNvPr id="65566" name="TextBox 46"/>
          <p:cNvSpPr txBox="1">
            <a:spLocks noChangeArrowheads="1"/>
          </p:cNvSpPr>
          <p:nvPr/>
        </p:nvSpPr>
        <p:spPr bwMode="auto">
          <a:xfrm>
            <a:off x="7308850" y="3611563"/>
            <a:ext cx="1511300" cy="584200"/>
          </a:xfrm>
          <a:prstGeom prst="rect">
            <a:avLst/>
          </a:prstGeom>
          <a:noFill/>
          <a:ln w="9525">
            <a:noFill/>
            <a:miter lim="800000"/>
            <a:headEnd/>
            <a:tailEnd/>
          </a:ln>
        </p:spPr>
        <p:txBody>
          <a:bodyPr>
            <a:spAutoFit/>
          </a:bodyPr>
          <a:lstStyle/>
          <a:p>
            <a:pPr algn="ctr"/>
            <a:r>
              <a:rPr lang="en-US" sz="1600" b="1">
                <a:solidFill>
                  <a:srgbClr val="FFC000"/>
                </a:solidFill>
              </a:rPr>
              <a:t>Worst pain</a:t>
            </a:r>
          </a:p>
          <a:p>
            <a:pPr algn="ctr"/>
            <a:r>
              <a:rPr lang="en-US" sz="1600" b="1">
                <a:solidFill>
                  <a:srgbClr val="FFC000"/>
                </a:solidFill>
              </a:rPr>
              <a:t>imaginable</a:t>
            </a:r>
          </a:p>
        </p:txBody>
      </p:sp>
      <p:sp>
        <p:nvSpPr>
          <p:cNvPr id="65567" name="TextBox 48"/>
          <p:cNvSpPr txBox="1">
            <a:spLocks noChangeArrowheads="1"/>
          </p:cNvSpPr>
          <p:nvPr/>
        </p:nvSpPr>
        <p:spPr bwMode="auto">
          <a:xfrm>
            <a:off x="2000250" y="4124325"/>
            <a:ext cx="2373313" cy="338138"/>
          </a:xfrm>
          <a:prstGeom prst="rect">
            <a:avLst/>
          </a:prstGeom>
          <a:noFill/>
          <a:ln w="9525">
            <a:noFill/>
            <a:miter lim="800000"/>
            <a:headEnd/>
            <a:tailEnd/>
          </a:ln>
        </p:spPr>
        <p:txBody>
          <a:bodyPr>
            <a:spAutoFit/>
          </a:bodyPr>
          <a:lstStyle/>
          <a:p>
            <a:r>
              <a:rPr lang="en-US" sz="1600" b="1">
                <a:solidFill>
                  <a:srgbClr val="FFC000"/>
                </a:solidFill>
              </a:rPr>
              <a:t>Parous women (1.9)</a:t>
            </a:r>
          </a:p>
        </p:txBody>
      </p:sp>
      <p:sp>
        <p:nvSpPr>
          <p:cNvPr id="65568" name="TextBox 49"/>
          <p:cNvSpPr txBox="1">
            <a:spLocks noChangeArrowheads="1"/>
          </p:cNvSpPr>
          <p:nvPr/>
        </p:nvSpPr>
        <p:spPr bwMode="auto">
          <a:xfrm>
            <a:off x="2659063" y="3713163"/>
            <a:ext cx="3135312" cy="338137"/>
          </a:xfrm>
          <a:prstGeom prst="rect">
            <a:avLst/>
          </a:prstGeom>
          <a:noFill/>
          <a:ln w="9525">
            <a:noFill/>
            <a:miter lim="800000"/>
            <a:headEnd/>
            <a:tailEnd/>
          </a:ln>
        </p:spPr>
        <p:txBody>
          <a:bodyPr>
            <a:spAutoFit/>
          </a:bodyPr>
          <a:lstStyle/>
          <a:p>
            <a:r>
              <a:rPr lang="en-US" sz="1600" b="1">
                <a:solidFill>
                  <a:srgbClr val="FFC000"/>
                </a:solidFill>
              </a:rPr>
              <a:t>Nulliparous women (2.7)</a:t>
            </a:r>
          </a:p>
        </p:txBody>
      </p:sp>
      <p:cxnSp>
        <p:nvCxnSpPr>
          <p:cNvPr id="38" name="Straight Arrow Connector 37"/>
          <p:cNvCxnSpPr/>
          <p:nvPr/>
        </p:nvCxnSpPr>
        <p:spPr>
          <a:xfrm rot="5400000" flipH="1" flipV="1">
            <a:off x="1706563" y="3765550"/>
            <a:ext cx="801688" cy="1587"/>
          </a:xfrm>
          <a:prstGeom prst="straightConnector1">
            <a:avLst/>
          </a:prstGeom>
          <a:ln w="19050" cap="rnd" cmpd="sng" algn="ctr">
            <a:solidFill>
              <a:srgbClr val="007887"/>
            </a:solidFill>
            <a:prstDash val="solid"/>
            <a:round/>
            <a:headEnd type="none" w="med" len="med"/>
            <a:tailEnd type="stealth" w="med" len="med"/>
          </a:ln>
          <a:effectLst/>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rot="5400000" flipH="1" flipV="1">
            <a:off x="2580481" y="3620294"/>
            <a:ext cx="385763" cy="3175"/>
          </a:xfrm>
          <a:prstGeom prst="straightConnector1">
            <a:avLst/>
          </a:prstGeom>
          <a:ln w="19050" cap="rnd" cmpd="sng" algn="ctr">
            <a:solidFill>
              <a:srgbClr val="808284"/>
            </a:solidFill>
            <a:prstDash val="solid"/>
            <a:round/>
            <a:headEnd type="none" w="med" len="med"/>
            <a:tailEnd type="stealth" w="med" len="med"/>
          </a:ln>
          <a:effectLst/>
        </p:spPr>
        <p:style>
          <a:lnRef idx="2">
            <a:schemeClr val="accent1"/>
          </a:lnRef>
          <a:fillRef idx="0">
            <a:schemeClr val="accent1"/>
          </a:fillRef>
          <a:effectRef idx="1">
            <a:schemeClr val="accent1"/>
          </a:effectRef>
          <a:fontRef idx="minor">
            <a:schemeClr val="tx1"/>
          </a:fontRef>
        </p:style>
      </p:cxnSp>
      <p:sp>
        <p:nvSpPr>
          <p:cNvPr id="35" name="Rounded Rectangle 34"/>
          <p:cNvSpPr/>
          <p:nvPr/>
        </p:nvSpPr>
        <p:spPr>
          <a:xfrm>
            <a:off x="899592" y="1484784"/>
            <a:ext cx="7543801" cy="719665"/>
          </a:xfrm>
          <a:prstGeom prst="roundRect">
            <a:avLst>
              <a:gd name="adj" fmla="val 14623"/>
            </a:avLst>
          </a:prstGeom>
          <a:solidFill>
            <a:srgbClr val="007887"/>
          </a:solidFill>
          <a:ln>
            <a:noFill/>
          </a:ln>
        </p:spPr>
        <p:style>
          <a:lnRef idx="0">
            <a:schemeClr val="accent1"/>
          </a:lnRef>
          <a:fillRef idx="3">
            <a:schemeClr val="accent1"/>
          </a:fillRef>
          <a:effectRef idx="3">
            <a:schemeClr val="accent1"/>
          </a:effectRef>
          <a:fontRef idx="minor">
            <a:schemeClr val="lt1"/>
          </a:fontRef>
        </p:style>
        <p:txBody>
          <a:bodyPr lIns="54738" tIns="54738" rIns="54738" bIns="54738" spcCol="1270" anchor="ctr"/>
          <a:lstStyle/>
          <a:p>
            <a:pPr algn="ctr">
              <a:lnSpc>
                <a:spcPts val="1750"/>
              </a:lnSpc>
              <a:spcBef>
                <a:spcPct val="50000"/>
              </a:spcBef>
              <a:buClr>
                <a:schemeClr val="tx2"/>
              </a:buClr>
              <a:defRPr/>
            </a:pPr>
            <a:r>
              <a:rPr lang="en-GB" sz="1600" dirty="0">
                <a:solidFill>
                  <a:schemeClr val="bg1"/>
                </a:solidFill>
              </a:rPr>
              <a:t>Even among first-time users, pain from IUD insertion is generally low</a:t>
            </a:r>
            <a:endParaRPr lang="en-GB" sz="1550" baseline="30000" dirty="0">
              <a:solidFill>
                <a:schemeClr val="bg1"/>
              </a:solidFill>
              <a:cs typeface="Arial"/>
            </a:endParaRPr>
          </a:p>
        </p:txBody>
      </p:sp>
      <p:sp>
        <p:nvSpPr>
          <p:cNvPr id="47" name="Text Placeholder 4"/>
          <p:cNvSpPr txBox="1">
            <a:spLocks/>
          </p:cNvSpPr>
          <p:nvPr/>
        </p:nvSpPr>
        <p:spPr bwMode="auto">
          <a:xfrm>
            <a:off x="365125" y="6146800"/>
            <a:ext cx="8405813" cy="504825"/>
          </a:xfrm>
          <a:prstGeom prst="rect">
            <a:avLst/>
          </a:prstGeom>
          <a:noFill/>
          <a:ln w="9525">
            <a:noFill/>
            <a:miter lim="800000"/>
            <a:headEnd/>
            <a:tailEnd/>
          </a:ln>
        </p:spPr>
        <p:txBody>
          <a:bodyPr lIns="0" tIns="0" rIns="0" bIns="0" anchor="b"/>
          <a:lstStyle>
            <a:lvl1pPr marL="0" indent="0" algn="r" rtl="0" eaLnBrk="0" fontAlgn="base" hangingPunct="0">
              <a:spcBef>
                <a:spcPct val="0"/>
              </a:spcBef>
              <a:spcAft>
                <a:spcPts val="600"/>
              </a:spcAft>
              <a:buFont typeface="Arial" pitchFamily="34" charset="0"/>
              <a:buNone/>
              <a:defRPr sz="1600" b="1" kern="1200" baseline="0">
                <a:solidFill>
                  <a:schemeClr val="accent2">
                    <a:lumMod val="75000"/>
                  </a:schemeClr>
                </a:solidFill>
                <a:latin typeface="+mn-lt"/>
                <a:ea typeface="+mn-ea"/>
                <a:cs typeface="+mn-cs"/>
              </a:defRPr>
            </a:lvl1pPr>
            <a:lvl2pPr marL="688975" indent="-285750" algn="l" rtl="0" eaLnBrk="0" fontAlgn="base" hangingPunct="0">
              <a:spcBef>
                <a:spcPct val="0"/>
              </a:spcBef>
              <a:spcAft>
                <a:spcPts val="600"/>
              </a:spcAft>
              <a:buFont typeface="Arial" charset="0"/>
              <a:buChar char="–"/>
              <a:defRPr sz="1000" kern="1200">
                <a:solidFill>
                  <a:schemeClr val="tx1"/>
                </a:solidFill>
                <a:latin typeface="+mn-lt"/>
                <a:ea typeface="+mn-ea"/>
                <a:cs typeface="+mn-cs"/>
              </a:defRPr>
            </a:lvl2pPr>
            <a:lvl3pPr marL="1146175" indent="-280988" algn="l" rtl="0" eaLnBrk="0" fontAlgn="base" hangingPunct="0">
              <a:spcBef>
                <a:spcPct val="0"/>
              </a:spcBef>
              <a:spcAft>
                <a:spcPts val="600"/>
              </a:spcAft>
              <a:buFont typeface="Arial" charset="0"/>
              <a:buChar char="•"/>
              <a:defRPr sz="1000" kern="1200">
                <a:solidFill>
                  <a:schemeClr val="tx1"/>
                </a:solidFill>
                <a:latin typeface="+mn-lt"/>
                <a:ea typeface="+mn-ea"/>
                <a:cs typeface="+mn-cs"/>
              </a:defRPr>
            </a:lvl3pPr>
            <a:lvl4pPr marL="1657350" indent="-285750" algn="l" defTabSz="855663" rtl="0" eaLnBrk="0" fontAlgn="base" hangingPunct="0">
              <a:spcBef>
                <a:spcPct val="0"/>
              </a:spcBef>
              <a:spcAft>
                <a:spcPts val="600"/>
              </a:spcAft>
              <a:buFont typeface="Arial" charset="0"/>
              <a:buChar char="–"/>
              <a:defRPr sz="1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endParaRPr lang="en-US" b="0" dirty="0" smtClean="0">
              <a:solidFill>
                <a:schemeClr val="accent1">
                  <a:lumMod val="75000"/>
                </a:schemeClr>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539750" y="260350"/>
            <a:ext cx="8229600" cy="1143000"/>
          </a:xfrm>
        </p:spPr>
        <p:txBody>
          <a:bodyPr/>
          <a:lstStyle/>
          <a:p>
            <a:r>
              <a:rPr lang="en-GB" sz="4000" b="0" smtClean="0">
                <a:solidFill>
                  <a:srgbClr val="FFC000"/>
                </a:solidFill>
                <a:effectLst/>
              </a:rPr>
              <a:t>UPSI and oral emergency contraception failure</a:t>
            </a:r>
            <a:endParaRPr lang="en-US" sz="4000" b="0" smtClean="0">
              <a:solidFill>
                <a:srgbClr val="FFC000"/>
              </a:solidFill>
              <a:effectLst/>
            </a:endParaRPr>
          </a:p>
        </p:txBody>
      </p:sp>
      <p:graphicFrame>
        <p:nvGraphicFramePr>
          <p:cNvPr id="66563" name="Content Placeholder 3"/>
          <p:cNvGraphicFramePr>
            <a:graphicFrameLocks noGrp="1"/>
          </p:cNvGraphicFramePr>
          <p:nvPr>
            <p:ph idx="1"/>
          </p:nvPr>
        </p:nvGraphicFramePr>
        <p:xfrm>
          <a:off x="457200" y="1600200"/>
          <a:ext cx="8229600" cy="4525963"/>
        </p:xfrm>
        <a:graphic>
          <a:graphicData uri="http://schemas.openxmlformats.org/presentationml/2006/ole">
            <p:oleObj spid="_x0000_s66563" r:id="rId4" imgW="8230313" imgH="4523624" progId="Excel.Chart.8">
              <p:embed/>
            </p:oleObj>
          </a:graphicData>
        </a:graphic>
      </p:graphicFrame>
      <p:sp>
        <p:nvSpPr>
          <p:cNvPr id="5124" name="TextBox 4"/>
          <p:cNvSpPr txBox="1">
            <a:spLocks noChangeArrowheads="1"/>
          </p:cNvSpPr>
          <p:nvPr/>
        </p:nvSpPr>
        <p:spPr bwMode="auto">
          <a:xfrm>
            <a:off x="685800" y="6248400"/>
            <a:ext cx="3681413" cy="369888"/>
          </a:xfrm>
          <a:prstGeom prst="rect">
            <a:avLst/>
          </a:prstGeom>
          <a:noFill/>
          <a:ln w="9525">
            <a:noFill/>
            <a:miter lim="800000"/>
            <a:headEnd/>
            <a:tailEnd/>
          </a:ln>
        </p:spPr>
        <p:txBody>
          <a:bodyPr wrap="none">
            <a:spAutoFit/>
          </a:bodyPr>
          <a:lstStyle/>
          <a:p>
            <a:pPr>
              <a:defRPr/>
            </a:pPr>
            <a:r>
              <a:rPr lang="en-GB" dirty="0" err="1">
                <a:latin typeface="+mn-lt"/>
                <a:cs typeface="Arial" charset="0"/>
              </a:rPr>
              <a:t>Glasier</a:t>
            </a:r>
            <a:r>
              <a:rPr lang="en-GB" dirty="0">
                <a:latin typeface="+mn-lt"/>
                <a:cs typeface="Arial" charset="0"/>
              </a:rPr>
              <a:t> et al. Contraception 2011</a:t>
            </a:r>
            <a:endParaRPr lang="en-US" dirty="0">
              <a:latin typeface="+mn-lt"/>
              <a:cs typeface="Arial" charset="0"/>
            </a:endParaRPr>
          </a:p>
        </p:txBody>
      </p:sp>
      <p:sp>
        <p:nvSpPr>
          <p:cNvPr id="5125" name="TextBox 5"/>
          <p:cNvSpPr txBox="1">
            <a:spLocks noChangeArrowheads="1"/>
          </p:cNvSpPr>
          <p:nvPr/>
        </p:nvSpPr>
        <p:spPr bwMode="auto">
          <a:xfrm rot="16200000">
            <a:off x="-317500" y="3332163"/>
            <a:ext cx="1184275" cy="368300"/>
          </a:xfrm>
          <a:prstGeom prst="rect">
            <a:avLst/>
          </a:prstGeom>
          <a:noFill/>
          <a:ln w="9525">
            <a:noFill/>
            <a:miter lim="800000"/>
            <a:headEnd/>
            <a:tailEnd/>
          </a:ln>
        </p:spPr>
        <p:txBody>
          <a:bodyPr>
            <a:spAutoFit/>
          </a:bodyPr>
          <a:lstStyle/>
          <a:p>
            <a:pPr>
              <a:defRPr/>
            </a:pPr>
            <a:r>
              <a:rPr lang="en-GB" dirty="0">
                <a:solidFill>
                  <a:schemeClr val="bg2"/>
                </a:solidFill>
                <a:latin typeface="+mn-lt"/>
                <a:cs typeface="Arial" charset="0"/>
              </a:rPr>
              <a:t>Failure %</a:t>
            </a:r>
            <a:endParaRPr lang="en-US" dirty="0">
              <a:solidFill>
                <a:schemeClr val="bg2"/>
              </a:solidFill>
              <a:latin typeface="+mn-lt"/>
              <a:cs typeface="Arial"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GB" sz="4000" b="0" smtClean="0">
                <a:solidFill>
                  <a:srgbClr val="FFC000"/>
                </a:solidFill>
                <a:effectLst/>
              </a:rPr>
              <a:t>Weight and oral emergency contraception failure</a:t>
            </a:r>
            <a:endParaRPr lang="en-US" sz="4000" b="0" smtClean="0">
              <a:solidFill>
                <a:srgbClr val="FFC000"/>
              </a:solidFill>
              <a:effectLst/>
            </a:endParaRPr>
          </a:p>
        </p:txBody>
      </p:sp>
      <p:graphicFrame>
        <p:nvGraphicFramePr>
          <p:cNvPr id="67587" name="Content Placeholder 3"/>
          <p:cNvGraphicFramePr>
            <a:graphicFrameLocks noGrp="1"/>
          </p:cNvGraphicFramePr>
          <p:nvPr>
            <p:ph idx="1"/>
          </p:nvPr>
        </p:nvGraphicFramePr>
        <p:xfrm>
          <a:off x="762000" y="1600200"/>
          <a:ext cx="7924800" cy="4525963"/>
        </p:xfrm>
        <a:graphic>
          <a:graphicData uri="http://schemas.openxmlformats.org/presentationml/2006/ole">
            <p:oleObj spid="_x0000_s67587" r:id="rId4" imgW="7925487" imgH="4523624" progId="Excel.Chart.8">
              <p:embed/>
            </p:oleObj>
          </a:graphicData>
        </a:graphic>
      </p:graphicFrame>
      <p:sp>
        <p:nvSpPr>
          <p:cNvPr id="4100" name="TextBox 4"/>
          <p:cNvSpPr txBox="1">
            <a:spLocks noChangeArrowheads="1"/>
          </p:cNvSpPr>
          <p:nvPr/>
        </p:nvSpPr>
        <p:spPr bwMode="auto">
          <a:xfrm rot="16200000">
            <a:off x="-254794" y="3823494"/>
            <a:ext cx="1184275" cy="369888"/>
          </a:xfrm>
          <a:prstGeom prst="rect">
            <a:avLst/>
          </a:prstGeom>
          <a:noFill/>
          <a:ln w="9525">
            <a:noFill/>
            <a:miter lim="800000"/>
            <a:headEnd/>
            <a:tailEnd/>
          </a:ln>
        </p:spPr>
        <p:txBody>
          <a:bodyPr wrap="none">
            <a:spAutoFit/>
          </a:bodyPr>
          <a:lstStyle/>
          <a:p>
            <a:pPr>
              <a:defRPr/>
            </a:pPr>
            <a:r>
              <a:rPr lang="en-GB" dirty="0">
                <a:solidFill>
                  <a:schemeClr val="bg2"/>
                </a:solidFill>
                <a:latin typeface="+mn-lt"/>
                <a:cs typeface="Arial" charset="0"/>
              </a:rPr>
              <a:t>Failure %</a:t>
            </a:r>
            <a:endParaRPr lang="en-US" dirty="0">
              <a:solidFill>
                <a:schemeClr val="bg2"/>
              </a:solidFill>
              <a:latin typeface="+mn-lt"/>
              <a:cs typeface="Arial" charset="0"/>
            </a:endParaRPr>
          </a:p>
        </p:txBody>
      </p:sp>
      <p:sp>
        <p:nvSpPr>
          <p:cNvPr id="4101" name="TextBox 5"/>
          <p:cNvSpPr txBox="1">
            <a:spLocks noChangeArrowheads="1"/>
          </p:cNvSpPr>
          <p:nvPr/>
        </p:nvSpPr>
        <p:spPr bwMode="auto">
          <a:xfrm>
            <a:off x="457200" y="6248400"/>
            <a:ext cx="3681413" cy="369888"/>
          </a:xfrm>
          <a:prstGeom prst="rect">
            <a:avLst/>
          </a:prstGeom>
          <a:noFill/>
          <a:ln w="9525">
            <a:noFill/>
            <a:miter lim="800000"/>
            <a:headEnd/>
            <a:tailEnd/>
          </a:ln>
        </p:spPr>
        <p:txBody>
          <a:bodyPr wrap="none">
            <a:spAutoFit/>
          </a:bodyPr>
          <a:lstStyle/>
          <a:p>
            <a:pPr>
              <a:defRPr/>
            </a:pPr>
            <a:r>
              <a:rPr lang="en-GB" dirty="0" err="1">
                <a:latin typeface="+mn-lt"/>
                <a:cs typeface="Arial" charset="0"/>
              </a:rPr>
              <a:t>Glasier</a:t>
            </a:r>
            <a:r>
              <a:rPr lang="en-GB" dirty="0">
                <a:latin typeface="+mn-lt"/>
                <a:cs typeface="Arial" charset="0"/>
              </a:rPr>
              <a:t> et al. Contraception 2011</a:t>
            </a:r>
            <a:endParaRPr lang="en-US" dirty="0">
              <a:latin typeface="+mn-lt"/>
              <a:cs typeface="Arial"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en-GB" sz="4000" b="0" smtClean="0">
                <a:solidFill>
                  <a:srgbClr val="FFC000"/>
                </a:solidFill>
                <a:effectLst/>
              </a:rPr>
              <a:t>Failure rate for levonorgestrel EHC</a:t>
            </a:r>
          </a:p>
        </p:txBody>
      </p:sp>
      <p:graphicFrame>
        <p:nvGraphicFramePr>
          <p:cNvPr id="4" name="Content Placeholder 3"/>
          <p:cNvGraphicFramePr>
            <a:graphicFrameLocks noGrp="1"/>
          </p:cNvGraphicFramePr>
          <p:nvPr>
            <p:ph idx="1"/>
          </p:nvPr>
        </p:nvGraphicFramePr>
        <p:xfrm>
          <a:off x="539750" y="1484313"/>
          <a:ext cx="8301038" cy="4462794"/>
        </p:xfrm>
        <a:graphic>
          <a:graphicData uri="http://schemas.openxmlformats.org/drawingml/2006/table">
            <a:tbl>
              <a:tblPr firstRow="1" bandRow="1">
                <a:tableStyleId>{5C22544A-7EE6-4342-B048-85BDC9FD1C3A}</a:tableStyleId>
              </a:tblPr>
              <a:tblGrid>
                <a:gridCol w="1656070"/>
                <a:gridCol w="1296055"/>
                <a:gridCol w="1234395"/>
                <a:gridCol w="1371506"/>
                <a:gridCol w="1371506"/>
                <a:gridCol w="1371506"/>
              </a:tblGrid>
              <a:tr h="864235">
                <a:tc>
                  <a:txBody>
                    <a:bodyPr/>
                    <a:lstStyle/>
                    <a:p>
                      <a:pPr algn="ctr"/>
                      <a:r>
                        <a:rPr lang="en-GB" sz="2000" dirty="0" smtClean="0"/>
                        <a:t>Weight</a:t>
                      </a:r>
                      <a:r>
                        <a:rPr lang="en-GB" sz="2000" baseline="0" dirty="0" smtClean="0"/>
                        <a:t> (kg)</a:t>
                      </a:r>
                      <a:endParaRPr lang="en-GB" sz="2000" dirty="0"/>
                    </a:p>
                  </a:txBody>
                  <a:tcPr marL="91434" marR="91434" marT="45727" marB="45727"/>
                </a:tc>
                <a:tc>
                  <a:txBody>
                    <a:bodyPr/>
                    <a:lstStyle/>
                    <a:p>
                      <a:pPr algn="ctr"/>
                      <a:r>
                        <a:rPr lang="en-GB" sz="2000" dirty="0" smtClean="0"/>
                        <a:t>&lt;55</a:t>
                      </a:r>
                      <a:endParaRPr lang="en-GB" sz="2000" dirty="0"/>
                    </a:p>
                  </a:txBody>
                  <a:tcPr marL="91434" marR="91434" marT="45727" marB="45727"/>
                </a:tc>
                <a:tc>
                  <a:txBody>
                    <a:bodyPr/>
                    <a:lstStyle/>
                    <a:p>
                      <a:pPr algn="ctr"/>
                      <a:r>
                        <a:rPr lang="en-GB" sz="2000" dirty="0" smtClean="0"/>
                        <a:t>55-65</a:t>
                      </a:r>
                      <a:endParaRPr lang="en-GB" sz="2000" dirty="0"/>
                    </a:p>
                  </a:txBody>
                  <a:tcPr marL="91434" marR="91434" marT="45727" marB="45727"/>
                </a:tc>
                <a:tc>
                  <a:txBody>
                    <a:bodyPr/>
                    <a:lstStyle/>
                    <a:p>
                      <a:pPr algn="ctr"/>
                      <a:r>
                        <a:rPr lang="en-GB" sz="2000" dirty="0" smtClean="0"/>
                        <a:t>65-75</a:t>
                      </a:r>
                      <a:endParaRPr lang="en-GB" sz="2000" dirty="0"/>
                    </a:p>
                  </a:txBody>
                  <a:tcPr marL="91434" marR="91434" marT="45727" marB="45727"/>
                </a:tc>
                <a:tc>
                  <a:txBody>
                    <a:bodyPr/>
                    <a:lstStyle/>
                    <a:p>
                      <a:pPr algn="ctr"/>
                      <a:r>
                        <a:rPr lang="en-GB" sz="2000" dirty="0" smtClean="0"/>
                        <a:t>75-85</a:t>
                      </a:r>
                      <a:endParaRPr lang="en-GB" sz="2000" dirty="0"/>
                    </a:p>
                  </a:txBody>
                  <a:tcPr marL="91434" marR="91434" marT="45727" marB="45727"/>
                </a:tc>
                <a:tc>
                  <a:txBody>
                    <a:bodyPr/>
                    <a:lstStyle/>
                    <a:p>
                      <a:pPr algn="ctr"/>
                      <a:r>
                        <a:rPr lang="en-GB" sz="2000" dirty="0" smtClean="0"/>
                        <a:t>≥85</a:t>
                      </a:r>
                      <a:endParaRPr lang="en-GB" sz="2000" dirty="0"/>
                    </a:p>
                  </a:txBody>
                  <a:tcPr marL="91434" marR="91434" marT="45727" marB="45727"/>
                </a:tc>
              </a:tr>
              <a:tr h="864235">
                <a:tc>
                  <a:txBody>
                    <a:bodyPr/>
                    <a:lstStyle/>
                    <a:p>
                      <a:pPr algn="ctr"/>
                      <a:r>
                        <a:rPr lang="en-GB" sz="2000" dirty="0" smtClean="0"/>
                        <a:t>Total number of women</a:t>
                      </a:r>
                      <a:endParaRPr lang="en-GB" sz="2000" dirty="0"/>
                    </a:p>
                  </a:txBody>
                  <a:tcPr marL="91434" marR="91434" marT="45727" marB="45727"/>
                </a:tc>
                <a:tc>
                  <a:txBody>
                    <a:bodyPr/>
                    <a:lstStyle/>
                    <a:p>
                      <a:pPr algn="ctr"/>
                      <a:r>
                        <a:rPr lang="en-GB" sz="2000" dirty="0" smtClean="0"/>
                        <a:t>349</a:t>
                      </a:r>
                      <a:endParaRPr lang="en-GB" sz="2000" dirty="0"/>
                    </a:p>
                  </a:txBody>
                  <a:tcPr marL="91434" marR="91434" marT="45727" marB="45727"/>
                </a:tc>
                <a:tc>
                  <a:txBody>
                    <a:bodyPr/>
                    <a:lstStyle/>
                    <a:p>
                      <a:pPr algn="ctr"/>
                      <a:r>
                        <a:rPr lang="en-GB" sz="2000" dirty="0" smtClean="0"/>
                        <a:t>608</a:t>
                      </a:r>
                      <a:endParaRPr lang="en-GB" sz="2000" dirty="0"/>
                    </a:p>
                  </a:txBody>
                  <a:tcPr marL="91434" marR="91434" marT="45727" marB="45727"/>
                </a:tc>
                <a:tc>
                  <a:txBody>
                    <a:bodyPr/>
                    <a:lstStyle/>
                    <a:p>
                      <a:pPr algn="ctr"/>
                      <a:r>
                        <a:rPr lang="en-GB" sz="2000" dirty="0" smtClean="0"/>
                        <a:t>426</a:t>
                      </a:r>
                      <a:endParaRPr lang="en-GB" sz="2000" dirty="0"/>
                    </a:p>
                  </a:txBody>
                  <a:tcPr marL="91434" marR="91434" marT="45727" marB="45727"/>
                </a:tc>
                <a:tc>
                  <a:txBody>
                    <a:bodyPr/>
                    <a:lstStyle/>
                    <a:p>
                      <a:pPr algn="ctr"/>
                      <a:r>
                        <a:rPr lang="en-GB" sz="2000" dirty="0" smtClean="0"/>
                        <a:t>155</a:t>
                      </a:r>
                      <a:endParaRPr lang="en-GB" sz="2000" dirty="0"/>
                    </a:p>
                  </a:txBody>
                  <a:tcPr marL="91434" marR="91434" marT="45727" marB="45727"/>
                </a:tc>
                <a:tc>
                  <a:txBody>
                    <a:bodyPr/>
                    <a:lstStyle/>
                    <a:p>
                      <a:pPr algn="ctr"/>
                      <a:r>
                        <a:rPr lang="en-GB" sz="2000" dirty="0" smtClean="0"/>
                        <a:t>193</a:t>
                      </a:r>
                      <a:endParaRPr lang="en-GB" sz="2000" dirty="0"/>
                    </a:p>
                  </a:txBody>
                  <a:tcPr marL="91434" marR="91434" marT="45727" marB="45727"/>
                </a:tc>
              </a:tr>
              <a:tr h="864235">
                <a:tc>
                  <a:txBody>
                    <a:bodyPr/>
                    <a:lstStyle/>
                    <a:p>
                      <a:pPr algn="ctr"/>
                      <a:r>
                        <a:rPr lang="en-GB" sz="2000" dirty="0" smtClean="0"/>
                        <a:t>Number</a:t>
                      </a:r>
                      <a:r>
                        <a:rPr lang="en-GB" sz="2000" baseline="0" dirty="0" smtClean="0"/>
                        <a:t> of </a:t>
                      </a:r>
                      <a:r>
                        <a:rPr lang="en-GB" sz="2000" dirty="0" smtClean="0"/>
                        <a:t>pregnancies</a:t>
                      </a:r>
                      <a:endParaRPr lang="en-GB" sz="2000" dirty="0"/>
                    </a:p>
                  </a:txBody>
                  <a:tcPr marL="91434" marR="91434" marT="45727" marB="45727"/>
                </a:tc>
                <a:tc>
                  <a:txBody>
                    <a:bodyPr/>
                    <a:lstStyle/>
                    <a:p>
                      <a:pPr algn="ctr"/>
                      <a:r>
                        <a:rPr lang="en-GB" sz="2000" dirty="0" smtClean="0"/>
                        <a:t>3</a:t>
                      </a:r>
                      <a:endParaRPr lang="en-GB" sz="2000" dirty="0"/>
                    </a:p>
                  </a:txBody>
                  <a:tcPr marL="91434" marR="91434" marT="45727" marB="45727"/>
                </a:tc>
                <a:tc>
                  <a:txBody>
                    <a:bodyPr/>
                    <a:lstStyle/>
                    <a:p>
                      <a:pPr algn="ctr"/>
                      <a:r>
                        <a:rPr lang="en-GB" sz="2000" dirty="0" smtClean="0"/>
                        <a:t>8</a:t>
                      </a:r>
                      <a:endParaRPr lang="en-GB" sz="2000" dirty="0"/>
                    </a:p>
                  </a:txBody>
                  <a:tcPr marL="91434" marR="91434" marT="45727" marB="45727"/>
                </a:tc>
                <a:tc>
                  <a:txBody>
                    <a:bodyPr/>
                    <a:lstStyle/>
                    <a:p>
                      <a:pPr algn="ctr"/>
                      <a:r>
                        <a:rPr lang="en-GB" sz="2000" dirty="0" smtClean="0"/>
                        <a:t>6</a:t>
                      </a:r>
                      <a:endParaRPr lang="en-GB" sz="2000" dirty="0"/>
                    </a:p>
                  </a:txBody>
                  <a:tcPr marL="91434" marR="91434" marT="45727" marB="45727"/>
                </a:tc>
                <a:tc>
                  <a:txBody>
                    <a:bodyPr/>
                    <a:lstStyle/>
                    <a:p>
                      <a:pPr algn="ctr"/>
                      <a:r>
                        <a:rPr lang="en-GB" sz="2000" dirty="0" smtClean="0"/>
                        <a:t>10</a:t>
                      </a:r>
                      <a:endParaRPr lang="en-GB" sz="2000" dirty="0"/>
                    </a:p>
                  </a:txBody>
                  <a:tcPr marL="91434" marR="91434" marT="45727" marB="45727"/>
                </a:tc>
                <a:tc>
                  <a:txBody>
                    <a:bodyPr/>
                    <a:lstStyle/>
                    <a:p>
                      <a:pPr algn="ctr"/>
                      <a:r>
                        <a:rPr lang="en-GB" sz="2000" dirty="0" smtClean="0"/>
                        <a:t>11</a:t>
                      </a:r>
                      <a:endParaRPr lang="en-GB" sz="2000" dirty="0"/>
                    </a:p>
                  </a:txBody>
                  <a:tcPr marL="91434" marR="91434" marT="45727" marB="45727"/>
                </a:tc>
              </a:tr>
              <a:tr h="864235">
                <a:tc>
                  <a:txBody>
                    <a:bodyPr/>
                    <a:lstStyle/>
                    <a:p>
                      <a:pPr algn="ctr"/>
                      <a:r>
                        <a:rPr lang="en-GB" sz="2000" dirty="0" smtClean="0"/>
                        <a:t>Pregnancy rate</a:t>
                      </a:r>
                      <a:endParaRPr lang="en-GB" sz="2000" dirty="0"/>
                    </a:p>
                  </a:txBody>
                  <a:tcPr marL="91434" marR="91434" marT="45727" marB="45727"/>
                </a:tc>
                <a:tc>
                  <a:txBody>
                    <a:bodyPr/>
                    <a:lstStyle/>
                    <a:p>
                      <a:pPr algn="ctr"/>
                      <a:r>
                        <a:rPr lang="en-GB" sz="2000" dirty="0" smtClean="0"/>
                        <a:t>0.9%</a:t>
                      </a:r>
                      <a:endParaRPr lang="en-GB" sz="2000" dirty="0"/>
                    </a:p>
                  </a:txBody>
                  <a:tcPr marL="91434" marR="91434" marT="45727" marB="45727"/>
                </a:tc>
                <a:tc>
                  <a:txBody>
                    <a:bodyPr/>
                    <a:lstStyle/>
                    <a:p>
                      <a:pPr algn="ctr"/>
                      <a:r>
                        <a:rPr lang="en-GB" sz="2000" dirty="0" smtClean="0"/>
                        <a:t>1.3%</a:t>
                      </a:r>
                      <a:endParaRPr lang="en-GB" sz="2000" dirty="0"/>
                    </a:p>
                  </a:txBody>
                  <a:tcPr marL="91434" marR="91434" marT="45727" marB="45727"/>
                </a:tc>
                <a:tc>
                  <a:txBody>
                    <a:bodyPr/>
                    <a:lstStyle/>
                    <a:p>
                      <a:pPr algn="ctr"/>
                      <a:r>
                        <a:rPr lang="en-GB" sz="2000" dirty="0" smtClean="0"/>
                        <a:t>1.4%</a:t>
                      </a:r>
                      <a:endParaRPr lang="en-GB" sz="2000" dirty="0"/>
                    </a:p>
                  </a:txBody>
                  <a:tcPr marL="91434" marR="91434" marT="45727" marB="45727"/>
                </a:tc>
                <a:tc>
                  <a:txBody>
                    <a:bodyPr/>
                    <a:lstStyle/>
                    <a:p>
                      <a:pPr algn="ctr"/>
                      <a:r>
                        <a:rPr lang="en-GB" sz="2000" dirty="0" smtClean="0"/>
                        <a:t>6.4%</a:t>
                      </a:r>
                      <a:endParaRPr lang="en-GB" sz="2000" dirty="0"/>
                    </a:p>
                  </a:txBody>
                  <a:tcPr marL="91434" marR="91434" marT="45727" marB="45727"/>
                </a:tc>
                <a:tc>
                  <a:txBody>
                    <a:bodyPr/>
                    <a:lstStyle/>
                    <a:p>
                      <a:pPr algn="ctr"/>
                      <a:r>
                        <a:rPr lang="en-GB" sz="2000" dirty="0" smtClean="0"/>
                        <a:t>5.7%</a:t>
                      </a:r>
                      <a:endParaRPr lang="en-GB" sz="2000" dirty="0"/>
                    </a:p>
                  </a:txBody>
                  <a:tcPr marL="91434" marR="91434" marT="45727" marB="45727"/>
                </a:tc>
              </a:tr>
              <a:tr h="864235">
                <a:tc>
                  <a:txBody>
                    <a:bodyPr/>
                    <a:lstStyle/>
                    <a:p>
                      <a:pPr algn="ctr"/>
                      <a:r>
                        <a:rPr lang="en-GB" sz="2000" dirty="0" smtClean="0"/>
                        <a:t>Confidence interval</a:t>
                      </a:r>
                      <a:endParaRPr lang="en-GB" sz="2000" dirty="0"/>
                    </a:p>
                  </a:txBody>
                  <a:tcPr marL="91434" marR="91434" marT="45727" marB="45727"/>
                </a:tc>
                <a:tc>
                  <a:txBody>
                    <a:bodyPr/>
                    <a:lstStyle/>
                    <a:p>
                      <a:pPr algn="ctr"/>
                      <a:r>
                        <a:rPr lang="en-GB" sz="2000" dirty="0" smtClean="0"/>
                        <a:t>[0.2-2.5]</a:t>
                      </a:r>
                      <a:endParaRPr lang="en-GB" sz="2000" dirty="0"/>
                    </a:p>
                  </a:txBody>
                  <a:tcPr marL="91434" marR="91434" marT="45727" marB="45727"/>
                </a:tc>
                <a:tc>
                  <a:txBody>
                    <a:bodyPr/>
                    <a:lstStyle/>
                    <a:p>
                      <a:pPr algn="ctr"/>
                      <a:r>
                        <a:rPr lang="en-GB" sz="2000" dirty="0" smtClean="0"/>
                        <a:t>[0.6-2.6]</a:t>
                      </a:r>
                      <a:endParaRPr lang="en-GB" sz="2000" dirty="0"/>
                    </a:p>
                  </a:txBody>
                  <a:tcPr marL="91434" marR="91434" marT="45727" marB="45727"/>
                </a:tc>
                <a:tc>
                  <a:txBody>
                    <a:bodyPr/>
                    <a:lstStyle/>
                    <a:p>
                      <a:pPr algn="ctr"/>
                      <a:r>
                        <a:rPr lang="en-GB" sz="2000" dirty="0" smtClean="0"/>
                        <a:t>[0.5-3.0]</a:t>
                      </a:r>
                      <a:endParaRPr lang="en-GB" sz="2000" dirty="0"/>
                    </a:p>
                  </a:txBody>
                  <a:tcPr marL="91434" marR="91434" marT="45727" marB="45727"/>
                </a:tc>
                <a:tc>
                  <a:txBody>
                    <a:bodyPr/>
                    <a:lstStyle/>
                    <a:p>
                      <a:pPr algn="ctr"/>
                      <a:r>
                        <a:rPr lang="en-GB" sz="2000" dirty="0" smtClean="0"/>
                        <a:t>[3.1-11.5]</a:t>
                      </a:r>
                      <a:endParaRPr lang="en-GB" sz="2000" dirty="0"/>
                    </a:p>
                  </a:txBody>
                  <a:tcPr marL="91434" marR="91434" marT="45727" marB="45727"/>
                </a:tc>
                <a:tc>
                  <a:txBody>
                    <a:bodyPr/>
                    <a:lstStyle/>
                    <a:p>
                      <a:pPr algn="ctr"/>
                      <a:r>
                        <a:rPr lang="en-GB" sz="2000" dirty="0" smtClean="0"/>
                        <a:t>[2.9-10.0]</a:t>
                      </a:r>
                      <a:endParaRPr lang="en-GB" sz="2000" dirty="0"/>
                    </a:p>
                  </a:txBody>
                  <a:tcPr marL="91434" marR="91434" marT="45727" marB="45727"/>
                </a:tc>
              </a:tr>
            </a:tbl>
          </a:graphicData>
        </a:graphic>
      </p:graphicFrame>
      <p:sp>
        <p:nvSpPr>
          <p:cNvPr id="68655" name="TextBox 4"/>
          <p:cNvSpPr txBox="1">
            <a:spLocks noChangeArrowheads="1"/>
          </p:cNvSpPr>
          <p:nvPr/>
        </p:nvSpPr>
        <p:spPr bwMode="auto">
          <a:xfrm>
            <a:off x="539750" y="6021388"/>
            <a:ext cx="7921625" cy="646112"/>
          </a:xfrm>
          <a:prstGeom prst="rect">
            <a:avLst/>
          </a:prstGeom>
          <a:noFill/>
          <a:ln w="9525">
            <a:noFill/>
            <a:miter lim="800000"/>
            <a:headEnd/>
            <a:tailEnd/>
          </a:ln>
        </p:spPr>
        <p:txBody>
          <a:bodyPr>
            <a:spAutoFit/>
          </a:bodyPr>
          <a:lstStyle/>
          <a:p>
            <a:r>
              <a:rPr lang="en-GB">
                <a:latin typeface="Calibri" pitchFamily="34" charset="0"/>
              </a:rPr>
              <a:t>Irish SmPC for Norlevo  www.medicines.ie/searchresults.aspx?term=norlevo&amp;searchtype=AdvancedSearch</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idx="4294967295"/>
          </p:nvPr>
        </p:nvSpPr>
        <p:spPr>
          <a:xfrm>
            <a:off x="250825" y="274638"/>
            <a:ext cx="8569325" cy="1143000"/>
          </a:xfrm>
          <a:noFill/>
        </p:spPr>
        <p:txBody>
          <a:bodyPr/>
          <a:lstStyle/>
          <a:p>
            <a:pPr eaLnBrk="1" hangingPunct="1"/>
            <a:r>
              <a:rPr lang="en-GB" sz="3600" b="0" smtClean="0">
                <a:solidFill>
                  <a:srgbClr val="FFC000"/>
                </a:solidFill>
                <a:effectLst/>
              </a:rPr>
              <a:t>Further intercourse in cycle and oral emergency contraception failure</a:t>
            </a:r>
            <a:endParaRPr lang="en-US" sz="3600" b="0" smtClean="0">
              <a:solidFill>
                <a:srgbClr val="FFC000"/>
              </a:solidFill>
              <a:effectLst/>
            </a:endParaRPr>
          </a:p>
        </p:txBody>
      </p:sp>
      <p:graphicFrame>
        <p:nvGraphicFramePr>
          <p:cNvPr id="69635" name="Content Placeholder 3"/>
          <p:cNvGraphicFramePr>
            <a:graphicFrameLocks noGrp="1"/>
          </p:cNvGraphicFramePr>
          <p:nvPr>
            <p:ph idx="4294967295"/>
          </p:nvPr>
        </p:nvGraphicFramePr>
        <p:xfrm>
          <a:off x="774700" y="1714500"/>
          <a:ext cx="7910513" cy="4381500"/>
        </p:xfrm>
        <a:graphic>
          <a:graphicData uri="http://schemas.openxmlformats.org/presentationml/2006/ole">
            <p:oleObj spid="_x0000_s69635" r:id="rId4" imgW="7913294" imgH="4383404" progId="Excel.Chart.8">
              <p:embed/>
            </p:oleObj>
          </a:graphicData>
        </a:graphic>
      </p:graphicFrame>
      <p:sp>
        <p:nvSpPr>
          <p:cNvPr id="7172" name="TextBox 4"/>
          <p:cNvSpPr txBox="1">
            <a:spLocks noChangeArrowheads="1"/>
          </p:cNvSpPr>
          <p:nvPr/>
        </p:nvSpPr>
        <p:spPr bwMode="auto">
          <a:xfrm>
            <a:off x="468313" y="6308725"/>
            <a:ext cx="3679825" cy="369888"/>
          </a:xfrm>
          <a:prstGeom prst="rect">
            <a:avLst/>
          </a:prstGeom>
          <a:noFill/>
          <a:ln w="9525">
            <a:noFill/>
            <a:miter lim="800000"/>
            <a:headEnd/>
            <a:tailEnd/>
          </a:ln>
        </p:spPr>
        <p:txBody>
          <a:bodyPr wrap="none">
            <a:spAutoFit/>
          </a:bodyPr>
          <a:lstStyle/>
          <a:p>
            <a:pPr>
              <a:defRPr/>
            </a:pPr>
            <a:r>
              <a:rPr lang="en-GB" dirty="0" err="1">
                <a:latin typeface="+mn-lt"/>
                <a:cs typeface="Arial" charset="0"/>
              </a:rPr>
              <a:t>Glasier</a:t>
            </a:r>
            <a:r>
              <a:rPr lang="en-GB" dirty="0">
                <a:latin typeface="+mn-lt"/>
                <a:cs typeface="Arial" charset="0"/>
              </a:rPr>
              <a:t> et al. Contraception 2011</a:t>
            </a:r>
            <a:endParaRPr lang="en-US" dirty="0">
              <a:latin typeface="+mn-lt"/>
              <a:cs typeface="Arial" charset="0"/>
            </a:endParaRPr>
          </a:p>
        </p:txBody>
      </p:sp>
      <p:sp>
        <p:nvSpPr>
          <p:cNvPr id="7173" name="TextBox 5"/>
          <p:cNvSpPr txBox="1">
            <a:spLocks noChangeArrowheads="1"/>
          </p:cNvSpPr>
          <p:nvPr/>
        </p:nvSpPr>
        <p:spPr bwMode="auto">
          <a:xfrm rot="-5400000">
            <a:off x="-272256" y="3396456"/>
            <a:ext cx="1219200" cy="369888"/>
          </a:xfrm>
          <a:prstGeom prst="rect">
            <a:avLst/>
          </a:prstGeom>
          <a:noFill/>
          <a:ln w="9525">
            <a:noFill/>
            <a:miter lim="800000"/>
            <a:headEnd/>
            <a:tailEnd/>
          </a:ln>
        </p:spPr>
        <p:txBody>
          <a:bodyPr>
            <a:spAutoFit/>
          </a:bodyPr>
          <a:lstStyle/>
          <a:p>
            <a:pPr>
              <a:defRPr/>
            </a:pPr>
            <a:r>
              <a:rPr lang="en-GB" dirty="0">
                <a:latin typeface="+mn-lt"/>
                <a:cs typeface="Arial" charset="0"/>
              </a:rPr>
              <a:t>Failure %</a:t>
            </a:r>
            <a:endParaRPr lang="en-US" dirty="0">
              <a:latin typeface="+mn-lt"/>
              <a:cs typeface="Arial"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pPr eaLnBrk="1" hangingPunct="1"/>
            <a:r>
              <a:rPr lang="en-GB" b="0" smtClean="0">
                <a:solidFill>
                  <a:srgbClr val="FFC000"/>
                </a:solidFill>
                <a:effectLst/>
              </a:rPr>
              <a:t>Quick Starting</a:t>
            </a:r>
          </a:p>
        </p:txBody>
      </p:sp>
      <p:sp>
        <p:nvSpPr>
          <p:cNvPr id="4" name="Text Placeholder 3"/>
          <p:cNvSpPr>
            <a:spLocks noGrp="1"/>
          </p:cNvSpPr>
          <p:nvPr>
            <p:ph type="body" idx="1"/>
          </p:nvPr>
        </p:nvSpPr>
        <p:spPr/>
        <p:txBody>
          <a:bodyPr/>
          <a:lstStyle/>
          <a:p>
            <a:pPr>
              <a:defRPr/>
            </a:pPr>
            <a:endParaRPr lang="en-GB"/>
          </a:p>
        </p:txBody>
      </p:sp>
      <p:pic>
        <p:nvPicPr>
          <p:cNvPr id="32771" name="Picture 4"/>
          <p:cNvPicPr>
            <a:picLocks noGrp="1" noChangeAspect="1" noChangeArrowheads="1"/>
          </p:cNvPicPr>
          <p:nvPr>
            <p:ph sz="half" idx="2"/>
          </p:nvPr>
        </p:nvPicPr>
        <p:blipFill>
          <a:blip r:embed="rId3" cstate="print"/>
          <a:stretch>
            <a:fillRect/>
          </a:stretch>
        </p:blipFill>
        <p:spPr>
          <a:xfrm>
            <a:off x="1084002" y="2174875"/>
            <a:ext cx="2786583" cy="3951288"/>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5" name="Text Placeholder 4"/>
          <p:cNvSpPr>
            <a:spLocks noGrp="1"/>
          </p:cNvSpPr>
          <p:nvPr>
            <p:ph type="body" sz="quarter" idx="3"/>
          </p:nvPr>
        </p:nvSpPr>
        <p:spPr/>
        <p:txBody>
          <a:bodyPr/>
          <a:lstStyle/>
          <a:p>
            <a:pPr>
              <a:defRPr/>
            </a:pPr>
            <a:endParaRPr lang="en-GB"/>
          </a:p>
        </p:txBody>
      </p:sp>
      <p:pic>
        <p:nvPicPr>
          <p:cNvPr id="7" name="Picture 2"/>
          <p:cNvPicPr>
            <a:picLocks noGrp="1" noChangeAspect="1" noChangeArrowheads="1"/>
          </p:cNvPicPr>
          <p:nvPr>
            <p:ph sz="quarter" idx="4"/>
          </p:nvPr>
        </p:nvPicPr>
        <p:blipFill>
          <a:blip r:embed="rId4" cstate="print"/>
          <a:srcRect/>
          <a:stretch>
            <a:fillRect/>
          </a:stretch>
        </p:blipFill>
        <p:spPr>
          <a:xfrm>
            <a:off x="5106111" y="2174875"/>
            <a:ext cx="3119603" cy="3951288"/>
          </a:xfrm>
          <a:prstGeom prst="roundRect">
            <a:avLst>
              <a:gd name="adj" fmla="val 8594"/>
            </a:avLst>
          </a:prstGeom>
          <a:solidFill>
            <a:srgbClr val="FFFFFF">
              <a:shade val="85000"/>
            </a:srgbClr>
          </a:solidFill>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611188" y="476250"/>
            <a:ext cx="8229600" cy="1143000"/>
          </a:xfrm>
        </p:spPr>
        <p:txBody>
          <a:bodyPr/>
          <a:lstStyle/>
          <a:p>
            <a:pPr eaLnBrk="1" hangingPunct="1"/>
            <a:r>
              <a:rPr lang="en-GB" b="0" smtClean="0">
                <a:solidFill>
                  <a:srgbClr val="FFC000"/>
                </a:solidFill>
                <a:effectLst/>
              </a:rPr>
              <a:t>New products</a:t>
            </a:r>
          </a:p>
        </p:txBody>
      </p:sp>
      <p:pic>
        <p:nvPicPr>
          <p:cNvPr id="28675" name="Picture 5" descr="http://blog.usaid.gov/wp-content/uploads/2011/09/uniject1.bmp"/>
          <p:cNvPicPr>
            <a:picLocks noGrp="1" noChangeAspect="1" noChangeArrowheads="1"/>
          </p:cNvPicPr>
          <p:nvPr>
            <p:ph idx="1"/>
          </p:nvPr>
        </p:nvPicPr>
        <p:blipFill>
          <a:blip r:embed="rId3" cstate="print"/>
          <a:srcRect/>
          <a:stretch>
            <a:fillRect/>
          </a:stretch>
        </p:blipFill>
        <p:spPr>
          <a:xfrm>
            <a:off x="1187624" y="2060848"/>
            <a:ext cx="2665044" cy="2048818"/>
          </a:xfrm>
          <a:prstGeom prst="roundRect">
            <a:avLst>
              <a:gd name="adj" fmla="val 8594"/>
            </a:avLst>
          </a:prstGeom>
          <a:solidFill>
            <a:srgbClr val="FFFFFF">
              <a:shade val="85000"/>
            </a:srgbClr>
          </a:solidFill>
          <a:effectLst>
            <a:reflection blurRad="12700" stA="38000" endPos="28000" dist="5000" dir="5400000" sy="-100000" algn="bl" rotWithShape="0"/>
          </a:effectLst>
        </p:spPr>
      </p:pic>
      <p:pic>
        <p:nvPicPr>
          <p:cNvPr id="28676" name="Picture 5" descr="Mirena2"/>
          <p:cNvPicPr>
            <a:picLocks noChangeAspect="1" noChangeArrowheads="1"/>
          </p:cNvPicPr>
          <p:nvPr/>
        </p:nvPicPr>
        <p:blipFill>
          <a:blip r:embed="rId4" cstate="print"/>
          <a:srcRect/>
          <a:stretch>
            <a:fillRect/>
          </a:stretch>
        </p:blipFill>
        <p:spPr bwMode="auto">
          <a:xfrm>
            <a:off x="5508104" y="1772816"/>
            <a:ext cx="2142827" cy="23142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8677" name="Picture 4" descr="C:\Users\Anne\Pictures\Essure_Implant.jpg"/>
          <p:cNvPicPr>
            <a:picLocks noChangeAspect="1" noChangeArrowheads="1"/>
          </p:cNvPicPr>
          <p:nvPr/>
        </p:nvPicPr>
        <p:blipFill>
          <a:blip r:embed="rId5" cstate="print"/>
          <a:srcRect/>
          <a:stretch>
            <a:fillRect/>
          </a:stretch>
        </p:blipFill>
        <p:spPr bwMode="auto">
          <a:xfrm>
            <a:off x="1259632" y="4509120"/>
            <a:ext cx="2790261" cy="20155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8678" name="Picture 2" descr="http://www.anticonceptie.nl/images/methoden/methoden_zoely.jpg"/>
          <p:cNvPicPr>
            <a:picLocks noChangeAspect="1" noChangeArrowheads="1"/>
          </p:cNvPicPr>
          <p:nvPr/>
        </p:nvPicPr>
        <p:blipFill>
          <a:blip r:embed="rId6" cstate="print"/>
          <a:srcRect/>
          <a:stretch>
            <a:fillRect/>
          </a:stretch>
        </p:blipFill>
        <p:spPr bwMode="auto">
          <a:xfrm>
            <a:off x="4716016" y="4581128"/>
            <a:ext cx="3866109" cy="18448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611188" y="765175"/>
            <a:ext cx="7543800" cy="1230313"/>
          </a:xfrm>
        </p:spPr>
        <p:txBody>
          <a:bodyPr anchor="t"/>
          <a:lstStyle/>
          <a:p>
            <a:pPr eaLnBrk="1" hangingPunct="1"/>
            <a:r>
              <a:rPr lang="en-GB" b="0" smtClean="0">
                <a:solidFill>
                  <a:srgbClr val="FFC000"/>
                </a:solidFill>
                <a:effectLst/>
                <a:ea typeface="ＭＳ Ｐゴシック" pitchFamily="34" charset="-128"/>
              </a:rPr>
              <a:t>Improving compliance</a:t>
            </a:r>
          </a:p>
        </p:txBody>
      </p:sp>
      <p:sp>
        <p:nvSpPr>
          <p:cNvPr id="43011" name="Content Placeholder 2"/>
          <p:cNvSpPr>
            <a:spLocks noGrp="1"/>
          </p:cNvSpPr>
          <p:nvPr>
            <p:ph idx="1"/>
          </p:nvPr>
        </p:nvSpPr>
        <p:spPr>
          <a:xfrm>
            <a:off x="539750" y="1989138"/>
            <a:ext cx="8229600" cy="4210050"/>
          </a:xfrm>
        </p:spPr>
        <p:txBody>
          <a:bodyPr>
            <a:normAutofit fontScale="92500" lnSpcReduction="20000"/>
          </a:bodyPr>
          <a:lstStyle/>
          <a:p>
            <a:pPr eaLnBrk="1" hangingPunct="1">
              <a:lnSpc>
                <a:spcPct val="150000"/>
              </a:lnSpc>
              <a:defRPr/>
            </a:pPr>
            <a:r>
              <a:rPr lang="en-GB" dirty="0" smtClean="0">
                <a:solidFill>
                  <a:schemeClr val="tx2"/>
                </a:solidFill>
                <a:effectLst/>
                <a:ea typeface="ＭＳ Ｐゴシック" pitchFamily="34" charset="-128"/>
              </a:rPr>
              <a:t>Offering choices</a:t>
            </a:r>
          </a:p>
          <a:p>
            <a:pPr eaLnBrk="1" hangingPunct="1">
              <a:lnSpc>
                <a:spcPct val="150000"/>
              </a:lnSpc>
              <a:defRPr/>
            </a:pPr>
            <a:r>
              <a:rPr lang="en-GB" dirty="0" smtClean="0">
                <a:solidFill>
                  <a:schemeClr val="tx2"/>
                </a:solidFill>
                <a:effectLst/>
                <a:ea typeface="ＭＳ Ｐゴシック" pitchFamily="34" charset="-128"/>
              </a:rPr>
              <a:t>Right product, right time</a:t>
            </a:r>
          </a:p>
          <a:p>
            <a:pPr eaLnBrk="1" hangingPunct="1">
              <a:lnSpc>
                <a:spcPct val="150000"/>
              </a:lnSpc>
              <a:defRPr/>
            </a:pPr>
            <a:r>
              <a:rPr lang="en-GB" dirty="0" smtClean="0">
                <a:solidFill>
                  <a:schemeClr val="tx2"/>
                </a:solidFill>
                <a:effectLst/>
                <a:ea typeface="ＭＳ Ｐゴシック" pitchFamily="34" charset="-128"/>
              </a:rPr>
              <a:t>Managing expectations</a:t>
            </a:r>
          </a:p>
          <a:p>
            <a:pPr eaLnBrk="1" hangingPunct="1">
              <a:lnSpc>
                <a:spcPct val="150000"/>
              </a:lnSpc>
              <a:defRPr/>
            </a:pPr>
            <a:r>
              <a:rPr lang="en-GB" dirty="0" smtClean="0">
                <a:solidFill>
                  <a:schemeClr val="tx2"/>
                </a:solidFill>
                <a:effectLst/>
                <a:ea typeface="ＭＳ Ｐゴシック" pitchFamily="34" charset="-128"/>
              </a:rPr>
              <a:t>Counselling re side effects</a:t>
            </a:r>
          </a:p>
          <a:p>
            <a:pPr eaLnBrk="1" hangingPunct="1">
              <a:lnSpc>
                <a:spcPct val="150000"/>
              </a:lnSpc>
              <a:defRPr/>
            </a:pPr>
            <a:r>
              <a:rPr lang="en-GB" dirty="0" smtClean="0">
                <a:solidFill>
                  <a:schemeClr val="tx2"/>
                </a:solidFill>
                <a:effectLst/>
                <a:ea typeface="ＭＳ Ｐゴシック" pitchFamily="34" charset="-128"/>
              </a:rPr>
              <a:t>Managing adverse effects</a:t>
            </a:r>
          </a:p>
          <a:p>
            <a:pPr eaLnBrk="1" hangingPunct="1">
              <a:lnSpc>
                <a:spcPct val="150000"/>
              </a:lnSpc>
              <a:defRPr/>
            </a:pPr>
            <a:r>
              <a:rPr lang="en-GB" dirty="0" smtClean="0">
                <a:solidFill>
                  <a:schemeClr val="tx2"/>
                </a:solidFill>
                <a:effectLst/>
                <a:ea typeface="ＭＳ Ｐゴシック" pitchFamily="34" charset="-128"/>
              </a:rPr>
              <a:t>Motivational interviewing!</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Theme1">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Custom 1">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HERON THEME">
    <a:dk1>
      <a:srgbClr val="00539B"/>
    </a:dk1>
    <a:lt1>
      <a:sysClr val="window" lastClr="FFFFFF"/>
    </a:lt1>
    <a:dk2>
      <a:srgbClr val="00539B"/>
    </a:dk2>
    <a:lt2>
      <a:srgbClr val="FFFFFF"/>
    </a:lt2>
    <a:accent1>
      <a:srgbClr val="00539B"/>
    </a:accent1>
    <a:accent2>
      <a:srgbClr val="87DC16"/>
    </a:accent2>
    <a:accent3>
      <a:srgbClr val="D2D7EB"/>
    </a:accent3>
    <a:accent4>
      <a:srgbClr val="C8E61E"/>
    </a:accent4>
    <a:accent5>
      <a:srgbClr val="000000"/>
    </a:accent5>
    <a:accent6>
      <a:srgbClr val="A5A5A5"/>
    </a:accent6>
    <a:hlink>
      <a:srgbClr val="C8E61E"/>
    </a:hlink>
    <a:folHlink>
      <a:srgbClr val="A5A5A5"/>
    </a:folHlink>
  </a:clrScheme>
  <a:fontScheme name="HERON FON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Theme1</Template>
  <TotalTime>932</TotalTime>
  <Words>3769</Words>
  <Application>Microsoft Office PowerPoint</Application>
  <PresentationFormat>On-screen Show (4:3)</PresentationFormat>
  <Paragraphs>828</Paragraphs>
  <Slides>57</Slides>
  <Notes>57</Notes>
  <HiddenSlides>0</HiddenSlides>
  <MMClips>0</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1</vt:i4>
      </vt:variant>
      <vt:variant>
        <vt:lpstr>Slide Titles</vt:lpstr>
      </vt:variant>
      <vt:variant>
        <vt:i4>57</vt:i4>
      </vt:variant>
    </vt:vector>
  </HeadingPairs>
  <TitlesOfParts>
    <vt:vector size="75" baseType="lpstr">
      <vt:lpstr>Arial</vt:lpstr>
      <vt:lpstr>Comic Sans MS</vt:lpstr>
      <vt:lpstr>Wingdings</vt:lpstr>
      <vt:lpstr>Calibri</vt:lpstr>
      <vt:lpstr>Times New Roman</vt:lpstr>
      <vt:lpstr>ＭＳ Ｐゴシック</vt:lpstr>
      <vt:lpstr>Tahoma</vt:lpstr>
      <vt:lpstr>Constantia</vt:lpstr>
      <vt:lpstr>SimSun</vt:lpstr>
      <vt:lpstr>Arial Narrow</vt:lpstr>
      <vt:lpstr>Palatino Linotype</vt:lpstr>
      <vt:lpstr>Wingdings 2</vt:lpstr>
      <vt:lpstr>Century Gothic</vt:lpstr>
      <vt:lpstr>Times</vt:lpstr>
      <vt:lpstr>Lucida Grande</vt:lpstr>
      <vt:lpstr>Arial Italic</vt:lpstr>
      <vt:lpstr>Theme1</vt:lpstr>
      <vt:lpstr>Microsoft Office Excel Chart</vt:lpstr>
      <vt:lpstr>Up-to-date ‘family planning’</vt:lpstr>
      <vt:lpstr>Overview</vt:lpstr>
      <vt:lpstr>Slide 3</vt:lpstr>
      <vt:lpstr>DoH Teen pregnancy</vt:lpstr>
      <vt:lpstr> Teenage pregnancy and LARC usage</vt:lpstr>
      <vt:lpstr>Age-standardised abortion rate</vt:lpstr>
      <vt:lpstr>Repeat abortions</vt:lpstr>
      <vt:lpstr>Contraceptive effectiveness - most important reason  for women choosing a contraceptive</vt:lpstr>
      <vt:lpstr>Primary care physicians’ perception of contraceptive efficacy is also inaccurate </vt:lpstr>
      <vt:lpstr>Accidental pregnancy in first year of use – typical use</vt:lpstr>
      <vt:lpstr>‘Doc I want the pill’</vt:lpstr>
      <vt:lpstr>CHC safety</vt:lpstr>
      <vt:lpstr>UKMEC</vt:lpstr>
      <vt:lpstr>UKMEC 2009</vt:lpstr>
      <vt:lpstr>Improving CHC safety</vt:lpstr>
      <vt:lpstr>Percentage of CHC Users with Category 3 or 4 Risk Factors Among All CHC Users Aged 15-49 in GPRD</vt:lpstr>
      <vt:lpstr>Percentage of High Risk CHC Users with Each Specific Risk Factor Studied (2005 and 2010)</vt:lpstr>
      <vt:lpstr>It’s really about the woman, rather than ‘the pill’</vt:lpstr>
      <vt:lpstr>Slide 19</vt:lpstr>
      <vt:lpstr>Slide 20</vt:lpstr>
      <vt:lpstr>MRHA Feb 2014</vt:lpstr>
      <vt:lpstr>COCPs</vt:lpstr>
      <vt:lpstr>FSRH CHC guidance</vt:lpstr>
      <vt:lpstr>Tailored regimens</vt:lpstr>
      <vt:lpstr>NuvaRing®</vt:lpstr>
      <vt:lpstr>Gynaecological cancers and COC use</vt:lpstr>
      <vt:lpstr>LARC</vt:lpstr>
      <vt:lpstr>CHOICE study</vt:lpstr>
      <vt:lpstr>They liked it after 12 months......</vt:lpstr>
      <vt:lpstr>....and after 24 months...</vt:lpstr>
      <vt:lpstr>......and they work!</vt:lpstr>
      <vt:lpstr>.....especially in youngsters</vt:lpstr>
      <vt:lpstr>‘Bovvered’</vt:lpstr>
      <vt:lpstr>And what about fractures?</vt:lpstr>
      <vt:lpstr>Sayana Press  …</vt:lpstr>
      <vt:lpstr>Nexplanon®</vt:lpstr>
      <vt:lpstr>Bleeding patterns with Nexplanon</vt:lpstr>
      <vt:lpstr>Management of bleeding problems with Nexplanon</vt:lpstr>
      <vt:lpstr>‘Doc I want the pill’</vt:lpstr>
      <vt:lpstr>Mirena®</vt:lpstr>
      <vt:lpstr>Mean bleeding/spotting days in women with IUS fitted for heavy menstrual bleeding</vt:lpstr>
      <vt:lpstr>Slide 42</vt:lpstr>
      <vt:lpstr>‘Doc I’ve had an accident’</vt:lpstr>
      <vt:lpstr>Management of a request for Emergency Contraception</vt:lpstr>
      <vt:lpstr>Emergency contraception</vt:lpstr>
      <vt:lpstr>Slide 46</vt:lpstr>
      <vt:lpstr>A global, online survey of HCPs’ attitudes and beliefs regarding IUC</vt:lpstr>
      <vt:lpstr>Slide 48</vt:lpstr>
      <vt:lpstr>Intrauterine contraception and nulliparous women</vt:lpstr>
      <vt:lpstr>Evidence in relation to pain on insertion</vt:lpstr>
      <vt:lpstr>UPSI and oral emergency contraception failure</vt:lpstr>
      <vt:lpstr>Weight and oral emergency contraception failure</vt:lpstr>
      <vt:lpstr>Failure rate for levonorgestrel EHC</vt:lpstr>
      <vt:lpstr>Further intercourse in cycle and oral emergency contraception failure</vt:lpstr>
      <vt:lpstr>Quick Starting</vt:lpstr>
      <vt:lpstr>New products</vt:lpstr>
      <vt:lpstr>Improving compliance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200 000 too many</dc:title>
  <dc:creator>Windows User</dc:creator>
  <cp:lastModifiedBy>Windows User</cp:lastModifiedBy>
  <cp:revision>67</cp:revision>
  <dcterms:created xsi:type="dcterms:W3CDTF">2009-11-30T21:10:35Z</dcterms:created>
  <dcterms:modified xsi:type="dcterms:W3CDTF">2014-05-08T07:21:58Z</dcterms:modified>
</cp:coreProperties>
</file>