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6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87EF3-D296-B94C-A259-3DD3967CCD1C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CEA9F-C0C7-FA46-A771-47AC7A6CE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GB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GB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GB" dirty="0"/>
              <a:t>Click to edit Master text styles</a:t>
            </a:r>
          </a:p>
          <a:p>
            <a:pPr lvl="1" eaLnBrk="1" latinLnBrk="0" hangingPunct="1"/>
            <a:r>
              <a:rPr kumimoji="0" lang="en-GB" dirty="0"/>
              <a:t>Second level</a:t>
            </a:r>
          </a:p>
          <a:p>
            <a:pPr lvl="2" eaLnBrk="1" latinLnBrk="0" hangingPunct="1"/>
            <a:r>
              <a:rPr kumimoji="0" lang="en-GB" dirty="0"/>
              <a:t>Third level</a:t>
            </a:r>
          </a:p>
          <a:p>
            <a:pPr lvl="3" eaLnBrk="1" latinLnBrk="0" hangingPunct="1"/>
            <a:r>
              <a:rPr kumimoji="0" lang="en-GB" dirty="0"/>
              <a:t>Fourth level</a:t>
            </a:r>
          </a:p>
          <a:p>
            <a:pPr lvl="4" eaLnBrk="1" latinLnBrk="0" hangingPunct="1"/>
            <a:r>
              <a:rPr kumimoji="0" lang="en-GB" dirty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4C754512-C2C0-0845-B230-8D6A0A6FE62F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6175C52-9334-8A47-BFCB-4EDF8F146D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Infertility Management and Referral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Laura Neale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Unprotected sex 1 year (unless known problems)</a:t>
            </a:r>
          </a:p>
          <a:p>
            <a:r>
              <a:rPr lang="en-US" dirty="0"/>
              <a:t>Primary or secondary</a:t>
            </a:r>
          </a:p>
          <a:p>
            <a:r>
              <a:rPr lang="en-US" dirty="0"/>
              <a:t>Predisposing factors</a:t>
            </a:r>
          </a:p>
          <a:p>
            <a:pPr lvl="1"/>
            <a:r>
              <a:rPr lang="en-US" dirty="0"/>
              <a:t>Menstrual cycle</a:t>
            </a:r>
          </a:p>
          <a:p>
            <a:pPr lvl="1"/>
            <a:r>
              <a:rPr lang="en-US" dirty="0" err="1"/>
              <a:t>STIs</a:t>
            </a:r>
            <a:endParaRPr lang="en-US" dirty="0"/>
          </a:p>
          <a:p>
            <a:pPr lvl="1"/>
            <a:r>
              <a:rPr lang="en-US" dirty="0"/>
              <a:t>Previous </a:t>
            </a:r>
            <a:r>
              <a:rPr lang="en-US" dirty="0" err="1"/>
              <a:t>ectopics</a:t>
            </a:r>
            <a:endParaRPr lang="en-US" dirty="0"/>
          </a:p>
          <a:p>
            <a:pPr lvl="1"/>
            <a:r>
              <a:rPr lang="en-US" dirty="0" err="1"/>
              <a:t>Galactorrhoea/hirsutism/acne</a:t>
            </a:r>
            <a:endParaRPr lang="en-US" dirty="0"/>
          </a:p>
          <a:p>
            <a:pPr lvl="1"/>
            <a:r>
              <a:rPr lang="en-US" dirty="0"/>
              <a:t>Systemic diseases</a:t>
            </a:r>
          </a:p>
          <a:p>
            <a:pPr lvl="1"/>
            <a:r>
              <a:rPr lang="en-US" dirty="0"/>
              <a:t>Drug history (</a:t>
            </a:r>
            <a:r>
              <a:rPr lang="en-US" dirty="0" err="1"/>
              <a:t>NSAIDs</a:t>
            </a:r>
            <a:r>
              <a:rPr lang="en-US" dirty="0"/>
              <a:t>, chemotherapy, </a:t>
            </a:r>
            <a:r>
              <a:rPr lang="en-US" dirty="0" err="1"/>
              <a:t>neuroleptics</a:t>
            </a:r>
            <a:r>
              <a:rPr lang="en-US" dirty="0"/>
              <a:t>)</a:t>
            </a:r>
          </a:p>
          <a:p>
            <a:r>
              <a:rPr lang="en-US" dirty="0"/>
              <a:t>Lifestyle factors</a:t>
            </a:r>
          </a:p>
          <a:p>
            <a:endParaRPr lang="en-US" dirty="0"/>
          </a:p>
          <a:p>
            <a:r>
              <a:rPr lang="en-US" dirty="0"/>
              <a:t>BMI</a:t>
            </a:r>
          </a:p>
          <a:p>
            <a:r>
              <a:rPr lang="en-US" dirty="0"/>
              <a:t>Features of PCOS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and Examination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in terms of cause</a:t>
            </a:r>
          </a:p>
          <a:p>
            <a:pPr lvl="1"/>
            <a:endParaRPr lang="en-US" dirty="0"/>
          </a:p>
          <a:p>
            <a:pPr lvl="1">
              <a:buNone/>
            </a:pPr>
            <a:r>
              <a:rPr lang="en-US" sz="3200" dirty="0" err="1"/>
              <a:t>Anovulatory</a:t>
            </a:r>
            <a:endParaRPr lang="en-US" sz="3200" dirty="0"/>
          </a:p>
          <a:p>
            <a:pPr lvl="1">
              <a:buNone/>
            </a:pPr>
            <a:r>
              <a:rPr lang="en-US" sz="3200" dirty="0"/>
              <a:t>Male factor</a:t>
            </a:r>
          </a:p>
          <a:p>
            <a:pPr lvl="1">
              <a:buNone/>
            </a:pPr>
            <a:r>
              <a:rPr lang="en-US" sz="3200" dirty="0"/>
              <a:t>Unexplained</a:t>
            </a:r>
          </a:p>
          <a:p>
            <a:pPr lvl="1">
              <a:buNone/>
            </a:pPr>
            <a:r>
              <a:rPr lang="en-US" sz="3200" dirty="0"/>
              <a:t>Tubal</a:t>
            </a:r>
          </a:p>
          <a:p>
            <a:pPr lvl="1">
              <a:buNone/>
            </a:pPr>
            <a:r>
              <a:rPr lang="en-US" sz="3200" dirty="0"/>
              <a:t>Other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 (1)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Day 2-5 FSH and LH</a:t>
            </a:r>
          </a:p>
          <a:p>
            <a:r>
              <a:rPr lang="en-US" dirty="0"/>
              <a:t>Day 21 progesterone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Semen analysis</a:t>
            </a:r>
          </a:p>
          <a:p>
            <a:r>
              <a:rPr lang="en-US" dirty="0"/>
              <a:t>Rubella screen</a:t>
            </a:r>
          </a:p>
          <a:p>
            <a:r>
              <a:rPr lang="en-US" dirty="0"/>
              <a:t>Chlamydia screen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 (2)</a:t>
            </a:r>
          </a:p>
        </p:txBody>
      </p:sp>
      <p:pic>
        <p:nvPicPr>
          <p:cNvPr id="5" name="Picture 4" descr="images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449" y="2222966"/>
            <a:ext cx="4953351" cy="3254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</a:t>
            </a:r>
            <a:r>
              <a:rPr lang="en-US" dirty="0" err="1"/>
              <a:t>anovulatory</a:t>
            </a:r>
            <a:endParaRPr lang="en-US" dirty="0"/>
          </a:p>
          <a:p>
            <a:pPr lvl="1"/>
            <a:r>
              <a:rPr lang="en-US" dirty="0" err="1"/>
              <a:t>TFTs</a:t>
            </a:r>
            <a:endParaRPr lang="en-US" dirty="0"/>
          </a:p>
          <a:p>
            <a:pPr lvl="1"/>
            <a:r>
              <a:rPr lang="en-US" dirty="0" err="1"/>
              <a:t>Prolactin</a:t>
            </a:r>
            <a:endParaRPr lang="en-US" dirty="0"/>
          </a:p>
          <a:p>
            <a:pPr lvl="1"/>
            <a:r>
              <a:rPr lang="en-US" dirty="0" err="1"/>
              <a:t>Oestradiol</a:t>
            </a:r>
            <a:endParaRPr lang="en-US" dirty="0"/>
          </a:p>
          <a:p>
            <a:pPr lvl="1"/>
            <a:r>
              <a:rPr lang="en-US" dirty="0"/>
              <a:t>Testosterone</a:t>
            </a:r>
          </a:p>
          <a:p>
            <a:pPr lvl="1"/>
            <a:r>
              <a:rPr lang="en-US" dirty="0"/>
              <a:t>SHBG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r>
              <a:rPr lang="en-US" dirty="0"/>
              <a:t>Assess tubal status (unless semen analysis abnormal)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 (3)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Optimise</a:t>
            </a:r>
            <a:r>
              <a:rPr lang="en-US" dirty="0"/>
              <a:t> weight</a:t>
            </a:r>
          </a:p>
          <a:p>
            <a:r>
              <a:rPr lang="en-US" dirty="0"/>
              <a:t>Usual lifestyle advise</a:t>
            </a:r>
          </a:p>
          <a:p>
            <a:r>
              <a:rPr lang="en-US" dirty="0"/>
              <a:t>Folic acid</a:t>
            </a:r>
          </a:p>
          <a:p>
            <a:r>
              <a:rPr lang="en-US" dirty="0"/>
              <a:t>Investigative course</a:t>
            </a:r>
          </a:p>
          <a:p>
            <a:r>
              <a:rPr lang="en-US" dirty="0"/>
              <a:t>Costs (emotional and financial)</a:t>
            </a:r>
          </a:p>
          <a:p>
            <a:r>
              <a:rPr lang="en-US" dirty="0"/>
              <a:t>Chances failure (i.e. only 15% success rate per IVF cycle if age &gt; 36)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Counselling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Concourse.thmx</Template>
  <TotalTime>144</TotalTime>
  <Words>130</Words>
  <Application>Microsoft Office PowerPoint</Application>
  <PresentationFormat>On-screen Show (4:3)</PresentationFormat>
  <Paragraphs>58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Lucida Sans Unicode</vt:lpstr>
      <vt:lpstr>Verdana</vt:lpstr>
      <vt:lpstr>Wingdings 2</vt:lpstr>
      <vt:lpstr>Wingdings 3</vt:lpstr>
      <vt:lpstr>Concourse</vt:lpstr>
      <vt:lpstr>Infertility Management and Referral</vt:lpstr>
      <vt:lpstr>History and Examination</vt:lpstr>
      <vt:lpstr>Investigations (1)</vt:lpstr>
      <vt:lpstr>Investigations (2)</vt:lpstr>
      <vt:lpstr>Investigations (3)</vt:lpstr>
      <vt:lpstr>Counselling</vt:lpstr>
    </vt:vector>
  </TitlesOfParts>
  <Company>Leeds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Infertility Management and Referral</dc:title>
  <dc:creator>Nick Boyce Cam</dc:creator>
  <cp:lastModifiedBy>Ramesh Mehay</cp:lastModifiedBy>
  <cp:revision>3</cp:revision>
  <cp:lastPrinted>2010-12-07T12:50:53Z</cp:lastPrinted>
  <dcterms:created xsi:type="dcterms:W3CDTF">2010-12-09T19:52:35Z</dcterms:created>
  <dcterms:modified xsi:type="dcterms:W3CDTF">2018-08-29T11:17:51Z</dcterms:modified>
</cp:coreProperties>
</file>