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12192000"/>
  <p:embeddedFontLst>
    <p:embeddedFont>
      <p:font typeface="Noto Sans KR" panose="020B0604020202020204" charset="-128"/>
      <p:regular r:id="rId33"/>
      <p:bold r:id="rId34"/>
    </p:embeddedFont>
    <p:embeddedFont>
      <p:font typeface="Arial-BoldMT" panose="020B0604020202020204" charset="0"/>
      <p:regular r:id="rId35"/>
    </p:embeddedFont>
    <p:embeddedFont>
      <p:font typeface="ArialMT" panose="020B0604020202020204" charset="0"/>
      <p:regular r:id="rId36"/>
    </p:embeddedFont>
    <p:embeddedFont>
      <p:font typeface="Inter" panose="020B0604020202020204" charset="0"/>
      <p:regular r:id="rId37"/>
      <p:bold r:id="rId38"/>
    </p:embeddedFont>
    <p:embeddedFont>
      <p:font typeface="Montserrat" panose="00000500000000000000" pitchFamily="2" charset="0"/>
      <p:regular r:id="rId39"/>
      <p:bold r:id="rId40"/>
      <p:italic r:id="rId41"/>
      <p:boldItalic r:id="rId42"/>
    </p:embeddedFont>
    <p:embeddedFont>
      <p:font typeface="Noto Sans" panose="020B0502040504020204" pitchFamily="34" charset="0"/>
      <p:regular r:id="rId43"/>
      <p:bold r:id="rId44"/>
      <p:italic r:id="rId45"/>
      <p:boldItalic r:id="rId46"/>
    </p:embeddedFont>
    <p:embeddedFont>
      <p:font typeface="Open Sans" panose="020B0606030504020204" pitchFamily="34" charset="0"/>
      <p:regular r:id="rId47"/>
      <p:bold r:id="rId48"/>
      <p:italic r:id="rId49"/>
      <p:boldItalic r:id="rId50"/>
    </p:embeddedFont>
    <p:embeddedFont>
      <p:font typeface="OpenSans-Bold" panose="020B0604020202020204" charset="0"/>
      <p:regular r:id="rId51"/>
    </p:embeddedFont>
    <p:embeddedFont>
      <p:font typeface="Poppins" panose="00000500000000000000" pitchFamily="2" charset="0"/>
      <p:regular r:id="rId52"/>
      <p:bold r:id="rId53"/>
    </p:embeddedFont>
    <p:embeddedFont>
      <p:font typeface="Roboto-Regular" panose="020B0604020202020204" charset="0"/>
      <p:regular r:id="rId5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88" d="100"/>
          <a:sy n="88" d="100"/>
        </p:scale>
        <p:origin x="33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54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1063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3" Type="http://schemas.openxmlformats.org/officeDocument/2006/relationships/image" Target="../media/image78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79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3" Type="http://schemas.openxmlformats.org/officeDocument/2006/relationships/image" Target="../media/image78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17" Type="http://schemas.openxmlformats.org/officeDocument/2006/relationships/image" Target="../media/image120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png"/><Relationship Id="rId15" Type="http://schemas.openxmlformats.org/officeDocument/2006/relationships/image" Target="../media/image118.png"/><Relationship Id="rId10" Type="http://schemas.openxmlformats.org/officeDocument/2006/relationships/image" Target="../media/image113.png"/><Relationship Id="rId4" Type="http://schemas.openxmlformats.org/officeDocument/2006/relationships/image" Target="../media/image79.pn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965" y="1042392"/>
            <a:ext cx="5242471" cy="4738836"/>
          </a:xfrm>
          <a:prstGeom prst="rect">
            <a:avLst/>
          </a:prstGeom>
        </p:spPr>
      </p:pic>
      <p:sp>
        <p:nvSpPr>
          <p:cNvPr id="4" name="SK-1-text-3"/>
          <p:cNvSpPr/>
          <p:nvPr/>
        </p:nvSpPr>
        <p:spPr>
          <a:xfrm>
            <a:off x="590550" y="1495425"/>
            <a:ext cx="4620518" cy="1389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5472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Adolescent</a:t>
            </a:r>
            <a:endParaRPr lang="en-US" sz="4800" dirty="0"/>
          </a:p>
          <a:p>
            <a:pPr marL="0" indent="0">
              <a:lnSpc>
                <a:spcPts val="5472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Gynaecology</a:t>
            </a:r>
            <a:endParaRPr lang="en-US" sz="4800" dirty="0"/>
          </a:p>
        </p:txBody>
      </p:sp>
      <p:sp>
        <p:nvSpPr>
          <p:cNvPr id="5" name="SK-1-text-4"/>
          <p:cNvSpPr/>
          <p:nvPr/>
        </p:nvSpPr>
        <p:spPr>
          <a:xfrm>
            <a:off x="590550" y="3171825"/>
            <a:ext cx="4861471" cy="9004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545"/>
              </a:lnSpc>
              <a:buNone/>
            </a:pPr>
            <a:r>
              <a:rPr lang="en-US" sz="2550" dirty="0">
                <a:solidFill>
                  <a:srgbClr val="F8C794"/>
                </a:solidFill>
              </a:rPr>
              <a:t>What You Need to Know</a:t>
            </a:r>
            <a:endParaRPr lang="en-US" sz="2550" dirty="0"/>
          </a:p>
          <a:p>
            <a:pPr marL="0" indent="0">
              <a:lnSpc>
                <a:spcPts val="3545"/>
              </a:lnSpc>
              <a:buNone/>
            </a:pPr>
            <a:r>
              <a:rPr lang="en-US" sz="2550" dirty="0">
                <a:solidFill>
                  <a:srgbClr val="F8C794"/>
                </a:solidFill>
              </a:rPr>
              <a:t>in Primary Care</a:t>
            </a:r>
            <a:endParaRPr lang="en-US" sz="2550" dirty="0"/>
          </a:p>
        </p:txBody>
      </p:sp>
      <p:sp>
        <p:nvSpPr>
          <p:cNvPr id="6" name="SK-1-text-5"/>
          <p:cNvSpPr/>
          <p:nvPr/>
        </p:nvSpPr>
        <p:spPr>
          <a:xfrm>
            <a:off x="590550" y="590550"/>
            <a:ext cx="7726680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950" dirty="0"/>
          </a:p>
        </p:txBody>
      </p:sp>
      <p:sp>
        <p:nvSpPr>
          <p:cNvPr id="8" name="SK-1-text-7"/>
          <p:cNvSpPr/>
          <p:nvPr/>
        </p:nvSpPr>
        <p:spPr>
          <a:xfrm>
            <a:off x="657225" y="4238625"/>
            <a:ext cx="10252710" cy="291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endParaRPr lang="en-US" sz="1725" dirty="0"/>
          </a:p>
        </p:txBody>
      </p:sp>
      <p:sp>
        <p:nvSpPr>
          <p:cNvPr id="9" name="SK-1-text-8"/>
          <p:cNvSpPr/>
          <p:nvPr/>
        </p:nvSpPr>
        <p:spPr>
          <a:xfrm>
            <a:off x="657225" y="5038725"/>
            <a:ext cx="4267200" cy="2533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95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Created May 2026</a:t>
            </a:r>
            <a:endParaRPr lang="en-US" sz="1500" dirty="0"/>
          </a:p>
        </p:txBody>
      </p:sp>
      <p:sp>
        <p:nvSpPr>
          <p:cNvPr id="10" name="SK-1-text-9"/>
          <p:cNvSpPr/>
          <p:nvPr/>
        </p:nvSpPr>
        <p:spPr>
          <a:xfrm>
            <a:off x="657225" y="5334000"/>
            <a:ext cx="11049000" cy="2533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95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Updated to current NICE 2024/2025 standards</a:t>
            </a:r>
            <a:endParaRPr lang="en-US" sz="1500" dirty="0"/>
          </a:p>
        </p:txBody>
      </p:sp>
      <p:sp>
        <p:nvSpPr>
          <p:cNvPr id="11" name="SK-1-text-10"/>
          <p:cNvSpPr/>
          <p:nvPr/>
        </p:nvSpPr>
        <p:spPr>
          <a:xfrm>
            <a:off x="657225" y="5638800"/>
            <a:ext cx="4800600" cy="2533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95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www.bradfordvts.co.uk</a:t>
            </a:r>
            <a:endParaRPr lang="en-US" sz="1500" dirty="0"/>
          </a:p>
        </p:txBody>
      </p:sp>
      <p:sp>
        <p:nvSpPr>
          <p:cNvPr id="12" name="SK-1-text-11"/>
          <p:cNvSpPr/>
          <p:nvPr/>
        </p:nvSpPr>
        <p:spPr>
          <a:xfrm>
            <a:off x="5838825" y="6467475"/>
            <a:ext cx="4320540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dirty="0">
                <a:solidFill>
                  <a:srgbClr val="80808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13" name="SK-1-text-12"/>
          <p:cNvSpPr/>
          <p:nvPr/>
        </p:nvSpPr>
        <p:spPr>
          <a:xfrm>
            <a:off x="657225" y="6238875"/>
            <a:ext cx="4819650" cy="4054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6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⚠️ For educational purposes only. Always verify with current</a:t>
            </a:r>
            <a:endParaRPr lang="en-US" sz="1200" dirty="0"/>
          </a:p>
          <a:p>
            <a:pPr marL="0" indent="0">
              <a:lnSpc>
                <a:spcPts val="1596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NICE/BNF guidance.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2-text-2"/>
          <p:cNvSpPr/>
          <p:nvPr/>
        </p:nvSpPr>
        <p:spPr>
          <a:xfrm>
            <a:off x="657225" y="1123950"/>
            <a:ext cx="11534775" cy="4647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59"/>
              </a:lnSpc>
              <a:buNone/>
            </a:pPr>
            <a:r>
              <a:rPr lang="en-US" sz="3075" b="1" dirty="0">
                <a:solidFill>
                  <a:srgbClr val="0B1A30"/>
                </a:solidFill>
              </a:rPr>
              <a:t>Attribution &amp; Source Information</a:t>
            </a:r>
            <a:endParaRPr lang="en-US" sz="3075" dirty="0"/>
          </a:p>
        </p:txBody>
      </p:sp>
      <p:sp>
        <p:nvSpPr>
          <p:cNvPr id="4" name="SK-2-text-3"/>
          <p:cNvSpPr/>
          <p:nvPr/>
        </p:nvSpPr>
        <p:spPr>
          <a:xfrm>
            <a:off x="2181225" y="2495550"/>
            <a:ext cx="6244530" cy="5104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10"/>
              </a:lnSpc>
              <a:buNone/>
            </a:pPr>
            <a:r>
              <a:rPr lang="en-US" sz="1500" b="1" dirty="0">
                <a:solidFill>
                  <a:srgbClr val="47546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 Material:</a:t>
            </a:r>
            <a:endParaRPr lang="en-US" sz="1500" dirty="0"/>
          </a:p>
          <a:p>
            <a:pPr marL="0" indent="0">
              <a:lnSpc>
                <a:spcPts val="2010"/>
              </a:lnSpc>
              <a:buNone/>
            </a:pPr>
            <a:r>
              <a:rPr lang="en-US" sz="1500" b="1" dirty="0">
                <a:solidFill>
                  <a:srgbClr val="47546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Adolescent Gynaecology — GP Training Teaching Deck</a:t>
            </a:r>
            <a:endParaRPr lang="en-US" sz="1500" dirty="0"/>
          </a:p>
        </p:txBody>
      </p:sp>
      <p:sp>
        <p:nvSpPr>
          <p:cNvPr id="5" name="SK-2-text-4"/>
          <p:cNvSpPr/>
          <p:nvPr/>
        </p:nvSpPr>
        <p:spPr>
          <a:xfrm>
            <a:off x="2181225" y="3143250"/>
            <a:ext cx="3740348" cy="5104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10"/>
              </a:lnSpc>
              <a:buNone/>
            </a:pPr>
            <a:r>
              <a:rPr lang="en-US" sz="1500" b="1" dirty="0">
                <a:solidFill>
                  <a:srgbClr val="47546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Original Source:</a:t>
            </a:r>
            <a:endParaRPr lang="en-US" sz="1500" dirty="0"/>
          </a:p>
          <a:p>
            <a:pPr marL="0" indent="0">
              <a:lnSpc>
                <a:spcPts val="2010"/>
              </a:lnSpc>
              <a:buNone/>
            </a:pPr>
            <a:r>
              <a:rPr lang="en-US" sz="1500" b="1" dirty="0">
                <a:solidFill>
                  <a:srgbClr val="47546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RCGP Learning / Dr Emma Park</a:t>
            </a:r>
            <a:endParaRPr lang="en-US" sz="1500" dirty="0"/>
          </a:p>
        </p:txBody>
      </p:sp>
      <p:sp>
        <p:nvSpPr>
          <p:cNvPr id="6" name="SK-2-text-5"/>
          <p:cNvSpPr/>
          <p:nvPr/>
        </p:nvSpPr>
        <p:spPr>
          <a:xfrm>
            <a:off x="2181225" y="3962400"/>
            <a:ext cx="7696200" cy="2552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10"/>
              </a:lnSpc>
              <a:buNone/>
            </a:pPr>
            <a:r>
              <a:rPr lang="en-US" sz="1500" b="1" dirty="0">
                <a:solidFill>
                  <a:srgbClr val="47546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Processed and Updated: May 2026</a:t>
            </a:r>
            <a:endParaRPr lang="en-US" sz="1500" dirty="0"/>
          </a:p>
        </p:txBody>
      </p:sp>
      <p:sp>
        <p:nvSpPr>
          <p:cNvPr id="7" name="SK-2-text-6"/>
          <p:cNvSpPr/>
          <p:nvPr/>
        </p:nvSpPr>
        <p:spPr>
          <a:xfrm>
            <a:off x="2181225" y="4581525"/>
            <a:ext cx="9125843" cy="5104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1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Currency: Updated to current NICE 2024/2025 standards, including NICE</a:t>
            </a:r>
            <a:endParaRPr lang="en-US" sz="1500" dirty="0"/>
          </a:p>
          <a:p>
            <a:pPr marL="0" indent="0">
              <a:lnSpc>
                <a:spcPts val="201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NG88 (2024 surveillance), NICE CKS November 2024, and NICE NG23 (2024)</a:t>
            </a:r>
            <a:endParaRPr lang="en-US" sz="1500" dirty="0"/>
          </a:p>
        </p:txBody>
      </p:sp>
      <p:sp>
        <p:nvSpPr>
          <p:cNvPr id="8" name="SK-2-text-7"/>
          <p:cNvSpPr/>
          <p:nvPr/>
        </p:nvSpPr>
        <p:spPr>
          <a:xfrm>
            <a:off x="657225" y="304800"/>
            <a:ext cx="5052060" cy="1602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2"/>
              </a:lnSpc>
              <a:buNone/>
            </a:pPr>
            <a:r>
              <a:rPr lang="en-US" sz="127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9" name="SK-2-text-8"/>
          <p:cNvSpPr/>
          <p:nvPr/>
        </p:nvSpPr>
        <p:spPr>
          <a:xfrm>
            <a:off x="9801225" y="304800"/>
            <a:ext cx="1896368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14"/>
              </a:lnSpc>
              <a:buNone/>
            </a:pPr>
            <a:r>
              <a:rPr lang="en-US" sz="1125" dirty="0">
                <a:solidFill>
                  <a:srgbClr val="7D7D7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10" name="SK-2-text-9"/>
          <p:cNvSpPr/>
          <p:nvPr/>
        </p:nvSpPr>
        <p:spPr>
          <a:xfrm>
            <a:off x="1342430" y="6019800"/>
            <a:ext cx="848618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NG88</a:t>
            </a:r>
            <a:endParaRPr lang="en-US" sz="1050" dirty="0"/>
          </a:p>
        </p:txBody>
      </p:sp>
      <p:sp>
        <p:nvSpPr>
          <p:cNvPr id="11" name="SK-2-text-10"/>
          <p:cNvSpPr/>
          <p:nvPr/>
        </p:nvSpPr>
        <p:spPr>
          <a:xfrm>
            <a:off x="2387798" y="6019800"/>
            <a:ext cx="1110555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CKS HMB</a:t>
            </a:r>
            <a:endParaRPr lang="en-US" sz="1050" dirty="0"/>
          </a:p>
        </p:txBody>
      </p:sp>
      <p:sp>
        <p:nvSpPr>
          <p:cNvPr id="12" name="SK-2-text-11"/>
          <p:cNvSpPr/>
          <p:nvPr/>
        </p:nvSpPr>
        <p:spPr>
          <a:xfrm>
            <a:off x="3675162" y="6019800"/>
            <a:ext cx="1288703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CKS PCOS</a:t>
            </a:r>
            <a:endParaRPr lang="en-US" sz="1050" dirty="0"/>
          </a:p>
        </p:txBody>
      </p:sp>
      <p:sp>
        <p:nvSpPr>
          <p:cNvPr id="13" name="SK-2-text-12"/>
          <p:cNvSpPr/>
          <p:nvPr/>
        </p:nvSpPr>
        <p:spPr>
          <a:xfrm>
            <a:off x="5082480" y="6019800"/>
            <a:ext cx="176019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CKS Amenorrhoea</a:t>
            </a:r>
            <a:endParaRPr lang="en-US" sz="1050" dirty="0"/>
          </a:p>
        </p:txBody>
      </p:sp>
      <p:sp>
        <p:nvSpPr>
          <p:cNvPr id="14" name="SK-2-text-13"/>
          <p:cNvSpPr/>
          <p:nvPr/>
        </p:nvSpPr>
        <p:spPr>
          <a:xfrm>
            <a:off x="6949827" y="6019800"/>
            <a:ext cx="1959173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CKS Dysmenorrhoea</a:t>
            </a:r>
            <a:endParaRPr lang="en-US" sz="1050" dirty="0"/>
          </a:p>
        </p:txBody>
      </p:sp>
      <p:sp>
        <p:nvSpPr>
          <p:cNvPr id="15" name="SK-2-text-14"/>
          <p:cNvSpPr/>
          <p:nvPr/>
        </p:nvSpPr>
        <p:spPr>
          <a:xfrm>
            <a:off x="9053513" y="6019800"/>
            <a:ext cx="733425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BritSPAG</a:t>
            </a:r>
            <a:endParaRPr lang="en-US" sz="1050" dirty="0"/>
          </a:p>
        </p:txBody>
      </p:sp>
      <p:sp>
        <p:nvSpPr>
          <p:cNvPr id="16" name="SK-2-text-15"/>
          <p:cNvSpPr/>
          <p:nvPr/>
        </p:nvSpPr>
        <p:spPr>
          <a:xfrm>
            <a:off x="9980265" y="6019800"/>
            <a:ext cx="880021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BNF Current</a:t>
            </a:r>
            <a:endParaRPr lang="en-US" sz="1050" dirty="0"/>
          </a:p>
        </p:txBody>
      </p:sp>
      <p:sp>
        <p:nvSpPr>
          <p:cNvPr id="17" name="SK-2-text-16"/>
          <p:cNvSpPr/>
          <p:nvPr/>
        </p:nvSpPr>
        <p:spPr>
          <a:xfrm>
            <a:off x="11391900" y="6572250"/>
            <a:ext cx="50289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9"/>
              </a:lnSpc>
              <a:buNone/>
            </a:pPr>
            <a:r>
              <a:rPr lang="en-US" sz="1125" dirty="0">
                <a:solidFill>
                  <a:srgbClr val="7D7D7D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2 / 30</a:t>
            </a:r>
            <a:endParaRPr lang="en-US" sz="1125" dirty="0"/>
          </a:p>
        </p:txBody>
      </p:sp>
      <p:sp>
        <p:nvSpPr>
          <p:cNvPr id="18" name="SK-2-text-17"/>
          <p:cNvSpPr/>
          <p:nvPr/>
        </p:nvSpPr>
        <p:spPr>
          <a:xfrm>
            <a:off x="4594771" y="5676900"/>
            <a:ext cx="3059311" cy="1360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71"/>
              </a:lnSpc>
              <a:buNone/>
            </a:pPr>
            <a:r>
              <a:rPr lang="en-US" sz="900" dirty="0">
                <a:solidFill>
                  <a:srgbClr val="7D7D7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*Clinical guidelines underpinning this deck:</a:t>
            </a:r>
            <a:endParaRPr lang="en-US" sz="900" dirty="0"/>
          </a:p>
        </p:txBody>
      </p:sp>
      <p:sp>
        <p:nvSpPr>
          <p:cNvPr id="19" name="SK-2-text-18"/>
          <p:cNvSpPr/>
          <p:nvPr/>
        </p:nvSpPr>
        <p:spPr>
          <a:xfrm>
            <a:off x="2587377" y="6600825"/>
            <a:ext cx="6988373" cy="1360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71"/>
              </a:lnSpc>
              <a:buNone/>
            </a:pPr>
            <a:r>
              <a:rPr lang="en-US" sz="900" dirty="0">
                <a:solidFill>
                  <a:srgbClr val="7D7D7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⚠️ For educational purposes only. Always verify with current NICE/BNF guidance before clinical application.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8165" y="4491930"/>
            <a:ext cx="1267867" cy="1810494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0298" y="4087267"/>
            <a:ext cx="475357" cy="521196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7388" y="1975098"/>
            <a:ext cx="804565" cy="438894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7977" y="4080421"/>
            <a:ext cx="658267" cy="528042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0180" y="1968103"/>
            <a:ext cx="621655" cy="541734"/>
          </a:xfrm>
          <a:prstGeom prst="rect">
            <a:avLst/>
          </a:prstGeom>
        </p:spPr>
      </p:pic>
      <p:sp>
        <p:nvSpPr>
          <p:cNvPr id="8" name="SK-3-text-7"/>
          <p:cNvSpPr/>
          <p:nvPr/>
        </p:nvSpPr>
        <p:spPr>
          <a:xfrm>
            <a:off x="590550" y="466725"/>
            <a:ext cx="11601450" cy="6006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730"/>
              </a:lnSpc>
              <a:buNone/>
            </a:pPr>
            <a:r>
              <a:rPr lang="en-US" sz="3975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Why a Different Approach to Adolescents?</a:t>
            </a:r>
            <a:endParaRPr lang="en-US" sz="3975" dirty="0"/>
          </a:p>
        </p:txBody>
      </p:sp>
      <p:sp>
        <p:nvSpPr>
          <p:cNvPr id="9" name="SK-3-text-8"/>
          <p:cNvSpPr/>
          <p:nvPr/>
        </p:nvSpPr>
        <p:spPr>
          <a:xfrm>
            <a:off x="771525" y="2867025"/>
            <a:ext cx="8321040" cy="5893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641"/>
              </a:lnSpc>
              <a:buNone/>
            </a:pPr>
            <a:r>
              <a:rPr lang="en-US" sz="3900" b="1" dirty="0">
                <a:solidFill>
                  <a:srgbClr val="F77F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11.7 million</a:t>
            </a:r>
            <a:endParaRPr lang="en-US" sz="3900" dirty="0"/>
          </a:p>
        </p:txBody>
      </p:sp>
      <p:sp>
        <p:nvSpPr>
          <p:cNvPr id="10" name="SK-3-text-9"/>
          <p:cNvSpPr/>
          <p:nvPr/>
        </p:nvSpPr>
        <p:spPr>
          <a:xfrm>
            <a:off x="771525" y="3552825"/>
            <a:ext cx="3384203" cy="7706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035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young people aged</a:t>
            </a:r>
            <a:endParaRPr lang="en-US" sz="2550" dirty="0"/>
          </a:p>
          <a:p>
            <a:pPr marL="0" indent="0">
              <a:lnSpc>
                <a:spcPts val="3035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10–24 in the UK</a:t>
            </a:r>
            <a:endParaRPr lang="en-US" sz="2550" dirty="0"/>
          </a:p>
        </p:txBody>
      </p:sp>
      <p:sp>
        <p:nvSpPr>
          <p:cNvPr id="11" name="SK-3-text-10"/>
          <p:cNvSpPr/>
          <p:nvPr/>
        </p:nvSpPr>
        <p:spPr>
          <a:xfrm>
            <a:off x="728067" y="6229350"/>
            <a:ext cx="10383143" cy="2491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2"/>
              </a:lnSpc>
              <a:buNone/>
            </a:pPr>
            <a:r>
              <a:rPr lang="en-US" sz="180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Contraception may take priority over diagnosis — always personalise your approach</a:t>
            </a:r>
            <a:endParaRPr lang="en-US" sz="1800" dirty="0"/>
          </a:p>
        </p:txBody>
      </p:sp>
      <p:sp>
        <p:nvSpPr>
          <p:cNvPr id="12" name="SK-3-text-11"/>
          <p:cNvSpPr/>
          <p:nvPr/>
        </p:nvSpPr>
        <p:spPr>
          <a:xfrm>
            <a:off x="4736753" y="2590800"/>
            <a:ext cx="2661196" cy="5670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32"/>
              </a:lnSpc>
              <a:buNone/>
            </a:pPr>
            <a:r>
              <a:rPr lang="en-US" sz="180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Brain development</a:t>
            </a:r>
            <a:endParaRPr lang="en-US" sz="1800" dirty="0"/>
          </a:p>
          <a:p>
            <a:pPr marL="0" indent="0" algn="ctr">
              <a:lnSpc>
                <a:spcPts val="2232"/>
              </a:lnSpc>
              <a:buNone/>
            </a:pPr>
            <a:r>
              <a:rPr lang="en-US" sz="180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continues to age 25</a:t>
            </a:r>
            <a:endParaRPr lang="en-US" sz="1800" dirty="0"/>
          </a:p>
        </p:txBody>
      </p:sp>
      <p:sp>
        <p:nvSpPr>
          <p:cNvPr id="13" name="SK-3-text-12"/>
          <p:cNvSpPr/>
          <p:nvPr/>
        </p:nvSpPr>
        <p:spPr>
          <a:xfrm>
            <a:off x="8153846" y="2590800"/>
            <a:ext cx="2713583" cy="5670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32"/>
              </a:lnSpc>
              <a:buNone/>
            </a:pPr>
            <a:r>
              <a:rPr lang="en-US" sz="180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Long-term conditions</a:t>
            </a:r>
            <a:endParaRPr lang="en-US" sz="1800" dirty="0"/>
          </a:p>
          <a:p>
            <a:pPr marL="0" indent="0" algn="ctr">
              <a:lnSpc>
                <a:spcPts val="2232"/>
              </a:lnSpc>
              <a:buNone/>
            </a:pPr>
            <a:r>
              <a:rPr lang="en-US" sz="180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emerge now</a:t>
            </a:r>
            <a:endParaRPr lang="en-US" sz="1800" dirty="0"/>
          </a:p>
        </p:txBody>
      </p:sp>
      <p:sp>
        <p:nvSpPr>
          <p:cNvPr id="14" name="SK-3-text-13"/>
          <p:cNvSpPr/>
          <p:nvPr/>
        </p:nvSpPr>
        <p:spPr>
          <a:xfrm>
            <a:off x="4872038" y="4648200"/>
            <a:ext cx="2409825" cy="5670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32"/>
              </a:lnSpc>
              <a:buNone/>
            </a:pPr>
            <a:r>
              <a:rPr lang="en-US" sz="180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Health behaviours</a:t>
            </a:r>
            <a:endParaRPr lang="en-US" sz="1800" dirty="0"/>
          </a:p>
          <a:p>
            <a:pPr marL="0" indent="0" algn="ctr">
              <a:lnSpc>
                <a:spcPts val="2232"/>
              </a:lnSpc>
              <a:buNone/>
            </a:pPr>
            <a:r>
              <a:rPr lang="en-US" sz="180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are set for life</a:t>
            </a:r>
            <a:endParaRPr lang="en-US" sz="1800" dirty="0"/>
          </a:p>
        </p:txBody>
      </p:sp>
      <p:sp>
        <p:nvSpPr>
          <p:cNvPr id="15" name="SK-3-text-14"/>
          <p:cNvSpPr/>
          <p:nvPr/>
        </p:nvSpPr>
        <p:spPr>
          <a:xfrm>
            <a:off x="8080921" y="4648200"/>
            <a:ext cx="2849761" cy="5670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32"/>
              </a:lnSpc>
              <a:buNone/>
            </a:pPr>
            <a:r>
              <a:rPr lang="en-US" sz="180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Gynaecological</a:t>
            </a:r>
            <a:endParaRPr lang="en-US" sz="1800" dirty="0"/>
          </a:p>
          <a:p>
            <a:pPr marL="0" indent="0" algn="ctr">
              <a:lnSpc>
                <a:spcPts val="2232"/>
              </a:lnSpc>
              <a:buNone/>
            </a:pPr>
            <a:r>
              <a:rPr lang="en-US" sz="180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problems are common</a:t>
            </a:r>
            <a:endParaRPr lang="en-US" sz="1800" dirty="0"/>
          </a:p>
        </p:txBody>
      </p:sp>
      <p:sp>
        <p:nvSpPr>
          <p:cNvPr id="16" name="SK-3-text-15"/>
          <p:cNvSpPr/>
          <p:nvPr/>
        </p:nvSpPr>
        <p:spPr>
          <a:xfrm>
            <a:off x="962025" y="4895850"/>
            <a:ext cx="7810500" cy="2833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31"/>
              </a:lnSpc>
              <a:buNone/>
            </a:pPr>
            <a:r>
              <a:rPr lang="en-US" sz="1875" dirty="0">
                <a:solidFill>
                  <a:srgbClr val="8D99A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= 1 in 5 of the population</a:t>
            </a:r>
            <a:endParaRPr lang="en-US" sz="1875" dirty="0"/>
          </a:p>
        </p:txBody>
      </p:sp>
      <p:sp>
        <p:nvSpPr>
          <p:cNvPr id="17" name="SK-3-text-16"/>
          <p:cNvSpPr/>
          <p:nvPr/>
        </p:nvSpPr>
        <p:spPr>
          <a:xfrm>
            <a:off x="4672459" y="3209925"/>
            <a:ext cx="2818358" cy="5197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46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Risk-taking and decision-</a:t>
            </a:r>
            <a:endParaRPr lang="en-US" sz="1650" dirty="0"/>
          </a:p>
          <a:p>
            <a:pPr marL="0" indent="0" algn="ctr">
              <a:lnSpc>
                <a:spcPts val="2046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making still maturing</a:t>
            </a:r>
            <a:endParaRPr lang="en-US" sz="1650" dirty="0"/>
          </a:p>
        </p:txBody>
      </p:sp>
      <p:sp>
        <p:nvSpPr>
          <p:cNvPr id="18" name="SK-3-text-17"/>
          <p:cNvSpPr/>
          <p:nvPr/>
        </p:nvSpPr>
        <p:spPr>
          <a:xfrm>
            <a:off x="8485733" y="3209925"/>
            <a:ext cx="2116336" cy="5197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46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First signs appear in</a:t>
            </a:r>
            <a:endParaRPr lang="en-US" sz="1650" dirty="0"/>
          </a:p>
          <a:p>
            <a:pPr marL="0" indent="0" algn="ctr">
              <a:lnSpc>
                <a:spcPts val="2046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adolescence</a:t>
            </a:r>
            <a:endParaRPr lang="en-US" sz="1650" dirty="0"/>
          </a:p>
        </p:txBody>
      </p:sp>
      <p:sp>
        <p:nvSpPr>
          <p:cNvPr id="19" name="SK-3-text-18"/>
          <p:cNvSpPr/>
          <p:nvPr/>
        </p:nvSpPr>
        <p:spPr>
          <a:xfrm>
            <a:off x="4872038" y="5334000"/>
            <a:ext cx="2409825" cy="5197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46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This is the window for</a:t>
            </a:r>
            <a:endParaRPr lang="en-US" sz="1650" dirty="0"/>
          </a:p>
          <a:p>
            <a:pPr marL="0" indent="0" algn="ctr">
              <a:lnSpc>
                <a:spcPts val="2046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lasting impact</a:t>
            </a:r>
            <a:endParaRPr lang="en-US" sz="1650" dirty="0"/>
          </a:p>
        </p:txBody>
      </p:sp>
      <p:sp>
        <p:nvSpPr>
          <p:cNvPr id="20" name="SK-3-text-19"/>
          <p:cNvSpPr/>
          <p:nvPr/>
        </p:nvSpPr>
        <p:spPr>
          <a:xfrm>
            <a:off x="8042821" y="5334000"/>
            <a:ext cx="2849761" cy="5197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46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Serious pathology is rare —</a:t>
            </a:r>
            <a:endParaRPr lang="en-US" sz="1650" dirty="0"/>
          </a:p>
          <a:p>
            <a:pPr marL="0" indent="0" algn="ctr">
              <a:lnSpc>
                <a:spcPts val="2046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but distress is real</a:t>
            </a:r>
            <a:endParaRPr lang="en-US" sz="1650" dirty="0"/>
          </a:p>
        </p:txBody>
      </p:sp>
      <p:sp>
        <p:nvSpPr>
          <p:cNvPr id="21" name="SK-3-text-20"/>
          <p:cNvSpPr/>
          <p:nvPr/>
        </p:nvSpPr>
        <p:spPr>
          <a:xfrm>
            <a:off x="657225" y="1466850"/>
            <a:ext cx="816102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8D99A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Adolescent Health Principles · GP Training</a:t>
            </a:r>
            <a:endParaRPr lang="en-US" sz="12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3286" y="2900809"/>
            <a:ext cx="816769" cy="671959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8753" y="2832348"/>
            <a:ext cx="646063" cy="802332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4996" y="2839194"/>
            <a:ext cx="877788" cy="761107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9592" y="2791123"/>
            <a:ext cx="816769" cy="870942"/>
          </a:xfrm>
          <a:prstGeom prst="rect">
            <a:avLst/>
          </a:prstGeom>
        </p:spPr>
      </p:pic>
      <p:sp>
        <p:nvSpPr>
          <p:cNvPr id="7" name="SK-4-text-6"/>
          <p:cNvSpPr/>
          <p:nvPr/>
        </p:nvSpPr>
        <p:spPr>
          <a:xfrm>
            <a:off x="676275" y="600075"/>
            <a:ext cx="11515725" cy="5600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410"/>
              </a:lnSpc>
              <a:buNone/>
            </a:pPr>
            <a:r>
              <a:rPr lang="en-US" sz="3675" b="1" dirty="0">
                <a:solidFill>
                  <a:srgbClr val="0B1A30"/>
                </a:solidFill>
              </a:rPr>
              <a:t>Consulting Skills with Young Women</a:t>
            </a:r>
            <a:endParaRPr lang="en-US" sz="3675" dirty="0"/>
          </a:p>
        </p:txBody>
      </p:sp>
      <p:sp>
        <p:nvSpPr>
          <p:cNvPr id="8" name="SK-4-text-7"/>
          <p:cNvSpPr/>
          <p:nvPr/>
        </p:nvSpPr>
        <p:spPr>
          <a:xfrm>
            <a:off x="928092" y="3886200"/>
            <a:ext cx="2001143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Offer Time Alone</a:t>
            </a:r>
            <a:endParaRPr lang="en-US" sz="1500" dirty="0"/>
          </a:p>
        </p:txBody>
      </p:sp>
      <p:sp>
        <p:nvSpPr>
          <p:cNvPr id="9" name="SK-4-text-8"/>
          <p:cNvSpPr/>
          <p:nvPr/>
        </p:nvSpPr>
        <p:spPr>
          <a:xfrm>
            <a:off x="3487489" y="3886200"/>
            <a:ext cx="2483048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Normalise Screening</a:t>
            </a:r>
            <a:endParaRPr lang="en-US" sz="1500" dirty="0"/>
          </a:p>
        </p:txBody>
      </p:sp>
      <p:sp>
        <p:nvSpPr>
          <p:cNvPr id="10" name="SK-4-text-9"/>
          <p:cNvSpPr/>
          <p:nvPr/>
        </p:nvSpPr>
        <p:spPr>
          <a:xfrm>
            <a:off x="6223099" y="3886200"/>
            <a:ext cx="2650778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Avoid Unnecessary VE</a:t>
            </a:r>
            <a:endParaRPr lang="en-US" sz="1500" dirty="0"/>
          </a:p>
        </p:txBody>
      </p:sp>
      <p:sp>
        <p:nvSpPr>
          <p:cNvPr id="11" name="SK-4-text-10"/>
          <p:cNvSpPr/>
          <p:nvPr/>
        </p:nvSpPr>
        <p:spPr>
          <a:xfrm>
            <a:off x="9206359" y="3886200"/>
            <a:ext cx="2189708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Cultural Sensitivity</a:t>
            </a:r>
            <a:endParaRPr lang="en-US" sz="1500" dirty="0"/>
          </a:p>
        </p:txBody>
      </p:sp>
      <p:sp>
        <p:nvSpPr>
          <p:cNvPr id="12" name="SK-4-text-11"/>
          <p:cNvSpPr/>
          <p:nvPr/>
        </p:nvSpPr>
        <p:spPr>
          <a:xfrm>
            <a:off x="771525" y="1733550"/>
            <a:ext cx="9829800" cy="247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4747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Practical principles for every consultation</a:t>
            </a:r>
            <a:endParaRPr lang="en-US" sz="1500" dirty="0"/>
          </a:p>
        </p:txBody>
      </p:sp>
      <p:sp>
        <p:nvSpPr>
          <p:cNvPr id="13" name="SK-4-text-12"/>
          <p:cNvSpPr/>
          <p:nvPr/>
        </p:nvSpPr>
        <p:spPr>
          <a:xfrm>
            <a:off x="699046" y="4305300"/>
            <a:ext cx="2430661" cy="10284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offer to see the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young person without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parents or carers present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even briefly. Make it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routine, not exceptional.</a:t>
            </a:r>
            <a:endParaRPr lang="en-US" sz="1350" dirty="0"/>
          </a:p>
        </p:txBody>
      </p:sp>
      <p:sp>
        <p:nvSpPr>
          <p:cNvPr id="14" name="SK-4-text-13"/>
          <p:cNvSpPr/>
          <p:nvPr/>
        </p:nvSpPr>
        <p:spPr>
          <a:xfrm>
            <a:off x="3395663" y="4305300"/>
            <a:ext cx="2619375" cy="123408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 STI and pregnancy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screening as standard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practice: “This is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something I offer all young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people your age —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nothing to worry about.”</a:t>
            </a:r>
            <a:endParaRPr lang="en-US" sz="1350" dirty="0"/>
          </a:p>
        </p:txBody>
      </p:sp>
      <p:sp>
        <p:nvSpPr>
          <p:cNvPr id="15" name="SK-4-text-14"/>
          <p:cNvSpPr/>
          <p:nvPr/>
        </p:nvSpPr>
        <p:spPr>
          <a:xfrm>
            <a:off x="6206430" y="4305300"/>
            <a:ext cx="2598390" cy="1439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Vaginal examination is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rarely needed. Prefer self-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swab, HVS, or pelvic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ultrasound. Minimise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invasive procedures —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physical and emotional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impact matters.</a:t>
            </a:r>
            <a:endParaRPr lang="en-US" sz="1350" dirty="0"/>
          </a:p>
        </p:txBody>
      </p:sp>
      <p:sp>
        <p:nvSpPr>
          <p:cNvPr id="16" name="SK-4-text-15"/>
          <p:cNvSpPr/>
          <p:nvPr/>
        </p:nvSpPr>
        <p:spPr>
          <a:xfrm>
            <a:off x="9113490" y="4305300"/>
            <a:ext cx="2346871" cy="1645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Consider fertility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implications and cultural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context. Acknowledge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concerns about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contraception, family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expectations, and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confidentiality with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sensitivity.</a:t>
            </a:r>
            <a:endParaRPr lang="en-US" sz="1350" dirty="0"/>
          </a:p>
        </p:txBody>
      </p:sp>
      <p:sp>
        <p:nvSpPr>
          <p:cNvPr id="17" name="SK-4-text-16"/>
          <p:cNvSpPr/>
          <p:nvPr/>
        </p:nvSpPr>
        <p:spPr>
          <a:xfrm>
            <a:off x="10153650" y="6496050"/>
            <a:ext cx="1770608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13"/>
              </a:lnSpc>
              <a:buNone/>
            </a:pPr>
            <a:r>
              <a:rPr lang="en-US" sz="1050" dirty="0">
                <a:solidFill>
                  <a:srgbClr val="8888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5-text-2"/>
          <p:cNvSpPr/>
          <p:nvPr/>
        </p:nvSpPr>
        <p:spPr>
          <a:xfrm>
            <a:off x="657225" y="304800"/>
            <a:ext cx="5699671" cy="7334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88"/>
              </a:lnSpc>
              <a:buNone/>
            </a:pPr>
            <a:r>
              <a:rPr lang="en-US" sz="2625" b="1" dirty="0">
                <a:solidFill>
                  <a:srgbClr val="0B2447"/>
                </a:solidFill>
              </a:rPr>
              <a:t>Heavy Menstrual Bleeding:</a:t>
            </a:r>
            <a:endParaRPr lang="en-US" sz="2625" dirty="0"/>
          </a:p>
          <a:p>
            <a:pPr marL="0" indent="0">
              <a:lnSpc>
                <a:spcPts val="2888"/>
              </a:lnSpc>
              <a:buNone/>
            </a:pPr>
            <a:r>
              <a:rPr lang="en-US" sz="2625" b="1" dirty="0">
                <a:solidFill>
                  <a:srgbClr val="0B2447"/>
                </a:solidFill>
              </a:rPr>
              <a:t>Definition and Causes</a:t>
            </a:r>
            <a:endParaRPr lang="en-US" sz="2625" dirty="0"/>
          </a:p>
        </p:txBody>
      </p:sp>
      <p:sp>
        <p:nvSpPr>
          <p:cNvPr id="4" name="SK-5-text-3"/>
          <p:cNvSpPr/>
          <p:nvPr/>
        </p:nvSpPr>
        <p:spPr>
          <a:xfrm>
            <a:off x="5895975" y="1428750"/>
            <a:ext cx="5760720" cy="27205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Causes in Adolescents</a:t>
            </a:r>
            <a:endParaRPr lang="en-US" sz="1800" dirty="0"/>
          </a:p>
        </p:txBody>
      </p:sp>
      <p:sp>
        <p:nvSpPr>
          <p:cNvPr id="5" name="SK-5-text-4"/>
          <p:cNvSpPr/>
          <p:nvPr/>
        </p:nvSpPr>
        <p:spPr>
          <a:xfrm>
            <a:off x="895350" y="2609850"/>
            <a:ext cx="4128046" cy="4119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2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Excessive menstrual blood loss</a:t>
            </a:r>
            <a:endParaRPr lang="en-US" sz="1575" dirty="0"/>
          </a:p>
          <a:p>
            <a:pPr marL="0" indent="0">
              <a:lnSpc>
                <a:spcPts val="1622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that interferes with quality of life</a:t>
            </a:r>
            <a:endParaRPr lang="en-US" sz="1575" dirty="0"/>
          </a:p>
        </p:txBody>
      </p:sp>
      <p:sp>
        <p:nvSpPr>
          <p:cNvPr id="6" name="SK-5-text-5"/>
          <p:cNvSpPr/>
          <p:nvPr/>
        </p:nvSpPr>
        <p:spPr>
          <a:xfrm>
            <a:off x="857250" y="2276475"/>
            <a:ext cx="2171700" cy="1863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8"/>
              </a:lnSpc>
              <a:buNone/>
            </a:pPr>
            <a:r>
              <a:rPr lang="en-US" sz="1425" b="1" dirty="0">
                <a:solidFill>
                  <a:srgbClr val="F77F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DEFINITION</a:t>
            </a:r>
            <a:endParaRPr lang="en-US" sz="1425" dirty="0"/>
          </a:p>
        </p:txBody>
      </p:sp>
      <p:sp>
        <p:nvSpPr>
          <p:cNvPr id="7" name="SK-5-text-6"/>
          <p:cNvSpPr/>
          <p:nvPr/>
        </p:nvSpPr>
        <p:spPr>
          <a:xfrm>
            <a:off x="6143625" y="1905000"/>
            <a:ext cx="3909060" cy="1863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8"/>
              </a:lnSpc>
              <a:buNone/>
            </a:pPr>
            <a:r>
              <a:rPr lang="en-US" sz="1425" b="1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Anovulatory Cycles</a:t>
            </a:r>
            <a:endParaRPr lang="en-US" sz="1425" dirty="0"/>
          </a:p>
        </p:txBody>
      </p:sp>
      <p:sp>
        <p:nvSpPr>
          <p:cNvPr id="8" name="SK-5-text-7"/>
          <p:cNvSpPr/>
          <p:nvPr/>
        </p:nvSpPr>
        <p:spPr>
          <a:xfrm>
            <a:off x="6143625" y="2543175"/>
            <a:ext cx="3909060" cy="1863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8"/>
              </a:lnSpc>
              <a:buNone/>
            </a:pPr>
            <a:r>
              <a:rPr lang="en-US" sz="1425" b="1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Bleeding Disorders</a:t>
            </a:r>
            <a:endParaRPr lang="en-US" sz="1425" dirty="0"/>
          </a:p>
        </p:txBody>
      </p:sp>
      <p:sp>
        <p:nvSpPr>
          <p:cNvPr id="9" name="SK-5-text-8"/>
          <p:cNvSpPr/>
          <p:nvPr/>
        </p:nvSpPr>
        <p:spPr>
          <a:xfrm>
            <a:off x="6143625" y="3171825"/>
            <a:ext cx="3474720" cy="1863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8"/>
              </a:lnSpc>
              <a:buNone/>
            </a:pPr>
            <a:r>
              <a:rPr lang="en-US" sz="1425" b="1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Pregnancy / STIs</a:t>
            </a:r>
            <a:endParaRPr lang="en-US" sz="1425" dirty="0"/>
          </a:p>
        </p:txBody>
      </p:sp>
      <p:sp>
        <p:nvSpPr>
          <p:cNvPr id="10" name="SK-5-text-9"/>
          <p:cNvSpPr/>
          <p:nvPr/>
        </p:nvSpPr>
        <p:spPr>
          <a:xfrm>
            <a:off x="6143625" y="3800475"/>
            <a:ext cx="3257550" cy="1863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8"/>
              </a:lnSpc>
              <a:buNone/>
            </a:pPr>
            <a:r>
              <a:rPr lang="en-US" sz="1425" b="1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Hormonal Causes</a:t>
            </a:r>
            <a:endParaRPr lang="en-US" sz="1425" dirty="0"/>
          </a:p>
        </p:txBody>
      </p:sp>
      <p:sp>
        <p:nvSpPr>
          <p:cNvPr id="11" name="SK-5-text-10"/>
          <p:cNvSpPr/>
          <p:nvPr/>
        </p:nvSpPr>
        <p:spPr>
          <a:xfrm>
            <a:off x="6143625" y="4429125"/>
            <a:ext cx="4343400" cy="1863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8"/>
              </a:lnSpc>
              <a:buNone/>
            </a:pPr>
            <a:r>
              <a:rPr lang="en-US" sz="1425" b="1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Systemic / Endocrine</a:t>
            </a:r>
            <a:endParaRPr lang="en-US" sz="1425" dirty="0"/>
          </a:p>
        </p:txBody>
      </p:sp>
      <p:sp>
        <p:nvSpPr>
          <p:cNvPr id="12" name="SK-5-text-11"/>
          <p:cNvSpPr/>
          <p:nvPr/>
        </p:nvSpPr>
        <p:spPr>
          <a:xfrm>
            <a:off x="6143625" y="4886325"/>
            <a:ext cx="3909060" cy="1863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8"/>
              </a:lnSpc>
              <a:buNone/>
            </a:pPr>
            <a:r>
              <a:rPr lang="en-US" sz="1425" b="1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Structural Lesions</a:t>
            </a:r>
            <a:endParaRPr lang="en-US" sz="1425" dirty="0"/>
          </a:p>
        </p:txBody>
      </p:sp>
      <p:sp>
        <p:nvSpPr>
          <p:cNvPr id="13" name="SK-5-text-12"/>
          <p:cNvSpPr/>
          <p:nvPr/>
        </p:nvSpPr>
        <p:spPr>
          <a:xfrm>
            <a:off x="714375" y="1352550"/>
            <a:ext cx="6080760" cy="3022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0"/>
              </a:lnSpc>
              <a:buNone/>
            </a:pPr>
            <a:r>
              <a:rPr lang="en-US" sz="1425" dirty="0">
                <a:solidFill>
                  <a:srgbClr val="808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NG88 · Updated 2024</a:t>
            </a:r>
            <a:endParaRPr lang="en-US" sz="1425" dirty="0"/>
          </a:p>
        </p:txBody>
      </p:sp>
      <p:sp>
        <p:nvSpPr>
          <p:cNvPr id="14" name="SK-5-text-13"/>
          <p:cNvSpPr/>
          <p:nvPr/>
        </p:nvSpPr>
        <p:spPr>
          <a:xfrm>
            <a:off x="857250" y="3219450"/>
            <a:ext cx="4243388" cy="9602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Duration greater than 7 days</a:t>
            </a:r>
            <a:endParaRPr lang="en-US" sz="1500" dirty="0"/>
          </a:p>
          <a:p>
            <a:pPr marL="0" indent="0">
              <a:lnSpc>
                <a:spcPts val="189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Changing super pad or tampon more</a:t>
            </a:r>
            <a:endParaRPr lang="en-US" sz="1500" dirty="0"/>
          </a:p>
          <a:p>
            <a:pPr marL="0" indent="0">
              <a:lnSpc>
                <a:spcPts val="189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than every 2 hours</a:t>
            </a:r>
            <a:endParaRPr lang="en-US" sz="1500" dirty="0"/>
          </a:p>
          <a:p>
            <a:pPr marL="0" indent="0">
              <a:lnSpc>
                <a:spcPts val="189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Or causing symptomatic anaemia</a:t>
            </a:r>
            <a:endParaRPr lang="en-US" sz="1500" dirty="0"/>
          </a:p>
        </p:txBody>
      </p:sp>
      <p:sp>
        <p:nvSpPr>
          <p:cNvPr id="15" name="SK-5-text-14"/>
          <p:cNvSpPr/>
          <p:nvPr/>
        </p:nvSpPr>
        <p:spPr>
          <a:xfrm>
            <a:off x="6143625" y="2164407"/>
            <a:ext cx="6318052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Most common cause • HPO axis immature in first 2 years post-menarche</a:t>
            </a:r>
            <a:endParaRPr lang="en-US" sz="1200" dirty="0"/>
          </a:p>
        </p:txBody>
      </p:sp>
      <p:sp>
        <p:nvSpPr>
          <p:cNvPr id="16" name="SK-5-text-15"/>
          <p:cNvSpPr/>
          <p:nvPr/>
        </p:nvSpPr>
        <p:spPr>
          <a:xfrm>
            <a:off x="6143625" y="2767608"/>
            <a:ext cx="6192292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von Willebrand disease — more common in adolescents than adults 🚩</a:t>
            </a:r>
            <a:endParaRPr lang="en-US" sz="1200" dirty="0"/>
          </a:p>
        </p:txBody>
      </p:sp>
      <p:sp>
        <p:nvSpPr>
          <p:cNvPr id="17" name="SK-5-text-16"/>
          <p:cNvSpPr/>
          <p:nvPr/>
        </p:nvSpPr>
        <p:spPr>
          <a:xfrm>
            <a:off x="6143625" y="3429000"/>
            <a:ext cx="6048375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exclude • STI screen and pregnancy test mandatory</a:t>
            </a:r>
            <a:endParaRPr lang="en-US" sz="1200" dirty="0"/>
          </a:p>
        </p:txBody>
      </p:sp>
      <p:sp>
        <p:nvSpPr>
          <p:cNvPr id="18" name="SK-5-text-17"/>
          <p:cNvSpPr/>
          <p:nvPr/>
        </p:nvSpPr>
        <p:spPr>
          <a:xfrm>
            <a:off x="6143625" y="4057650"/>
            <a:ext cx="6048375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Hormonal contraception • Stress • Significant weight change</a:t>
            </a:r>
            <a:endParaRPr lang="en-US" sz="1200" dirty="0"/>
          </a:p>
        </p:txBody>
      </p:sp>
      <p:sp>
        <p:nvSpPr>
          <p:cNvPr id="19" name="SK-5-text-18"/>
          <p:cNvSpPr/>
          <p:nvPr/>
        </p:nvSpPr>
        <p:spPr>
          <a:xfrm>
            <a:off x="6143625" y="5143500"/>
            <a:ext cx="6048375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Fibroids, polyps — very rare in this age group</a:t>
            </a:r>
            <a:endParaRPr lang="en-US" sz="1200" dirty="0"/>
          </a:p>
        </p:txBody>
      </p:sp>
      <p:sp>
        <p:nvSpPr>
          <p:cNvPr id="20" name="SK-5-text-19"/>
          <p:cNvSpPr/>
          <p:nvPr/>
        </p:nvSpPr>
        <p:spPr>
          <a:xfrm>
            <a:off x="6115050" y="5591175"/>
            <a:ext cx="5993011" cy="5344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Bleeding disorders are disproportionately common in</a:t>
            </a:r>
            <a:endParaRPr lang="en-US" sz="1275" dirty="0"/>
          </a:p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adolescent HMB — always consider von Willebrand disease,</a:t>
            </a:r>
            <a:endParaRPr lang="en-US" sz="1275" dirty="0"/>
          </a:p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0B24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especially at first presentation or with family history.</a:t>
            </a:r>
            <a:endParaRPr lang="en-US" sz="1275" dirty="0"/>
          </a:p>
        </p:txBody>
      </p:sp>
      <p:sp>
        <p:nvSpPr>
          <p:cNvPr id="21" name="SK-5-text-20"/>
          <p:cNvSpPr/>
          <p:nvPr/>
        </p:nvSpPr>
        <p:spPr>
          <a:xfrm>
            <a:off x="857250" y="4410075"/>
            <a:ext cx="4578548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85"/>
              </a:lnSpc>
              <a:buNone/>
            </a:pPr>
            <a:r>
              <a:rPr lang="en-US" sz="1350" i="1" dirty="0">
                <a:solidFill>
                  <a:srgbClr val="F77F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Key: the patient's experience and quality of life</a:t>
            </a:r>
            <a:endParaRPr lang="en-US" sz="1350" dirty="0"/>
          </a:p>
          <a:p>
            <a:pPr marL="0" indent="0">
              <a:lnSpc>
                <a:spcPts val="1485"/>
              </a:lnSpc>
              <a:buNone/>
            </a:pPr>
            <a:r>
              <a:rPr lang="en-US" sz="1350" i="1" dirty="0">
                <a:solidFill>
                  <a:srgbClr val="F77F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defines HMB — not a volume measurement</a:t>
            </a:r>
            <a:endParaRPr lang="en-US" sz="1350" dirty="0"/>
          </a:p>
        </p:txBody>
      </p:sp>
      <p:sp>
        <p:nvSpPr>
          <p:cNvPr id="22" name="SK-5-text-21"/>
          <p:cNvSpPr/>
          <p:nvPr/>
        </p:nvSpPr>
        <p:spPr>
          <a:xfrm>
            <a:off x="3529013" y="6572250"/>
            <a:ext cx="5133975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13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• Adolescent Gynaecology • www.bradfordvts.co.uk</a:t>
            </a:r>
            <a:endParaRPr lang="en-US" sz="1050" dirty="0"/>
          </a:p>
        </p:txBody>
      </p:sp>
      <p:sp>
        <p:nvSpPr>
          <p:cNvPr id="23" name="SK-5-text-22"/>
          <p:cNvSpPr/>
          <p:nvPr/>
        </p:nvSpPr>
        <p:spPr>
          <a:xfrm>
            <a:off x="2600325" y="5734050"/>
            <a:ext cx="838200" cy="1096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64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Menorrhagia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2973" y="3723829"/>
            <a:ext cx="548580" cy="54858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8682" y="3730675"/>
            <a:ext cx="451098" cy="528042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1169" y="3730675"/>
            <a:ext cx="511969" cy="534888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2973" y="1831032"/>
            <a:ext cx="536377" cy="534888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3255" y="1810494"/>
            <a:ext cx="560784" cy="562273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6596" y="1851571"/>
            <a:ext cx="353467" cy="493663"/>
          </a:xfrm>
          <a:prstGeom prst="rect">
            <a:avLst/>
          </a:prstGeom>
        </p:spPr>
      </p:pic>
      <p:sp>
        <p:nvSpPr>
          <p:cNvPr id="9" name="SK-6-text-8"/>
          <p:cNvSpPr/>
          <p:nvPr/>
        </p:nvSpPr>
        <p:spPr>
          <a:xfrm>
            <a:off x="657225" y="533400"/>
            <a:ext cx="11534775" cy="4420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81"/>
              </a:lnSpc>
              <a:buNone/>
            </a:pPr>
            <a:r>
              <a:rPr lang="en-US" sz="2925" b="1" dirty="0">
                <a:solidFill>
                  <a:srgbClr val="0B1A30"/>
                </a:solidFill>
              </a:rPr>
              <a:t>Heavy Menstrual Bleeding: Investigations</a:t>
            </a:r>
            <a:endParaRPr lang="en-US" sz="2925" dirty="0"/>
          </a:p>
        </p:txBody>
      </p:sp>
      <p:sp>
        <p:nvSpPr>
          <p:cNvPr id="10" name="SK-6-text-9"/>
          <p:cNvSpPr/>
          <p:nvPr/>
        </p:nvSpPr>
        <p:spPr>
          <a:xfrm>
            <a:off x="962025" y="5743575"/>
            <a:ext cx="3154680" cy="291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Tip</a:t>
            </a:r>
            <a:endParaRPr lang="en-US" sz="1725" dirty="0"/>
          </a:p>
        </p:txBody>
      </p:sp>
      <p:sp>
        <p:nvSpPr>
          <p:cNvPr id="11" name="SK-6-text-10"/>
          <p:cNvSpPr/>
          <p:nvPr/>
        </p:nvSpPr>
        <p:spPr>
          <a:xfrm>
            <a:off x="923330" y="2457450"/>
            <a:ext cx="2105918" cy="291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94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 Blood Count</a:t>
            </a:r>
            <a:endParaRPr lang="en-US" sz="1725" dirty="0"/>
          </a:p>
        </p:txBody>
      </p:sp>
      <p:sp>
        <p:nvSpPr>
          <p:cNvPr id="12" name="SK-6-text-11"/>
          <p:cNvSpPr/>
          <p:nvPr/>
        </p:nvSpPr>
        <p:spPr>
          <a:xfrm>
            <a:off x="5159127" y="2457450"/>
            <a:ext cx="1959173" cy="291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94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Clotting Screen</a:t>
            </a:r>
            <a:endParaRPr lang="en-US" sz="1725" dirty="0"/>
          </a:p>
        </p:txBody>
      </p:sp>
      <p:sp>
        <p:nvSpPr>
          <p:cNvPr id="13" name="SK-6-text-12"/>
          <p:cNvSpPr/>
          <p:nvPr/>
        </p:nvSpPr>
        <p:spPr>
          <a:xfrm>
            <a:off x="9577834" y="2457450"/>
            <a:ext cx="1351508" cy="291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94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 Screen</a:t>
            </a:r>
            <a:endParaRPr lang="en-US" sz="1725" dirty="0"/>
          </a:p>
        </p:txBody>
      </p:sp>
      <p:sp>
        <p:nvSpPr>
          <p:cNvPr id="14" name="SK-6-text-13"/>
          <p:cNvSpPr/>
          <p:nvPr/>
        </p:nvSpPr>
        <p:spPr>
          <a:xfrm>
            <a:off x="984796" y="4324350"/>
            <a:ext cx="2011561" cy="291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94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Pregnancy Test</a:t>
            </a:r>
            <a:endParaRPr lang="en-US" sz="1725" dirty="0"/>
          </a:p>
        </p:txBody>
      </p:sp>
      <p:sp>
        <p:nvSpPr>
          <p:cNvPr id="15" name="SK-6-text-14"/>
          <p:cNvSpPr/>
          <p:nvPr/>
        </p:nvSpPr>
        <p:spPr>
          <a:xfrm>
            <a:off x="5283398" y="4324350"/>
            <a:ext cx="1739205" cy="291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94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TFTs · Ferritin</a:t>
            </a:r>
            <a:endParaRPr lang="en-US" sz="1725" dirty="0"/>
          </a:p>
        </p:txBody>
      </p:sp>
      <p:sp>
        <p:nvSpPr>
          <p:cNvPr id="16" name="SK-6-text-15"/>
          <p:cNvSpPr/>
          <p:nvPr/>
        </p:nvSpPr>
        <p:spPr>
          <a:xfrm>
            <a:off x="9587805" y="4324350"/>
            <a:ext cx="1341090" cy="291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94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Ultrasound</a:t>
            </a:r>
            <a:endParaRPr lang="en-US" sz="1725" dirty="0"/>
          </a:p>
        </p:txBody>
      </p:sp>
      <p:sp>
        <p:nvSpPr>
          <p:cNvPr id="17" name="SK-6-text-16"/>
          <p:cNvSpPr/>
          <p:nvPr/>
        </p:nvSpPr>
        <p:spPr>
          <a:xfrm>
            <a:off x="2248793" y="5667375"/>
            <a:ext cx="9943058" cy="4777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81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Bleeding disorders — including von Willebrand disease — are more common in adolescents</a:t>
            </a:r>
            <a:endParaRPr lang="en-US" sz="1650" dirty="0"/>
          </a:p>
          <a:p>
            <a:pPr marL="0" indent="0">
              <a:lnSpc>
                <a:spcPts val="1881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 HMB than in adults. Don't skip the clotting screen at first presentation.</a:t>
            </a:r>
            <a:endParaRPr lang="en-US" sz="1650" dirty="0"/>
          </a:p>
        </p:txBody>
      </p:sp>
      <p:sp>
        <p:nvSpPr>
          <p:cNvPr id="18" name="SK-6-text-17"/>
          <p:cNvSpPr/>
          <p:nvPr/>
        </p:nvSpPr>
        <p:spPr>
          <a:xfrm>
            <a:off x="745331" y="2800350"/>
            <a:ext cx="246221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Screen for iron-deficiency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anaemia</a:t>
            </a:r>
            <a:endParaRPr lang="en-US" sz="1350" dirty="0"/>
          </a:p>
        </p:txBody>
      </p:sp>
      <p:sp>
        <p:nvSpPr>
          <p:cNvPr id="19" name="SK-6-text-18"/>
          <p:cNvSpPr/>
          <p:nvPr/>
        </p:nvSpPr>
        <p:spPr>
          <a:xfrm>
            <a:off x="3557588" y="2800350"/>
            <a:ext cx="5133975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Essential at first presentation or with family history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bleeding — consider von Willebrand disease</a:t>
            </a:r>
            <a:endParaRPr lang="en-US" sz="1350" dirty="0"/>
          </a:p>
        </p:txBody>
      </p:sp>
      <p:sp>
        <p:nvSpPr>
          <p:cNvPr id="20" name="SK-6-text-19"/>
          <p:cNvSpPr/>
          <p:nvPr/>
        </p:nvSpPr>
        <p:spPr>
          <a:xfrm>
            <a:off x="8956328" y="2800350"/>
            <a:ext cx="2661196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offer — normalise as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routine for all young women</a:t>
            </a:r>
            <a:endParaRPr lang="en-US" sz="1350" dirty="0"/>
          </a:p>
        </p:txBody>
      </p:sp>
      <p:sp>
        <p:nvSpPr>
          <p:cNvPr id="21" name="SK-6-text-20"/>
          <p:cNvSpPr/>
          <p:nvPr/>
        </p:nvSpPr>
        <p:spPr>
          <a:xfrm>
            <a:off x="635794" y="4667250"/>
            <a:ext cx="2776538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exclude pregnancy —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urine or serum HCG</a:t>
            </a:r>
            <a:endParaRPr lang="en-US" sz="1350" dirty="0"/>
          </a:p>
        </p:txBody>
      </p:sp>
      <p:sp>
        <p:nvSpPr>
          <p:cNvPr id="22" name="SK-6-text-21"/>
          <p:cNvSpPr/>
          <p:nvPr/>
        </p:nvSpPr>
        <p:spPr>
          <a:xfrm>
            <a:off x="4171355" y="4667250"/>
            <a:ext cx="3782318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clinically indicated — thyroid disease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 iron depletion suspected</a:t>
            </a:r>
            <a:endParaRPr lang="en-US" sz="1350" dirty="0"/>
          </a:p>
        </p:txBody>
      </p:sp>
      <p:sp>
        <p:nvSpPr>
          <p:cNvPr id="23" name="SK-6-text-22"/>
          <p:cNvSpPr/>
          <p:nvPr/>
        </p:nvSpPr>
        <p:spPr>
          <a:xfrm>
            <a:off x="8971508" y="4667250"/>
            <a:ext cx="2535436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routine — only if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structural cause suspected</a:t>
            </a:r>
            <a:endParaRPr lang="en-US" sz="1350" dirty="0"/>
          </a:p>
        </p:txBody>
      </p:sp>
      <p:sp>
        <p:nvSpPr>
          <p:cNvPr id="24" name="SK-6-text-23"/>
          <p:cNvSpPr/>
          <p:nvPr/>
        </p:nvSpPr>
        <p:spPr>
          <a:xfrm>
            <a:off x="714375" y="6467475"/>
            <a:ext cx="676656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2"/>
              </a:lnSpc>
              <a:buNone/>
            </a:pPr>
            <a:r>
              <a:rPr lang="en-US" sz="1200" dirty="0">
                <a:solidFill>
                  <a:srgbClr val="2935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· Adolescent Gynaecology</a:t>
            </a:r>
            <a:endParaRPr lang="en-US" sz="1200" dirty="0"/>
          </a:p>
        </p:txBody>
      </p:sp>
      <p:sp>
        <p:nvSpPr>
          <p:cNvPr id="25" name="SK-6-text-24"/>
          <p:cNvSpPr/>
          <p:nvPr/>
        </p:nvSpPr>
        <p:spPr>
          <a:xfrm>
            <a:off x="9915525" y="733425"/>
            <a:ext cx="2276475" cy="1440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34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NG88 · Updated 2024</a:t>
            </a:r>
            <a:endParaRPr lang="en-US" sz="900" dirty="0"/>
          </a:p>
        </p:txBody>
      </p:sp>
      <p:sp>
        <p:nvSpPr>
          <p:cNvPr id="26" name="SK-6-text-25"/>
          <p:cNvSpPr/>
          <p:nvPr/>
        </p:nvSpPr>
        <p:spPr>
          <a:xfrm>
            <a:off x="9810750" y="6467475"/>
            <a:ext cx="19697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12"/>
              </a:lnSpc>
              <a:buNone/>
            </a:pPr>
            <a:r>
              <a:rPr lang="en-US" sz="1200" dirty="0">
                <a:solidFill>
                  <a:srgbClr val="2935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7" name="SK-6-text-26"/>
          <p:cNvSpPr/>
          <p:nvPr/>
        </p:nvSpPr>
        <p:spPr>
          <a:xfrm>
            <a:off x="5875883" y="6467475"/>
            <a:ext cx="439936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2"/>
              </a:lnSpc>
              <a:buNone/>
            </a:pPr>
            <a:r>
              <a:rPr lang="en-US" sz="1200" dirty="0">
                <a:solidFill>
                  <a:srgbClr val="2935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/ 30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96" y="6542484"/>
            <a:ext cx="243780" cy="239911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8094" y="3017490"/>
            <a:ext cx="1121569" cy="809179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3882" y="2873425"/>
            <a:ext cx="1011882" cy="953244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7467" y="2955727"/>
            <a:ext cx="926455" cy="925711"/>
          </a:xfrm>
          <a:prstGeom prst="rect">
            <a:avLst/>
          </a:prstGeom>
        </p:spPr>
      </p:pic>
      <p:sp>
        <p:nvSpPr>
          <p:cNvPr id="7" name="SK-7-text-6"/>
          <p:cNvSpPr/>
          <p:nvPr/>
        </p:nvSpPr>
        <p:spPr>
          <a:xfrm>
            <a:off x="657225" y="914400"/>
            <a:ext cx="11534775" cy="4874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38"/>
              </a:lnSpc>
              <a:buNone/>
            </a:pPr>
            <a:r>
              <a:rPr lang="en-US" sz="3225" b="1" dirty="0">
                <a:solidFill>
                  <a:srgbClr val="0B1A3F"/>
                </a:solidFill>
              </a:rPr>
              <a:t>Heavy Menstrual Bleeding: Management</a:t>
            </a:r>
            <a:endParaRPr lang="en-US" sz="3225" dirty="0"/>
          </a:p>
        </p:txBody>
      </p:sp>
      <p:sp>
        <p:nvSpPr>
          <p:cNvPr id="8" name="SK-7-text-7"/>
          <p:cNvSpPr/>
          <p:nvPr/>
        </p:nvSpPr>
        <p:spPr>
          <a:xfrm>
            <a:off x="948630" y="4019550"/>
            <a:ext cx="2807940" cy="3574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815"/>
              </a:lnSpc>
              <a:buNone/>
            </a:pPr>
            <a:r>
              <a:rPr lang="en-US" sz="2025" b="1" dirty="0">
                <a:solidFill>
                  <a:srgbClr val="FFFFFF"/>
                </a:solidFill>
              </a:rPr>
              <a:t>LNG-IUS (Mirena)</a:t>
            </a:r>
            <a:endParaRPr lang="en-US" sz="2025" dirty="0"/>
          </a:p>
        </p:txBody>
      </p:sp>
      <p:sp>
        <p:nvSpPr>
          <p:cNvPr id="9" name="SK-7-text-8"/>
          <p:cNvSpPr/>
          <p:nvPr/>
        </p:nvSpPr>
        <p:spPr>
          <a:xfrm>
            <a:off x="4730948" y="3952875"/>
            <a:ext cx="2786955" cy="3574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815"/>
              </a:lnSpc>
              <a:buNone/>
            </a:pPr>
            <a:r>
              <a:rPr lang="en-US" sz="2025" b="1" dirty="0">
                <a:solidFill>
                  <a:srgbClr val="0B1A3F"/>
                </a:solidFill>
              </a:rPr>
              <a:t>Tranexamic Acid</a:t>
            </a:r>
            <a:endParaRPr lang="en-US" sz="2025" dirty="0"/>
          </a:p>
        </p:txBody>
      </p:sp>
      <p:sp>
        <p:nvSpPr>
          <p:cNvPr id="10" name="SK-7-text-9"/>
          <p:cNvSpPr/>
          <p:nvPr/>
        </p:nvSpPr>
        <p:spPr>
          <a:xfrm>
            <a:off x="8382446" y="4019550"/>
            <a:ext cx="2923133" cy="3574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815"/>
              </a:lnSpc>
              <a:buNone/>
            </a:pPr>
            <a:r>
              <a:rPr lang="en-US" sz="2025" b="1" dirty="0">
                <a:solidFill>
                  <a:srgbClr val="0B1A3F"/>
                </a:solidFill>
              </a:rPr>
              <a:t>Hormonal Options</a:t>
            </a:r>
            <a:endParaRPr lang="en-US" sz="2025" dirty="0"/>
          </a:p>
        </p:txBody>
      </p:sp>
      <p:sp>
        <p:nvSpPr>
          <p:cNvPr id="11" name="SK-7-text-10"/>
          <p:cNvSpPr/>
          <p:nvPr/>
        </p:nvSpPr>
        <p:spPr>
          <a:xfrm>
            <a:off x="657225" y="1781175"/>
            <a:ext cx="11534775" cy="3195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16"/>
              </a:lnSpc>
              <a:buNone/>
            </a:pPr>
            <a:r>
              <a:rPr lang="en-US" sz="1950" i="1" dirty="0">
                <a:solidFill>
                  <a:srgbClr val="5959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Treatment options — in order of preference</a:t>
            </a:r>
            <a:endParaRPr lang="en-US" sz="1950" dirty="0"/>
          </a:p>
        </p:txBody>
      </p:sp>
      <p:sp>
        <p:nvSpPr>
          <p:cNvPr id="12" name="SK-7-text-11"/>
          <p:cNvSpPr/>
          <p:nvPr/>
        </p:nvSpPr>
        <p:spPr>
          <a:xfrm>
            <a:off x="714375" y="466725"/>
            <a:ext cx="272415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NG88 · Updated 2024</a:t>
            </a:r>
            <a:endParaRPr lang="en-US" sz="1275" dirty="0"/>
          </a:p>
        </p:txBody>
      </p:sp>
      <p:sp>
        <p:nvSpPr>
          <p:cNvPr id="13" name="SK-7-text-12"/>
          <p:cNvSpPr/>
          <p:nvPr/>
        </p:nvSpPr>
        <p:spPr>
          <a:xfrm>
            <a:off x="706636" y="2428875"/>
            <a:ext cx="289173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LINE — PREFERRED</a:t>
            </a:r>
            <a:endParaRPr lang="en-US" sz="1275" dirty="0"/>
          </a:p>
        </p:txBody>
      </p:sp>
      <p:sp>
        <p:nvSpPr>
          <p:cNvPr id="14" name="SK-7-text-13"/>
          <p:cNvSpPr/>
          <p:nvPr/>
        </p:nvSpPr>
        <p:spPr>
          <a:xfrm>
            <a:off x="4732437" y="2428875"/>
            <a:ext cx="2755553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NON-HORMONAL OPTIONS</a:t>
            </a:r>
            <a:endParaRPr lang="en-US" sz="1275" dirty="0"/>
          </a:p>
        </p:txBody>
      </p:sp>
      <p:sp>
        <p:nvSpPr>
          <p:cNvPr id="15" name="SK-7-text-14"/>
          <p:cNvSpPr/>
          <p:nvPr/>
        </p:nvSpPr>
        <p:spPr>
          <a:xfrm>
            <a:off x="8373368" y="2428875"/>
            <a:ext cx="3122265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CONTRACEPTION ACCEPTABLE</a:t>
            </a:r>
            <a:endParaRPr lang="en-US" sz="1275" dirty="0"/>
          </a:p>
        </p:txBody>
      </p:sp>
      <p:sp>
        <p:nvSpPr>
          <p:cNvPr id="16" name="SK-7-text-15"/>
          <p:cNvSpPr/>
          <p:nvPr/>
        </p:nvSpPr>
        <p:spPr>
          <a:xfrm>
            <a:off x="962025" y="4533900"/>
            <a:ext cx="7132320" cy="2382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i="1" dirty="0">
                <a:solidFill>
                  <a:srgbClr val="F77F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Preferred 1st-line hormonal option</a:t>
            </a:r>
            <a:endParaRPr lang="en-US" sz="1350" dirty="0"/>
          </a:p>
        </p:txBody>
      </p:sp>
      <p:sp>
        <p:nvSpPr>
          <p:cNvPr id="17" name="SK-7-text-16"/>
          <p:cNvSpPr/>
          <p:nvPr/>
        </p:nvSpPr>
        <p:spPr>
          <a:xfrm>
            <a:off x="4857750" y="4772025"/>
            <a:ext cx="5760720" cy="2382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i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no contraception required</a:t>
            </a:r>
            <a:endParaRPr lang="en-US" sz="1350" dirty="0"/>
          </a:p>
        </p:txBody>
      </p:sp>
      <p:sp>
        <p:nvSpPr>
          <p:cNvPr id="18" name="SK-7-text-17"/>
          <p:cNvSpPr/>
          <p:nvPr/>
        </p:nvSpPr>
        <p:spPr>
          <a:xfrm>
            <a:off x="9144000" y="6543675"/>
            <a:ext cx="2619375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742"/>
              </a:lnSpc>
              <a:buNone/>
            </a:pPr>
            <a:r>
              <a:rPr lang="en-US" sz="1350" dirty="0">
                <a:solidFill>
                  <a:srgbClr val="F77F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19" name="SK-7-text-18"/>
          <p:cNvSpPr/>
          <p:nvPr/>
        </p:nvSpPr>
        <p:spPr>
          <a:xfrm>
            <a:off x="895350" y="5191125"/>
            <a:ext cx="3279428" cy="6384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76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Also provides contraception</a:t>
            </a:r>
            <a:endParaRPr lang="en-US" sz="1125" dirty="0"/>
          </a:p>
          <a:p>
            <a:pPr marL="0" indent="0">
              <a:lnSpc>
                <a:spcPts val="1676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Reduces blood loss by up to 90%</a:t>
            </a:r>
            <a:endParaRPr lang="en-US" sz="1125" dirty="0"/>
          </a:p>
          <a:p>
            <a:pPr marL="0" indent="0">
              <a:lnSpc>
                <a:spcPts val="1676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Try for 3-6 months before reassessing</a:t>
            </a:r>
            <a:endParaRPr lang="en-US" sz="1125" dirty="0"/>
          </a:p>
        </p:txBody>
      </p:sp>
      <p:sp>
        <p:nvSpPr>
          <p:cNvPr id="20" name="SK-7-text-19"/>
          <p:cNvSpPr/>
          <p:nvPr/>
        </p:nvSpPr>
        <p:spPr>
          <a:xfrm>
            <a:off x="4514850" y="5191125"/>
            <a:ext cx="3677543" cy="6384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76"/>
              </a:lnSpc>
              <a:buNone/>
            </a:pPr>
            <a:r>
              <a:rPr lang="en-US" sz="1125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Tranexamic acid 1g QDS during menses only</a:t>
            </a:r>
            <a:endParaRPr lang="en-US" sz="1125" dirty="0"/>
          </a:p>
          <a:p>
            <a:pPr marL="0" indent="0">
              <a:lnSpc>
                <a:spcPts val="1676"/>
              </a:lnSpc>
              <a:buNone/>
            </a:pPr>
            <a:r>
              <a:rPr lang="en-US" sz="1125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Mefenamic acid 500mg TDS during menses</a:t>
            </a:r>
            <a:endParaRPr lang="en-US" sz="1125" dirty="0"/>
          </a:p>
          <a:p>
            <a:pPr marL="0" indent="0">
              <a:lnSpc>
                <a:spcPts val="1676"/>
              </a:lnSpc>
              <a:buNone/>
            </a:pPr>
            <a:r>
              <a:rPr lang="en-US" sz="1125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Take at onset of period — not continuous</a:t>
            </a:r>
            <a:endParaRPr lang="en-US" sz="1125" dirty="0"/>
          </a:p>
        </p:txBody>
      </p:sp>
      <p:sp>
        <p:nvSpPr>
          <p:cNvPr id="21" name="SK-7-text-20"/>
          <p:cNvSpPr/>
          <p:nvPr/>
        </p:nvSpPr>
        <p:spPr>
          <a:xfrm>
            <a:off x="8391525" y="4591050"/>
            <a:ext cx="3520380" cy="10641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76"/>
              </a:lnSpc>
              <a:buNone/>
            </a:pPr>
            <a:r>
              <a:rPr lang="en-US" sz="1125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LNG-IUS (already covered — 1st choice)</a:t>
            </a:r>
            <a:endParaRPr lang="en-US" sz="1125" dirty="0"/>
          </a:p>
          <a:p>
            <a:pPr marL="0" indent="0">
              <a:lnSpc>
                <a:spcPts val="1676"/>
              </a:lnSpc>
              <a:buNone/>
            </a:pPr>
            <a:r>
              <a:rPr lang="en-US" sz="1125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Combined Oral Contraceptive (COC)</a:t>
            </a:r>
            <a:endParaRPr lang="en-US" sz="1125" dirty="0"/>
          </a:p>
          <a:p>
            <a:pPr marL="0" indent="0">
              <a:lnSpc>
                <a:spcPts val="1676"/>
              </a:lnSpc>
              <a:buNone/>
            </a:pPr>
            <a:r>
              <a:rPr lang="en-US" sz="1125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Depo-Provera (injectable progestogen)</a:t>
            </a:r>
            <a:endParaRPr lang="en-US" sz="1125" dirty="0"/>
          </a:p>
          <a:p>
            <a:pPr marL="0" indent="0">
              <a:lnSpc>
                <a:spcPts val="1676"/>
              </a:lnSpc>
              <a:buNone/>
            </a:pPr>
            <a:endParaRPr lang="en-US" sz="1125" dirty="0"/>
          </a:p>
          <a:p>
            <a:pPr marL="0" indent="0">
              <a:lnSpc>
                <a:spcPts val="1676"/>
              </a:lnSpc>
              <a:buNone/>
            </a:pPr>
            <a:r>
              <a:rPr lang="en-US" sz="1125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each for 3-6 months before changing</a:t>
            </a:r>
            <a:endParaRPr lang="en-US" sz="1125" dirty="0"/>
          </a:p>
        </p:txBody>
      </p:sp>
      <p:sp>
        <p:nvSpPr>
          <p:cNvPr id="22" name="SK-7-text-21"/>
          <p:cNvSpPr/>
          <p:nvPr/>
        </p:nvSpPr>
        <p:spPr>
          <a:xfrm>
            <a:off x="962025" y="6563544"/>
            <a:ext cx="10363200" cy="196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4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⚠️ Refer if no improvement after primary care management</a:t>
            </a:r>
            <a:endParaRPr lang="en-US" sz="1200" dirty="0"/>
          </a:p>
        </p:txBody>
      </p:sp>
      <p:sp>
        <p:nvSpPr>
          <p:cNvPr id="23" name="SK-7-text-22"/>
          <p:cNvSpPr/>
          <p:nvPr/>
        </p:nvSpPr>
        <p:spPr>
          <a:xfrm>
            <a:off x="4479131" y="4429125"/>
            <a:ext cx="3300413" cy="2422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08"/>
              </a:lnSpc>
              <a:buNone/>
            </a:pPr>
            <a:r>
              <a:rPr lang="en-US" sz="1200" b="1" dirty="0">
                <a:solidFill>
                  <a:srgbClr val="0B1A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 Mefenamic Acid (NSAID)</a:t>
            </a:r>
            <a:endParaRPr lang="en-US" sz="1200" dirty="0"/>
          </a:p>
        </p:txBody>
      </p:sp>
      <p:sp>
        <p:nvSpPr>
          <p:cNvPr id="24" name="SK-7-text-23"/>
          <p:cNvSpPr/>
          <p:nvPr/>
        </p:nvSpPr>
        <p:spPr>
          <a:xfrm>
            <a:off x="8639175" y="6543675"/>
            <a:ext cx="1037183" cy="2117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668"/>
              </a:lnSpc>
              <a:buNone/>
            </a:pPr>
            <a:r>
              <a:rPr lang="en-US" sz="1200" dirty="0">
                <a:solidFill>
                  <a:srgbClr val="F77F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NG88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165" y="4635996"/>
            <a:ext cx="3096667" cy="2221855"/>
          </a:xfrm>
          <a:prstGeom prst="rect">
            <a:avLst/>
          </a:prstGeom>
        </p:spPr>
      </p:pic>
      <p:sp>
        <p:nvSpPr>
          <p:cNvPr id="4" name="SK-8-text-3"/>
          <p:cNvSpPr/>
          <p:nvPr/>
        </p:nvSpPr>
        <p:spPr>
          <a:xfrm>
            <a:off x="895350" y="400050"/>
            <a:ext cx="11296650" cy="5213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06"/>
              </a:lnSpc>
              <a:buNone/>
            </a:pPr>
            <a:r>
              <a:rPr lang="en-US" sz="3450" b="1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PCOS: Definition and Prevalence</a:t>
            </a:r>
            <a:endParaRPr lang="en-US" sz="3450" dirty="0"/>
          </a:p>
        </p:txBody>
      </p:sp>
      <p:sp>
        <p:nvSpPr>
          <p:cNvPr id="5" name="SK-8-text-4"/>
          <p:cNvSpPr/>
          <p:nvPr/>
        </p:nvSpPr>
        <p:spPr>
          <a:xfrm>
            <a:off x="1447800" y="2352675"/>
            <a:ext cx="6240780" cy="884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6961"/>
              </a:lnSpc>
              <a:buNone/>
            </a:pPr>
            <a:r>
              <a:rPr lang="en-US" sz="58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6–10%</a:t>
            </a:r>
            <a:endParaRPr lang="en-US" sz="5850" dirty="0"/>
          </a:p>
        </p:txBody>
      </p:sp>
      <p:sp>
        <p:nvSpPr>
          <p:cNvPr id="6" name="SK-8-text-5"/>
          <p:cNvSpPr/>
          <p:nvPr/>
        </p:nvSpPr>
        <p:spPr>
          <a:xfrm>
            <a:off x="960537" y="3429000"/>
            <a:ext cx="4012853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of women of reproductive age</a:t>
            </a:r>
            <a:endParaRPr lang="en-US" sz="1650" dirty="0"/>
          </a:p>
        </p:txBody>
      </p:sp>
      <p:sp>
        <p:nvSpPr>
          <p:cNvPr id="7" name="SK-8-text-6"/>
          <p:cNvSpPr/>
          <p:nvPr/>
        </p:nvSpPr>
        <p:spPr>
          <a:xfrm>
            <a:off x="1768673" y="3752850"/>
            <a:ext cx="2367855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796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affected by PCOS</a:t>
            </a:r>
            <a:endParaRPr lang="en-US" sz="1650" dirty="0"/>
          </a:p>
        </p:txBody>
      </p:sp>
      <p:sp>
        <p:nvSpPr>
          <p:cNvPr id="8" name="SK-8-text-7"/>
          <p:cNvSpPr/>
          <p:nvPr/>
        </p:nvSpPr>
        <p:spPr>
          <a:xfrm>
            <a:off x="5648325" y="1962150"/>
            <a:ext cx="205740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796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DEFINITION</a:t>
            </a:r>
            <a:endParaRPr lang="en-US" sz="1350" dirty="0"/>
          </a:p>
        </p:txBody>
      </p:sp>
      <p:sp>
        <p:nvSpPr>
          <p:cNvPr id="9" name="SK-8-text-8"/>
          <p:cNvSpPr/>
          <p:nvPr/>
        </p:nvSpPr>
        <p:spPr>
          <a:xfrm>
            <a:off x="5648325" y="3486150"/>
            <a:ext cx="102870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796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CAUSE</a:t>
            </a:r>
            <a:endParaRPr lang="en-US" sz="1350" dirty="0"/>
          </a:p>
        </p:txBody>
      </p:sp>
      <p:sp>
        <p:nvSpPr>
          <p:cNvPr id="10" name="SK-8-text-9"/>
          <p:cNvSpPr/>
          <p:nvPr/>
        </p:nvSpPr>
        <p:spPr>
          <a:xfrm>
            <a:off x="5648325" y="5057775"/>
            <a:ext cx="185166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796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IMPORTANT</a:t>
            </a:r>
            <a:endParaRPr lang="en-US" sz="1350" dirty="0"/>
          </a:p>
        </p:txBody>
      </p:sp>
      <p:sp>
        <p:nvSpPr>
          <p:cNvPr id="11" name="SK-8-text-10"/>
          <p:cNvSpPr/>
          <p:nvPr/>
        </p:nvSpPr>
        <p:spPr>
          <a:xfrm>
            <a:off x="5297686" y="2286000"/>
            <a:ext cx="6894165" cy="7884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 complex endocrine disorder linked to insulin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resistance and metabolic syndrome — the most common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hormonal condition in women of reproductive age.</a:t>
            </a:r>
            <a:endParaRPr lang="en-US" sz="1725" dirty="0"/>
          </a:p>
        </p:txBody>
      </p:sp>
      <p:sp>
        <p:nvSpPr>
          <p:cNvPr id="12" name="SK-8-text-11"/>
          <p:cNvSpPr/>
          <p:nvPr/>
        </p:nvSpPr>
        <p:spPr>
          <a:xfrm>
            <a:off x="5648325" y="3810000"/>
            <a:ext cx="6338888" cy="7884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Multifactorial — genetic and environmental factors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interact. Not a single disease, but a syndrome with a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spectrum of presentations.</a:t>
            </a:r>
            <a:endParaRPr lang="en-US" sz="1725" dirty="0"/>
          </a:p>
        </p:txBody>
      </p:sp>
      <p:sp>
        <p:nvSpPr>
          <p:cNvPr id="13" name="SK-8-text-12"/>
          <p:cNvSpPr/>
          <p:nvPr/>
        </p:nvSpPr>
        <p:spPr>
          <a:xfrm>
            <a:off x="5648325" y="5372100"/>
            <a:ext cx="6118771" cy="7884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Prevalence and severity are higher in South Asian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women — consider this when assessing risk and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communicating diagnosis.</a:t>
            </a:r>
            <a:endParaRPr lang="en-US" sz="1725" dirty="0"/>
          </a:p>
        </p:txBody>
      </p:sp>
      <p:sp>
        <p:nvSpPr>
          <p:cNvPr id="14" name="SK-8-text-13"/>
          <p:cNvSpPr/>
          <p:nvPr/>
        </p:nvSpPr>
        <p:spPr>
          <a:xfrm>
            <a:off x="895350" y="1085850"/>
            <a:ext cx="771144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CKS PCOS — current 2024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8965" y="3367236"/>
            <a:ext cx="853380" cy="603498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180" y="3298627"/>
            <a:ext cx="719286" cy="733723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0377" y="3319165"/>
            <a:ext cx="682675" cy="685800"/>
          </a:xfrm>
          <a:prstGeom prst="rect">
            <a:avLst/>
          </a:prstGeom>
        </p:spPr>
      </p:pic>
      <p:sp>
        <p:nvSpPr>
          <p:cNvPr id="6" name="SK-9-text-5"/>
          <p:cNvSpPr/>
          <p:nvPr/>
        </p:nvSpPr>
        <p:spPr>
          <a:xfrm>
            <a:off x="619125" y="866775"/>
            <a:ext cx="11572875" cy="4694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96"/>
              </a:lnSpc>
              <a:buNone/>
            </a:pPr>
            <a:r>
              <a:rPr lang="en-US" sz="3300" b="1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PCOS: Rotterdam Criteria</a:t>
            </a:r>
            <a:endParaRPr lang="en-US" sz="3300" dirty="0"/>
          </a:p>
        </p:txBody>
      </p:sp>
      <p:sp>
        <p:nvSpPr>
          <p:cNvPr id="7" name="SK-9-text-6"/>
          <p:cNvSpPr/>
          <p:nvPr/>
        </p:nvSpPr>
        <p:spPr>
          <a:xfrm>
            <a:off x="2110234" y="4143375"/>
            <a:ext cx="513308" cy="4694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3300" b="1" dirty="0">
                <a:solidFill>
                  <a:srgbClr val="F77F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01</a:t>
            </a:r>
            <a:endParaRPr lang="en-US" sz="3300" dirty="0"/>
          </a:p>
        </p:txBody>
      </p:sp>
      <p:sp>
        <p:nvSpPr>
          <p:cNvPr id="8" name="SK-9-text-7"/>
          <p:cNvSpPr/>
          <p:nvPr/>
        </p:nvSpPr>
        <p:spPr>
          <a:xfrm>
            <a:off x="5793581" y="4143375"/>
            <a:ext cx="576263" cy="4694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3300" b="1" dirty="0">
                <a:solidFill>
                  <a:srgbClr val="4A908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02</a:t>
            </a:r>
            <a:endParaRPr lang="en-US" sz="3300" dirty="0"/>
          </a:p>
        </p:txBody>
      </p:sp>
      <p:sp>
        <p:nvSpPr>
          <p:cNvPr id="9" name="SK-9-text-8"/>
          <p:cNvSpPr/>
          <p:nvPr/>
        </p:nvSpPr>
        <p:spPr>
          <a:xfrm>
            <a:off x="9498211" y="4143375"/>
            <a:ext cx="586680" cy="4694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3300" b="1" dirty="0">
                <a:solidFill>
                  <a:srgbClr val="F77F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03</a:t>
            </a:r>
            <a:endParaRPr lang="en-US" sz="3300" dirty="0"/>
          </a:p>
        </p:txBody>
      </p:sp>
      <p:sp>
        <p:nvSpPr>
          <p:cNvPr id="10" name="SK-9-text-9"/>
          <p:cNvSpPr/>
          <p:nvPr/>
        </p:nvSpPr>
        <p:spPr>
          <a:xfrm>
            <a:off x="2052637" y="2286000"/>
            <a:ext cx="806767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970"/>
              </a:lnSpc>
              <a:buNone/>
            </a:pPr>
            <a:r>
              <a:rPr lang="en-US" sz="2475" b="1" dirty="0">
                <a:solidFill>
                  <a:srgbClr val="F77F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 out of 3 criteria required for diagnosis</a:t>
            </a:r>
            <a:endParaRPr lang="en-US" sz="2475" dirty="0"/>
          </a:p>
        </p:txBody>
      </p:sp>
      <p:sp>
        <p:nvSpPr>
          <p:cNvPr id="11" name="SK-9-text-10"/>
          <p:cNvSpPr/>
          <p:nvPr/>
        </p:nvSpPr>
        <p:spPr>
          <a:xfrm>
            <a:off x="704850" y="466725"/>
            <a:ext cx="2933700" cy="19511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6"/>
              </a:lnSpc>
              <a:buNone/>
            </a:pPr>
            <a:r>
              <a:rPr lang="en-US" sz="1200" dirty="0">
                <a:solidFill>
                  <a:srgbClr val="9D5A1E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NICE CKS PCOS · Current 2024</a:t>
            </a:r>
            <a:endParaRPr lang="en-US" sz="1200" dirty="0"/>
          </a:p>
        </p:txBody>
      </p:sp>
      <p:sp>
        <p:nvSpPr>
          <p:cNvPr id="12" name="SK-9-text-11"/>
          <p:cNvSpPr/>
          <p:nvPr/>
        </p:nvSpPr>
        <p:spPr>
          <a:xfrm>
            <a:off x="646212" y="4724400"/>
            <a:ext cx="3593753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Irregular or Absent Ovulation</a:t>
            </a:r>
            <a:endParaRPr lang="en-US" sz="1650" dirty="0"/>
          </a:p>
        </p:txBody>
      </p:sp>
      <p:sp>
        <p:nvSpPr>
          <p:cNvPr id="13" name="SK-9-text-12"/>
          <p:cNvSpPr/>
          <p:nvPr/>
        </p:nvSpPr>
        <p:spPr>
          <a:xfrm>
            <a:off x="4867721" y="4724400"/>
            <a:ext cx="2504033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Hyperandrogenism</a:t>
            </a:r>
            <a:endParaRPr lang="en-US" sz="1650" dirty="0"/>
          </a:p>
        </p:txBody>
      </p:sp>
      <p:sp>
        <p:nvSpPr>
          <p:cNvPr id="14" name="SK-9-text-13"/>
          <p:cNvSpPr/>
          <p:nvPr/>
        </p:nvSpPr>
        <p:spPr>
          <a:xfrm>
            <a:off x="8125718" y="4724400"/>
            <a:ext cx="3331815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Polycystic Ovaries on USS</a:t>
            </a:r>
            <a:endParaRPr lang="en-US" sz="1650" dirty="0"/>
          </a:p>
        </p:txBody>
      </p:sp>
      <p:sp>
        <p:nvSpPr>
          <p:cNvPr id="15" name="SK-9-text-14"/>
          <p:cNvSpPr/>
          <p:nvPr/>
        </p:nvSpPr>
        <p:spPr>
          <a:xfrm>
            <a:off x="678656" y="5057775"/>
            <a:ext cx="3509963" cy="4938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44"/>
              </a:lnSpc>
              <a:buNone/>
            </a:pPr>
            <a:r>
              <a:rPr lang="en-US" sz="1350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Oligomenorrhea or amenorrhea</a:t>
            </a:r>
            <a:endParaRPr lang="en-US" sz="1350" dirty="0"/>
          </a:p>
          <a:p>
            <a:pPr marL="0" indent="0" algn="ctr">
              <a:lnSpc>
                <a:spcPts val="1944"/>
              </a:lnSpc>
              <a:buNone/>
            </a:pPr>
            <a:r>
              <a:rPr lang="en-US" sz="1350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Infrequent or absent menstrual cycles</a:t>
            </a:r>
            <a:endParaRPr lang="en-US" sz="1350" dirty="0"/>
          </a:p>
        </p:txBody>
      </p:sp>
      <p:sp>
        <p:nvSpPr>
          <p:cNvPr id="16" name="SK-9-text-15"/>
          <p:cNvSpPr/>
          <p:nvPr/>
        </p:nvSpPr>
        <p:spPr>
          <a:xfrm>
            <a:off x="4597152" y="5057775"/>
            <a:ext cx="3006923" cy="4938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44"/>
              </a:lnSpc>
              <a:buNone/>
            </a:pPr>
            <a:r>
              <a:rPr lang="en-US" sz="1350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Clinical: hirsutism, acne, alopecia</a:t>
            </a:r>
            <a:endParaRPr lang="en-US" sz="1350" dirty="0"/>
          </a:p>
          <a:p>
            <a:pPr marL="0" indent="0" algn="ctr">
              <a:lnSpc>
                <a:spcPts val="1944"/>
              </a:lnSpc>
              <a:buNone/>
            </a:pPr>
            <a:r>
              <a:rPr lang="en-US" sz="1350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Biochemical: raised testosterone</a:t>
            </a:r>
            <a:endParaRPr lang="en-US" sz="1350" dirty="0"/>
          </a:p>
        </p:txBody>
      </p:sp>
      <p:sp>
        <p:nvSpPr>
          <p:cNvPr id="17" name="SK-9-text-16"/>
          <p:cNvSpPr/>
          <p:nvPr/>
        </p:nvSpPr>
        <p:spPr>
          <a:xfrm>
            <a:off x="8387655" y="5057775"/>
            <a:ext cx="2807940" cy="4938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44"/>
              </a:lnSpc>
              <a:buNone/>
            </a:pPr>
            <a:r>
              <a:rPr lang="en-US" sz="1350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≥12 follicles (2-9mm) per ovary</a:t>
            </a:r>
            <a:endParaRPr lang="en-US" sz="1350" dirty="0"/>
          </a:p>
          <a:p>
            <a:pPr marL="0" indent="0" algn="ctr">
              <a:lnSpc>
                <a:spcPts val="1944"/>
              </a:lnSpc>
              <a:buNone/>
            </a:pPr>
            <a:r>
              <a:rPr lang="en-US" sz="1350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OR ovarian volume &gt;10mL</a:t>
            </a:r>
            <a:endParaRPr lang="en-US" sz="1350" dirty="0"/>
          </a:p>
        </p:txBody>
      </p:sp>
      <p:sp>
        <p:nvSpPr>
          <p:cNvPr id="18" name="SK-9-text-17"/>
          <p:cNvSpPr/>
          <p:nvPr/>
        </p:nvSpPr>
        <p:spPr>
          <a:xfrm>
            <a:off x="892735" y="6045611"/>
            <a:ext cx="12017722" cy="219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28"/>
              </a:lnSpc>
              <a:buNone/>
            </a:pPr>
            <a:r>
              <a:rPr lang="en-US" sz="1200" b="1" dirty="0">
                <a:solidFill>
                  <a:srgbClr val="9D5A1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Important: Polycystic ovaries on USS alone do NOT make the diagnosis. You can diagnose PCOS without polycystic ovaries on scan.</a:t>
            </a:r>
            <a:endParaRPr lang="en-US" sz="1200" dirty="0"/>
          </a:p>
        </p:txBody>
      </p:sp>
      <p:sp>
        <p:nvSpPr>
          <p:cNvPr id="19" name="SK-9-text-18"/>
          <p:cNvSpPr/>
          <p:nvPr/>
        </p:nvSpPr>
        <p:spPr>
          <a:xfrm>
            <a:off x="657225" y="1600200"/>
            <a:ext cx="11534775" cy="3170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6"/>
              </a:lnSpc>
              <a:buNone/>
            </a:pPr>
            <a:r>
              <a:rPr lang="en-US" sz="1950" dirty="0">
                <a:solidFill>
                  <a:srgbClr val="66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Diagnosis requires 2 of 3 criteria — not all three</a:t>
            </a:r>
            <a:endParaRPr lang="en-US" sz="1950" dirty="0"/>
          </a:p>
        </p:txBody>
      </p:sp>
      <p:sp>
        <p:nvSpPr>
          <p:cNvPr id="20" name="SK-9-text-19"/>
          <p:cNvSpPr/>
          <p:nvPr/>
        </p:nvSpPr>
        <p:spPr>
          <a:xfrm>
            <a:off x="657225" y="6562725"/>
            <a:ext cx="816102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 · Adolescent Gynaecology</a:t>
            </a:r>
            <a:endParaRPr lang="en-US" sz="1050" dirty="0"/>
          </a:p>
        </p:txBody>
      </p:sp>
      <p:sp>
        <p:nvSpPr>
          <p:cNvPr id="21" name="SK-9-text-20"/>
          <p:cNvSpPr/>
          <p:nvPr/>
        </p:nvSpPr>
        <p:spPr>
          <a:xfrm>
            <a:off x="10029825" y="6562725"/>
            <a:ext cx="1644848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28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9184" y="2509986"/>
            <a:ext cx="682675" cy="78864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157" y="2523679"/>
            <a:ext cx="731490" cy="795486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4298" y="2482453"/>
            <a:ext cx="682675" cy="843409"/>
          </a:xfrm>
          <a:prstGeom prst="rect">
            <a:avLst/>
          </a:prstGeom>
        </p:spPr>
      </p:pic>
      <p:sp>
        <p:nvSpPr>
          <p:cNvPr id="6" name="SK-10-text-5"/>
          <p:cNvSpPr/>
          <p:nvPr/>
        </p:nvSpPr>
        <p:spPr>
          <a:xfrm>
            <a:off x="657225" y="581025"/>
            <a:ext cx="11534775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373"/>
              </a:lnSpc>
              <a:buNone/>
            </a:pPr>
            <a:r>
              <a:rPr lang="en-US" sz="3675" b="1" dirty="0">
                <a:solidFill>
                  <a:srgbClr val="0B1A30"/>
                </a:solidFill>
              </a:rPr>
              <a:t>PCOS: Adolescent Pitfalls</a:t>
            </a:r>
            <a:endParaRPr lang="en-US" sz="3675" dirty="0"/>
          </a:p>
        </p:txBody>
      </p:sp>
      <p:sp>
        <p:nvSpPr>
          <p:cNvPr id="7" name="SK-10-text-6"/>
          <p:cNvSpPr/>
          <p:nvPr/>
        </p:nvSpPr>
        <p:spPr>
          <a:xfrm>
            <a:off x="962025" y="2590800"/>
            <a:ext cx="2493615" cy="6399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B1A30"/>
                </a:solidFill>
              </a:rPr>
              <a:t>USS Unreliable</a:t>
            </a:r>
            <a:endParaRPr lang="en-US" sz="2100" dirty="0"/>
          </a:p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B1A30"/>
                </a:solidFill>
              </a:rPr>
              <a:t>Early On</a:t>
            </a:r>
            <a:endParaRPr lang="en-US" sz="2100" dirty="0"/>
          </a:p>
        </p:txBody>
      </p:sp>
      <p:sp>
        <p:nvSpPr>
          <p:cNvPr id="8" name="SK-10-text-7"/>
          <p:cNvSpPr/>
          <p:nvPr/>
        </p:nvSpPr>
        <p:spPr>
          <a:xfrm>
            <a:off x="4752975" y="2590800"/>
            <a:ext cx="2116336" cy="6399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B1A30"/>
                </a:solidFill>
              </a:rPr>
              <a:t>Anovulation</a:t>
            </a:r>
            <a:endParaRPr lang="en-US" sz="2100" dirty="0"/>
          </a:p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B1A30"/>
                </a:solidFill>
              </a:rPr>
              <a:t>≠ PCOS (Yet)</a:t>
            </a:r>
            <a:endParaRPr lang="en-US" sz="2100" dirty="0"/>
          </a:p>
        </p:txBody>
      </p:sp>
      <p:sp>
        <p:nvSpPr>
          <p:cNvPr id="9" name="SK-10-text-8"/>
          <p:cNvSpPr/>
          <p:nvPr/>
        </p:nvSpPr>
        <p:spPr>
          <a:xfrm>
            <a:off x="8515350" y="2590800"/>
            <a:ext cx="1906786" cy="6399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B1A30"/>
                </a:solidFill>
              </a:rPr>
              <a:t>Acne Alone</a:t>
            </a:r>
            <a:endParaRPr lang="en-US" sz="2100" dirty="0"/>
          </a:p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B1A30"/>
                </a:solidFill>
              </a:rPr>
              <a:t>≠ PCOS</a:t>
            </a:r>
            <a:endParaRPr lang="en-US" sz="2100" dirty="0"/>
          </a:p>
        </p:txBody>
      </p:sp>
      <p:sp>
        <p:nvSpPr>
          <p:cNvPr id="10" name="SK-10-text-9"/>
          <p:cNvSpPr/>
          <p:nvPr/>
        </p:nvSpPr>
        <p:spPr>
          <a:xfrm>
            <a:off x="857250" y="5886450"/>
            <a:ext cx="434340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FFFFFF"/>
                </a:solidFill>
              </a:rPr>
              <a:t>When to Investigate:</a:t>
            </a:r>
            <a:endParaRPr lang="en-US" sz="1425" dirty="0"/>
          </a:p>
        </p:txBody>
      </p:sp>
      <p:sp>
        <p:nvSpPr>
          <p:cNvPr id="11" name="SK-10-text-10"/>
          <p:cNvSpPr/>
          <p:nvPr/>
        </p:nvSpPr>
        <p:spPr>
          <a:xfrm>
            <a:off x="962025" y="3486150"/>
            <a:ext cx="3384203" cy="1257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 follicle counts are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 post-menarche.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Ultrasound is unreliable for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PCOS diagnosis within the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3 years after menarche.</a:t>
            </a:r>
            <a:endParaRPr lang="en-US" sz="1650" dirty="0"/>
          </a:p>
        </p:txBody>
      </p:sp>
      <p:sp>
        <p:nvSpPr>
          <p:cNvPr id="12" name="SK-10-text-11"/>
          <p:cNvSpPr/>
          <p:nvPr/>
        </p:nvSpPr>
        <p:spPr>
          <a:xfrm>
            <a:off x="4752975" y="3486150"/>
            <a:ext cx="3279428" cy="1257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Irregular, anovulatory cycles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are entirely normal in the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1-2 years after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menarche. Do not diagnose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PCOS prematurely.</a:t>
            </a:r>
            <a:endParaRPr lang="en-US" sz="1650" dirty="0"/>
          </a:p>
        </p:txBody>
      </p:sp>
      <p:sp>
        <p:nvSpPr>
          <p:cNvPr id="13" name="SK-10-text-12"/>
          <p:cNvSpPr/>
          <p:nvPr/>
        </p:nvSpPr>
        <p:spPr>
          <a:xfrm>
            <a:off x="8515350" y="3486150"/>
            <a:ext cx="3216473" cy="10060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80–90% of adolescents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have acne. Acne alone is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a diagnostic criterion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PCOS in this age group.</a:t>
            </a:r>
            <a:endParaRPr lang="en-US" sz="1650" dirty="0"/>
          </a:p>
        </p:txBody>
      </p:sp>
      <p:sp>
        <p:nvSpPr>
          <p:cNvPr id="14" name="SK-10-text-13"/>
          <p:cNvSpPr/>
          <p:nvPr/>
        </p:nvSpPr>
        <p:spPr>
          <a:xfrm>
            <a:off x="3486150" y="5734050"/>
            <a:ext cx="1864965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Oligomenorrhea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 age ≥15</a:t>
            </a:r>
            <a:endParaRPr lang="en-US" sz="1425" dirty="0"/>
          </a:p>
        </p:txBody>
      </p:sp>
      <p:sp>
        <p:nvSpPr>
          <p:cNvPr id="15" name="SK-10-text-14"/>
          <p:cNvSpPr/>
          <p:nvPr/>
        </p:nvSpPr>
        <p:spPr>
          <a:xfrm>
            <a:off x="5467350" y="5734050"/>
            <a:ext cx="2147888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LH • FSH •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Testosterone • SHBG</a:t>
            </a:r>
            <a:endParaRPr lang="en-US" sz="1425" dirty="0"/>
          </a:p>
        </p:txBody>
      </p:sp>
      <p:sp>
        <p:nvSpPr>
          <p:cNvPr id="16" name="SK-10-text-15"/>
          <p:cNvSpPr/>
          <p:nvPr/>
        </p:nvSpPr>
        <p:spPr>
          <a:xfrm>
            <a:off x="7477125" y="5734050"/>
            <a:ext cx="2535436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Prolactin • TFTs •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Fasting glucose • HbA1c</a:t>
            </a:r>
            <a:endParaRPr lang="en-US" sz="1425" dirty="0"/>
          </a:p>
        </p:txBody>
      </p:sp>
      <p:sp>
        <p:nvSpPr>
          <p:cNvPr id="17" name="SK-10-text-16"/>
          <p:cNvSpPr/>
          <p:nvPr/>
        </p:nvSpPr>
        <p:spPr>
          <a:xfrm>
            <a:off x="9982200" y="5734050"/>
            <a:ext cx="1550640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Free androgen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index</a:t>
            </a:r>
            <a:endParaRPr lang="en-US" sz="1425" dirty="0"/>
          </a:p>
        </p:txBody>
      </p:sp>
      <p:sp>
        <p:nvSpPr>
          <p:cNvPr id="18" name="SK-10-text-17"/>
          <p:cNvSpPr/>
          <p:nvPr/>
        </p:nvSpPr>
        <p:spPr>
          <a:xfrm>
            <a:off x="657225" y="1647825"/>
            <a:ext cx="70104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76767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CKS PCOS · Current 2024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5561" y="6117282"/>
            <a:ext cx="268188" cy="233065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0463" y="5479405"/>
            <a:ext cx="353467" cy="349746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9067" y="5472559"/>
            <a:ext cx="353467" cy="356592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8769" y="5486400"/>
            <a:ext cx="353467" cy="342900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9577" y="5472559"/>
            <a:ext cx="329059" cy="363438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769" y="5479405"/>
            <a:ext cx="255984" cy="356592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09671" y="1741884"/>
            <a:ext cx="658267" cy="658267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54588" y="1741884"/>
            <a:ext cx="682675" cy="658267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11561" y="1741884"/>
            <a:ext cx="682675" cy="658267"/>
          </a:xfrm>
          <a:prstGeom prst="rect">
            <a:avLst/>
          </a:prstGeom>
        </p:spPr>
      </p:pic>
      <p:sp>
        <p:nvSpPr>
          <p:cNvPr id="12" name="SK-11-text-11"/>
          <p:cNvSpPr/>
          <p:nvPr/>
        </p:nvSpPr>
        <p:spPr>
          <a:xfrm>
            <a:off x="657225" y="809625"/>
            <a:ext cx="11534775" cy="4835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07"/>
              </a:lnSpc>
              <a:buNone/>
            </a:pPr>
            <a:r>
              <a:rPr lang="en-US" sz="352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PCOS: Management and Screening</a:t>
            </a:r>
            <a:endParaRPr lang="en-US" sz="3525" dirty="0"/>
          </a:p>
        </p:txBody>
      </p:sp>
      <p:sp>
        <p:nvSpPr>
          <p:cNvPr id="13" name="SK-11-text-12"/>
          <p:cNvSpPr/>
          <p:nvPr/>
        </p:nvSpPr>
        <p:spPr>
          <a:xfrm>
            <a:off x="1420118" y="2495550"/>
            <a:ext cx="1864965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Lifestyle First</a:t>
            </a:r>
            <a:endParaRPr lang="en-US" sz="1725" dirty="0"/>
          </a:p>
        </p:txBody>
      </p:sp>
      <p:sp>
        <p:nvSpPr>
          <p:cNvPr id="14" name="SK-11-text-13"/>
          <p:cNvSpPr/>
          <p:nvPr/>
        </p:nvSpPr>
        <p:spPr>
          <a:xfrm>
            <a:off x="4539109" y="2495550"/>
            <a:ext cx="3237458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Endometrial Protection</a:t>
            </a:r>
            <a:endParaRPr lang="en-US" sz="1725" dirty="0"/>
          </a:p>
        </p:txBody>
      </p:sp>
      <p:sp>
        <p:nvSpPr>
          <p:cNvPr id="15" name="SK-11-text-14"/>
          <p:cNvSpPr/>
          <p:nvPr/>
        </p:nvSpPr>
        <p:spPr>
          <a:xfrm>
            <a:off x="8621911" y="2495550"/>
            <a:ext cx="247263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Hyperandrogenism</a:t>
            </a:r>
            <a:endParaRPr lang="en-US" sz="1725" dirty="0"/>
          </a:p>
        </p:txBody>
      </p:sp>
      <p:sp>
        <p:nvSpPr>
          <p:cNvPr id="16" name="SK-11-text-15"/>
          <p:cNvSpPr/>
          <p:nvPr/>
        </p:nvSpPr>
        <p:spPr>
          <a:xfrm>
            <a:off x="714375" y="5200650"/>
            <a:ext cx="475488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77F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ANNUAL SCREENING CHECKLIST</a:t>
            </a:r>
            <a:endParaRPr lang="en-US" sz="1200" dirty="0"/>
          </a:p>
        </p:txBody>
      </p:sp>
      <p:sp>
        <p:nvSpPr>
          <p:cNvPr id="17" name="SK-11-text-16"/>
          <p:cNvSpPr/>
          <p:nvPr/>
        </p:nvSpPr>
        <p:spPr>
          <a:xfrm>
            <a:off x="714375" y="485775"/>
            <a:ext cx="70104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8D8D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CKS PCOS • Current 2024</a:t>
            </a:r>
            <a:endParaRPr lang="en-US" sz="1500" dirty="0"/>
          </a:p>
        </p:txBody>
      </p:sp>
      <p:sp>
        <p:nvSpPr>
          <p:cNvPr id="18" name="SK-11-text-17"/>
          <p:cNvSpPr/>
          <p:nvPr/>
        </p:nvSpPr>
        <p:spPr>
          <a:xfrm>
            <a:off x="3379440" y="6124575"/>
            <a:ext cx="569967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0B1A3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 NOT start metformin in primary care without specialist input</a:t>
            </a:r>
            <a:endParaRPr lang="en-US" sz="1125" dirty="0"/>
          </a:p>
        </p:txBody>
      </p:sp>
      <p:sp>
        <p:nvSpPr>
          <p:cNvPr id="19" name="SK-11-text-18"/>
          <p:cNvSpPr/>
          <p:nvPr/>
        </p:nvSpPr>
        <p:spPr>
          <a:xfrm>
            <a:off x="1354336" y="2800350"/>
            <a:ext cx="2053530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200" i="1" dirty="0">
                <a:solidFill>
                  <a:srgbClr val="F77F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the starting point</a:t>
            </a:r>
            <a:endParaRPr lang="en-US" sz="1200" dirty="0"/>
          </a:p>
        </p:txBody>
      </p:sp>
      <p:sp>
        <p:nvSpPr>
          <p:cNvPr id="20" name="SK-11-text-19"/>
          <p:cNvSpPr/>
          <p:nvPr/>
        </p:nvSpPr>
        <p:spPr>
          <a:xfrm>
            <a:off x="4197102" y="2800350"/>
            <a:ext cx="3845123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200" i="1" dirty="0">
                <a:solidFill>
                  <a:srgbClr val="F77F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Mandatory in oligomenorrhea/amennorrhea</a:t>
            </a:r>
            <a:endParaRPr lang="en-US" sz="1200" dirty="0"/>
          </a:p>
        </p:txBody>
      </p:sp>
      <p:sp>
        <p:nvSpPr>
          <p:cNvPr id="21" name="SK-11-text-20"/>
          <p:cNvSpPr/>
          <p:nvPr/>
        </p:nvSpPr>
        <p:spPr>
          <a:xfrm>
            <a:off x="8655844" y="2800350"/>
            <a:ext cx="2357438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200" i="1" dirty="0">
                <a:solidFill>
                  <a:srgbClr val="F77F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Acne • Hirsutism • Alopecia</a:t>
            </a:r>
            <a:endParaRPr lang="en-US" sz="1200" dirty="0"/>
          </a:p>
        </p:txBody>
      </p:sp>
      <p:sp>
        <p:nvSpPr>
          <p:cNvPr id="22" name="SK-11-text-21"/>
          <p:cNvSpPr/>
          <p:nvPr/>
        </p:nvSpPr>
        <p:spPr>
          <a:xfrm>
            <a:off x="962025" y="3105150"/>
            <a:ext cx="3227040" cy="13439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Weight management improves all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features of PCOS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Regular physical activity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Dietary advice — low glycaemic index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Address mental health and body image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Even modest weight loss (5–10%) can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restore ovulation</a:t>
            </a:r>
            <a:endParaRPr lang="en-US" sz="1050" dirty="0"/>
          </a:p>
        </p:txBody>
      </p:sp>
      <p:sp>
        <p:nvSpPr>
          <p:cNvPr id="23" name="SK-11-text-22"/>
          <p:cNvSpPr/>
          <p:nvPr/>
        </p:nvSpPr>
        <p:spPr>
          <a:xfrm>
            <a:off x="4495800" y="3105150"/>
            <a:ext cx="3803303" cy="15359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COC pill — first choice for most adolescents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Cyclical progestogen — at least every 3 months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LNG-IUS — also effective and provides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contraception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To induce withdrawal bleed: Medroxy-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progesterone acetate 10 mg daily × 12 days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If endometrial thickness &lt; 10 mm on USS →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advise ongoing endometrial protection</a:t>
            </a:r>
            <a:endParaRPr lang="en-US" sz="1050" dirty="0"/>
          </a:p>
        </p:txBody>
      </p:sp>
      <p:sp>
        <p:nvSpPr>
          <p:cNvPr id="24" name="SK-11-text-23"/>
          <p:cNvSpPr/>
          <p:nvPr/>
        </p:nvSpPr>
        <p:spPr>
          <a:xfrm>
            <a:off x="8515350" y="3105150"/>
            <a:ext cx="3258443" cy="15359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COC pill — improves acne and hirsutism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Co-cyprindiol (Dianette) for severe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symptoms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⚠️ Dianette carries higher VTE risk —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use cautiously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Review and step down to standard COC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when symptoms controlled</a:t>
            </a:r>
            <a:endParaRPr lang="en-US" sz="105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050" dirty="0">
                <a:solidFill>
                  <a:srgbClr val="495055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Do NOT start metformin in primary care</a:t>
            </a:r>
            <a:endParaRPr lang="en-US" sz="1050" dirty="0"/>
          </a:p>
        </p:txBody>
      </p:sp>
      <p:sp>
        <p:nvSpPr>
          <p:cNvPr id="25" name="SK-11-text-24"/>
          <p:cNvSpPr/>
          <p:nvPr/>
        </p:nvSpPr>
        <p:spPr>
          <a:xfrm>
            <a:off x="1200150" y="5467350"/>
            <a:ext cx="1938337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Fasting glucose / HbA1c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— screen for T2DM</a:t>
            </a:r>
            <a:endParaRPr lang="en-US" sz="1125" dirty="0"/>
          </a:p>
        </p:txBody>
      </p:sp>
      <p:sp>
        <p:nvSpPr>
          <p:cNvPr id="26" name="SK-11-text-25"/>
          <p:cNvSpPr/>
          <p:nvPr/>
        </p:nvSpPr>
        <p:spPr>
          <a:xfrm>
            <a:off x="3676650" y="5467350"/>
            <a:ext cx="157162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Lipid profile —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cardiovascular risk</a:t>
            </a:r>
            <a:endParaRPr lang="en-US" sz="1125" dirty="0"/>
          </a:p>
        </p:txBody>
      </p:sp>
      <p:sp>
        <p:nvSpPr>
          <p:cNvPr id="27" name="SK-11-text-26"/>
          <p:cNvSpPr/>
          <p:nvPr/>
        </p:nvSpPr>
        <p:spPr>
          <a:xfrm>
            <a:off x="5819775" y="5467350"/>
            <a:ext cx="984796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BMI —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weight trend</a:t>
            </a:r>
            <a:endParaRPr lang="en-US" sz="1125" dirty="0"/>
          </a:p>
        </p:txBody>
      </p:sp>
      <p:sp>
        <p:nvSpPr>
          <p:cNvPr id="28" name="SK-11-text-27"/>
          <p:cNvSpPr/>
          <p:nvPr/>
        </p:nvSpPr>
        <p:spPr>
          <a:xfrm>
            <a:off x="7477125" y="5467350"/>
            <a:ext cx="152965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Blood pressure —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cardiovascular risk</a:t>
            </a:r>
            <a:endParaRPr lang="en-US" sz="1125" dirty="0"/>
          </a:p>
        </p:txBody>
      </p:sp>
      <p:sp>
        <p:nvSpPr>
          <p:cNvPr id="29" name="SK-11-text-28"/>
          <p:cNvSpPr/>
          <p:nvPr/>
        </p:nvSpPr>
        <p:spPr>
          <a:xfrm>
            <a:off x="9639300" y="5467350"/>
            <a:ext cx="1927771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Mental health — anxiety,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depression, body image</a:t>
            </a:r>
            <a:endParaRPr lang="en-US" sz="1125" dirty="0"/>
          </a:p>
        </p:txBody>
      </p:sp>
      <p:sp>
        <p:nvSpPr>
          <p:cNvPr id="30" name="SK-11-text-29"/>
          <p:cNvSpPr/>
          <p:nvPr/>
        </p:nvSpPr>
        <p:spPr>
          <a:xfrm>
            <a:off x="3127921" y="6572250"/>
            <a:ext cx="5993011" cy="1519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97"/>
              </a:lnSpc>
              <a:buNone/>
            </a:pPr>
            <a:r>
              <a:rPr lang="en-US" sz="1050" dirty="0">
                <a:solidFill>
                  <a:srgbClr val="8D8D8D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 • www.bradfordvts.co.uk • Updated to NICE 2024/2025 standards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361" y="2434530"/>
            <a:ext cx="938659" cy="884634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6275" y="2434530"/>
            <a:ext cx="914400" cy="884634"/>
          </a:xfrm>
          <a:prstGeom prst="rect">
            <a:avLst/>
          </a:prstGeom>
        </p:spPr>
      </p:pic>
      <p:sp>
        <p:nvSpPr>
          <p:cNvPr id="5" name="SK-12-text-4"/>
          <p:cNvSpPr/>
          <p:nvPr/>
        </p:nvSpPr>
        <p:spPr>
          <a:xfrm>
            <a:off x="619125" y="304800"/>
            <a:ext cx="4452938" cy="7611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97"/>
              </a:lnSpc>
              <a:buNone/>
            </a:pPr>
            <a:r>
              <a:rPr lang="en-US" sz="2700" b="1" dirty="0">
                <a:solidFill>
                  <a:srgbClr val="00204A"/>
                </a:solidFill>
              </a:rPr>
              <a:t>Primary Amenorrhea</a:t>
            </a:r>
            <a:endParaRPr lang="en-US" sz="2700" dirty="0"/>
          </a:p>
          <a:p>
            <a:pPr marL="0" indent="0">
              <a:lnSpc>
                <a:spcPts val="2997"/>
              </a:lnSpc>
              <a:buNone/>
            </a:pPr>
            <a:r>
              <a:rPr lang="en-US" sz="2700" b="1" dirty="0">
                <a:solidFill>
                  <a:srgbClr val="00204A"/>
                </a:solidFill>
              </a:rPr>
              <a:t>Referral Criteria</a:t>
            </a:r>
            <a:endParaRPr lang="en-US" sz="2700" dirty="0"/>
          </a:p>
        </p:txBody>
      </p:sp>
      <p:sp>
        <p:nvSpPr>
          <p:cNvPr id="6" name="SK-12-text-5"/>
          <p:cNvSpPr/>
          <p:nvPr/>
        </p:nvSpPr>
        <p:spPr>
          <a:xfrm>
            <a:off x="984349" y="3390900"/>
            <a:ext cx="4746278" cy="282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25"/>
              </a:lnSpc>
              <a:buNone/>
            </a:pPr>
            <a:r>
              <a:rPr lang="en-US" sz="1725" b="1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Secondary Sexual Characteristics</a:t>
            </a:r>
            <a:endParaRPr lang="en-US" sz="1725" dirty="0"/>
          </a:p>
        </p:txBody>
      </p:sp>
      <p:sp>
        <p:nvSpPr>
          <p:cNvPr id="7" name="SK-12-text-6"/>
          <p:cNvSpPr/>
          <p:nvPr/>
        </p:nvSpPr>
        <p:spPr>
          <a:xfrm>
            <a:off x="6234113" y="3390900"/>
            <a:ext cx="5343525" cy="282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25"/>
              </a:lnSpc>
              <a:buNone/>
            </a:pPr>
            <a:r>
              <a:rPr lang="en-US" sz="1725" b="1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Normal Secondary Sexual Characteristics</a:t>
            </a:r>
            <a:endParaRPr lang="en-US" sz="1725" dirty="0"/>
          </a:p>
        </p:txBody>
      </p:sp>
      <p:sp>
        <p:nvSpPr>
          <p:cNvPr id="8" name="SK-12-text-7"/>
          <p:cNvSpPr/>
          <p:nvPr/>
        </p:nvSpPr>
        <p:spPr>
          <a:xfrm>
            <a:off x="895350" y="1771650"/>
            <a:ext cx="11923365" cy="4801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DEFINITION Failure to begin menstruating by the age threshold — determined by the presence or absence</a:t>
            </a:r>
            <a:endParaRPr lang="en-US" sz="1575" dirty="0"/>
          </a:p>
          <a:p>
            <a:pPr marL="0" indent="0">
              <a:lnSpc>
                <a:spcPts val="1890"/>
              </a:lnSpc>
              <a:buNone/>
            </a:pPr>
            <a:r>
              <a:rPr lang="en-US" sz="1575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of secondary sexual characteristics.</a:t>
            </a:r>
            <a:endParaRPr lang="en-US" sz="1575" dirty="0"/>
          </a:p>
        </p:txBody>
      </p:sp>
      <p:sp>
        <p:nvSpPr>
          <p:cNvPr id="9" name="SK-12-text-8"/>
          <p:cNvSpPr/>
          <p:nvPr/>
        </p:nvSpPr>
        <p:spPr>
          <a:xfrm>
            <a:off x="895350" y="5057775"/>
            <a:ext cx="112966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i="1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→ Refer Refer to paediatric gynaecology or endocrinology</a:t>
            </a:r>
            <a:endParaRPr lang="en-US" sz="1350" dirty="0"/>
          </a:p>
        </p:txBody>
      </p:sp>
      <p:sp>
        <p:nvSpPr>
          <p:cNvPr id="10" name="SK-12-text-9"/>
          <p:cNvSpPr/>
          <p:nvPr/>
        </p:nvSpPr>
        <p:spPr>
          <a:xfrm>
            <a:off x="6477000" y="5057775"/>
            <a:ext cx="57150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i="1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→ Refer Refer to gynaecology for investigation</a:t>
            </a:r>
            <a:endParaRPr lang="en-US" sz="1350" dirty="0"/>
          </a:p>
        </p:txBody>
      </p:sp>
      <p:sp>
        <p:nvSpPr>
          <p:cNvPr id="11" name="SK-12-text-10"/>
          <p:cNvSpPr/>
          <p:nvPr/>
        </p:nvSpPr>
        <p:spPr>
          <a:xfrm>
            <a:off x="895350" y="3829050"/>
            <a:ext cx="2828925" cy="10513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500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No breast development</a:t>
            </a:r>
            <a:endParaRPr lang="en-US" sz="1500" dirty="0"/>
          </a:p>
          <a:p>
            <a:pPr marL="0" indent="0">
              <a:lnSpc>
                <a:spcPts val="2070"/>
              </a:lnSpc>
              <a:buNone/>
            </a:pPr>
            <a:r>
              <a:rPr lang="en-US" sz="1500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No pubic or axillary hair</a:t>
            </a:r>
            <a:endParaRPr lang="en-US" sz="1500" dirty="0"/>
          </a:p>
          <a:p>
            <a:pPr marL="0" indent="0">
              <a:lnSpc>
                <a:spcPts val="2070"/>
              </a:lnSpc>
              <a:buNone/>
            </a:pPr>
            <a:r>
              <a:rPr lang="en-US" sz="1500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No growth spurt</a:t>
            </a:r>
            <a:endParaRPr lang="en-US" sz="1500" dirty="0"/>
          </a:p>
          <a:p>
            <a:pPr marL="0" indent="0">
              <a:lnSpc>
                <a:spcPts val="2070"/>
              </a:lnSpc>
              <a:buNone/>
            </a:pPr>
            <a:r>
              <a:rPr lang="en-US" sz="1500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No menstruation</a:t>
            </a:r>
            <a:endParaRPr lang="en-US" sz="1500" dirty="0"/>
          </a:p>
        </p:txBody>
      </p:sp>
      <p:sp>
        <p:nvSpPr>
          <p:cNvPr id="12" name="SK-12-text-11"/>
          <p:cNvSpPr/>
          <p:nvPr/>
        </p:nvSpPr>
        <p:spPr>
          <a:xfrm>
            <a:off x="6477000" y="3829050"/>
            <a:ext cx="3373636" cy="10513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500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Breast development present</a:t>
            </a:r>
            <a:endParaRPr lang="en-US" sz="1500" dirty="0"/>
          </a:p>
          <a:p>
            <a:pPr marL="0" indent="0">
              <a:lnSpc>
                <a:spcPts val="2070"/>
              </a:lnSpc>
              <a:buNone/>
            </a:pPr>
            <a:r>
              <a:rPr lang="en-US" sz="1500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Pubic hair present</a:t>
            </a:r>
            <a:endParaRPr lang="en-US" sz="1500" dirty="0"/>
          </a:p>
          <a:p>
            <a:pPr marL="0" indent="0">
              <a:lnSpc>
                <a:spcPts val="2070"/>
              </a:lnSpc>
              <a:buNone/>
            </a:pPr>
            <a:r>
              <a:rPr lang="en-US" sz="1500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Growth occurred normally</a:t>
            </a:r>
            <a:endParaRPr lang="en-US" sz="1500" dirty="0"/>
          </a:p>
          <a:p>
            <a:pPr marL="0" indent="0">
              <a:lnSpc>
                <a:spcPts val="2070"/>
              </a:lnSpc>
              <a:buNone/>
            </a:pPr>
            <a:r>
              <a:rPr lang="en-US" sz="1500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No menstruation by age 16</a:t>
            </a:r>
            <a:endParaRPr lang="en-US" sz="1500" dirty="0"/>
          </a:p>
        </p:txBody>
      </p:sp>
      <p:sp>
        <p:nvSpPr>
          <p:cNvPr id="13" name="SK-12-text-12"/>
          <p:cNvSpPr/>
          <p:nvPr/>
        </p:nvSpPr>
        <p:spPr>
          <a:xfrm>
            <a:off x="771525" y="5686425"/>
            <a:ext cx="952119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Refer If Any of the Following Are Present:</a:t>
            </a:r>
            <a:endParaRPr lang="en-US" sz="1275" dirty="0"/>
          </a:p>
        </p:txBody>
      </p:sp>
      <p:sp>
        <p:nvSpPr>
          <p:cNvPr id="14" name="SK-12-text-13"/>
          <p:cNvSpPr/>
          <p:nvPr/>
        </p:nvSpPr>
        <p:spPr>
          <a:xfrm>
            <a:off x="771525" y="6057900"/>
            <a:ext cx="34290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Growth retardation</a:t>
            </a:r>
            <a:endParaRPr lang="en-US" sz="1125" dirty="0"/>
          </a:p>
        </p:txBody>
      </p:sp>
      <p:sp>
        <p:nvSpPr>
          <p:cNvPr id="15" name="SK-12-text-14"/>
          <p:cNvSpPr/>
          <p:nvPr/>
        </p:nvSpPr>
        <p:spPr>
          <a:xfrm>
            <a:off x="2790825" y="5991225"/>
            <a:ext cx="1540073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Androgen excess</a:t>
            </a:r>
            <a:endParaRPr lang="en-US" sz="1125" dirty="0"/>
          </a:p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 thyroid signs</a:t>
            </a:r>
            <a:endParaRPr lang="en-US" sz="1125" dirty="0"/>
          </a:p>
        </p:txBody>
      </p:sp>
      <p:sp>
        <p:nvSpPr>
          <p:cNvPr id="16" name="SK-12-text-15"/>
          <p:cNvSpPr/>
          <p:nvPr/>
        </p:nvSpPr>
        <p:spPr>
          <a:xfrm>
            <a:off x="4429125" y="6057900"/>
            <a:ext cx="257175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Galactorrhoea</a:t>
            </a:r>
            <a:endParaRPr lang="en-US" sz="1125" dirty="0"/>
          </a:p>
        </p:txBody>
      </p:sp>
      <p:sp>
        <p:nvSpPr>
          <p:cNvPr id="17" name="SK-12-text-16"/>
          <p:cNvSpPr/>
          <p:nvPr/>
        </p:nvSpPr>
        <p:spPr>
          <a:xfrm>
            <a:off x="6096000" y="5991225"/>
            <a:ext cx="1613446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Suspected genital</a:t>
            </a:r>
            <a:endParaRPr lang="en-US" sz="1125" dirty="0"/>
          </a:p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malformation</a:t>
            </a:r>
            <a:endParaRPr lang="en-US" sz="1125" dirty="0"/>
          </a:p>
        </p:txBody>
      </p:sp>
      <p:sp>
        <p:nvSpPr>
          <p:cNvPr id="18" name="SK-12-text-17"/>
          <p:cNvSpPr/>
          <p:nvPr/>
        </p:nvSpPr>
        <p:spPr>
          <a:xfrm>
            <a:off x="7905750" y="5991225"/>
            <a:ext cx="1582043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Turner syndrome /</a:t>
            </a:r>
            <a:endParaRPr lang="en-US" sz="1125" dirty="0"/>
          </a:p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AIS suspected</a:t>
            </a:r>
            <a:endParaRPr lang="en-US" sz="1125" dirty="0"/>
          </a:p>
        </p:txBody>
      </p:sp>
      <p:sp>
        <p:nvSpPr>
          <p:cNvPr id="19" name="SK-12-text-18"/>
          <p:cNvSpPr/>
          <p:nvPr/>
        </p:nvSpPr>
        <p:spPr>
          <a:xfrm>
            <a:off x="9734550" y="5991225"/>
            <a:ext cx="2032546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Puberty lasting 5+</a:t>
            </a:r>
            <a:endParaRPr lang="en-US" sz="1125" dirty="0"/>
          </a:p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years without menarche</a:t>
            </a:r>
            <a:endParaRPr lang="en-US" sz="1125" dirty="0"/>
          </a:p>
        </p:txBody>
      </p:sp>
      <p:sp>
        <p:nvSpPr>
          <p:cNvPr id="20" name="SK-12-text-19"/>
          <p:cNvSpPr/>
          <p:nvPr/>
        </p:nvSpPr>
        <p:spPr>
          <a:xfrm>
            <a:off x="619125" y="1333500"/>
            <a:ext cx="65151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NICE CKS Amenorrhea - Current Guidance</a:t>
            </a:r>
            <a:endParaRPr lang="en-US" sz="1125" dirty="0"/>
          </a:p>
        </p:txBody>
      </p:sp>
      <p:sp>
        <p:nvSpPr>
          <p:cNvPr id="21" name="SK-12-text-20"/>
          <p:cNvSpPr/>
          <p:nvPr/>
        </p:nvSpPr>
        <p:spPr>
          <a:xfrm>
            <a:off x="11153775" y="6638925"/>
            <a:ext cx="429518" cy="1211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954"/>
              </a:lnSpc>
              <a:buNone/>
            </a:pPr>
            <a:r>
              <a:rPr lang="en-US" sz="900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12 / 30</a:t>
            </a:r>
            <a:endParaRPr lang="en-US" sz="900" dirty="0"/>
          </a:p>
        </p:txBody>
      </p:sp>
      <p:sp>
        <p:nvSpPr>
          <p:cNvPr id="22" name="SK-12-text-21"/>
          <p:cNvSpPr/>
          <p:nvPr/>
        </p:nvSpPr>
        <p:spPr>
          <a:xfrm>
            <a:off x="619125" y="6638925"/>
            <a:ext cx="8366760" cy="1211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954"/>
              </a:lnSpc>
              <a:buNone/>
            </a:pPr>
            <a:r>
              <a:rPr lang="en-US" sz="900" dirty="0">
                <a:solidFill>
                  <a:srgbClr val="212F4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- Adolescent Gynaecology - 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4879" y="2180779"/>
            <a:ext cx="243780" cy="294829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890" y="2167086"/>
            <a:ext cx="243780" cy="315367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788" y="2173932"/>
            <a:ext cx="341263" cy="301675"/>
          </a:xfrm>
          <a:prstGeom prst="rect">
            <a:avLst/>
          </a:prstGeom>
        </p:spPr>
      </p:pic>
      <p:sp>
        <p:nvSpPr>
          <p:cNvPr id="6" name="SK-13-text-5"/>
          <p:cNvSpPr/>
          <p:nvPr/>
        </p:nvSpPr>
        <p:spPr>
          <a:xfrm>
            <a:off x="657225" y="485775"/>
            <a:ext cx="11534775" cy="6234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909"/>
              </a:lnSpc>
              <a:buNone/>
            </a:pPr>
            <a:r>
              <a:rPr lang="en-US" sz="4125" b="1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Secondary Amenorrhea</a:t>
            </a:r>
            <a:endParaRPr lang="en-US" sz="4125" dirty="0"/>
          </a:p>
        </p:txBody>
      </p:sp>
      <p:sp>
        <p:nvSpPr>
          <p:cNvPr id="7" name="SK-13-text-6"/>
          <p:cNvSpPr/>
          <p:nvPr/>
        </p:nvSpPr>
        <p:spPr>
          <a:xfrm>
            <a:off x="676275" y="1409700"/>
            <a:ext cx="10241280" cy="37073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19"/>
              </a:lnSpc>
              <a:buNone/>
            </a:pPr>
            <a:r>
              <a:rPr lang="en-US" sz="210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Assessment and Referral Pathways</a:t>
            </a:r>
            <a:endParaRPr lang="en-US" sz="2100" dirty="0"/>
          </a:p>
        </p:txBody>
      </p:sp>
      <p:sp>
        <p:nvSpPr>
          <p:cNvPr id="8" name="SK-13-text-7"/>
          <p:cNvSpPr/>
          <p:nvPr/>
        </p:nvSpPr>
        <p:spPr>
          <a:xfrm>
            <a:off x="1295400" y="2181225"/>
            <a:ext cx="5783580" cy="282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5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Manage in Primary Care</a:t>
            </a:r>
            <a:endParaRPr lang="en-US" sz="1725" dirty="0"/>
          </a:p>
        </p:txBody>
      </p:sp>
      <p:sp>
        <p:nvSpPr>
          <p:cNvPr id="9" name="SK-13-text-8"/>
          <p:cNvSpPr/>
          <p:nvPr/>
        </p:nvSpPr>
        <p:spPr>
          <a:xfrm>
            <a:off x="5038725" y="2181225"/>
            <a:ext cx="5783580" cy="282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5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Refer to Gynaecologist</a:t>
            </a:r>
            <a:endParaRPr lang="en-US" sz="1725" dirty="0"/>
          </a:p>
        </p:txBody>
      </p:sp>
      <p:sp>
        <p:nvSpPr>
          <p:cNvPr id="10" name="SK-13-text-9"/>
          <p:cNvSpPr/>
          <p:nvPr/>
        </p:nvSpPr>
        <p:spPr>
          <a:xfrm>
            <a:off x="8667750" y="2181225"/>
            <a:ext cx="3524250" cy="282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5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Refer to Endocrinologist</a:t>
            </a:r>
            <a:endParaRPr lang="en-US" sz="1725" dirty="0"/>
          </a:p>
        </p:txBody>
      </p:sp>
      <p:sp>
        <p:nvSpPr>
          <p:cNvPr id="11" name="SK-13-text-10"/>
          <p:cNvSpPr/>
          <p:nvPr/>
        </p:nvSpPr>
        <p:spPr>
          <a:xfrm>
            <a:off x="1845915" y="5972175"/>
            <a:ext cx="8633371" cy="2580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32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⚠️ Osteoporosis risk in prolonged amenorrhea — see next slide for management</a:t>
            </a:r>
            <a:endParaRPr lang="en-US" sz="1575" dirty="0"/>
          </a:p>
        </p:txBody>
      </p:sp>
      <p:sp>
        <p:nvSpPr>
          <p:cNvPr id="12" name="SK-13-text-11"/>
          <p:cNvSpPr/>
          <p:nvPr/>
        </p:nvSpPr>
        <p:spPr>
          <a:xfrm>
            <a:off x="1143000" y="2790825"/>
            <a:ext cx="100584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PCOS</a:t>
            </a:r>
            <a:endParaRPr lang="en-US" sz="1650" dirty="0"/>
          </a:p>
        </p:txBody>
      </p:sp>
      <p:sp>
        <p:nvSpPr>
          <p:cNvPr id="13" name="SK-13-text-12"/>
          <p:cNvSpPr/>
          <p:nvPr/>
        </p:nvSpPr>
        <p:spPr>
          <a:xfrm>
            <a:off x="1143000" y="3200400"/>
            <a:ext cx="352044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Hypothyroidism</a:t>
            </a:r>
            <a:endParaRPr lang="en-US" sz="1650" dirty="0"/>
          </a:p>
        </p:txBody>
      </p:sp>
      <p:sp>
        <p:nvSpPr>
          <p:cNvPr id="14" name="SK-13-text-13"/>
          <p:cNvSpPr/>
          <p:nvPr/>
        </p:nvSpPr>
        <p:spPr>
          <a:xfrm>
            <a:off x="1143000" y="3609975"/>
            <a:ext cx="628650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Pregnancy (exclude first)</a:t>
            </a:r>
            <a:endParaRPr lang="en-US" sz="1650" dirty="0"/>
          </a:p>
        </p:txBody>
      </p:sp>
      <p:sp>
        <p:nvSpPr>
          <p:cNvPr id="15" name="SK-13-text-14"/>
          <p:cNvSpPr/>
          <p:nvPr/>
        </p:nvSpPr>
        <p:spPr>
          <a:xfrm>
            <a:off x="4857750" y="2790825"/>
            <a:ext cx="2451646" cy="5405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Elevated FSH/LH ×2 —</a:t>
            </a:r>
            <a:endParaRPr lang="en-US" sz="1650" dirty="0"/>
          </a:p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suggests POI</a:t>
            </a:r>
            <a:endParaRPr lang="en-US" sz="1650" dirty="0"/>
          </a:p>
        </p:txBody>
      </p:sp>
      <p:sp>
        <p:nvSpPr>
          <p:cNvPr id="16" name="SK-13-text-15"/>
          <p:cNvSpPr/>
          <p:nvPr/>
        </p:nvSpPr>
        <p:spPr>
          <a:xfrm>
            <a:off x="4857750" y="3448050"/>
            <a:ext cx="7334250" cy="2702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Post-uterine or cervical surgery</a:t>
            </a:r>
            <a:endParaRPr lang="en-US" sz="1650" dirty="0"/>
          </a:p>
        </p:txBody>
      </p:sp>
      <p:sp>
        <p:nvSpPr>
          <p:cNvPr id="17" name="SK-13-text-16"/>
          <p:cNvSpPr/>
          <p:nvPr/>
        </p:nvSpPr>
        <p:spPr>
          <a:xfrm>
            <a:off x="4857750" y="3857625"/>
            <a:ext cx="2483048" cy="5405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Suspected Asherman's</a:t>
            </a:r>
            <a:endParaRPr lang="en-US" sz="1650" dirty="0"/>
          </a:p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syndrome</a:t>
            </a:r>
            <a:endParaRPr lang="en-US" sz="1650" dirty="0"/>
          </a:p>
        </p:txBody>
      </p:sp>
      <p:sp>
        <p:nvSpPr>
          <p:cNvPr id="18" name="SK-13-text-17"/>
          <p:cNvSpPr/>
          <p:nvPr/>
        </p:nvSpPr>
        <p:spPr>
          <a:xfrm>
            <a:off x="8562975" y="2790825"/>
            <a:ext cx="3069878" cy="5405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Prolactin &gt;1000 mIU/L (or</a:t>
            </a:r>
            <a:endParaRPr lang="en-US" sz="1650" dirty="0"/>
          </a:p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500–1000 on two occasions)</a:t>
            </a:r>
            <a:endParaRPr lang="en-US" sz="1650" dirty="0"/>
          </a:p>
        </p:txBody>
      </p:sp>
      <p:sp>
        <p:nvSpPr>
          <p:cNvPr id="19" name="SK-13-text-18"/>
          <p:cNvSpPr/>
          <p:nvPr/>
        </p:nvSpPr>
        <p:spPr>
          <a:xfrm>
            <a:off x="8562975" y="3448050"/>
            <a:ext cx="301752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Low FSH / LH</a:t>
            </a:r>
            <a:endParaRPr lang="en-US" sz="1650" dirty="0"/>
          </a:p>
        </p:txBody>
      </p:sp>
      <p:sp>
        <p:nvSpPr>
          <p:cNvPr id="20" name="SK-13-text-19"/>
          <p:cNvSpPr/>
          <p:nvPr/>
        </p:nvSpPr>
        <p:spPr>
          <a:xfrm>
            <a:off x="8562975" y="3857625"/>
            <a:ext cx="2807940" cy="5405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Raised testosterone — not</a:t>
            </a:r>
            <a:endParaRPr lang="en-US" sz="1650" dirty="0"/>
          </a:p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explained by PCOS</a:t>
            </a:r>
            <a:endParaRPr lang="en-US" sz="1650" dirty="0"/>
          </a:p>
        </p:txBody>
      </p:sp>
      <p:sp>
        <p:nvSpPr>
          <p:cNvPr id="21" name="SK-13-text-20"/>
          <p:cNvSpPr/>
          <p:nvPr/>
        </p:nvSpPr>
        <p:spPr>
          <a:xfrm>
            <a:off x="8562975" y="4524375"/>
            <a:ext cx="2284065" cy="5405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Features of Cushing's</a:t>
            </a:r>
            <a:endParaRPr lang="en-US" sz="1650" dirty="0"/>
          </a:p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syndrome</a:t>
            </a:r>
            <a:endParaRPr lang="en-US" sz="1650" dirty="0"/>
          </a:p>
        </p:txBody>
      </p:sp>
      <p:sp>
        <p:nvSpPr>
          <p:cNvPr id="22" name="SK-13-text-21"/>
          <p:cNvSpPr/>
          <p:nvPr/>
        </p:nvSpPr>
        <p:spPr>
          <a:xfrm>
            <a:off x="8562975" y="5191125"/>
            <a:ext cx="3629025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Features of late-onset CAH</a:t>
            </a:r>
            <a:endParaRPr lang="en-US" sz="1650" dirty="0"/>
          </a:p>
        </p:txBody>
      </p:sp>
      <p:sp>
        <p:nvSpPr>
          <p:cNvPr id="23" name="SK-13-text-22"/>
          <p:cNvSpPr/>
          <p:nvPr/>
        </p:nvSpPr>
        <p:spPr>
          <a:xfrm>
            <a:off x="923925" y="4991100"/>
            <a:ext cx="2933700" cy="4533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i="1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Exclude pregnancy before any</a:t>
            </a:r>
            <a:endParaRPr lang="en-US" sz="1500" dirty="0"/>
          </a:p>
          <a:p>
            <a:pPr marL="0" indent="0" algn="ctr">
              <a:lnSpc>
                <a:spcPts val="1785"/>
              </a:lnSpc>
              <a:buNone/>
            </a:pPr>
            <a:r>
              <a:rPr lang="en-US" sz="1500" i="1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further investigation</a:t>
            </a:r>
            <a:endParaRPr lang="en-US" sz="1500" dirty="0"/>
          </a:p>
        </p:txBody>
      </p:sp>
      <p:sp>
        <p:nvSpPr>
          <p:cNvPr id="24" name="SK-13-text-23"/>
          <p:cNvSpPr/>
          <p:nvPr/>
        </p:nvSpPr>
        <p:spPr>
          <a:xfrm>
            <a:off x="4540151" y="4673500"/>
            <a:ext cx="3111698" cy="7709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Use term: POI (Premature Ovarian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Insufficiency)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NOT ‘premature menopause’ —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NG23, 2024</a:t>
            </a:r>
            <a:endParaRPr lang="en-US" sz="1275" dirty="0"/>
          </a:p>
        </p:txBody>
      </p:sp>
      <p:sp>
        <p:nvSpPr>
          <p:cNvPr id="25" name="SK-13-text-24"/>
          <p:cNvSpPr/>
          <p:nvPr/>
        </p:nvSpPr>
        <p:spPr>
          <a:xfrm>
            <a:off x="6579053" y="1544231"/>
            <a:ext cx="5743575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B1A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≥6 months (regular cycles) · ≥12 months (oligomenorrhoeic)</a:t>
            </a:r>
            <a:endParaRPr lang="en-US" sz="1275" dirty="0"/>
          </a:p>
        </p:txBody>
      </p:sp>
      <p:sp>
        <p:nvSpPr>
          <p:cNvPr id="26" name="SK-13-text-25"/>
          <p:cNvSpPr/>
          <p:nvPr/>
        </p:nvSpPr>
        <p:spPr>
          <a:xfrm>
            <a:off x="676275" y="6534150"/>
            <a:ext cx="932688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 • Adolescent Gynaecology</a:t>
            </a:r>
            <a:endParaRPr lang="en-US" sz="1200" dirty="0"/>
          </a:p>
        </p:txBody>
      </p:sp>
      <p:sp>
        <p:nvSpPr>
          <p:cNvPr id="27" name="SK-13-text-26"/>
          <p:cNvSpPr/>
          <p:nvPr/>
        </p:nvSpPr>
        <p:spPr>
          <a:xfrm>
            <a:off x="9782175" y="6534150"/>
            <a:ext cx="1896368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28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8" name="SK-13-text-27"/>
          <p:cNvSpPr/>
          <p:nvPr/>
        </p:nvSpPr>
        <p:spPr>
          <a:xfrm>
            <a:off x="5793581" y="6534150"/>
            <a:ext cx="576263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13 / 30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0071" y="4169569"/>
            <a:ext cx="1194792" cy="198879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61" y="3284934"/>
            <a:ext cx="255984" cy="253603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69" y="2756892"/>
            <a:ext cx="231577" cy="246757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157" y="2215009"/>
            <a:ext cx="268188" cy="253603"/>
          </a:xfrm>
          <a:prstGeom prst="rect">
            <a:avLst/>
          </a:prstGeom>
        </p:spPr>
      </p:pic>
      <p:sp>
        <p:nvSpPr>
          <p:cNvPr id="7" name="SK-14-text-6"/>
          <p:cNvSpPr/>
          <p:nvPr/>
        </p:nvSpPr>
        <p:spPr>
          <a:xfrm>
            <a:off x="714375" y="809625"/>
            <a:ext cx="11477625" cy="4801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80"/>
              </a:lnSpc>
              <a:buNone/>
            </a:pPr>
            <a:r>
              <a:rPr lang="en-US" sz="3150" b="1" dirty="0">
                <a:solidFill>
                  <a:srgbClr val="162046"/>
                </a:solidFill>
              </a:rPr>
              <a:t>Amenorrhea: Osteoporosis Risk and POI</a:t>
            </a:r>
            <a:endParaRPr lang="en-US" sz="3150" dirty="0"/>
          </a:p>
        </p:txBody>
      </p:sp>
      <p:sp>
        <p:nvSpPr>
          <p:cNvPr id="8" name="SK-14-text-7"/>
          <p:cNvSpPr/>
          <p:nvPr/>
        </p:nvSpPr>
        <p:spPr>
          <a:xfrm>
            <a:off x="8029575" y="2362200"/>
            <a:ext cx="3363218" cy="6429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31"/>
              </a:lnSpc>
              <a:buNone/>
            </a:pPr>
            <a:r>
              <a:rPr lang="en-US" sz="1875" b="1" dirty="0">
                <a:solidFill>
                  <a:srgbClr val="FFF6E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POI (Premature</a:t>
            </a:r>
            <a:endParaRPr lang="en-US" sz="1875" dirty="0"/>
          </a:p>
          <a:p>
            <a:pPr marL="0" indent="0">
              <a:lnSpc>
                <a:spcPts val="2531"/>
              </a:lnSpc>
              <a:buNone/>
            </a:pPr>
            <a:r>
              <a:rPr lang="en-US" sz="1875" b="1" dirty="0">
                <a:solidFill>
                  <a:srgbClr val="FFF6E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Ovarian Insufficiency)</a:t>
            </a:r>
            <a:endParaRPr lang="en-US" sz="1875" dirty="0"/>
          </a:p>
        </p:txBody>
      </p:sp>
      <p:sp>
        <p:nvSpPr>
          <p:cNvPr id="9" name="SK-14-text-8"/>
          <p:cNvSpPr/>
          <p:nvPr/>
        </p:nvSpPr>
        <p:spPr>
          <a:xfrm>
            <a:off x="819150" y="4305300"/>
            <a:ext cx="209550" cy="1918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1"/>
              </a:lnSpc>
              <a:buNone/>
            </a:pPr>
            <a:r>
              <a:rPr lang="en-US" sz="1425" b="1" dirty="0">
                <a:solidFill>
                  <a:srgbClr val="FFFFFF"/>
                </a:solidFill>
              </a:rPr>
              <a:t>1.</a:t>
            </a:r>
            <a:endParaRPr lang="en-US" sz="1425" dirty="0"/>
          </a:p>
        </p:txBody>
      </p:sp>
      <p:sp>
        <p:nvSpPr>
          <p:cNvPr id="10" name="SK-14-text-9"/>
          <p:cNvSpPr/>
          <p:nvPr/>
        </p:nvSpPr>
        <p:spPr>
          <a:xfrm>
            <a:off x="819150" y="4829175"/>
            <a:ext cx="209550" cy="1918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1"/>
              </a:lnSpc>
              <a:buNone/>
            </a:pPr>
            <a:r>
              <a:rPr lang="en-US" sz="1425" b="1" dirty="0">
                <a:solidFill>
                  <a:srgbClr val="FFFFFF"/>
                </a:solidFill>
              </a:rPr>
              <a:t>2.</a:t>
            </a:r>
            <a:endParaRPr lang="en-US" sz="1425" dirty="0"/>
          </a:p>
        </p:txBody>
      </p:sp>
      <p:sp>
        <p:nvSpPr>
          <p:cNvPr id="11" name="SK-14-text-10"/>
          <p:cNvSpPr/>
          <p:nvPr/>
        </p:nvSpPr>
        <p:spPr>
          <a:xfrm>
            <a:off x="819150" y="5353050"/>
            <a:ext cx="209550" cy="1918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1"/>
              </a:lnSpc>
              <a:buNone/>
            </a:pPr>
            <a:r>
              <a:rPr lang="en-US" sz="1425" b="1" dirty="0">
                <a:solidFill>
                  <a:srgbClr val="FFFFFF"/>
                </a:solidFill>
              </a:rPr>
              <a:t>3.</a:t>
            </a:r>
            <a:endParaRPr lang="en-US" sz="1425" dirty="0"/>
          </a:p>
        </p:txBody>
      </p:sp>
      <p:sp>
        <p:nvSpPr>
          <p:cNvPr id="12" name="SK-14-text-11"/>
          <p:cNvSpPr/>
          <p:nvPr/>
        </p:nvSpPr>
        <p:spPr>
          <a:xfrm>
            <a:off x="819150" y="5886450"/>
            <a:ext cx="209550" cy="1918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1"/>
              </a:lnSpc>
              <a:buNone/>
            </a:pPr>
            <a:r>
              <a:rPr lang="en-US" sz="1425" b="1" dirty="0">
                <a:solidFill>
                  <a:srgbClr val="FFFFFF"/>
                </a:solidFill>
              </a:rPr>
              <a:t>4.</a:t>
            </a:r>
            <a:endParaRPr lang="en-US" sz="1425" dirty="0"/>
          </a:p>
        </p:txBody>
      </p:sp>
      <p:sp>
        <p:nvSpPr>
          <p:cNvPr id="13" name="SK-14-text-12"/>
          <p:cNvSpPr/>
          <p:nvPr/>
        </p:nvSpPr>
        <p:spPr>
          <a:xfrm>
            <a:off x="8029575" y="3276600"/>
            <a:ext cx="4162425" cy="2957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9"/>
              </a:lnSpc>
              <a:buNone/>
            </a:pPr>
            <a:r>
              <a:rPr lang="en-US" sz="1725" b="1" dirty="0">
                <a:solidFill>
                  <a:srgbClr val="FFA087"/>
                </a:solidFill>
              </a:rPr>
              <a:t>Premature Menopause</a:t>
            </a:r>
            <a:endParaRPr lang="en-US" sz="1725" dirty="0"/>
          </a:p>
        </p:txBody>
      </p:sp>
      <p:sp>
        <p:nvSpPr>
          <p:cNvPr id="14" name="SK-14-text-13"/>
          <p:cNvSpPr/>
          <p:nvPr/>
        </p:nvSpPr>
        <p:spPr>
          <a:xfrm>
            <a:off x="714375" y="1905000"/>
            <a:ext cx="30861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 Is at Risk?</a:t>
            </a:r>
            <a:endParaRPr lang="en-US" sz="1350" dirty="0"/>
          </a:p>
        </p:txBody>
      </p:sp>
      <p:sp>
        <p:nvSpPr>
          <p:cNvPr id="15" name="SK-14-text-14"/>
          <p:cNvSpPr/>
          <p:nvPr/>
        </p:nvSpPr>
        <p:spPr>
          <a:xfrm>
            <a:off x="1163411" y="2225576"/>
            <a:ext cx="8881110" cy="2699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6"/>
              </a:lnSpc>
              <a:buNone/>
            </a:pPr>
            <a:r>
              <a:rPr lang="en-US" sz="1575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Premature ovarian insufficiency (POI)</a:t>
            </a:r>
            <a:endParaRPr lang="en-US" sz="1575" dirty="0"/>
          </a:p>
        </p:txBody>
      </p:sp>
      <p:sp>
        <p:nvSpPr>
          <p:cNvPr id="16" name="SK-14-text-15"/>
          <p:cNvSpPr/>
          <p:nvPr/>
        </p:nvSpPr>
        <p:spPr>
          <a:xfrm>
            <a:off x="1163411" y="2744689"/>
            <a:ext cx="11420475" cy="2699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6"/>
              </a:lnSpc>
              <a:buNone/>
            </a:pPr>
            <a:r>
              <a:rPr lang="en-US" sz="1575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Hypothalamic Amenorrhea (weight loss, over-exercise)</a:t>
            </a:r>
            <a:endParaRPr lang="en-US" sz="1575" dirty="0"/>
          </a:p>
        </p:txBody>
      </p:sp>
      <p:sp>
        <p:nvSpPr>
          <p:cNvPr id="17" name="SK-14-text-16"/>
          <p:cNvSpPr/>
          <p:nvPr/>
        </p:nvSpPr>
        <p:spPr>
          <a:xfrm>
            <a:off x="1163411" y="3305175"/>
            <a:ext cx="4320540" cy="2699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6"/>
              </a:lnSpc>
              <a:buNone/>
            </a:pPr>
            <a:r>
              <a:rPr lang="en-US" sz="1575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Hyperprolactinemia</a:t>
            </a:r>
            <a:endParaRPr lang="en-US" sz="1575" dirty="0"/>
          </a:p>
        </p:txBody>
      </p:sp>
      <p:sp>
        <p:nvSpPr>
          <p:cNvPr id="18" name="SK-14-text-17"/>
          <p:cNvSpPr/>
          <p:nvPr/>
        </p:nvSpPr>
        <p:spPr>
          <a:xfrm>
            <a:off x="771525" y="3924300"/>
            <a:ext cx="32918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 Steps</a:t>
            </a:r>
            <a:endParaRPr lang="en-US" sz="1350" dirty="0"/>
          </a:p>
        </p:txBody>
      </p:sp>
      <p:sp>
        <p:nvSpPr>
          <p:cNvPr id="19" name="SK-14-text-18"/>
          <p:cNvSpPr/>
          <p:nvPr/>
        </p:nvSpPr>
        <p:spPr>
          <a:xfrm>
            <a:off x="8549580" y="2085974"/>
            <a:ext cx="1969740" cy="2576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NG23 - 2024 UPDATE</a:t>
            </a:r>
            <a:endParaRPr lang="en-US" sz="900" dirty="0"/>
          </a:p>
        </p:txBody>
      </p:sp>
      <p:sp>
        <p:nvSpPr>
          <p:cNvPr id="20" name="SK-14-text-19"/>
          <p:cNvSpPr/>
          <p:nvPr/>
        </p:nvSpPr>
        <p:spPr>
          <a:xfrm>
            <a:off x="1266825" y="4238625"/>
            <a:ext cx="5943600" cy="2571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500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Treat the underlying cause</a:t>
            </a:r>
            <a:endParaRPr lang="en-US" sz="1500" dirty="0"/>
          </a:p>
        </p:txBody>
      </p:sp>
      <p:sp>
        <p:nvSpPr>
          <p:cNvPr id="21" name="SK-14-text-20"/>
          <p:cNvSpPr/>
          <p:nvPr/>
        </p:nvSpPr>
        <p:spPr>
          <a:xfrm>
            <a:off x="1266825" y="4762500"/>
            <a:ext cx="9829800" cy="2571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500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Correct Vitamin D &amp; ensure adequate calcium</a:t>
            </a:r>
            <a:endParaRPr lang="en-US" sz="1500" dirty="0"/>
          </a:p>
        </p:txBody>
      </p:sp>
      <p:sp>
        <p:nvSpPr>
          <p:cNvPr id="22" name="SK-14-text-21"/>
          <p:cNvSpPr/>
          <p:nvPr/>
        </p:nvSpPr>
        <p:spPr>
          <a:xfrm>
            <a:off x="1266825" y="5267325"/>
            <a:ext cx="10925175" cy="2571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500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Offer COC or HRT if amenorrhea persists &gt;12 months</a:t>
            </a:r>
            <a:endParaRPr lang="en-US" sz="1500" dirty="0"/>
          </a:p>
        </p:txBody>
      </p:sp>
      <p:sp>
        <p:nvSpPr>
          <p:cNvPr id="23" name="SK-14-text-22"/>
          <p:cNvSpPr/>
          <p:nvPr/>
        </p:nvSpPr>
        <p:spPr>
          <a:xfrm>
            <a:off x="1266825" y="5791200"/>
            <a:ext cx="5486400" cy="2571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500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at least annually</a:t>
            </a:r>
            <a:endParaRPr lang="en-US" sz="1500" dirty="0"/>
          </a:p>
        </p:txBody>
      </p:sp>
      <p:sp>
        <p:nvSpPr>
          <p:cNvPr id="24" name="SK-14-text-23"/>
          <p:cNvSpPr/>
          <p:nvPr/>
        </p:nvSpPr>
        <p:spPr>
          <a:xfrm>
            <a:off x="742950" y="6553200"/>
            <a:ext cx="874395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49"/>
              </a:lnSpc>
              <a:buNone/>
            </a:pPr>
            <a:r>
              <a:rPr lang="en-US" sz="1125" dirty="0">
                <a:solidFill>
                  <a:srgbClr val="808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 • Adolescent Gynaecology</a:t>
            </a:r>
            <a:endParaRPr lang="en-US" sz="1125" dirty="0"/>
          </a:p>
        </p:txBody>
      </p:sp>
      <p:sp>
        <p:nvSpPr>
          <p:cNvPr id="25" name="SK-14-text-24"/>
          <p:cNvSpPr/>
          <p:nvPr/>
        </p:nvSpPr>
        <p:spPr>
          <a:xfrm>
            <a:off x="9801225" y="6553200"/>
            <a:ext cx="1875383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49"/>
              </a:lnSpc>
              <a:buNone/>
            </a:pPr>
            <a:r>
              <a:rPr lang="en-US" sz="1125" dirty="0">
                <a:solidFill>
                  <a:srgbClr val="808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26" name="SK-14-text-25"/>
          <p:cNvSpPr/>
          <p:nvPr/>
        </p:nvSpPr>
        <p:spPr>
          <a:xfrm>
            <a:off x="5871567" y="6553200"/>
            <a:ext cx="534293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49"/>
              </a:lnSpc>
              <a:buNone/>
            </a:pPr>
            <a:r>
              <a:rPr lang="en-US" sz="1125" dirty="0">
                <a:solidFill>
                  <a:srgbClr val="808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 / 30</a:t>
            </a:r>
            <a:endParaRPr lang="en-US" sz="1125" dirty="0"/>
          </a:p>
        </p:txBody>
      </p:sp>
      <p:sp>
        <p:nvSpPr>
          <p:cNvPr id="27" name="SK-14-text-26"/>
          <p:cNvSpPr/>
          <p:nvPr/>
        </p:nvSpPr>
        <p:spPr>
          <a:xfrm>
            <a:off x="714375" y="1381125"/>
            <a:ext cx="11477625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6D73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NG23 updated 2024 • NICE CKS Amenorrhea (current)</a:t>
            </a:r>
            <a:endParaRPr lang="en-US" sz="1500" dirty="0"/>
          </a:p>
        </p:txBody>
      </p:sp>
      <p:sp>
        <p:nvSpPr>
          <p:cNvPr id="28" name="SK-14-text-27"/>
          <p:cNvSpPr/>
          <p:nvPr/>
        </p:nvSpPr>
        <p:spPr>
          <a:xfrm>
            <a:off x="7620000" y="3590925"/>
            <a:ext cx="457200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49"/>
              </a:lnSpc>
              <a:buNone/>
            </a:pPr>
            <a:r>
              <a:rPr lang="en-US" sz="1125" dirty="0">
                <a:solidFill>
                  <a:srgbClr val="E9E9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term is no longer recommended — NICE 2024</a:t>
            </a:r>
            <a:endParaRPr lang="en-US" sz="1125" dirty="0"/>
          </a:p>
        </p:txBody>
      </p:sp>
      <p:sp>
        <p:nvSpPr>
          <p:cNvPr id="29" name="SK-14-text-28"/>
          <p:cNvSpPr/>
          <p:nvPr/>
        </p:nvSpPr>
        <p:spPr>
          <a:xfrm>
            <a:off x="809625" y="2495550"/>
            <a:ext cx="987552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POI: Loss of ovarian oestrogen → accelerated bone loss</a:t>
            </a:r>
            <a:endParaRPr lang="en-US" sz="1200" dirty="0"/>
          </a:p>
        </p:txBody>
      </p:sp>
      <p:sp>
        <p:nvSpPr>
          <p:cNvPr id="30" name="SK-14-text-29"/>
          <p:cNvSpPr/>
          <p:nvPr/>
        </p:nvSpPr>
        <p:spPr>
          <a:xfrm>
            <a:off x="809625" y="3019425"/>
            <a:ext cx="11382375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Hypothalamic: Low oestrogen + poor nutrition = compounding risk</a:t>
            </a:r>
            <a:endParaRPr lang="en-US" sz="1200" dirty="0"/>
          </a:p>
        </p:txBody>
      </p:sp>
      <p:sp>
        <p:nvSpPr>
          <p:cNvPr id="31" name="SK-14-text-30"/>
          <p:cNvSpPr/>
          <p:nvPr/>
        </p:nvSpPr>
        <p:spPr>
          <a:xfrm>
            <a:off x="809625" y="3600450"/>
            <a:ext cx="932688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Hyperprolactinemia: Suppresses oestrogen production</a:t>
            </a:r>
            <a:endParaRPr lang="en-US" sz="1200" dirty="0"/>
          </a:p>
        </p:txBody>
      </p:sp>
      <p:sp>
        <p:nvSpPr>
          <p:cNvPr id="32" name="SK-14-text-31"/>
          <p:cNvSpPr/>
          <p:nvPr/>
        </p:nvSpPr>
        <p:spPr>
          <a:xfrm>
            <a:off x="1276350" y="4486275"/>
            <a:ext cx="585216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Address the root condition first</a:t>
            </a:r>
            <a:endParaRPr lang="en-US" sz="1200" dirty="0"/>
          </a:p>
        </p:txBody>
      </p:sp>
      <p:sp>
        <p:nvSpPr>
          <p:cNvPr id="33" name="SK-14-text-32"/>
          <p:cNvSpPr/>
          <p:nvPr/>
        </p:nvSpPr>
        <p:spPr>
          <a:xfrm>
            <a:off x="1276350" y="5010150"/>
            <a:ext cx="859536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Supplement if deficient; advise dietary calcium</a:t>
            </a:r>
            <a:endParaRPr lang="en-US" sz="1200" dirty="0"/>
          </a:p>
        </p:txBody>
      </p:sp>
      <p:sp>
        <p:nvSpPr>
          <p:cNvPr id="34" name="SK-14-text-33"/>
          <p:cNvSpPr/>
          <p:nvPr/>
        </p:nvSpPr>
        <p:spPr>
          <a:xfrm>
            <a:off x="1276350" y="5524500"/>
            <a:ext cx="786384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Oestrogen replacement protects bone density</a:t>
            </a:r>
            <a:endParaRPr lang="en-US" sz="1200" dirty="0"/>
          </a:p>
        </p:txBody>
      </p:sp>
      <p:sp>
        <p:nvSpPr>
          <p:cNvPr id="35" name="SK-14-text-34"/>
          <p:cNvSpPr/>
          <p:nvPr/>
        </p:nvSpPr>
        <p:spPr>
          <a:xfrm>
            <a:off x="1276350" y="6000750"/>
            <a:ext cx="1091565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Trial COC/HRT withdrawal at 6-12 months once cause resolved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988" y="5246340"/>
            <a:ext cx="268188" cy="253603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4494" y="1707505"/>
            <a:ext cx="243780" cy="260598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8455" y="1385292"/>
            <a:ext cx="1182588" cy="925711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659" y="4190107"/>
            <a:ext cx="268188" cy="260598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1482" y="1693813"/>
            <a:ext cx="292596" cy="287982"/>
          </a:xfrm>
          <a:prstGeom prst="rect">
            <a:avLst/>
          </a:prstGeom>
        </p:spPr>
      </p:pic>
      <p:sp>
        <p:nvSpPr>
          <p:cNvPr id="8" name="SK-15-text-7"/>
          <p:cNvSpPr/>
          <p:nvPr/>
        </p:nvSpPr>
        <p:spPr>
          <a:xfrm>
            <a:off x="590550" y="676275"/>
            <a:ext cx="11601450" cy="4420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81"/>
              </a:lnSpc>
              <a:buNone/>
            </a:pPr>
            <a:r>
              <a:rPr lang="en-US" sz="2925" b="1" dirty="0">
                <a:solidFill>
                  <a:srgbClr val="0B1A30"/>
                </a:solidFill>
              </a:rPr>
              <a:t>Primary vs Secondary Dysmenorrhea</a:t>
            </a:r>
            <a:endParaRPr lang="en-US" sz="2925" dirty="0"/>
          </a:p>
        </p:txBody>
      </p:sp>
      <p:sp>
        <p:nvSpPr>
          <p:cNvPr id="9" name="SK-15-text-8"/>
          <p:cNvSpPr/>
          <p:nvPr/>
        </p:nvSpPr>
        <p:spPr>
          <a:xfrm>
            <a:off x="1649164" y="1714500"/>
            <a:ext cx="3530798" cy="4988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Primary Dysmenorrhea</a:t>
            </a:r>
            <a:endParaRPr lang="en-US" sz="1650" dirty="0"/>
          </a:p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underlying pathology</a:t>
            </a:r>
            <a:endParaRPr lang="en-US" sz="1650" dirty="0"/>
          </a:p>
        </p:txBody>
      </p:sp>
      <p:sp>
        <p:nvSpPr>
          <p:cNvPr id="10" name="SK-15-text-9"/>
          <p:cNvSpPr/>
          <p:nvPr/>
        </p:nvSpPr>
        <p:spPr>
          <a:xfrm>
            <a:off x="7118449" y="1676400"/>
            <a:ext cx="3908078" cy="4988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Secondary Dysmenorrhea</a:t>
            </a:r>
            <a:endParaRPr lang="en-US" sz="1650" dirty="0"/>
          </a:p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Underlying pathology present</a:t>
            </a:r>
            <a:endParaRPr lang="en-US" sz="1650" dirty="0"/>
          </a:p>
        </p:txBody>
      </p:sp>
      <p:sp>
        <p:nvSpPr>
          <p:cNvPr id="11" name="SK-15-text-10"/>
          <p:cNvSpPr/>
          <p:nvPr/>
        </p:nvSpPr>
        <p:spPr>
          <a:xfrm>
            <a:off x="996255" y="5953125"/>
            <a:ext cx="4484340" cy="1791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11"/>
              </a:lnSpc>
              <a:buNone/>
            </a:pPr>
            <a:r>
              <a:rPr lang="en-US" sz="1425" b="1" dirty="0">
                <a:solidFill>
                  <a:srgbClr val="0B1A30"/>
                </a:solidFill>
              </a:rPr>
              <a:t>Expected. Treatable. Not dismissible.</a:t>
            </a:r>
            <a:endParaRPr lang="en-US" sz="1425" dirty="0"/>
          </a:p>
        </p:txBody>
      </p:sp>
      <p:sp>
        <p:nvSpPr>
          <p:cNvPr id="12" name="SK-15-text-11"/>
          <p:cNvSpPr/>
          <p:nvPr/>
        </p:nvSpPr>
        <p:spPr>
          <a:xfrm>
            <a:off x="6453188" y="5878713"/>
            <a:ext cx="4948237" cy="303012"/>
          </a:xfrm>
          <a:prstGeom prst="rect">
            <a:avLst/>
          </a:prstGeom>
          <a:solidFill>
            <a:schemeClr val="bg1"/>
          </a:solidFill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11"/>
              </a:lnSpc>
              <a:buNone/>
            </a:pPr>
            <a:r>
              <a:rPr lang="en-US" sz="1425" b="1" dirty="0">
                <a:solidFill>
                  <a:srgbClr val="0B1A30"/>
                </a:solidFill>
              </a:rPr>
              <a:t>New pain after pain-free years = investigate.</a:t>
            </a:r>
            <a:endParaRPr lang="en-US" sz="1425" dirty="0"/>
          </a:p>
        </p:txBody>
      </p:sp>
      <p:sp>
        <p:nvSpPr>
          <p:cNvPr id="13" name="SK-15-text-12"/>
          <p:cNvSpPr/>
          <p:nvPr/>
        </p:nvSpPr>
        <p:spPr>
          <a:xfrm>
            <a:off x="895350" y="2524125"/>
            <a:ext cx="5406330" cy="3628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Onset: Starts from 6 months post-menarche; present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from early periods</a:t>
            </a:r>
            <a:endParaRPr lang="en-US" sz="1200" dirty="0"/>
          </a:p>
        </p:txBody>
      </p:sp>
      <p:sp>
        <p:nvSpPr>
          <p:cNvPr id="14" name="SK-15-text-13"/>
          <p:cNvSpPr/>
          <p:nvPr/>
        </p:nvSpPr>
        <p:spPr>
          <a:xfrm>
            <a:off x="895350" y="3076575"/>
            <a:ext cx="5291138" cy="5442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Timing of pain: Begins just before or at the onset of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menses; lasts up to 72 hours; eases as menses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progresses</a:t>
            </a:r>
            <a:endParaRPr lang="en-US" sz="1200" dirty="0"/>
          </a:p>
        </p:txBody>
      </p:sp>
      <p:sp>
        <p:nvSpPr>
          <p:cNvPr id="15" name="SK-15-text-14"/>
          <p:cNvSpPr/>
          <p:nvPr/>
        </p:nvSpPr>
        <p:spPr>
          <a:xfrm>
            <a:off x="895350" y="3829050"/>
            <a:ext cx="9521190" cy="1602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2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Character: Cramping, colicky lower abdominal pain</a:t>
            </a:r>
            <a:endParaRPr lang="en-US" sz="1275" dirty="0"/>
          </a:p>
        </p:txBody>
      </p:sp>
      <p:sp>
        <p:nvSpPr>
          <p:cNvPr id="16" name="SK-15-text-15"/>
          <p:cNvSpPr/>
          <p:nvPr/>
        </p:nvSpPr>
        <p:spPr>
          <a:xfrm>
            <a:off x="895350" y="4857750"/>
            <a:ext cx="2378273" cy="8614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Nausea and vomiting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Migraine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Bloating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Emotional symptoms</a:t>
            </a:r>
            <a:endParaRPr lang="en-US" sz="1425" dirty="0"/>
          </a:p>
        </p:txBody>
      </p:sp>
      <p:sp>
        <p:nvSpPr>
          <p:cNvPr id="17" name="SK-15-text-16"/>
          <p:cNvSpPr/>
          <p:nvPr/>
        </p:nvSpPr>
        <p:spPr>
          <a:xfrm>
            <a:off x="1284000" y="4230971"/>
            <a:ext cx="5196780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Excess prostaglandin production → uterine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muscle spasm</a:t>
            </a:r>
            <a:endParaRPr lang="en-US" sz="1350" dirty="0"/>
          </a:p>
        </p:txBody>
      </p:sp>
      <p:sp>
        <p:nvSpPr>
          <p:cNvPr id="18" name="SK-15-text-17"/>
          <p:cNvSpPr/>
          <p:nvPr/>
        </p:nvSpPr>
        <p:spPr>
          <a:xfrm>
            <a:off x="6686550" y="2524125"/>
            <a:ext cx="5490121" cy="3628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Onset: Pain develops after years of previously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painless periods — this is the key distinguishing feature</a:t>
            </a:r>
            <a:endParaRPr lang="en-US" sz="1200" dirty="0"/>
          </a:p>
        </p:txBody>
      </p:sp>
      <p:sp>
        <p:nvSpPr>
          <p:cNvPr id="19" name="SK-15-text-18"/>
          <p:cNvSpPr/>
          <p:nvPr/>
        </p:nvSpPr>
        <p:spPr>
          <a:xfrm>
            <a:off x="6686550" y="3076575"/>
            <a:ext cx="4693890" cy="3628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Timing of pain: May be present throughout the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cycle, not just menses</a:t>
            </a:r>
            <a:endParaRPr lang="en-US" sz="1200" dirty="0"/>
          </a:p>
        </p:txBody>
      </p:sp>
      <p:sp>
        <p:nvSpPr>
          <p:cNvPr id="20" name="SK-15-text-19"/>
          <p:cNvSpPr/>
          <p:nvPr/>
        </p:nvSpPr>
        <p:spPr>
          <a:xfrm>
            <a:off x="6686550" y="3552825"/>
            <a:ext cx="4714875" cy="3628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Character: Deep, persistent pelvic pain; may be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severe and progressive</a:t>
            </a:r>
            <a:endParaRPr lang="en-US" sz="1200" dirty="0"/>
          </a:p>
        </p:txBody>
      </p:sp>
      <p:sp>
        <p:nvSpPr>
          <p:cNvPr id="21" name="SK-15-text-20"/>
          <p:cNvSpPr/>
          <p:nvPr/>
        </p:nvSpPr>
        <p:spPr>
          <a:xfrm>
            <a:off x="6686550" y="4171950"/>
            <a:ext cx="3572768" cy="816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Endometriosis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Fibroids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Adenomyosis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Pelvic Inflammatory Disease (PID)</a:t>
            </a:r>
            <a:endParaRPr lang="en-US" sz="1350" dirty="0"/>
          </a:p>
        </p:txBody>
      </p:sp>
      <p:sp>
        <p:nvSpPr>
          <p:cNvPr id="22" name="SK-15-text-21"/>
          <p:cNvSpPr/>
          <p:nvPr/>
        </p:nvSpPr>
        <p:spPr>
          <a:xfrm>
            <a:off x="7032277" y="5240323"/>
            <a:ext cx="4798665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Dyspareunia • Vaginal discharge • IMB • PCB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Rectal pain or bleeding</a:t>
            </a:r>
            <a:endParaRPr lang="en-US" sz="1350" dirty="0"/>
          </a:p>
        </p:txBody>
      </p:sp>
      <p:sp>
        <p:nvSpPr>
          <p:cNvPr id="23" name="SK-15-text-22"/>
          <p:cNvSpPr/>
          <p:nvPr/>
        </p:nvSpPr>
        <p:spPr>
          <a:xfrm>
            <a:off x="590550" y="361950"/>
            <a:ext cx="658368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8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DYSMENORRHOEA • NICE CKS CURRENT</a:t>
            </a:r>
            <a:endParaRPr lang="en-US" sz="1350" dirty="0"/>
          </a:p>
        </p:txBody>
      </p:sp>
      <p:sp>
        <p:nvSpPr>
          <p:cNvPr id="24" name="SK-15-text-23"/>
          <p:cNvSpPr/>
          <p:nvPr/>
        </p:nvSpPr>
        <p:spPr>
          <a:xfrm>
            <a:off x="9982200" y="6638925"/>
            <a:ext cx="1697236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4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25" name="SK-15-text-24"/>
          <p:cNvSpPr/>
          <p:nvPr/>
        </p:nvSpPr>
        <p:spPr>
          <a:xfrm>
            <a:off x="590550" y="6638925"/>
            <a:ext cx="8161020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4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• Adolescent Gynaecology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1255" y="1597819"/>
            <a:ext cx="329059" cy="294829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1953" y="2797969"/>
            <a:ext cx="536377" cy="500509"/>
          </a:xfrm>
          <a:prstGeom prst="rect">
            <a:avLst/>
          </a:prstGeom>
        </p:spPr>
      </p:pic>
      <p:sp>
        <p:nvSpPr>
          <p:cNvPr id="5" name="SK-16-text-4"/>
          <p:cNvSpPr/>
          <p:nvPr/>
        </p:nvSpPr>
        <p:spPr>
          <a:xfrm>
            <a:off x="628650" y="666750"/>
            <a:ext cx="11563350" cy="4874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38"/>
              </a:lnSpc>
              <a:buNone/>
            </a:pPr>
            <a:r>
              <a:rPr lang="en-US" sz="3225" b="1" dirty="0">
                <a:solidFill>
                  <a:srgbClr val="0B284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Dysmenorrhoea: Management</a:t>
            </a:r>
            <a:endParaRPr lang="en-US" sz="3225" dirty="0"/>
          </a:p>
        </p:txBody>
      </p:sp>
      <p:sp>
        <p:nvSpPr>
          <p:cNvPr id="6" name="SK-16-text-5"/>
          <p:cNvSpPr/>
          <p:nvPr/>
        </p:nvSpPr>
        <p:spPr>
          <a:xfrm>
            <a:off x="2379762" y="2276475"/>
            <a:ext cx="869603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Step 3</a:t>
            </a:r>
            <a:endParaRPr lang="en-US" sz="1650" dirty="0"/>
          </a:p>
        </p:txBody>
      </p:sp>
      <p:sp>
        <p:nvSpPr>
          <p:cNvPr id="7" name="SK-16-text-6"/>
          <p:cNvSpPr/>
          <p:nvPr/>
        </p:nvSpPr>
        <p:spPr>
          <a:xfrm>
            <a:off x="1989237" y="3686175"/>
            <a:ext cx="869603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Step 2</a:t>
            </a:r>
            <a:endParaRPr lang="en-US" sz="1650" dirty="0"/>
          </a:p>
        </p:txBody>
      </p:sp>
      <p:sp>
        <p:nvSpPr>
          <p:cNvPr id="8" name="SK-16-text-7"/>
          <p:cNvSpPr/>
          <p:nvPr/>
        </p:nvSpPr>
        <p:spPr>
          <a:xfrm>
            <a:off x="817215" y="5181600"/>
            <a:ext cx="880021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Step 1</a:t>
            </a:r>
            <a:endParaRPr lang="en-US" sz="1650" dirty="0"/>
          </a:p>
        </p:txBody>
      </p:sp>
      <p:sp>
        <p:nvSpPr>
          <p:cNvPr id="9" name="SK-16-text-8"/>
          <p:cNvSpPr/>
          <p:nvPr/>
        </p:nvSpPr>
        <p:spPr>
          <a:xfrm>
            <a:off x="9239250" y="1590675"/>
            <a:ext cx="2952750" cy="27205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F9671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ENDOMETRIOSIS</a:t>
            </a:r>
            <a:endParaRPr lang="en-US" sz="1800" dirty="0"/>
          </a:p>
        </p:txBody>
      </p:sp>
      <p:sp>
        <p:nvSpPr>
          <p:cNvPr id="10" name="SK-16-text-9"/>
          <p:cNvSpPr/>
          <p:nvPr/>
        </p:nvSpPr>
        <p:spPr>
          <a:xfrm>
            <a:off x="3251299" y="1990725"/>
            <a:ext cx="4746278" cy="7201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Refer — No Response to 1st + 2nd Line</a:t>
            </a:r>
            <a:endParaRPr lang="en-US" sz="1575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Consider endometriosis</a:t>
            </a:r>
            <a:endParaRPr lang="en-US" sz="1575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Specialist gynaecology review</a:t>
            </a:r>
            <a:endParaRPr lang="en-US" sz="1575" dirty="0"/>
          </a:p>
        </p:txBody>
      </p:sp>
      <p:sp>
        <p:nvSpPr>
          <p:cNvPr id="11" name="SK-16-text-10"/>
          <p:cNvSpPr/>
          <p:nvPr/>
        </p:nvSpPr>
        <p:spPr>
          <a:xfrm>
            <a:off x="3844677" y="3448050"/>
            <a:ext cx="2797373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2nd Line — Hormonal</a:t>
            </a:r>
            <a:endParaRPr lang="en-US" sz="1575" dirty="0"/>
          </a:p>
        </p:txBody>
      </p:sp>
      <p:sp>
        <p:nvSpPr>
          <p:cNvPr id="12" name="SK-16-text-11"/>
          <p:cNvSpPr/>
          <p:nvPr/>
        </p:nvSpPr>
        <p:spPr>
          <a:xfrm>
            <a:off x="3579465" y="4810125"/>
            <a:ext cx="2346871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1st Line — NSAIDs</a:t>
            </a:r>
            <a:endParaRPr lang="en-US" sz="1575" dirty="0"/>
          </a:p>
        </p:txBody>
      </p:sp>
      <p:sp>
        <p:nvSpPr>
          <p:cNvPr id="13" name="SK-16-text-12"/>
          <p:cNvSpPr/>
          <p:nvPr/>
        </p:nvSpPr>
        <p:spPr>
          <a:xfrm>
            <a:off x="9346406" y="1905000"/>
            <a:ext cx="1624013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Don't Miss It</a:t>
            </a:r>
            <a:endParaRPr lang="en-US" sz="1575" dirty="0"/>
          </a:p>
        </p:txBody>
      </p:sp>
      <p:sp>
        <p:nvSpPr>
          <p:cNvPr id="14" name="SK-16-text-13"/>
          <p:cNvSpPr/>
          <p:nvPr/>
        </p:nvSpPr>
        <p:spPr>
          <a:xfrm>
            <a:off x="8977313" y="2447925"/>
            <a:ext cx="2409825" cy="7407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Affects ~10% of women</a:t>
            </a:r>
            <a:endParaRPr lang="en-US" sz="1350" dirty="0"/>
          </a:p>
          <a:p>
            <a:pPr marL="0" indent="0" algn="ctr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Average UK delay to</a:t>
            </a:r>
            <a:endParaRPr lang="en-US" sz="1350" dirty="0"/>
          </a:p>
          <a:p>
            <a:pPr marL="0" indent="0" algn="ctr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diagnosis: 7–8 years</a:t>
            </a:r>
            <a:endParaRPr lang="en-US" sz="1350" dirty="0"/>
          </a:p>
        </p:txBody>
      </p:sp>
      <p:sp>
        <p:nvSpPr>
          <p:cNvPr id="15" name="SK-16-text-14"/>
          <p:cNvSpPr/>
          <p:nvPr/>
        </p:nvSpPr>
        <p:spPr>
          <a:xfrm>
            <a:off x="9095780" y="3409950"/>
            <a:ext cx="2105918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Many cases begin in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adolescence</a:t>
            </a:r>
            <a:endParaRPr lang="en-US" sz="1425" dirty="0"/>
          </a:p>
        </p:txBody>
      </p:sp>
      <p:sp>
        <p:nvSpPr>
          <p:cNvPr id="16" name="SK-16-text-15"/>
          <p:cNvSpPr/>
          <p:nvPr/>
        </p:nvSpPr>
        <p:spPr>
          <a:xfrm>
            <a:off x="8980140" y="3962400"/>
            <a:ext cx="2346871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Diagnosis: laparoscopy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(gold standard)</a:t>
            </a:r>
            <a:endParaRPr lang="en-US" sz="1425" dirty="0"/>
          </a:p>
        </p:txBody>
      </p:sp>
      <p:sp>
        <p:nvSpPr>
          <p:cNvPr id="17" name="SK-16-text-16"/>
          <p:cNvSpPr/>
          <p:nvPr/>
        </p:nvSpPr>
        <p:spPr>
          <a:xfrm>
            <a:off x="8572946" y="4524375"/>
            <a:ext cx="3132683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USS only detects large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deposits — a normal USS does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 exclude endometriosis.</a:t>
            </a:r>
            <a:endParaRPr lang="en-US" sz="1425" dirty="0"/>
          </a:p>
        </p:txBody>
      </p:sp>
      <p:sp>
        <p:nvSpPr>
          <p:cNvPr id="18" name="SK-16-text-17"/>
          <p:cNvSpPr/>
          <p:nvPr/>
        </p:nvSpPr>
        <p:spPr>
          <a:xfrm>
            <a:off x="8785771" y="5467350"/>
            <a:ext cx="2640211" cy="6125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8"/>
              </a:lnSpc>
              <a:buNone/>
            </a:pPr>
            <a:r>
              <a:rPr lang="en-US" sz="1200" i="1" dirty="0">
                <a:solidFill>
                  <a:srgbClr val="3756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Severe dysmenorrhoea that</a:t>
            </a:r>
            <a:endParaRPr lang="en-US" sz="1200" dirty="0"/>
          </a:p>
          <a:p>
            <a:pPr marL="0" indent="0" algn="ctr">
              <a:lnSpc>
                <a:spcPts val="1608"/>
              </a:lnSpc>
              <a:buNone/>
            </a:pPr>
            <a:r>
              <a:rPr lang="en-US" sz="1200" i="1" dirty="0">
                <a:solidFill>
                  <a:srgbClr val="3756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disrupts school or daily life is</a:t>
            </a:r>
            <a:endParaRPr lang="en-US" sz="1200" dirty="0"/>
          </a:p>
          <a:p>
            <a:pPr marL="0" indent="0" algn="ctr">
              <a:lnSpc>
                <a:spcPts val="1608"/>
              </a:lnSpc>
              <a:buNone/>
            </a:pPr>
            <a:r>
              <a:rPr lang="en-US" sz="1200" i="1" dirty="0">
                <a:solidFill>
                  <a:srgbClr val="3756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never just normal periods’</a:t>
            </a:r>
            <a:endParaRPr lang="en-US" sz="1200" dirty="0"/>
          </a:p>
        </p:txBody>
      </p:sp>
      <p:sp>
        <p:nvSpPr>
          <p:cNvPr id="19" name="SK-16-text-18"/>
          <p:cNvSpPr/>
          <p:nvPr/>
        </p:nvSpPr>
        <p:spPr>
          <a:xfrm>
            <a:off x="3044130" y="2962275"/>
            <a:ext cx="5112990" cy="216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9"/>
              </a:lnSpc>
              <a:buNone/>
            </a:pPr>
            <a:r>
              <a:rPr lang="en-US" sz="1275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Empirical treatment minimum 6 months before escalation</a:t>
            </a:r>
            <a:endParaRPr lang="en-US" sz="1275" dirty="0"/>
          </a:p>
        </p:txBody>
      </p:sp>
      <p:sp>
        <p:nvSpPr>
          <p:cNvPr id="20" name="SK-16-text-19"/>
          <p:cNvSpPr/>
          <p:nvPr/>
        </p:nvSpPr>
        <p:spPr>
          <a:xfrm>
            <a:off x="2946499" y="3724275"/>
            <a:ext cx="4536728" cy="432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Combined oral contraceptive pill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Progestrone-only methods (e.g. LNG-IUS)</a:t>
            </a:r>
            <a:endParaRPr lang="en-US" sz="1350" dirty="0"/>
          </a:p>
        </p:txBody>
      </p:sp>
      <p:sp>
        <p:nvSpPr>
          <p:cNvPr id="21" name="SK-16-text-20"/>
          <p:cNvSpPr/>
          <p:nvPr/>
        </p:nvSpPr>
        <p:spPr>
          <a:xfrm>
            <a:off x="2481263" y="4410075"/>
            <a:ext cx="5133975" cy="216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9"/>
              </a:lnSpc>
              <a:buNone/>
            </a:pPr>
            <a:r>
              <a:rPr lang="en-US" sz="1275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Consider contraceptive needs alongside symptom control</a:t>
            </a:r>
            <a:endParaRPr lang="en-US" sz="1275" dirty="0"/>
          </a:p>
        </p:txBody>
      </p:sp>
      <p:sp>
        <p:nvSpPr>
          <p:cNvPr id="22" name="SK-16-text-21"/>
          <p:cNvSpPr/>
          <p:nvPr/>
        </p:nvSpPr>
        <p:spPr>
          <a:xfrm>
            <a:off x="2666405" y="5086350"/>
            <a:ext cx="4201418" cy="6482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Mefenamic acid 500mg three times daily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Naproxen 500mg twice daily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Start 1–2 days before menses begin</a:t>
            </a:r>
            <a:endParaRPr lang="en-US" sz="1350" dirty="0"/>
          </a:p>
        </p:txBody>
      </p:sp>
      <p:sp>
        <p:nvSpPr>
          <p:cNvPr id="23" name="SK-16-text-22"/>
          <p:cNvSpPr/>
          <p:nvPr/>
        </p:nvSpPr>
        <p:spPr>
          <a:xfrm>
            <a:off x="2892177" y="5953125"/>
            <a:ext cx="3635573" cy="216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9"/>
              </a:lnSpc>
              <a:buNone/>
            </a:pPr>
            <a:r>
              <a:rPr lang="en-US" sz="1275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Take regularly, not just when pain peaks</a:t>
            </a:r>
            <a:endParaRPr lang="en-US" sz="1275" dirty="0"/>
          </a:p>
        </p:txBody>
      </p:sp>
      <p:sp>
        <p:nvSpPr>
          <p:cNvPr id="24" name="SK-16-text-23"/>
          <p:cNvSpPr/>
          <p:nvPr/>
        </p:nvSpPr>
        <p:spPr>
          <a:xfrm>
            <a:off x="723900" y="1419225"/>
            <a:ext cx="585216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CKS Dysmenorrhoea · Current</a:t>
            </a:r>
            <a:endParaRPr lang="en-US" sz="1200" dirty="0"/>
          </a:p>
        </p:txBody>
      </p:sp>
      <p:sp>
        <p:nvSpPr>
          <p:cNvPr id="25" name="SK-16-text-24"/>
          <p:cNvSpPr/>
          <p:nvPr/>
        </p:nvSpPr>
        <p:spPr>
          <a:xfrm>
            <a:off x="2995613" y="6467475"/>
            <a:ext cx="6181725" cy="1680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23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 · Bradford VTS Teaching Deck · Adolescent Gynaecology</a:t>
            </a:r>
            <a:endParaRPr lang="en-US" sz="1050" dirty="0"/>
          </a:p>
        </p:txBody>
      </p:sp>
      <p:sp>
        <p:nvSpPr>
          <p:cNvPr id="26" name="SK-16-text-25"/>
          <p:cNvSpPr/>
          <p:nvPr/>
        </p:nvSpPr>
        <p:spPr>
          <a:xfrm>
            <a:off x="11068050" y="6467475"/>
            <a:ext cx="188565" cy="1680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23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16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256234"/>
            <a:ext cx="10997059" cy="3202632"/>
          </a:xfrm>
          <a:prstGeom prst="rect">
            <a:avLst/>
          </a:prstGeom>
        </p:spPr>
      </p:pic>
      <p:sp>
        <p:nvSpPr>
          <p:cNvPr id="4" name="SK-17-text-3"/>
          <p:cNvSpPr/>
          <p:nvPr/>
        </p:nvSpPr>
        <p:spPr>
          <a:xfrm>
            <a:off x="590550" y="876300"/>
            <a:ext cx="11601450" cy="5441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000A4D"/>
                </a:solidFill>
              </a:rPr>
              <a:t>Ovarian Cysts in Adolescents</a:t>
            </a:r>
            <a:endParaRPr lang="en-US" sz="3600" dirty="0"/>
          </a:p>
        </p:txBody>
      </p:sp>
      <p:sp>
        <p:nvSpPr>
          <p:cNvPr id="5" name="SK-17-text-4"/>
          <p:cNvSpPr/>
          <p:nvPr/>
        </p:nvSpPr>
        <p:spPr>
          <a:xfrm>
            <a:off x="590550" y="1771650"/>
            <a:ext cx="1160145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dirty="0">
                <a:solidFill>
                  <a:srgbClr val="4F5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Post-menarche management protocol by cyst size and type</a:t>
            </a:r>
            <a:endParaRPr lang="en-US" sz="1950" dirty="0"/>
          </a:p>
        </p:txBody>
      </p:sp>
      <p:sp>
        <p:nvSpPr>
          <p:cNvPr id="6" name="SK-17-text-5"/>
          <p:cNvSpPr/>
          <p:nvPr/>
        </p:nvSpPr>
        <p:spPr>
          <a:xfrm>
            <a:off x="1628775" y="5810250"/>
            <a:ext cx="10236398" cy="56524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5"/>
              </a:lnSpc>
              <a:buNone/>
            </a:pPr>
            <a:r>
              <a:rPr lang="en-US" sz="1725" b="1" dirty="0">
                <a:solidFill>
                  <a:srgbClr val="000A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Most ovarian cysts in adolescents are functional and resolve spontaneously</a:t>
            </a:r>
            <a:endParaRPr lang="en-US" sz="1725" dirty="0"/>
          </a:p>
          <a:p>
            <a:pPr marL="0" indent="0">
              <a:lnSpc>
                <a:spcPts val="2225"/>
              </a:lnSpc>
              <a:buNone/>
            </a:pPr>
            <a:r>
              <a:rPr lang="en-US" sz="1725" b="1" dirty="0">
                <a:solidFill>
                  <a:srgbClr val="000A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Found incidentally on USS — reassurance is the most important intervention</a:t>
            </a:r>
            <a:endParaRPr lang="en-US" sz="1725" dirty="0"/>
          </a:p>
        </p:txBody>
      </p:sp>
      <p:sp>
        <p:nvSpPr>
          <p:cNvPr id="7" name="SK-17-text-6"/>
          <p:cNvSpPr/>
          <p:nvPr/>
        </p:nvSpPr>
        <p:spPr>
          <a:xfrm>
            <a:off x="714375" y="466725"/>
            <a:ext cx="576072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BritSPAG Guideline — Current</a:t>
            </a:r>
            <a:endParaRPr lang="en-US" sz="1350" dirty="0"/>
          </a:p>
        </p:txBody>
      </p:sp>
      <p:sp>
        <p:nvSpPr>
          <p:cNvPr id="8" name="SK-17-text-7"/>
          <p:cNvSpPr/>
          <p:nvPr/>
        </p:nvSpPr>
        <p:spPr>
          <a:xfrm>
            <a:off x="962025" y="6591300"/>
            <a:ext cx="1091565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4F5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 · Bradford VTS Teaching Deck · May 2026</a:t>
            </a:r>
            <a:endParaRPr lang="en-US" sz="11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165" y="1796653"/>
            <a:ext cx="4279255" cy="3744367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267" y="3607296"/>
            <a:ext cx="402282" cy="397669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267" y="2461915"/>
            <a:ext cx="402282" cy="397669"/>
          </a:xfrm>
          <a:prstGeom prst="rect">
            <a:avLst/>
          </a:prstGeom>
        </p:spPr>
      </p:pic>
      <p:sp>
        <p:nvSpPr>
          <p:cNvPr id="6" name="SK-18-text-5"/>
          <p:cNvSpPr/>
          <p:nvPr/>
        </p:nvSpPr>
        <p:spPr>
          <a:xfrm>
            <a:off x="666750" y="838200"/>
            <a:ext cx="9669780" cy="5103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19"/>
              </a:lnSpc>
              <a:buNone/>
            </a:pPr>
            <a:r>
              <a:rPr lang="en-US" sz="3525" b="1" dirty="0">
                <a:solidFill>
                  <a:srgbClr val="0B214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Cervical Ectropion</a:t>
            </a:r>
            <a:endParaRPr lang="en-US" sz="3525" dirty="0"/>
          </a:p>
        </p:txBody>
      </p:sp>
      <p:sp>
        <p:nvSpPr>
          <p:cNvPr id="7" name="SK-18-text-6"/>
          <p:cNvSpPr/>
          <p:nvPr/>
        </p:nvSpPr>
        <p:spPr>
          <a:xfrm>
            <a:off x="676275" y="1390650"/>
            <a:ext cx="8286750" cy="3424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97"/>
              </a:lnSpc>
              <a:buNone/>
            </a:pPr>
            <a:r>
              <a:rPr lang="en-US" sz="2175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Assessment and Management</a:t>
            </a:r>
            <a:endParaRPr lang="en-US" sz="2175" dirty="0"/>
          </a:p>
        </p:txBody>
      </p:sp>
      <p:sp>
        <p:nvSpPr>
          <p:cNvPr id="8" name="SK-18-text-7"/>
          <p:cNvSpPr/>
          <p:nvPr/>
        </p:nvSpPr>
        <p:spPr>
          <a:xfrm>
            <a:off x="1200150" y="2314575"/>
            <a:ext cx="226314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WHAT IS IT?</a:t>
            </a:r>
            <a:endParaRPr lang="en-US" sz="1350" dirty="0"/>
          </a:p>
        </p:txBody>
      </p:sp>
      <p:sp>
        <p:nvSpPr>
          <p:cNvPr id="9" name="SK-18-text-8"/>
          <p:cNvSpPr/>
          <p:nvPr/>
        </p:nvSpPr>
        <p:spPr>
          <a:xfrm>
            <a:off x="1200150" y="3343275"/>
            <a:ext cx="493776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ALWAYS EXCLUDE STI FIRST</a:t>
            </a:r>
            <a:endParaRPr lang="en-US" sz="1350" dirty="0"/>
          </a:p>
        </p:txBody>
      </p:sp>
      <p:sp>
        <p:nvSpPr>
          <p:cNvPr id="10" name="SK-18-text-9"/>
          <p:cNvSpPr/>
          <p:nvPr/>
        </p:nvSpPr>
        <p:spPr>
          <a:xfrm>
            <a:off x="1200150" y="4610100"/>
            <a:ext cx="6516886" cy="14296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✔ Self-swab for chlamydia and gonorrhoea — highly acceptable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 young women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✔ Check HPV vaccination history and advise if incomplete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✔ Refer only if bleeding is persistent despite STI exclusion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✔ Under-25s are not eligible for cervical smear screening — this is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correct policy; do not delay STI investigation</a:t>
            </a:r>
            <a:endParaRPr lang="en-US" sz="1350" dirty="0"/>
          </a:p>
        </p:txBody>
      </p:sp>
      <p:sp>
        <p:nvSpPr>
          <p:cNvPr id="11" name="SK-18-text-10"/>
          <p:cNvSpPr/>
          <p:nvPr/>
        </p:nvSpPr>
        <p:spPr>
          <a:xfrm>
            <a:off x="1200150" y="2590800"/>
            <a:ext cx="6642646" cy="4423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 normal variant — columnar epithelium visible on the ectocervix.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Common during puberty and with OCP use. Not pathological.</a:t>
            </a:r>
            <a:endParaRPr lang="en-US" sz="1350" dirty="0"/>
          </a:p>
        </p:txBody>
      </p:sp>
      <p:sp>
        <p:nvSpPr>
          <p:cNvPr id="12" name="SK-18-text-11"/>
          <p:cNvSpPr/>
          <p:nvPr/>
        </p:nvSpPr>
        <p:spPr>
          <a:xfrm>
            <a:off x="1200150" y="3619500"/>
            <a:ext cx="6558855" cy="6634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Cervical ectropion does NOT replace the need for STI screening.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Chlamydia and gonorrhoea must be excluded before attributing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symptoms to ectropion.</a:t>
            </a:r>
            <a:endParaRPr lang="en-US" sz="1350" dirty="0"/>
          </a:p>
        </p:txBody>
      </p:sp>
      <p:sp>
        <p:nvSpPr>
          <p:cNvPr id="13" name="SK-18-text-12"/>
          <p:cNvSpPr/>
          <p:nvPr/>
        </p:nvSpPr>
        <p:spPr>
          <a:xfrm>
            <a:off x="7329934" y="5769430"/>
            <a:ext cx="4704308" cy="381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9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Normal variant — STI screen is still mandatory</a:t>
            </a:r>
            <a:endParaRPr lang="en-US" sz="1350" dirty="0"/>
          </a:p>
        </p:txBody>
      </p:sp>
      <p:sp>
        <p:nvSpPr>
          <p:cNvPr id="14" name="SK-18-text-13"/>
          <p:cNvSpPr/>
          <p:nvPr/>
        </p:nvSpPr>
        <p:spPr>
          <a:xfrm>
            <a:off x="685800" y="523875"/>
            <a:ext cx="5760720" cy="2640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350" b="1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CKS • CURRENT GUIDELINE</a:t>
            </a:r>
            <a:endParaRPr lang="en-US" sz="1350" dirty="0"/>
          </a:p>
        </p:txBody>
      </p:sp>
      <p:sp>
        <p:nvSpPr>
          <p:cNvPr id="15" name="SK-18-text-14"/>
          <p:cNvSpPr/>
          <p:nvPr/>
        </p:nvSpPr>
        <p:spPr>
          <a:xfrm>
            <a:off x="409575" y="6600825"/>
            <a:ext cx="110871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 • Adolescent Gynaecology • May 2026</a:t>
            </a:r>
            <a:endParaRPr lang="en-US" sz="1125" dirty="0"/>
          </a:p>
        </p:txBody>
      </p:sp>
      <p:sp>
        <p:nvSpPr>
          <p:cNvPr id="16" name="SK-18-text-15"/>
          <p:cNvSpPr/>
          <p:nvPr/>
        </p:nvSpPr>
        <p:spPr>
          <a:xfrm>
            <a:off x="10106025" y="6600825"/>
            <a:ext cx="1917353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19-text-2"/>
          <p:cNvSpPr/>
          <p:nvPr/>
        </p:nvSpPr>
        <p:spPr>
          <a:xfrm>
            <a:off x="590550" y="400050"/>
            <a:ext cx="6076950" cy="906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570"/>
              </a:lnSpc>
              <a:buNone/>
            </a:pPr>
            <a:r>
              <a:rPr lang="en-US" sz="3000" b="1" dirty="0">
                <a:solidFill>
                  <a:srgbClr val="001F4D"/>
                </a:solidFill>
              </a:rPr>
              <a:t>STIs in Young Women:</a:t>
            </a:r>
            <a:endParaRPr lang="en-US" sz="3000" dirty="0"/>
          </a:p>
          <a:p>
            <a:pPr marL="0" indent="0">
              <a:lnSpc>
                <a:spcPts val="3570"/>
              </a:lnSpc>
              <a:buNone/>
            </a:pPr>
            <a:r>
              <a:rPr lang="en-US" sz="3000" b="1" dirty="0">
                <a:solidFill>
                  <a:srgbClr val="001F4D"/>
                </a:solidFill>
              </a:rPr>
              <a:t>Screening and Treatment</a:t>
            </a:r>
            <a:endParaRPr lang="en-US" sz="3000" dirty="0"/>
          </a:p>
        </p:txBody>
      </p:sp>
      <p:sp>
        <p:nvSpPr>
          <p:cNvPr id="4" name="SK-19-text-3"/>
          <p:cNvSpPr/>
          <p:nvPr/>
        </p:nvSpPr>
        <p:spPr>
          <a:xfrm>
            <a:off x="838200" y="2286000"/>
            <a:ext cx="1783080" cy="4766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53"/>
              </a:lnSpc>
              <a:buNone/>
            </a:pPr>
            <a:r>
              <a:rPr lang="en-US" sz="2700" b="1" dirty="0">
                <a:solidFill>
                  <a:srgbClr val="001F4D"/>
                </a:solidFill>
              </a:rPr>
              <a:t>2/3</a:t>
            </a:r>
            <a:endParaRPr lang="en-US" sz="2700" dirty="0"/>
          </a:p>
        </p:txBody>
      </p:sp>
      <p:sp>
        <p:nvSpPr>
          <p:cNvPr id="5" name="SK-19-text-4"/>
          <p:cNvSpPr/>
          <p:nvPr/>
        </p:nvSpPr>
        <p:spPr>
          <a:xfrm>
            <a:off x="895350" y="3638550"/>
            <a:ext cx="267462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Chlamydia</a:t>
            </a:r>
            <a:endParaRPr lang="en-US" sz="1950" dirty="0"/>
          </a:p>
        </p:txBody>
      </p:sp>
      <p:sp>
        <p:nvSpPr>
          <p:cNvPr id="6" name="SK-19-text-5"/>
          <p:cNvSpPr/>
          <p:nvPr/>
        </p:nvSpPr>
        <p:spPr>
          <a:xfrm>
            <a:off x="6534150" y="3638550"/>
            <a:ext cx="297180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Gonorrhoea</a:t>
            </a:r>
            <a:endParaRPr lang="en-US" sz="1950" dirty="0"/>
          </a:p>
        </p:txBody>
      </p:sp>
      <p:sp>
        <p:nvSpPr>
          <p:cNvPr id="7" name="SK-19-text-6"/>
          <p:cNvSpPr/>
          <p:nvPr/>
        </p:nvSpPr>
        <p:spPr>
          <a:xfrm>
            <a:off x="6810375" y="2200275"/>
            <a:ext cx="5381625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Annual NCSP Screening</a:t>
            </a:r>
            <a:endParaRPr lang="en-US" sz="1950" dirty="0"/>
          </a:p>
        </p:txBody>
      </p:sp>
      <p:sp>
        <p:nvSpPr>
          <p:cNvPr id="8" name="SK-19-text-7"/>
          <p:cNvSpPr/>
          <p:nvPr/>
        </p:nvSpPr>
        <p:spPr>
          <a:xfrm>
            <a:off x="895350" y="4438650"/>
            <a:ext cx="941070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Doxycycline 100mg BD × 7 days</a:t>
            </a:r>
            <a:endParaRPr lang="en-US" sz="1950" dirty="0"/>
          </a:p>
        </p:txBody>
      </p:sp>
      <p:sp>
        <p:nvSpPr>
          <p:cNvPr id="9" name="SK-19-text-8"/>
          <p:cNvSpPr/>
          <p:nvPr/>
        </p:nvSpPr>
        <p:spPr>
          <a:xfrm>
            <a:off x="6534150" y="4438650"/>
            <a:ext cx="565785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Ceftriaxone 1g IM — single dose</a:t>
            </a:r>
            <a:endParaRPr lang="en-US" sz="1950" dirty="0"/>
          </a:p>
        </p:txBody>
      </p:sp>
      <p:sp>
        <p:nvSpPr>
          <p:cNvPr id="10" name="SK-19-text-9"/>
          <p:cNvSpPr/>
          <p:nvPr/>
        </p:nvSpPr>
        <p:spPr>
          <a:xfrm>
            <a:off x="895350" y="4886325"/>
            <a:ext cx="10668000" cy="2647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5"/>
              </a:lnSpc>
              <a:buNone/>
            </a:pPr>
            <a:r>
              <a:rPr lang="en-US" sz="1500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Azithromycin 1g single dose — second line only</a:t>
            </a:r>
            <a:endParaRPr lang="en-US" sz="1500" dirty="0"/>
          </a:p>
        </p:txBody>
      </p:sp>
      <p:sp>
        <p:nvSpPr>
          <p:cNvPr id="11" name="SK-19-text-10"/>
          <p:cNvSpPr/>
          <p:nvPr/>
        </p:nvSpPr>
        <p:spPr>
          <a:xfrm>
            <a:off x="6397823" y="4886325"/>
            <a:ext cx="5794177" cy="2647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5"/>
              </a:lnSpc>
              <a:buNone/>
            </a:pPr>
            <a:r>
              <a:rPr lang="en-US" sz="1500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Ciprofloxacin — do NOT use (widespread resistance)</a:t>
            </a:r>
            <a:endParaRPr lang="en-US" sz="1500" dirty="0"/>
          </a:p>
        </p:txBody>
      </p:sp>
      <p:sp>
        <p:nvSpPr>
          <p:cNvPr id="12" name="SK-19-text-11"/>
          <p:cNvSpPr/>
          <p:nvPr/>
        </p:nvSpPr>
        <p:spPr>
          <a:xfrm>
            <a:off x="1685925" y="2314575"/>
            <a:ext cx="4211836" cy="529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5"/>
              </a:lnSpc>
              <a:buNone/>
            </a:pPr>
            <a:r>
              <a:rPr lang="en-US" sz="1500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 all new chlamydia diagnoses are in</a:t>
            </a:r>
            <a:endParaRPr lang="en-US" sz="1500" dirty="0"/>
          </a:p>
          <a:p>
            <a:pPr marL="0" indent="0">
              <a:lnSpc>
                <a:spcPts val="2085"/>
              </a:lnSpc>
              <a:buNone/>
            </a:pPr>
            <a:r>
              <a:rPr lang="en-US" sz="1500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under-25s (UKHSA)</a:t>
            </a:r>
            <a:endParaRPr lang="en-US" sz="1500" dirty="0"/>
          </a:p>
        </p:txBody>
      </p:sp>
      <p:sp>
        <p:nvSpPr>
          <p:cNvPr id="13" name="SK-19-text-12"/>
          <p:cNvSpPr/>
          <p:nvPr/>
        </p:nvSpPr>
        <p:spPr>
          <a:xfrm>
            <a:off x="6810375" y="2590800"/>
            <a:ext cx="5207198" cy="529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5"/>
              </a:lnSpc>
              <a:buNone/>
            </a:pPr>
            <a:r>
              <a:rPr lang="en-US" sz="1500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Recommended for all sexually active under-25s —</a:t>
            </a:r>
            <a:endParaRPr lang="en-US" sz="1500" dirty="0"/>
          </a:p>
          <a:p>
            <a:pPr marL="0" indent="0">
              <a:lnSpc>
                <a:spcPts val="2085"/>
              </a:lnSpc>
              <a:buNone/>
            </a:pPr>
            <a:r>
              <a:rPr lang="en-US" sz="1500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offer routinely, not punitively</a:t>
            </a:r>
            <a:endParaRPr lang="en-US" sz="1500" dirty="0"/>
          </a:p>
        </p:txBody>
      </p:sp>
      <p:sp>
        <p:nvSpPr>
          <p:cNvPr id="14" name="SK-19-text-13"/>
          <p:cNvSpPr/>
          <p:nvPr/>
        </p:nvSpPr>
        <p:spPr>
          <a:xfrm>
            <a:off x="895350" y="4029075"/>
            <a:ext cx="621792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First-line treatment (BNF current)</a:t>
            </a:r>
            <a:endParaRPr lang="en-US" sz="1200" dirty="0"/>
          </a:p>
        </p:txBody>
      </p:sp>
      <p:sp>
        <p:nvSpPr>
          <p:cNvPr id="15" name="SK-19-text-14"/>
          <p:cNvSpPr/>
          <p:nvPr/>
        </p:nvSpPr>
        <p:spPr>
          <a:xfrm>
            <a:off x="895350" y="5362575"/>
            <a:ext cx="1129665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Resistance concerns now favour doxycycline over azithromycin</a:t>
            </a:r>
            <a:endParaRPr lang="en-US" sz="1350" dirty="0"/>
          </a:p>
        </p:txBody>
      </p:sp>
      <p:sp>
        <p:nvSpPr>
          <p:cNvPr id="16" name="SK-19-text-15"/>
          <p:cNvSpPr/>
          <p:nvPr/>
        </p:nvSpPr>
        <p:spPr>
          <a:xfrm>
            <a:off x="6534150" y="4029075"/>
            <a:ext cx="5657850" cy="256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First-line treatment (BASHH 2024)</a:t>
            </a:r>
            <a:endParaRPr lang="en-US" sz="1200" dirty="0"/>
          </a:p>
        </p:txBody>
      </p:sp>
      <p:sp>
        <p:nvSpPr>
          <p:cNvPr id="17" name="SK-19-text-16"/>
          <p:cNvSpPr/>
          <p:nvPr/>
        </p:nvSpPr>
        <p:spPr>
          <a:xfrm>
            <a:off x="6534150" y="5362575"/>
            <a:ext cx="565785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arrange partner notification</a:t>
            </a:r>
            <a:endParaRPr lang="en-US" sz="1350" dirty="0"/>
          </a:p>
        </p:txBody>
      </p:sp>
      <p:sp>
        <p:nvSpPr>
          <p:cNvPr id="18" name="SK-19-text-17"/>
          <p:cNvSpPr/>
          <p:nvPr/>
        </p:nvSpPr>
        <p:spPr>
          <a:xfrm>
            <a:off x="657225" y="1628775"/>
            <a:ext cx="11125200" cy="2457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Current UKHSA Data • BNF / BASHH 2024 Guidance</a:t>
            </a:r>
            <a:endParaRPr lang="en-US" sz="1500" dirty="0"/>
          </a:p>
        </p:txBody>
      </p:sp>
      <p:sp>
        <p:nvSpPr>
          <p:cNvPr id="19" name="SK-19-text-18"/>
          <p:cNvSpPr/>
          <p:nvPr/>
        </p:nvSpPr>
        <p:spPr>
          <a:xfrm>
            <a:off x="1809750" y="6124575"/>
            <a:ext cx="1038225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b="1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⚠️ Consider safeguarding for under-16s — document discussions and refer if concerned</a:t>
            </a:r>
            <a:endParaRPr lang="en-US" sz="1350" dirty="0"/>
          </a:p>
        </p:txBody>
      </p:sp>
      <p:sp>
        <p:nvSpPr>
          <p:cNvPr id="20" name="SK-19-text-19"/>
          <p:cNvSpPr/>
          <p:nvPr/>
        </p:nvSpPr>
        <p:spPr>
          <a:xfrm>
            <a:off x="8063805" y="6638925"/>
            <a:ext cx="4128046" cy="1247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982"/>
              </a:lnSpc>
              <a:buNone/>
            </a:pPr>
            <a:r>
              <a:rPr lang="en-US" sz="825" dirty="0">
                <a:solidFill>
                  <a:srgbClr val="001F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 • Bradford VTS Teaching Deck • May 2026</a:t>
            </a:r>
            <a:endParaRPr lang="en-US" sz="8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3475" y="1913334"/>
            <a:ext cx="4523184" cy="4450705"/>
          </a:xfrm>
          <a:prstGeom prst="rect">
            <a:avLst/>
          </a:prstGeom>
        </p:spPr>
      </p:pic>
      <p:sp>
        <p:nvSpPr>
          <p:cNvPr id="4" name="SK-20-text-3"/>
          <p:cNvSpPr/>
          <p:nvPr/>
        </p:nvSpPr>
        <p:spPr>
          <a:xfrm>
            <a:off x="590550" y="742950"/>
            <a:ext cx="11601450" cy="4530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567"/>
              </a:lnSpc>
              <a:buNone/>
            </a:pPr>
            <a:r>
              <a:rPr lang="en-US" sz="3075" b="1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Labial Development and Body Image</a:t>
            </a:r>
            <a:endParaRPr lang="en-US" sz="3075" dirty="0"/>
          </a:p>
        </p:txBody>
      </p:sp>
      <p:sp>
        <p:nvSpPr>
          <p:cNvPr id="5" name="SK-20-text-4"/>
          <p:cNvSpPr/>
          <p:nvPr/>
        </p:nvSpPr>
        <p:spPr>
          <a:xfrm>
            <a:off x="895350" y="1933575"/>
            <a:ext cx="4800600" cy="2580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32"/>
              </a:lnSpc>
              <a:buNone/>
            </a:pPr>
            <a:r>
              <a:rPr lang="en-US" sz="1575" b="1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Wide Range of Normal</a:t>
            </a:r>
            <a:endParaRPr lang="en-US" sz="1575" dirty="0"/>
          </a:p>
        </p:txBody>
      </p:sp>
      <p:sp>
        <p:nvSpPr>
          <p:cNvPr id="6" name="SK-20-text-5"/>
          <p:cNvSpPr/>
          <p:nvPr/>
        </p:nvSpPr>
        <p:spPr>
          <a:xfrm>
            <a:off x="895350" y="3333750"/>
            <a:ext cx="5040630" cy="2580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32"/>
              </a:lnSpc>
              <a:buNone/>
            </a:pPr>
            <a:r>
              <a:rPr lang="en-US" sz="1575" b="1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Labiaplasty in Minors</a:t>
            </a:r>
            <a:endParaRPr lang="en-US" sz="1575" dirty="0"/>
          </a:p>
        </p:txBody>
      </p:sp>
      <p:sp>
        <p:nvSpPr>
          <p:cNvPr id="7" name="SK-20-text-6"/>
          <p:cNvSpPr/>
          <p:nvPr/>
        </p:nvSpPr>
        <p:spPr>
          <a:xfrm>
            <a:off x="895350" y="5029200"/>
            <a:ext cx="3600450" cy="2580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32"/>
              </a:lnSpc>
              <a:buNone/>
            </a:pPr>
            <a:r>
              <a:rPr lang="en-US" sz="1575" b="1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 Consultation</a:t>
            </a:r>
            <a:endParaRPr lang="en-US" sz="1575" dirty="0"/>
          </a:p>
        </p:txBody>
      </p:sp>
      <p:sp>
        <p:nvSpPr>
          <p:cNvPr id="8" name="SK-20-text-7"/>
          <p:cNvSpPr/>
          <p:nvPr/>
        </p:nvSpPr>
        <p:spPr>
          <a:xfrm>
            <a:off x="590550" y="1352550"/>
            <a:ext cx="100584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79797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RCOG / BritSPAG Position Statement · Current</a:t>
            </a:r>
            <a:endParaRPr lang="en-US" sz="1500" dirty="0"/>
          </a:p>
        </p:txBody>
      </p:sp>
      <p:sp>
        <p:nvSpPr>
          <p:cNvPr id="9" name="SK-20-text-8"/>
          <p:cNvSpPr/>
          <p:nvPr/>
        </p:nvSpPr>
        <p:spPr>
          <a:xfrm>
            <a:off x="895350" y="2276475"/>
            <a:ext cx="5773043" cy="6750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Labial anatomy varies significantly between individuals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Development continues through puberty into early adulthood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Reassure: there is no single 'normal' appearance</a:t>
            </a:r>
            <a:endParaRPr lang="en-US" sz="1275" dirty="0"/>
          </a:p>
        </p:txBody>
      </p:sp>
      <p:sp>
        <p:nvSpPr>
          <p:cNvPr id="10" name="SK-20-text-9"/>
          <p:cNvSpPr/>
          <p:nvPr/>
        </p:nvSpPr>
        <p:spPr>
          <a:xfrm>
            <a:off x="895350" y="3686175"/>
            <a:ext cx="6977955" cy="900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5× increase in NHS labiaplasty operations over 10 years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RCOG &amp; BritSPAG: FGCS should NOT normally be offered to under-18s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Reason: labial development is incomplete — surgery risks long-term harm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Address body image concerns; consider psychological support referral</a:t>
            </a:r>
            <a:endParaRPr lang="en-US" sz="1275" dirty="0"/>
          </a:p>
        </p:txBody>
      </p:sp>
      <p:sp>
        <p:nvSpPr>
          <p:cNvPr id="11" name="SK-20-text-10"/>
          <p:cNvSpPr/>
          <p:nvPr/>
        </p:nvSpPr>
        <p:spPr>
          <a:xfrm>
            <a:off x="895350" y="5400675"/>
            <a:ext cx="5133975" cy="6750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Use normalising, non-shaming language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Validate concern; provide reassurance with evidence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Explore media/social media influence on body image</a:t>
            </a:r>
            <a:endParaRPr lang="en-US" sz="1275" dirty="0"/>
          </a:p>
        </p:txBody>
      </p:sp>
      <p:sp>
        <p:nvSpPr>
          <p:cNvPr id="12" name="SK-20-text-11"/>
          <p:cNvSpPr/>
          <p:nvPr/>
        </p:nvSpPr>
        <p:spPr>
          <a:xfrm>
            <a:off x="7132364" y="1465882"/>
            <a:ext cx="4474295" cy="3199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Illustrating the natural diversity of labial anatomy —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reassurance tool for clinical consultations</a:t>
            </a:r>
            <a:endParaRPr lang="en-US" sz="1050" dirty="0"/>
          </a:p>
        </p:txBody>
      </p:sp>
      <p:sp>
        <p:nvSpPr>
          <p:cNvPr id="13" name="SK-20-text-12"/>
          <p:cNvSpPr/>
          <p:nvPr/>
        </p:nvSpPr>
        <p:spPr>
          <a:xfrm>
            <a:off x="590550" y="6572250"/>
            <a:ext cx="9608820" cy="1473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60"/>
              </a:lnSpc>
              <a:buNone/>
            </a:pPr>
            <a:r>
              <a:rPr lang="en-US" sz="975" dirty="0">
                <a:solidFill>
                  <a:srgbClr val="79797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 · Adolescent Gynaecology · May 2026</a:t>
            </a:r>
            <a:endParaRPr lang="en-US" sz="975" dirty="0"/>
          </a:p>
        </p:txBody>
      </p:sp>
      <p:sp>
        <p:nvSpPr>
          <p:cNvPr id="14" name="SK-20-text-13"/>
          <p:cNvSpPr/>
          <p:nvPr/>
        </p:nvSpPr>
        <p:spPr>
          <a:xfrm>
            <a:off x="9144000" y="6572250"/>
            <a:ext cx="2661196" cy="1473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60"/>
              </a:lnSpc>
              <a:buNone/>
            </a:pPr>
            <a:r>
              <a:rPr lang="en-US" sz="975" dirty="0">
                <a:solidFill>
                  <a:srgbClr val="79797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 · Slide 20 of 30</a:t>
            </a:r>
            <a:endParaRPr lang="en-US" sz="97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" y="1803400"/>
            <a:ext cx="6248400" cy="4508500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1900" y="1752600"/>
            <a:ext cx="4013200" cy="2540000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9200" y="1739900"/>
            <a:ext cx="4038601" cy="2578100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5800" y="4495800"/>
            <a:ext cx="4622800" cy="1778000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6500" y="4635500"/>
            <a:ext cx="3657600" cy="1511300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900" y="698500"/>
            <a:ext cx="9461500" cy="774700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400" y="6515100"/>
            <a:ext cx="12077701" cy="342900"/>
          </a:xfrm>
          <a:prstGeom prst="rect">
            <a:avLst/>
          </a:prstGeom>
        </p:spPr>
      </p:pic>
      <p:pic>
        <p:nvPicPr>
          <p:cNvPr id="13" name="SK-21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77100" y="5346700"/>
            <a:ext cx="1092200" cy="685800"/>
          </a:xfrm>
          <a:prstGeom prst="rect">
            <a:avLst/>
          </a:prstGeom>
        </p:spPr>
      </p:pic>
      <p:pic>
        <p:nvPicPr>
          <p:cNvPr id="14" name="SK-21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26701" y="5448300"/>
            <a:ext cx="1041399" cy="723900"/>
          </a:xfrm>
          <a:prstGeom prst="rect">
            <a:avLst/>
          </a:prstGeom>
        </p:spPr>
      </p:pic>
      <p:sp>
        <p:nvSpPr>
          <p:cNvPr id="15" name="SK-21-text-14"/>
          <p:cNvSpPr/>
          <p:nvPr/>
        </p:nvSpPr>
        <p:spPr>
          <a:xfrm>
            <a:off x="767556" y="1816100"/>
            <a:ext cx="6215539" cy="2803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208"/>
              </a:lnSpc>
              <a:buNone/>
            </a:pPr>
            <a:r>
              <a:rPr lang="en-US" sz="2000" b="1" kern="0" spc="-54" dirty="0">
                <a:solidFill>
                  <a:srgbClr val="FF7000"/>
                </a:solidFill>
              </a:rPr>
              <a:t>DEFINITION - </a:t>
            </a:r>
            <a:r>
              <a:rPr lang="en-US" sz="2000" b="1" kern="0" spc="-54" dirty="0">
                <a:solidFill>
                  <a:srgbClr val="203050"/>
                </a:solidFill>
              </a:rPr>
              <a:t>WHO D</a:t>
            </a:r>
            <a:r>
              <a:rPr lang="en-US" sz="2000" b="1" kern="0" spc="-60" dirty="0">
                <a:solidFill>
                  <a:srgbClr val="203050"/>
                </a:solidFill>
              </a:rPr>
              <a:t>efinition</a:t>
            </a:r>
            <a:endParaRPr lang="en-US" sz="2000" dirty="0"/>
          </a:p>
        </p:txBody>
      </p:sp>
      <p:sp>
        <p:nvSpPr>
          <p:cNvPr id="16" name="SK-21-text-15"/>
          <p:cNvSpPr/>
          <p:nvPr/>
        </p:nvSpPr>
        <p:spPr>
          <a:xfrm>
            <a:off x="736600" y="2121892"/>
            <a:ext cx="10670759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kern="0" spc="-18" dirty="0">
                <a:solidFill>
                  <a:srgbClr val="000000"/>
                </a:solidFill>
              </a:rPr>
              <a:t>Female Genital Mutilation (FGM) encompas</a:t>
            </a:r>
            <a:r>
              <a:rPr lang="en-US" sz="1700" kern="0" spc="-24" dirty="0">
                <a:solidFill>
                  <a:srgbClr val="000000"/>
                </a:solidFill>
              </a:rPr>
              <a:t>ses all procedures</a:t>
            </a:r>
            <a:endParaRPr lang="en-US" sz="1700" dirty="0"/>
          </a:p>
        </p:txBody>
      </p:sp>
      <p:sp>
        <p:nvSpPr>
          <p:cNvPr id="17" name="SK-21-text-16"/>
          <p:cNvSpPr/>
          <p:nvPr/>
        </p:nvSpPr>
        <p:spPr>
          <a:xfrm>
            <a:off x="736600" y="2388592"/>
            <a:ext cx="6238875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01"/>
              </a:lnSpc>
              <a:buNone/>
            </a:pPr>
            <a:r>
              <a:rPr lang="en-US" sz="1700" kern="0" spc="-12" dirty="0">
                <a:solidFill>
                  <a:srgbClr val="000000"/>
                </a:solidFill>
              </a:rPr>
              <a:t>partial or total removal of external female genita</a:t>
            </a:r>
            <a:r>
              <a:rPr lang="en-US" sz="1700" kern="0" spc="-18" dirty="0">
                <a:solidFill>
                  <a:srgbClr val="000000"/>
                </a:solidFill>
              </a:rPr>
              <a:t>lia,or other injury to </a:t>
            </a:r>
            <a:r>
              <a:rPr lang="en-US" sz="1700" kern="0" spc="-12" dirty="0">
                <a:solidFill>
                  <a:srgbClr val="000000"/>
                </a:solidFill>
              </a:rPr>
              <a:t>female genital organs</a:t>
            </a:r>
            <a:r>
              <a:rPr lang="en-US" sz="1700" kern="0" spc="-18" dirty="0">
                <a:solidFill>
                  <a:srgbClr val="000000"/>
                </a:solidFill>
              </a:rPr>
              <a:t>,for non-medical reasons.</a:t>
            </a:r>
            <a:endParaRPr lang="en-US" sz="1700" dirty="0"/>
          </a:p>
        </p:txBody>
      </p:sp>
      <p:sp>
        <p:nvSpPr>
          <p:cNvPr id="18" name="SK-21-text-17"/>
          <p:cNvSpPr/>
          <p:nvPr/>
        </p:nvSpPr>
        <p:spPr>
          <a:xfrm>
            <a:off x="736600" y="3290292"/>
            <a:ext cx="6238875" cy="26550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92"/>
              </a:lnSpc>
              <a:buNone/>
            </a:pPr>
            <a:r>
              <a:rPr lang="en-US" sz="2100" b="1" kern="0" spc="-12" dirty="0">
                <a:solidFill>
                  <a:srgbClr val="203050"/>
                </a:solidFill>
              </a:rPr>
              <a:t>Block 2 —UK Legal Status</a:t>
            </a:r>
            <a:endParaRPr lang="en-US" sz="2100" dirty="0"/>
          </a:p>
        </p:txBody>
      </p:sp>
      <p:sp>
        <p:nvSpPr>
          <p:cNvPr id="19" name="SK-21-text-18"/>
          <p:cNvSpPr/>
          <p:nvPr/>
        </p:nvSpPr>
        <p:spPr>
          <a:xfrm>
            <a:off x="736600" y="3581202"/>
            <a:ext cx="6048851" cy="52824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81"/>
              </a:lnSpc>
              <a:buNone/>
            </a:pPr>
            <a:r>
              <a:rPr lang="en-US" sz="1700" kern="0" spc="-18" dirty="0">
                <a:solidFill>
                  <a:srgbClr val="000000"/>
                </a:solidFill>
              </a:rPr>
              <a:t>·FGM is illegal in the United Kingdom under the FGM Act</a:t>
            </a:r>
            <a:r>
              <a:rPr lang="en-US" sz="1700" kern="0" spc="-24" dirty="0">
                <a:solidFill>
                  <a:srgbClr val="000000"/>
                </a:solidFill>
              </a:rPr>
              <a:t> 2003 </a:t>
            </a:r>
            <a:r>
              <a:rPr lang="en-US" sz="1700" kern="0" spc="-30" dirty="0">
                <a:solidFill>
                  <a:srgbClr val="000000"/>
                </a:solidFill>
              </a:rPr>
              <a:t>and Serious Crime Act2015</a:t>
            </a:r>
            <a:endParaRPr lang="en-US" sz="1700" dirty="0"/>
          </a:p>
        </p:txBody>
      </p:sp>
      <p:sp>
        <p:nvSpPr>
          <p:cNvPr id="20" name="SK-21-text-19"/>
          <p:cNvSpPr/>
          <p:nvPr/>
        </p:nvSpPr>
        <p:spPr>
          <a:xfrm>
            <a:off x="736600" y="4109442"/>
            <a:ext cx="6053614" cy="5647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224"/>
              </a:lnSpc>
              <a:buNone/>
            </a:pPr>
            <a:r>
              <a:rPr lang="en-US" sz="1700" dirty="0">
                <a:solidFill>
                  <a:srgbClr val="000000"/>
                </a:solidFill>
              </a:rPr>
              <a:t>·Performing, assisting, or failing to protect a girl from FGM are </a:t>
            </a:r>
            <a:r>
              <a:rPr lang="en-US" sz="1700" kern="0" spc="-12" dirty="0">
                <a:solidFill>
                  <a:srgbClr val="000000"/>
                </a:solidFill>
              </a:rPr>
              <a:t>all criminal </a:t>
            </a:r>
            <a:r>
              <a:rPr lang="en-US" sz="1700" kern="0" spc="-18" dirty="0">
                <a:solidFill>
                  <a:srgbClr val="000000"/>
                </a:solidFill>
              </a:rPr>
              <a:t>offences</a:t>
            </a:r>
            <a:endParaRPr lang="en-US" sz="1700" dirty="0"/>
          </a:p>
        </p:txBody>
      </p:sp>
      <p:sp>
        <p:nvSpPr>
          <p:cNvPr id="21" name="SK-21-text-20"/>
          <p:cNvSpPr/>
          <p:nvPr/>
        </p:nvSpPr>
        <p:spPr>
          <a:xfrm>
            <a:off x="736600" y="4966296"/>
            <a:ext cx="6238875" cy="2623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66"/>
              </a:lnSpc>
              <a:buNone/>
            </a:pPr>
            <a:r>
              <a:rPr lang="en-US" sz="2100" b="1" kern="0" spc="-12" dirty="0">
                <a:solidFill>
                  <a:srgbClr val="203050"/>
                </a:solidFill>
              </a:rPr>
              <a:t>Block 3 —Who Is at R</a:t>
            </a:r>
            <a:r>
              <a:rPr lang="en-US" sz="2100" b="1" kern="0" spc="-18" dirty="0">
                <a:solidFill>
                  <a:srgbClr val="203050"/>
                </a:solidFill>
              </a:rPr>
              <a:t>isk</a:t>
            </a:r>
            <a:endParaRPr lang="en-US" sz="2100" dirty="0"/>
          </a:p>
        </p:txBody>
      </p:sp>
      <p:sp>
        <p:nvSpPr>
          <p:cNvPr id="22" name="SK-21-text-21"/>
          <p:cNvSpPr/>
          <p:nvPr/>
        </p:nvSpPr>
        <p:spPr>
          <a:xfrm>
            <a:off x="736600" y="5266730"/>
            <a:ext cx="6238875" cy="139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500" b="1" kern="0" spc="-48" dirty="0">
                <a:solidFill>
                  <a:srgbClr val="FF7000"/>
                </a:solidFill>
              </a:rPr>
              <a:t>RECOGNISING R</a:t>
            </a:r>
            <a:r>
              <a:rPr lang="en-US" sz="1500" b="1" kern="0" spc="-54" dirty="0">
                <a:solidFill>
                  <a:srgbClr val="FF7000"/>
                </a:solidFill>
              </a:rPr>
              <a:t>ISK</a:t>
            </a:r>
            <a:endParaRPr lang="en-US" sz="1500" dirty="0"/>
          </a:p>
        </p:txBody>
      </p:sp>
      <p:sp>
        <p:nvSpPr>
          <p:cNvPr id="23" name="SK-21-text-22"/>
          <p:cNvSpPr/>
          <p:nvPr/>
        </p:nvSpPr>
        <p:spPr>
          <a:xfrm>
            <a:off x="736600" y="5406430"/>
            <a:ext cx="9038760" cy="279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800" kern="0" spc="-30" dirty="0">
                <a:solidFill>
                  <a:srgbClr val="000000"/>
                </a:solidFill>
              </a:rPr>
              <a:t>·Girls from communities whe</a:t>
            </a:r>
            <a:r>
              <a:rPr lang="en-US" sz="1800" kern="0" spc="-36" dirty="0">
                <a:solidFill>
                  <a:srgbClr val="000000"/>
                </a:solidFill>
              </a:rPr>
              <a:t>re FGM is </a:t>
            </a:r>
            <a:r>
              <a:rPr lang="en-US" sz="1800" kern="0" spc="-36" dirty="0" err="1">
                <a:solidFill>
                  <a:srgbClr val="000000"/>
                </a:solidFill>
              </a:rPr>
              <a:t>practised</a:t>
            </a:r>
            <a:endParaRPr lang="en-US" sz="1800" dirty="0"/>
          </a:p>
        </p:txBody>
      </p:sp>
      <p:sp>
        <p:nvSpPr>
          <p:cNvPr id="24" name="SK-21-text-23"/>
          <p:cNvSpPr/>
          <p:nvPr/>
        </p:nvSpPr>
        <p:spPr>
          <a:xfrm>
            <a:off x="736600" y="5685830"/>
            <a:ext cx="9894704" cy="25380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99"/>
              </a:lnSpc>
              <a:buNone/>
            </a:pPr>
            <a:r>
              <a:rPr lang="en-US" sz="1700" kern="0" spc="-6" dirty="0">
                <a:solidFill>
                  <a:srgbClr val="000000"/>
                </a:solidFill>
              </a:rPr>
              <a:t>·Planned travel abroad—especially duri</a:t>
            </a:r>
            <a:r>
              <a:rPr lang="en-US" sz="1700" kern="0" spc="-12" dirty="0">
                <a:solidFill>
                  <a:srgbClr val="000000"/>
                </a:solidFill>
              </a:rPr>
              <a:t>ng school holidays</a:t>
            </a:r>
            <a:endParaRPr lang="en-US" sz="1700" dirty="0"/>
          </a:p>
        </p:txBody>
      </p:sp>
      <p:sp>
        <p:nvSpPr>
          <p:cNvPr id="25" name="SK-21-text-24"/>
          <p:cNvSpPr/>
          <p:nvPr/>
        </p:nvSpPr>
        <p:spPr>
          <a:xfrm>
            <a:off x="736600" y="5939632"/>
            <a:ext cx="6790483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kern="0" spc="-12" dirty="0">
                <a:solidFill>
                  <a:srgbClr val="000000"/>
                </a:solidFill>
              </a:rPr>
              <a:t>·Family members who have undergone FGM</a:t>
            </a:r>
            <a:endParaRPr lang="en-US" sz="1700" dirty="0"/>
          </a:p>
        </p:txBody>
      </p:sp>
      <p:sp>
        <p:nvSpPr>
          <p:cNvPr id="26" name="SK-21-text-25"/>
          <p:cNvSpPr/>
          <p:nvPr/>
        </p:nvSpPr>
        <p:spPr>
          <a:xfrm>
            <a:off x="7742776" y="1872244"/>
            <a:ext cx="4375150" cy="26193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64"/>
              </a:lnSpc>
              <a:buNone/>
            </a:pPr>
            <a:r>
              <a:rPr lang="en-US" sz="2000" b="1" kern="0" spc="-48" dirty="0">
                <a:solidFill>
                  <a:srgbClr val="FFFFFF"/>
                </a:solidFill>
              </a:rPr>
              <a:t>MANDATORY REPORTING</a:t>
            </a:r>
            <a:endParaRPr lang="en-US" sz="2000" dirty="0"/>
          </a:p>
        </p:txBody>
      </p:sp>
      <p:sp>
        <p:nvSpPr>
          <p:cNvPr id="27" name="SK-21-text-26"/>
          <p:cNvSpPr/>
          <p:nvPr/>
        </p:nvSpPr>
        <p:spPr>
          <a:xfrm>
            <a:off x="7778750" y="2370138"/>
            <a:ext cx="441325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kern="0" spc="-30" dirty="0">
                <a:solidFill>
                  <a:srgbClr val="000000"/>
                </a:solidFill>
              </a:rPr>
              <a:t>Any suspicion of FGM in a girl un</a:t>
            </a:r>
            <a:r>
              <a:rPr lang="en-US" sz="1700" kern="0" spc="-36" dirty="0">
                <a:solidFill>
                  <a:srgbClr val="000000"/>
                </a:solidFill>
              </a:rPr>
              <a:t>der</a:t>
            </a:r>
            <a:endParaRPr lang="en-US" sz="1700" dirty="0"/>
          </a:p>
        </p:txBody>
      </p:sp>
      <p:sp>
        <p:nvSpPr>
          <p:cNvPr id="28" name="SK-21-text-27"/>
          <p:cNvSpPr/>
          <p:nvPr/>
        </p:nvSpPr>
        <p:spPr>
          <a:xfrm>
            <a:off x="7778750" y="2636838"/>
            <a:ext cx="388143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kern="0" spc="-24" dirty="0">
                <a:solidFill>
                  <a:srgbClr val="000000"/>
                </a:solidFill>
              </a:rPr>
              <a:t>18 must be reported to</a:t>
            </a:r>
            <a:r>
              <a:rPr lang="en-US" sz="1600" kern="0" spc="-30" dirty="0">
                <a:solidFill>
                  <a:srgbClr val="000000"/>
                </a:solidFill>
              </a:rPr>
              <a:t>:</a:t>
            </a:r>
            <a:endParaRPr lang="en-US" sz="1600" dirty="0"/>
          </a:p>
        </p:txBody>
      </p:sp>
      <p:sp>
        <p:nvSpPr>
          <p:cNvPr id="29" name="SK-21-text-28"/>
          <p:cNvSpPr/>
          <p:nvPr/>
        </p:nvSpPr>
        <p:spPr>
          <a:xfrm>
            <a:off x="7886700" y="3055938"/>
            <a:ext cx="3800476" cy="2276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93"/>
              </a:lnSpc>
              <a:buNone/>
            </a:pPr>
            <a:r>
              <a:rPr lang="en-US" sz="1800" kern="0" spc="-6" dirty="0">
                <a:solidFill>
                  <a:srgbClr val="205090"/>
                </a:solidFill>
              </a:rPr>
              <a:t>O</a:t>
            </a:r>
            <a:r>
              <a:rPr lang="en-US" sz="1800" b="1" kern="0" spc="-6" dirty="0">
                <a:solidFill>
                  <a:srgbClr val="000000"/>
                </a:solidFill>
              </a:rPr>
              <a:t>Police</a:t>
            </a:r>
            <a:endParaRPr lang="en-US" sz="1800" dirty="0"/>
          </a:p>
        </p:txBody>
      </p:sp>
      <p:sp>
        <p:nvSpPr>
          <p:cNvPr id="30" name="SK-21-text-29"/>
          <p:cNvSpPr/>
          <p:nvPr/>
        </p:nvSpPr>
        <p:spPr>
          <a:xfrm>
            <a:off x="7886700" y="3296245"/>
            <a:ext cx="4087303" cy="292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900" kern="0" spc="-48" dirty="0">
                <a:solidFill>
                  <a:srgbClr val="205090"/>
                </a:solidFill>
              </a:rPr>
              <a:t>•</a:t>
            </a:r>
            <a:r>
              <a:rPr lang="en-US" sz="1900" b="1" kern="0" spc="-48" dirty="0">
                <a:solidFill>
                  <a:srgbClr val="000000"/>
                </a:solidFill>
              </a:rPr>
              <a:t>Children's S</a:t>
            </a:r>
            <a:r>
              <a:rPr lang="en-US" sz="1900" b="1" kern="0" spc="-54" dirty="0">
                <a:solidFill>
                  <a:srgbClr val="000000"/>
                </a:solidFill>
              </a:rPr>
              <a:t>ervices</a:t>
            </a:r>
            <a:endParaRPr lang="en-US" sz="1900" dirty="0"/>
          </a:p>
        </p:txBody>
      </p:sp>
      <p:sp>
        <p:nvSpPr>
          <p:cNvPr id="31" name="SK-21-text-30"/>
          <p:cNvSpPr/>
          <p:nvPr/>
        </p:nvSpPr>
        <p:spPr>
          <a:xfrm>
            <a:off x="7816850" y="3601045"/>
            <a:ext cx="3881438" cy="82331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2"/>
              </a:lnSpc>
              <a:buNone/>
            </a:pPr>
            <a:r>
              <a:rPr lang="en-US" sz="1700" i="1" kern="0" spc="-36" dirty="0">
                <a:solidFill>
                  <a:srgbClr val="000000"/>
                </a:solidFill>
              </a:rPr>
              <a:t>This duty applies </a:t>
            </a:r>
            <a:r>
              <a:rPr lang="en-US" sz="1700" i="1" kern="0" spc="-42" dirty="0">
                <a:solidFill>
                  <a:srgbClr val="000000"/>
                </a:solidFill>
              </a:rPr>
              <a:t>to all regulated health and social care professionals</a:t>
            </a:r>
            <a:endParaRPr lang="en-US" sz="1700" dirty="0"/>
          </a:p>
        </p:txBody>
      </p:sp>
      <p:sp>
        <p:nvSpPr>
          <p:cNvPr id="32" name="SK-21-text-31"/>
          <p:cNvSpPr/>
          <p:nvPr/>
        </p:nvSpPr>
        <p:spPr>
          <a:xfrm>
            <a:off x="7493000" y="4502547"/>
            <a:ext cx="3657600" cy="39568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555"/>
              </a:lnSpc>
              <a:buNone/>
            </a:pPr>
            <a:r>
              <a:rPr lang="en-US" sz="1600" b="1" kern="0" spc="-24" dirty="0">
                <a:solidFill>
                  <a:srgbClr val="FFFFFF"/>
                </a:solidFill>
              </a:rPr>
              <a:t>Step 1                             Step 2                   </a:t>
            </a:r>
            <a:r>
              <a:rPr lang="en-US" sz="1500" b="1" kern="0" spc="-24" dirty="0">
                <a:solidFill>
                  <a:srgbClr val="FFFFFF"/>
                </a:solidFill>
              </a:rPr>
              <a:t>Step 3</a:t>
            </a:r>
            <a:endParaRPr lang="en-US" sz="1600" dirty="0"/>
          </a:p>
        </p:txBody>
      </p:sp>
      <p:sp>
        <p:nvSpPr>
          <p:cNvPr id="33" name="SK-21-text-32"/>
          <p:cNvSpPr/>
          <p:nvPr/>
        </p:nvSpPr>
        <p:spPr>
          <a:xfrm>
            <a:off x="9122568" y="5433220"/>
            <a:ext cx="2462213" cy="1964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48"/>
              </a:lnSpc>
              <a:buNone/>
            </a:pPr>
            <a:r>
              <a:rPr lang="en-US" sz="1500" b="1" kern="0" spc="-18" dirty="0">
                <a:solidFill>
                  <a:srgbClr val="000000"/>
                </a:solidFill>
              </a:rPr>
              <a:t>Refer</a:t>
            </a:r>
            <a:endParaRPr lang="en-US" sz="1500" dirty="0"/>
          </a:p>
        </p:txBody>
      </p:sp>
      <p:sp>
        <p:nvSpPr>
          <p:cNvPr id="34" name="SK-21-text-33"/>
          <p:cNvSpPr/>
          <p:nvPr/>
        </p:nvSpPr>
        <p:spPr>
          <a:xfrm>
            <a:off x="8848765" y="5635980"/>
            <a:ext cx="2695575" cy="1950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36"/>
              </a:lnSpc>
              <a:buNone/>
            </a:pPr>
            <a:r>
              <a:rPr lang="en-US" sz="1600" b="1" kern="0" spc="-48" dirty="0">
                <a:solidFill>
                  <a:srgbClr val="000000"/>
                </a:solidFill>
              </a:rPr>
              <a:t>Immediately</a:t>
            </a:r>
            <a:endParaRPr lang="en-US" sz="1600" dirty="0"/>
          </a:p>
        </p:txBody>
      </p:sp>
      <p:sp>
        <p:nvSpPr>
          <p:cNvPr id="35" name="SK-21-text-34"/>
          <p:cNvSpPr/>
          <p:nvPr/>
        </p:nvSpPr>
        <p:spPr>
          <a:xfrm>
            <a:off x="8870950" y="5870377"/>
            <a:ext cx="2724150" cy="1242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979"/>
              </a:lnSpc>
              <a:buNone/>
            </a:pPr>
            <a:r>
              <a:rPr lang="en-US" sz="1200" kern="0" spc="-18" dirty="0">
                <a:solidFill>
                  <a:srgbClr val="000000"/>
                </a:solidFill>
              </a:rPr>
              <a:t>Police +Children's</a:t>
            </a:r>
            <a:endParaRPr lang="en-US" sz="1200" dirty="0"/>
          </a:p>
        </p:txBody>
      </p:sp>
      <p:sp>
        <p:nvSpPr>
          <p:cNvPr id="36" name="SK-21-text-35"/>
          <p:cNvSpPr/>
          <p:nvPr/>
        </p:nvSpPr>
        <p:spPr>
          <a:xfrm>
            <a:off x="9089231" y="5978823"/>
            <a:ext cx="2495550" cy="203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kern="0" spc="6" dirty="0">
                <a:solidFill>
                  <a:srgbClr val="000000"/>
                </a:solidFill>
              </a:rPr>
              <a:t>Services</a:t>
            </a:r>
            <a:endParaRPr lang="en-US" sz="1100" dirty="0"/>
          </a:p>
        </p:txBody>
      </p:sp>
      <p:sp>
        <p:nvSpPr>
          <p:cNvPr id="37" name="SK-21-text-36"/>
          <p:cNvSpPr/>
          <p:nvPr/>
        </p:nvSpPr>
        <p:spPr>
          <a:xfrm>
            <a:off x="723900" y="698500"/>
            <a:ext cx="9461500" cy="4399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3466"/>
              </a:lnSpc>
              <a:buNone/>
            </a:pPr>
            <a:r>
              <a:rPr lang="en-US" sz="3800" b="1" kern="0" spc="-48" dirty="0">
                <a:solidFill>
                  <a:srgbClr val="203050"/>
                </a:solidFill>
              </a:rPr>
              <a:t>FGM Awareness andMandatoryReporting</a:t>
            </a:r>
            <a:endParaRPr lang="en-US" sz="3800" dirty="0"/>
          </a:p>
        </p:txBody>
      </p:sp>
      <p:sp>
        <p:nvSpPr>
          <p:cNvPr id="38" name="SK-21-text-37"/>
          <p:cNvSpPr/>
          <p:nvPr/>
        </p:nvSpPr>
        <p:spPr>
          <a:xfrm>
            <a:off x="736600" y="1138436"/>
            <a:ext cx="114554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kern="0" spc="-12" dirty="0">
                <a:solidFill>
                  <a:srgbClr val="000000"/>
                </a:solidFill>
              </a:rPr>
              <a:t>FGM Act 200</a:t>
            </a:r>
            <a:r>
              <a:rPr lang="en-US" sz="1900" kern="0" spc="-18" dirty="0">
                <a:solidFill>
                  <a:srgbClr val="000000"/>
                </a:solidFill>
              </a:rPr>
              <a:t>3·Serious Crime Act 2015·WHO Definition</a:t>
            </a:r>
            <a:endParaRPr lang="en-US" sz="1900" dirty="0"/>
          </a:p>
        </p:txBody>
      </p:sp>
      <p:sp>
        <p:nvSpPr>
          <p:cNvPr id="39" name="SK-21-text-38"/>
          <p:cNvSpPr/>
          <p:nvPr/>
        </p:nvSpPr>
        <p:spPr>
          <a:xfrm>
            <a:off x="2990850" y="6567884"/>
            <a:ext cx="91821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FGM Act 2003·Serious Crime Act 2015·Bradford VTS Teaching Deck·</a:t>
            </a:r>
            <a:r>
              <a:rPr lang="en-US" sz="1200" kern="0" spc="-6" dirty="0">
                <a:solidFill>
                  <a:srgbClr val="FFFFFF"/>
                </a:solidFill>
              </a:rPr>
              <a:t>www.bradfordvts.co.uk</a:t>
            </a:r>
            <a:endParaRPr lang="en-US" sz="1200" dirty="0"/>
          </a:p>
        </p:txBody>
      </p:sp>
      <p:sp>
        <p:nvSpPr>
          <p:cNvPr id="40" name="SK-21-text-39"/>
          <p:cNvSpPr/>
          <p:nvPr/>
        </p:nvSpPr>
        <p:spPr>
          <a:xfrm>
            <a:off x="7353300" y="5346700"/>
            <a:ext cx="959327" cy="61019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02"/>
              </a:lnSpc>
              <a:buNone/>
            </a:pPr>
            <a:r>
              <a:rPr lang="en-US" sz="1500" b="1" kern="0" spc="-24" dirty="0">
                <a:solidFill>
                  <a:srgbClr val="000000"/>
                </a:solidFill>
              </a:rPr>
              <a:t>Suspect orDisclose</a:t>
            </a:r>
            <a:endParaRPr lang="en-US" sz="1500" dirty="0"/>
          </a:p>
        </p:txBody>
      </p:sp>
      <p:sp>
        <p:nvSpPr>
          <p:cNvPr id="41" name="SK-21-text-40"/>
          <p:cNvSpPr/>
          <p:nvPr/>
        </p:nvSpPr>
        <p:spPr>
          <a:xfrm>
            <a:off x="7323014" y="5882482"/>
            <a:ext cx="2035681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kern="0" spc="-6" dirty="0">
                <a:solidFill>
                  <a:srgbClr val="000000"/>
                </a:solidFill>
              </a:rPr>
              <a:t>Any girl under 18</a:t>
            </a:r>
            <a:endParaRPr lang="en-US" sz="1100" dirty="0"/>
          </a:p>
        </p:txBody>
      </p:sp>
      <p:sp>
        <p:nvSpPr>
          <p:cNvPr id="42" name="SK-21-text-41"/>
          <p:cNvSpPr/>
          <p:nvPr/>
        </p:nvSpPr>
        <p:spPr>
          <a:xfrm>
            <a:off x="10502901" y="5448300"/>
            <a:ext cx="1382751" cy="19744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55"/>
              </a:lnSpc>
              <a:buNone/>
            </a:pPr>
            <a:r>
              <a:rPr lang="en-US" sz="1600" b="1" kern="0" spc="-54" dirty="0">
                <a:solidFill>
                  <a:srgbClr val="000000"/>
                </a:solidFill>
              </a:rPr>
              <a:t>Document</a:t>
            </a:r>
            <a:endParaRPr lang="en-US" sz="1600" dirty="0"/>
          </a:p>
        </p:txBody>
      </p:sp>
      <p:sp>
        <p:nvSpPr>
          <p:cNvPr id="43" name="SK-21-text-42"/>
          <p:cNvSpPr/>
          <p:nvPr/>
        </p:nvSpPr>
        <p:spPr>
          <a:xfrm>
            <a:off x="10516235" y="5762129"/>
            <a:ext cx="951865" cy="3182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54"/>
              </a:lnSpc>
              <a:buNone/>
            </a:pPr>
            <a:r>
              <a:rPr lang="en-US" sz="1100" kern="0" spc="-6" dirty="0">
                <a:solidFill>
                  <a:srgbClr val="000000"/>
                </a:solidFill>
              </a:rPr>
              <a:t>Record in n</a:t>
            </a:r>
            <a:r>
              <a:rPr lang="en-US" sz="1100" kern="0" spc="-12" dirty="0">
                <a:solidFill>
                  <a:srgbClr val="000000"/>
                </a:solidFill>
              </a:rPr>
              <a:t>otes; </a:t>
            </a:r>
            <a:r>
              <a:rPr lang="en-US" sz="1100" kern="0" spc="6" dirty="0">
                <a:solidFill>
                  <a:srgbClr val="000000"/>
                </a:solidFill>
              </a:rPr>
              <a:t>do not delay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7098" y="5452021"/>
            <a:ext cx="292596" cy="274290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079" y="2263080"/>
            <a:ext cx="646063" cy="740569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69" y="5452021"/>
            <a:ext cx="304800" cy="281136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898" y="2263080"/>
            <a:ext cx="633859" cy="747415"/>
          </a:xfrm>
          <a:prstGeom prst="rect">
            <a:avLst/>
          </a:prstGeom>
        </p:spPr>
      </p:pic>
      <p:sp>
        <p:nvSpPr>
          <p:cNvPr id="7" name="SK-22-text-6"/>
          <p:cNvSpPr/>
          <p:nvPr/>
        </p:nvSpPr>
        <p:spPr>
          <a:xfrm>
            <a:off x="590550" y="600075"/>
            <a:ext cx="11601450" cy="5028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96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HMB &amp; PCOS in Adolescents</a:t>
            </a:r>
            <a:endParaRPr lang="en-US" sz="3300" dirty="0"/>
          </a:p>
        </p:txBody>
      </p:sp>
      <p:sp>
        <p:nvSpPr>
          <p:cNvPr id="8" name="SK-22-text-7"/>
          <p:cNvSpPr/>
          <p:nvPr/>
        </p:nvSpPr>
        <p:spPr>
          <a:xfrm>
            <a:off x="628650" y="285750"/>
            <a:ext cx="301752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76D0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CASE STUDIES</a:t>
            </a:r>
            <a:endParaRPr lang="en-US" sz="1650" dirty="0"/>
          </a:p>
        </p:txBody>
      </p:sp>
      <p:sp>
        <p:nvSpPr>
          <p:cNvPr id="9" name="SK-22-text-8"/>
          <p:cNvSpPr/>
          <p:nvPr/>
        </p:nvSpPr>
        <p:spPr>
          <a:xfrm>
            <a:off x="771525" y="1724025"/>
            <a:ext cx="9048750" cy="2619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63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CASE 1 Heavy Menstrual Bleeding</a:t>
            </a:r>
            <a:endParaRPr lang="en-US" sz="1875" dirty="0"/>
          </a:p>
        </p:txBody>
      </p:sp>
      <p:sp>
        <p:nvSpPr>
          <p:cNvPr id="10" name="SK-22-text-9"/>
          <p:cNvSpPr/>
          <p:nvPr/>
        </p:nvSpPr>
        <p:spPr>
          <a:xfrm>
            <a:off x="6467475" y="1724025"/>
            <a:ext cx="5724525" cy="2619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63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CASE 2 Possible PCOS</a:t>
            </a:r>
            <a:endParaRPr lang="en-US" sz="1875" dirty="0"/>
          </a:p>
        </p:txBody>
      </p:sp>
      <p:sp>
        <p:nvSpPr>
          <p:cNvPr id="11" name="SK-22-text-10"/>
          <p:cNvSpPr/>
          <p:nvPr/>
        </p:nvSpPr>
        <p:spPr>
          <a:xfrm>
            <a:off x="1571625" y="2286000"/>
            <a:ext cx="4557713" cy="7429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i="1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"14-year-old presents with heavy periods</a:t>
            </a:r>
            <a:endParaRPr lang="en-US" sz="1500" dirty="0"/>
          </a:p>
          <a:p>
            <a:pPr marL="0" indent="0">
              <a:lnSpc>
                <a:spcPts val="1950"/>
              </a:lnSpc>
              <a:buNone/>
            </a:pPr>
            <a:r>
              <a:rPr lang="en-US" sz="1500" i="1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since menarche. Soaking a pad every 1–2</a:t>
            </a:r>
            <a:endParaRPr lang="en-US" sz="1500" dirty="0"/>
          </a:p>
          <a:p>
            <a:pPr marL="0" indent="0">
              <a:lnSpc>
                <a:spcPts val="1950"/>
              </a:lnSpc>
              <a:buNone/>
            </a:pPr>
            <a:r>
              <a:rPr lang="en-US" sz="1500" i="1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hours. Feeling tired and dizzy."</a:t>
            </a:r>
            <a:endParaRPr lang="en-US" sz="1500" dirty="0"/>
          </a:p>
        </p:txBody>
      </p:sp>
      <p:sp>
        <p:nvSpPr>
          <p:cNvPr id="12" name="SK-22-text-11"/>
          <p:cNvSpPr/>
          <p:nvPr/>
        </p:nvSpPr>
        <p:spPr>
          <a:xfrm>
            <a:off x="7296150" y="2286000"/>
            <a:ext cx="4830068" cy="7429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i="1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"17-year-old with 6-month history of irregular</a:t>
            </a:r>
            <a:endParaRPr lang="en-US" sz="1500" dirty="0"/>
          </a:p>
          <a:p>
            <a:pPr marL="0" indent="0">
              <a:lnSpc>
                <a:spcPts val="1950"/>
              </a:lnSpc>
              <a:buNone/>
            </a:pPr>
            <a:r>
              <a:rPr lang="en-US" sz="1500" i="1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periods, persistent acne, and weight gain.</a:t>
            </a:r>
            <a:endParaRPr lang="en-US" sz="1500" dirty="0"/>
          </a:p>
          <a:p>
            <a:pPr marL="0" indent="0">
              <a:lnSpc>
                <a:spcPts val="1950"/>
              </a:lnSpc>
              <a:buNone/>
            </a:pPr>
            <a:r>
              <a:rPr lang="en-US" sz="1500" i="1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BMI 28. Concerned about fertility."</a:t>
            </a:r>
            <a:endParaRPr lang="en-US" sz="1500" dirty="0"/>
          </a:p>
        </p:txBody>
      </p:sp>
      <p:sp>
        <p:nvSpPr>
          <p:cNvPr id="13" name="SK-22-text-12"/>
          <p:cNvSpPr/>
          <p:nvPr/>
        </p:nvSpPr>
        <p:spPr>
          <a:xfrm>
            <a:off x="838200" y="3390900"/>
            <a:ext cx="226314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Key Actions</a:t>
            </a:r>
            <a:endParaRPr lang="en-US" sz="1350" dirty="0"/>
          </a:p>
        </p:txBody>
      </p:sp>
      <p:sp>
        <p:nvSpPr>
          <p:cNvPr id="14" name="SK-22-text-13"/>
          <p:cNvSpPr/>
          <p:nvPr/>
        </p:nvSpPr>
        <p:spPr>
          <a:xfrm>
            <a:off x="838200" y="3714750"/>
            <a:ext cx="5573911" cy="1285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FBC — check for anaemia</a:t>
            </a:r>
            <a:endParaRPr lang="en-US" sz="1350" dirty="0"/>
          </a:p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Clotting screen — consider von Willebrand disease</a:t>
            </a:r>
            <a:endParaRPr lang="en-US" sz="1350" dirty="0"/>
          </a:p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STI screen + pregnancy test (always)</a:t>
            </a:r>
            <a:endParaRPr lang="en-US" sz="1350" dirty="0"/>
          </a:p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TFTs / ferritin if indicated</a:t>
            </a:r>
            <a:endParaRPr lang="en-US" sz="1350" dirty="0"/>
          </a:p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USS only if structural cause suspected</a:t>
            </a:r>
            <a:endParaRPr lang="en-US" sz="1350" dirty="0"/>
          </a:p>
        </p:txBody>
      </p:sp>
      <p:sp>
        <p:nvSpPr>
          <p:cNvPr id="15" name="SK-22-text-14"/>
          <p:cNvSpPr/>
          <p:nvPr/>
        </p:nvSpPr>
        <p:spPr>
          <a:xfrm>
            <a:off x="6534150" y="3390900"/>
            <a:ext cx="555498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Rotterdam Diagnostic Workup</a:t>
            </a:r>
            <a:endParaRPr lang="en-US" sz="1350" dirty="0"/>
          </a:p>
        </p:txBody>
      </p:sp>
      <p:sp>
        <p:nvSpPr>
          <p:cNvPr id="16" name="SK-22-text-15"/>
          <p:cNvSpPr/>
          <p:nvPr/>
        </p:nvSpPr>
        <p:spPr>
          <a:xfrm>
            <a:off x="6492180" y="3714750"/>
            <a:ext cx="5699671" cy="1285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LH, FSH, testosterone, SHBG, free androgen index</a:t>
            </a:r>
            <a:endParaRPr lang="en-US" sz="1350" dirty="0"/>
          </a:p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Prolactin, TFTs</a:t>
            </a:r>
            <a:endParaRPr lang="en-US" sz="1350" dirty="0"/>
          </a:p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Fasting glucose / HbA1c, lipid profile</a:t>
            </a:r>
            <a:endParaRPr lang="en-US" sz="1350" dirty="0"/>
          </a:p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USS — only if ≥3 years post-menarche (unreliable before this)</a:t>
            </a:r>
            <a:endParaRPr lang="en-US" sz="1350" dirty="0"/>
          </a:p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Apply Rotterdam criteria: 2 of 3 features required</a:t>
            </a:r>
            <a:endParaRPr lang="en-US" sz="1350" dirty="0"/>
          </a:p>
        </p:txBody>
      </p:sp>
      <p:sp>
        <p:nvSpPr>
          <p:cNvPr id="17" name="SK-22-text-16"/>
          <p:cNvSpPr/>
          <p:nvPr/>
        </p:nvSpPr>
        <p:spPr>
          <a:xfrm>
            <a:off x="1200150" y="5457825"/>
            <a:ext cx="4976813" cy="4705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262626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LNG-IUS is first-line hormonal treatment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262626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(NICE NG88) — also provides contraception</a:t>
            </a:r>
            <a:endParaRPr lang="en-US" sz="1425" dirty="0"/>
          </a:p>
        </p:txBody>
      </p:sp>
      <p:sp>
        <p:nvSpPr>
          <p:cNvPr id="18" name="SK-22-text-17"/>
          <p:cNvSpPr/>
          <p:nvPr/>
        </p:nvSpPr>
        <p:spPr>
          <a:xfrm>
            <a:off x="6934200" y="5457825"/>
            <a:ext cx="4746278" cy="4705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262626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80-90% of adolescents have acne — acne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262626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alone does NOT diagnose PCOS</a:t>
            </a:r>
            <a:endParaRPr lang="en-US" sz="1425" dirty="0"/>
          </a:p>
        </p:txBody>
      </p:sp>
      <p:sp>
        <p:nvSpPr>
          <p:cNvPr id="19" name="SK-22-text-18"/>
          <p:cNvSpPr/>
          <p:nvPr/>
        </p:nvSpPr>
        <p:spPr>
          <a:xfrm>
            <a:off x="9729788" y="190500"/>
            <a:ext cx="2462213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40"/>
              </a:lnSpc>
              <a:buNone/>
            </a:pPr>
            <a:r>
              <a:rPr lang="en-US" sz="1200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Slides 22 / 30 • Bradford VTS</a:t>
            </a:r>
            <a:endParaRPr lang="en-US" sz="1200" dirty="0"/>
          </a:p>
        </p:txBody>
      </p:sp>
      <p:sp>
        <p:nvSpPr>
          <p:cNvPr id="20" name="SK-22-text-19"/>
          <p:cNvSpPr/>
          <p:nvPr/>
        </p:nvSpPr>
        <p:spPr>
          <a:xfrm>
            <a:off x="1200150" y="6038850"/>
            <a:ext cx="970788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i="1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Anovulatory cycles are normal in first 2 years post-menarche</a:t>
            </a:r>
            <a:endParaRPr lang="en-US" sz="1050" dirty="0"/>
          </a:p>
        </p:txBody>
      </p:sp>
      <p:sp>
        <p:nvSpPr>
          <p:cNvPr id="21" name="SK-22-text-20"/>
          <p:cNvSpPr/>
          <p:nvPr/>
        </p:nvSpPr>
        <p:spPr>
          <a:xfrm>
            <a:off x="6934200" y="6038850"/>
            <a:ext cx="525780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i="1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 NOT start metformin in primary care without specialist input</a:t>
            </a:r>
            <a:endParaRPr lang="en-US" sz="1050" dirty="0"/>
          </a:p>
        </p:txBody>
      </p:sp>
      <p:sp>
        <p:nvSpPr>
          <p:cNvPr id="22" name="SK-22-text-21"/>
          <p:cNvSpPr/>
          <p:nvPr/>
        </p:nvSpPr>
        <p:spPr>
          <a:xfrm>
            <a:off x="1381571" y="6591300"/>
            <a:ext cx="941918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26262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NICE CKS PCOS (2024) • NICE NG88 (2018, updated 2024) • Bradford VTS Teaching Deck • 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1467" y="1981944"/>
            <a:ext cx="426690" cy="438894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5859" y="1988790"/>
            <a:ext cx="597396" cy="452586"/>
          </a:xfrm>
          <a:prstGeom prst="rect">
            <a:avLst/>
          </a:prstGeom>
        </p:spPr>
      </p:pic>
      <p:sp>
        <p:nvSpPr>
          <p:cNvPr id="5" name="SK-23-text-4"/>
          <p:cNvSpPr/>
          <p:nvPr/>
        </p:nvSpPr>
        <p:spPr>
          <a:xfrm>
            <a:off x="657225" y="600075"/>
            <a:ext cx="11534775" cy="5028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960"/>
              </a:lnSpc>
              <a:buNone/>
            </a:pPr>
            <a:r>
              <a:rPr lang="en-US" sz="330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Case Studies — Dysmenorrhea &amp; Amenorrhea</a:t>
            </a:r>
            <a:endParaRPr lang="en-US" sz="3300" dirty="0"/>
          </a:p>
        </p:txBody>
      </p:sp>
      <p:sp>
        <p:nvSpPr>
          <p:cNvPr id="6" name="SK-23-text-5"/>
          <p:cNvSpPr/>
          <p:nvPr/>
        </p:nvSpPr>
        <p:spPr>
          <a:xfrm>
            <a:off x="1019175" y="1971675"/>
            <a:ext cx="167640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CASE 3</a:t>
            </a:r>
            <a:endParaRPr lang="en-US" sz="1650" dirty="0"/>
          </a:p>
        </p:txBody>
      </p:sp>
      <p:sp>
        <p:nvSpPr>
          <p:cNvPr id="7" name="SK-23-text-6"/>
          <p:cNvSpPr/>
          <p:nvPr/>
        </p:nvSpPr>
        <p:spPr>
          <a:xfrm>
            <a:off x="1019175" y="2247900"/>
            <a:ext cx="70637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15-year-old · Severe Dysmenorrhea</a:t>
            </a:r>
            <a:endParaRPr lang="en-US" sz="1350" dirty="0"/>
          </a:p>
        </p:txBody>
      </p:sp>
      <p:sp>
        <p:nvSpPr>
          <p:cNvPr id="8" name="SK-23-text-7"/>
          <p:cNvSpPr/>
          <p:nvPr/>
        </p:nvSpPr>
        <p:spPr>
          <a:xfrm>
            <a:off x="6686550" y="1971675"/>
            <a:ext cx="167640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CASE 4</a:t>
            </a:r>
            <a:endParaRPr lang="en-US" sz="1650" dirty="0"/>
          </a:p>
        </p:txBody>
      </p:sp>
      <p:sp>
        <p:nvSpPr>
          <p:cNvPr id="9" name="SK-23-text-8"/>
          <p:cNvSpPr/>
          <p:nvPr/>
        </p:nvSpPr>
        <p:spPr>
          <a:xfrm>
            <a:off x="6686550" y="2247900"/>
            <a:ext cx="55054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13-year-old · Secondary Amenorrhea × 6 months</a:t>
            </a:r>
            <a:endParaRPr lang="en-US" sz="1350" dirty="0"/>
          </a:p>
        </p:txBody>
      </p:sp>
      <p:sp>
        <p:nvSpPr>
          <p:cNvPr id="10" name="SK-23-text-9"/>
          <p:cNvSpPr/>
          <p:nvPr/>
        </p:nvSpPr>
        <p:spPr>
          <a:xfrm>
            <a:off x="1019175" y="2981325"/>
            <a:ext cx="28803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HISTORY POINTS</a:t>
            </a:r>
            <a:endParaRPr lang="en-US" sz="1350" dirty="0"/>
          </a:p>
        </p:txBody>
      </p:sp>
      <p:sp>
        <p:nvSpPr>
          <p:cNvPr id="11" name="SK-23-text-10"/>
          <p:cNvSpPr/>
          <p:nvPr/>
        </p:nvSpPr>
        <p:spPr>
          <a:xfrm>
            <a:off x="1019175" y="3962400"/>
            <a:ext cx="5416748" cy="9718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MANAGEMENT STEPS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Step up to mefenamic acid 500mg TDS or naproxen 500mg BD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Start 1–2 days before expected menses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Second line: COC or progesterone-only method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Empirical treatment for ≥6 months before further investigation</a:t>
            </a:r>
            <a:endParaRPr lang="en-US" sz="1275" dirty="0"/>
          </a:p>
        </p:txBody>
      </p:sp>
      <p:sp>
        <p:nvSpPr>
          <p:cNvPr id="12" name="SK-23-text-11"/>
          <p:cNvSpPr/>
          <p:nvPr/>
        </p:nvSpPr>
        <p:spPr>
          <a:xfrm>
            <a:off x="1019175" y="5057775"/>
            <a:ext cx="43205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KEY CLINICAL DECISION</a:t>
            </a:r>
            <a:endParaRPr lang="en-US" sz="1350" dirty="0"/>
          </a:p>
        </p:txBody>
      </p:sp>
      <p:sp>
        <p:nvSpPr>
          <p:cNvPr id="13" name="SK-23-text-12"/>
          <p:cNvSpPr/>
          <p:nvPr/>
        </p:nvSpPr>
        <p:spPr>
          <a:xfrm>
            <a:off x="1019175" y="5343525"/>
            <a:ext cx="4945261" cy="3562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 response to NSAIDs + hormonal treatment → Refer ·</a:t>
            </a:r>
            <a:endParaRPr lang="en-US" sz="1275" dirty="0"/>
          </a:p>
          <a:p>
            <a:pPr marL="0" indent="0">
              <a:lnSpc>
                <a:spcPts val="1402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Consider endometriosis</a:t>
            </a:r>
            <a:endParaRPr lang="en-US" sz="1275" dirty="0"/>
          </a:p>
        </p:txBody>
      </p:sp>
      <p:sp>
        <p:nvSpPr>
          <p:cNvPr id="14" name="SK-23-text-13"/>
          <p:cNvSpPr/>
          <p:nvPr/>
        </p:nvSpPr>
        <p:spPr>
          <a:xfrm>
            <a:off x="6686550" y="2981325"/>
            <a:ext cx="28803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HISTORY POINTS</a:t>
            </a:r>
            <a:endParaRPr lang="en-US" sz="1350" dirty="0"/>
          </a:p>
        </p:txBody>
      </p:sp>
      <p:sp>
        <p:nvSpPr>
          <p:cNvPr id="15" name="SK-23-text-14"/>
          <p:cNvSpPr/>
          <p:nvPr/>
        </p:nvSpPr>
        <p:spPr>
          <a:xfrm>
            <a:off x="6686550" y="3962400"/>
            <a:ext cx="3824288" cy="7774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INVESTIGATIONS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Pregnancy test — always first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FBC, TFTs, LH, FSH, prolactin, testosterone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If FSH/LH elevated ×2 → consider POI</a:t>
            </a:r>
            <a:endParaRPr lang="en-US" sz="1275" dirty="0"/>
          </a:p>
        </p:txBody>
      </p:sp>
      <p:sp>
        <p:nvSpPr>
          <p:cNvPr id="16" name="SK-23-text-15"/>
          <p:cNvSpPr/>
          <p:nvPr/>
        </p:nvSpPr>
        <p:spPr>
          <a:xfrm>
            <a:off x="6686550" y="4914900"/>
            <a:ext cx="34975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REFERRAL DECISION</a:t>
            </a:r>
            <a:endParaRPr lang="en-US" sz="1350" dirty="0"/>
          </a:p>
        </p:txBody>
      </p:sp>
      <p:sp>
        <p:nvSpPr>
          <p:cNvPr id="17" name="SK-23-text-16"/>
          <p:cNvSpPr/>
          <p:nvPr/>
        </p:nvSpPr>
        <p:spPr>
          <a:xfrm>
            <a:off x="6686550" y="5200650"/>
            <a:ext cx="5505450" cy="1781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Manage in primary care: PCOS · Hypothyroidism · Pregnancy</a:t>
            </a:r>
            <a:endParaRPr lang="en-US" sz="1275" dirty="0"/>
          </a:p>
        </p:txBody>
      </p:sp>
      <p:sp>
        <p:nvSpPr>
          <p:cNvPr id="18" name="SK-23-text-17"/>
          <p:cNvSpPr/>
          <p:nvPr/>
        </p:nvSpPr>
        <p:spPr>
          <a:xfrm>
            <a:off x="6686550" y="5543550"/>
            <a:ext cx="5505450" cy="1781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Refer to gynaecologist: Elevated FSH/LH ×2 (POI suspected)</a:t>
            </a:r>
            <a:endParaRPr lang="en-US" sz="1275" dirty="0"/>
          </a:p>
        </p:txBody>
      </p:sp>
      <p:sp>
        <p:nvSpPr>
          <p:cNvPr id="19" name="SK-23-text-18"/>
          <p:cNvSpPr/>
          <p:nvPr/>
        </p:nvSpPr>
        <p:spPr>
          <a:xfrm>
            <a:off x="1019175" y="2667000"/>
            <a:ext cx="1117282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i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Severe period pain not responding to ibuprofen. Missing school each cycle.</a:t>
            </a:r>
            <a:endParaRPr lang="en-US" sz="1125" dirty="0"/>
          </a:p>
        </p:txBody>
      </p:sp>
      <p:sp>
        <p:nvSpPr>
          <p:cNvPr id="20" name="SK-23-text-19"/>
          <p:cNvSpPr/>
          <p:nvPr/>
        </p:nvSpPr>
        <p:spPr>
          <a:xfrm>
            <a:off x="6686550" y="2667000"/>
            <a:ext cx="55054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i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Previously regular periods. No menses for 6 months. Denies pregnancy.</a:t>
            </a:r>
            <a:endParaRPr lang="en-US" sz="1125" dirty="0"/>
          </a:p>
        </p:txBody>
      </p:sp>
      <p:sp>
        <p:nvSpPr>
          <p:cNvPr id="21" name="SK-23-text-20"/>
          <p:cNvSpPr/>
          <p:nvPr/>
        </p:nvSpPr>
        <p:spPr>
          <a:xfrm>
            <a:off x="1019175" y="3219450"/>
            <a:ext cx="4735711" cy="612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Duration and cycle regularity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Pain timing relative to menses onset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Associated symptoms: nausea, bloating, dyspareunia</a:t>
            </a:r>
            <a:endParaRPr lang="en-US" sz="1350" dirty="0"/>
          </a:p>
        </p:txBody>
      </p:sp>
      <p:sp>
        <p:nvSpPr>
          <p:cNvPr id="22" name="SK-23-text-21"/>
          <p:cNvSpPr/>
          <p:nvPr/>
        </p:nvSpPr>
        <p:spPr>
          <a:xfrm>
            <a:off x="1019175" y="5886450"/>
            <a:ext cx="101155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i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*Average UK delay to diagnosis: 7–8 years — don't dismiss</a:t>
            </a:r>
            <a:endParaRPr lang="en-US" sz="1125" dirty="0"/>
          </a:p>
        </p:txBody>
      </p:sp>
      <p:sp>
        <p:nvSpPr>
          <p:cNvPr id="23" name="SK-23-text-22"/>
          <p:cNvSpPr/>
          <p:nvPr/>
        </p:nvSpPr>
        <p:spPr>
          <a:xfrm>
            <a:off x="6686550" y="3219450"/>
            <a:ext cx="4316611" cy="612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Weight changes, exercise levels, stress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Diet, eating patterns (eating disorder screen)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Symptoms of thyroid disease or androgen excess</a:t>
            </a:r>
            <a:endParaRPr lang="en-US" sz="1350" dirty="0"/>
          </a:p>
        </p:txBody>
      </p:sp>
      <p:sp>
        <p:nvSpPr>
          <p:cNvPr id="24" name="SK-23-text-23"/>
          <p:cNvSpPr/>
          <p:nvPr/>
        </p:nvSpPr>
        <p:spPr>
          <a:xfrm>
            <a:off x="6686550" y="5886450"/>
            <a:ext cx="55054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i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*Use term POI — NOT 'premature menopause' (NICE NG23 2024)</a:t>
            </a:r>
            <a:endParaRPr lang="en-US" sz="1125" dirty="0"/>
          </a:p>
        </p:txBody>
      </p:sp>
      <p:sp>
        <p:nvSpPr>
          <p:cNvPr id="25" name="SK-23-text-24"/>
          <p:cNvSpPr/>
          <p:nvPr/>
        </p:nvSpPr>
        <p:spPr>
          <a:xfrm>
            <a:off x="657225" y="1352550"/>
            <a:ext cx="10622280" cy="2104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58"/>
              </a:lnSpc>
              <a:buNone/>
            </a:pPr>
            <a:r>
              <a:rPr lang="en-US" sz="1275" i="1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*NICE CKS Dysmenorrhea · NICE CKS Amenorrhea · current</a:t>
            </a:r>
            <a:endParaRPr lang="en-US" sz="1275" dirty="0"/>
          </a:p>
        </p:txBody>
      </p:sp>
      <p:sp>
        <p:nvSpPr>
          <p:cNvPr id="26" name="SK-23-text-25"/>
          <p:cNvSpPr/>
          <p:nvPr/>
        </p:nvSpPr>
        <p:spPr>
          <a:xfrm>
            <a:off x="2743200" y="6562725"/>
            <a:ext cx="670560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 · Bradford VTS Teaching Deck · Adolescent Gynaecology · May 2026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2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00" y="2222500"/>
            <a:ext cx="5334000" cy="4076700"/>
          </a:xfrm>
          <a:prstGeom prst="rect">
            <a:avLst/>
          </a:prstGeom>
        </p:spPr>
      </p:pic>
      <p:pic>
        <p:nvPicPr>
          <p:cNvPr id="7" name="SK-2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1500" y="2298700"/>
            <a:ext cx="4584700" cy="3911600"/>
          </a:xfrm>
          <a:prstGeom prst="rect">
            <a:avLst/>
          </a:prstGeom>
        </p:spPr>
      </p:pic>
      <p:pic>
        <p:nvPicPr>
          <p:cNvPr id="8" name="SK-2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" y="927100"/>
            <a:ext cx="4572000" cy="622300"/>
          </a:xfrm>
          <a:prstGeom prst="rect">
            <a:avLst/>
          </a:prstGeom>
        </p:spPr>
      </p:pic>
      <p:pic>
        <p:nvPicPr>
          <p:cNvPr id="9" name="SK-2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100" y="1663700"/>
            <a:ext cx="7200900" cy="355600"/>
          </a:xfrm>
          <a:prstGeom prst="rect">
            <a:avLst/>
          </a:prstGeom>
        </p:spPr>
      </p:pic>
      <p:pic>
        <p:nvPicPr>
          <p:cNvPr id="10" name="SK-24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9500" y="6502400"/>
            <a:ext cx="9486901" cy="241300"/>
          </a:xfrm>
          <a:prstGeom prst="rect">
            <a:avLst/>
          </a:prstGeom>
        </p:spPr>
      </p:pic>
      <p:pic>
        <p:nvPicPr>
          <p:cNvPr id="11" name="SK-24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1900" y="2438400"/>
            <a:ext cx="482600" cy="3746500"/>
          </a:xfrm>
          <a:prstGeom prst="rect">
            <a:avLst/>
          </a:prstGeom>
        </p:spPr>
      </p:pic>
      <p:pic>
        <p:nvPicPr>
          <p:cNvPr id="12" name="SK-24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8500" y="444500"/>
            <a:ext cx="2933700" cy="292100"/>
          </a:xfrm>
          <a:prstGeom prst="rect">
            <a:avLst/>
          </a:prstGeom>
        </p:spPr>
      </p:pic>
      <p:pic>
        <p:nvPicPr>
          <p:cNvPr id="13" name="SK-24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800" y="431800"/>
            <a:ext cx="2959100" cy="368300"/>
          </a:xfrm>
          <a:prstGeom prst="rect">
            <a:avLst/>
          </a:prstGeom>
        </p:spPr>
      </p:pic>
      <p:pic>
        <p:nvPicPr>
          <p:cNvPr id="14" name="SK-24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21300" y="685800"/>
            <a:ext cx="635000" cy="749300"/>
          </a:xfrm>
          <a:prstGeom prst="rect">
            <a:avLst/>
          </a:prstGeom>
        </p:spPr>
      </p:pic>
      <p:sp>
        <p:nvSpPr>
          <p:cNvPr id="15" name="SK-24-text-14"/>
          <p:cNvSpPr/>
          <p:nvPr/>
        </p:nvSpPr>
        <p:spPr>
          <a:xfrm>
            <a:off x="869156" y="2451100"/>
            <a:ext cx="1143000" cy="37028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916"/>
              </a:lnSpc>
              <a:buNone/>
            </a:pPr>
            <a:r>
              <a:rPr lang="en-US" sz="3000" b="1" kern="0" spc="-24" dirty="0">
                <a:solidFill>
                  <a:srgbClr val="F07010"/>
                </a:solidFill>
              </a:rPr>
              <a:t>01</a:t>
            </a:r>
            <a:endParaRPr lang="en-US" sz="3000" dirty="0"/>
          </a:p>
        </p:txBody>
      </p:sp>
      <p:sp>
        <p:nvSpPr>
          <p:cNvPr id="16" name="SK-24-text-15"/>
          <p:cNvSpPr/>
          <p:nvPr/>
        </p:nvSpPr>
        <p:spPr>
          <a:xfrm>
            <a:off x="825500" y="3240484"/>
            <a:ext cx="1295400" cy="41969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305"/>
              </a:lnSpc>
              <a:buNone/>
            </a:pPr>
            <a:r>
              <a:rPr lang="en-US" sz="3400" b="1" kern="0" spc="-30" dirty="0">
                <a:solidFill>
                  <a:srgbClr val="F07010"/>
                </a:solidFill>
              </a:rPr>
              <a:t>02</a:t>
            </a:r>
            <a:endParaRPr lang="en-US" sz="3400" dirty="0"/>
          </a:p>
        </p:txBody>
      </p:sp>
      <p:sp>
        <p:nvSpPr>
          <p:cNvPr id="17" name="SK-24-text-16"/>
          <p:cNvSpPr/>
          <p:nvPr/>
        </p:nvSpPr>
        <p:spPr>
          <a:xfrm>
            <a:off x="825500" y="4066580"/>
            <a:ext cx="1295400" cy="41969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305"/>
              </a:lnSpc>
              <a:buNone/>
            </a:pPr>
            <a:r>
              <a:rPr lang="en-US" sz="3400" b="1" kern="0" spc="-30" dirty="0">
                <a:solidFill>
                  <a:srgbClr val="F07010"/>
                </a:solidFill>
              </a:rPr>
              <a:t>03</a:t>
            </a:r>
            <a:endParaRPr lang="en-US" sz="3400" dirty="0"/>
          </a:p>
        </p:txBody>
      </p:sp>
      <p:sp>
        <p:nvSpPr>
          <p:cNvPr id="18" name="SK-24-text-17"/>
          <p:cNvSpPr/>
          <p:nvPr/>
        </p:nvSpPr>
        <p:spPr>
          <a:xfrm>
            <a:off x="825500" y="4943475"/>
            <a:ext cx="1028700" cy="3373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657"/>
              </a:lnSpc>
              <a:buNone/>
            </a:pPr>
            <a:r>
              <a:rPr lang="en-US" sz="2700" b="1" kern="0" spc="-12" dirty="0">
                <a:solidFill>
                  <a:srgbClr val="F07010"/>
                </a:solidFill>
              </a:rPr>
              <a:t>04</a:t>
            </a:r>
            <a:endParaRPr lang="en-US" sz="2700" dirty="0"/>
          </a:p>
        </p:txBody>
      </p:sp>
      <p:sp>
        <p:nvSpPr>
          <p:cNvPr id="19" name="SK-24-text-18"/>
          <p:cNvSpPr/>
          <p:nvPr/>
        </p:nvSpPr>
        <p:spPr>
          <a:xfrm>
            <a:off x="825500" y="5750719"/>
            <a:ext cx="1143000" cy="37028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916"/>
              </a:lnSpc>
              <a:buNone/>
            </a:pPr>
            <a:r>
              <a:rPr lang="en-US" sz="3000" b="1" kern="0" spc="-24" dirty="0">
                <a:solidFill>
                  <a:srgbClr val="F07010"/>
                </a:solidFill>
              </a:rPr>
              <a:t>05</a:t>
            </a:r>
            <a:endParaRPr lang="en-US" sz="3000" dirty="0"/>
          </a:p>
        </p:txBody>
      </p:sp>
      <p:sp>
        <p:nvSpPr>
          <p:cNvPr id="20" name="SK-24-text-19"/>
          <p:cNvSpPr/>
          <p:nvPr/>
        </p:nvSpPr>
        <p:spPr>
          <a:xfrm>
            <a:off x="1505347" y="2324100"/>
            <a:ext cx="4308673" cy="56753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35"/>
              </a:lnSpc>
              <a:buNone/>
            </a:pPr>
            <a:r>
              <a:rPr lang="en-US" sz="1600" kern="0" spc="-24" dirty="0">
                <a:solidFill>
                  <a:srgbClr val="000000"/>
                </a:solidFill>
              </a:rPr>
              <a:t>Anovulatory cycles are normal for the first 2 years</a:t>
            </a:r>
            <a:r>
              <a:rPr lang="en-US" sz="1700" kern="0" spc="-36" dirty="0">
                <a:solidFill>
                  <a:srgbClr val="000000"/>
                </a:solidFill>
              </a:rPr>
              <a:t>post-menarche—don't o</a:t>
            </a:r>
            <a:r>
              <a:rPr lang="en-US" sz="1700" kern="0" spc="-42" dirty="0">
                <a:solidFill>
                  <a:srgbClr val="000000"/>
                </a:solidFill>
              </a:rPr>
              <a:t>ver-investigate</a:t>
            </a:r>
            <a:endParaRPr lang="en-US" sz="1700" dirty="0"/>
          </a:p>
        </p:txBody>
      </p:sp>
      <p:sp>
        <p:nvSpPr>
          <p:cNvPr id="21" name="SK-24-text-20"/>
          <p:cNvSpPr/>
          <p:nvPr/>
        </p:nvSpPr>
        <p:spPr>
          <a:xfrm>
            <a:off x="1505347" y="3018631"/>
            <a:ext cx="4308673" cy="87034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285"/>
              </a:lnSpc>
              <a:buNone/>
            </a:pPr>
            <a:r>
              <a:rPr lang="en-US" sz="1600" kern="0" spc="-24" dirty="0">
                <a:solidFill>
                  <a:srgbClr val="000000"/>
                </a:solidFill>
              </a:rPr>
              <a:t>Always exclude STI before attributin</a:t>
            </a:r>
            <a:r>
              <a:rPr lang="en-US" sz="1600" kern="0" spc="-30" dirty="0">
                <a:solidFill>
                  <a:srgbClr val="000000"/>
                </a:solidFill>
              </a:rPr>
              <a:t>gsymptoms</a:t>
            </a:r>
            <a:r>
              <a:rPr lang="en-US" sz="1600" kern="0" spc="-18" dirty="0">
                <a:solidFill>
                  <a:srgbClr val="000000"/>
                </a:solidFill>
              </a:rPr>
              <a:t>to hormonal or structuralca</a:t>
            </a:r>
            <a:r>
              <a:rPr lang="en-US" sz="1600" kern="0" spc="-24" dirty="0">
                <a:solidFill>
                  <a:srgbClr val="000000"/>
                </a:solidFill>
              </a:rPr>
              <a:t>uses</a:t>
            </a:r>
            <a:endParaRPr lang="en-US" sz="1600" dirty="0"/>
          </a:p>
        </p:txBody>
      </p:sp>
      <p:sp>
        <p:nvSpPr>
          <p:cNvPr id="22" name="SK-24-text-21"/>
          <p:cNvSpPr/>
          <p:nvPr/>
        </p:nvSpPr>
        <p:spPr>
          <a:xfrm>
            <a:off x="1505347" y="3859114"/>
            <a:ext cx="4308673" cy="8483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227"/>
              </a:lnSpc>
              <a:buNone/>
            </a:pPr>
            <a:r>
              <a:rPr lang="en-US" sz="1600" kern="0" spc="-18" dirty="0">
                <a:solidFill>
                  <a:srgbClr val="000000"/>
                </a:solidFill>
              </a:rPr>
              <a:t>LNG-IUS(Mirena)is first-line for</a:t>
            </a:r>
            <a:r>
              <a:rPr lang="en-US" sz="1600" kern="0" spc="-24" dirty="0">
                <a:solidFill>
                  <a:srgbClr val="000000"/>
                </a:solidFill>
              </a:rPr>
              <a:t> HMB in</a:t>
            </a:r>
            <a:r>
              <a:rPr lang="en-US" sz="1600" kern="0" spc="-12" dirty="0">
                <a:solidFill>
                  <a:srgbClr val="000000"/>
                </a:solidFill>
              </a:rPr>
              <a:t>adolescents—and provides</a:t>
            </a:r>
            <a:r>
              <a:rPr lang="en-US" sz="1600" kern="0" spc="-18" dirty="0">
                <a:solidFill>
                  <a:srgbClr val="000000"/>
                </a:solidFill>
              </a:rPr>
              <a:t> contraception</a:t>
            </a:r>
            <a:endParaRPr lang="en-US" sz="1600" dirty="0"/>
          </a:p>
        </p:txBody>
      </p:sp>
      <p:sp>
        <p:nvSpPr>
          <p:cNvPr id="23" name="SK-24-text-22"/>
          <p:cNvSpPr/>
          <p:nvPr/>
        </p:nvSpPr>
        <p:spPr>
          <a:xfrm>
            <a:off x="1505347" y="4916913"/>
            <a:ext cx="7924800" cy="254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kern="0" spc="-24" dirty="0">
                <a:solidFill>
                  <a:srgbClr val="000000"/>
                </a:solidFill>
              </a:rPr>
              <a:t>Oligomenorrhoe</a:t>
            </a:r>
            <a:r>
              <a:rPr lang="en-US" sz="1600" kern="0" spc="-30" dirty="0">
                <a:solidFill>
                  <a:srgbClr val="000000"/>
                </a:solidFill>
              </a:rPr>
              <a:t>a at age15 or older warrants</a:t>
            </a:r>
            <a:endParaRPr lang="en-US" sz="1600" dirty="0"/>
          </a:p>
        </p:txBody>
      </p:sp>
      <p:sp>
        <p:nvSpPr>
          <p:cNvPr id="24" name="SK-24-text-23"/>
          <p:cNvSpPr/>
          <p:nvPr/>
        </p:nvSpPr>
        <p:spPr>
          <a:xfrm>
            <a:off x="911027" y="5115012"/>
            <a:ext cx="4308673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600" kern="0" spc="-42" dirty="0">
                <a:solidFill>
                  <a:srgbClr val="000000"/>
                </a:solidFill>
              </a:rPr>
              <a:t>investig</a:t>
            </a:r>
            <a:r>
              <a:rPr lang="en-US" sz="1600" kern="0" spc="-36" dirty="0">
                <a:solidFill>
                  <a:srgbClr val="000000"/>
                </a:solidFill>
              </a:rPr>
              <a:t>ation:thinkPCOS,thyroid,eating disorde</a:t>
            </a:r>
            <a:r>
              <a:rPr lang="en-US" sz="1600" kern="0" spc="12" dirty="0">
                <a:solidFill>
                  <a:srgbClr val="000000"/>
                </a:solidFill>
              </a:rPr>
              <a:t>r</a:t>
            </a:r>
            <a:endParaRPr lang="en-US" sz="1600" dirty="0"/>
          </a:p>
        </p:txBody>
      </p:sp>
      <p:sp>
        <p:nvSpPr>
          <p:cNvPr id="25" name="SK-24-text-24"/>
          <p:cNvSpPr/>
          <p:nvPr/>
        </p:nvSpPr>
        <p:spPr>
          <a:xfrm>
            <a:off x="1521916" y="5535066"/>
            <a:ext cx="4308673" cy="7822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54"/>
              </a:lnSpc>
              <a:buNone/>
            </a:pPr>
            <a:r>
              <a:rPr lang="en-US" sz="1600" kern="0" spc="-36" dirty="0">
                <a:solidFill>
                  <a:srgbClr val="000000"/>
                </a:solidFill>
              </a:rPr>
              <a:t>Never dismiss severe period p</a:t>
            </a:r>
            <a:r>
              <a:rPr lang="en-US" sz="1600" kern="0" spc="-42" dirty="0">
                <a:solidFill>
                  <a:srgbClr val="000000"/>
                </a:solidFill>
              </a:rPr>
              <a:t>ain as "normal</a:t>
            </a:r>
            <a:r>
              <a:rPr lang="en-US" sz="1600" b="1" kern="0" spc="-42" dirty="0">
                <a:solidFill>
                  <a:srgbClr val="000000"/>
                </a:solidFill>
              </a:rPr>
              <a:t>"一</a:t>
            </a:r>
            <a:r>
              <a:rPr lang="en-US" sz="1600" kern="0" spc="-18" dirty="0">
                <a:solidFill>
                  <a:srgbClr val="000000"/>
                </a:solidFill>
              </a:rPr>
              <a:t>endometriosis st</a:t>
            </a:r>
            <a:r>
              <a:rPr lang="en-US" sz="1600" kern="0" spc="-24" dirty="0">
                <a:solidFill>
                  <a:srgbClr val="000000"/>
                </a:solidFill>
              </a:rPr>
              <a:t>arts in adolescence</a:t>
            </a:r>
            <a:endParaRPr lang="en-US" sz="1600" dirty="0"/>
          </a:p>
        </p:txBody>
      </p:sp>
      <p:sp>
        <p:nvSpPr>
          <p:cNvPr id="26" name="SK-24-text-25"/>
          <p:cNvSpPr/>
          <p:nvPr/>
        </p:nvSpPr>
        <p:spPr>
          <a:xfrm>
            <a:off x="6969721" y="2311400"/>
            <a:ext cx="5222279" cy="254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kern="0" spc="-30" dirty="0">
                <a:solidFill>
                  <a:srgbClr val="000000"/>
                </a:solidFill>
              </a:rPr>
              <a:t>Avoid vaginal examination in </a:t>
            </a:r>
            <a:r>
              <a:rPr lang="en-US" sz="1600" kern="0" spc="-36" dirty="0">
                <a:solidFill>
                  <a:srgbClr val="000000"/>
                </a:solidFill>
              </a:rPr>
              <a:t>young peopleunless</a:t>
            </a:r>
            <a:endParaRPr lang="en-US" sz="1600" dirty="0"/>
          </a:p>
        </p:txBody>
      </p:sp>
      <p:sp>
        <p:nvSpPr>
          <p:cNvPr id="27" name="SK-24-text-26"/>
          <p:cNvSpPr/>
          <p:nvPr/>
        </p:nvSpPr>
        <p:spPr>
          <a:xfrm>
            <a:off x="6969721" y="2565400"/>
            <a:ext cx="5222279" cy="254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500" kern="0" spc="-30" dirty="0">
                <a:solidFill>
                  <a:srgbClr val="000000"/>
                </a:solidFill>
              </a:rPr>
              <a:t>Absolutely necessary—self-swab andUSS are preferred</a:t>
            </a:r>
            <a:endParaRPr lang="en-US" sz="1500" dirty="0"/>
          </a:p>
        </p:txBody>
      </p:sp>
      <p:sp>
        <p:nvSpPr>
          <p:cNvPr id="28" name="SK-24-text-27"/>
          <p:cNvSpPr/>
          <p:nvPr/>
        </p:nvSpPr>
        <p:spPr>
          <a:xfrm>
            <a:off x="6969721" y="3111500"/>
            <a:ext cx="5222279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kern="0" spc="-24" dirty="0">
                <a:solidFill>
                  <a:srgbClr val="000000"/>
                </a:solidFill>
              </a:rPr>
              <a:t>Under-25s are not eligible for cervicalsm</a:t>
            </a:r>
            <a:r>
              <a:rPr lang="en-US" sz="1600" kern="0" spc="-30" dirty="0">
                <a:solidFill>
                  <a:srgbClr val="000000"/>
                </a:solidFill>
              </a:rPr>
              <a:t>ear</a:t>
            </a:r>
            <a:endParaRPr lang="en-US" sz="1600" dirty="0"/>
          </a:p>
        </p:txBody>
      </p:sp>
      <p:sp>
        <p:nvSpPr>
          <p:cNvPr id="29" name="SK-24-text-28"/>
          <p:cNvSpPr/>
          <p:nvPr/>
        </p:nvSpPr>
        <p:spPr>
          <a:xfrm>
            <a:off x="6969721" y="3378200"/>
            <a:ext cx="5222279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kern="0" spc="-24" dirty="0">
                <a:solidFill>
                  <a:srgbClr val="000000"/>
                </a:solidFill>
              </a:rPr>
              <a:t>screening—don't delay STI investigation for thisreason</a:t>
            </a:r>
            <a:endParaRPr lang="en-US" sz="1500" dirty="0"/>
          </a:p>
        </p:txBody>
      </p:sp>
      <p:sp>
        <p:nvSpPr>
          <p:cNvPr id="30" name="SK-24-text-29"/>
          <p:cNvSpPr/>
          <p:nvPr/>
        </p:nvSpPr>
        <p:spPr>
          <a:xfrm>
            <a:off x="6969721" y="3924300"/>
            <a:ext cx="4548506" cy="8191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kern="0" spc="-24" dirty="0">
                <a:solidFill>
                  <a:srgbClr val="000000"/>
                </a:solidFill>
              </a:rPr>
              <a:t>Always offer STI scre</a:t>
            </a:r>
            <a:r>
              <a:rPr lang="en-US" sz="1600" kern="0" spc="-30" dirty="0">
                <a:solidFill>
                  <a:srgbClr val="000000"/>
                </a:solidFill>
              </a:rPr>
              <a:t>ening asroutine:"Thisis</a:t>
            </a:r>
            <a:r>
              <a:rPr lang="en-US" sz="1600" kern="0" spc="-18" dirty="0">
                <a:solidFill>
                  <a:srgbClr val="000000"/>
                </a:solidFill>
              </a:rPr>
              <a:t>something l offer all young wom</a:t>
            </a:r>
            <a:r>
              <a:rPr lang="en-US" sz="1600" kern="0" spc="-24" dirty="0">
                <a:solidFill>
                  <a:srgbClr val="000000"/>
                </a:solidFill>
              </a:rPr>
              <a:t>en”</a:t>
            </a:r>
            <a:endParaRPr lang="en-US" sz="1600" dirty="0"/>
          </a:p>
        </p:txBody>
      </p:sp>
      <p:sp>
        <p:nvSpPr>
          <p:cNvPr id="31" name="SK-24-text-30"/>
          <p:cNvSpPr/>
          <p:nvPr/>
        </p:nvSpPr>
        <p:spPr>
          <a:xfrm>
            <a:off x="6963708" y="4695275"/>
            <a:ext cx="4548506" cy="8042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12"/>
              </a:lnSpc>
              <a:buNone/>
            </a:pPr>
            <a:r>
              <a:rPr lang="en-US" sz="1600" kern="0" spc="-30" dirty="0">
                <a:solidFill>
                  <a:srgbClr val="000000"/>
                </a:solidFill>
              </a:rPr>
              <a:t>FGM in a child under 18 = mandatory referral to police </a:t>
            </a:r>
            <a:r>
              <a:rPr lang="en-US" sz="1600" kern="0" spc="-18" dirty="0">
                <a:solidFill>
                  <a:srgbClr val="000000"/>
                </a:solidFill>
              </a:rPr>
              <a:t>and children's services—know your local pathwa</a:t>
            </a:r>
            <a:r>
              <a:rPr lang="en-US" sz="1600" kern="0" spc="-24" dirty="0">
                <a:solidFill>
                  <a:srgbClr val="000000"/>
                </a:solidFill>
              </a:rPr>
              <a:t>y</a:t>
            </a:r>
            <a:endParaRPr lang="en-US" sz="1600" dirty="0"/>
          </a:p>
        </p:txBody>
      </p:sp>
      <p:sp>
        <p:nvSpPr>
          <p:cNvPr id="32" name="SK-24-text-31"/>
          <p:cNvSpPr/>
          <p:nvPr/>
        </p:nvSpPr>
        <p:spPr>
          <a:xfrm>
            <a:off x="6969721" y="5676900"/>
            <a:ext cx="4548506" cy="47267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62"/>
              </a:lnSpc>
              <a:buNone/>
            </a:pPr>
            <a:r>
              <a:rPr lang="en-US" sz="1600" kern="0" spc="-30" dirty="0">
                <a:solidFill>
                  <a:srgbClr val="000000"/>
                </a:solidFill>
              </a:rPr>
              <a:t>Use “"Premature Ovarian Insufficiency(POI)"—not </a:t>
            </a:r>
            <a:r>
              <a:rPr lang="en-US" sz="1600" kern="0" spc="-24" dirty="0">
                <a:solidFill>
                  <a:srgbClr val="000000"/>
                </a:solidFill>
              </a:rPr>
              <a:t>“premature menopause”(</a:t>
            </a:r>
            <a:r>
              <a:rPr lang="en-US" sz="1600" kern="0" spc="-30" dirty="0">
                <a:solidFill>
                  <a:srgbClr val="000000"/>
                </a:solidFill>
              </a:rPr>
              <a:t>NICENG23,2024)</a:t>
            </a:r>
            <a:endParaRPr lang="en-US" sz="1600" dirty="0"/>
          </a:p>
        </p:txBody>
      </p:sp>
      <p:sp>
        <p:nvSpPr>
          <p:cNvPr id="33" name="SK-24-text-32"/>
          <p:cNvSpPr/>
          <p:nvPr/>
        </p:nvSpPr>
        <p:spPr>
          <a:xfrm>
            <a:off x="647700" y="939800"/>
            <a:ext cx="4572000" cy="5923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4666"/>
              </a:lnSpc>
              <a:buNone/>
            </a:pPr>
            <a:r>
              <a:rPr lang="en-US" sz="4800" b="1" kern="0" spc="-114" dirty="0">
                <a:solidFill>
                  <a:srgbClr val="203050"/>
                </a:solidFill>
              </a:rPr>
              <a:t>Top Tips for GPs</a:t>
            </a:r>
            <a:endParaRPr lang="en-US" sz="4800" dirty="0"/>
          </a:p>
        </p:txBody>
      </p:sp>
      <p:sp>
        <p:nvSpPr>
          <p:cNvPr id="34" name="SK-24-text-33"/>
          <p:cNvSpPr/>
          <p:nvPr/>
        </p:nvSpPr>
        <p:spPr>
          <a:xfrm>
            <a:off x="673100" y="1676400"/>
            <a:ext cx="7200900" cy="317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800" kern="0" spc="-18" dirty="0">
                <a:solidFill>
                  <a:srgbClr val="000000"/>
                </a:solidFill>
              </a:rPr>
              <a:t>Ten things to get right when consulting with young </a:t>
            </a:r>
            <a:r>
              <a:rPr lang="en-US" sz="1800" kern="0" spc="-24" dirty="0">
                <a:solidFill>
                  <a:srgbClr val="000000"/>
                </a:solidFill>
              </a:rPr>
              <a:t>womeninprimary care</a:t>
            </a:r>
            <a:endParaRPr lang="en-US" sz="1800" dirty="0"/>
          </a:p>
        </p:txBody>
      </p:sp>
      <p:sp>
        <p:nvSpPr>
          <p:cNvPr id="35" name="SK-24-text-34"/>
          <p:cNvSpPr/>
          <p:nvPr/>
        </p:nvSpPr>
        <p:spPr>
          <a:xfrm>
            <a:off x="2362200" y="6515100"/>
            <a:ext cx="9477376" cy="431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100" dirty="0">
                <a:solidFill>
                  <a:srgbClr val="606050"/>
                </a:solidFill>
              </a:rPr>
              <a:t>BradfordVTSTeachingDeck</a:t>
            </a:r>
            <a:r>
              <a:rPr lang="en-US" sz="1100" kern="0" spc="6" dirty="0">
                <a:solidFill>
                  <a:srgbClr val="606050"/>
                </a:solidFill>
              </a:rPr>
              <a:t>·</a:t>
            </a:r>
            <a:r>
              <a:rPr lang="en-US" sz="1100" dirty="0">
                <a:solidFill>
                  <a:srgbClr val="606050"/>
                </a:solidFill>
              </a:rPr>
              <a:t>AdolescentGynaecology</a:t>
            </a:r>
            <a:r>
              <a:rPr lang="en-US" sz="1100" kern="0" spc="6" dirty="0">
                <a:solidFill>
                  <a:srgbClr val="606050"/>
                </a:solidFill>
              </a:rPr>
              <a:t>·</a:t>
            </a:r>
            <a:r>
              <a:rPr lang="en-US" sz="1100" dirty="0">
                <a:solidFill>
                  <a:srgbClr val="000000"/>
                </a:solidFill>
              </a:rPr>
              <a:t>www</a:t>
            </a:r>
            <a:r>
              <a:rPr lang="en-US" sz="1100" kern="0" spc="6" dirty="0">
                <a:solidFill>
                  <a:srgbClr val="000000"/>
                </a:solidFill>
              </a:rPr>
              <a:t>.</a:t>
            </a:r>
            <a:r>
              <a:rPr lang="en-US" sz="1100" dirty="0">
                <a:solidFill>
                  <a:srgbClr val="000000"/>
                </a:solidFill>
              </a:rPr>
              <a:t>bradfordvts</a:t>
            </a:r>
            <a:r>
              <a:rPr lang="en-US" sz="1100" kern="0" spc="6" dirty="0">
                <a:solidFill>
                  <a:srgbClr val="000000"/>
                </a:solidFill>
              </a:rPr>
              <a:t>.</a:t>
            </a:r>
            <a:r>
              <a:rPr lang="en-US" sz="1100" dirty="0">
                <a:solidFill>
                  <a:srgbClr val="000000"/>
                </a:solidFill>
              </a:rPr>
              <a:t>co</a:t>
            </a:r>
            <a:r>
              <a:rPr lang="en-US" sz="1100" kern="0" spc="6" dirty="0">
                <a:solidFill>
                  <a:srgbClr val="000000"/>
                </a:solidFill>
              </a:rPr>
              <a:t>.</a:t>
            </a:r>
            <a:r>
              <a:rPr lang="en-US" sz="1100" dirty="0">
                <a:solidFill>
                  <a:srgbClr val="000000"/>
                </a:solidFill>
              </a:rPr>
              <a:t>uk</a:t>
            </a:r>
            <a:r>
              <a:rPr lang="en-US" sz="1100" kern="0" spc="6" dirty="0">
                <a:solidFill>
                  <a:srgbClr val="000000"/>
                </a:solidFill>
              </a:rPr>
              <a:t>·</a:t>
            </a:r>
            <a:r>
              <a:rPr lang="en-US" sz="1100" dirty="0">
                <a:solidFill>
                  <a:srgbClr val="000000"/>
                </a:solidFill>
              </a:rPr>
              <a:t>UpdatedtoNICE</a:t>
            </a:r>
            <a:r>
              <a:rPr lang="en-US" sz="1100" kern="0" spc="6" dirty="0">
                <a:solidFill>
                  <a:srgbClr val="000000"/>
                </a:solidFill>
              </a:rPr>
              <a:t> 2024/2025 </a:t>
            </a:r>
            <a:r>
              <a:rPr lang="en-US" sz="1100" dirty="0">
                <a:solidFill>
                  <a:srgbClr val="000000"/>
                </a:solidFill>
              </a:rPr>
              <a:t>standards     24/30</a:t>
            </a:r>
            <a:endParaRPr lang="en-US" sz="1100" dirty="0"/>
          </a:p>
        </p:txBody>
      </p:sp>
      <p:sp>
        <p:nvSpPr>
          <p:cNvPr id="36" name="SK-24-text-35"/>
          <p:cNvSpPr/>
          <p:nvPr/>
        </p:nvSpPr>
        <p:spPr>
          <a:xfrm>
            <a:off x="6324600" y="2438400"/>
            <a:ext cx="1122091" cy="37028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916"/>
              </a:lnSpc>
              <a:buNone/>
            </a:pPr>
            <a:r>
              <a:rPr lang="en-US" sz="3000" b="1" kern="0" spc="-24" dirty="0">
                <a:solidFill>
                  <a:srgbClr val="F06010"/>
                </a:solidFill>
              </a:rPr>
              <a:t>06</a:t>
            </a:r>
            <a:endParaRPr lang="en-US" sz="3000" dirty="0"/>
          </a:p>
        </p:txBody>
      </p:sp>
      <p:sp>
        <p:nvSpPr>
          <p:cNvPr id="37" name="SK-24-text-36"/>
          <p:cNvSpPr/>
          <p:nvPr/>
        </p:nvSpPr>
        <p:spPr>
          <a:xfrm>
            <a:off x="6324600" y="3227784"/>
            <a:ext cx="1271704" cy="41969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305"/>
              </a:lnSpc>
              <a:buNone/>
            </a:pPr>
            <a:r>
              <a:rPr lang="en-US" sz="3400" b="1" kern="0" spc="-30" dirty="0">
                <a:solidFill>
                  <a:srgbClr val="F06010"/>
                </a:solidFill>
              </a:rPr>
              <a:t>07</a:t>
            </a:r>
            <a:endParaRPr lang="en-US" sz="3400" dirty="0"/>
          </a:p>
        </p:txBody>
      </p:sp>
      <p:sp>
        <p:nvSpPr>
          <p:cNvPr id="38" name="SK-24-text-37"/>
          <p:cNvSpPr/>
          <p:nvPr/>
        </p:nvSpPr>
        <p:spPr>
          <a:xfrm>
            <a:off x="6324600" y="4091980"/>
            <a:ext cx="1122091" cy="37028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916"/>
              </a:lnSpc>
              <a:buNone/>
            </a:pPr>
            <a:r>
              <a:rPr lang="en-US" sz="3000" b="1" kern="0" spc="-24" dirty="0">
                <a:solidFill>
                  <a:srgbClr val="F06010"/>
                </a:solidFill>
              </a:rPr>
              <a:t>08</a:t>
            </a:r>
            <a:endParaRPr lang="en-US" sz="3000" dirty="0"/>
          </a:p>
        </p:txBody>
      </p:sp>
      <p:sp>
        <p:nvSpPr>
          <p:cNvPr id="39" name="SK-24-text-38"/>
          <p:cNvSpPr/>
          <p:nvPr/>
        </p:nvSpPr>
        <p:spPr>
          <a:xfrm>
            <a:off x="6324600" y="4906764"/>
            <a:ext cx="1122091" cy="37028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916"/>
              </a:lnSpc>
              <a:buNone/>
            </a:pPr>
            <a:r>
              <a:rPr lang="en-US" sz="3000" b="1" kern="0" spc="-24" dirty="0">
                <a:solidFill>
                  <a:srgbClr val="F06010"/>
                </a:solidFill>
              </a:rPr>
              <a:t>09</a:t>
            </a:r>
            <a:endParaRPr lang="en-US" sz="3000" dirty="0"/>
          </a:p>
        </p:txBody>
      </p:sp>
      <p:sp>
        <p:nvSpPr>
          <p:cNvPr id="40" name="SK-24-text-39"/>
          <p:cNvSpPr/>
          <p:nvPr/>
        </p:nvSpPr>
        <p:spPr>
          <a:xfrm>
            <a:off x="6324600" y="5708849"/>
            <a:ext cx="1122091" cy="37028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916"/>
              </a:lnSpc>
              <a:buNone/>
            </a:pPr>
            <a:r>
              <a:rPr lang="en-US" sz="3000" b="1" kern="0" spc="-42" dirty="0">
                <a:solidFill>
                  <a:srgbClr val="F06010"/>
                </a:solidFill>
              </a:rPr>
              <a:t>10</a:t>
            </a:r>
            <a:endParaRPr lang="en-US" sz="3000" dirty="0"/>
          </a:p>
        </p:txBody>
      </p:sp>
      <p:sp>
        <p:nvSpPr>
          <p:cNvPr id="41" name="SK-24-text-40"/>
          <p:cNvSpPr/>
          <p:nvPr/>
        </p:nvSpPr>
        <p:spPr>
          <a:xfrm>
            <a:off x="774700" y="546100"/>
            <a:ext cx="4357258" cy="187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6"/>
              </a:lnSpc>
              <a:buNone/>
            </a:pPr>
            <a:r>
              <a:rPr lang="en-US" sz="1500" b="1" kern="0" spc="-30" dirty="0">
                <a:solidFill>
                  <a:srgbClr val="FFFFFF"/>
                </a:solidFill>
              </a:rPr>
              <a:t>BRADFORD VTS·CLINIC</a:t>
            </a:r>
            <a:r>
              <a:rPr lang="en-US" sz="1500" b="1" kern="0" spc="-36" dirty="0">
                <a:solidFill>
                  <a:srgbClr val="FFFFFF"/>
                </a:solidFill>
              </a:rPr>
              <a:t>AL TIPS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K-2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2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5300" y="3403600"/>
            <a:ext cx="4572001" cy="2730500"/>
          </a:xfrm>
          <a:prstGeom prst="rect">
            <a:avLst/>
          </a:prstGeom>
        </p:spPr>
      </p:pic>
      <p:pic>
        <p:nvPicPr>
          <p:cNvPr id="7" name="SK-2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2700" y="3429000"/>
            <a:ext cx="4419600" cy="2679700"/>
          </a:xfrm>
          <a:prstGeom prst="rect">
            <a:avLst/>
          </a:prstGeom>
        </p:spPr>
      </p:pic>
      <p:pic>
        <p:nvPicPr>
          <p:cNvPr id="8" name="SK-2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" y="914400"/>
            <a:ext cx="8750300" cy="1282700"/>
          </a:xfrm>
          <a:prstGeom prst="rect">
            <a:avLst/>
          </a:prstGeom>
        </p:spPr>
      </p:pic>
      <p:pic>
        <p:nvPicPr>
          <p:cNvPr id="9" name="SK-2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00" y="6451600"/>
            <a:ext cx="12141201" cy="406400"/>
          </a:xfrm>
          <a:prstGeom prst="rect">
            <a:avLst/>
          </a:prstGeom>
        </p:spPr>
      </p:pic>
      <p:pic>
        <p:nvPicPr>
          <p:cNvPr id="10" name="SK-2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99700" y="0"/>
            <a:ext cx="1892300" cy="1790700"/>
          </a:xfrm>
          <a:prstGeom prst="rect">
            <a:avLst/>
          </a:prstGeom>
        </p:spPr>
      </p:pic>
      <p:pic>
        <p:nvPicPr>
          <p:cNvPr id="11" name="SK-2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5300" y="2590800"/>
            <a:ext cx="4610101" cy="482600"/>
          </a:xfrm>
          <a:prstGeom prst="rect">
            <a:avLst/>
          </a:prstGeom>
        </p:spPr>
      </p:pic>
      <p:pic>
        <p:nvPicPr>
          <p:cNvPr id="12" name="SK-2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82700" y="2476500"/>
            <a:ext cx="3784600" cy="419100"/>
          </a:xfrm>
          <a:prstGeom prst="rect">
            <a:avLst/>
          </a:prstGeom>
        </p:spPr>
      </p:pic>
      <p:pic>
        <p:nvPicPr>
          <p:cNvPr id="13" name="SK-2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0400" y="419100"/>
            <a:ext cx="4051300" cy="304800"/>
          </a:xfrm>
          <a:prstGeom prst="rect">
            <a:avLst/>
          </a:prstGeom>
        </p:spPr>
      </p:pic>
      <p:pic>
        <p:nvPicPr>
          <p:cNvPr id="14" name="SK-2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" y="406400"/>
            <a:ext cx="4076700" cy="368300"/>
          </a:xfrm>
          <a:prstGeom prst="rect">
            <a:avLst/>
          </a:prstGeom>
        </p:spPr>
      </p:pic>
      <p:pic>
        <p:nvPicPr>
          <p:cNvPr id="15" name="SK-25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82700" y="2794000"/>
            <a:ext cx="4216400" cy="279400"/>
          </a:xfrm>
          <a:prstGeom prst="rect">
            <a:avLst/>
          </a:prstGeom>
        </p:spPr>
      </p:pic>
      <p:pic>
        <p:nvPicPr>
          <p:cNvPr id="16" name="SK-25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4914900"/>
            <a:ext cx="457200" cy="1270000"/>
          </a:xfrm>
          <a:prstGeom prst="rect">
            <a:avLst/>
          </a:prstGeom>
        </p:spPr>
      </p:pic>
      <p:pic>
        <p:nvPicPr>
          <p:cNvPr id="17" name="SK-25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11900" y="2692400"/>
            <a:ext cx="114300" cy="304800"/>
          </a:xfrm>
          <a:prstGeom prst="rect">
            <a:avLst/>
          </a:prstGeom>
        </p:spPr>
      </p:pic>
      <p:sp>
        <p:nvSpPr>
          <p:cNvPr id="18" name="SK-25-text-17"/>
          <p:cNvSpPr/>
          <p:nvPr/>
        </p:nvSpPr>
        <p:spPr>
          <a:xfrm>
            <a:off x="6858000" y="3403600"/>
            <a:ext cx="5334000" cy="26193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64"/>
              </a:lnSpc>
              <a:buNone/>
            </a:pPr>
            <a:r>
              <a:rPr lang="en-US" sz="2000" b="1" kern="0" spc="-48" dirty="0">
                <a:solidFill>
                  <a:srgbClr val="802020"/>
                </a:solidFill>
              </a:rPr>
              <a:t>Suspected FGM in a Chil</a:t>
            </a:r>
            <a:r>
              <a:rPr lang="en-US" sz="2000" b="1" kern="0" spc="-54" dirty="0">
                <a:solidFill>
                  <a:srgbClr val="802020"/>
                </a:solidFill>
              </a:rPr>
              <a:t>d Under 18</a:t>
            </a:r>
            <a:endParaRPr lang="en-US" sz="2000" dirty="0"/>
          </a:p>
        </p:txBody>
      </p:sp>
      <p:sp>
        <p:nvSpPr>
          <p:cNvPr id="19" name="SK-25-text-18"/>
          <p:cNvSpPr/>
          <p:nvPr/>
        </p:nvSpPr>
        <p:spPr>
          <a:xfrm>
            <a:off x="6858000" y="3665538"/>
            <a:ext cx="4562476" cy="4818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8"/>
              </a:lnSpc>
              <a:buNone/>
            </a:pPr>
            <a:r>
              <a:rPr lang="en-US" sz="1400" kern="0" spc="-24" dirty="0">
                <a:solidFill>
                  <a:srgbClr val="000000"/>
                </a:solidFill>
              </a:rPr>
              <a:t>Mandatory immed</a:t>
            </a:r>
            <a:r>
              <a:rPr lang="en-US" sz="1400" kern="0" spc="-30" dirty="0">
                <a:solidFill>
                  <a:srgbClr val="000000"/>
                </a:solidFill>
              </a:rPr>
              <a:t>iate referral to police and children’s </a:t>
            </a:r>
            <a:r>
              <a:rPr lang="en-US" sz="1400" kern="0" spc="-12" dirty="0">
                <a:solidFill>
                  <a:srgbClr val="000000"/>
                </a:solidFill>
              </a:rPr>
              <a:t>services—FGM Act 2</a:t>
            </a:r>
            <a:r>
              <a:rPr lang="en-US" sz="1400" kern="0" spc="-18" dirty="0">
                <a:solidFill>
                  <a:srgbClr val="000000"/>
                </a:solidFill>
              </a:rPr>
              <a:t>003</a:t>
            </a:r>
            <a:endParaRPr lang="en-US" sz="1400" dirty="0"/>
          </a:p>
        </p:txBody>
      </p:sp>
      <p:sp>
        <p:nvSpPr>
          <p:cNvPr id="20" name="SK-25-text-19"/>
          <p:cNvSpPr/>
          <p:nvPr/>
        </p:nvSpPr>
        <p:spPr>
          <a:xfrm>
            <a:off x="6858000" y="4337844"/>
            <a:ext cx="4562476" cy="5373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17"/>
              </a:lnSpc>
              <a:buNone/>
            </a:pPr>
            <a:r>
              <a:rPr lang="en-US" sz="2100" b="1" kern="0" spc="-66" dirty="0">
                <a:solidFill>
                  <a:srgbClr val="102040"/>
                </a:solidFill>
              </a:rPr>
              <a:t>Severe </a:t>
            </a:r>
            <a:r>
              <a:rPr lang="en-US" sz="2100" b="1" kern="0" spc="-66" dirty="0" err="1">
                <a:solidFill>
                  <a:srgbClr val="102040"/>
                </a:solidFill>
              </a:rPr>
              <a:t>Dysmenor</a:t>
            </a:r>
            <a:r>
              <a:rPr lang="en-US" sz="2100" b="1" kern="0" spc="-72" dirty="0" err="1">
                <a:solidFill>
                  <a:srgbClr val="102040"/>
                </a:solidFill>
              </a:rPr>
              <a:t>rhoea</a:t>
            </a:r>
            <a:r>
              <a:rPr lang="en-US" sz="2100" b="1" kern="0" spc="-72" dirty="0">
                <a:solidFill>
                  <a:srgbClr val="102040"/>
                </a:solidFill>
              </a:rPr>
              <a:t>—No Response </a:t>
            </a:r>
            <a:r>
              <a:rPr lang="en-US" sz="2100" b="1" kern="0" spc="-54" dirty="0">
                <a:solidFill>
                  <a:srgbClr val="102040"/>
                </a:solidFill>
              </a:rPr>
              <a:t>to Treatment</a:t>
            </a:r>
            <a:endParaRPr lang="en-US" sz="2100" dirty="0"/>
          </a:p>
        </p:txBody>
      </p:sp>
      <p:sp>
        <p:nvSpPr>
          <p:cNvPr id="21" name="SK-25-text-20"/>
          <p:cNvSpPr/>
          <p:nvPr/>
        </p:nvSpPr>
        <p:spPr>
          <a:xfrm>
            <a:off x="6858000" y="4875213"/>
            <a:ext cx="5334000" cy="2067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30"/>
              </a:lnSpc>
              <a:buNone/>
            </a:pPr>
            <a:r>
              <a:rPr lang="en-US" sz="1400" kern="0" spc="-12" dirty="0">
                <a:solidFill>
                  <a:srgbClr val="000000"/>
                </a:solidFill>
              </a:rPr>
              <a:t>NSAIDs+hormonal treatment failed→consider</a:t>
            </a:r>
            <a:endParaRPr lang="en-US" sz="1400" dirty="0"/>
          </a:p>
        </p:txBody>
      </p:sp>
      <p:sp>
        <p:nvSpPr>
          <p:cNvPr id="22" name="SK-25-text-21"/>
          <p:cNvSpPr/>
          <p:nvPr/>
        </p:nvSpPr>
        <p:spPr>
          <a:xfrm>
            <a:off x="6858000" y="5081985"/>
            <a:ext cx="5334000" cy="215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kern="0" spc="-18" dirty="0">
                <a:solidFill>
                  <a:srgbClr val="000000"/>
                </a:solidFill>
              </a:rPr>
              <a:t>endometriosis;refer for laparoscopy</a:t>
            </a:r>
            <a:endParaRPr lang="en-US" sz="1400" dirty="0"/>
          </a:p>
        </p:txBody>
      </p:sp>
      <p:sp>
        <p:nvSpPr>
          <p:cNvPr id="23" name="SK-25-text-22"/>
          <p:cNvSpPr/>
          <p:nvPr/>
        </p:nvSpPr>
        <p:spPr>
          <a:xfrm>
            <a:off x="6858000" y="5628084"/>
            <a:ext cx="5334000" cy="24070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6"/>
              </a:lnSpc>
              <a:buNone/>
            </a:pPr>
            <a:r>
              <a:rPr lang="en-US" sz="2000" b="1" kern="0" spc="-42" dirty="0">
                <a:solidFill>
                  <a:srgbClr val="102040"/>
                </a:solidFill>
              </a:rPr>
              <a:t>Persistent Unexplained PV Bleeding</a:t>
            </a:r>
            <a:endParaRPr lang="en-US" sz="2000" dirty="0"/>
          </a:p>
        </p:txBody>
      </p:sp>
      <p:sp>
        <p:nvSpPr>
          <p:cNvPr id="24" name="SK-25-text-23"/>
          <p:cNvSpPr/>
          <p:nvPr/>
        </p:nvSpPr>
        <p:spPr>
          <a:xfrm>
            <a:off x="6858000" y="5868789"/>
            <a:ext cx="5334000" cy="215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kern="0" spc="-24" dirty="0">
                <a:solidFill>
                  <a:srgbClr val="000000"/>
                </a:solidFill>
              </a:rPr>
              <a:t>Exclude malignancy even in</a:t>
            </a:r>
            <a:r>
              <a:rPr lang="en-US" sz="1400" kern="0" spc="-30" dirty="0">
                <a:solidFill>
                  <a:srgbClr val="000000"/>
                </a:solidFill>
              </a:rPr>
              <a:t> young women—donot dismiss</a:t>
            </a:r>
            <a:endParaRPr lang="en-US" sz="1400" dirty="0"/>
          </a:p>
        </p:txBody>
      </p:sp>
      <p:sp>
        <p:nvSpPr>
          <p:cNvPr id="25" name="SK-25-text-24"/>
          <p:cNvSpPr/>
          <p:nvPr/>
        </p:nvSpPr>
        <p:spPr>
          <a:xfrm>
            <a:off x="1295400" y="3429000"/>
            <a:ext cx="4550741" cy="246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40"/>
              </a:lnSpc>
              <a:buNone/>
            </a:pPr>
            <a:r>
              <a:rPr lang="en-US" sz="2100" b="1" kern="0" spc="-60" dirty="0">
                <a:solidFill>
                  <a:srgbClr val="102040"/>
                </a:solidFill>
              </a:rPr>
              <a:t>Primary Ame</a:t>
            </a:r>
            <a:r>
              <a:rPr lang="en-US" sz="2100" b="1" kern="0" spc="-66" dirty="0">
                <a:solidFill>
                  <a:srgbClr val="102040"/>
                </a:solidFill>
              </a:rPr>
              <a:t>norrhoea</a:t>
            </a:r>
            <a:endParaRPr lang="en-US" sz="2100" dirty="0"/>
          </a:p>
        </p:txBody>
      </p:sp>
      <p:sp>
        <p:nvSpPr>
          <p:cNvPr id="26" name="SK-25-text-25"/>
          <p:cNvSpPr/>
          <p:nvPr/>
        </p:nvSpPr>
        <p:spPr>
          <a:xfrm>
            <a:off x="1295400" y="3675261"/>
            <a:ext cx="4410075" cy="4266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kern="0" spc="-24" dirty="0">
                <a:solidFill>
                  <a:srgbClr val="000000"/>
                </a:solidFill>
              </a:rPr>
              <a:t>Nomensesby age14(no 2°features)or age16(normal 2°features)</a:t>
            </a:r>
            <a:endParaRPr lang="en-US" sz="1400" dirty="0"/>
          </a:p>
        </p:txBody>
      </p:sp>
      <p:sp>
        <p:nvSpPr>
          <p:cNvPr id="27" name="SK-25-text-26"/>
          <p:cNvSpPr/>
          <p:nvPr/>
        </p:nvSpPr>
        <p:spPr>
          <a:xfrm>
            <a:off x="786606" y="4465525"/>
            <a:ext cx="4419600" cy="24685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944"/>
              </a:lnSpc>
              <a:buNone/>
            </a:pPr>
            <a:r>
              <a:rPr lang="en-US" sz="2000" b="1" kern="0" spc="-24" dirty="0">
                <a:solidFill>
                  <a:srgbClr val="000000"/>
                </a:solidFill>
              </a:rPr>
              <a:t>Suspected Genital</a:t>
            </a:r>
            <a:r>
              <a:rPr lang="en-US" sz="2000" b="1" kern="0" spc="-30" dirty="0">
                <a:solidFill>
                  <a:srgbClr val="000000"/>
                </a:solidFill>
              </a:rPr>
              <a:t> Tract Malformation</a:t>
            </a:r>
            <a:endParaRPr lang="en-US" sz="2000" dirty="0"/>
          </a:p>
        </p:txBody>
      </p:sp>
      <p:sp>
        <p:nvSpPr>
          <p:cNvPr id="28" name="SK-25-text-27"/>
          <p:cNvSpPr/>
          <p:nvPr/>
        </p:nvSpPr>
        <p:spPr>
          <a:xfrm>
            <a:off x="1295400" y="4729758"/>
            <a:ext cx="4410075" cy="4266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kern="0" spc="-18" dirty="0">
                <a:solidFill>
                  <a:srgbClr val="000000"/>
                </a:solidFill>
              </a:rPr>
              <a:t>Or chromo</a:t>
            </a:r>
            <a:r>
              <a:rPr lang="en-US" sz="1400" kern="0" spc="-24" dirty="0">
                <a:solidFill>
                  <a:srgbClr val="000000"/>
                </a:solidFill>
              </a:rPr>
              <a:t>somal anomaly—Turner syndrome,androgen</a:t>
            </a:r>
            <a:r>
              <a:rPr lang="en-US" sz="1400" kern="0" spc="-18" dirty="0">
                <a:solidFill>
                  <a:srgbClr val="000000"/>
                </a:solidFill>
              </a:rPr>
              <a:t>insensitivity</a:t>
            </a:r>
            <a:endParaRPr lang="en-US" sz="1400" dirty="0"/>
          </a:p>
        </p:txBody>
      </p:sp>
      <p:sp>
        <p:nvSpPr>
          <p:cNvPr id="29" name="SK-25-text-28"/>
          <p:cNvSpPr/>
          <p:nvPr/>
        </p:nvSpPr>
        <p:spPr>
          <a:xfrm>
            <a:off x="1295400" y="5562799"/>
            <a:ext cx="4410075" cy="21748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14"/>
              </a:lnSpc>
              <a:buNone/>
            </a:pPr>
            <a:r>
              <a:rPr lang="en-US" sz="2100" b="1" kern="0" spc="-54" dirty="0">
                <a:solidFill>
                  <a:srgbClr val="000000"/>
                </a:solidFill>
              </a:rPr>
              <a:t>Galactorrhoea</a:t>
            </a:r>
            <a:endParaRPr lang="en-US" sz="2100" dirty="0"/>
          </a:p>
        </p:txBody>
      </p:sp>
      <p:sp>
        <p:nvSpPr>
          <p:cNvPr id="30" name="SK-25-text-29"/>
          <p:cNvSpPr/>
          <p:nvPr/>
        </p:nvSpPr>
        <p:spPr>
          <a:xfrm>
            <a:off x="1295400" y="5780286"/>
            <a:ext cx="7664406" cy="241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kern="0" spc="-18" dirty="0">
                <a:solidFill>
                  <a:srgbClr val="000000"/>
                </a:solidFill>
              </a:rPr>
              <a:t>Especially with am</a:t>
            </a:r>
            <a:r>
              <a:rPr lang="en-US" sz="1400" kern="0" spc="-24" dirty="0">
                <a:solidFill>
                  <a:srgbClr val="000000"/>
                </a:solidFill>
              </a:rPr>
              <a:t>enorrhoea—exclude prolactinoma</a:t>
            </a:r>
            <a:endParaRPr lang="en-US" sz="1400" dirty="0"/>
          </a:p>
        </p:txBody>
      </p:sp>
      <p:sp>
        <p:nvSpPr>
          <p:cNvPr id="31" name="SK-25-text-30"/>
          <p:cNvSpPr/>
          <p:nvPr/>
        </p:nvSpPr>
        <p:spPr>
          <a:xfrm>
            <a:off x="647700" y="914400"/>
            <a:ext cx="8750300" cy="5828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4590"/>
              </a:lnSpc>
              <a:buNone/>
            </a:pPr>
            <a:r>
              <a:rPr lang="en-US" sz="4500" b="1" kern="0" spc="-102" dirty="0">
                <a:solidFill>
                  <a:srgbClr val="102040"/>
                </a:solidFill>
              </a:rPr>
              <a:t>RedFlags:</a:t>
            </a:r>
            <a:r>
              <a:rPr lang="en-US" sz="4500" b="1" kern="0" spc="-96" dirty="0">
                <a:solidFill>
                  <a:srgbClr val="102040"/>
                </a:solidFill>
              </a:rPr>
              <a:t>When toRefer Urgent</a:t>
            </a:r>
            <a:r>
              <a:rPr lang="en-US" sz="4500" b="1" kern="0" spc="-102" dirty="0">
                <a:solidFill>
                  <a:srgbClr val="102040"/>
                </a:solidFill>
              </a:rPr>
              <a:t>l</a:t>
            </a:r>
            <a:r>
              <a:rPr lang="en-US" sz="4500" b="1" kern="0" spc="-48" dirty="0">
                <a:solidFill>
                  <a:srgbClr val="102040"/>
                </a:solidFill>
              </a:rPr>
              <a:t>y</a:t>
            </a:r>
            <a:endParaRPr lang="en-US" sz="4500" dirty="0"/>
          </a:p>
        </p:txBody>
      </p:sp>
      <p:sp>
        <p:nvSpPr>
          <p:cNvPr id="32" name="SK-25-text-31"/>
          <p:cNvSpPr/>
          <p:nvPr/>
        </p:nvSpPr>
        <p:spPr>
          <a:xfrm>
            <a:off x="660400" y="1865511"/>
            <a:ext cx="11531600" cy="279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00" i="1" kern="0" spc="-6" dirty="0">
                <a:solidFill>
                  <a:srgbClr val="000000"/>
                </a:solidFill>
              </a:rPr>
              <a:t>The following presentations require urgent orimmediat</a:t>
            </a:r>
            <a:r>
              <a:rPr lang="en-US" sz="1700" i="1" kern="0" spc="-12" dirty="0">
                <a:solidFill>
                  <a:srgbClr val="000000"/>
                </a:solidFill>
              </a:rPr>
              <a:t>e referral—do not delay</a:t>
            </a:r>
            <a:endParaRPr lang="en-US" sz="1700" dirty="0"/>
          </a:p>
        </p:txBody>
      </p:sp>
      <p:sp>
        <p:nvSpPr>
          <p:cNvPr id="33" name="SK-25-text-32"/>
          <p:cNvSpPr/>
          <p:nvPr/>
        </p:nvSpPr>
        <p:spPr>
          <a:xfrm>
            <a:off x="781050" y="6604000"/>
            <a:ext cx="11410950" cy="254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kern="0" spc="-18" dirty="0">
                <a:solidFill>
                  <a:srgbClr val="000000"/>
                </a:solidFill>
              </a:rPr>
              <a:t>NICENG88·BritSPAG·NICENG23·FGM Act 2003/Serious Crime Act 2015</a:t>
            </a:r>
            <a:r>
              <a:rPr lang="en-US" sz="1200" kern="0" spc="-18" dirty="0">
                <a:solidFill>
                  <a:srgbClr val="000000"/>
                </a:solidFill>
              </a:rPr>
              <a:t>www.bradfordvts.co.uk</a:t>
            </a:r>
            <a:endParaRPr lang="en-US" sz="1300" dirty="0"/>
          </a:p>
        </p:txBody>
      </p:sp>
      <p:sp>
        <p:nvSpPr>
          <p:cNvPr id="34" name="SK-25-text-33"/>
          <p:cNvSpPr/>
          <p:nvPr/>
        </p:nvSpPr>
        <p:spPr>
          <a:xfrm>
            <a:off x="6858000" y="2603500"/>
            <a:ext cx="5334000" cy="203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100" b="1" kern="0" spc="-30" dirty="0">
                <a:solidFill>
                  <a:srgbClr val="000000"/>
                </a:solidFill>
              </a:rPr>
              <a:t>Prolactin&gt;1000 mlU/L</a:t>
            </a:r>
            <a:endParaRPr lang="en-US" sz="2100" dirty="0"/>
          </a:p>
        </p:txBody>
      </p:sp>
      <p:sp>
        <p:nvSpPr>
          <p:cNvPr id="35" name="SK-25-text-34"/>
          <p:cNvSpPr/>
          <p:nvPr/>
        </p:nvSpPr>
        <p:spPr>
          <a:xfrm>
            <a:off x="6858000" y="2806700"/>
            <a:ext cx="5334000" cy="241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kern="0" spc="-18" dirty="0">
                <a:solidFill>
                  <a:srgbClr val="000000"/>
                </a:solidFill>
              </a:rPr>
              <a:t>Or 500-1000 mlU/L on two occasions—refe</a:t>
            </a:r>
            <a:r>
              <a:rPr lang="en-US" sz="1400" kern="0" spc="-24" dirty="0">
                <a:solidFill>
                  <a:srgbClr val="000000"/>
                </a:solidFill>
              </a:rPr>
              <a:t>r to endocrinology</a:t>
            </a:r>
            <a:endParaRPr lang="en-US" sz="1400" dirty="0"/>
          </a:p>
        </p:txBody>
      </p:sp>
      <p:sp>
        <p:nvSpPr>
          <p:cNvPr id="36" name="SK-25-text-35"/>
          <p:cNvSpPr/>
          <p:nvPr/>
        </p:nvSpPr>
        <p:spPr>
          <a:xfrm>
            <a:off x="1295400" y="2489200"/>
            <a:ext cx="7182777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100" b="1" kern="0" spc="-48" dirty="0">
                <a:solidFill>
                  <a:srgbClr val="000000"/>
                </a:solidFill>
              </a:rPr>
              <a:t>Complex Ovarian Cyst (any </a:t>
            </a:r>
            <a:r>
              <a:rPr lang="en-US" sz="2100" b="1" kern="0" spc="-54" dirty="0">
                <a:solidFill>
                  <a:srgbClr val="000000"/>
                </a:solidFill>
              </a:rPr>
              <a:t>size)</a:t>
            </a:r>
            <a:endParaRPr lang="en-US" sz="2100" dirty="0"/>
          </a:p>
        </p:txBody>
      </p:sp>
      <p:sp>
        <p:nvSpPr>
          <p:cNvPr id="37" name="SK-25-text-36"/>
          <p:cNvSpPr/>
          <p:nvPr/>
        </p:nvSpPr>
        <p:spPr>
          <a:xfrm>
            <a:off x="786606" y="508000"/>
            <a:ext cx="5457412" cy="19823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62"/>
              </a:lnSpc>
              <a:buNone/>
            </a:pPr>
            <a:r>
              <a:rPr lang="en-US" sz="1400" b="1" kern="0" spc="-42" dirty="0">
                <a:solidFill>
                  <a:srgbClr val="FFFFFF"/>
                </a:solidFill>
              </a:rPr>
              <a:t>BRADFORD VTS·ADOLESCENT</a:t>
            </a:r>
            <a:r>
              <a:rPr lang="en-US" sz="1400" b="1" kern="0" spc="-48" dirty="0">
                <a:solidFill>
                  <a:srgbClr val="FFFFFF"/>
                </a:solidFill>
              </a:rPr>
              <a:t> GYNAECOLOGY</a:t>
            </a:r>
            <a:endParaRPr lang="en-US" sz="1400" dirty="0"/>
          </a:p>
        </p:txBody>
      </p:sp>
      <p:sp>
        <p:nvSpPr>
          <p:cNvPr id="38" name="SK-25-text-37"/>
          <p:cNvSpPr/>
          <p:nvPr/>
        </p:nvSpPr>
        <p:spPr>
          <a:xfrm>
            <a:off x="781050" y="2850243"/>
            <a:ext cx="4216400" cy="254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2000"/>
              </a:lnSpc>
              <a:buNone/>
            </a:pPr>
            <a:r>
              <a:rPr lang="en-US" sz="1400" kern="0" spc="-30" dirty="0">
                <a:solidFill>
                  <a:srgbClr val="000000"/>
                </a:solidFill>
              </a:rPr>
              <a:t>Re</a:t>
            </a:r>
            <a:r>
              <a:rPr lang="en-US" sz="1400" kern="0" spc="-24" dirty="0">
                <a:solidFill>
                  <a:srgbClr val="000000"/>
                </a:solidFill>
              </a:rPr>
              <a:t>questLDH,HCG,AFP,CA125—discuss with radiolog</a:t>
            </a:r>
            <a:r>
              <a:rPr lang="en-US" sz="1400" kern="0" spc="-12" dirty="0">
                <a:solidFill>
                  <a:srgbClr val="000000"/>
                </a:solidFill>
              </a:rPr>
              <a:t>y</a:t>
            </a:r>
            <a:endParaRPr lang="en-US" sz="1400" dirty="0"/>
          </a:p>
        </p:txBody>
      </p:sp>
      <p:sp>
        <p:nvSpPr>
          <p:cNvPr id="39" name="SK-25-text-38"/>
          <p:cNvSpPr/>
          <p:nvPr/>
        </p:nvSpPr>
        <p:spPr>
          <a:xfrm>
            <a:off x="6311900" y="2705100"/>
            <a:ext cx="1143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400" kern="0" spc="-24" dirty="0">
                <a:solidFill>
                  <a:srgbClr val="E01020"/>
                </a:solidFill>
              </a:rPr>
              <a:t>!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2573" y="610344"/>
            <a:ext cx="329059" cy="260598"/>
          </a:xfrm>
          <a:prstGeom prst="rect">
            <a:avLst/>
          </a:prstGeom>
        </p:spPr>
      </p:pic>
      <p:sp>
        <p:nvSpPr>
          <p:cNvPr id="4" name="SK-26-text-3"/>
          <p:cNvSpPr/>
          <p:nvPr/>
        </p:nvSpPr>
        <p:spPr>
          <a:xfrm>
            <a:off x="838200" y="466725"/>
            <a:ext cx="8915400" cy="5944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680"/>
              </a:lnSpc>
              <a:buNone/>
            </a:pPr>
            <a:r>
              <a:rPr lang="en-US" sz="3900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AKT Exam Pearls</a:t>
            </a:r>
            <a:endParaRPr lang="en-US" sz="3900" dirty="0"/>
          </a:p>
        </p:txBody>
      </p:sp>
      <p:sp>
        <p:nvSpPr>
          <p:cNvPr id="5" name="SK-26-text-4"/>
          <p:cNvSpPr/>
          <p:nvPr/>
        </p:nvSpPr>
        <p:spPr>
          <a:xfrm>
            <a:off x="10953750" y="647700"/>
            <a:ext cx="857250" cy="238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5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AKT</a:t>
            </a:r>
            <a:endParaRPr lang="en-US" sz="1875" dirty="0"/>
          </a:p>
        </p:txBody>
      </p:sp>
      <p:sp>
        <p:nvSpPr>
          <p:cNvPr id="6" name="SK-26-text-5"/>
          <p:cNvSpPr/>
          <p:nvPr/>
        </p:nvSpPr>
        <p:spPr>
          <a:xfrm>
            <a:off x="1019175" y="1905000"/>
            <a:ext cx="3547110" cy="25702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5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HMB • NICE NG88</a:t>
            </a:r>
            <a:endParaRPr lang="en-US" sz="1425" dirty="0"/>
          </a:p>
        </p:txBody>
      </p:sp>
      <p:sp>
        <p:nvSpPr>
          <p:cNvPr id="7" name="SK-26-text-6"/>
          <p:cNvSpPr/>
          <p:nvPr/>
        </p:nvSpPr>
        <p:spPr>
          <a:xfrm>
            <a:off x="1019175" y="3057525"/>
            <a:ext cx="3474720" cy="304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5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PCOS • Diagnosis</a:t>
            </a:r>
            <a:endParaRPr lang="en-US" sz="1425" dirty="0"/>
          </a:p>
        </p:txBody>
      </p:sp>
      <p:sp>
        <p:nvSpPr>
          <p:cNvPr id="8" name="SK-26-text-7"/>
          <p:cNvSpPr/>
          <p:nvPr/>
        </p:nvSpPr>
        <p:spPr>
          <a:xfrm>
            <a:off x="1019175" y="4238625"/>
            <a:ext cx="4777740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5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Amenorrhoea • Referral</a:t>
            </a:r>
            <a:endParaRPr lang="en-US" sz="1425" dirty="0"/>
          </a:p>
        </p:txBody>
      </p:sp>
      <p:sp>
        <p:nvSpPr>
          <p:cNvPr id="9" name="SK-26-text-8"/>
          <p:cNvSpPr/>
          <p:nvPr/>
        </p:nvSpPr>
        <p:spPr>
          <a:xfrm>
            <a:off x="1019175" y="5400675"/>
            <a:ext cx="6949440" cy="2952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5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Terminology • NICE NG23 2024</a:t>
            </a:r>
            <a:endParaRPr lang="en-US" sz="1425" dirty="0"/>
          </a:p>
        </p:txBody>
      </p:sp>
      <p:sp>
        <p:nvSpPr>
          <p:cNvPr id="10" name="SK-26-text-9"/>
          <p:cNvSpPr/>
          <p:nvPr/>
        </p:nvSpPr>
        <p:spPr>
          <a:xfrm>
            <a:off x="6562725" y="1905000"/>
            <a:ext cx="4994910" cy="251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5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Chlamydia • BNF Current</a:t>
            </a:r>
            <a:endParaRPr lang="en-US" sz="1425" dirty="0"/>
          </a:p>
        </p:txBody>
      </p:sp>
      <p:sp>
        <p:nvSpPr>
          <p:cNvPr id="11" name="SK-26-text-10"/>
          <p:cNvSpPr/>
          <p:nvPr/>
        </p:nvSpPr>
        <p:spPr>
          <a:xfrm>
            <a:off x="6562725" y="3057525"/>
            <a:ext cx="5356860" cy="3143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5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Gonorrhoea •BASHH 2024</a:t>
            </a:r>
            <a:endParaRPr lang="en-US" sz="1425" dirty="0"/>
          </a:p>
        </p:txBody>
      </p:sp>
      <p:sp>
        <p:nvSpPr>
          <p:cNvPr id="12" name="SK-26-text-11"/>
          <p:cNvSpPr/>
          <p:nvPr/>
        </p:nvSpPr>
        <p:spPr>
          <a:xfrm>
            <a:off x="6562725" y="4238625"/>
            <a:ext cx="3909060" cy="2952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5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Cervical Screening</a:t>
            </a:r>
            <a:endParaRPr lang="en-US" sz="1425" dirty="0"/>
          </a:p>
        </p:txBody>
      </p:sp>
      <p:sp>
        <p:nvSpPr>
          <p:cNvPr id="13" name="SK-26-text-12"/>
          <p:cNvSpPr/>
          <p:nvPr/>
        </p:nvSpPr>
        <p:spPr>
          <a:xfrm>
            <a:off x="6562725" y="5400675"/>
            <a:ext cx="5212080" cy="2952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5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Ovarian Cysts • BritSPAG</a:t>
            </a:r>
            <a:endParaRPr lang="en-US" sz="1425" dirty="0"/>
          </a:p>
        </p:txBody>
      </p:sp>
      <p:sp>
        <p:nvSpPr>
          <p:cNvPr id="14" name="SK-26-text-13"/>
          <p:cNvSpPr/>
          <p:nvPr/>
        </p:nvSpPr>
        <p:spPr>
          <a:xfrm>
            <a:off x="990600" y="1285875"/>
            <a:ext cx="11201400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Key facts and treatment protocols — know these for the exam</a:t>
            </a:r>
            <a:endParaRPr lang="en-US" sz="1425" dirty="0"/>
          </a:p>
        </p:txBody>
      </p:sp>
      <p:sp>
        <p:nvSpPr>
          <p:cNvPr id="15" name="SK-26-text-14"/>
          <p:cNvSpPr/>
          <p:nvPr/>
        </p:nvSpPr>
        <p:spPr>
          <a:xfrm>
            <a:off x="962025" y="2209800"/>
            <a:ext cx="5773043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LNG-IUS (Mirena) is the first-line pharmacological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option for heavy menstrual bleeding</a:t>
            </a:r>
            <a:endParaRPr lang="en-US" sz="1650" dirty="0"/>
          </a:p>
        </p:txBody>
      </p:sp>
      <p:sp>
        <p:nvSpPr>
          <p:cNvPr id="16" name="SK-26-text-15"/>
          <p:cNvSpPr/>
          <p:nvPr/>
        </p:nvSpPr>
        <p:spPr>
          <a:xfrm>
            <a:off x="962025" y="3371850"/>
            <a:ext cx="5657850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Rotterdam criteria: 2 of 3 required — not all three.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Polycystic ovaries alone ≠ PCOS</a:t>
            </a:r>
            <a:endParaRPr lang="en-US" sz="1650" dirty="0"/>
          </a:p>
        </p:txBody>
      </p:sp>
      <p:sp>
        <p:nvSpPr>
          <p:cNvPr id="17" name="SK-26-text-16"/>
          <p:cNvSpPr/>
          <p:nvPr/>
        </p:nvSpPr>
        <p:spPr>
          <a:xfrm>
            <a:off x="962025" y="4533900"/>
            <a:ext cx="5773043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Primary amenorrhoea: refer by age 14 (no secondary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characteristics) or age 16 (2ndary characteristics present)</a:t>
            </a:r>
            <a:endParaRPr lang="en-US" sz="1650" dirty="0"/>
          </a:p>
        </p:txBody>
      </p:sp>
      <p:sp>
        <p:nvSpPr>
          <p:cNvPr id="18" name="SK-26-text-17"/>
          <p:cNvSpPr/>
          <p:nvPr/>
        </p:nvSpPr>
        <p:spPr>
          <a:xfrm>
            <a:off x="962025" y="5695950"/>
            <a:ext cx="5573911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Use POI (Premature Ovarian Insufficiency) — NOT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'premature menopause'</a:t>
            </a:r>
            <a:endParaRPr lang="en-US" sz="1650" dirty="0"/>
          </a:p>
        </p:txBody>
      </p:sp>
      <p:sp>
        <p:nvSpPr>
          <p:cNvPr id="19" name="SK-26-text-18"/>
          <p:cNvSpPr/>
          <p:nvPr/>
        </p:nvSpPr>
        <p:spPr>
          <a:xfrm>
            <a:off x="6562725" y="2209800"/>
            <a:ext cx="4913858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Doxycycline 100mg BD × 7 days = first-line.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Azithromycin single dose is second-line only</a:t>
            </a:r>
            <a:endParaRPr lang="en-US" sz="1650" dirty="0"/>
          </a:p>
        </p:txBody>
      </p:sp>
      <p:sp>
        <p:nvSpPr>
          <p:cNvPr id="20" name="SK-26-text-19"/>
          <p:cNvSpPr/>
          <p:nvPr/>
        </p:nvSpPr>
        <p:spPr>
          <a:xfrm>
            <a:off x="6523583" y="3371850"/>
            <a:ext cx="5668268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Ceftriaxone 1g IM single dose = first-line.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 NOT use ciprofloxacin — widespread resistance</a:t>
            </a:r>
            <a:endParaRPr lang="en-US" sz="1650" dirty="0"/>
          </a:p>
        </p:txBody>
      </p:sp>
      <p:sp>
        <p:nvSpPr>
          <p:cNvPr id="21" name="SK-26-text-20"/>
          <p:cNvSpPr/>
          <p:nvPr/>
        </p:nvSpPr>
        <p:spPr>
          <a:xfrm>
            <a:off x="6562725" y="4533900"/>
            <a:ext cx="4934843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Under-25s are not eligible for cervical smear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screening — this is correct policy, not a gap</a:t>
            </a:r>
            <a:endParaRPr lang="en-US" sz="1650" dirty="0"/>
          </a:p>
        </p:txBody>
      </p:sp>
      <p:sp>
        <p:nvSpPr>
          <p:cNvPr id="22" name="SK-26-text-21"/>
          <p:cNvSpPr/>
          <p:nvPr/>
        </p:nvSpPr>
        <p:spPr>
          <a:xfrm>
            <a:off x="6562725" y="5695950"/>
            <a:ext cx="4641503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Simple ovarian cyst under 5cm: no further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investigation required — reassurance only</a:t>
            </a:r>
            <a:endParaRPr lang="en-US" sz="1650" dirty="0"/>
          </a:p>
        </p:txBody>
      </p:sp>
      <p:sp>
        <p:nvSpPr>
          <p:cNvPr id="23" name="SK-26-text-22"/>
          <p:cNvSpPr/>
          <p:nvPr/>
        </p:nvSpPr>
        <p:spPr>
          <a:xfrm>
            <a:off x="657225" y="6572250"/>
            <a:ext cx="676656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• Adolescent Gynaecology</a:t>
            </a:r>
            <a:endParaRPr lang="en-US" sz="1200" dirty="0"/>
          </a:p>
        </p:txBody>
      </p:sp>
      <p:sp>
        <p:nvSpPr>
          <p:cNvPr id="24" name="SK-26-text-23"/>
          <p:cNvSpPr/>
          <p:nvPr/>
        </p:nvSpPr>
        <p:spPr>
          <a:xfrm>
            <a:off x="9915525" y="6572250"/>
            <a:ext cx="1770608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079" y="5280571"/>
            <a:ext cx="658267" cy="658267"/>
          </a:xfrm>
          <a:prstGeom prst="rect">
            <a:avLst/>
          </a:prstGeom>
        </p:spPr>
      </p:pic>
      <p:pic>
        <p:nvPicPr>
          <p:cNvPr id="4" name="SK-2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679" y="5273725"/>
            <a:ext cx="548580" cy="713184"/>
          </a:xfrm>
          <a:prstGeom prst="rect">
            <a:avLst/>
          </a:prstGeom>
        </p:spPr>
      </p:pic>
      <p:pic>
        <p:nvPicPr>
          <p:cNvPr id="5" name="SK-2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894" y="3881586"/>
            <a:ext cx="560784" cy="658267"/>
          </a:xfrm>
          <a:prstGeom prst="rect">
            <a:avLst/>
          </a:prstGeom>
        </p:spPr>
      </p:pic>
      <p:pic>
        <p:nvPicPr>
          <p:cNvPr id="6" name="SK-2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659" y="3895279"/>
            <a:ext cx="658267" cy="617190"/>
          </a:xfrm>
          <a:prstGeom prst="rect">
            <a:avLst/>
          </a:prstGeom>
        </p:spPr>
      </p:pic>
      <p:pic>
        <p:nvPicPr>
          <p:cNvPr id="7" name="SK-2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6079" y="2489448"/>
            <a:ext cx="658267" cy="610344"/>
          </a:xfrm>
          <a:prstGeom prst="rect">
            <a:avLst/>
          </a:prstGeom>
        </p:spPr>
      </p:pic>
      <p:pic>
        <p:nvPicPr>
          <p:cNvPr id="8" name="SK-2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2196" y="2537371"/>
            <a:ext cx="719286" cy="528042"/>
          </a:xfrm>
          <a:prstGeom prst="rect">
            <a:avLst/>
          </a:prstGeom>
        </p:spPr>
      </p:pic>
      <p:pic>
        <p:nvPicPr>
          <p:cNvPr id="9" name="SK-2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98196" y="1707505"/>
            <a:ext cx="219373" cy="233065"/>
          </a:xfrm>
          <a:prstGeom prst="rect">
            <a:avLst/>
          </a:prstGeom>
        </p:spPr>
      </p:pic>
      <p:sp>
        <p:nvSpPr>
          <p:cNvPr id="10" name="SK-27-text-9"/>
          <p:cNvSpPr/>
          <p:nvPr/>
        </p:nvSpPr>
        <p:spPr>
          <a:xfrm>
            <a:off x="657225" y="781050"/>
            <a:ext cx="8058150" cy="5147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54"/>
              </a:lnSpc>
              <a:buNone/>
            </a:pPr>
            <a:r>
              <a:rPr lang="en-US" sz="3525" b="1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SCA Exam Pearls</a:t>
            </a:r>
            <a:endParaRPr lang="en-US" sz="3525" dirty="0"/>
          </a:p>
        </p:txBody>
      </p:sp>
      <p:sp>
        <p:nvSpPr>
          <p:cNvPr id="11" name="SK-27-text-10"/>
          <p:cNvSpPr/>
          <p:nvPr/>
        </p:nvSpPr>
        <p:spPr>
          <a:xfrm>
            <a:off x="1809750" y="2286000"/>
            <a:ext cx="3520440" cy="2702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b="1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See Them Alone</a:t>
            </a:r>
            <a:endParaRPr lang="en-US" sz="1650" dirty="0"/>
          </a:p>
        </p:txBody>
      </p:sp>
      <p:sp>
        <p:nvSpPr>
          <p:cNvPr id="12" name="SK-27-text-11"/>
          <p:cNvSpPr/>
          <p:nvPr/>
        </p:nvSpPr>
        <p:spPr>
          <a:xfrm>
            <a:off x="1809750" y="3686175"/>
            <a:ext cx="5280660" cy="2702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b="1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Fertility Sensitivity</a:t>
            </a:r>
            <a:endParaRPr lang="en-US" sz="1650" dirty="0"/>
          </a:p>
        </p:txBody>
      </p:sp>
      <p:sp>
        <p:nvSpPr>
          <p:cNvPr id="13" name="SK-27-text-12"/>
          <p:cNvSpPr/>
          <p:nvPr/>
        </p:nvSpPr>
        <p:spPr>
          <a:xfrm>
            <a:off x="1809750" y="5143500"/>
            <a:ext cx="4777740" cy="2702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b="1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Body Image Language</a:t>
            </a:r>
            <a:endParaRPr lang="en-US" sz="1650" dirty="0"/>
          </a:p>
        </p:txBody>
      </p:sp>
      <p:sp>
        <p:nvSpPr>
          <p:cNvPr id="14" name="SK-27-text-13"/>
          <p:cNvSpPr/>
          <p:nvPr/>
        </p:nvSpPr>
        <p:spPr>
          <a:xfrm>
            <a:off x="7362825" y="2286000"/>
            <a:ext cx="4777740" cy="2702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b="1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Normalise Screening</a:t>
            </a:r>
            <a:endParaRPr lang="en-US" sz="1650" dirty="0"/>
          </a:p>
        </p:txBody>
      </p:sp>
      <p:sp>
        <p:nvSpPr>
          <p:cNvPr id="15" name="SK-27-text-14"/>
          <p:cNvSpPr/>
          <p:nvPr/>
        </p:nvSpPr>
        <p:spPr>
          <a:xfrm>
            <a:off x="7362825" y="3686175"/>
            <a:ext cx="4274820" cy="2702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b="1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Validate the Pain</a:t>
            </a:r>
            <a:endParaRPr lang="en-US" sz="1650" dirty="0"/>
          </a:p>
        </p:txBody>
      </p:sp>
      <p:sp>
        <p:nvSpPr>
          <p:cNvPr id="16" name="SK-27-text-15"/>
          <p:cNvSpPr/>
          <p:nvPr/>
        </p:nvSpPr>
        <p:spPr>
          <a:xfrm>
            <a:off x="7362825" y="5143500"/>
            <a:ext cx="4274820" cy="2702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b="1" dirty="0">
                <a:solidFill>
                  <a:srgbClr val="0B1A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PCOS Holistically</a:t>
            </a:r>
            <a:endParaRPr lang="en-US" sz="1650" dirty="0"/>
          </a:p>
        </p:txBody>
      </p:sp>
      <p:sp>
        <p:nvSpPr>
          <p:cNvPr id="17" name="SK-27-text-16"/>
          <p:cNvSpPr/>
          <p:nvPr/>
        </p:nvSpPr>
        <p:spPr>
          <a:xfrm>
            <a:off x="602456" y="428625"/>
            <a:ext cx="3090863" cy="2027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96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18" name="SK-27-text-17"/>
          <p:cNvSpPr/>
          <p:nvPr/>
        </p:nvSpPr>
        <p:spPr>
          <a:xfrm>
            <a:off x="714375" y="1695450"/>
            <a:ext cx="11477625" cy="2760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74"/>
              </a:lnSpc>
              <a:buNone/>
            </a:pPr>
            <a:r>
              <a:rPr lang="en-US" sz="1725" dirty="0">
                <a:solidFill>
                  <a:srgbClr val="5959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Consulting skills · Communication · Patient-centred care</a:t>
            </a:r>
            <a:endParaRPr lang="en-US" sz="1725" dirty="0"/>
          </a:p>
        </p:txBody>
      </p:sp>
      <p:sp>
        <p:nvSpPr>
          <p:cNvPr id="19" name="SK-27-text-18"/>
          <p:cNvSpPr/>
          <p:nvPr/>
        </p:nvSpPr>
        <p:spPr>
          <a:xfrm>
            <a:off x="1809750" y="2638425"/>
            <a:ext cx="3887093" cy="6460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Always offer to see the young person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without parents — every time, without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exception.</a:t>
            </a:r>
            <a:endParaRPr lang="en-US" sz="1425" dirty="0"/>
          </a:p>
        </p:txBody>
      </p:sp>
      <p:sp>
        <p:nvSpPr>
          <p:cNvPr id="20" name="SK-27-text-19"/>
          <p:cNvSpPr/>
          <p:nvPr/>
        </p:nvSpPr>
        <p:spPr>
          <a:xfrm>
            <a:off x="1809750" y="4038600"/>
            <a:ext cx="4452938" cy="6460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Address fertility concerns sensitively —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especially Depo-Provera (delayed return up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 12-18 months).</a:t>
            </a:r>
            <a:endParaRPr lang="en-US" sz="1425" dirty="0"/>
          </a:p>
        </p:txBody>
      </p:sp>
      <p:sp>
        <p:nvSpPr>
          <p:cNvPr id="21" name="SK-27-text-20"/>
          <p:cNvSpPr/>
          <p:nvPr/>
        </p:nvSpPr>
        <p:spPr>
          <a:xfrm>
            <a:off x="1809750" y="5467350"/>
            <a:ext cx="4505325" cy="6460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Reassure about labial variation — use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affirming, non-shaming language. ‘There is a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wide range of normal.’</a:t>
            </a:r>
            <a:endParaRPr lang="en-US" sz="1425" dirty="0"/>
          </a:p>
        </p:txBody>
      </p:sp>
      <p:sp>
        <p:nvSpPr>
          <p:cNvPr id="22" name="SK-27-text-21"/>
          <p:cNvSpPr/>
          <p:nvPr/>
        </p:nvSpPr>
        <p:spPr>
          <a:xfrm>
            <a:off x="7362825" y="2638425"/>
            <a:ext cx="4672905" cy="6460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Say: ‘This is something I offer all young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women your age’ — removes stigma from STI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testing.</a:t>
            </a:r>
            <a:endParaRPr lang="en-US" sz="1425" dirty="0"/>
          </a:p>
        </p:txBody>
      </p:sp>
      <p:sp>
        <p:nvSpPr>
          <p:cNvPr id="23" name="SK-27-text-22"/>
          <p:cNvSpPr/>
          <p:nvPr/>
        </p:nvSpPr>
        <p:spPr>
          <a:xfrm>
            <a:off x="7362825" y="4038600"/>
            <a:ext cx="4672905" cy="6460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Endometriosis: validate pain, explain the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diagnostic delay, and outline the laparoscopy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pathway clearly.</a:t>
            </a:r>
            <a:endParaRPr lang="en-US" sz="1425" dirty="0"/>
          </a:p>
        </p:txBody>
      </p:sp>
      <p:sp>
        <p:nvSpPr>
          <p:cNvPr id="24" name="SK-27-text-23"/>
          <p:cNvSpPr/>
          <p:nvPr/>
        </p:nvSpPr>
        <p:spPr>
          <a:xfrm>
            <a:off x="7362825" y="5467350"/>
            <a:ext cx="4473773" cy="6460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Address fertility, weight, mental health, and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long-term metabolic risk — not just the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menstrual cycle.</a:t>
            </a:r>
            <a:endParaRPr lang="en-US" sz="1425" dirty="0"/>
          </a:p>
        </p:txBody>
      </p:sp>
      <p:sp>
        <p:nvSpPr>
          <p:cNvPr id="25" name="SK-27-text-24"/>
          <p:cNvSpPr/>
          <p:nvPr/>
        </p:nvSpPr>
        <p:spPr>
          <a:xfrm>
            <a:off x="7258050" y="1724025"/>
            <a:ext cx="1748790" cy="1619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7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SCA Focus</a:t>
            </a:r>
            <a:endParaRPr lang="en-US" sz="1275" dirty="0"/>
          </a:p>
        </p:txBody>
      </p:sp>
      <p:sp>
        <p:nvSpPr>
          <p:cNvPr id="26" name="SK-27-text-25"/>
          <p:cNvSpPr/>
          <p:nvPr/>
        </p:nvSpPr>
        <p:spPr>
          <a:xfrm>
            <a:off x="3613249" y="6600825"/>
            <a:ext cx="4955828" cy="1494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6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 · Bradford VTS Teaching Deck · May 2026</a:t>
            </a:r>
            <a:endParaRPr lang="en-US" sz="10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5263" y="1001167"/>
            <a:ext cx="219373" cy="205680"/>
          </a:xfrm>
          <a:prstGeom prst="rect">
            <a:avLst/>
          </a:prstGeom>
        </p:spPr>
      </p:pic>
      <p:sp>
        <p:nvSpPr>
          <p:cNvPr id="4" name="SK-28-text-3"/>
          <p:cNvSpPr/>
          <p:nvPr/>
        </p:nvSpPr>
        <p:spPr>
          <a:xfrm>
            <a:off x="742950" y="371475"/>
            <a:ext cx="6858000" cy="4953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900"/>
              </a:lnSpc>
              <a:buNone/>
            </a:pPr>
            <a:r>
              <a:rPr lang="en-US" sz="3000" b="1" dirty="0">
                <a:solidFill>
                  <a:srgbClr val="0B1A30"/>
                </a:solidFill>
              </a:rPr>
              <a:t>Common Pitfalls</a:t>
            </a:r>
            <a:endParaRPr lang="en-US" sz="3000" dirty="0"/>
          </a:p>
        </p:txBody>
      </p:sp>
      <p:sp>
        <p:nvSpPr>
          <p:cNvPr id="5" name="SK-28-text-4"/>
          <p:cNvSpPr/>
          <p:nvPr/>
        </p:nvSpPr>
        <p:spPr>
          <a:xfrm>
            <a:off x="742950" y="942975"/>
            <a:ext cx="11449050" cy="3219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35"/>
              </a:lnSpc>
              <a:buNone/>
            </a:pPr>
            <a:r>
              <a:rPr lang="en-US" sz="1950" dirty="0">
                <a:solidFill>
                  <a:srgbClr val="4D53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Adolescent Gynaecology — Mistakes to Avoid in Primary Care</a:t>
            </a:r>
            <a:endParaRPr lang="en-US" sz="1950" dirty="0"/>
          </a:p>
        </p:txBody>
      </p:sp>
      <p:sp>
        <p:nvSpPr>
          <p:cNvPr id="6" name="SK-28-text-5"/>
          <p:cNvSpPr/>
          <p:nvPr/>
        </p:nvSpPr>
        <p:spPr>
          <a:xfrm>
            <a:off x="1333500" y="1838325"/>
            <a:ext cx="8149590" cy="3022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Unnecessary vaginal examination</a:t>
            </a:r>
            <a:endParaRPr lang="en-US" sz="1725" dirty="0"/>
          </a:p>
        </p:txBody>
      </p:sp>
      <p:sp>
        <p:nvSpPr>
          <p:cNvPr id="7" name="SK-28-text-6"/>
          <p:cNvSpPr/>
          <p:nvPr/>
        </p:nvSpPr>
        <p:spPr>
          <a:xfrm>
            <a:off x="1333500" y="3000375"/>
            <a:ext cx="6835140" cy="3022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Azithromycin for chlamydia</a:t>
            </a:r>
            <a:endParaRPr lang="en-US" sz="1725" dirty="0"/>
          </a:p>
        </p:txBody>
      </p:sp>
      <p:sp>
        <p:nvSpPr>
          <p:cNvPr id="8" name="SK-28-text-7"/>
          <p:cNvSpPr/>
          <p:nvPr/>
        </p:nvSpPr>
        <p:spPr>
          <a:xfrm>
            <a:off x="1333500" y="4152900"/>
            <a:ext cx="7360920" cy="3022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Diagnosing PCOS on USS alone</a:t>
            </a:r>
            <a:endParaRPr lang="en-US" sz="1725" dirty="0"/>
          </a:p>
        </p:txBody>
      </p:sp>
      <p:sp>
        <p:nvSpPr>
          <p:cNvPr id="9" name="SK-28-text-8"/>
          <p:cNvSpPr/>
          <p:nvPr/>
        </p:nvSpPr>
        <p:spPr>
          <a:xfrm>
            <a:off x="1333500" y="5314950"/>
            <a:ext cx="8149590" cy="3022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Dismissing severe dysmenorrhoea</a:t>
            </a:r>
            <a:endParaRPr lang="en-US" sz="1725" dirty="0"/>
          </a:p>
        </p:txBody>
      </p:sp>
      <p:sp>
        <p:nvSpPr>
          <p:cNvPr id="10" name="SK-28-text-9"/>
          <p:cNvSpPr/>
          <p:nvPr/>
        </p:nvSpPr>
        <p:spPr>
          <a:xfrm>
            <a:off x="6810375" y="1838325"/>
            <a:ext cx="5381625" cy="3022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 referral for simple cysts &lt;5cm</a:t>
            </a:r>
            <a:endParaRPr lang="en-US" sz="1725" dirty="0"/>
          </a:p>
        </p:txBody>
      </p:sp>
      <p:sp>
        <p:nvSpPr>
          <p:cNvPr id="11" name="SK-28-text-10"/>
          <p:cNvSpPr/>
          <p:nvPr/>
        </p:nvSpPr>
        <p:spPr>
          <a:xfrm>
            <a:off x="6810375" y="3000375"/>
            <a:ext cx="5381625" cy="3022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Forgetting bleeding disorders in HMB</a:t>
            </a:r>
            <a:endParaRPr lang="en-US" sz="1725" dirty="0"/>
          </a:p>
        </p:txBody>
      </p:sp>
      <p:sp>
        <p:nvSpPr>
          <p:cNvPr id="12" name="SK-28-text-11"/>
          <p:cNvSpPr/>
          <p:nvPr/>
        </p:nvSpPr>
        <p:spPr>
          <a:xfrm>
            <a:off x="6810375" y="4152900"/>
            <a:ext cx="5381625" cy="3022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Starting metformin in primary care</a:t>
            </a:r>
            <a:endParaRPr lang="en-US" sz="1725" dirty="0"/>
          </a:p>
        </p:txBody>
      </p:sp>
      <p:sp>
        <p:nvSpPr>
          <p:cNvPr id="13" name="SK-28-text-12"/>
          <p:cNvSpPr/>
          <p:nvPr/>
        </p:nvSpPr>
        <p:spPr>
          <a:xfrm>
            <a:off x="6810375" y="5314950"/>
            <a:ext cx="5381625" cy="3022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Calling it 'premature menopause'</a:t>
            </a:r>
            <a:endParaRPr lang="en-US" sz="1725" dirty="0"/>
          </a:p>
        </p:txBody>
      </p:sp>
      <p:sp>
        <p:nvSpPr>
          <p:cNvPr id="14" name="SK-28-text-13"/>
          <p:cNvSpPr/>
          <p:nvPr/>
        </p:nvSpPr>
        <p:spPr>
          <a:xfrm>
            <a:off x="1362075" y="2190750"/>
            <a:ext cx="4788098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Self-swab, HVS, and USS are preferred in young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women — VE only if absolutely essential</a:t>
            </a:r>
            <a:endParaRPr lang="en-US" sz="1425" dirty="0"/>
          </a:p>
        </p:txBody>
      </p:sp>
      <p:sp>
        <p:nvSpPr>
          <p:cNvPr id="15" name="SK-28-text-14"/>
          <p:cNvSpPr/>
          <p:nvPr/>
        </p:nvSpPr>
        <p:spPr>
          <a:xfrm>
            <a:off x="1362075" y="3343275"/>
            <a:ext cx="5029200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Doxycycline 100mg BD × 7 days is now first-line —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azithromycin no longer recommended routinely</a:t>
            </a:r>
            <a:endParaRPr lang="en-US" sz="1425" dirty="0"/>
          </a:p>
        </p:txBody>
      </p:sp>
      <p:sp>
        <p:nvSpPr>
          <p:cNvPr id="16" name="SK-28-text-15"/>
          <p:cNvSpPr/>
          <p:nvPr/>
        </p:nvSpPr>
        <p:spPr>
          <a:xfrm>
            <a:off x="1362075" y="4505325"/>
            <a:ext cx="4704308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USS is unreliable within 3 years of menarche —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Rotterdam criteria require 2 of 3 features</a:t>
            </a:r>
            <a:endParaRPr lang="en-US" sz="1425" dirty="0"/>
          </a:p>
        </p:txBody>
      </p:sp>
      <p:sp>
        <p:nvSpPr>
          <p:cNvPr id="17" name="SK-28-text-16"/>
          <p:cNvSpPr/>
          <p:nvPr/>
        </p:nvSpPr>
        <p:spPr>
          <a:xfrm>
            <a:off x="1362075" y="5657850"/>
            <a:ext cx="4851053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Endometriosis begins in adolescence — average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UK delay to diagnosis is 7-8 years</a:t>
            </a:r>
            <a:endParaRPr lang="en-US" sz="1425" dirty="0"/>
          </a:p>
        </p:txBody>
      </p:sp>
      <p:sp>
        <p:nvSpPr>
          <p:cNvPr id="18" name="SK-28-text-17"/>
          <p:cNvSpPr/>
          <p:nvPr/>
        </p:nvSpPr>
        <p:spPr>
          <a:xfrm>
            <a:off x="6838950" y="2190750"/>
            <a:ext cx="5102423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BritSPAG: simple cyst under 5cm requires no further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investigation — reassurance is appropriate</a:t>
            </a:r>
            <a:endParaRPr lang="en-US" sz="1425" dirty="0"/>
          </a:p>
        </p:txBody>
      </p:sp>
      <p:sp>
        <p:nvSpPr>
          <p:cNvPr id="19" name="SK-28-text-18"/>
          <p:cNvSpPr/>
          <p:nvPr/>
        </p:nvSpPr>
        <p:spPr>
          <a:xfrm>
            <a:off x="6838950" y="3343275"/>
            <a:ext cx="5123408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Von Willebrand disease is more common in adolescents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always consider clotting screen at first presentation</a:t>
            </a:r>
            <a:endParaRPr lang="en-US" sz="1425" dirty="0"/>
          </a:p>
        </p:txBody>
      </p:sp>
      <p:sp>
        <p:nvSpPr>
          <p:cNvPr id="20" name="SK-28-text-19"/>
          <p:cNvSpPr/>
          <p:nvPr/>
        </p:nvSpPr>
        <p:spPr>
          <a:xfrm>
            <a:off x="6838950" y="4505325"/>
            <a:ext cx="4232821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not initiate metformin for PCOS without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specialist input — refer first</a:t>
            </a:r>
            <a:endParaRPr lang="en-US" sz="1425" dirty="0"/>
          </a:p>
        </p:txBody>
      </p:sp>
      <p:sp>
        <p:nvSpPr>
          <p:cNvPr id="21" name="SK-28-text-20"/>
          <p:cNvSpPr/>
          <p:nvPr/>
        </p:nvSpPr>
        <p:spPr>
          <a:xfrm>
            <a:off x="6838950" y="5657850"/>
            <a:ext cx="4903440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'Premature Ovarian Insufficiency (POI)' — per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NG23 updated 2024</a:t>
            </a:r>
            <a:endParaRPr lang="en-US" sz="1425" dirty="0"/>
          </a:p>
        </p:txBody>
      </p:sp>
      <p:sp>
        <p:nvSpPr>
          <p:cNvPr id="22" name="SK-28-text-21"/>
          <p:cNvSpPr/>
          <p:nvPr/>
        </p:nvSpPr>
        <p:spPr>
          <a:xfrm>
            <a:off x="9594949" y="987751"/>
            <a:ext cx="2762250" cy="2160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1"/>
              </a:lnSpc>
              <a:buNone/>
            </a:pPr>
            <a:r>
              <a:rPr lang="en-US" sz="1350" b="1" dirty="0">
                <a:solidFill>
                  <a:srgbClr val="9B59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⚠️ Clinical Awareness</a:t>
            </a:r>
            <a:endParaRPr lang="en-US" sz="1350" dirty="0"/>
          </a:p>
        </p:txBody>
      </p:sp>
      <p:sp>
        <p:nvSpPr>
          <p:cNvPr id="23" name="SK-28-text-22"/>
          <p:cNvSpPr/>
          <p:nvPr/>
        </p:nvSpPr>
        <p:spPr>
          <a:xfrm>
            <a:off x="657225" y="6524625"/>
            <a:ext cx="11534775" cy="1797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16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 • Adolescent Gynaecology • May 2026 • www.bradfordvts.co.uk</a:t>
            </a:r>
            <a:endParaRPr lang="en-US" sz="1200" dirty="0"/>
          </a:p>
        </p:txBody>
      </p:sp>
      <p:sp>
        <p:nvSpPr>
          <p:cNvPr id="24" name="SK-28-text-23"/>
          <p:cNvSpPr/>
          <p:nvPr/>
        </p:nvSpPr>
        <p:spPr>
          <a:xfrm>
            <a:off x="9643467" y="6543675"/>
            <a:ext cx="2001143" cy="1686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27"/>
              </a:lnSpc>
              <a:buNone/>
            </a:pPr>
            <a:r>
              <a:rPr lang="en-US" sz="1125" b="1" dirty="0">
                <a:solidFill>
                  <a:srgbClr val="9B59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NICE 2024/2025</a:t>
            </a:r>
            <a:endParaRPr lang="en-US" sz="11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29-text-2"/>
          <p:cNvSpPr/>
          <p:nvPr/>
        </p:nvSpPr>
        <p:spPr>
          <a:xfrm>
            <a:off x="676275" y="1047750"/>
            <a:ext cx="11515725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50"/>
              </a:lnSpc>
              <a:buNone/>
            </a:pPr>
            <a:r>
              <a:rPr lang="en-US" sz="3375" b="1" dirty="0">
                <a:solidFill>
                  <a:srgbClr val="0B1A30"/>
                </a:solidFill>
              </a:rPr>
              <a:t>Patient Communication and Reassurance</a:t>
            </a:r>
            <a:endParaRPr lang="en-US" sz="3375" dirty="0"/>
          </a:p>
        </p:txBody>
      </p:sp>
      <p:sp>
        <p:nvSpPr>
          <p:cNvPr id="4" name="SK-29-text-3"/>
          <p:cNvSpPr/>
          <p:nvPr/>
        </p:nvSpPr>
        <p:spPr>
          <a:xfrm>
            <a:off x="611981" y="600075"/>
            <a:ext cx="2462213" cy="2533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9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CONSULTING SKILLS</a:t>
            </a:r>
            <a:endParaRPr lang="en-US" sz="1500" dirty="0"/>
          </a:p>
        </p:txBody>
      </p:sp>
      <p:sp>
        <p:nvSpPr>
          <p:cNvPr id="5" name="SK-29-text-4"/>
          <p:cNvSpPr/>
          <p:nvPr/>
        </p:nvSpPr>
        <p:spPr>
          <a:xfrm>
            <a:off x="714375" y="2000250"/>
            <a:ext cx="8149590" cy="291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725" dirty="0">
                <a:solidFill>
                  <a:srgbClr val="6D6D6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to say — and how to say it</a:t>
            </a:r>
            <a:endParaRPr lang="en-US" sz="1725" dirty="0"/>
          </a:p>
        </p:txBody>
      </p:sp>
      <p:sp>
        <p:nvSpPr>
          <p:cNvPr id="6" name="SK-29-text-5"/>
          <p:cNvSpPr/>
          <p:nvPr/>
        </p:nvSpPr>
        <p:spPr>
          <a:xfrm>
            <a:off x="1028700" y="3000375"/>
            <a:ext cx="5605463" cy="8862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7"/>
              </a:lnSpc>
              <a:buNone/>
            </a:pPr>
            <a:r>
              <a:rPr lang="en-US" sz="165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“It’s completely normal for periods to be</a:t>
            </a:r>
            <a:endParaRPr lang="en-US" sz="1650" dirty="0"/>
          </a:p>
          <a:p>
            <a:pPr marL="0" indent="0">
              <a:lnSpc>
                <a:spcPts val="2327"/>
              </a:lnSpc>
              <a:buNone/>
            </a:pPr>
            <a:r>
              <a:rPr lang="en-US" sz="165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irregular when you first start — but I want to</a:t>
            </a:r>
            <a:endParaRPr lang="en-US" sz="1650" dirty="0"/>
          </a:p>
          <a:p>
            <a:pPr marL="0" indent="0">
              <a:lnSpc>
                <a:spcPts val="2327"/>
              </a:lnSpc>
              <a:buNone/>
            </a:pPr>
            <a:r>
              <a:rPr lang="en-US" sz="165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make sure we keep an eye on things together.”</a:t>
            </a:r>
            <a:endParaRPr lang="en-US" sz="1650" dirty="0"/>
          </a:p>
        </p:txBody>
      </p:sp>
      <p:sp>
        <p:nvSpPr>
          <p:cNvPr id="7" name="SK-29-text-6"/>
          <p:cNvSpPr/>
          <p:nvPr/>
        </p:nvSpPr>
        <p:spPr>
          <a:xfrm>
            <a:off x="1028700" y="4924425"/>
            <a:ext cx="5291138" cy="8862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7"/>
              </a:lnSpc>
              <a:buNone/>
            </a:pPr>
            <a:r>
              <a:rPr lang="en-US" sz="165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“Period pain that stops you going to school</a:t>
            </a:r>
            <a:endParaRPr lang="en-US" sz="1650" dirty="0"/>
          </a:p>
          <a:p>
            <a:pPr marL="0" indent="0">
              <a:lnSpc>
                <a:spcPts val="2327"/>
              </a:lnSpc>
              <a:buNone/>
            </a:pPr>
            <a:r>
              <a:rPr lang="en-US" sz="165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isn’t something you should just put up with.</a:t>
            </a:r>
            <a:endParaRPr lang="en-US" sz="1650" dirty="0"/>
          </a:p>
          <a:p>
            <a:pPr marL="0" indent="0">
              <a:lnSpc>
                <a:spcPts val="2327"/>
              </a:lnSpc>
              <a:buNone/>
            </a:pPr>
            <a:r>
              <a:rPr lang="en-US" sz="165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Let’s work out what’s going on.”</a:t>
            </a:r>
            <a:endParaRPr lang="en-US" sz="1650" dirty="0"/>
          </a:p>
        </p:txBody>
      </p:sp>
      <p:sp>
        <p:nvSpPr>
          <p:cNvPr id="8" name="SK-29-text-7"/>
          <p:cNvSpPr/>
          <p:nvPr/>
        </p:nvSpPr>
        <p:spPr>
          <a:xfrm>
            <a:off x="6591300" y="3028950"/>
            <a:ext cx="5374928" cy="8862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7"/>
              </a:lnSpc>
              <a:buNone/>
            </a:pPr>
            <a:r>
              <a:rPr lang="en-US" sz="165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“I’d like to do a quick swab test — it’s</a:t>
            </a:r>
            <a:endParaRPr lang="en-US" sz="1650" dirty="0"/>
          </a:p>
          <a:p>
            <a:pPr marL="0" indent="0">
              <a:lnSpc>
                <a:spcPts val="2327"/>
              </a:lnSpc>
              <a:buNone/>
            </a:pPr>
            <a:r>
              <a:rPr lang="en-US" sz="165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something I offer all young people routinely.</a:t>
            </a:r>
            <a:endParaRPr lang="en-US" sz="1650" dirty="0"/>
          </a:p>
          <a:p>
            <a:pPr marL="0" indent="0">
              <a:lnSpc>
                <a:spcPts val="2327"/>
              </a:lnSpc>
              <a:buNone/>
            </a:pPr>
            <a:r>
              <a:rPr lang="en-US" sz="165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Nothing to worry about.”</a:t>
            </a:r>
            <a:endParaRPr lang="en-US" sz="1650" dirty="0"/>
          </a:p>
        </p:txBody>
      </p:sp>
      <p:sp>
        <p:nvSpPr>
          <p:cNvPr id="9" name="SK-29-text-8"/>
          <p:cNvSpPr/>
          <p:nvPr/>
        </p:nvSpPr>
        <p:spPr>
          <a:xfrm>
            <a:off x="6591300" y="4924425"/>
            <a:ext cx="5238750" cy="8862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7"/>
              </a:lnSpc>
              <a:buNone/>
            </a:pPr>
            <a:r>
              <a:rPr lang="en-US" sz="165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“Vulvas come in all shapes and sizes. What</a:t>
            </a:r>
            <a:endParaRPr lang="en-US" sz="1650" dirty="0"/>
          </a:p>
          <a:p>
            <a:pPr marL="0" indent="0">
              <a:lnSpc>
                <a:spcPts val="2327"/>
              </a:lnSpc>
              <a:buNone/>
            </a:pPr>
            <a:r>
              <a:rPr lang="en-US" sz="165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you’re describing is a completely normal</a:t>
            </a:r>
            <a:endParaRPr lang="en-US" sz="1650" dirty="0"/>
          </a:p>
          <a:p>
            <a:pPr marL="0" indent="0">
              <a:lnSpc>
                <a:spcPts val="2327"/>
              </a:lnSpc>
              <a:buNone/>
            </a:pPr>
            <a:r>
              <a:rPr lang="en-US" sz="1650" i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variation — you don’t need any treatment.”</a:t>
            </a:r>
            <a:endParaRPr lang="en-US" sz="1650" dirty="0"/>
          </a:p>
        </p:txBody>
      </p:sp>
      <p:sp>
        <p:nvSpPr>
          <p:cNvPr id="10" name="SK-29-text-9"/>
          <p:cNvSpPr/>
          <p:nvPr/>
        </p:nvSpPr>
        <p:spPr>
          <a:xfrm>
            <a:off x="3748980" y="6562725"/>
            <a:ext cx="469389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Normalise • Validate • Reassure • Never dismiss</a:t>
            </a:r>
            <a:endParaRPr lang="en-US" sz="1350" dirty="0"/>
          </a:p>
        </p:txBody>
      </p:sp>
      <p:sp>
        <p:nvSpPr>
          <p:cNvPr id="11" name="SK-29-text-10"/>
          <p:cNvSpPr/>
          <p:nvPr/>
        </p:nvSpPr>
        <p:spPr>
          <a:xfrm>
            <a:off x="1028700" y="2781300"/>
            <a:ext cx="330327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6D6D6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IRREGULAR PERIODS</a:t>
            </a:r>
            <a:endParaRPr lang="en-US" sz="1275" dirty="0"/>
          </a:p>
        </p:txBody>
      </p:sp>
      <p:sp>
        <p:nvSpPr>
          <p:cNvPr id="12" name="SK-29-text-11"/>
          <p:cNvSpPr/>
          <p:nvPr/>
        </p:nvSpPr>
        <p:spPr>
          <a:xfrm>
            <a:off x="1028700" y="4648200"/>
            <a:ext cx="213741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6D6D6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PERIOD PAIN</a:t>
            </a:r>
            <a:endParaRPr lang="en-US" sz="1275" dirty="0"/>
          </a:p>
        </p:txBody>
      </p:sp>
      <p:sp>
        <p:nvSpPr>
          <p:cNvPr id="13" name="SK-29-text-12"/>
          <p:cNvSpPr/>
          <p:nvPr/>
        </p:nvSpPr>
        <p:spPr>
          <a:xfrm>
            <a:off x="6591300" y="2781300"/>
            <a:ext cx="252603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6D6D6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 SCREENING</a:t>
            </a:r>
            <a:endParaRPr lang="en-US" sz="1275" dirty="0"/>
          </a:p>
        </p:txBody>
      </p:sp>
      <p:sp>
        <p:nvSpPr>
          <p:cNvPr id="14" name="SK-29-text-13"/>
          <p:cNvSpPr/>
          <p:nvPr/>
        </p:nvSpPr>
        <p:spPr>
          <a:xfrm>
            <a:off x="6591300" y="4648200"/>
            <a:ext cx="272034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6D6D6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BODY VARIATION</a:t>
            </a:r>
            <a:endParaRPr lang="en-US" sz="127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894" y="6309271"/>
            <a:ext cx="280392" cy="253603"/>
          </a:xfrm>
          <a:prstGeom prst="rect">
            <a:avLst/>
          </a:prstGeom>
        </p:spPr>
      </p:pic>
      <p:sp>
        <p:nvSpPr>
          <p:cNvPr id="4" name="SK-30-text-3"/>
          <p:cNvSpPr/>
          <p:nvPr/>
        </p:nvSpPr>
        <p:spPr>
          <a:xfrm>
            <a:off x="590550" y="876300"/>
            <a:ext cx="8092440" cy="7024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5531"/>
              </a:lnSpc>
              <a:buNone/>
            </a:pPr>
            <a:r>
              <a:rPr lang="en-US" sz="4425" b="1" dirty="0">
                <a:solidFill>
                  <a:srgbClr val="1229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Quick Recall</a:t>
            </a:r>
            <a:endParaRPr lang="en-US" sz="4425" dirty="0"/>
          </a:p>
        </p:txBody>
      </p:sp>
      <p:sp>
        <p:nvSpPr>
          <p:cNvPr id="5" name="SK-30-text-4"/>
          <p:cNvSpPr/>
          <p:nvPr/>
        </p:nvSpPr>
        <p:spPr>
          <a:xfrm>
            <a:off x="590550" y="1733550"/>
            <a:ext cx="1160145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dirty="0">
                <a:solidFill>
                  <a:srgbClr val="6D6D6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Core clinical facts · Bradford VTS Adolescent Gynaecology</a:t>
            </a:r>
            <a:endParaRPr lang="en-US" sz="1575" dirty="0"/>
          </a:p>
        </p:txBody>
      </p:sp>
      <p:sp>
        <p:nvSpPr>
          <p:cNvPr id="6" name="SK-30-text-5"/>
          <p:cNvSpPr/>
          <p:nvPr/>
        </p:nvSpPr>
        <p:spPr>
          <a:xfrm>
            <a:off x="465237" y="2495550"/>
            <a:ext cx="2755553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42"/>
              </a:lnSpc>
              <a:buNone/>
            </a:pPr>
            <a:r>
              <a:rPr lang="en-US" sz="135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HMB — NICE NG88</a:t>
            </a:r>
            <a:endParaRPr lang="en-US" sz="1350" dirty="0"/>
          </a:p>
        </p:txBody>
      </p:sp>
      <p:sp>
        <p:nvSpPr>
          <p:cNvPr id="7" name="SK-30-text-6"/>
          <p:cNvSpPr/>
          <p:nvPr/>
        </p:nvSpPr>
        <p:spPr>
          <a:xfrm>
            <a:off x="3537942" y="2495550"/>
            <a:ext cx="2210693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42"/>
              </a:lnSpc>
              <a:buNone/>
            </a:pPr>
            <a:r>
              <a:rPr lang="en-US" sz="135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PCOS — ROTTERDAM</a:t>
            </a:r>
            <a:endParaRPr lang="en-US" sz="1350" dirty="0"/>
          </a:p>
        </p:txBody>
      </p:sp>
      <p:sp>
        <p:nvSpPr>
          <p:cNvPr id="8" name="SK-30-text-7"/>
          <p:cNvSpPr/>
          <p:nvPr/>
        </p:nvSpPr>
        <p:spPr>
          <a:xfrm>
            <a:off x="6207323" y="2495550"/>
            <a:ext cx="2577405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42"/>
              </a:lnSpc>
              <a:buNone/>
            </a:pPr>
            <a:r>
              <a:rPr lang="en-US" sz="135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PRIMARY AMENORRHOEA</a:t>
            </a:r>
            <a:endParaRPr lang="en-US" sz="1350" dirty="0"/>
          </a:p>
        </p:txBody>
      </p:sp>
      <p:sp>
        <p:nvSpPr>
          <p:cNvPr id="9" name="SK-30-text-8"/>
          <p:cNvSpPr/>
          <p:nvPr/>
        </p:nvSpPr>
        <p:spPr>
          <a:xfrm>
            <a:off x="9019133" y="2495550"/>
            <a:ext cx="2744986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42"/>
              </a:lnSpc>
              <a:buNone/>
            </a:pPr>
            <a:r>
              <a:rPr lang="en-US" sz="135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SECONDARY AMENORRHOEA</a:t>
            </a:r>
            <a:endParaRPr lang="en-US" sz="1350" dirty="0"/>
          </a:p>
        </p:txBody>
      </p:sp>
      <p:sp>
        <p:nvSpPr>
          <p:cNvPr id="10" name="SK-30-text-9"/>
          <p:cNvSpPr/>
          <p:nvPr/>
        </p:nvSpPr>
        <p:spPr>
          <a:xfrm>
            <a:off x="996255" y="4371975"/>
            <a:ext cx="176019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DYSMENORRHOEA</a:t>
            </a:r>
            <a:endParaRPr lang="en-US" sz="1200" dirty="0"/>
          </a:p>
        </p:txBody>
      </p:sp>
      <p:sp>
        <p:nvSpPr>
          <p:cNvPr id="11" name="SK-30-text-10"/>
          <p:cNvSpPr/>
          <p:nvPr/>
        </p:nvSpPr>
        <p:spPr>
          <a:xfrm>
            <a:off x="3393281" y="4371975"/>
            <a:ext cx="2671763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OVARIAN CYST — BRITSPAG</a:t>
            </a:r>
            <a:endParaRPr lang="en-US" sz="1200" dirty="0"/>
          </a:p>
        </p:txBody>
      </p:sp>
      <p:sp>
        <p:nvSpPr>
          <p:cNvPr id="12" name="SK-30-text-11"/>
          <p:cNvSpPr/>
          <p:nvPr/>
        </p:nvSpPr>
        <p:spPr>
          <a:xfrm>
            <a:off x="6200775" y="4371975"/>
            <a:ext cx="2724150" cy="3628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CHLAMYDIA / GONORRHOEA</a:t>
            </a:r>
            <a:endParaRPr lang="en-US" sz="1200" dirty="0"/>
          </a:p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CHLAMYDIA / GONORRHOEA</a:t>
            </a:r>
            <a:endParaRPr lang="en-US" sz="1200" dirty="0"/>
          </a:p>
        </p:txBody>
      </p:sp>
      <p:sp>
        <p:nvSpPr>
          <p:cNvPr id="13" name="SK-30-text-12"/>
          <p:cNvSpPr/>
          <p:nvPr/>
        </p:nvSpPr>
        <p:spPr>
          <a:xfrm>
            <a:off x="9671149" y="4371975"/>
            <a:ext cx="1393478" cy="3628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TERMINOLOGY</a:t>
            </a:r>
            <a:endParaRPr lang="en-US" sz="1200" dirty="0"/>
          </a:p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TERMINOLOGY</a:t>
            </a:r>
            <a:endParaRPr lang="en-US" sz="1200" dirty="0"/>
          </a:p>
        </p:txBody>
      </p:sp>
      <p:sp>
        <p:nvSpPr>
          <p:cNvPr id="14" name="SK-30-text-13"/>
          <p:cNvSpPr/>
          <p:nvPr/>
        </p:nvSpPr>
        <p:spPr>
          <a:xfrm>
            <a:off x="598587" y="2790825"/>
            <a:ext cx="2546003" cy="578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LNG-IUS (Mirena) is first-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line pharmacological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treatment</a:t>
            </a:r>
            <a:endParaRPr lang="en-US" sz="1275" dirty="0"/>
          </a:p>
        </p:txBody>
      </p:sp>
      <p:sp>
        <p:nvSpPr>
          <p:cNvPr id="15" name="SK-30-text-14"/>
          <p:cNvSpPr/>
          <p:nvPr/>
        </p:nvSpPr>
        <p:spPr>
          <a:xfrm>
            <a:off x="3532287" y="2838450"/>
            <a:ext cx="2336453" cy="3854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 of 3 criteria required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not all 3</a:t>
            </a:r>
            <a:endParaRPr lang="en-US" sz="1275" dirty="0"/>
          </a:p>
        </p:txBody>
      </p:sp>
      <p:sp>
        <p:nvSpPr>
          <p:cNvPr id="16" name="SK-30-text-15"/>
          <p:cNvSpPr/>
          <p:nvPr/>
        </p:nvSpPr>
        <p:spPr>
          <a:xfrm>
            <a:off x="9271546" y="2790825"/>
            <a:ext cx="2221111" cy="7709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Manage PCOS,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hypothyroidism,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pregnancy in primary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care — refer POI</a:t>
            </a:r>
            <a:endParaRPr lang="en-US" sz="1275" dirty="0"/>
          </a:p>
        </p:txBody>
      </p:sp>
      <p:sp>
        <p:nvSpPr>
          <p:cNvPr id="17" name="SK-30-text-16"/>
          <p:cNvSpPr/>
          <p:nvPr/>
        </p:nvSpPr>
        <p:spPr>
          <a:xfrm>
            <a:off x="6200775" y="2790825"/>
            <a:ext cx="2724150" cy="7709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Refer by age 14 (no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secondary characteristics)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or age 16 (normal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secondary characteristics)</a:t>
            </a:r>
            <a:endParaRPr lang="en-US" sz="1275" dirty="0"/>
          </a:p>
        </p:txBody>
      </p:sp>
      <p:sp>
        <p:nvSpPr>
          <p:cNvPr id="18" name="SK-30-text-17"/>
          <p:cNvSpPr/>
          <p:nvPr/>
        </p:nvSpPr>
        <p:spPr>
          <a:xfrm>
            <a:off x="596652" y="4876800"/>
            <a:ext cx="2587823" cy="578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NSAIDs → COC → refer if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 response; consider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endometriosis</a:t>
            </a:r>
            <a:endParaRPr lang="en-US" sz="1275" dirty="0"/>
          </a:p>
        </p:txBody>
      </p:sp>
      <p:sp>
        <p:nvSpPr>
          <p:cNvPr id="19" name="SK-30-text-18"/>
          <p:cNvSpPr/>
          <p:nvPr/>
        </p:nvSpPr>
        <p:spPr>
          <a:xfrm>
            <a:off x="3530352" y="4924425"/>
            <a:ext cx="2378273" cy="3854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Simple cyst &lt; 5 cm: no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investigation needed</a:t>
            </a:r>
            <a:endParaRPr lang="en-US" sz="1275" dirty="0"/>
          </a:p>
        </p:txBody>
      </p:sp>
      <p:sp>
        <p:nvSpPr>
          <p:cNvPr id="20" name="SK-30-text-19"/>
          <p:cNvSpPr/>
          <p:nvPr/>
        </p:nvSpPr>
        <p:spPr>
          <a:xfrm>
            <a:off x="6201668" y="4924425"/>
            <a:ext cx="2703165" cy="578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Doxycycline 100 mg BD ×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7 days · Ceftriaxone 1 g IM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single dose</a:t>
            </a:r>
            <a:endParaRPr lang="en-US" sz="1275" dirty="0"/>
          </a:p>
        </p:txBody>
      </p:sp>
      <p:sp>
        <p:nvSpPr>
          <p:cNvPr id="21" name="SK-30-text-20"/>
          <p:cNvSpPr/>
          <p:nvPr/>
        </p:nvSpPr>
        <p:spPr>
          <a:xfrm>
            <a:off x="9019133" y="4924425"/>
            <a:ext cx="2744986" cy="578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Use POI — not ‘premature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menopause’ (NICE</a:t>
            </a:r>
            <a:endParaRPr lang="en-US" sz="1275" dirty="0"/>
          </a:p>
          <a:p>
            <a:pPr marL="0" indent="0" algn="ctr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NG23, 2024)</a:t>
            </a:r>
            <a:endParaRPr lang="en-US" sz="1275" dirty="0"/>
          </a:p>
        </p:txBody>
      </p:sp>
      <p:sp>
        <p:nvSpPr>
          <p:cNvPr id="22" name="SK-30-text-21"/>
          <p:cNvSpPr/>
          <p:nvPr/>
        </p:nvSpPr>
        <p:spPr>
          <a:xfrm>
            <a:off x="805543" y="6324239"/>
            <a:ext cx="12192000" cy="1589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1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⚠️ This deck is for educational purposes only. Always verify clinical advice, drug doses, and management pathways against the latest NICE guidelines and BNF before applying in clinical practice.</a:t>
            </a:r>
            <a:endParaRPr lang="en-US" sz="900" dirty="0"/>
          </a:p>
        </p:txBody>
      </p:sp>
      <p:sp>
        <p:nvSpPr>
          <p:cNvPr id="23" name="SK-30-text-22"/>
          <p:cNvSpPr/>
          <p:nvPr/>
        </p:nvSpPr>
        <p:spPr>
          <a:xfrm>
            <a:off x="3131790" y="6572250"/>
            <a:ext cx="5909221" cy="1596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8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 · Created May 2026 · Updated to NICE 2024/2025 standards</a:t>
            </a:r>
            <a:endParaRPr lang="en-US" sz="9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4491</Words>
  <Application>Microsoft Office PowerPoint</Application>
  <PresentationFormat>Widescreen</PresentationFormat>
  <Paragraphs>822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Inter</vt:lpstr>
      <vt:lpstr>Arial</vt:lpstr>
      <vt:lpstr>ArialMT</vt:lpstr>
      <vt:lpstr>Noto Sans</vt:lpstr>
      <vt:lpstr>OpenSans-Bold</vt:lpstr>
      <vt:lpstr>Roboto-Regular</vt:lpstr>
      <vt:lpstr>Montserrat</vt:lpstr>
      <vt:lpstr>Noto Sans KR</vt:lpstr>
      <vt:lpstr>Arial-BoldMT</vt:lpstr>
      <vt:lpstr>Poppins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2026-05-23T17:46:46Z</dcterms:created>
  <dcterms:modified xsi:type="dcterms:W3CDTF">2026-05-23T19:02:01Z</dcterms:modified>
</cp:coreProperties>
</file>