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12192000"/>
  <p:embeddedFontLst>
    <p:embeddedFont>
      <p:font typeface="Noto Sans KR" panose="020B0604020202020204" charset="-128"/>
      <p:regular r:id="rId27"/>
      <p:bold r:id="rId28"/>
    </p:embeddedFont>
    <p:embeddedFont>
      <p:font typeface="Arial-BoldMT" panose="020B0604020202020204" charset="0"/>
      <p:regular r:id="rId29"/>
    </p:embeddedFont>
    <p:embeddedFont>
      <p:font typeface="ArialMT" panose="020B0604020202020204" charset="0"/>
      <p:regular r:id="rId30"/>
      <p:bold r:id="rId31"/>
    </p:embeddedFont>
    <p:embeddedFont>
      <p:font typeface="Inter" panose="020B0604020202020204" charset="0"/>
      <p:regular r:id="rId32"/>
    </p:embeddedFont>
    <p:embeddedFont>
      <p:font typeface="Lato" panose="020F0502020204030203" pitchFamily="34" charset="0"/>
      <p:regular r:id="rId33"/>
      <p:bold r:id="rId34"/>
    </p:embeddedFont>
    <p:embeddedFont>
      <p:font typeface="Lora" panose="020F0502020204030204" pitchFamily="2" charset="0"/>
      <p:regular r:id="rId35"/>
      <p:bold r:id="rId36"/>
    </p:embeddedFont>
    <p:embeddedFont>
      <p:font typeface="Merriweather-Regular" panose="020B0604020202020204" charset="0"/>
      <p:regular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OpenSans-Bold" panose="020B0604020202020204" charset="0"/>
      <p:regular r:id="rId46"/>
    </p:embeddedFont>
    <p:embeddedFont>
      <p:font typeface="Poppins" panose="00000500000000000000" pitchFamily="2" charset="0"/>
      <p:regular r:id="rId47"/>
      <p:bold r:id="rId48"/>
    </p:embeddedFont>
    <p:embeddedFont>
      <p:font typeface="Roboto Condensed" panose="02000000000000000000" pitchFamily="2" charset="0"/>
      <p:regular r:id="rId49"/>
      <p:bold r:id="rId50"/>
      <p:italic r:id="rId51"/>
      <p:boldItalic r:id="rId52"/>
    </p:embeddedFont>
    <p:embeddedFont>
      <p:font typeface="Roboto-Regular" panose="020B0604020202020204" charset="0"/>
      <p:regular r:id="rId5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font" Target="fonts/font2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298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169" y="0"/>
            <a:ext cx="5876479" cy="6535638"/>
          </a:xfrm>
          <a:prstGeom prst="rect">
            <a:avLst/>
          </a:prstGeom>
        </p:spPr>
      </p:pic>
      <p:sp>
        <p:nvSpPr>
          <p:cNvPr id="4" name="SK-2-text-3"/>
          <p:cNvSpPr/>
          <p:nvPr/>
        </p:nvSpPr>
        <p:spPr>
          <a:xfrm>
            <a:off x="657225" y="1771650"/>
            <a:ext cx="5699671" cy="1394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5490"/>
              </a:lnSpc>
              <a:buNone/>
            </a:pPr>
            <a:r>
              <a:rPr lang="en-US" sz="4575" b="1" dirty="0">
                <a:solidFill>
                  <a:srgbClr val="221F2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with</a:t>
            </a:r>
            <a:endParaRPr lang="en-US" sz="4575" dirty="0"/>
          </a:p>
          <a:p>
            <a:pPr marL="0" indent="0">
              <a:lnSpc>
                <a:spcPts val="5490"/>
              </a:lnSpc>
              <a:buNone/>
            </a:pPr>
            <a:r>
              <a:rPr lang="en-US" sz="4575" b="1" dirty="0">
                <a:solidFill>
                  <a:srgbClr val="221F2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</a:t>
            </a:r>
            <a:endParaRPr lang="en-US" sz="4575" dirty="0"/>
          </a:p>
        </p:txBody>
      </p:sp>
      <p:sp>
        <p:nvSpPr>
          <p:cNvPr id="5" name="SK-2-text-4"/>
          <p:cNvSpPr/>
          <p:nvPr/>
        </p:nvSpPr>
        <p:spPr>
          <a:xfrm>
            <a:off x="657225" y="3381375"/>
            <a:ext cx="8401050" cy="41999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08"/>
              </a:lnSpc>
              <a:buNone/>
            </a:pPr>
            <a:r>
              <a:rPr lang="en-US" sz="2625" b="1" dirty="0">
                <a:solidFill>
                  <a:srgbClr val="5F4B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GPs Need to Know</a:t>
            </a:r>
            <a:endParaRPr lang="en-US" sz="2625" dirty="0"/>
          </a:p>
        </p:txBody>
      </p:sp>
      <p:sp>
        <p:nvSpPr>
          <p:cNvPr id="6" name="SK-2-text-5"/>
          <p:cNvSpPr/>
          <p:nvPr/>
        </p:nvSpPr>
        <p:spPr>
          <a:xfrm>
            <a:off x="262830" y="123825"/>
            <a:ext cx="4484340" cy="2190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TEACHING DECK</a:t>
            </a:r>
            <a:endParaRPr lang="en-US" sz="1725" dirty="0"/>
          </a:p>
        </p:txBody>
      </p:sp>
      <p:sp>
        <p:nvSpPr>
          <p:cNvPr id="7" name="SK-2-text-6"/>
          <p:cNvSpPr/>
          <p:nvPr/>
        </p:nvSpPr>
        <p:spPr>
          <a:xfrm>
            <a:off x="657225" y="1409700"/>
            <a:ext cx="7795260" cy="2095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650" b="1" kern="0" spc="60" dirty="0">
                <a:solidFill>
                  <a:srgbClr val="F982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GP TRAINING • ADOLESCENT HEALTH</a:t>
            </a:r>
            <a:endParaRPr lang="en-US" sz="1650" dirty="0"/>
          </a:p>
        </p:txBody>
      </p:sp>
      <p:sp>
        <p:nvSpPr>
          <p:cNvPr id="8" name="SK-2-text-7"/>
          <p:cNvSpPr/>
          <p:nvPr/>
        </p:nvSpPr>
        <p:spPr>
          <a:xfrm>
            <a:off x="962025" y="4781550"/>
            <a:ext cx="4320540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9" name="SK-2-text-8"/>
          <p:cNvSpPr/>
          <p:nvPr/>
        </p:nvSpPr>
        <p:spPr>
          <a:xfrm>
            <a:off x="962025" y="5105400"/>
            <a:ext cx="3840480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Created May 2026</a:t>
            </a:r>
            <a:endParaRPr lang="en-US" sz="1350" dirty="0"/>
          </a:p>
        </p:txBody>
      </p:sp>
      <p:sp>
        <p:nvSpPr>
          <p:cNvPr id="10" name="SK-2-text-9"/>
          <p:cNvSpPr/>
          <p:nvPr/>
        </p:nvSpPr>
        <p:spPr>
          <a:xfrm>
            <a:off x="962025" y="5419725"/>
            <a:ext cx="11229975" cy="22294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Updated to current GMC 0-18 and NICE 2024/2025 standards</a:t>
            </a:r>
            <a:endParaRPr lang="en-US" sz="1350" dirty="0"/>
          </a:p>
        </p:txBody>
      </p:sp>
      <p:sp>
        <p:nvSpPr>
          <p:cNvPr id="11" name="SK-2-text-10"/>
          <p:cNvSpPr/>
          <p:nvPr/>
        </p:nvSpPr>
        <p:spPr>
          <a:xfrm>
            <a:off x="3801814" y="6562725"/>
            <a:ext cx="4578548" cy="1428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25"/>
              </a:lnSpc>
              <a:buNone/>
            </a:pPr>
            <a:r>
              <a:rPr lang="en-US" sz="1125" i="1" dirty="0">
                <a:solidFill>
                  <a:srgbClr val="5F4B3E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Bradford VTS • Consulting with Young People • May 2026</a:t>
            </a:r>
            <a:endParaRPr lang="en-US" sz="1125" dirty="0"/>
          </a:p>
        </p:txBody>
      </p:sp>
      <p:sp>
        <p:nvSpPr>
          <p:cNvPr id="12" name="SK-2-text-11"/>
          <p:cNvSpPr/>
          <p:nvPr/>
        </p:nvSpPr>
        <p:spPr>
          <a:xfrm>
            <a:off x="657225" y="5981700"/>
            <a:ext cx="613975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04"/>
              </a:lnSpc>
              <a:buNone/>
            </a:pPr>
            <a:r>
              <a:rPr lang="en-US" sz="1200" i="1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*Δ For educational purposes only. Always verify drug doses and guidance</a:t>
            </a:r>
            <a:endParaRPr lang="en-US" sz="1200" dirty="0"/>
          </a:p>
          <a:p>
            <a:pPr marL="0" indent="0">
              <a:lnSpc>
                <a:spcPts val="1404"/>
              </a:lnSpc>
              <a:buNone/>
            </a:pPr>
            <a:r>
              <a:rPr lang="en-US" sz="1200" i="1" dirty="0">
                <a:solidFill>
                  <a:srgbClr val="595959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with current BNF/NICE resources.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973" y="2016175"/>
            <a:ext cx="3450282" cy="4238179"/>
          </a:xfrm>
          <a:prstGeom prst="rect">
            <a:avLst/>
          </a:prstGeom>
        </p:spPr>
      </p:pic>
      <p:sp>
        <p:nvSpPr>
          <p:cNvPr id="4" name="SK-3-text-3"/>
          <p:cNvSpPr/>
          <p:nvPr/>
        </p:nvSpPr>
        <p:spPr>
          <a:xfrm>
            <a:off x="657225" y="1152525"/>
            <a:ext cx="11534775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Young People Are a Distinct Group</a:t>
            </a:r>
            <a:endParaRPr lang="en-US" sz="3000" dirty="0"/>
          </a:p>
        </p:txBody>
      </p:sp>
      <p:sp>
        <p:nvSpPr>
          <p:cNvPr id="5" name="SK-3-text-4"/>
          <p:cNvSpPr/>
          <p:nvPr/>
        </p:nvSpPr>
        <p:spPr>
          <a:xfrm>
            <a:off x="962025" y="2524125"/>
            <a:ext cx="3962400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977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13-15%</a:t>
            </a:r>
            <a:endParaRPr lang="en-US" sz="3000" dirty="0"/>
          </a:p>
        </p:txBody>
      </p:sp>
      <p:sp>
        <p:nvSpPr>
          <p:cNvPr id="6" name="SK-3-text-5"/>
          <p:cNvSpPr/>
          <p:nvPr/>
        </p:nvSpPr>
        <p:spPr>
          <a:xfrm>
            <a:off x="4733925" y="2524125"/>
            <a:ext cx="3352800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977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in 3</a:t>
            </a:r>
            <a:endParaRPr lang="en-US" sz="3000" dirty="0"/>
          </a:p>
        </p:txBody>
      </p:sp>
      <p:sp>
        <p:nvSpPr>
          <p:cNvPr id="7" name="SK-3-text-6"/>
          <p:cNvSpPr/>
          <p:nvPr/>
        </p:nvSpPr>
        <p:spPr>
          <a:xfrm>
            <a:off x="962025" y="3962400"/>
            <a:ext cx="3352800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977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in 3</a:t>
            </a:r>
            <a:endParaRPr lang="en-US" sz="3000" dirty="0"/>
          </a:p>
        </p:txBody>
      </p:sp>
      <p:sp>
        <p:nvSpPr>
          <p:cNvPr id="8" name="SK-3-text-7"/>
          <p:cNvSpPr/>
          <p:nvPr/>
        </p:nvSpPr>
        <p:spPr>
          <a:xfrm>
            <a:off x="4733925" y="3962400"/>
            <a:ext cx="2438400" cy="476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977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&gt;50%</a:t>
            </a:r>
            <a:endParaRPr lang="en-US" sz="3000" dirty="0"/>
          </a:p>
        </p:txBody>
      </p:sp>
      <p:sp>
        <p:nvSpPr>
          <p:cNvPr id="9" name="SK-3-text-8"/>
          <p:cNvSpPr/>
          <p:nvPr/>
        </p:nvSpPr>
        <p:spPr>
          <a:xfrm>
            <a:off x="962025" y="5581650"/>
            <a:ext cx="11229975" cy="1971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Death rates in 15-19 year olds now EXCEED those in 1-4 year olds</a:t>
            </a:r>
            <a:endParaRPr lang="en-US" sz="1350" dirty="0"/>
          </a:p>
        </p:txBody>
      </p:sp>
      <p:sp>
        <p:nvSpPr>
          <p:cNvPr id="10" name="SK-3-text-9"/>
          <p:cNvSpPr/>
          <p:nvPr/>
        </p:nvSpPr>
        <p:spPr>
          <a:xfrm>
            <a:off x="714375" y="876300"/>
            <a:ext cx="349758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b="1" dirty="0">
                <a:solidFill>
                  <a:srgbClr val="F977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ADOLESCENT HEALTH</a:t>
            </a:r>
            <a:endParaRPr lang="en-US" sz="1350" dirty="0"/>
          </a:p>
        </p:txBody>
      </p:sp>
      <p:sp>
        <p:nvSpPr>
          <p:cNvPr id="11" name="SK-3-text-10"/>
          <p:cNvSpPr/>
          <p:nvPr/>
        </p:nvSpPr>
        <p:spPr>
          <a:xfrm>
            <a:off x="962025" y="3143250"/>
            <a:ext cx="6412230" cy="1732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 the population are adolescents</a:t>
            </a:r>
            <a:endParaRPr lang="en-US" sz="1275" dirty="0"/>
          </a:p>
        </p:txBody>
      </p:sp>
      <p:sp>
        <p:nvSpPr>
          <p:cNvPr id="12" name="SK-3-text-11"/>
          <p:cNvSpPr/>
          <p:nvPr/>
        </p:nvSpPr>
        <p:spPr>
          <a:xfrm>
            <a:off x="4733925" y="3038475"/>
            <a:ext cx="3436590" cy="3464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 presenting to GP have a</a:t>
            </a:r>
            <a:endParaRPr lang="en-US" sz="1275" dirty="0"/>
          </a:p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diagnosable mental health problem</a:t>
            </a:r>
            <a:endParaRPr lang="en-US" sz="1275" dirty="0"/>
          </a:p>
        </p:txBody>
      </p:sp>
      <p:sp>
        <p:nvSpPr>
          <p:cNvPr id="13" name="SK-3-text-12"/>
          <p:cNvSpPr/>
          <p:nvPr/>
        </p:nvSpPr>
        <p:spPr>
          <a:xfrm>
            <a:off x="962025" y="4581525"/>
            <a:ext cx="3017490" cy="3464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with a mental health problem are</a:t>
            </a:r>
            <a:endParaRPr lang="en-US" sz="1275" dirty="0"/>
          </a:p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actually identified by their GP</a:t>
            </a:r>
            <a:endParaRPr lang="en-US" sz="1275" dirty="0"/>
          </a:p>
        </p:txBody>
      </p:sp>
      <p:sp>
        <p:nvSpPr>
          <p:cNvPr id="14" name="SK-3-text-13"/>
          <p:cNvSpPr/>
          <p:nvPr/>
        </p:nvSpPr>
        <p:spPr>
          <a:xfrm>
            <a:off x="4733925" y="4581525"/>
            <a:ext cx="3300413" cy="3464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 adult mental health conditions are</a:t>
            </a:r>
            <a:endParaRPr lang="en-US" sz="1275" dirty="0"/>
          </a:p>
          <a:p>
            <a:pPr marL="0" indent="0">
              <a:lnSpc>
                <a:spcPts val="1364"/>
              </a:lnSpc>
              <a:buNone/>
            </a:pPr>
            <a:r>
              <a:rPr lang="en-US" sz="1275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diagnosable by age 14</a:t>
            </a:r>
            <a:endParaRPr lang="en-US" sz="1275" dirty="0"/>
          </a:p>
        </p:txBody>
      </p:sp>
      <p:sp>
        <p:nvSpPr>
          <p:cNvPr id="15" name="SK-3-text-14"/>
          <p:cNvSpPr/>
          <p:nvPr/>
        </p:nvSpPr>
        <p:spPr>
          <a:xfrm>
            <a:off x="9725025" y="161925"/>
            <a:ext cx="209550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91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6" name="SK-3-text-15"/>
          <p:cNvSpPr/>
          <p:nvPr/>
        </p:nvSpPr>
        <p:spPr>
          <a:xfrm>
            <a:off x="657225" y="161925"/>
            <a:ext cx="5349240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91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17" name="SK-3-text-16"/>
          <p:cNvSpPr/>
          <p:nvPr/>
        </p:nvSpPr>
        <p:spPr>
          <a:xfrm>
            <a:off x="2223492" y="5915025"/>
            <a:ext cx="4306193" cy="2190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25"/>
              </a:lnSpc>
              <a:buNone/>
            </a:pPr>
            <a:r>
              <a:rPr lang="en-US" sz="1500" i="1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Main causes: accidents, violence, suicide</a:t>
            </a:r>
            <a:endParaRPr lang="en-US" sz="1500" dirty="0"/>
          </a:p>
        </p:txBody>
      </p:sp>
      <p:sp>
        <p:nvSpPr>
          <p:cNvPr id="18" name="SK-3-text-17"/>
          <p:cNvSpPr/>
          <p:nvPr/>
        </p:nvSpPr>
        <p:spPr>
          <a:xfrm>
            <a:off x="3529905" y="6572250"/>
            <a:ext cx="5112990" cy="1640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92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GMC 0-18 Years Guidance | NICE NG185 | RCGP Adolescent Health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88" y="5479405"/>
            <a:ext cx="524173" cy="44574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467" y="4128492"/>
            <a:ext cx="792361" cy="1069777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6" y="4094113"/>
            <a:ext cx="828973" cy="1083469"/>
          </a:xfrm>
          <a:prstGeom prst="rect">
            <a:avLst/>
          </a:prstGeom>
        </p:spPr>
      </p:pic>
      <p:sp>
        <p:nvSpPr>
          <p:cNvPr id="6" name="SK-4-text-5"/>
          <p:cNvSpPr/>
          <p:nvPr/>
        </p:nvSpPr>
        <p:spPr>
          <a:xfrm>
            <a:off x="466725" y="638175"/>
            <a:ext cx="11725275" cy="5147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4"/>
              </a:lnSpc>
              <a:buNone/>
            </a:pPr>
            <a:r>
              <a:rPr lang="en-US" sz="3525" b="1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Young People Actually Want</a:t>
            </a:r>
            <a:endParaRPr lang="en-US" sz="3525" dirty="0"/>
          </a:p>
        </p:txBody>
      </p:sp>
      <p:sp>
        <p:nvSpPr>
          <p:cNvPr id="7" name="SK-4-text-6"/>
          <p:cNvSpPr/>
          <p:nvPr/>
        </p:nvSpPr>
        <p:spPr>
          <a:xfrm>
            <a:off x="466725" y="1295400"/>
            <a:ext cx="11725275" cy="3238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50"/>
              </a:lnSpc>
              <a:buNone/>
            </a:pPr>
            <a:r>
              <a:rPr lang="en-US" sz="1875" b="1" dirty="0">
                <a:solidFill>
                  <a:srgbClr val="D354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Two agendas. One consultation. Whose wins?</a:t>
            </a:r>
            <a:endParaRPr lang="en-US" sz="1875" dirty="0"/>
          </a:p>
        </p:txBody>
      </p:sp>
      <p:sp>
        <p:nvSpPr>
          <p:cNvPr id="8" name="SK-4-text-7"/>
          <p:cNvSpPr/>
          <p:nvPr/>
        </p:nvSpPr>
        <p:spPr>
          <a:xfrm>
            <a:off x="5875883" y="3314700"/>
            <a:ext cx="439936" cy="3893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066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VS</a:t>
            </a:r>
            <a:endParaRPr lang="en-US" sz="2100" dirty="0"/>
          </a:p>
        </p:txBody>
      </p:sp>
      <p:sp>
        <p:nvSpPr>
          <p:cNvPr id="9" name="SK-4-text-8"/>
          <p:cNvSpPr/>
          <p:nvPr/>
        </p:nvSpPr>
        <p:spPr>
          <a:xfrm>
            <a:off x="846683" y="5505450"/>
            <a:ext cx="10498336" cy="6000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63"/>
              </a:lnSpc>
              <a:buNone/>
            </a:pPr>
            <a:r>
              <a:rPr lang="en-US" sz="1575" dirty="0">
                <a:solidFill>
                  <a:srgbClr val="F4A26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Young people seek validation, identity support, and emotional care.</a:t>
            </a:r>
            <a:endParaRPr lang="en-US" sz="1575" dirty="0"/>
          </a:p>
          <a:p>
            <a:pPr marL="0" indent="0" algn="ctr">
              <a:lnSpc>
                <a:spcPts val="2363"/>
              </a:lnSpc>
              <a:buNone/>
            </a:pPr>
            <a:r>
              <a:rPr lang="en-US" sz="1575" dirty="0">
                <a:solidFill>
                  <a:srgbClr val="F4A26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“GPs who meet them where they are build trust — and better health outcomes.”</a:t>
            </a:r>
            <a:endParaRPr lang="en-US" sz="1575" dirty="0"/>
          </a:p>
        </p:txBody>
      </p:sp>
      <p:sp>
        <p:nvSpPr>
          <p:cNvPr id="10" name="SK-4-text-9"/>
          <p:cNvSpPr/>
          <p:nvPr/>
        </p:nvSpPr>
        <p:spPr>
          <a:xfrm>
            <a:off x="1133921" y="2171700"/>
            <a:ext cx="4180433" cy="307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PERSON'S AGENDA 🤗</a:t>
            </a:r>
            <a:endParaRPr lang="en-US" sz="1875" dirty="0"/>
          </a:p>
        </p:txBody>
      </p:sp>
      <p:sp>
        <p:nvSpPr>
          <p:cNvPr id="11" name="SK-4-text-10"/>
          <p:cNvSpPr/>
          <p:nvPr/>
        </p:nvSpPr>
        <p:spPr>
          <a:xfrm>
            <a:off x="7797552" y="2171700"/>
            <a:ext cx="2378273" cy="307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GP'S AGENDA 🩺</a:t>
            </a:r>
            <a:endParaRPr lang="en-US" sz="1875" dirty="0"/>
          </a:p>
        </p:txBody>
      </p:sp>
      <p:sp>
        <p:nvSpPr>
          <p:cNvPr id="12" name="SK-4-text-11"/>
          <p:cNvSpPr/>
          <p:nvPr/>
        </p:nvSpPr>
        <p:spPr>
          <a:xfrm>
            <a:off x="1019175" y="2762250"/>
            <a:ext cx="11109960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Sexual health — contraception, relationships, identity</a:t>
            </a:r>
            <a:endParaRPr lang="en-US" sz="1350" dirty="0"/>
          </a:p>
        </p:txBody>
      </p:sp>
      <p:sp>
        <p:nvSpPr>
          <p:cNvPr id="13" name="SK-4-text-12"/>
          <p:cNvSpPr/>
          <p:nvPr/>
        </p:nvSpPr>
        <p:spPr>
          <a:xfrm>
            <a:off x="1019175" y="3200400"/>
            <a:ext cx="10492740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Mental health — self-esteem, exam stress, belonging</a:t>
            </a:r>
            <a:endParaRPr lang="en-US" sz="1350" dirty="0"/>
          </a:p>
        </p:txBody>
      </p:sp>
      <p:sp>
        <p:nvSpPr>
          <p:cNvPr id="14" name="SK-4-text-13"/>
          <p:cNvSpPr/>
          <p:nvPr/>
        </p:nvSpPr>
        <p:spPr>
          <a:xfrm>
            <a:off x="1615827" y="3638550"/>
            <a:ext cx="4264223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Appearance — acne, body image, weight</a:t>
            </a:r>
            <a:endParaRPr lang="en-US" sz="1350" dirty="0"/>
          </a:p>
        </p:txBody>
      </p:sp>
      <p:sp>
        <p:nvSpPr>
          <p:cNvPr id="15" name="SK-4-text-14"/>
          <p:cNvSpPr/>
          <p:nvPr/>
        </p:nvSpPr>
        <p:spPr>
          <a:xfrm>
            <a:off x="1200150" y="4076700"/>
            <a:ext cx="10287000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Minor illness — important to them, even if “minor”</a:t>
            </a:r>
            <a:endParaRPr lang="en-US" sz="1350" dirty="0"/>
          </a:p>
        </p:txBody>
      </p:sp>
      <p:sp>
        <p:nvSpPr>
          <p:cNvPr id="16" name="SK-4-text-15"/>
          <p:cNvSpPr/>
          <p:nvPr/>
        </p:nvSpPr>
        <p:spPr>
          <a:xfrm>
            <a:off x="1163389" y="4514850"/>
            <a:ext cx="4788098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Emotional support — to be heard, not lectured</a:t>
            </a:r>
            <a:endParaRPr lang="en-US" sz="1350" dirty="0"/>
          </a:p>
        </p:txBody>
      </p:sp>
      <p:sp>
        <p:nvSpPr>
          <p:cNvPr id="17" name="SK-4-text-16"/>
          <p:cNvSpPr/>
          <p:nvPr/>
        </p:nvSpPr>
        <p:spPr>
          <a:xfrm>
            <a:off x="6810375" y="2762250"/>
            <a:ext cx="5381625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Lifestyle — smoking, alcohol, drugs, diet</a:t>
            </a:r>
            <a:endParaRPr lang="en-US" sz="1350" dirty="0"/>
          </a:p>
        </p:txBody>
      </p:sp>
      <p:sp>
        <p:nvSpPr>
          <p:cNvPr id="18" name="SK-4-text-17"/>
          <p:cNvSpPr/>
          <p:nvPr/>
        </p:nvSpPr>
        <p:spPr>
          <a:xfrm>
            <a:off x="6810375" y="3200400"/>
            <a:ext cx="5381625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Sexual health — STI and pregnancy prevention</a:t>
            </a:r>
            <a:endParaRPr lang="en-US" sz="1350" dirty="0"/>
          </a:p>
        </p:txBody>
      </p:sp>
      <p:sp>
        <p:nvSpPr>
          <p:cNvPr id="19" name="SK-4-text-18"/>
          <p:cNvSpPr/>
          <p:nvPr/>
        </p:nvSpPr>
        <p:spPr>
          <a:xfrm>
            <a:off x="6810375" y="3638550"/>
            <a:ext cx="5381625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Mental health — suicide prevention, school behaviour</a:t>
            </a:r>
            <a:endParaRPr lang="en-US" sz="1350" dirty="0"/>
          </a:p>
        </p:txBody>
      </p:sp>
      <p:sp>
        <p:nvSpPr>
          <p:cNvPr id="20" name="SK-4-text-19"/>
          <p:cNvSpPr/>
          <p:nvPr/>
        </p:nvSpPr>
        <p:spPr>
          <a:xfrm>
            <a:off x="6810375" y="4076700"/>
            <a:ext cx="5381625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Risk reduction — safety, harm minimisation</a:t>
            </a:r>
            <a:endParaRPr lang="en-US" sz="1350" dirty="0"/>
          </a:p>
        </p:txBody>
      </p:sp>
      <p:sp>
        <p:nvSpPr>
          <p:cNvPr id="21" name="SK-4-text-20"/>
          <p:cNvSpPr/>
          <p:nvPr/>
        </p:nvSpPr>
        <p:spPr>
          <a:xfrm>
            <a:off x="6810375" y="4514850"/>
            <a:ext cx="5381625" cy="24169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04"/>
              </a:lnSpc>
              <a:buNone/>
            </a:pPr>
            <a:r>
              <a:rPr lang="en-US" sz="1350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Pathology — diagnosing and managing problems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9801225" y="123825"/>
            <a:ext cx="2158305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39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466725" y="123825"/>
            <a:ext cx="246888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</a:t>
            </a:r>
            <a:endParaRPr lang="en-US" sz="1350" dirty="0"/>
          </a:p>
        </p:txBody>
      </p:sp>
      <p:sp>
        <p:nvSpPr>
          <p:cNvPr id="24" name="SK-4-text-23"/>
          <p:cNvSpPr/>
          <p:nvPr/>
        </p:nvSpPr>
        <p:spPr>
          <a:xfrm>
            <a:off x="2461171" y="6572250"/>
            <a:ext cx="7250311" cy="1684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6"/>
              </a:lnSpc>
              <a:buNone/>
            </a:pPr>
            <a:r>
              <a:rPr lang="en-US" sz="975" dirty="0">
                <a:solidFill>
                  <a:srgbClr val="3D3D3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“Bridging the agenda gap is the key consultation skill — GMC 0-18 / RCGP Adolescent Health Guidance”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267" y="1131540"/>
            <a:ext cx="6717655" cy="4711303"/>
          </a:xfrm>
          <a:prstGeom prst="rect">
            <a:avLst/>
          </a:prstGeom>
        </p:spPr>
      </p:pic>
      <p:sp>
        <p:nvSpPr>
          <p:cNvPr id="4" name="SK-5-text-3"/>
          <p:cNvSpPr/>
          <p:nvPr/>
        </p:nvSpPr>
        <p:spPr>
          <a:xfrm>
            <a:off x="657225" y="1428750"/>
            <a:ext cx="4191000" cy="15430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50"/>
              </a:lnSpc>
              <a:buNone/>
            </a:pPr>
            <a:r>
              <a:rPr lang="en-US" sz="405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Barriers to</a:t>
            </a:r>
            <a:endParaRPr lang="en-US" sz="4050" dirty="0"/>
          </a:p>
          <a:p>
            <a:pPr marL="0" indent="0">
              <a:lnSpc>
                <a:spcPts val="4050"/>
              </a:lnSpc>
              <a:buNone/>
            </a:pPr>
            <a:r>
              <a:rPr lang="en-US" sz="405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Accessing</a:t>
            </a:r>
            <a:endParaRPr lang="en-US" sz="4050" dirty="0"/>
          </a:p>
          <a:p>
            <a:pPr marL="0" indent="0">
              <a:lnSpc>
                <a:spcPts val="4050"/>
              </a:lnSpc>
              <a:buNone/>
            </a:pPr>
            <a:r>
              <a:rPr lang="en-US" sz="4050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Primary Care</a:t>
            </a:r>
            <a:endParaRPr lang="en-US" sz="4050" dirty="0"/>
          </a:p>
        </p:txBody>
      </p:sp>
      <p:sp>
        <p:nvSpPr>
          <p:cNvPr id="5" name="SK-5-text-4"/>
          <p:cNvSpPr/>
          <p:nvPr/>
        </p:nvSpPr>
        <p:spPr>
          <a:xfrm>
            <a:off x="657225" y="1047750"/>
            <a:ext cx="171450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F991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ACCESS</a:t>
            </a:r>
            <a:endParaRPr lang="en-US" sz="1875" dirty="0"/>
          </a:p>
        </p:txBody>
      </p:sp>
      <p:sp>
        <p:nvSpPr>
          <p:cNvPr id="6" name="SK-5-text-5"/>
          <p:cNvSpPr/>
          <p:nvPr/>
        </p:nvSpPr>
        <p:spPr>
          <a:xfrm>
            <a:off x="838200" y="4514850"/>
            <a:ext cx="4065240" cy="11203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Helps</a:t>
            </a:r>
            <a:endParaRPr lang="en-US" sz="1575" dirty="0"/>
          </a:p>
          <a:p>
            <a:pPr marL="0" indent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Visible confidentiality posters</a:t>
            </a:r>
            <a:endParaRPr lang="en-US" sz="1575" dirty="0"/>
          </a:p>
          <a:p>
            <a:pPr marL="0" indent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Flexible &amp; direct booking</a:t>
            </a:r>
            <a:endParaRPr lang="en-US" sz="1575" dirty="0"/>
          </a:p>
          <a:p>
            <a:pPr marL="0" indent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 Normalising difficult topics</a:t>
            </a:r>
            <a:endParaRPr lang="en-US" sz="1575" dirty="0"/>
          </a:p>
        </p:txBody>
      </p:sp>
      <p:sp>
        <p:nvSpPr>
          <p:cNvPr id="7" name="SK-5-text-6"/>
          <p:cNvSpPr/>
          <p:nvPr/>
        </p:nvSpPr>
        <p:spPr>
          <a:xfrm>
            <a:off x="9496425" y="123825"/>
            <a:ext cx="2493615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500" dirty="0"/>
          </a:p>
        </p:txBody>
      </p:sp>
      <p:sp>
        <p:nvSpPr>
          <p:cNvPr id="8" name="SK-5-text-7"/>
          <p:cNvSpPr/>
          <p:nvPr/>
        </p:nvSpPr>
        <p:spPr>
          <a:xfrm>
            <a:off x="466725" y="123825"/>
            <a:ext cx="672084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“BRADFORD VTS TEACHING DECK”</a:t>
            </a:r>
            <a:endParaRPr lang="en-US" sz="1575" dirty="0"/>
          </a:p>
        </p:txBody>
      </p:sp>
      <p:sp>
        <p:nvSpPr>
          <p:cNvPr id="9" name="SK-5-text-8"/>
          <p:cNvSpPr/>
          <p:nvPr/>
        </p:nvSpPr>
        <p:spPr>
          <a:xfrm>
            <a:off x="2993678" y="6572250"/>
            <a:ext cx="6223546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with Young People — Bradford VTS Teaching Deck — May 2026</a:t>
            </a:r>
            <a:endParaRPr lang="en-US" sz="1200" dirty="0"/>
          </a:p>
        </p:txBody>
      </p:sp>
      <p:sp>
        <p:nvSpPr>
          <p:cNvPr id="10" name="SK-5-text-9"/>
          <p:cNvSpPr/>
          <p:nvPr/>
        </p:nvSpPr>
        <p:spPr>
          <a:xfrm>
            <a:off x="657225" y="6086475"/>
            <a:ext cx="9829800" cy="1571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1125" dirty="0">
                <a:solidFill>
                  <a:srgbClr val="19191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*7 identified barriers — RCGP Adolescent Health Guidance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369" y="4498777"/>
            <a:ext cx="475357" cy="418207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055" y="3963888"/>
            <a:ext cx="268188" cy="432048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573" y="2372767"/>
            <a:ext cx="463153" cy="521196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86" y="2640211"/>
            <a:ext cx="3499098" cy="3106638"/>
          </a:xfrm>
          <a:prstGeom prst="rect">
            <a:avLst/>
          </a:prstGeom>
        </p:spPr>
      </p:pic>
      <p:sp>
        <p:nvSpPr>
          <p:cNvPr id="7" name="SK-6-text-6"/>
          <p:cNvSpPr/>
          <p:nvPr/>
        </p:nvSpPr>
        <p:spPr>
          <a:xfrm>
            <a:off x="590550" y="809625"/>
            <a:ext cx="10744200" cy="532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95"/>
              </a:lnSpc>
              <a:buNone/>
            </a:pPr>
            <a:r>
              <a:rPr lang="en-US" sz="3525" b="1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Adolescent Brain</a:t>
            </a:r>
            <a:endParaRPr lang="en-US" sz="3525" dirty="0"/>
          </a:p>
        </p:txBody>
      </p:sp>
      <p:sp>
        <p:nvSpPr>
          <p:cNvPr id="8" name="SK-6-text-7"/>
          <p:cNvSpPr/>
          <p:nvPr/>
        </p:nvSpPr>
        <p:spPr>
          <a:xfrm>
            <a:off x="590550" y="1466850"/>
            <a:ext cx="11601450" cy="3661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883"/>
              </a:lnSpc>
              <a:buNone/>
            </a:pPr>
            <a:r>
              <a:rPr lang="en-US" sz="2325" b="1" dirty="0">
                <a:solidFill>
                  <a:srgbClr val="9E4E0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Why Different Communication Matters</a:t>
            </a:r>
            <a:endParaRPr lang="en-US" sz="2325" dirty="0"/>
          </a:p>
        </p:txBody>
      </p:sp>
      <p:sp>
        <p:nvSpPr>
          <p:cNvPr id="9" name="SK-6-text-8"/>
          <p:cNvSpPr/>
          <p:nvPr/>
        </p:nvSpPr>
        <p:spPr>
          <a:xfrm>
            <a:off x="5156299" y="2971800"/>
            <a:ext cx="2231678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Prefrontal Cortex</a:t>
            </a:r>
            <a:endParaRPr lang="en-US" sz="1575" dirty="0"/>
          </a:p>
        </p:txBody>
      </p:sp>
      <p:sp>
        <p:nvSpPr>
          <p:cNvPr id="10" name="SK-6-text-9"/>
          <p:cNvSpPr/>
          <p:nvPr/>
        </p:nvSpPr>
        <p:spPr>
          <a:xfrm>
            <a:off x="5345311" y="5010150"/>
            <a:ext cx="1843980" cy="2379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Limbic System</a:t>
            </a:r>
            <a:endParaRPr lang="en-US" sz="1575" dirty="0"/>
          </a:p>
        </p:txBody>
      </p:sp>
      <p:sp>
        <p:nvSpPr>
          <p:cNvPr id="11" name="SK-6-text-10"/>
          <p:cNvSpPr/>
          <p:nvPr/>
        </p:nvSpPr>
        <p:spPr>
          <a:xfrm>
            <a:off x="657225" y="2381250"/>
            <a:ext cx="7429500" cy="19853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64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Prefrontal Cortex — matures last (~age 25)</a:t>
            </a:r>
            <a:endParaRPr lang="en-US" sz="1125" dirty="0"/>
          </a:p>
        </p:txBody>
      </p:sp>
      <p:sp>
        <p:nvSpPr>
          <p:cNvPr id="12" name="SK-6-text-11"/>
          <p:cNvSpPr/>
          <p:nvPr/>
        </p:nvSpPr>
        <p:spPr>
          <a:xfrm>
            <a:off x="8371433" y="2486025"/>
            <a:ext cx="3164086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9E4E0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 WHAT FOR YOUR CONSULTATION?</a:t>
            </a:r>
            <a:endParaRPr lang="en-US" sz="1050" dirty="0"/>
          </a:p>
        </p:txBody>
      </p:sp>
      <p:sp>
        <p:nvSpPr>
          <p:cNvPr id="13" name="SK-6-text-12"/>
          <p:cNvSpPr/>
          <p:nvPr/>
        </p:nvSpPr>
        <p:spPr>
          <a:xfrm>
            <a:off x="8515350" y="2867025"/>
            <a:ext cx="2441228" cy="472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Present-focused beats</a:t>
            </a:r>
            <a:endParaRPr lang="en-US" sz="1500" dirty="0"/>
          </a:p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future-risk framing</a:t>
            </a:r>
            <a:endParaRPr lang="en-US" sz="1500" dirty="0"/>
          </a:p>
        </p:txBody>
      </p:sp>
      <p:sp>
        <p:nvSpPr>
          <p:cNvPr id="14" name="SK-6-text-13"/>
          <p:cNvSpPr/>
          <p:nvPr/>
        </p:nvSpPr>
        <p:spPr>
          <a:xfrm>
            <a:off x="8515350" y="3467100"/>
            <a:ext cx="3038475" cy="472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Relational connection before</a:t>
            </a:r>
            <a:endParaRPr lang="en-US" sz="1500" dirty="0"/>
          </a:p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information giving</a:t>
            </a:r>
            <a:endParaRPr lang="en-US" sz="1500" dirty="0"/>
          </a:p>
        </p:txBody>
      </p:sp>
      <p:sp>
        <p:nvSpPr>
          <p:cNvPr id="15" name="SK-6-text-14"/>
          <p:cNvSpPr/>
          <p:nvPr/>
        </p:nvSpPr>
        <p:spPr>
          <a:xfrm>
            <a:off x="8515350" y="4057650"/>
            <a:ext cx="2996505" cy="472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Emotional validation matters</a:t>
            </a:r>
            <a:endParaRPr lang="en-US" sz="1500" dirty="0"/>
          </a:p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more than logic</a:t>
            </a:r>
            <a:endParaRPr lang="en-US" sz="1500" dirty="0"/>
          </a:p>
        </p:txBody>
      </p:sp>
      <p:sp>
        <p:nvSpPr>
          <p:cNvPr id="16" name="SK-6-text-15"/>
          <p:cNvSpPr/>
          <p:nvPr/>
        </p:nvSpPr>
        <p:spPr>
          <a:xfrm>
            <a:off x="8515350" y="4657725"/>
            <a:ext cx="3101280" cy="472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• Peer context is highly relevant</a:t>
            </a:r>
            <a:endParaRPr lang="en-US" sz="1500" dirty="0"/>
          </a:p>
          <a:p>
            <a:pPr marL="0" indent="0">
              <a:lnSpc>
                <a:spcPts val="186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 them</a:t>
            </a:r>
            <a:endParaRPr lang="en-US" sz="1500" dirty="0"/>
          </a:p>
        </p:txBody>
      </p:sp>
      <p:sp>
        <p:nvSpPr>
          <p:cNvPr id="17" name="SK-6-text-16"/>
          <p:cNvSpPr/>
          <p:nvPr/>
        </p:nvSpPr>
        <p:spPr>
          <a:xfrm>
            <a:off x="8391525" y="5372100"/>
            <a:ext cx="3562350" cy="4723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60"/>
              </a:lnSpc>
              <a:buNone/>
            </a:pPr>
            <a:r>
              <a:rPr lang="en-US" sz="1500" i="1" dirty="0">
                <a:solidFill>
                  <a:srgbClr val="9E4E0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They're not being irrational — their</a:t>
            </a:r>
            <a:endParaRPr lang="en-US" sz="1500" dirty="0"/>
          </a:p>
          <a:p>
            <a:pPr marL="0" indent="0">
              <a:lnSpc>
                <a:spcPts val="1860"/>
              </a:lnSpc>
              <a:buNone/>
            </a:pPr>
            <a:r>
              <a:rPr lang="en-US" sz="1500" i="1" dirty="0">
                <a:solidFill>
                  <a:srgbClr val="9E4E0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brain is working exactly as it should.</a:t>
            </a:r>
            <a:endParaRPr lang="en-US" sz="1500" dirty="0"/>
          </a:p>
        </p:txBody>
      </p:sp>
      <p:sp>
        <p:nvSpPr>
          <p:cNvPr id="18" name="SK-6-text-17"/>
          <p:cNvSpPr/>
          <p:nvPr/>
        </p:nvSpPr>
        <p:spPr>
          <a:xfrm>
            <a:off x="4578548" y="5334000"/>
            <a:ext cx="320605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Emotion · Reward · Peer sensitivity</a:t>
            </a:r>
            <a:endParaRPr lang="en-US" sz="1350" dirty="0"/>
          </a:p>
        </p:txBody>
      </p:sp>
      <p:sp>
        <p:nvSpPr>
          <p:cNvPr id="19" name="SK-6-text-18"/>
          <p:cNvSpPr/>
          <p:nvPr/>
        </p:nvSpPr>
        <p:spPr>
          <a:xfrm>
            <a:off x="4481513" y="3314700"/>
            <a:ext cx="345757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Impulse control · Judgement · Planning</a:t>
            </a:r>
            <a:endParaRPr lang="en-US" sz="1350" dirty="0"/>
          </a:p>
        </p:txBody>
      </p:sp>
      <p:sp>
        <p:nvSpPr>
          <p:cNvPr id="20" name="SK-6-text-19"/>
          <p:cNvSpPr/>
          <p:nvPr/>
        </p:nvSpPr>
        <p:spPr>
          <a:xfrm>
            <a:off x="5198715" y="5705475"/>
            <a:ext cx="2137321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Dominant in adolescence</a:t>
            </a:r>
            <a:endParaRPr lang="en-US" sz="1050" dirty="0"/>
          </a:p>
        </p:txBody>
      </p:sp>
      <p:sp>
        <p:nvSpPr>
          <p:cNvPr id="21" name="SK-6-text-20"/>
          <p:cNvSpPr/>
          <p:nvPr/>
        </p:nvSpPr>
        <p:spPr>
          <a:xfrm>
            <a:off x="5198715" y="3676650"/>
            <a:ext cx="2137321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Still developing until ~25</a:t>
            </a:r>
            <a:endParaRPr lang="en-US" sz="1050" dirty="0"/>
          </a:p>
        </p:txBody>
      </p:sp>
      <p:sp>
        <p:nvSpPr>
          <p:cNvPr id="22" name="SK-6-text-21"/>
          <p:cNvSpPr/>
          <p:nvPr/>
        </p:nvSpPr>
        <p:spPr>
          <a:xfrm>
            <a:off x="590550" y="104775"/>
            <a:ext cx="416052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3" name="SK-6-text-22"/>
          <p:cNvSpPr/>
          <p:nvPr/>
        </p:nvSpPr>
        <p:spPr>
          <a:xfrm>
            <a:off x="9915525" y="123825"/>
            <a:ext cx="1938337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4" name="SK-6-text-23"/>
          <p:cNvSpPr/>
          <p:nvPr/>
        </p:nvSpPr>
        <p:spPr>
          <a:xfrm>
            <a:off x="9915525" y="6553200"/>
            <a:ext cx="1959173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50"/>
              </a:lnSpc>
              <a:buNone/>
            </a:pPr>
            <a:r>
              <a:rPr lang="en-US" sz="1050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· May 2026</a:t>
            </a:r>
            <a:endParaRPr lang="en-US" sz="1050" dirty="0"/>
          </a:p>
        </p:txBody>
      </p:sp>
      <p:sp>
        <p:nvSpPr>
          <p:cNvPr id="25" name="SK-6-text-24"/>
          <p:cNvSpPr/>
          <p:nvPr/>
        </p:nvSpPr>
        <p:spPr>
          <a:xfrm>
            <a:off x="466725" y="6553200"/>
            <a:ext cx="800100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3D3D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Slide 6 of 25 — Adolescent Brain &amp; Communication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859" y="4889748"/>
            <a:ext cx="1682353" cy="1501825"/>
          </a:xfrm>
          <a:prstGeom prst="rect">
            <a:avLst/>
          </a:prstGeom>
        </p:spPr>
      </p:pic>
      <p:sp>
        <p:nvSpPr>
          <p:cNvPr id="4" name="SK-7-text-3"/>
          <p:cNvSpPr/>
          <p:nvPr/>
        </p:nvSpPr>
        <p:spPr>
          <a:xfrm>
            <a:off x="704850" y="1085850"/>
            <a:ext cx="11487150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2B2B2B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Communication Skills in Practice</a:t>
            </a:r>
            <a:endParaRPr lang="en-US" sz="3375" dirty="0"/>
          </a:p>
        </p:txBody>
      </p:sp>
      <p:sp>
        <p:nvSpPr>
          <p:cNvPr id="5" name="SK-7-text-4"/>
          <p:cNvSpPr/>
          <p:nvPr/>
        </p:nvSpPr>
        <p:spPr>
          <a:xfrm>
            <a:off x="1447800" y="2181225"/>
            <a:ext cx="822960" cy="4766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3"/>
              </a:lnSpc>
              <a:buNone/>
            </a:pPr>
            <a:r>
              <a:rPr lang="en-US" sz="2700" b="1" dirty="0">
                <a:solidFill>
                  <a:srgbClr val="11522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</a:t>
            </a:r>
            <a:endParaRPr lang="en-US" sz="2700" dirty="0"/>
          </a:p>
        </p:txBody>
      </p:sp>
      <p:sp>
        <p:nvSpPr>
          <p:cNvPr id="6" name="SK-7-text-5"/>
          <p:cNvSpPr/>
          <p:nvPr/>
        </p:nvSpPr>
        <p:spPr>
          <a:xfrm>
            <a:off x="7029450" y="2181225"/>
            <a:ext cx="2057400" cy="4766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753"/>
              </a:lnSpc>
              <a:buNone/>
            </a:pPr>
            <a:r>
              <a:rPr lang="en-US" sz="2700" b="1" dirty="0">
                <a:solidFill>
                  <a:srgbClr val="8B4536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DON'T</a:t>
            </a:r>
            <a:endParaRPr lang="en-US" sz="2700" dirty="0"/>
          </a:p>
        </p:txBody>
      </p:sp>
      <p:sp>
        <p:nvSpPr>
          <p:cNvPr id="7" name="SK-7-text-6"/>
          <p:cNvSpPr/>
          <p:nvPr/>
        </p:nvSpPr>
        <p:spPr>
          <a:xfrm>
            <a:off x="714375" y="781050"/>
            <a:ext cx="4343400" cy="2457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b="1" dirty="0">
                <a:solidFill>
                  <a:srgbClr val="D48B4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CONSULTATION SKILLS</a:t>
            </a:r>
            <a:endParaRPr lang="en-US" sz="1500" dirty="0"/>
          </a:p>
        </p:txBody>
      </p:sp>
      <p:sp>
        <p:nvSpPr>
          <p:cNvPr id="8" name="SK-7-text-7"/>
          <p:cNvSpPr/>
          <p:nvPr/>
        </p:nvSpPr>
        <p:spPr>
          <a:xfrm>
            <a:off x="1200150" y="3000375"/>
            <a:ext cx="905256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Explain confidentiality at the start</a:t>
            </a:r>
            <a:endParaRPr lang="en-US" sz="1650" dirty="0"/>
          </a:p>
        </p:txBody>
      </p:sp>
      <p:sp>
        <p:nvSpPr>
          <p:cNvPr id="9" name="SK-7-text-8"/>
          <p:cNvSpPr/>
          <p:nvPr/>
        </p:nvSpPr>
        <p:spPr>
          <a:xfrm>
            <a:off x="1200150" y="3362325"/>
            <a:ext cx="1030986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Use open questions and normalise concerns</a:t>
            </a:r>
            <a:endParaRPr lang="en-US" sz="1650" dirty="0"/>
          </a:p>
        </p:txBody>
      </p:sp>
      <p:sp>
        <p:nvSpPr>
          <p:cNvPr id="10" name="SK-7-text-9"/>
          <p:cNvSpPr/>
          <p:nvPr/>
        </p:nvSpPr>
        <p:spPr>
          <a:xfrm>
            <a:off x="1200150" y="3733800"/>
            <a:ext cx="854964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Match their pace — silence is okay</a:t>
            </a:r>
            <a:endParaRPr lang="en-US" sz="1650" dirty="0"/>
          </a:p>
        </p:txBody>
      </p:sp>
      <p:sp>
        <p:nvSpPr>
          <p:cNvPr id="11" name="SK-7-text-10"/>
          <p:cNvSpPr/>
          <p:nvPr/>
        </p:nvSpPr>
        <p:spPr>
          <a:xfrm>
            <a:off x="1200150" y="4114800"/>
            <a:ext cx="4400550" cy="49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 genuinely curious about them as a</a:t>
            </a:r>
            <a:endParaRPr lang="en-US" sz="1650" dirty="0"/>
          </a:p>
          <a:p>
            <a:pPr marL="0" indent="0">
              <a:lnSpc>
                <a:spcPts val="1963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</a:t>
            </a:r>
            <a:endParaRPr lang="en-US" sz="1650" dirty="0"/>
          </a:p>
        </p:txBody>
      </p:sp>
      <p:sp>
        <p:nvSpPr>
          <p:cNvPr id="12" name="SK-7-text-11"/>
          <p:cNvSpPr/>
          <p:nvPr/>
        </p:nvSpPr>
        <p:spPr>
          <a:xfrm>
            <a:off x="1200150" y="4743450"/>
            <a:ext cx="930402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Get their mobile number for follow-up</a:t>
            </a:r>
            <a:endParaRPr lang="en-US" sz="1650" dirty="0"/>
          </a:p>
        </p:txBody>
      </p:sp>
      <p:sp>
        <p:nvSpPr>
          <p:cNvPr id="13" name="SK-7-text-12"/>
          <p:cNvSpPr/>
          <p:nvPr/>
        </p:nvSpPr>
        <p:spPr>
          <a:xfrm>
            <a:off x="1200150" y="5114925"/>
            <a:ext cx="457854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Offer to see them separately from their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parent</a:t>
            </a:r>
            <a:endParaRPr lang="en-US" sz="1650" dirty="0"/>
          </a:p>
        </p:txBody>
      </p:sp>
      <p:sp>
        <p:nvSpPr>
          <p:cNvPr id="14" name="SK-7-text-13"/>
          <p:cNvSpPr/>
          <p:nvPr/>
        </p:nvSpPr>
        <p:spPr>
          <a:xfrm>
            <a:off x="6953250" y="3000375"/>
            <a:ext cx="523875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Patronise or talk down to them</a:t>
            </a:r>
            <a:endParaRPr lang="en-US" sz="1650" dirty="0"/>
          </a:p>
        </p:txBody>
      </p:sp>
      <p:sp>
        <p:nvSpPr>
          <p:cNvPr id="15" name="SK-7-text-14"/>
          <p:cNvSpPr/>
          <p:nvPr/>
        </p:nvSpPr>
        <p:spPr>
          <a:xfrm>
            <a:off x="6953250" y="3362325"/>
            <a:ext cx="4547146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Assume — about sexuality, drug use, or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relationships</a:t>
            </a:r>
            <a:endParaRPr lang="en-US" sz="1650" dirty="0"/>
          </a:p>
        </p:txBody>
      </p:sp>
      <p:sp>
        <p:nvSpPr>
          <p:cNvPr id="16" name="SK-7-text-15"/>
          <p:cNvSpPr/>
          <p:nvPr/>
        </p:nvSpPr>
        <p:spPr>
          <a:xfrm>
            <a:off x="6953250" y="3990975"/>
            <a:ext cx="523875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Focus only on risk; miss the hidden agenda</a:t>
            </a:r>
            <a:endParaRPr lang="en-US" sz="1650" dirty="0"/>
          </a:p>
        </p:txBody>
      </p:sp>
      <p:sp>
        <p:nvSpPr>
          <p:cNvPr id="17" name="SK-7-text-16"/>
          <p:cNvSpPr/>
          <p:nvPr/>
        </p:nvSpPr>
        <p:spPr>
          <a:xfrm>
            <a:off x="6953250" y="4371975"/>
            <a:ext cx="5238750" cy="3122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459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Use jargon or adult-heavy language</a:t>
            </a:r>
            <a:endParaRPr lang="en-US" sz="1650" dirty="0"/>
          </a:p>
        </p:txBody>
      </p:sp>
      <p:sp>
        <p:nvSpPr>
          <p:cNvPr id="18" name="SK-7-text-17"/>
          <p:cNvSpPr/>
          <p:nvPr/>
        </p:nvSpPr>
        <p:spPr>
          <a:xfrm>
            <a:off x="6953250" y="4743450"/>
            <a:ext cx="4830068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Rush — they disengage quickly if they feel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hurried</a:t>
            </a:r>
            <a:endParaRPr lang="en-US" sz="1650" dirty="0"/>
          </a:p>
        </p:txBody>
      </p:sp>
      <p:sp>
        <p:nvSpPr>
          <p:cNvPr id="19" name="SK-7-text-18"/>
          <p:cNvSpPr/>
          <p:nvPr/>
        </p:nvSpPr>
        <p:spPr>
          <a:xfrm>
            <a:off x="6953250" y="5381625"/>
            <a:ext cx="4735711" cy="5825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Ignore non-verbal cues — body language</a:t>
            </a:r>
            <a:endParaRPr lang="en-US" sz="1650" dirty="0"/>
          </a:p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212121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matters</a:t>
            </a:r>
            <a:endParaRPr lang="en-US" sz="1650" dirty="0"/>
          </a:p>
        </p:txBody>
      </p:sp>
      <p:sp>
        <p:nvSpPr>
          <p:cNvPr id="20" name="SK-7-text-19"/>
          <p:cNvSpPr/>
          <p:nvPr/>
        </p:nvSpPr>
        <p:spPr>
          <a:xfrm>
            <a:off x="5582989" y="6572250"/>
            <a:ext cx="101619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79797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Slide 7 of 25</a:t>
            </a:r>
            <a:endParaRPr lang="en-US" sz="1125" dirty="0"/>
          </a:p>
        </p:txBody>
      </p:sp>
      <p:sp>
        <p:nvSpPr>
          <p:cNvPr id="21" name="SK-7-text-20"/>
          <p:cNvSpPr/>
          <p:nvPr/>
        </p:nvSpPr>
        <p:spPr>
          <a:xfrm>
            <a:off x="704850" y="114300"/>
            <a:ext cx="786384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— CONSULTING WITH YOUNG PEOPLE</a:t>
            </a:r>
            <a:endParaRPr lang="en-US" sz="1200" dirty="0"/>
          </a:p>
        </p:txBody>
      </p:sp>
      <p:sp>
        <p:nvSpPr>
          <p:cNvPr id="22" name="SK-7-text-21"/>
          <p:cNvSpPr/>
          <p:nvPr/>
        </p:nvSpPr>
        <p:spPr>
          <a:xfrm>
            <a:off x="9829800" y="123825"/>
            <a:ext cx="194875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494" y="1995636"/>
            <a:ext cx="4693890" cy="4046190"/>
          </a:xfrm>
          <a:prstGeom prst="rect">
            <a:avLst/>
          </a:prstGeom>
        </p:spPr>
      </p:pic>
      <p:sp>
        <p:nvSpPr>
          <p:cNvPr id="4" name="SK-8-text-3"/>
          <p:cNvSpPr/>
          <p:nvPr/>
        </p:nvSpPr>
        <p:spPr>
          <a:xfrm>
            <a:off x="466725" y="1085850"/>
            <a:ext cx="11725275" cy="5100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Managing the 3-Way Consultation</a:t>
            </a:r>
            <a:endParaRPr lang="en-US" sz="3375" dirty="0"/>
          </a:p>
        </p:txBody>
      </p:sp>
      <p:sp>
        <p:nvSpPr>
          <p:cNvPr id="5" name="SK-8-text-4"/>
          <p:cNvSpPr/>
          <p:nvPr/>
        </p:nvSpPr>
        <p:spPr>
          <a:xfrm>
            <a:off x="652909" y="2038350"/>
            <a:ext cx="94208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975" dirty="0"/>
          </a:p>
        </p:txBody>
      </p:sp>
      <p:sp>
        <p:nvSpPr>
          <p:cNvPr id="6" name="SK-8-text-5"/>
          <p:cNvSpPr/>
          <p:nvPr/>
        </p:nvSpPr>
        <p:spPr>
          <a:xfrm>
            <a:off x="652909" y="4514850"/>
            <a:ext cx="94208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975" dirty="0"/>
          </a:p>
        </p:txBody>
      </p:sp>
      <p:sp>
        <p:nvSpPr>
          <p:cNvPr id="7" name="SK-8-text-6"/>
          <p:cNvSpPr/>
          <p:nvPr/>
        </p:nvSpPr>
        <p:spPr>
          <a:xfrm>
            <a:off x="652909" y="5467350"/>
            <a:ext cx="94208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975" dirty="0"/>
          </a:p>
        </p:txBody>
      </p:sp>
      <p:sp>
        <p:nvSpPr>
          <p:cNvPr id="8" name="SK-8-text-7"/>
          <p:cNvSpPr/>
          <p:nvPr/>
        </p:nvSpPr>
        <p:spPr>
          <a:xfrm>
            <a:off x="981075" y="2057400"/>
            <a:ext cx="816102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Make it routine — offer every time</a:t>
            </a:r>
            <a:endParaRPr lang="en-US" sz="1575" dirty="0"/>
          </a:p>
        </p:txBody>
      </p:sp>
      <p:sp>
        <p:nvSpPr>
          <p:cNvPr id="9" name="SK-8-text-8"/>
          <p:cNvSpPr/>
          <p:nvPr/>
        </p:nvSpPr>
        <p:spPr>
          <a:xfrm>
            <a:off x="1019175" y="3143250"/>
            <a:ext cx="457200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b="1" dirty="0">
                <a:solidFill>
                  <a:srgbClr val="B4532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TO SAY TO THE PARENT</a:t>
            </a:r>
            <a:endParaRPr lang="en-US" sz="1200" dirty="0"/>
          </a:p>
        </p:txBody>
      </p:sp>
      <p:sp>
        <p:nvSpPr>
          <p:cNvPr id="10" name="SK-8-text-9"/>
          <p:cNvSpPr/>
          <p:nvPr/>
        </p:nvSpPr>
        <p:spPr>
          <a:xfrm>
            <a:off x="981075" y="4533900"/>
            <a:ext cx="720090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If the parent refuses to leave</a:t>
            </a:r>
            <a:endParaRPr lang="en-US" sz="1575" dirty="0"/>
          </a:p>
        </p:txBody>
      </p:sp>
      <p:sp>
        <p:nvSpPr>
          <p:cNvPr id="11" name="SK-8-text-10"/>
          <p:cNvSpPr/>
          <p:nvPr/>
        </p:nvSpPr>
        <p:spPr>
          <a:xfrm>
            <a:off x="981075" y="5467350"/>
            <a:ext cx="3600450" cy="2580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Always document</a:t>
            </a:r>
            <a:endParaRPr lang="en-US" sz="1575" dirty="0"/>
          </a:p>
        </p:txBody>
      </p:sp>
      <p:sp>
        <p:nvSpPr>
          <p:cNvPr id="12" name="SK-8-text-11"/>
          <p:cNvSpPr/>
          <p:nvPr/>
        </p:nvSpPr>
        <p:spPr>
          <a:xfrm>
            <a:off x="466725" y="123825"/>
            <a:ext cx="5052060" cy="14406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3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13" name="SK-8-text-12"/>
          <p:cNvSpPr/>
          <p:nvPr/>
        </p:nvSpPr>
        <p:spPr>
          <a:xfrm>
            <a:off x="1019175" y="3390900"/>
            <a:ext cx="6097786" cy="7371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It's great that [Name] has come. As they'll be using this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service, I'll have a chat with them first — and we can</a:t>
            </a:r>
            <a:endParaRPr lang="en-US" sz="1500" dirty="0"/>
          </a:p>
          <a:p>
            <a:pPr marL="0" indent="0">
              <a:lnSpc>
                <a:spcPts val="1935"/>
              </a:lnSpc>
              <a:buNone/>
            </a:pPr>
            <a:r>
              <a:rPr lang="en-US" sz="1500" i="1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catch up together at the end.</a:t>
            </a:r>
            <a:endParaRPr lang="en-US" sz="1500" dirty="0"/>
          </a:p>
        </p:txBody>
      </p:sp>
      <p:sp>
        <p:nvSpPr>
          <p:cNvPr id="14" name="SK-8-text-13"/>
          <p:cNvSpPr/>
          <p:nvPr/>
        </p:nvSpPr>
        <p:spPr>
          <a:xfrm>
            <a:off x="981075" y="2381250"/>
            <a:ext cx="6537871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See the young person alone as part of every consultation, regardless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 the presenting complaint.</a:t>
            </a:r>
            <a:endParaRPr lang="en-US" sz="1350" dirty="0"/>
          </a:p>
        </p:txBody>
      </p:sp>
      <p:sp>
        <p:nvSpPr>
          <p:cNvPr id="15" name="SK-8-text-14"/>
          <p:cNvSpPr/>
          <p:nvPr/>
        </p:nvSpPr>
        <p:spPr>
          <a:xfrm>
            <a:off x="981075" y="4857750"/>
            <a:ext cx="6328321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Defer sensitive topics. Book a separate appointment for the young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 alone. Never force the issue in the room.</a:t>
            </a:r>
            <a:endParaRPr lang="en-US" sz="1350" dirty="0"/>
          </a:p>
        </p:txBody>
      </p:sp>
      <p:sp>
        <p:nvSpPr>
          <p:cNvPr id="16" name="SK-8-text-15"/>
          <p:cNvSpPr/>
          <p:nvPr/>
        </p:nvSpPr>
        <p:spPr>
          <a:xfrm>
            <a:off x="981075" y="5810250"/>
            <a:ext cx="616074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Record that you offered a private consultation — even if it wasn't</a:t>
            </a:r>
            <a:endParaRPr lang="en-US" sz="1350" dirty="0"/>
          </a:p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taken up.</a:t>
            </a:r>
            <a:endParaRPr lang="en-US" sz="1350" dirty="0"/>
          </a:p>
        </p:txBody>
      </p:sp>
      <p:sp>
        <p:nvSpPr>
          <p:cNvPr id="17" name="SK-8-text-16"/>
          <p:cNvSpPr/>
          <p:nvPr/>
        </p:nvSpPr>
        <p:spPr>
          <a:xfrm>
            <a:off x="466725" y="771525"/>
            <a:ext cx="34975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b="1" dirty="0">
                <a:solidFill>
                  <a:srgbClr val="B4532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SKILLS</a:t>
            </a:r>
            <a:endParaRPr lang="en-US" sz="1350" dirty="0"/>
          </a:p>
        </p:txBody>
      </p:sp>
      <p:sp>
        <p:nvSpPr>
          <p:cNvPr id="18" name="SK-8-text-17"/>
          <p:cNvSpPr/>
          <p:nvPr/>
        </p:nvSpPr>
        <p:spPr>
          <a:xfrm>
            <a:off x="9734550" y="123825"/>
            <a:ext cx="2294483" cy="15254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9" name="SK-8-text-18"/>
          <p:cNvSpPr/>
          <p:nvPr/>
        </p:nvSpPr>
        <p:spPr>
          <a:xfrm>
            <a:off x="2743200" y="6572250"/>
            <a:ext cx="6705600" cy="1387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1050" dirty="0">
                <a:solidFill>
                  <a:srgbClr val="29292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Slide 8 of 25 — Bradford VTS Teaching Deck: Consulting with Young People — May 2026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3067" y="2016175"/>
            <a:ext cx="3255169" cy="3476923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9459" y="3895279"/>
            <a:ext cx="390079" cy="383977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392" y="3895279"/>
            <a:ext cx="414486" cy="383977"/>
          </a:xfrm>
          <a:prstGeom prst="rect">
            <a:avLst/>
          </a:prstGeom>
        </p:spPr>
      </p:pic>
      <p:sp>
        <p:nvSpPr>
          <p:cNvPr id="6" name="SK-9-text-5"/>
          <p:cNvSpPr/>
          <p:nvPr/>
        </p:nvSpPr>
        <p:spPr>
          <a:xfrm>
            <a:off x="714375" y="1047750"/>
            <a:ext cx="11477625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Explaining Confidentiality</a:t>
            </a:r>
            <a:endParaRPr lang="en-US" sz="3600" dirty="0"/>
          </a:p>
        </p:txBody>
      </p:sp>
      <p:sp>
        <p:nvSpPr>
          <p:cNvPr id="7" name="SK-9-text-6"/>
          <p:cNvSpPr/>
          <p:nvPr/>
        </p:nvSpPr>
        <p:spPr>
          <a:xfrm>
            <a:off x="895350" y="2705100"/>
            <a:ext cx="6831211" cy="6438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i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“What you tell me stays between us — unless I’m</a:t>
            </a:r>
            <a:endParaRPr lang="en-US" sz="1950" dirty="0"/>
          </a:p>
          <a:p>
            <a:pPr marL="0" indent="0">
              <a:lnSpc>
                <a:spcPts val="2535"/>
              </a:lnSpc>
              <a:buNone/>
            </a:pPr>
            <a:r>
              <a:rPr lang="en-US" sz="1950" i="1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worried you’re not safe.”</a:t>
            </a:r>
            <a:endParaRPr lang="en-US" sz="1950" dirty="0"/>
          </a:p>
        </p:txBody>
      </p:sp>
      <p:sp>
        <p:nvSpPr>
          <p:cNvPr id="8" name="SK-9-text-7"/>
          <p:cNvSpPr/>
          <p:nvPr/>
        </p:nvSpPr>
        <p:spPr>
          <a:xfrm>
            <a:off x="838200" y="3952875"/>
            <a:ext cx="2453640" cy="297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 13</a:t>
            </a:r>
            <a:endParaRPr lang="en-US" sz="1725" dirty="0"/>
          </a:p>
        </p:txBody>
      </p:sp>
      <p:sp>
        <p:nvSpPr>
          <p:cNvPr id="9" name="SK-9-text-8"/>
          <p:cNvSpPr/>
          <p:nvPr/>
        </p:nvSpPr>
        <p:spPr>
          <a:xfrm>
            <a:off x="3295650" y="3952875"/>
            <a:ext cx="2015490" cy="297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13-15</a:t>
            </a:r>
            <a:endParaRPr lang="en-US" sz="1725" dirty="0"/>
          </a:p>
        </p:txBody>
      </p:sp>
      <p:sp>
        <p:nvSpPr>
          <p:cNvPr id="10" name="SK-9-text-9"/>
          <p:cNvSpPr/>
          <p:nvPr/>
        </p:nvSpPr>
        <p:spPr>
          <a:xfrm>
            <a:off x="5772150" y="3952875"/>
            <a:ext cx="2015490" cy="2979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346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16-17</a:t>
            </a:r>
            <a:endParaRPr lang="en-US" sz="1725" dirty="0"/>
          </a:p>
        </p:txBody>
      </p:sp>
      <p:sp>
        <p:nvSpPr>
          <p:cNvPr id="11" name="SK-9-text-10"/>
          <p:cNvSpPr/>
          <p:nvPr/>
        </p:nvSpPr>
        <p:spPr>
          <a:xfrm>
            <a:off x="895350" y="2352675"/>
            <a:ext cx="5760720" cy="195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F98B3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 THIS — EARLY, EVERY TIME</a:t>
            </a:r>
            <a:endParaRPr lang="en-US" sz="1350" dirty="0"/>
          </a:p>
        </p:txBody>
      </p:sp>
      <p:sp>
        <p:nvSpPr>
          <p:cNvPr id="12" name="SK-9-text-11"/>
          <p:cNvSpPr/>
          <p:nvPr/>
        </p:nvSpPr>
        <p:spPr>
          <a:xfrm>
            <a:off x="838200" y="4476750"/>
            <a:ext cx="2305050" cy="1101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Sexual activity almost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requires disclosure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inability to consent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duty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overrides confidentiality</a:t>
            </a:r>
            <a:endParaRPr lang="en-US" sz="1275" dirty="0"/>
          </a:p>
        </p:txBody>
      </p:sp>
      <p:sp>
        <p:nvSpPr>
          <p:cNvPr id="13" name="SK-9-text-12"/>
          <p:cNvSpPr/>
          <p:nvPr/>
        </p:nvSpPr>
        <p:spPr>
          <a:xfrm>
            <a:off x="3295650" y="4476750"/>
            <a:ext cx="2378273" cy="8810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Case-by-case assessment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Apply Fraser competence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interest test applies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your reasoning</a:t>
            </a:r>
            <a:endParaRPr lang="en-US" sz="1275" dirty="0"/>
          </a:p>
        </p:txBody>
      </p:sp>
      <p:sp>
        <p:nvSpPr>
          <p:cNvPr id="14" name="SK-9-text-13"/>
          <p:cNvSpPr/>
          <p:nvPr/>
        </p:nvSpPr>
        <p:spPr>
          <a:xfrm>
            <a:off x="5772150" y="4457700"/>
            <a:ext cx="2032546" cy="13215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Presumed capacity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(MCA 2005)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Disclose only in public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interest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 as adult for</a:t>
            </a:r>
            <a:endParaRPr lang="en-US" sz="1275" dirty="0"/>
          </a:p>
          <a:p>
            <a:pPr marL="0" indent="0">
              <a:lnSpc>
                <a:spcPts val="1734"/>
              </a:lnSpc>
              <a:buNone/>
            </a:pPr>
            <a:r>
              <a:rPr lang="en-US" sz="1275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consent purposes</a:t>
            </a:r>
            <a:endParaRPr lang="en-US" sz="1275" dirty="0"/>
          </a:p>
        </p:txBody>
      </p:sp>
      <p:sp>
        <p:nvSpPr>
          <p:cNvPr id="15" name="SK-9-text-14"/>
          <p:cNvSpPr/>
          <p:nvPr/>
        </p:nvSpPr>
        <p:spPr>
          <a:xfrm>
            <a:off x="962025" y="6296025"/>
            <a:ext cx="11229975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2222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Display confidentiality posters visibly — in the waiting room and in your consulting room.</a:t>
            </a:r>
            <a:endParaRPr lang="en-US" sz="1200" dirty="0"/>
          </a:p>
        </p:txBody>
      </p:sp>
      <p:sp>
        <p:nvSpPr>
          <p:cNvPr id="16" name="SK-9-text-15"/>
          <p:cNvSpPr/>
          <p:nvPr/>
        </p:nvSpPr>
        <p:spPr>
          <a:xfrm>
            <a:off x="714375" y="142875"/>
            <a:ext cx="8355330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— CONSULTING WITH YOUNG PEOPLE</a:t>
            </a:r>
            <a:endParaRPr lang="en-US" sz="1275" dirty="0"/>
          </a:p>
        </p:txBody>
      </p:sp>
      <p:sp>
        <p:nvSpPr>
          <p:cNvPr id="17" name="SK-9-text-16"/>
          <p:cNvSpPr/>
          <p:nvPr/>
        </p:nvSpPr>
        <p:spPr>
          <a:xfrm>
            <a:off x="9734550" y="142875"/>
            <a:ext cx="2053530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54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0-text-2"/>
          <p:cNvSpPr/>
          <p:nvPr/>
        </p:nvSpPr>
        <p:spPr>
          <a:xfrm>
            <a:off x="466725" y="742950"/>
            <a:ext cx="11281410" cy="5595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406"/>
              </a:lnSpc>
              <a:buNone/>
            </a:pPr>
            <a:r>
              <a:rPr lang="en-US" sz="3525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HEADSS Assessment</a:t>
            </a:r>
            <a:endParaRPr lang="en-US" sz="3525" dirty="0"/>
          </a:p>
        </p:txBody>
      </p:sp>
      <p:sp>
        <p:nvSpPr>
          <p:cNvPr id="4" name="SK-10-text-3"/>
          <p:cNvSpPr/>
          <p:nvPr/>
        </p:nvSpPr>
        <p:spPr>
          <a:xfrm>
            <a:off x="714375" y="25908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</a:t>
            </a:r>
            <a:endParaRPr lang="en-US" sz="3525" dirty="0"/>
          </a:p>
        </p:txBody>
      </p:sp>
      <p:sp>
        <p:nvSpPr>
          <p:cNvPr id="5" name="SK-10-text-4"/>
          <p:cNvSpPr/>
          <p:nvPr/>
        </p:nvSpPr>
        <p:spPr>
          <a:xfrm>
            <a:off x="4619625" y="25908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</a:t>
            </a:r>
            <a:endParaRPr lang="en-US" sz="3525" dirty="0"/>
          </a:p>
        </p:txBody>
      </p:sp>
      <p:sp>
        <p:nvSpPr>
          <p:cNvPr id="6" name="SK-10-text-5"/>
          <p:cNvSpPr/>
          <p:nvPr/>
        </p:nvSpPr>
        <p:spPr>
          <a:xfrm>
            <a:off x="8391525" y="25908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</a:t>
            </a:r>
            <a:endParaRPr lang="en-US" sz="3525" dirty="0"/>
          </a:p>
        </p:txBody>
      </p:sp>
      <p:sp>
        <p:nvSpPr>
          <p:cNvPr id="7" name="SK-10-text-6"/>
          <p:cNvSpPr/>
          <p:nvPr/>
        </p:nvSpPr>
        <p:spPr>
          <a:xfrm>
            <a:off x="714375" y="46482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</a:t>
            </a:r>
            <a:endParaRPr lang="en-US" sz="3525" dirty="0"/>
          </a:p>
        </p:txBody>
      </p:sp>
      <p:sp>
        <p:nvSpPr>
          <p:cNvPr id="8" name="SK-10-text-7"/>
          <p:cNvSpPr/>
          <p:nvPr/>
        </p:nvSpPr>
        <p:spPr>
          <a:xfrm>
            <a:off x="4619625" y="46482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3525" dirty="0"/>
          </a:p>
        </p:txBody>
      </p:sp>
      <p:sp>
        <p:nvSpPr>
          <p:cNvPr id="9" name="SK-10-text-8"/>
          <p:cNvSpPr/>
          <p:nvPr/>
        </p:nvSpPr>
        <p:spPr>
          <a:xfrm>
            <a:off x="8391525" y="4648200"/>
            <a:ext cx="537210" cy="4880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42"/>
              </a:lnSpc>
              <a:buNone/>
            </a:pPr>
            <a:r>
              <a:rPr lang="en-US" sz="3525" b="1" dirty="0">
                <a:solidFill>
                  <a:srgbClr val="ED841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3525" dirty="0"/>
          </a:p>
        </p:txBody>
      </p:sp>
      <p:sp>
        <p:nvSpPr>
          <p:cNvPr id="10" name="SK-10-text-9"/>
          <p:cNvSpPr/>
          <p:nvPr/>
        </p:nvSpPr>
        <p:spPr>
          <a:xfrm>
            <a:off x="1447800" y="2686050"/>
            <a:ext cx="128016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Home</a:t>
            </a:r>
            <a:endParaRPr lang="en-US" sz="2100" dirty="0"/>
          </a:p>
        </p:txBody>
      </p:sp>
      <p:sp>
        <p:nvSpPr>
          <p:cNvPr id="11" name="SK-10-text-10"/>
          <p:cNvSpPr/>
          <p:nvPr/>
        </p:nvSpPr>
        <p:spPr>
          <a:xfrm>
            <a:off x="5248275" y="2686050"/>
            <a:ext cx="288036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Education</a:t>
            </a:r>
            <a:endParaRPr lang="en-US" sz="2100" dirty="0"/>
          </a:p>
        </p:txBody>
      </p:sp>
      <p:sp>
        <p:nvSpPr>
          <p:cNvPr id="12" name="SK-10-text-11"/>
          <p:cNvSpPr/>
          <p:nvPr/>
        </p:nvSpPr>
        <p:spPr>
          <a:xfrm>
            <a:off x="9067800" y="2686050"/>
            <a:ext cx="312420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Activities</a:t>
            </a:r>
            <a:endParaRPr lang="en-US" sz="2100" dirty="0"/>
          </a:p>
        </p:txBody>
      </p:sp>
      <p:sp>
        <p:nvSpPr>
          <p:cNvPr id="13" name="SK-10-text-12"/>
          <p:cNvSpPr/>
          <p:nvPr/>
        </p:nvSpPr>
        <p:spPr>
          <a:xfrm>
            <a:off x="1447800" y="4743450"/>
            <a:ext cx="160020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Drugs</a:t>
            </a:r>
            <a:endParaRPr lang="en-US" sz="2100" dirty="0"/>
          </a:p>
        </p:txBody>
      </p:sp>
      <p:sp>
        <p:nvSpPr>
          <p:cNvPr id="14" name="SK-10-text-13"/>
          <p:cNvSpPr/>
          <p:nvPr/>
        </p:nvSpPr>
        <p:spPr>
          <a:xfrm>
            <a:off x="5248275" y="4743450"/>
            <a:ext cx="96012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</a:t>
            </a:r>
            <a:endParaRPr lang="en-US" sz="2100" dirty="0"/>
          </a:p>
        </p:txBody>
      </p:sp>
      <p:sp>
        <p:nvSpPr>
          <p:cNvPr id="15" name="SK-10-text-14"/>
          <p:cNvSpPr/>
          <p:nvPr/>
        </p:nvSpPr>
        <p:spPr>
          <a:xfrm>
            <a:off x="9067800" y="4743450"/>
            <a:ext cx="3124200" cy="3333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2B32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Suicide / Safety</a:t>
            </a:r>
            <a:endParaRPr lang="en-US" sz="2100" dirty="0"/>
          </a:p>
        </p:txBody>
      </p:sp>
      <p:sp>
        <p:nvSpPr>
          <p:cNvPr id="16" name="SK-10-text-15"/>
          <p:cNvSpPr/>
          <p:nvPr/>
        </p:nvSpPr>
        <p:spPr>
          <a:xfrm>
            <a:off x="714375" y="3343275"/>
            <a:ext cx="3006923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Who do you live with? Can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 talk to your parents?</a:t>
            </a:r>
            <a:endParaRPr lang="en-US" sz="1500" dirty="0"/>
          </a:p>
        </p:txBody>
      </p:sp>
      <p:sp>
        <p:nvSpPr>
          <p:cNvPr id="17" name="SK-10-text-16"/>
          <p:cNvSpPr/>
          <p:nvPr/>
        </p:nvSpPr>
        <p:spPr>
          <a:xfrm>
            <a:off x="4572000" y="3343275"/>
            <a:ext cx="2430661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How's school going?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Attendance? Grades?</a:t>
            </a:r>
            <a:endParaRPr lang="en-US" sz="1500" dirty="0"/>
          </a:p>
        </p:txBody>
      </p:sp>
      <p:sp>
        <p:nvSpPr>
          <p:cNvPr id="18" name="SK-10-text-17"/>
          <p:cNvSpPr/>
          <p:nvPr/>
        </p:nvSpPr>
        <p:spPr>
          <a:xfrm>
            <a:off x="8391525" y="3343275"/>
            <a:ext cx="3059311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do you enjoy? Do you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have friends you can trust?</a:t>
            </a:r>
            <a:endParaRPr lang="en-US" sz="1500" dirty="0"/>
          </a:p>
        </p:txBody>
      </p:sp>
      <p:sp>
        <p:nvSpPr>
          <p:cNvPr id="19" name="SK-10-text-18"/>
          <p:cNvSpPr/>
          <p:nvPr/>
        </p:nvSpPr>
        <p:spPr>
          <a:xfrm>
            <a:off x="714375" y="5400675"/>
            <a:ext cx="3237458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Alcohol, smoking, recreational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drugs — I ask everyone this.</a:t>
            </a:r>
            <a:endParaRPr lang="en-US" sz="1500" dirty="0"/>
          </a:p>
        </p:txBody>
      </p:sp>
      <p:sp>
        <p:nvSpPr>
          <p:cNvPr id="20" name="SK-10-text-19"/>
          <p:cNvSpPr/>
          <p:nvPr/>
        </p:nvSpPr>
        <p:spPr>
          <a:xfrm>
            <a:off x="4572000" y="5400675"/>
            <a:ext cx="3614738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 it okay if I ask about relationships?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Orientation, contraception?</a:t>
            </a:r>
            <a:endParaRPr lang="en-US" sz="1500" dirty="0"/>
          </a:p>
        </p:txBody>
      </p:sp>
      <p:sp>
        <p:nvSpPr>
          <p:cNvPr id="21" name="SK-10-text-20"/>
          <p:cNvSpPr/>
          <p:nvPr/>
        </p:nvSpPr>
        <p:spPr>
          <a:xfrm>
            <a:off x="8391525" y="5400675"/>
            <a:ext cx="3625155" cy="5066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If the consultation raises concern —</a:t>
            </a:r>
            <a:endParaRPr lang="en-US" sz="1500" dirty="0"/>
          </a:p>
          <a:p>
            <a:pPr marL="0" indent="0">
              <a:lnSpc>
                <a:spcPts val="1995"/>
              </a:lnSpc>
              <a:buNone/>
            </a:pPr>
            <a:r>
              <a:rPr lang="en-US" sz="1500" i="1" dirty="0">
                <a:solidFill>
                  <a:srgbClr val="2B323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ask directly. It does not increase risk.</a:t>
            </a:r>
            <a:endParaRPr lang="en-US" sz="1500" dirty="0"/>
          </a:p>
        </p:txBody>
      </p:sp>
      <p:sp>
        <p:nvSpPr>
          <p:cNvPr id="22" name="SK-10-text-21"/>
          <p:cNvSpPr/>
          <p:nvPr/>
        </p:nvSpPr>
        <p:spPr>
          <a:xfrm>
            <a:off x="466725" y="123825"/>
            <a:ext cx="5646420" cy="1791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1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23" name="SK-10-text-22"/>
          <p:cNvSpPr/>
          <p:nvPr/>
        </p:nvSpPr>
        <p:spPr>
          <a:xfrm>
            <a:off x="0" y="1352550"/>
            <a:ext cx="12192000" cy="2820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21"/>
              </a:lnSpc>
              <a:buNone/>
            </a:pPr>
            <a:r>
              <a:rPr lang="en-US" sz="1575" i="1" dirty="0">
                <a:solidFill>
                  <a:srgbClr val="807F6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Validated psychosocial assessment tool for young people — use whenever psychosocial concerns are present</a:t>
            </a:r>
            <a:endParaRPr lang="en-US" sz="1575" dirty="0"/>
          </a:p>
        </p:txBody>
      </p:sp>
      <p:sp>
        <p:nvSpPr>
          <p:cNvPr id="24" name="SK-10-text-23"/>
          <p:cNvSpPr/>
          <p:nvPr/>
        </p:nvSpPr>
        <p:spPr>
          <a:xfrm>
            <a:off x="9734550" y="123825"/>
            <a:ext cx="2273498" cy="1696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7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5" name="SK-10-text-24"/>
          <p:cNvSpPr/>
          <p:nvPr/>
        </p:nvSpPr>
        <p:spPr>
          <a:xfrm>
            <a:off x="2744093" y="6572250"/>
            <a:ext cx="6684615" cy="1509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88"/>
              </a:lnSpc>
              <a:buNone/>
            </a:pPr>
            <a:r>
              <a:rPr lang="en-US" sz="1200" i="1" dirty="0">
                <a:solidFill>
                  <a:srgbClr val="807F6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HEADSS opens the psychosocial picture without focusing on a single problem.</a:t>
            </a:r>
            <a:endParaRPr lang="en-US" sz="1200" dirty="0"/>
          </a:p>
        </p:txBody>
      </p:sp>
      <p:sp>
        <p:nvSpPr>
          <p:cNvPr id="26" name="SK-10-text-25"/>
          <p:cNvSpPr/>
          <p:nvPr/>
        </p:nvSpPr>
        <p:spPr>
          <a:xfrm>
            <a:off x="10829925" y="6572250"/>
            <a:ext cx="1120973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14"/>
              </a:lnSpc>
              <a:buNone/>
            </a:pPr>
            <a:r>
              <a:rPr lang="en-US" sz="1125" dirty="0">
                <a:solidFill>
                  <a:srgbClr val="807F6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Slide 10 of 25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11-text-2"/>
          <p:cNvSpPr/>
          <p:nvPr/>
        </p:nvSpPr>
        <p:spPr>
          <a:xfrm>
            <a:off x="466725" y="628650"/>
            <a:ext cx="9601200" cy="628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950"/>
              </a:lnSpc>
              <a:buNone/>
            </a:pPr>
            <a:r>
              <a:rPr lang="en-US" sz="4500" b="1" dirty="0">
                <a:solidFill>
                  <a:srgbClr val="2C3E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Hidden Agendas</a:t>
            </a:r>
            <a:endParaRPr lang="en-US" sz="4500" dirty="0"/>
          </a:p>
        </p:txBody>
      </p:sp>
      <p:sp>
        <p:nvSpPr>
          <p:cNvPr id="4" name="SK-11-text-3"/>
          <p:cNvSpPr/>
          <p:nvPr/>
        </p:nvSpPr>
        <p:spPr>
          <a:xfrm>
            <a:off x="466725" y="1352550"/>
            <a:ext cx="11725275" cy="411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Iceberg of Young People's Consultations</a:t>
            </a:r>
            <a:endParaRPr lang="en-US" sz="2700" dirty="0"/>
          </a:p>
        </p:txBody>
      </p:sp>
      <p:sp>
        <p:nvSpPr>
          <p:cNvPr id="5" name="SK-11-text-4"/>
          <p:cNvSpPr/>
          <p:nvPr/>
        </p:nvSpPr>
        <p:spPr>
          <a:xfrm>
            <a:off x="9248775" y="4410075"/>
            <a:ext cx="2242096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“Is there anything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else on your mind</a:t>
            </a:r>
            <a:endParaRPr lang="en-US" sz="1725" dirty="0"/>
          </a:p>
          <a:p>
            <a:pPr marL="0" indent="0">
              <a:lnSpc>
                <a:spcPts val="2070"/>
              </a:lnSpc>
              <a:buNone/>
            </a:pPr>
            <a:r>
              <a:rPr lang="en-US" sz="1725" i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today?”</a:t>
            </a:r>
            <a:endParaRPr lang="en-US" sz="1725" dirty="0"/>
          </a:p>
        </p:txBody>
      </p:sp>
      <p:sp>
        <p:nvSpPr>
          <p:cNvPr id="6" name="SK-11-text-5"/>
          <p:cNvSpPr/>
          <p:nvPr/>
        </p:nvSpPr>
        <p:spPr>
          <a:xfrm>
            <a:off x="4060478" y="3848100"/>
            <a:ext cx="412804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HIDDEN AGENDA (just below the surface)</a:t>
            </a:r>
            <a:endParaRPr lang="en-US" sz="1350" dirty="0"/>
          </a:p>
        </p:txBody>
      </p:sp>
      <p:sp>
        <p:nvSpPr>
          <p:cNvPr id="7" name="SK-11-text-6"/>
          <p:cNvSpPr/>
          <p:nvPr/>
        </p:nvSpPr>
        <p:spPr>
          <a:xfrm>
            <a:off x="3655219" y="5162550"/>
            <a:ext cx="508158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HEALTH PROMOTION OPPORTUNITY (deepest layer)</a:t>
            </a:r>
            <a:endParaRPr lang="en-US" sz="1350" dirty="0"/>
          </a:p>
        </p:txBody>
      </p:sp>
      <p:sp>
        <p:nvSpPr>
          <p:cNvPr id="8" name="SK-11-text-7"/>
          <p:cNvSpPr/>
          <p:nvPr/>
        </p:nvSpPr>
        <p:spPr>
          <a:xfrm>
            <a:off x="6657380" y="2105025"/>
            <a:ext cx="33632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PRESENTING COMPLAINT (visible)</a:t>
            </a:r>
            <a:endParaRPr lang="en-US" sz="1350" dirty="0"/>
          </a:p>
        </p:txBody>
      </p:sp>
      <p:sp>
        <p:nvSpPr>
          <p:cNvPr id="9" name="SK-11-text-8"/>
          <p:cNvSpPr/>
          <p:nvPr/>
        </p:nvSpPr>
        <p:spPr>
          <a:xfrm>
            <a:off x="9296400" y="5343525"/>
            <a:ext cx="2336453" cy="6313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single most powerful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question in adolescent</a:t>
            </a:r>
            <a:endParaRPr lang="en-US" sz="1275" dirty="0"/>
          </a:p>
          <a:p>
            <a:pPr marL="0" indent="0">
              <a:lnSpc>
                <a:spcPts val="1658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consultations.</a:t>
            </a:r>
            <a:endParaRPr lang="en-US" sz="1275" dirty="0"/>
          </a:p>
        </p:txBody>
      </p:sp>
      <p:sp>
        <p:nvSpPr>
          <p:cNvPr id="10" name="SK-11-text-9"/>
          <p:cNvSpPr/>
          <p:nvPr/>
        </p:nvSpPr>
        <p:spPr>
          <a:xfrm>
            <a:off x="4008537" y="4229100"/>
            <a:ext cx="1079153" cy="3961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Relationship</a:t>
            </a:r>
            <a:endParaRPr lang="en-US" sz="1200" dirty="0"/>
          </a:p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breakdown</a:t>
            </a:r>
            <a:endParaRPr lang="en-US" sz="1200" dirty="0"/>
          </a:p>
        </p:txBody>
      </p:sp>
      <p:sp>
        <p:nvSpPr>
          <p:cNvPr id="11" name="SK-11-text-10"/>
          <p:cNvSpPr/>
          <p:nvPr/>
        </p:nvSpPr>
        <p:spPr>
          <a:xfrm>
            <a:off x="5290096" y="4229100"/>
            <a:ext cx="1592461" cy="3961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Coming out /</a:t>
            </a:r>
            <a:endParaRPr lang="en-US" sz="1200" dirty="0"/>
          </a:p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identity questions</a:t>
            </a:r>
            <a:endParaRPr lang="en-US" sz="1200" dirty="0"/>
          </a:p>
        </p:txBody>
      </p:sp>
      <p:sp>
        <p:nvSpPr>
          <p:cNvPr id="12" name="SK-11-text-11"/>
          <p:cNvSpPr/>
          <p:nvPr/>
        </p:nvSpPr>
        <p:spPr>
          <a:xfrm>
            <a:off x="7028408" y="4229100"/>
            <a:ext cx="1278136" cy="3961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Substance use</a:t>
            </a:r>
            <a:endParaRPr lang="en-US" sz="1200" dirty="0"/>
          </a:p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 self-harm</a:t>
            </a:r>
            <a:endParaRPr lang="en-US" sz="1200" dirty="0"/>
          </a:p>
        </p:txBody>
      </p:sp>
      <p:sp>
        <p:nvSpPr>
          <p:cNvPr id="13" name="SK-11-text-12"/>
          <p:cNvSpPr/>
          <p:nvPr/>
        </p:nvSpPr>
        <p:spPr>
          <a:xfrm>
            <a:off x="4022824" y="5581650"/>
            <a:ext cx="1183928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Sexual health</a:t>
            </a:r>
            <a:endParaRPr lang="en-US" sz="1200" dirty="0"/>
          </a:p>
        </p:txBody>
      </p:sp>
      <p:sp>
        <p:nvSpPr>
          <p:cNvPr id="14" name="SK-11-text-13"/>
          <p:cNvSpPr/>
          <p:nvPr/>
        </p:nvSpPr>
        <p:spPr>
          <a:xfrm>
            <a:off x="5509171" y="5581650"/>
            <a:ext cx="1173361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Mental health</a:t>
            </a:r>
            <a:endParaRPr lang="en-US" sz="1200" dirty="0"/>
          </a:p>
        </p:txBody>
      </p:sp>
      <p:sp>
        <p:nvSpPr>
          <p:cNvPr id="15" name="SK-11-text-14"/>
          <p:cNvSpPr/>
          <p:nvPr/>
        </p:nvSpPr>
        <p:spPr>
          <a:xfrm>
            <a:off x="6971258" y="5581650"/>
            <a:ext cx="1278136" cy="1980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Substance use</a:t>
            </a:r>
            <a:endParaRPr lang="en-US" sz="1200" dirty="0"/>
          </a:p>
        </p:txBody>
      </p:sp>
      <p:sp>
        <p:nvSpPr>
          <p:cNvPr id="16" name="SK-11-text-15"/>
          <p:cNvSpPr/>
          <p:nvPr/>
        </p:nvSpPr>
        <p:spPr>
          <a:xfrm>
            <a:off x="7667625" y="2514600"/>
            <a:ext cx="1267718" cy="728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Headache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Acne</a:t>
            </a:r>
            <a:endParaRPr lang="en-US" sz="1275" dirty="0"/>
          </a:p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Knee injury</a:t>
            </a:r>
            <a:endParaRPr lang="en-US" sz="1275" dirty="0"/>
          </a:p>
        </p:txBody>
      </p:sp>
      <p:sp>
        <p:nvSpPr>
          <p:cNvPr id="17" name="SK-11-text-16"/>
          <p:cNvSpPr/>
          <p:nvPr/>
        </p:nvSpPr>
        <p:spPr>
          <a:xfrm>
            <a:off x="4263777" y="6591300"/>
            <a:ext cx="3635573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11 of 25 — Bradford VTS GP Training 2026</a:t>
            </a:r>
            <a:endParaRPr lang="en-US" sz="1050" dirty="0"/>
          </a:p>
        </p:txBody>
      </p:sp>
      <p:sp>
        <p:nvSpPr>
          <p:cNvPr id="18" name="SK-11-text-17"/>
          <p:cNvSpPr/>
          <p:nvPr/>
        </p:nvSpPr>
        <p:spPr>
          <a:xfrm>
            <a:off x="466725" y="104775"/>
            <a:ext cx="2194560" cy="167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</a:t>
            </a:r>
            <a:endParaRPr lang="en-US" sz="1200" dirty="0"/>
          </a:p>
        </p:txBody>
      </p:sp>
      <p:sp>
        <p:nvSpPr>
          <p:cNvPr id="19" name="SK-11-text-18"/>
          <p:cNvSpPr/>
          <p:nvPr/>
        </p:nvSpPr>
        <p:spPr>
          <a:xfrm>
            <a:off x="9915525" y="104775"/>
            <a:ext cx="1990725" cy="167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2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0" name="SK-11-text-19"/>
          <p:cNvSpPr/>
          <p:nvPr/>
        </p:nvSpPr>
        <p:spPr>
          <a:xfrm>
            <a:off x="2005459" y="3162300"/>
            <a:ext cx="2399258" cy="2143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7F8C8D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surface of the consultation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88" y="4066729"/>
            <a:ext cx="7863780" cy="1776115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4863" y="809179"/>
            <a:ext cx="451098" cy="397669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059" y="809179"/>
            <a:ext cx="365671" cy="383977"/>
          </a:xfrm>
          <a:prstGeom prst="rect">
            <a:avLst/>
          </a:prstGeom>
        </p:spPr>
      </p:pic>
      <p:sp>
        <p:nvSpPr>
          <p:cNvPr id="6" name="SK-12-text-5"/>
          <p:cNvSpPr/>
          <p:nvPr/>
        </p:nvSpPr>
        <p:spPr>
          <a:xfrm>
            <a:off x="466725" y="876300"/>
            <a:ext cx="3541365" cy="8322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76"/>
              </a:lnSpc>
              <a:buNone/>
            </a:pPr>
            <a:r>
              <a:rPr lang="en-US" sz="315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Sexual Health</a:t>
            </a:r>
            <a:endParaRPr lang="en-US" sz="3150" dirty="0"/>
          </a:p>
          <a:p>
            <a:pPr marL="0" indent="0">
              <a:lnSpc>
                <a:spcPts val="3276"/>
              </a:lnSpc>
              <a:buNone/>
            </a:pPr>
            <a:r>
              <a:rPr lang="en-US" sz="315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Essentials</a:t>
            </a:r>
            <a:endParaRPr lang="en-US" sz="3150" dirty="0"/>
          </a:p>
        </p:txBody>
      </p:sp>
      <p:sp>
        <p:nvSpPr>
          <p:cNvPr id="7" name="SK-12-text-6"/>
          <p:cNvSpPr/>
          <p:nvPr/>
        </p:nvSpPr>
        <p:spPr>
          <a:xfrm>
            <a:off x="590550" y="3209925"/>
            <a:ext cx="630936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2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 Contraception</a:t>
            </a:r>
            <a:endParaRPr lang="en-US" sz="1800" dirty="0"/>
          </a:p>
        </p:txBody>
      </p:sp>
      <p:sp>
        <p:nvSpPr>
          <p:cNvPr id="8" name="SK-12-text-7"/>
          <p:cNvSpPr/>
          <p:nvPr/>
        </p:nvSpPr>
        <p:spPr>
          <a:xfrm>
            <a:off x="5484465" y="1257300"/>
            <a:ext cx="234687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52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NCSP Screening</a:t>
            </a:r>
            <a:endParaRPr lang="en-US" sz="1800" dirty="0"/>
          </a:p>
        </p:txBody>
      </p:sp>
      <p:sp>
        <p:nvSpPr>
          <p:cNvPr id="9" name="SK-12-text-8"/>
          <p:cNvSpPr/>
          <p:nvPr/>
        </p:nvSpPr>
        <p:spPr>
          <a:xfrm>
            <a:off x="9144000" y="3209925"/>
            <a:ext cx="30480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2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Fraser Guidelines</a:t>
            </a:r>
            <a:endParaRPr lang="en-US" sz="1800" dirty="0"/>
          </a:p>
        </p:txBody>
      </p:sp>
      <p:sp>
        <p:nvSpPr>
          <p:cNvPr id="10" name="SK-12-text-9"/>
          <p:cNvSpPr/>
          <p:nvPr/>
        </p:nvSpPr>
        <p:spPr>
          <a:xfrm>
            <a:off x="9144000" y="1257300"/>
            <a:ext cx="30480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52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1st Line Treatment</a:t>
            </a:r>
            <a:endParaRPr lang="en-US" sz="1800" dirty="0"/>
          </a:p>
        </p:txBody>
      </p:sp>
      <p:sp>
        <p:nvSpPr>
          <p:cNvPr id="11" name="SK-12-text-10"/>
          <p:cNvSpPr/>
          <p:nvPr/>
        </p:nvSpPr>
        <p:spPr>
          <a:xfrm>
            <a:off x="4542383" y="1666875"/>
            <a:ext cx="4211836" cy="8059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Annual chlamydia screen</a:t>
            </a:r>
            <a:endParaRPr lang="en-US" sz="1500" dirty="0"/>
          </a:p>
          <a:p>
            <a:pPr marL="0" indent="0" algn="ctr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All sexually active under-25s</a:t>
            </a:r>
            <a:endParaRPr lang="en-US" sz="1500" dirty="0"/>
          </a:p>
          <a:p>
            <a:pPr marL="0" indent="0" algn="ctr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Opportunistic — offer at every contact</a:t>
            </a:r>
            <a:endParaRPr lang="en-US" sz="1500" dirty="0"/>
          </a:p>
        </p:txBody>
      </p:sp>
      <p:sp>
        <p:nvSpPr>
          <p:cNvPr id="12" name="SK-12-text-11"/>
          <p:cNvSpPr/>
          <p:nvPr/>
        </p:nvSpPr>
        <p:spPr>
          <a:xfrm>
            <a:off x="9248775" y="1666875"/>
            <a:ext cx="2451646" cy="8059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Doxycycline 100mg BD</a:t>
            </a:r>
            <a:endParaRPr lang="en-US" sz="1500" dirty="0"/>
          </a:p>
          <a:p>
            <a:pPr marL="0" indent="0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× 7 days</a:t>
            </a:r>
            <a:endParaRPr lang="en-US" sz="1500" dirty="0"/>
          </a:p>
          <a:p>
            <a:pPr marL="0" indent="0">
              <a:lnSpc>
                <a:spcPts val="2115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BNF current — first line</a:t>
            </a:r>
            <a:endParaRPr lang="en-US" sz="1500" dirty="0"/>
          </a:p>
        </p:txBody>
      </p:sp>
      <p:sp>
        <p:nvSpPr>
          <p:cNvPr id="13" name="SK-12-text-12"/>
          <p:cNvSpPr/>
          <p:nvPr/>
        </p:nvSpPr>
        <p:spPr>
          <a:xfrm>
            <a:off x="9144000" y="3810000"/>
            <a:ext cx="2734568" cy="214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Understands the advice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Cannot be persuaded to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tell parents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Likely to have sex with or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without contraception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Physical/mental health at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risk without contraception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Best interests to receive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contraception</a:t>
            </a:r>
            <a:endParaRPr lang="en-US" sz="1350" dirty="0"/>
          </a:p>
          <a:p>
            <a:pPr marL="0" indent="0">
              <a:lnSpc>
                <a:spcPts val="1688"/>
              </a:lnSpc>
              <a:buNone/>
            </a:pPr>
            <a:r>
              <a:rPr lang="en-US" sz="1350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*All 5 criteria must be met</a:t>
            </a:r>
            <a:endParaRPr lang="en-US" sz="1350" dirty="0"/>
          </a:p>
        </p:txBody>
      </p:sp>
      <p:sp>
        <p:nvSpPr>
          <p:cNvPr id="14" name="SK-12-text-13"/>
          <p:cNvSpPr/>
          <p:nvPr/>
        </p:nvSpPr>
        <p:spPr>
          <a:xfrm>
            <a:off x="466725" y="123825"/>
            <a:ext cx="4754880" cy="1433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15" name="SK-12-text-14"/>
          <p:cNvSpPr/>
          <p:nvPr/>
        </p:nvSpPr>
        <p:spPr>
          <a:xfrm>
            <a:off x="9734550" y="123825"/>
            <a:ext cx="2294483" cy="161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69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16" name="SK-12-text-15"/>
          <p:cNvSpPr/>
          <p:nvPr/>
        </p:nvSpPr>
        <p:spPr>
          <a:xfrm>
            <a:off x="518517" y="2171700"/>
            <a:ext cx="1582043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2025 Current</a:t>
            </a:r>
            <a:endParaRPr lang="en-US" sz="1500" dirty="0"/>
          </a:p>
        </p:txBody>
      </p:sp>
      <p:sp>
        <p:nvSpPr>
          <p:cNvPr id="17" name="SK-12-text-16"/>
          <p:cNvSpPr/>
          <p:nvPr/>
        </p:nvSpPr>
        <p:spPr>
          <a:xfrm>
            <a:off x="590550" y="3552825"/>
            <a:ext cx="10424160" cy="2245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68"/>
              </a:lnSpc>
              <a:buNone/>
            </a:pPr>
            <a:r>
              <a:rPr lang="en-US" sz="1350" i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*Three options — effectiveness increases with each</a:t>
            </a:r>
            <a:endParaRPr lang="en-US" sz="1350" dirty="0"/>
          </a:p>
        </p:txBody>
      </p:sp>
      <p:sp>
        <p:nvSpPr>
          <p:cNvPr id="18" name="SK-12-text-17"/>
          <p:cNvSpPr/>
          <p:nvPr/>
        </p:nvSpPr>
        <p:spPr>
          <a:xfrm>
            <a:off x="9144000" y="3552825"/>
            <a:ext cx="3048000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i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 contraception in under-16s</a:t>
            </a:r>
            <a:endParaRPr lang="en-US" sz="1275" dirty="0"/>
          </a:p>
        </p:txBody>
      </p:sp>
      <p:sp>
        <p:nvSpPr>
          <p:cNvPr id="19" name="SK-12-text-18"/>
          <p:cNvSpPr/>
          <p:nvPr/>
        </p:nvSpPr>
        <p:spPr>
          <a:xfrm>
            <a:off x="9144000" y="2514600"/>
            <a:ext cx="3048000" cy="184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2"/>
              </a:lnSpc>
              <a:buNone/>
            </a:pPr>
            <a:r>
              <a:rPr lang="en-US" sz="1200" i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*Azithromycin no longer 1st line</a:t>
            </a:r>
            <a:endParaRPr lang="en-US" sz="1200" dirty="0"/>
          </a:p>
        </p:txBody>
      </p:sp>
      <p:sp>
        <p:nvSpPr>
          <p:cNvPr id="20" name="SK-12-text-19"/>
          <p:cNvSpPr/>
          <p:nvPr/>
        </p:nvSpPr>
        <p:spPr>
          <a:xfrm>
            <a:off x="1200150" y="6086475"/>
            <a:ext cx="10991850" cy="1845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54"/>
              </a:lnSpc>
              <a:buNone/>
            </a:pPr>
            <a:r>
              <a:rPr lang="en-US" sz="1275" i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*Ulipristal: avoid if on enzyme-inducing drugs. IUD: always consider if within 5 days.</a:t>
            </a:r>
            <a:endParaRPr lang="en-US" sz="1275" dirty="0"/>
          </a:p>
        </p:txBody>
      </p:sp>
      <p:sp>
        <p:nvSpPr>
          <p:cNvPr id="21" name="SK-12-text-20"/>
          <p:cNvSpPr/>
          <p:nvPr/>
        </p:nvSpPr>
        <p:spPr>
          <a:xfrm>
            <a:off x="2743200" y="6572250"/>
            <a:ext cx="6705600" cy="1628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83"/>
              </a:lnSpc>
              <a:buNone/>
            </a:pPr>
            <a:r>
              <a:rPr lang="en-US" sz="1125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*Sources: BNF current edition • NICE NG3 • NCSP 2025 • GMC 0–18 Years Guidance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279" y="761107"/>
            <a:ext cx="3901380" cy="2825353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77" y="5472559"/>
            <a:ext cx="499765" cy="610344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177" y="4430167"/>
            <a:ext cx="511969" cy="459432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177" y="3278088"/>
            <a:ext cx="524173" cy="528042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584" y="2160240"/>
            <a:ext cx="451098" cy="555427"/>
          </a:xfrm>
          <a:prstGeom prst="rect">
            <a:avLst/>
          </a:prstGeom>
        </p:spPr>
      </p:pic>
      <p:sp>
        <p:nvSpPr>
          <p:cNvPr id="8" name="SK-13-text-7"/>
          <p:cNvSpPr/>
          <p:nvPr/>
        </p:nvSpPr>
        <p:spPr>
          <a:xfrm>
            <a:off x="657225" y="1085850"/>
            <a:ext cx="7886700" cy="4906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864"/>
              </a:lnSpc>
              <a:buNone/>
            </a:pPr>
            <a:r>
              <a:rPr lang="en-US" sz="3450" b="1" dirty="0">
                <a:solidFill>
                  <a:srgbClr val="3A3A3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Reference</a:t>
            </a:r>
            <a:endParaRPr lang="en-US" sz="3450" dirty="0"/>
          </a:p>
        </p:txBody>
      </p:sp>
      <p:sp>
        <p:nvSpPr>
          <p:cNvPr id="9" name="SK-13-text-8"/>
          <p:cNvSpPr/>
          <p:nvPr/>
        </p:nvSpPr>
        <p:spPr>
          <a:xfrm>
            <a:off x="7867055" y="4419600"/>
            <a:ext cx="3572768" cy="6881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709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Asking about suicide</a:t>
            </a:r>
            <a:endParaRPr lang="en-US" sz="2100" dirty="0"/>
          </a:p>
          <a:p>
            <a:pPr marL="0" indent="0" algn="ctr">
              <a:lnSpc>
                <a:spcPts val="2709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does NOT increase risk</a:t>
            </a:r>
            <a:endParaRPr lang="en-US" sz="2100" dirty="0"/>
          </a:p>
        </p:txBody>
      </p:sp>
      <p:sp>
        <p:nvSpPr>
          <p:cNvPr id="10" name="SK-13-text-9"/>
          <p:cNvSpPr/>
          <p:nvPr/>
        </p:nvSpPr>
        <p:spPr>
          <a:xfrm>
            <a:off x="657225" y="771525"/>
            <a:ext cx="326898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b="1" dirty="0">
                <a:solidFill>
                  <a:srgbClr val="D381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 HEALTH</a:t>
            </a:r>
            <a:endParaRPr lang="en-US" sz="1650" dirty="0"/>
          </a:p>
        </p:txBody>
      </p:sp>
      <p:sp>
        <p:nvSpPr>
          <p:cNvPr id="11" name="SK-13-text-10"/>
          <p:cNvSpPr/>
          <p:nvPr/>
        </p:nvSpPr>
        <p:spPr>
          <a:xfrm>
            <a:off x="1685925" y="2038350"/>
            <a:ext cx="1314450" cy="2278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PHQ-A</a:t>
            </a:r>
            <a:endParaRPr lang="en-US" sz="1725" dirty="0"/>
          </a:p>
        </p:txBody>
      </p:sp>
      <p:sp>
        <p:nvSpPr>
          <p:cNvPr id="12" name="SK-13-text-11"/>
          <p:cNvSpPr/>
          <p:nvPr/>
        </p:nvSpPr>
        <p:spPr>
          <a:xfrm>
            <a:off x="1685925" y="3171825"/>
            <a:ext cx="2628900" cy="2278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Fluoxetine</a:t>
            </a:r>
            <a:endParaRPr lang="en-US" sz="1725" dirty="0"/>
          </a:p>
        </p:txBody>
      </p:sp>
      <p:sp>
        <p:nvSpPr>
          <p:cNvPr id="13" name="SK-13-text-12"/>
          <p:cNvSpPr/>
          <p:nvPr/>
        </p:nvSpPr>
        <p:spPr>
          <a:xfrm>
            <a:off x="1685925" y="4295775"/>
            <a:ext cx="3154680" cy="2278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CAMHS Urgent</a:t>
            </a:r>
            <a:endParaRPr lang="en-US" sz="1725" dirty="0"/>
          </a:p>
        </p:txBody>
      </p:sp>
      <p:sp>
        <p:nvSpPr>
          <p:cNvPr id="14" name="SK-13-text-13"/>
          <p:cNvSpPr/>
          <p:nvPr/>
        </p:nvSpPr>
        <p:spPr>
          <a:xfrm>
            <a:off x="1685925" y="5372100"/>
            <a:ext cx="6046470" cy="2278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9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HEADSS — Suicide/Safety</a:t>
            </a:r>
            <a:endParaRPr lang="en-US" sz="1725" dirty="0"/>
          </a:p>
        </p:txBody>
      </p:sp>
      <p:sp>
        <p:nvSpPr>
          <p:cNvPr id="15" name="SK-13-text-14"/>
          <p:cNvSpPr/>
          <p:nvPr/>
        </p:nvSpPr>
        <p:spPr>
          <a:xfrm>
            <a:off x="8264277" y="5229225"/>
            <a:ext cx="2797373" cy="57388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60"/>
              </a:lnSpc>
              <a:buNone/>
            </a:pPr>
            <a:r>
              <a:rPr lang="en-US" sz="1725" i="1" dirty="0">
                <a:solidFill>
                  <a:srgbClr val="FFFFFF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It provides relief — and</a:t>
            </a:r>
            <a:endParaRPr lang="en-US" sz="1725" dirty="0"/>
          </a:p>
          <a:p>
            <a:pPr marL="0" indent="0" algn="ctr">
              <a:lnSpc>
                <a:spcPts val="2260"/>
              </a:lnSpc>
              <a:buNone/>
            </a:pPr>
            <a:r>
              <a:rPr lang="en-US" sz="1725" i="1" dirty="0">
                <a:solidFill>
                  <a:srgbClr val="FFFFFF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opens the door to help</a:t>
            </a:r>
            <a:endParaRPr lang="en-US" sz="1725" dirty="0"/>
          </a:p>
        </p:txBody>
      </p:sp>
      <p:sp>
        <p:nvSpPr>
          <p:cNvPr id="16" name="SK-13-text-15"/>
          <p:cNvSpPr/>
          <p:nvPr/>
        </p:nvSpPr>
        <p:spPr>
          <a:xfrm>
            <a:off x="1685925" y="2333625"/>
            <a:ext cx="485105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Depression screening for young people —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score ≥10 suggests depression likely</a:t>
            </a:r>
            <a:endParaRPr lang="en-US" sz="1650" dirty="0"/>
          </a:p>
        </p:txBody>
      </p:sp>
      <p:sp>
        <p:nvSpPr>
          <p:cNvPr id="17" name="SK-13-text-16"/>
          <p:cNvSpPr/>
          <p:nvPr/>
        </p:nvSpPr>
        <p:spPr>
          <a:xfrm>
            <a:off x="1685925" y="3457575"/>
            <a:ext cx="564728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Only SSRI licensed for depression in under-18s —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first-line pharmacological treatment</a:t>
            </a:r>
            <a:endParaRPr lang="en-US" sz="1650" dirty="0"/>
          </a:p>
        </p:txBody>
      </p:sp>
      <p:sp>
        <p:nvSpPr>
          <p:cNvPr id="18" name="SK-13-text-17"/>
          <p:cNvSpPr/>
          <p:nvPr/>
        </p:nvSpPr>
        <p:spPr>
          <a:xfrm>
            <a:off x="1685925" y="4581525"/>
            <a:ext cx="5720655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Suicidal intent + plan + access to means → do not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delay referral</a:t>
            </a:r>
            <a:endParaRPr lang="en-US" sz="1650" dirty="0"/>
          </a:p>
        </p:txBody>
      </p:sp>
      <p:sp>
        <p:nvSpPr>
          <p:cNvPr id="19" name="SK-13-text-18"/>
          <p:cNvSpPr/>
          <p:nvPr/>
        </p:nvSpPr>
        <p:spPr>
          <a:xfrm>
            <a:off x="1685925" y="5667375"/>
            <a:ext cx="5605463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If the consultation raises concern — ask directly.</a:t>
            </a:r>
            <a:endParaRPr lang="en-US" sz="1650" dirty="0"/>
          </a:p>
          <a:p>
            <a:pPr marL="0" indent="0">
              <a:lnSpc>
                <a:spcPts val="207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erriweather-Regular" pitchFamily="34" charset="0"/>
                <a:ea typeface="Merriweather-Regular" pitchFamily="34" charset="-122"/>
                <a:cs typeface="Merriweather-Regular" pitchFamily="34" charset="-120"/>
              </a:rPr>
              <a:t>Use the final S in HEADSS</a:t>
            </a:r>
            <a:endParaRPr lang="en-US" sz="1650" dirty="0"/>
          </a:p>
        </p:txBody>
      </p:sp>
      <p:sp>
        <p:nvSpPr>
          <p:cNvPr id="20" name="SK-13-text-19"/>
          <p:cNvSpPr/>
          <p:nvPr/>
        </p:nvSpPr>
        <p:spPr>
          <a:xfrm>
            <a:off x="657225" y="123825"/>
            <a:ext cx="5646420" cy="1701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4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21" name="SK-13-text-20"/>
          <p:cNvSpPr/>
          <p:nvPr/>
        </p:nvSpPr>
        <p:spPr>
          <a:xfrm>
            <a:off x="9496425" y="123825"/>
            <a:ext cx="2315468" cy="1701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4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22" name="SK-13-text-21"/>
          <p:cNvSpPr/>
          <p:nvPr/>
        </p:nvSpPr>
        <p:spPr>
          <a:xfrm>
            <a:off x="3526631" y="6610350"/>
            <a:ext cx="5186363" cy="1473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60"/>
              </a:lnSpc>
              <a:buNone/>
            </a:pPr>
            <a:r>
              <a:rPr lang="en-US" sz="975" dirty="0">
                <a:solidFill>
                  <a:srgbClr val="3A3A3A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Ref: NICE NG185 · BNF current · GMC 0-18 guidance · Created May 2026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655" y="6014442"/>
            <a:ext cx="219373" cy="233065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561" y="5239494"/>
            <a:ext cx="255984" cy="315367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561" y="4786759"/>
            <a:ext cx="255984" cy="308521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561" y="4327327"/>
            <a:ext cx="255984" cy="308521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561" y="3874740"/>
            <a:ext cx="255984" cy="308521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561" y="3415159"/>
            <a:ext cx="255984" cy="308521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5765" y="3010644"/>
            <a:ext cx="243780" cy="308521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7365" y="5115967"/>
            <a:ext cx="292596" cy="27429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400" y="5335488"/>
            <a:ext cx="621655" cy="493663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65090" y="3572917"/>
            <a:ext cx="280392" cy="281136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2196" y="3778746"/>
            <a:ext cx="646063" cy="644575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94384" y="2057400"/>
            <a:ext cx="243780" cy="27429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7475" y="2269927"/>
            <a:ext cx="487561" cy="603498"/>
          </a:xfrm>
          <a:prstGeom prst="rect">
            <a:avLst/>
          </a:prstGeom>
        </p:spPr>
      </p:pic>
      <p:sp>
        <p:nvSpPr>
          <p:cNvPr id="16" name="SK-14-text-15"/>
          <p:cNvSpPr/>
          <p:nvPr/>
        </p:nvSpPr>
        <p:spPr>
          <a:xfrm>
            <a:off x="590550" y="1047750"/>
            <a:ext cx="11601450" cy="4080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13"/>
              </a:lnSpc>
              <a:buNone/>
            </a:pPr>
            <a:r>
              <a:rPr lang="en-US" sz="2700" b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Substance Misuse in Young People</a:t>
            </a:r>
            <a:endParaRPr lang="en-US" sz="2700" dirty="0"/>
          </a:p>
        </p:txBody>
      </p:sp>
      <p:sp>
        <p:nvSpPr>
          <p:cNvPr id="17" name="SK-14-text-16"/>
          <p:cNvSpPr/>
          <p:nvPr/>
        </p:nvSpPr>
        <p:spPr>
          <a:xfrm>
            <a:off x="1809750" y="2038350"/>
            <a:ext cx="209931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b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Alcohol 🍺</a:t>
            </a:r>
            <a:endParaRPr lang="en-US" sz="1425" dirty="0"/>
          </a:p>
        </p:txBody>
      </p:sp>
      <p:sp>
        <p:nvSpPr>
          <p:cNvPr id="18" name="SK-14-text-17"/>
          <p:cNvSpPr/>
          <p:nvPr/>
        </p:nvSpPr>
        <p:spPr>
          <a:xfrm>
            <a:off x="1809750" y="3571875"/>
            <a:ext cx="231648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b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Cannabis 🌿</a:t>
            </a:r>
            <a:endParaRPr lang="en-US" sz="1425" dirty="0"/>
          </a:p>
        </p:txBody>
      </p:sp>
      <p:sp>
        <p:nvSpPr>
          <p:cNvPr id="19" name="SK-14-text-18"/>
          <p:cNvSpPr/>
          <p:nvPr/>
        </p:nvSpPr>
        <p:spPr>
          <a:xfrm>
            <a:off x="1809750" y="5105400"/>
            <a:ext cx="513969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1"/>
              </a:lnSpc>
              <a:buNone/>
            </a:pPr>
            <a:r>
              <a:rPr lang="en-US" sz="1425" b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Vaping / E-cigarettes 🫁</a:t>
            </a:r>
            <a:endParaRPr lang="en-US" sz="1425" dirty="0"/>
          </a:p>
        </p:txBody>
      </p:sp>
      <p:sp>
        <p:nvSpPr>
          <p:cNvPr id="20" name="SK-14-text-19"/>
          <p:cNvSpPr/>
          <p:nvPr/>
        </p:nvSpPr>
        <p:spPr>
          <a:xfrm>
            <a:off x="7905750" y="2286000"/>
            <a:ext cx="3840480" cy="25003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 FRAMES Model</a:t>
            </a:r>
            <a:endParaRPr lang="en-US" sz="1575" dirty="0"/>
          </a:p>
        </p:txBody>
      </p:sp>
      <p:sp>
        <p:nvSpPr>
          <p:cNvPr id="21" name="SK-14-text-20"/>
          <p:cNvSpPr/>
          <p:nvPr/>
        </p:nvSpPr>
        <p:spPr>
          <a:xfrm>
            <a:off x="590550" y="781050"/>
            <a:ext cx="329184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b="1" dirty="0">
                <a:solidFill>
                  <a:srgbClr val="F9954B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CLINICAL REFERENCE</a:t>
            </a:r>
            <a:endParaRPr lang="en-US" sz="1200" dirty="0"/>
          </a:p>
        </p:txBody>
      </p:sp>
      <p:sp>
        <p:nvSpPr>
          <p:cNvPr id="22" name="SK-14-text-21"/>
          <p:cNvSpPr/>
          <p:nvPr/>
        </p:nvSpPr>
        <p:spPr>
          <a:xfrm>
            <a:off x="8066187" y="1866900"/>
            <a:ext cx="1917353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0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BRIEF INTERVENTION</a:t>
            </a:r>
            <a:endParaRPr lang="en-US" sz="1200" dirty="0"/>
          </a:p>
        </p:txBody>
      </p:sp>
      <p:sp>
        <p:nvSpPr>
          <p:cNvPr id="23" name="SK-14-text-22"/>
          <p:cNvSpPr/>
          <p:nvPr/>
        </p:nvSpPr>
        <p:spPr>
          <a:xfrm>
            <a:off x="1809750" y="2371725"/>
            <a:ext cx="4620518" cy="681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*Most common substance misuse in young people</a:t>
            </a:r>
            <a:endParaRPr lang="en-US" sz="1200" dirty="0"/>
          </a:p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70% of drop-in clinic patients report binge drinking</a:t>
            </a:r>
            <a:endParaRPr lang="en-US" sz="1200" dirty="0"/>
          </a:p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Brief intervention effective in primary care</a:t>
            </a:r>
            <a:endParaRPr lang="en-US" sz="1200" dirty="0"/>
          </a:p>
        </p:txBody>
      </p:sp>
      <p:sp>
        <p:nvSpPr>
          <p:cNvPr id="24" name="SK-14-text-23"/>
          <p:cNvSpPr/>
          <p:nvPr/>
        </p:nvSpPr>
        <p:spPr>
          <a:xfrm>
            <a:off x="1809750" y="3895725"/>
            <a:ext cx="4337596" cy="6813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*Psychosis risk — dose-dependent</a:t>
            </a:r>
            <a:endParaRPr lang="en-US" sz="1200" dirty="0"/>
          </a:p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~50% of 16-year-olds have tried cannabis</a:t>
            </a:r>
            <a:endParaRPr lang="en-US" sz="1200" dirty="0"/>
          </a:p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Psychoeducation: explain psychosis link clearly</a:t>
            </a:r>
            <a:endParaRPr lang="en-US" sz="1200" dirty="0"/>
          </a:p>
        </p:txBody>
      </p:sp>
      <p:sp>
        <p:nvSpPr>
          <p:cNvPr id="25" name="SK-14-text-24"/>
          <p:cNvSpPr/>
          <p:nvPr/>
        </p:nvSpPr>
        <p:spPr>
          <a:xfrm>
            <a:off x="1809750" y="5429250"/>
            <a:ext cx="4651921" cy="5898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*Widespread; nicotine dependence + respiratory harm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Advise against use</a:t>
            </a:r>
            <a:endParaRPr lang="en-US" sz="1200" dirty="0"/>
          </a:p>
          <a:p>
            <a:pPr marL="0" indent="0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– Refer to stop smoking service</a:t>
            </a:r>
            <a:endParaRPr lang="en-US" sz="1200" dirty="0"/>
          </a:p>
        </p:txBody>
      </p:sp>
      <p:sp>
        <p:nvSpPr>
          <p:cNvPr id="26" name="SK-14-text-25"/>
          <p:cNvSpPr/>
          <p:nvPr/>
        </p:nvSpPr>
        <p:spPr>
          <a:xfrm>
            <a:off x="7058025" y="3038475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Feedback — Share personalised risk information</a:t>
            </a:r>
            <a:endParaRPr lang="en-US" sz="1200" dirty="0"/>
          </a:p>
        </p:txBody>
      </p:sp>
      <p:sp>
        <p:nvSpPr>
          <p:cNvPr id="27" name="SK-14-text-26"/>
          <p:cNvSpPr/>
          <p:nvPr/>
        </p:nvSpPr>
        <p:spPr>
          <a:xfrm>
            <a:off x="7058025" y="3514725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Responsibility — Emphasise their choice and autonomy</a:t>
            </a:r>
            <a:endParaRPr lang="en-US" sz="1200" dirty="0"/>
          </a:p>
        </p:txBody>
      </p:sp>
      <p:sp>
        <p:nvSpPr>
          <p:cNvPr id="28" name="SK-14-text-27"/>
          <p:cNvSpPr/>
          <p:nvPr/>
        </p:nvSpPr>
        <p:spPr>
          <a:xfrm>
            <a:off x="7058025" y="3990975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Advice — Give clear, non-judgmental advice to change</a:t>
            </a:r>
            <a:endParaRPr lang="en-US" sz="1200" dirty="0"/>
          </a:p>
        </p:txBody>
      </p:sp>
      <p:sp>
        <p:nvSpPr>
          <p:cNvPr id="29" name="SK-14-text-28"/>
          <p:cNvSpPr/>
          <p:nvPr/>
        </p:nvSpPr>
        <p:spPr>
          <a:xfrm>
            <a:off x="7058025" y="4467225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Menu — Offer options, not instructions</a:t>
            </a:r>
            <a:endParaRPr lang="en-US" sz="1200" dirty="0"/>
          </a:p>
        </p:txBody>
      </p:sp>
      <p:sp>
        <p:nvSpPr>
          <p:cNvPr id="30" name="SK-14-text-29"/>
          <p:cNvSpPr/>
          <p:nvPr/>
        </p:nvSpPr>
        <p:spPr>
          <a:xfrm>
            <a:off x="7058025" y="4943475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Empathy — Warm, reflective, non-confrontational style</a:t>
            </a:r>
            <a:endParaRPr lang="en-US" sz="1200" dirty="0"/>
          </a:p>
        </p:txBody>
      </p:sp>
      <p:sp>
        <p:nvSpPr>
          <p:cNvPr id="31" name="SK-14-text-30"/>
          <p:cNvSpPr/>
          <p:nvPr/>
        </p:nvSpPr>
        <p:spPr>
          <a:xfrm>
            <a:off x="7058025" y="5353050"/>
            <a:ext cx="5133975" cy="2271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— Self-efficacy — Build confidence that change is possible</a:t>
            </a:r>
            <a:endParaRPr lang="en-US" sz="1200" dirty="0"/>
          </a:p>
        </p:txBody>
      </p:sp>
      <p:sp>
        <p:nvSpPr>
          <p:cNvPr id="32" name="SK-14-text-31"/>
          <p:cNvSpPr/>
          <p:nvPr/>
        </p:nvSpPr>
        <p:spPr>
          <a:xfrm>
            <a:off x="7058025" y="6048375"/>
            <a:ext cx="5133975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Screening: CAGE-A / AUDIT-C — low threshold for use</a:t>
            </a:r>
            <a:endParaRPr lang="en-US" sz="1200" dirty="0"/>
          </a:p>
        </p:txBody>
      </p:sp>
      <p:sp>
        <p:nvSpPr>
          <p:cNvPr id="33" name="SK-14-text-32"/>
          <p:cNvSpPr/>
          <p:nvPr/>
        </p:nvSpPr>
        <p:spPr>
          <a:xfrm>
            <a:off x="6686550" y="2581275"/>
            <a:ext cx="5505450" cy="19660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48"/>
              </a:lnSpc>
              <a:buNone/>
            </a:pPr>
            <a:r>
              <a:rPr lang="en-US" sz="1200" i="1" dirty="0">
                <a:solidFill>
                  <a:srgbClr val="1C1C1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*Use in primary care for alcohol and substance misuse</a:t>
            </a:r>
            <a:endParaRPr lang="en-US" sz="1200" dirty="0"/>
          </a:p>
        </p:txBody>
      </p:sp>
      <p:sp>
        <p:nvSpPr>
          <p:cNvPr id="34" name="SK-14-text-33"/>
          <p:cNvSpPr/>
          <p:nvPr/>
        </p:nvSpPr>
        <p:spPr>
          <a:xfrm>
            <a:off x="590550" y="123825"/>
            <a:ext cx="475488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9734550" y="123825"/>
            <a:ext cx="2043113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9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6" name="SK-14-text-35"/>
          <p:cNvSpPr/>
          <p:nvPr/>
        </p:nvSpPr>
        <p:spPr>
          <a:xfrm>
            <a:off x="4472434" y="6572250"/>
            <a:ext cx="3237458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Slide 14 of 25 — Bradford VTS GP Training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992" y="809179"/>
            <a:ext cx="3096667" cy="5218807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98" y="5410944"/>
            <a:ext cx="280392" cy="239911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98" y="4848523"/>
            <a:ext cx="280392" cy="198834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98" y="4004965"/>
            <a:ext cx="280392" cy="253603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898" y="3394621"/>
            <a:ext cx="280392" cy="267444"/>
          </a:xfrm>
          <a:prstGeom prst="rect">
            <a:avLst/>
          </a:prstGeom>
        </p:spPr>
      </p:pic>
      <p:sp>
        <p:nvSpPr>
          <p:cNvPr id="8" name="SK-15-text-7"/>
          <p:cNvSpPr/>
          <p:nvPr/>
        </p:nvSpPr>
        <p:spPr>
          <a:xfrm>
            <a:off x="619125" y="1104900"/>
            <a:ext cx="11572875" cy="419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302"/>
              </a:lnSpc>
              <a:buNone/>
            </a:pPr>
            <a:r>
              <a:rPr lang="en-US" sz="27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Non-Compliance Is Not the Problem</a:t>
            </a:r>
            <a:endParaRPr lang="en-US" sz="2775" dirty="0"/>
          </a:p>
        </p:txBody>
      </p:sp>
      <p:sp>
        <p:nvSpPr>
          <p:cNvPr id="9" name="SK-15-text-8"/>
          <p:cNvSpPr/>
          <p:nvPr/>
        </p:nvSpPr>
        <p:spPr>
          <a:xfrm>
            <a:off x="657225" y="2524125"/>
            <a:ext cx="5520690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Reframing Non-Adherence</a:t>
            </a:r>
            <a:endParaRPr lang="en-US" sz="1575" dirty="0"/>
          </a:p>
        </p:txBody>
      </p:sp>
      <p:sp>
        <p:nvSpPr>
          <p:cNvPr id="10" name="SK-15-text-9"/>
          <p:cNvSpPr/>
          <p:nvPr/>
        </p:nvSpPr>
        <p:spPr>
          <a:xfrm>
            <a:off x="4572000" y="2524125"/>
            <a:ext cx="4560570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Transition Planning</a:t>
            </a:r>
            <a:endParaRPr lang="en-US" sz="1575" dirty="0"/>
          </a:p>
        </p:txBody>
      </p:sp>
      <p:sp>
        <p:nvSpPr>
          <p:cNvPr id="11" name="SK-15-text-10"/>
          <p:cNvSpPr/>
          <p:nvPr/>
        </p:nvSpPr>
        <p:spPr>
          <a:xfrm>
            <a:off x="657225" y="838200"/>
            <a:ext cx="29146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B5651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CHRONIC DISEASE</a:t>
            </a:r>
            <a:endParaRPr lang="en-US" sz="1275" dirty="0"/>
          </a:p>
        </p:txBody>
      </p:sp>
      <p:sp>
        <p:nvSpPr>
          <p:cNvPr id="12" name="SK-15-text-11"/>
          <p:cNvSpPr/>
          <p:nvPr/>
        </p:nvSpPr>
        <p:spPr>
          <a:xfrm>
            <a:off x="657225" y="123825"/>
            <a:ext cx="4754880" cy="1660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0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13" name="SK-15-text-12"/>
          <p:cNvSpPr/>
          <p:nvPr/>
        </p:nvSpPr>
        <p:spPr>
          <a:xfrm>
            <a:off x="962025" y="3038475"/>
            <a:ext cx="194310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B5651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Reframe It</a:t>
            </a:r>
            <a:endParaRPr lang="en-US" sz="1275" dirty="0"/>
          </a:p>
        </p:txBody>
      </p:sp>
      <p:sp>
        <p:nvSpPr>
          <p:cNvPr id="14" name="SK-15-text-13"/>
          <p:cNvSpPr/>
          <p:nvPr/>
        </p:nvSpPr>
        <p:spPr>
          <a:xfrm>
            <a:off x="4572000" y="3038475"/>
            <a:ext cx="4857750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Plan the Transition Early</a:t>
            </a:r>
            <a:endParaRPr lang="en-US" sz="1275" dirty="0"/>
          </a:p>
        </p:txBody>
      </p:sp>
      <p:sp>
        <p:nvSpPr>
          <p:cNvPr id="15" name="SK-15-text-14"/>
          <p:cNvSpPr/>
          <p:nvPr/>
        </p:nvSpPr>
        <p:spPr>
          <a:xfrm>
            <a:off x="657225" y="1905000"/>
            <a:ext cx="11534775" cy="2480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53"/>
              </a:lnSpc>
              <a:buNone/>
            </a:pPr>
            <a:r>
              <a:rPr lang="en-US" sz="1575" i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It's often an act of independence — and that's developmentally normal.</a:t>
            </a:r>
            <a:endParaRPr lang="en-US" sz="1575" dirty="0"/>
          </a:p>
        </p:txBody>
      </p:sp>
      <p:sp>
        <p:nvSpPr>
          <p:cNvPr id="16" name="SK-15-text-15"/>
          <p:cNvSpPr/>
          <p:nvPr/>
        </p:nvSpPr>
        <p:spPr>
          <a:xfrm>
            <a:off x="1076325" y="3429000"/>
            <a:ext cx="3520380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Non-compliance often = age-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appropriate independence seeking</a:t>
            </a:r>
            <a:endParaRPr lang="en-US" sz="1275" dirty="0"/>
          </a:p>
        </p:txBody>
      </p:sp>
      <p:sp>
        <p:nvSpPr>
          <p:cNvPr id="17" name="SK-15-text-16"/>
          <p:cNvSpPr/>
          <p:nvPr/>
        </p:nvSpPr>
        <p:spPr>
          <a:xfrm>
            <a:off x="1076325" y="4019550"/>
            <a:ext cx="3258443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Young people with chronic illness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may resent both their illness and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their doctor</a:t>
            </a:r>
            <a:endParaRPr lang="en-US" sz="1275" dirty="0"/>
          </a:p>
        </p:txBody>
      </p:sp>
      <p:sp>
        <p:nvSpPr>
          <p:cNvPr id="18" name="SK-15-text-17"/>
          <p:cNvSpPr/>
          <p:nvPr/>
        </p:nvSpPr>
        <p:spPr>
          <a:xfrm>
            <a:off x="1076325" y="4857750"/>
            <a:ext cx="3174653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Involve them in decisions — use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SMART goals</a:t>
            </a:r>
            <a:endParaRPr lang="en-US" sz="1275" dirty="0"/>
          </a:p>
        </p:txBody>
      </p:sp>
      <p:sp>
        <p:nvSpPr>
          <p:cNvPr id="19" name="SK-15-text-18"/>
          <p:cNvSpPr/>
          <p:nvPr/>
        </p:nvSpPr>
        <p:spPr>
          <a:xfrm>
            <a:off x="1076325" y="5438775"/>
            <a:ext cx="3059311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Acknowledge the burden: “This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 genuinely hard to manage at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your age”</a:t>
            </a:r>
            <a:endParaRPr lang="en-US" sz="1275" dirty="0"/>
          </a:p>
        </p:txBody>
      </p:sp>
      <p:sp>
        <p:nvSpPr>
          <p:cNvPr id="20" name="SK-15-text-19"/>
          <p:cNvSpPr/>
          <p:nvPr/>
        </p:nvSpPr>
        <p:spPr>
          <a:xfrm>
            <a:off x="4572000" y="3429000"/>
            <a:ext cx="3740348" cy="6023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Age 14-16 → Begin transition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conversations; identify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key contacts</a:t>
            </a:r>
            <a:endParaRPr lang="en-US" sz="1275" dirty="0"/>
          </a:p>
        </p:txBody>
      </p:sp>
      <p:sp>
        <p:nvSpPr>
          <p:cNvPr id="21" name="SK-15-text-20"/>
          <p:cNvSpPr/>
          <p:nvPr/>
        </p:nvSpPr>
        <p:spPr>
          <a:xfrm>
            <a:off x="4572000" y="4238625"/>
            <a:ext cx="3949898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Age 16-17 → Introduce adult service;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joint appointments if possible</a:t>
            </a:r>
            <a:endParaRPr lang="en-US" sz="1275" dirty="0"/>
          </a:p>
        </p:txBody>
      </p:sp>
      <p:sp>
        <p:nvSpPr>
          <p:cNvPr id="22" name="SK-15-text-21"/>
          <p:cNvSpPr/>
          <p:nvPr/>
        </p:nvSpPr>
        <p:spPr>
          <a:xfrm>
            <a:off x="4572000" y="4972050"/>
            <a:ext cx="3478411" cy="4015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Age 18 → Formal handover —</a:t>
            </a:r>
            <a:endParaRPr lang="en-US" sz="1275" dirty="0"/>
          </a:p>
          <a:p>
            <a:pPr marL="0" indent="0">
              <a:lnSpc>
                <a:spcPts val="1581"/>
              </a:lnSpc>
              <a:buNone/>
            </a:pPr>
            <a:r>
              <a:rPr lang="en-US" sz="1275" b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avoid the cliff-edge</a:t>
            </a:r>
            <a:endParaRPr lang="en-US" sz="1275" dirty="0"/>
          </a:p>
        </p:txBody>
      </p:sp>
      <p:sp>
        <p:nvSpPr>
          <p:cNvPr id="23" name="SK-15-text-22"/>
          <p:cNvSpPr/>
          <p:nvPr/>
        </p:nvSpPr>
        <p:spPr>
          <a:xfrm>
            <a:off x="4572000" y="5629275"/>
            <a:ext cx="3614738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74"/>
              </a:lnSpc>
              <a:buNone/>
            </a:pPr>
            <a:r>
              <a:rPr lang="en-US" sz="1350" i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Young people fall through the gap at</a:t>
            </a:r>
            <a:endParaRPr lang="en-US" sz="1350" dirty="0"/>
          </a:p>
          <a:p>
            <a:pPr marL="0" indent="0">
              <a:lnSpc>
                <a:spcPts val="1674"/>
              </a:lnSpc>
              <a:buNone/>
            </a:pPr>
            <a:r>
              <a:rPr lang="en-US" sz="1350" i="1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18 — plan early, not last-minute.</a:t>
            </a:r>
            <a:endParaRPr lang="en-US" sz="1350" dirty="0"/>
          </a:p>
        </p:txBody>
      </p:sp>
      <p:sp>
        <p:nvSpPr>
          <p:cNvPr id="24" name="SK-15-text-23"/>
          <p:cNvSpPr/>
          <p:nvPr/>
        </p:nvSpPr>
        <p:spPr>
          <a:xfrm>
            <a:off x="9734550" y="123825"/>
            <a:ext cx="2084933" cy="1765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9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25" name="SK-15-text-24"/>
          <p:cNvSpPr/>
          <p:nvPr/>
        </p:nvSpPr>
        <p:spPr>
          <a:xfrm>
            <a:off x="5737771" y="6572250"/>
            <a:ext cx="6454229" cy="1535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9"/>
              </a:lnSpc>
              <a:buNone/>
            </a:pPr>
            <a:r>
              <a:rPr lang="en-US" sz="975" dirty="0">
                <a:solidFill>
                  <a:srgbClr val="292929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Non-compliance in chronic illness | Bradford VTS Teaching Deck | May 2026 | Slide 15 of 25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53" y="4841677"/>
            <a:ext cx="755898" cy="973782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71" y="2626519"/>
            <a:ext cx="877788" cy="939403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4" y="4992588"/>
            <a:ext cx="987475" cy="658267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53" y="2626519"/>
            <a:ext cx="950863" cy="960090"/>
          </a:xfrm>
          <a:prstGeom prst="rect">
            <a:avLst/>
          </a:prstGeom>
        </p:spPr>
      </p:pic>
      <p:sp>
        <p:nvSpPr>
          <p:cNvPr id="7" name="SK-16-text-6"/>
          <p:cNvSpPr/>
          <p:nvPr/>
        </p:nvSpPr>
        <p:spPr>
          <a:xfrm>
            <a:off x="571500" y="1152525"/>
            <a:ext cx="11620500" cy="4342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1A1A1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Making Your Practice Young-Person Friendly</a:t>
            </a:r>
            <a:endParaRPr lang="en-US" sz="2850" dirty="0"/>
          </a:p>
        </p:txBody>
      </p:sp>
      <p:sp>
        <p:nvSpPr>
          <p:cNvPr id="8" name="SK-16-text-7"/>
          <p:cNvSpPr/>
          <p:nvPr/>
        </p:nvSpPr>
        <p:spPr>
          <a:xfrm>
            <a:off x="1943100" y="2247900"/>
            <a:ext cx="264033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Environment</a:t>
            </a:r>
            <a:endParaRPr lang="en-US" sz="1575" dirty="0"/>
          </a:p>
        </p:txBody>
      </p:sp>
      <p:sp>
        <p:nvSpPr>
          <p:cNvPr id="9" name="SK-16-text-8"/>
          <p:cNvSpPr/>
          <p:nvPr/>
        </p:nvSpPr>
        <p:spPr>
          <a:xfrm>
            <a:off x="1943100" y="4581525"/>
            <a:ext cx="528066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Community Partnerships</a:t>
            </a:r>
            <a:endParaRPr lang="en-US" sz="1575" dirty="0"/>
          </a:p>
        </p:txBody>
      </p:sp>
      <p:sp>
        <p:nvSpPr>
          <p:cNvPr id="10" name="SK-16-text-9"/>
          <p:cNvSpPr/>
          <p:nvPr/>
        </p:nvSpPr>
        <p:spPr>
          <a:xfrm>
            <a:off x="7620000" y="2247900"/>
            <a:ext cx="408051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Clinical Practice</a:t>
            </a:r>
            <a:endParaRPr lang="en-US" sz="1575" dirty="0"/>
          </a:p>
        </p:txBody>
      </p:sp>
      <p:sp>
        <p:nvSpPr>
          <p:cNvPr id="11" name="SK-16-text-10"/>
          <p:cNvSpPr/>
          <p:nvPr/>
        </p:nvSpPr>
        <p:spPr>
          <a:xfrm>
            <a:off x="7620000" y="4581525"/>
            <a:ext cx="3840480" cy="24006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Online &amp; Digital</a:t>
            </a:r>
            <a:endParaRPr lang="en-US" sz="1575" dirty="0"/>
          </a:p>
        </p:txBody>
      </p:sp>
      <p:sp>
        <p:nvSpPr>
          <p:cNvPr id="12" name="SK-16-text-11"/>
          <p:cNvSpPr/>
          <p:nvPr/>
        </p:nvSpPr>
        <p:spPr>
          <a:xfrm>
            <a:off x="571500" y="838200"/>
            <a:ext cx="41148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3853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PRACTICE DEVELOPMENT</a:t>
            </a:r>
            <a:endParaRPr lang="en-US" sz="1350" dirty="0"/>
          </a:p>
        </p:txBody>
      </p:sp>
      <p:sp>
        <p:nvSpPr>
          <p:cNvPr id="13" name="SK-16-text-12"/>
          <p:cNvSpPr/>
          <p:nvPr/>
        </p:nvSpPr>
        <p:spPr>
          <a:xfrm>
            <a:off x="1990725" y="2686050"/>
            <a:ext cx="4379565" cy="1371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Confidentiality notices visible in waiting room and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room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Young-person-friendly reception — approachable,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non-intimidating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Flexible booking: online or phone without speaking to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reception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Early morning and after-school appointment slots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Drop-in sessions available</a:t>
            </a:r>
            <a:endParaRPr lang="en-US" sz="1125" dirty="0"/>
          </a:p>
        </p:txBody>
      </p:sp>
      <p:sp>
        <p:nvSpPr>
          <p:cNvPr id="14" name="SK-16-text-13"/>
          <p:cNvSpPr/>
          <p:nvPr/>
        </p:nvSpPr>
        <p:spPr>
          <a:xfrm>
            <a:off x="1990725" y="5057775"/>
            <a:ext cx="4379565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Partner with local schools and youth services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Link with Brook, CAMHS, PHSE coordinators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Know your school nurse and youth worker contacts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Attend or support young people's health fairs</a:t>
            </a:r>
            <a:endParaRPr lang="en-US" sz="1125" dirty="0"/>
          </a:p>
        </p:txBody>
      </p:sp>
      <p:sp>
        <p:nvSpPr>
          <p:cNvPr id="15" name="SK-16-text-14"/>
          <p:cNvSpPr/>
          <p:nvPr/>
        </p:nvSpPr>
        <p:spPr>
          <a:xfrm>
            <a:off x="7667625" y="2714625"/>
            <a:ext cx="4421386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Opportunistic health promotion at every contact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Write to all patients on their 14th birthday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introducing services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Nurse-led drop-in clinic (e.g. Shipley model: 3-6pm)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PHQ-A and HEADSS embedded in routine reviews</a:t>
            </a:r>
            <a:endParaRPr lang="en-US" sz="1125" dirty="0"/>
          </a:p>
        </p:txBody>
      </p:sp>
      <p:sp>
        <p:nvSpPr>
          <p:cNvPr id="16" name="SK-16-text-15"/>
          <p:cNvSpPr/>
          <p:nvPr/>
        </p:nvSpPr>
        <p:spPr>
          <a:xfrm>
            <a:off x="7667625" y="5019675"/>
            <a:ext cx="4431953" cy="8572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Practice website: clear info on what GP can help with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E-consultation options for sensitive topics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Text/call follow-up — get their mobile number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Social media signposting to trusted resources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(YoungMinds, Brook)</a:t>
            </a:r>
            <a:endParaRPr lang="en-US" sz="1125" dirty="0"/>
          </a:p>
        </p:txBody>
      </p:sp>
      <p:sp>
        <p:nvSpPr>
          <p:cNvPr id="17" name="SK-16-text-16"/>
          <p:cNvSpPr/>
          <p:nvPr/>
        </p:nvSpPr>
        <p:spPr>
          <a:xfrm>
            <a:off x="9772650" y="123825"/>
            <a:ext cx="2231678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32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8" name="SK-16-text-17"/>
          <p:cNvSpPr/>
          <p:nvPr/>
        </p:nvSpPr>
        <p:spPr>
          <a:xfrm>
            <a:off x="2743200" y="6610350"/>
            <a:ext cx="6705600" cy="1692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2"/>
              </a:lnSpc>
              <a:buNone/>
            </a:pPr>
            <a:r>
              <a:rPr lang="en-US" sz="120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Slide 16 of 25 — Bradford VTS Teaching Deck: Consulting with Young People — May 2026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75" y="2084784"/>
            <a:ext cx="3328392" cy="3154561"/>
          </a:xfrm>
          <a:prstGeom prst="rect">
            <a:avLst/>
          </a:prstGeom>
        </p:spPr>
      </p:pic>
      <p:sp>
        <p:nvSpPr>
          <p:cNvPr id="4" name="SK-17-text-3"/>
          <p:cNvSpPr/>
          <p:nvPr/>
        </p:nvSpPr>
        <p:spPr>
          <a:xfrm>
            <a:off x="714375" y="1019175"/>
            <a:ext cx="2686050" cy="532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95"/>
              </a:lnSpc>
              <a:buNone/>
            </a:pPr>
            <a:r>
              <a:rPr lang="en-US" sz="3525" dirty="0">
                <a:solidFill>
                  <a:srgbClr val="494949"/>
                </a:solidFill>
              </a:rPr>
              <a:t>Tyler</a:t>
            </a:r>
            <a:endParaRPr lang="en-US" sz="3525" dirty="0"/>
          </a:p>
        </p:txBody>
      </p:sp>
      <p:sp>
        <p:nvSpPr>
          <p:cNvPr id="5" name="SK-17-text-4"/>
          <p:cNvSpPr/>
          <p:nvPr/>
        </p:nvSpPr>
        <p:spPr>
          <a:xfrm>
            <a:off x="714375" y="742950"/>
            <a:ext cx="2286000" cy="1885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85"/>
              </a:lnSpc>
              <a:buNone/>
            </a:pPr>
            <a:r>
              <a:rPr lang="en-US" sz="1500" b="1" dirty="0">
                <a:solidFill>
                  <a:srgbClr val="F99132"/>
                </a:solidFill>
              </a:rPr>
              <a:t>CASE STUDY</a:t>
            </a:r>
            <a:endParaRPr lang="en-US" sz="1500" dirty="0"/>
          </a:p>
        </p:txBody>
      </p:sp>
      <p:sp>
        <p:nvSpPr>
          <p:cNvPr id="6" name="SK-17-text-5"/>
          <p:cNvSpPr/>
          <p:nvPr/>
        </p:nvSpPr>
        <p:spPr>
          <a:xfrm>
            <a:off x="714375" y="1600200"/>
            <a:ext cx="83820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4949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Age 16 — Attends re: knee injury</a:t>
            </a:r>
            <a:endParaRPr lang="en-US" sz="1650" dirty="0"/>
          </a:p>
        </p:txBody>
      </p:sp>
      <p:sp>
        <p:nvSpPr>
          <p:cNvPr id="7" name="SK-17-text-6"/>
          <p:cNvSpPr/>
          <p:nvPr/>
        </p:nvSpPr>
        <p:spPr>
          <a:xfrm>
            <a:off x="4876800" y="2286000"/>
            <a:ext cx="73152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 — Home: Living with mum; not talking to dad</a:t>
            </a:r>
            <a:endParaRPr lang="en-US" sz="1650" dirty="0"/>
          </a:p>
        </p:txBody>
      </p:sp>
      <p:sp>
        <p:nvSpPr>
          <p:cNvPr id="8" name="SK-17-text-7"/>
          <p:cNvSpPr/>
          <p:nvPr/>
        </p:nvSpPr>
        <p:spPr>
          <a:xfrm>
            <a:off x="4876800" y="2858839"/>
            <a:ext cx="7774335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 — Education: Attendance down to 60%; struggling with grades</a:t>
            </a:r>
            <a:endParaRPr lang="en-US" sz="1650" dirty="0"/>
          </a:p>
        </p:txBody>
      </p:sp>
      <p:sp>
        <p:nvSpPr>
          <p:cNvPr id="9" name="SK-17-text-8"/>
          <p:cNvSpPr/>
          <p:nvPr/>
        </p:nvSpPr>
        <p:spPr>
          <a:xfrm>
            <a:off x="4876800" y="3448050"/>
            <a:ext cx="73152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— Activities: Stopped playing football 3 months ago</a:t>
            </a:r>
            <a:endParaRPr lang="en-US" sz="1650" dirty="0"/>
          </a:p>
        </p:txBody>
      </p:sp>
      <p:sp>
        <p:nvSpPr>
          <p:cNvPr id="10" name="SK-17-text-9"/>
          <p:cNvSpPr/>
          <p:nvPr/>
        </p:nvSpPr>
        <p:spPr>
          <a:xfrm>
            <a:off x="4876800" y="4038600"/>
            <a:ext cx="73152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 — Drugs: Started smoking cannabis at weekends</a:t>
            </a:r>
            <a:endParaRPr lang="en-US" sz="1650" dirty="0"/>
          </a:p>
        </p:txBody>
      </p:sp>
      <p:sp>
        <p:nvSpPr>
          <p:cNvPr id="11" name="SK-17-text-10"/>
          <p:cNvSpPr/>
          <p:nvPr/>
        </p:nvSpPr>
        <p:spPr>
          <a:xfrm>
            <a:off x="4876800" y="4610100"/>
            <a:ext cx="731520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 — Sex: Not sexually active; worried about being gay</a:t>
            </a:r>
            <a:endParaRPr lang="en-US" sz="1650" dirty="0"/>
          </a:p>
        </p:txBody>
      </p:sp>
      <p:sp>
        <p:nvSpPr>
          <p:cNvPr id="12" name="SK-17-text-11"/>
          <p:cNvSpPr/>
          <p:nvPr/>
        </p:nvSpPr>
        <p:spPr>
          <a:xfrm>
            <a:off x="4857750" y="5142012"/>
            <a:ext cx="7879110" cy="2494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63"/>
              </a:lnSpc>
              <a:buNone/>
            </a:pPr>
            <a:r>
              <a:rPr lang="en-US" sz="16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 — Suicide / Safety: “Sometimes I think no one would miss me”</a:t>
            </a:r>
            <a:endParaRPr lang="en-US" sz="1650" dirty="0"/>
          </a:p>
        </p:txBody>
      </p:sp>
      <p:sp>
        <p:nvSpPr>
          <p:cNvPr id="13" name="SK-17-text-12"/>
          <p:cNvSpPr/>
          <p:nvPr/>
        </p:nvSpPr>
        <p:spPr>
          <a:xfrm>
            <a:off x="4857750" y="1838325"/>
            <a:ext cx="5429250" cy="17918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11"/>
              </a:lnSpc>
              <a:buNone/>
            </a:pPr>
            <a:r>
              <a:rPr lang="en-US" sz="1425" b="1" dirty="0">
                <a:solidFill>
                  <a:srgbClr val="F99132"/>
                </a:solidFill>
              </a:rPr>
              <a:t>HEADSS ASSESSMENT REVEALS</a:t>
            </a:r>
            <a:endParaRPr lang="en-US" sz="1425" dirty="0"/>
          </a:p>
        </p:txBody>
      </p:sp>
      <p:sp>
        <p:nvSpPr>
          <p:cNvPr id="14" name="SK-17-text-13"/>
          <p:cNvSpPr/>
          <p:nvPr/>
        </p:nvSpPr>
        <p:spPr>
          <a:xfrm>
            <a:off x="714375" y="6362700"/>
            <a:ext cx="1885950" cy="1413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14"/>
              </a:lnSpc>
              <a:buNone/>
            </a:pPr>
            <a:r>
              <a:rPr lang="en-US" sz="1125" b="1" dirty="0">
                <a:solidFill>
                  <a:srgbClr val="F99132"/>
                </a:solidFill>
              </a:rPr>
              <a:t>GP RESPONSE</a:t>
            </a:r>
            <a:endParaRPr lang="en-US" sz="1125" dirty="0"/>
          </a:p>
        </p:txBody>
      </p:sp>
      <p:sp>
        <p:nvSpPr>
          <p:cNvPr id="15" name="SK-17-text-14"/>
          <p:cNvSpPr/>
          <p:nvPr/>
        </p:nvSpPr>
        <p:spPr>
          <a:xfrm>
            <a:off x="2295525" y="6229350"/>
            <a:ext cx="2577405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Acknowledge &amp; validate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&amp; validate</a:t>
            </a:r>
            <a:endParaRPr lang="en-US" sz="1350" dirty="0"/>
          </a:p>
        </p:txBody>
      </p:sp>
      <p:sp>
        <p:nvSpPr>
          <p:cNvPr id="16" name="SK-17-text-15"/>
          <p:cNvSpPr/>
          <p:nvPr/>
        </p:nvSpPr>
        <p:spPr>
          <a:xfrm>
            <a:off x="4857750" y="6229350"/>
            <a:ext cx="1624013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HEADSS safety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assessment</a:t>
            </a:r>
            <a:endParaRPr lang="en-US" sz="1350" dirty="0"/>
          </a:p>
        </p:txBody>
      </p:sp>
      <p:sp>
        <p:nvSpPr>
          <p:cNvPr id="17" name="SK-17-text-16"/>
          <p:cNvSpPr/>
          <p:nvPr/>
        </p:nvSpPr>
        <p:spPr>
          <a:xfrm>
            <a:off x="6686550" y="6229350"/>
            <a:ext cx="1393478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Book 2-week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review</a:t>
            </a:r>
            <a:endParaRPr lang="en-US" sz="1350" dirty="0"/>
          </a:p>
        </p:txBody>
      </p:sp>
      <p:sp>
        <p:nvSpPr>
          <p:cNvPr id="18" name="SK-17-text-17"/>
          <p:cNvSpPr/>
          <p:nvPr/>
        </p:nvSpPr>
        <p:spPr>
          <a:xfrm>
            <a:off x="8210550" y="6229350"/>
            <a:ext cx="3708946" cy="4423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Signpost: Childline • YoungMinds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Brook • Consider CAMHS referral</a:t>
            </a:r>
            <a:endParaRPr lang="en-US" sz="1350" dirty="0"/>
          </a:p>
        </p:txBody>
      </p:sp>
      <p:sp>
        <p:nvSpPr>
          <p:cNvPr id="19" name="SK-17-text-18"/>
          <p:cNvSpPr/>
          <p:nvPr/>
        </p:nvSpPr>
        <p:spPr>
          <a:xfrm>
            <a:off x="714375" y="123825"/>
            <a:ext cx="534924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350" dirty="0">
                <a:solidFill>
                  <a:srgbClr val="494949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0" name="SK-17-text-19"/>
          <p:cNvSpPr/>
          <p:nvPr/>
        </p:nvSpPr>
        <p:spPr>
          <a:xfrm>
            <a:off x="9734550" y="123825"/>
            <a:ext cx="1990725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21" name="SK-17-text-20"/>
          <p:cNvSpPr/>
          <p:nvPr/>
        </p:nvSpPr>
        <p:spPr>
          <a:xfrm>
            <a:off x="682823" y="5372100"/>
            <a:ext cx="3415605" cy="4500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72"/>
              </a:lnSpc>
              <a:buNone/>
            </a:pPr>
            <a:r>
              <a:rPr lang="en-US" sz="1275" dirty="0">
                <a:solidFill>
                  <a:srgbClr val="4949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Seems withdrawn. School attendance</a:t>
            </a:r>
            <a:endParaRPr lang="en-US" sz="1275" dirty="0"/>
          </a:p>
          <a:p>
            <a:pPr marL="0" indent="0" algn="ctr">
              <a:lnSpc>
                <a:spcPts val="1772"/>
              </a:lnSpc>
              <a:buNone/>
            </a:pPr>
            <a:r>
              <a:rPr lang="en-US" sz="1275" dirty="0">
                <a:solidFill>
                  <a:srgbClr val="49494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dropping. Parents divorcing.</a:t>
            </a:r>
            <a:endParaRPr lang="en-US" sz="12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282" y="4505623"/>
            <a:ext cx="2645569" cy="1817340"/>
          </a:xfrm>
          <a:prstGeom prst="rect">
            <a:avLst/>
          </a:prstGeom>
        </p:spPr>
      </p:pic>
      <p:sp>
        <p:nvSpPr>
          <p:cNvPr id="4" name="SK-18-text-3"/>
          <p:cNvSpPr/>
          <p:nvPr/>
        </p:nvSpPr>
        <p:spPr>
          <a:xfrm>
            <a:off x="590550" y="1085850"/>
            <a:ext cx="713232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Case Study — Amy</a:t>
            </a:r>
            <a:endParaRPr lang="en-US" sz="2925" dirty="0"/>
          </a:p>
        </p:txBody>
      </p:sp>
      <p:sp>
        <p:nvSpPr>
          <p:cNvPr id="5" name="SK-18-text-4"/>
          <p:cNvSpPr/>
          <p:nvPr/>
        </p:nvSpPr>
        <p:spPr>
          <a:xfrm>
            <a:off x="6450211" y="2286000"/>
            <a:ext cx="574164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Separate Amy from Mother – 'It's great you've both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come. I'll chat with Amy first – we can all catch up at the end.'</a:t>
            </a:r>
            <a:endParaRPr lang="en-US" sz="1125" dirty="0"/>
          </a:p>
        </p:txBody>
      </p:sp>
      <p:sp>
        <p:nvSpPr>
          <p:cNvPr id="6" name="SK-18-text-5"/>
          <p:cNvSpPr/>
          <p:nvPr/>
        </p:nvSpPr>
        <p:spPr>
          <a:xfrm>
            <a:off x="6628358" y="3067050"/>
            <a:ext cx="556349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Assess the Relationship – Controlling dynamics?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Significant age gap (3 years, met in position of trust at Scouts)?</a:t>
            </a:r>
            <a:endParaRPr lang="en-US" sz="1125" dirty="0"/>
          </a:p>
        </p:txBody>
      </p:sp>
      <p:sp>
        <p:nvSpPr>
          <p:cNvPr id="7" name="SK-18-text-6"/>
          <p:cNvSpPr/>
          <p:nvPr/>
        </p:nvSpPr>
        <p:spPr>
          <a:xfrm>
            <a:off x="6686550" y="3848100"/>
            <a:ext cx="481965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Fraser Assessment – Apply all 5 criteria before</a:t>
            </a:r>
            <a:endParaRPr lang="en-US" sz="1125" dirty="0"/>
          </a:p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providing contraception. Document clearly.</a:t>
            </a:r>
            <a:endParaRPr lang="en-US" sz="1125" dirty="0"/>
          </a:p>
        </p:txBody>
      </p:sp>
      <p:sp>
        <p:nvSpPr>
          <p:cNvPr id="8" name="SK-18-text-7"/>
          <p:cNvSpPr/>
          <p:nvPr/>
        </p:nvSpPr>
        <p:spPr>
          <a:xfrm>
            <a:off x="6686550" y="4629150"/>
            <a:ext cx="5437733" cy="5442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Safeguarding Check – Age gap + Scouts venue =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potential adult in position of trust. Consider CSERQ15 /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local safeguarding pathway.</a:t>
            </a:r>
            <a:endParaRPr lang="en-US" sz="1200" dirty="0"/>
          </a:p>
        </p:txBody>
      </p:sp>
      <p:sp>
        <p:nvSpPr>
          <p:cNvPr id="9" name="SK-18-text-8"/>
          <p:cNvSpPr/>
          <p:nvPr/>
        </p:nvSpPr>
        <p:spPr>
          <a:xfrm>
            <a:off x="6686549" y="5532686"/>
            <a:ext cx="4710793" cy="544264"/>
          </a:xfrm>
          <a:prstGeom prst="rect">
            <a:avLst/>
          </a:prstGeom>
          <a:solidFill>
            <a:srgbClr val="F6ECE6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Provide Contraception + Safety-Net – If Fraser criteria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met and no safeguarding bar. Arrange follow-up; ensure</a:t>
            </a:r>
            <a:endParaRPr lang="en-US" sz="1200" dirty="0"/>
          </a:p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Amy knows she can return alone.</a:t>
            </a:r>
            <a:endParaRPr lang="en-US" sz="1200" dirty="0"/>
          </a:p>
        </p:txBody>
      </p:sp>
      <p:sp>
        <p:nvSpPr>
          <p:cNvPr id="10" name="SK-18-text-9"/>
          <p:cNvSpPr/>
          <p:nvPr/>
        </p:nvSpPr>
        <p:spPr>
          <a:xfrm>
            <a:off x="771525" y="2457450"/>
            <a:ext cx="5605463" cy="8846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Amy, 17, attends with her mother requesting contraception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for her new boyfriend, aged 20, who she met at Scouts.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Mother dominates the consultation and answers on Amy's</a:t>
            </a:r>
            <a:endParaRPr lang="en-US" sz="1350" dirty="0"/>
          </a:p>
          <a:p>
            <a:pPr marL="0" indent="0">
              <a:lnSpc>
                <a:spcPts val="1742"/>
              </a:lnSpc>
              <a:buNone/>
            </a:pPr>
            <a:r>
              <a:rPr lang="en-US" sz="13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behalf.</a:t>
            </a:r>
            <a:endParaRPr lang="en-US" sz="1350" dirty="0"/>
          </a:p>
        </p:txBody>
      </p:sp>
      <p:sp>
        <p:nvSpPr>
          <p:cNvPr id="11" name="SK-18-text-10"/>
          <p:cNvSpPr/>
          <p:nvPr/>
        </p:nvSpPr>
        <p:spPr>
          <a:xfrm>
            <a:off x="6505575" y="1895475"/>
            <a:ext cx="18859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D47C3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GP RESPONSE</a:t>
            </a:r>
            <a:endParaRPr lang="en-US" sz="1125" dirty="0"/>
          </a:p>
        </p:txBody>
      </p:sp>
      <p:sp>
        <p:nvSpPr>
          <p:cNvPr id="12" name="SK-18-text-11"/>
          <p:cNvSpPr/>
          <p:nvPr/>
        </p:nvSpPr>
        <p:spPr>
          <a:xfrm>
            <a:off x="628650" y="800100"/>
            <a:ext cx="24574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D47C3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CASE STUDY 02</a:t>
            </a:r>
            <a:endParaRPr lang="en-US" sz="1125" dirty="0"/>
          </a:p>
        </p:txBody>
      </p:sp>
      <p:sp>
        <p:nvSpPr>
          <p:cNvPr id="13" name="SK-18-text-12"/>
          <p:cNvSpPr/>
          <p:nvPr/>
        </p:nvSpPr>
        <p:spPr>
          <a:xfrm>
            <a:off x="771525" y="2171700"/>
            <a:ext cx="2057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D47C3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SCENARIO</a:t>
            </a:r>
            <a:endParaRPr lang="en-US" sz="1125" dirty="0"/>
          </a:p>
        </p:txBody>
      </p:sp>
      <p:sp>
        <p:nvSpPr>
          <p:cNvPr id="14" name="SK-18-text-13"/>
          <p:cNvSpPr/>
          <p:nvPr/>
        </p:nvSpPr>
        <p:spPr>
          <a:xfrm>
            <a:off x="9734550" y="142875"/>
            <a:ext cx="2084933" cy="1927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51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15" name="SK-18-text-14"/>
          <p:cNvSpPr/>
          <p:nvPr/>
        </p:nvSpPr>
        <p:spPr>
          <a:xfrm>
            <a:off x="3078361" y="6562725"/>
            <a:ext cx="6034980" cy="1485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Created May 2026 — Updated to current GMC 0-18 and NICE 2024/2025 standards</a:t>
            </a:r>
            <a:endParaRPr lang="en-US" sz="975" dirty="0"/>
          </a:p>
        </p:txBody>
      </p:sp>
      <p:sp>
        <p:nvSpPr>
          <p:cNvPr id="16" name="SK-18-text-15"/>
          <p:cNvSpPr/>
          <p:nvPr/>
        </p:nvSpPr>
        <p:spPr>
          <a:xfrm>
            <a:off x="1019175" y="3486150"/>
            <a:ext cx="442722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Age gap concern (17 &amp; 20)</a:t>
            </a:r>
            <a:endParaRPr lang="en-US" sz="1050" dirty="0"/>
          </a:p>
        </p:txBody>
      </p:sp>
      <p:sp>
        <p:nvSpPr>
          <p:cNvPr id="17" name="SK-18-text-16"/>
          <p:cNvSpPr/>
          <p:nvPr/>
        </p:nvSpPr>
        <p:spPr>
          <a:xfrm>
            <a:off x="3048000" y="3486150"/>
            <a:ext cx="208026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Venue concern</a:t>
            </a:r>
            <a:endParaRPr lang="en-US" sz="1050" dirty="0"/>
          </a:p>
        </p:txBody>
      </p:sp>
      <p:sp>
        <p:nvSpPr>
          <p:cNvPr id="18" name="SK-18-text-17"/>
          <p:cNvSpPr/>
          <p:nvPr/>
        </p:nvSpPr>
        <p:spPr>
          <a:xfrm>
            <a:off x="1019175" y="3848100"/>
            <a:ext cx="67208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Venue concern (Scouts — position of trust)</a:t>
            </a:r>
            <a:endParaRPr lang="en-US" sz="1050" dirty="0"/>
          </a:p>
        </p:txBody>
      </p:sp>
      <p:sp>
        <p:nvSpPr>
          <p:cNvPr id="19" name="SK-18-text-18"/>
          <p:cNvSpPr/>
          <p:nvPr/>
        </p:nvSpPr>
        <p:spPr>
          <a:xfrm>
            <a:off x="4314825" y="3848100"/>
            <a:ext cx="2987040" cy="15865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2B1B0A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3-way consultation</a:t>
            </a:r>
            <a:endParaRPr lang="en-US" sz="1050" dirty="0"/>
          </a:p>
        </p:txBody>
      </p:sp>
      <p:sp>
        <p:nvSpPr>
          <p:cNvPr id="20" name="SK-18-text-19"/>
          <p:cNvSpPr/>
          <p:nvPr/>
        </p:nvSpPr>
        <p:spPr>
          <a:xfrm>
            <a:off x="628650" y="104775"/>
            <a:ext cx="4754880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BRADFORD VTS TEACHING DECK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753" y="5458867"/>
            <a:ext cx="1853059" cy="1371600"/>
          </a:xfrm>
          <a:prstGeom prst="rect">
            <a:avLst/>
          </a:prstGeom>
        </p:spPr>
      </p:pic>
      <p:sp>
        <p:nvSpPr>
          <p:cNvPr id="4" name="SK-19-text-3"/>
          <p:cNvSpPr/>
          <p:nvPr/>
        </p:nvSpPr>
        <p:spPr>
          <a:xfrm>
            <a:off x="466725" y="638175"/>
            <a:ext cx="10058400" cy="6234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909"/>
              </a:lnSpc>
              <a:buNone/>
            </a:pPr>
            <a:r>
              <a:rPr lang="en-US" sz="4125" b="1" dirty="0">
                <a:solidFill>
                  <a:srgbClr val="2B2B2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Top Tips for GPs</a:t>
            </a:r>
            <a:endParaRPr lang="en-US" sz="4125" dirty="0"/>
          </a:p>
        </p:txBody>
      </p:sp>
      <p:sp>
        <p:nvSpPr>
          <p:cNvPr id="5" name="SK-19-text-4"/>
          <p:cNvSpPr/>
          <p:nvPr/>
        </p:nvSpPr>
        <p:spPr>
          <a:xfrm>
            <a:off x="688181" y="2038350"/>
            <a:ext cx="576263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50" dirty="0"/>
          </a:p>
        </p:txBody>
      </p:sp>
      <p:sp>
        <p:nvSpPr>
          <p:cNvPr id="6" name="SK-19-text-5"/>
          <p:cNvSpPr/>
          <p:nvPr/>
        </p:nvSpPr>
        <p:spPr>
          <a:xfrm>
            <a:off x="684312" y="2886075"/>
            <a:ext cx="660053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50" dirty="0"/>
          </a:p>
        </p:txBody>
      </p:sp>
      <p:sp>
        <p:nvSpPr>
          <p:cNvPr id="7" name="SK-19-text-6"/>
          <p:cNvSpPr/>
          <p:nvPr/>
        </p:nvSpPr>
        <p:spPr>
          <a:xfrm>
            <a:off x="684312" y="3771900"/>
            <a:ext cx="660053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50" dirty="0"/>
          </a:p>
        </p:txBody>
      </p:sp>
      <p:sp>
        <p:nvSpPr>
          <p:cNvPr id="8" name="SK-19-text-7"/>
          <p:cNvSpPr/>
          <p:nvPr/>
        </p:nvSpPr>
        <p:spPr>
          <a:xfrm>
            <a:off x="683865" y="4629150"/>
            <a:ext cx="670471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3450" dirty="0"/>
          </a:p>
        </p:txBody>
      </p:sp>
      <p:sp>
        <p:nvSpPr>
          <p:cNvPr id="9" name="SK-19-text-8"/>
          <p:cNvSpPr/>
          <p:nvPr/>
        </p:nvSpPr>
        <p:spPr>
          <a:xfrm>
            <a:off x="683865" y="5638800"/>
            <a:ext cx="670471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3450" dirty="0"/>
          </a:p>
        </p:txBody>
      </p:sp>
      <p:sp>
        <p:nvSpPr>
          <p:cNvPr id="10" name="SK-19-text-9"/>
          <p:cNvSpPr/>
          <p:nvPr/>
        </p:nvSpPr>
        <p:spPr>
          <a:xfrm>
            <a:off x="6417469" y="2038350"/>
            <a:ext cx="681038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3450" dirty="0"/>
          </a:p>
        </p:txBody>
      </p:sp>
      <p:sp>
        <p:nvSpPr>
          <p:cNvPr id="11" name="SK-19-text-10"/>
          <p:cNvSpPr/>
          <p:nvPr/>
        </p:nvSpPr>
        <p:spPr>
          <a:xfrm>
            <a:off x="6418808" y="2886075"/>
            <a:ext cx="649486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3450" dirty="0"/>
          </a:p>
        </p:txBody>
      </p:sp>
      <p:sp>
        <p:nvSpPr>
          <p:cNvPr id="12" name="SK-19-text-11"/>
          <p:cNvSpPr/>
          <p:nvPr/>
        </p:nvSpPr>
        <p:spPr>
          <a:xfrm>
            <a:off x="6417469" y="3771900"/>
            <a:ext cx="681038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3450" dirty="0"/>
          </a:p>
        </p:txBody>
      </p:sp>
      <p:sp>
        <p:nvSpPr>
          <p:cNvPr id="13" name="SK-19-text-12"/>
          <p:cNvSpPr/>
          <p:nvPr/>
        </p:nvSpPr>
        <p:spPr>
          <a:xfrm>
            <a:off x="6417469" y="4629150"/>
            <a:ext cx="681038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3450" dirty="0"/>
          </a:p>
        </p:txBody>
      </p:sp>
      <p:sp>
        <p:nvSpPr>
          <p:cNvPr id="14" name="SK-19-text-13"/>
          <p:cNvSpPr/>
          <p:nvPr/>
        </p:nvSpPr>
        <p:spPr>
          <a:xfrm>
            <a:off x="6418808" y="5543550"/>
            <a:ext cx="649486" cy="481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D7D0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3450" dirty="0"/>
          </a:p>
        </p:txBody>
      </p:sp>
      <p:sp>
        <p:nvSpPr>
          <p:cNvPr id="15" name="SK-19-text-14"/>
          <p:cNvSpPr/>
          <p:nvPr/>
        </p:nvSpPr>
        <p:spPr>
          <a:xfrm>
            <a:off x="466725" y="95250"/>
            <a:ext cx="8355330" cy="1668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BRADFORD VTS — CONSULTING WITH YOUNG PEOPLE</a:t>
            </a:r>
            <a:endParaRPr lang="en-US" sz="1275" dirty="0"/>
          </a:p>
        </p:txBody>
      </p:sp>
      <p:sp>
        <p:nvSpPr>
          <p:cNvPr id="16" name="SK-19-text-15"/>
          <p:cNvSpPr/>
          <p:nvPr/>
        </p:nvSpPr>
        <p:spPr>
          <a:xfrm>
            <a:off x="466725" y="1495425"/>
            <a:ext cx="11725275" cy="21535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96"/>
              </a:lnSpc>
              <a:buNone/>
            </a:pPr>
            <a:r>
              <a:rPr lang="en-US" sz="1425" i="1" dirty="0">
                <a:solidFill>
                  <a:srgbClr val="595959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Ten strategies that make a real difference in every consultation</a:t>
            </a:r>
            <a:endParaRPr lang="en-US" sz="1425" dirty="0"/>
          </a:p>
        </p:txBody>
      </p:sp>
      <p:sp>
        <p:nvSpPr>
          <p:cNvPr id="17" name="SK-19-text-16"/>
          <p:cNvSpPr/>
          <p:nvPr/>
        </p:nvSpPr>
        <p:spPr>
          <a:xfrm>
            <a:off x="1685925" y="2066925"/>
            <a:ext cx="4693890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Always offer to see young people alone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every consultation, every time</a:t>
            </a:r>
            <a:endParaRPr lang="en-US" sz="1425" dirty="0"/>
          </a:p>
        </p:txBody>
      </p:sp>
      <p:sp>
        <p:nvSpPr>
          <p:cNvPr id="18" name="SK-19-text-17"/>
          <p:cNvSpPr/>
          <p:nvPr/>
        </p:nvSpPr>
        <p:spPr>
          <a:xfrm>
            <a:off x="1685925" y="2924175"/>
            <a:ext cx="4693890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Explain confidentiality clearly and early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— it builds trust and opens doors</a:t>
            </a:r>
            <a:endParaRPr lang="en-US" sz="1425" dirty="0"/>
          </a:p>
        </p:txBody>
      </p:sp>
      <p:sp>
        <p:nvSpPr>
          <p:cNvPr id="19" name="SK-19-text-18"/>
          <p:cNvSpPr/>
          <p:nvPr/>
        </p:nvSpPr>
        <p:spPr>
          <a:xfrm>
            <a:off x="1685925" y="3790950"/>
            <a:ext cx="4494758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Use HEADSS — it surfaces hidden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agendas efficiently and systematically</a:t>
            </a:r>
            <a:endParaRPr lang="en-US" sz="1425" dirty="0"/>
          </a:p>
        </p:txBody>
      </p:sp>
      <p:sp>
        <p:nvSpPr>
          <p:cNvPr id="20" name="SK-19-text-19"/>
          <p:cNvSpPr/>
          <p:nvPr/>
        </p:nvSpPr>
        <p:spPr>
          <a:xfrm>
            <a:off x="1685925" y="4600575"/>
            <a:ext cx="4348163" cy="7005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Don't assume — ask about sexuality,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relationships, and substance use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without judgement</a:t>
            </a:r>
            <a:endParaRPr lang="en-US" sz="1425" dirty="0"/>
          </a:p>
        </p:txBody>
      </p:sp>
      <p:sp>
        <p:nvSpPr>
          <p:cNvPr id="21" name="SK-19-text-20"/>
          <p:cNvSpPr/>
          <p:nvPr/>
        </p:nvSpPr>
        <p:spPr>
          <a:xfrm>
            <a:off x="1685925" y="5610225"/>
            <a:ext cx="4515743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 presenting complaint is often not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the real concern — stay curious</a:t>
            </a:r>
            <a:endParaRPr lang="en-US" sz="1425" dirty="0"/>
          </a:p>
        </p:txBody>
      </p:sp>
      <p:sp>
        <p:nvSpPr>
          <p:cNvPr id="22" name="SK-19-text-21"/>
          <p:cNvSpPr/>
          <p:nvPr/>
        </p:nvSpPr>
        <p:spPr>
          <a:xfrm>
            <a:off x="7419975" y="2066925"/>
            <a:ext cx="4704308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Get their mobile number — follow-up by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text or call is effective and appreciated</a:t>
            </a:r>
            <a:endParaRPr lang="en-US" sz="1425" dirty="0"/>
          </a:p>
        </p:txBody>
      </p:sp>
      <p:sp>
        <p:nvSpPr>
          <p:cNvPr id="23" name="SK-19-text-22"/>
          <p:cNvSpPr/>
          <p:nvPr/>
        </p:nvSpPr>
        <p:spPr>
          <a:xfrm>
            <a:off x="7419975" y="2924175"/>
            <a:ext cx="4452938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Brief interventions for substance use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work — and they're quick</a:t>
            </a:r>
            <a:endParaRPr lang="en-US" sz="1425" dirty="0"/>
          </a:p>
        </p:txBody>
      </p:sp>
      <p:sp>
        <p:nvSpPr>
          <p:cNvPr id="24" name="SK-19-text-23"/>
          <p:cNvSpPr/>
          <p:nvPr/>
        </p:nvSpPr>
        <p:spPr>
          <a:xfrm>
            <a:off x="7393186" y="3790950"/>
            <a:ext cx="4798665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Involve young people in decisions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about their own health — shared agenda</a:t>
            </a:r>
            <a:endParaRPr lang="en-US" sz="1425" dirty="0"/>
          </a:p>
        </p:txBody>
      </p:sp>
      <p:sp>
        <p:nvSpPr>
          <p:cNvPr id="25" name="SK-19-text-24"/>
          <p:cNvSpPr/>
          <p:nvPr/>
        </p:nvSpPr>
        <p:spPr>
          <a:xfrm>
            <a:off x="7419975" y="4600575"/>
            <a:ext cx="4170015" cy="4670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Know your local services: CAMHS,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Brook, school nurse, youth services</a:t>
            </a:r>
            <a:endParaRPr lang="en-US" sz="1425" dirty="0"/>
          </a:p>
        </p:txBody>
      </p:sp>
      <p:sp>
        <p:nvSpPr>
          <p:cNvPr id="26" name="SK-19-text-25"/>
          <p:cNvSpPr/>
          <p:nvPr/>
        </p:nvSpPr>
        <p:spPr>
          <a:xfrm>
            <a:off x="7419975" y="5486400"/>
            <a:ext cx="2796778" cy="700534"/>
          </a:xfrm>
          <a:prstGeom prst="rect">
            <a:avLst/>
          </a:prstGeom>
          <a:solidFill>
            <a:schemeClr val="bg1"/>
          </a:solidFill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Transition planning: start at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14-16; young people fall</a:t>
            </a:r>
            <a:endParaRPr lang="en-US" sz="1425" dirty="0"/>
          </a:p>
          <a:p>
            <a:pPr marL="0" indent="0">
              <a:lnSpc>
                <a:spcPts val="18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through the gap at 18</a:t>
            </a:r>
            <a:endParaRPr lang="en-US" sz="1425" dirty="0"/>
          </a:p>
        </p:txBody>
      </p:sp>
      <p:sp>
        <p:nvSpPr>
          <p:cNvPr id="27" name="SK-19-text-26"/>
          <p:cNvSpPr/>
          <p:nvPr/>
        </p:nvSpPr>
        <p:spPr>
          <a:xfrm>
            <a:off x="9734550" y="95250"/>
            <a:ext cx="2158305" cy="1766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91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8" name="SK-19-text-27"/>
          <p:cNvSpPr/>
          <p:nvPr/>
        </p:nvSpPr>
        <p:spPr>
          <a:xfrm>
            <a:off x="2461171" y="6572250"/>
            <a:ext cx="7250311" cy="16996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39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Roboto-Regular" pitchFamily="34" charset="0"/>
                <a:ea typeface="Roboto-Regular" pitchFamily="34" charset="-122"/>
                <a:cs typeface="Roboto-Regular" pitchFamily="34" charset="-120"/>
              </a:rPr>
              <a:t>Slide 19 of 25 — Bradford VTS Teaching Deck: Consulting with Young People — May 2026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984" y="5369719"/>
            <a:ext cx="353467" cy="335905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1984" y="3861048"/>
            <a:ext cx="353467" cy="33590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1984" y="2359075"/>
            <a:ext cx="353467" cy="356592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3" y="5561707"/>
            <a:ext cx="341263" cy="329059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4512469"/>
            <a:ext cx="341263" cy="349746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3511153"/>
            <a:ext cx="341263" cy="329059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063" y="2345382"/>
            <a:ext cx="341263" cy="329059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098" y="569119"/>
            <a:ext cx="560784" cy="541734"/>
          </a:xfrm>
          <a:prstGeom prst="rect">
            <a:avLst/>
          </a:prstGeom>
        </p:spPr>
      </p:pic>
      <p:sp>
        <p:nvSpPr>
          <p:cNvPr id="11" name="SK-20-text-10"/>
          <p:cNvSpPr/>
          <p:nvPr/>
        </p:nvSpPr>
        <p:spPr>
          <a:xfrm>
            <a:off x="1295400" y="581025"/>
            <a:ext cx="4732020" cy="52581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414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Flags</a:t>
            </a:r>
            <a:endParaRPr lang="en-US" sz="3450" dirty="0"/>
          </a:p>
        </p:txBody>
      </p:sp>
      <p:sp>
        <p:nvSpPr>
          <p:cNvPr id="12" name="SK-20-text-11"/>
          <p:cNvSpPr/>
          <p:nvPr/>
        </p:nvSpPr>
        <p:spPr>
          <a:xfrm>
            <a:off x="1295400" y="1181100"/>
            <a:ext cx="10896600" cy="2738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56"/>
              </a:lnSpc>
              <a:buNone/>
            </a:pPr>
            <a:r>
              <a:rPr lang="en-US" sz="1725" dirty="0">
                <a:solidFill>
                  <a:srgbClr val="F96752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Indicators requiring urgent assessment, disclosure, or referral</a:t>
            </a:r>
            <a:endParaRPr lang="en-US" sz="1725" dirty="0"/>
          </a:p>
        </p:txBody>
      </p:sp>
      <p:sp>
        <p:nvSpPr>
          <p:cNvPr id="13" name="SK-20-text-12"/>
          <p:cNvSpPr/>
          <p:nvPr/>
        </p:nvSpPr>
        <p:spPr>
          <a:xfrm>
            <a:off x="1200150" y="2114550"/>
            <a:ext cx="4693890" cy="50303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Passive suicidal ideation or self-harm</a:t>
            </a:r>
            <a:endParaRPr lang="en-US" sz="1650" dirty="0"/>
          </a:p>
          <a:p>
            <a:pPr marL="0" indent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disclosure</a:t>
            </a:r>
            <a:endParaRPr lang="en-US" sz="1650" dirty="0"/>
          </a:p>
        </p:txBody>
      </p:sp>
      <p:sp>
        <p:nvSpPr>
          <p:cNvPr id="14" name="SK-20-text-13"/>
          <p:cNvSpPr/>
          <p:nvPr/>
        </p:nvSpPr>
        <p:spPr>
          <a:xfrm>
            <a:off x="1200150" y="3429000"/>
            <a:ext cx="6370320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Under-13 sexual activity</a:t>
            </a:r>
            <a:endParaRPr lang="en-US" sz="1650" dirty="0"/>
          </a:p>
        </p:txBody>
      </p:sp>
      <p:sp>
        <p:nvSpPr>
          <p:cNvPr id="15" name="SK-20-text-14"/>
          <p:cNvSpPr/>
          <p:nvPr/>
        </p:nvSpPr>
        <p:spPr>
          <a:xfrm>
            <a:off x="1200150" y="4429125"/>
            <a:ext cx="8801100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Significant age gap in relationship</a:t>
            </a:r>
            <a:endParaRPr lang="en-US" sz="1650" dirty="0"/>
          </a:p>
        </p:txBody>
      </p:sp>
      <p:sp>
        <p:nvSpPr>
          <p:cNvPr id="16" name="SK-20-text-15"/>
          <p:cNvSpPr/>
          <p:nvPr/>
        </p:nvSpPr>
        <p:spPr>
          <a:xfrm>
            <a:off x="1200150" y="5438775"/>
            <a:ext cx="8801100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Rapidly escalating substance misuse</a:t>
            </a:r>
            <a:endParaRPr lang="en-US" sz="1650" dirty="0"/>
          </a:p>
        </p:txBody>
      </p:sp>
      <p:sp>
        <p:nvSpPr>
          <p:cNvPr id="17" name="SK-20-text-16"/>
          <p:cNvSpPr/>
          <p:nvPr/>
        </p:nvSpPr>
        <p:spPr>
          <a:xfrm>
            <a:off x="6867525" y="2286000"/>
            <a:ext cx="5324475" cy="23053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Psychosis symptoms in young person</a:t>
            </a:r>
            <a:endParaRPr lang="en-US" sz="1650" dirty="0"/>
          </a:p>
        </p:txBody>
      </p:sp>
      <p:sp>
        <p:nvSpPr>
          <p:cNvPr id="18" name="SK-20-text-17"/>
          <p:cNvSpPr/>
          <p:nvPr/>
        </p:nvSpPr>
        <p:spPr>
          <a:xfrm>
            <a:off x="6867525" y="3638550"/>
            <a:ext cx="4264223" cy="4610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 person with chronic illness</a:t>
            </a:r>
            <a:endParaRPr lang="en-US" sz="1650" dirty="0"/>
          </a:p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deteriorating</a:t>
            </a:r>
            <a:endParaRPr lang="en-US" sz="1650" dirty="0"/>
          </a:p>
        </p:txBody>
      </p:sp>
      <p:sp>
        <p:nvSpPr>
          <p:cNvPr id="19" name="SK-20-text-18"/>
          <p:cNvSpPr/>
          <p:nvPr/>
        </p:nvSpPr>
        <p:spPr>
          <a:xfrm>
            <a:off x="6867525" y="5153025"/>
            <a:ext cx="5102423" cy="46107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Parent appearing to control or intimidate</a:t>
            </a:r>
            <a:endParaRPr lang="en-US" sz="1650" dirty="0"/>
          </a:p>
          <a:p>
            <a:pPr marL="0" indent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young person</a:t>
            </a:r>
            <a:endParaRPr lang="en-US" sz="1650" dirty="0"/>
          </a:p>
        </p:txBody>
      </p:sp>
      <p:sp>
        <p:nvSpPr>
          <p:cNvPr id="20" name="SK-20-text-19"/>
          <p:cNvSpPr/>
          <p:nvPr/>
        </p:nvSpPr>
        <p:spPr>
          <a:xfrm>
            <a:off x="1200150" y="2724150"/>
            <a:ext cx="1010412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Immediate safety assessment + same-day CAMHS contact</a:t>
            </a:r>
            <a:endParaRPr lang="en-US" sz="1275" dirty="0"/>
          </a:p>
        </p:txBody>
      </p:sp>
      <p:sp>
        <p:nvSpPr>
          <p:cNvPr id="21" name="SK-20-text-20"/>
          <p:cNvSpPr/>
          <p:nvPr/>
        </p:nvSpPr>
        <p:spPr>
          <a:xfrm>
            <a:off x="1200150" y="3733800"/>
            <a:ext cx="1099185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Disclosure almost always required — legal inability to consent</a:t>
            </a:r>
            <a:endParaRPr lang="en-US" sz="1275" dirty="0"/>
          </a:p>
        </p:txBody>
      </p:sp>
      <p:sp>
        <p:nvSpPr>
          <p:cNvPr id="22" name="SK-20-text-21"/>
          <p:cNvSpPr/>
          <p:nvPr/>
        </p:nvSpPr>
        <p:spPr>
          <a:xfrm>
            <a:off x="1200150" y="4743450"/>
            <a:ext cx="997458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Safeguarding concern — consider CSERQ15 assessment</a:t>
            </a:r>
            <a:endParaRPr lang="en-US" sz="1275" dirty="0"/>
          </a:p>
        </p:txBody>
      </p:sp>
      <p:sp>
        <p:nvSpPr>
          <p:cNvPr id="23" name="SK-20-text-22"/>
          <p:cNvSpPr/>
          <p:nvPr/>
        </p:nvSpPr>
        <p:spPr>
          <a:xfrm>
            <a:off x="1200150" y="5791200"/>
            <a:ext cx="8355330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Urgent review; consider specialist referral</a:t>
            </a:r>
            <a:endParaRPr lang="en-US" sz="1275" dirty="0"/>
          </a:p>
        </p:txBody>
      </p:sp>
      <p:sp>
        <p:nvSpPr>
          <p:cNvPr id="24" name="SK-20-text-23"/>
          <p:cNvSpPr/>
          <p:nvPr/>
        </p:nvSpPr>
        <p:spPr>
          <a:xfrm>
            <a:off x="6867525" y="2600325"/>
            <a:ext cx="532447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Urgent CAMHS / early intervention service — do not delay</a:t>
            </a:r>
            <a:endParaRPr lang="en-US" sz="1275" dirty="0"/>
          </a:p>
        </p:txBody>
      </p:sp>
      <p:sp>
        <p:nvSpPr>
          <p:cNvPr id="25" name="SK-20-text-24"/>
          <p:cNvSpPr/>
          <p:nvPr/>
        </p:nvSpPr>
        <p:spPr>
          <a:xfrm>
            <a:off x="6858893" y="4257675"/>
            <a:ext cx="5333107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Transition / care planning review; check for disengagement</a:t>
            </a:r>
            <a:endParaRPr lang="en-US" sz="1275" dirty="0"/>
          </a:p>
        </p:txBody>
      </p:sp>
      <p:sp>
        <p:nvSpPr>
          <p:cNvPr id="26" name="SK-20-text-25"/>
          <p:cNvSpPr/>
          <p:nvPr/>
        </p:nvSpPr>
        <p:spPr>
          <a:xfrm>
            <a:off x="6867525" y="5743575"/>
            <a:ext cx="5324475" cy="20404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0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Safeguarding assessment; offer consultation alone</a:t>
            </a:r>
            <a:endParaRPr lang="en-US" sz="1275" dirty="0"/>
          </a:p>
        </p:txBody>
      </p:sp>
      <p:sp>
        <p:nvSpPr>
          <p:cNvPr id="27" name="SK-20-text-26"/>
          <p:cNvSpPr/>
          <p:nvPr/>
        </p:nvSpPr>
        <p:spPr>
          <a:xfrm>
            <a:off x="10106025" y="95250"/>
            <a:ext cx="1781175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176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8" name="SK-20-text-27"/>
          <p:cNvSpPr/>
          <p:nvPr/>
        </p:nvSpPr>
        <p:spPr>
          <a:xfrm>
            <a:off x="4064198" y="6562725"/>
            <a:ext cx="4044255" cy="1494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6"/>
              </a:lnSpc>
              <a:buNone/>
            </a:pPr>
            <a:r>
              <a:rPr lang="en-US" sz="1050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• www.bradfordvts.co.uk • May 2026</a:t>
            </a:r>
            <a:endParaRPr lang="en-US" sz="1050" dirty="0"/>
          </a:p>
        </p:txBody>
      </p:sp>
      <p:sp>
        <p:nvSpPr>
          <p:cNvPr id="29" name="SK-20-text-28"/>
          <p:cNvSpPr/>
          <p:nvPr/>
        </p:nvSpPr>
        <p:spPr>
          <a:xfrm>
            <a:off x="533400" y="95250"/>
            <a:ext cx="4457700" cy="1515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193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30" name="SK-20-text-29"/>
          <p:cNvSpPr/>
          <p:nvPr/>
        </p:nvSpPr>
        <p:spPr>
          <a:xfrm>
            <a:off x="3258443" y="6362700"/>
            <a:ext cx="5636865" cy="1599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125" dirty="0">
                <a:solidFill>
                  <a:srgbClr val="80808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in doubt — act. Document your reasoning. Seek senior advice.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1-text-2"/>
          <p:cNvSpPr/>
          <p:nvPr/>
        </p:nvSpPr>
        <p:spPr>
          <a:xfrm>
            <a:off x="676275" y="1085850"/>
            <a:ext cx="4903470" cy="4086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217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 Pearls</a:t>
            </a:r>
            <a:endParaRPr lang="en-US" sz="2925" dirty="0"/>
          </a:p>
        </p:txBody>
      </p:sp>
      <p:sp>
        <p:nvSpPr>
          <p:cNvPr id="4" name="SK-21-text-3"/>
          <p:cNvSpPr/>
          <p:nvPr/>
        </p:nvSpPr>
        <p:spPr>
          <a:xfrm>
            <a:off x="895350" y="2590800"/>
            <a:ext cx="198882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HEADSS</a:t>
            </a:r>
            <a:endParaRPr lang="en-US" sz="2175" dirty="0"/>
          </a:p>
        </p:txBody>
      </p:sp>
      <p:sp>
        <p:nvSpPr>
          <p:cNvPr id="5" name="SK-21-text-4"/>
          <p:cNvSpPr/>
          <p:nvPr/>
        </p:nvSpPr>
        <p:spPr>
          <a:xfrm>
            <a:off x="4429125" y="2590800"/>
            <a:ext cx="497205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15-19 &gt; 1-4</a:t>
            </a:r>
            <a:endParaRPr lang="en-US" sz="2175" dirty="0"/>
          </a:p>
        </p:txBody>
      </p:sp>
      <p:sp>
        <p:nvSpPr>
          <p:cNvPr id="6" name="SK-21-text-5"/>
          <p:cNvSpPr/>
          <p:nvPr/>
        </p:nvSpPr>
        <p:spPr>
          <a:xfrm>
            <a:off x="8086725" y="2590800"/>
            <a:ext cx="243078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in 3</a:t>
            </a:r>
            <a:endParaRPr lang="en-US" sz="2175" dirty="0"/>
          </a:p>
        </p:txBody>
      </p:sp>
      <p:sp>
        <p:nvSpPr>
          <p:cNvPr id="7" name="SK-21-text-6"/>
          <p:cNvSpPr/>
          <p:nvPr/>
        </p:nvSpPr>
        <p:spPr>
          <a:xfrm>
            <a:off x="895350" y="4752975"/>
            <a:ext cx="176784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&gt;50%</a:t>
            </a:r>
            <a:endParaRPr lang="en-US" sz="2175" dirty="0"/>
          </a:p>
        </p:txBody>
      </p:sp>
      <p:sp>
        <p:nvSpPr>
          <p:cNvPr id="8" name="SK-21-text-7"/>
          <p:cNvSpPr/>
          <p:nvPr/>
        </p:nvSpPr>
        <p:spPr>
          <a:xfrm>
            <a:off x="4429125" y="4752975"/>
            <a:ext cx="563499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Fraser Guidelines</a:t>
            </a:r>
            <a:endParaRPr lang="en-US" sz="2175" dirty="0"/>
          </a:p>
        </p:txBody>
      </p:sp>
      <p:sp>
        <p:nvSpPr>
          <p:cNvPr id="9" name="SK-21-text-8"/>
          <p:cNvSpPr/>
          <p:nvPr/>
        </p:nvSpPr>
        <p:spPr>
          <a:xfrm>
            <a:off x="8086725" y="4752975"/>
            <a:ext cx="1988820" cy="33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Cu-IUD</a:t>
            </a:r>
            <a:endParaRPr lang="en-US" sz="2175" dirty="0"/>
          </a:p>
        </p:txBody>
      </p:sp>
      <p:sp>
        <p:nvSpPr>
          <p:cNvPr id="10" name="SK-21-text-9"/>
          <p:cNvSpPr/>
          <p:nvPr/>
        </p:nvSpPr>
        <p:spPr>
          <a:xfrm>
            <a:off x="714375" y="1600200"/>
            <a:ext cx="11477625" cy="2760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74"/>
              </a:lnSpc>
              <a:buNone/>
            </a:pPr>
            <a:r>
              <a:rPr lang="en-US" sz="1725" dirty="0">
                <a:solidFill>
                  <a:srgbClr val="8199B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High-yield facts for your Applied Knowledge Test</a:t>
            </a:r>
            <a:endParaRPr lang="en-US" sz="1725" dirty="0"/>
          </a:p>
        </p:txBody>
      </p:sp>
      <p:sp>
        <p:nvSpPr>
          <p:cNvPr id="11" name="SK-21-text-10"/>
          <p:cNvSpPr/>
          <p:nvPr/>
        </p:nvSpPr>
        <p:spPr>
          <a:xfrm>
            <a:off x="895350" y="3048000"/>
            <a:ext cx="3541365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Validated psychosocial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assessment tool for young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people — the standard framework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UK primary care</a:t>
            </a:r>
            <a:endParaRPr lang="en-US" sz="1425" dirty="0"/>
          </a:p>
        </p:txBody>
      </p:sp>
      <p:sp>
        <p:nvSpPr>
          <p:cNvPr id="12" name="SK-21-text-11"/>
          <p:cNvSpPr/>
          <p:nvPr/>
        </p:nvSpPr>
        <p:spPr>
          <a:xfrm>
            <a:off x="4429125" y="3048000"/>
            <a:ext cx="3132683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Death rates in 15-19 year olds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exceed those in 1-4 year olds.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Causes: accidents, violence,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violence, suicide</a:t>
            </a:r>
            <a:endParaRPr lang="en-US" sz="1425" dirty="0"/>
          </a:p>
        </p:txBody>
      </p:sp>
      <p:sp>
        <p:nvSpPr>
          <p:cNvPr id="13" name="SK-21-text-12"/>
          <p:cNvSpPr/>
          <p:nvPr/>
        </p:nvSpPr>
        <p:spPr>
          <a:xfrm>
            <a:off x="8086725" y="3048000"/>
            <a:ext cx="3237458" cy="8685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Young people presenting to GP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have a diagnosable mental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health problem — only 1 in 3 are</a:t>
            </a:r>
            <a:endParaRPr lang="en-US" sz="1425" dirty="0"/>
          </a:p>
          <a:p>
            <a:pPr marL="0" indent="0">
              <a:lnSpc>
                <a:spcPts val="171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identified</a:t>
            </a:r>
            <a:endParaRPr lang="en-US" sz="1425" dirty="0"/>
          </a:p>
        </p:txBody>
      </p:sp>
      <p:sp>
        <p:nvSpPr>
          <p:cNvPr id="14" name="SK-21-text-13"/>
          <p:cNvSpPr/>
          <p:nvPr/>
        </p:nvSpPr>
        <p:spPr>
          <a:xfrm>
            <a:off x="895350" y="5200650"/>
            <a:ext cx="3593753" cy="6353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Adult mental health problems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begin in childhood or adolescence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most are diagnosable by age 14</a:t>
            </a:r>
            <a:endParaRPr lang="en-US" sz="1425" dirty="0"/>
          </a:p>
        </p:txBody>
      </p:sp>
      <p:sp>
        <p:nvSpPr>
          <p:cNvPr id="15" name="SK-21-text-14"/>
          <p:cNvSpPr/>
          <p:nvPr/>
        </p:nvSpPr>
        <p:spPr>
          <a:xfrm>
            <a:off x="4429125" y="5200650"/>
            <a:ext cx="3415605" cy="6353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criteria required for consent to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contraception in under-16s —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distinct from Gillick competence</a:t>
            </a:r>
            <a:endParaRPr lang="en-US" sz="1425" dirty="0"/>
          </a:p>
        </p:txBody>
      </p:sp>
      <p:sp>
        <p:nvSpPr>
          <p:cNvPr id="16" name="SK-21-text-15"/>
          <p:cNvSpPr/>
          <p:nvPr/>
        </p:nvSpPr>
        <p:spPr>
          <a:xfrm>
            <a:off x="8086725" y="5200650"/>
            <a:ext cx="3237458" cy="63534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Copper IUD: most effective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 contraception — up</a:t>
            </a:r>
            <a:endParaRPr lang="en-US" sz="1425" dirty="0"/>
          </a:p>
          <a:p>
            <a:pPr marL="0" indent="0">
              <a:lnSpc>
                <a:spcPts val="1667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 5 days after unprotected sex</a:t>
            </a:r>
            <a:endParaRPr lang="en-US" sz="1425" dirty="0"/>
          </a:p>
        </p:txBody>
      </p:sp>
      <p:sp>
        <p:nvSpPr>
          <p:cNvPr id="17" name="SK-21-text-16"/>
          <p:cNvSpPr/>
          <p:nvPr/>
        </p:nvSpPr>
        <p:spPr>
          <a:xfrm>
            <a:off x="1066800" y="647700"/>
            <a:ext cx="685800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AKT</a:t>
            </a:r>
            <a:endParaRPr lang="en-US" sz="1500" dirty="0"/>
          </a:p>
        </p:txBody>
      </p:sp>
      <p:sp>
        <p:nvSpPr>
          <p:cNvPr id="18" name="SK-21-text-17"/>
          <p:cNvSpPr/>
          <p:nvPr/>
        </p:nvSpPr>
        <p:spPr>
          <a:xfrm>
            <a:off x="1209080" y="2209800"/>
            <a:ext cx="219968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500" dirty="0"/>
          </a:p>
        </p:txBody>
      </p:sp>
      <p:sp>
        <p:nvSpPr>
          <p:cNvPr id="19" name="SK-21-text-18"/>
          <p:cNvSpPr/>
          <p:nvPr/>
        </p:nvSpPr>
        <p:spPr>
          <a:xfrm>
            <a:off x="4738688" y="2209800"/>
            <a:ext cx="314325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500" dirty="0"/>
          </a:p>
        </p:txBody>
      </p:sp>
      <p:sp>
        <p:nvSpPr>
          <p:cNvPr id="20" name="SK-21-text-19"/>
          <p:cNvSpPr/>
          <p:nvPr/>
        </p:nvSpPr>
        <p:spPr>
          <a:xfrm>
            <a:off x="8376642" y="2209800"/>
            <a:ext cx="324743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500" dirty="0"/>
          </a:p>
        </p:txBody>
      </p:sp>
      <p:sp>
        <p:nvSpPr>
          <p:cNvPr id="21" name="SK-21-text-20"/>
          <p:cNvSpPr/>
          <p:nvPr/>
        </p:nvSpPr>
        <p:spPr>
          <a:xfrm>
            <a:off x="1209080" y="4381500"/>
            <a:ext cx="219968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SK-21-text-21"/>
          <p:cNvSpPr/>
          <p:nvPr/>
        </p:nvSpPr>
        <p:spPr>
          <a:xfrm>
            <a:off x="4738688" y="4381500"/>
            <a:ext cx="314325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500" dirty="0"/>
          </a:p>
        </p:txBody>
      </p:sp>
      <p:sp>
        <p:nvSpPr>
          <p:cNvPr id="23" name="SK-21-text-22"/>
          <p:cNvSpPr/>
          <p:nvPr/>
        </p:nvSpPr>
        <p:spPr>
          <a:xfrm>
            <a:off x="8376642" y="4381500"/>
            <a:ext cx="324743" cy="2266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500" dirty="0"/>
          </a:p>
        </p:txBody>
      </p:sp>
      <p:sp>
        <p:nvSpPr>
          <p:cNvPr id="24" name="SK-21-text-23"/>
          <p:cNvSpPr/>
          <p:nvPr/>
        </p:nvSpPr>
        <p:spPr>
          <a:xfrm>
            <a:off x="9953625" y="95250"/>
            <a:ext cx="1707803" cy="1320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040"/>
              </a:lnSpc>
              <a:buNone/>
            </a:pPr>
            <a:r>
              <a:rPr lang="en-US" sz="1050" dirty="0">
                <a:solidFill>
                  <a:srgbClr val="F796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5" name="SK-21-text-24"/>
          <p:cNvSpPr/>
          <p:nvPr/>
        </p:nvSpPr>
        <p:spPr>
          <a:xfrm>
            <a:off x="2743200" y="6572250"/>
            <a:ext cx="6705600" cy="133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50"/>
              </a:lnSpc>
              <a:buNone/>
            </a:pPr>
            <a:r>
              <a:rPr lang="en-US" sz="1050" dirty="0">
                <a:solidFill>
                  <a:srgbClr val="8199B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Slide 21 of 25 — Bradford VTS Teaching Deck: Consulting with Young People — May 2026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180" y="5932140"/>
            <a:ext cx="268188" cy="287982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0463" y="4581079"/>
            <a:ext cx="877788" cy="1069777"/>
          </a:xfrm>
          <a:prstGeom prst="rect">
            <a:avLst/>
          </a:prstGeom>
        </p:spPr>
      </p:pic>
      <p:sp>
        <p:nvSpPr>
          <p:cNvPr id="5" name="SK-22-text-4"/>
          <p:cNvSpPr/>
          <p:nvPr/>
        </p:nvSpPr>
        <p:spPr>
          <a:xfrm>
            <a:off x="1120080" y="1333500"/>
            <a:ext cx="1760190" cy="7886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6210"/>
              </a:lnSpc>
              <a:buNone/>
            </a:pPr>
            <a:r>
              <a:rPr lang="en-US" sz="51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</a:t>
            </a:r>
            <a:endParaRPr lang="en-US" sz="5175" dirty="0"/>
          </a:p>
        </p:txBody>
      </p:sp>
      <p:sp>
        <p:nvSpPr>
          <p:cNvPr id="6" name="SK-22-text-5"/>
          <p:cNvSpPr/>
          <p:nvPr/>
        </p:nvSpPr>
        <p:spPr>
          <a:xfrm>
            <a:off x="1121569" y="2238375"/>
            <a:ext cx="1728788" cy="78849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Simulated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Consultation</a:t>
            </a:r>
            <a:endParaRPr lang="en-US" sz="1725" dirty="0"/>
          </a:p>
          <a:p>
            <a:pPr marL="0" indent="0" algn="ctr">
              <a:lnSpc>
                <a:spcPts val="2070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Assessment</a:t>
            </a:r>
            <a:endParaRPr lang="en-US" sz="1725" dirty="0"/>
          </a:p>
        </p:txBody>
      </p:sp>
      <p:sp>
        <p:nvSpPr>
          <p:cNvPr id="7" name="SK-22-text-6"/>
          <p:cNvSpPr/>
          <p:nvPr/>
        </p:nvSpPr>
        <p:spPr>
          <a:xfrm>
            <a:off x="451396" y="3733800"/>
            <a:ext cx="3059311" cy="619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38"/>
              </a:lnSpc>
              <a:buNone/>
            </a:pPr>
            <a:r>
              <a:rPr lang="en-US" sz="1875" i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examiners want</a:t>
            </a:r>
            <a:endParaRPr lang="en-US" sz="1875" dirty="0"/>
          </a:p>
          <a:p>
            <a:pPr marL="0" indent="0" algn="ctr">
              <a:lnSpc>
                <a:spcPts val="2438"/>
              </a:lnSpc>
              <a:buNone/>
            </a:pPr>
            <a:r>
              <a:rPr lang="en-US" sz="1875" i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SEE you do</a:t>
            </a:r>
            <a:endParaRPr lang="en-US" sz="1875" dirty="0"/>
          </a:p>
        </p:txBody>
      </p:sp>
      <p:sp>
        <p:nvSpPr>
          <p:cNvPr id="8" name="SK-22-text-7"/>
          <p:cNvSpPr/>
          <p:nvPr/>
        </p:nvSpPr>
        <p:spPr>
          <a:xfrm>
            <a:off x="4733925" y="1209675"/>
            <a:ext cx="2043113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See the Young</a:t>
            </a:r>
            <a:endParaRPr lang="en-US" sz="18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Person Alone</a:t>
            </a:r>
            <a:endParaRPr lang="en-US" sz="1800" dirty="0"/>
          </a:p>
        </p:txBody>
      </p:sp>
      <p:sp>
        <p:nvSpPr>
          <p:cNvPr id="9" name="SK-22-text-8"/>
          <p:cNvSpPr/>
          <p:nvPr/>
        </p:nvSpPr>
        <p:spPr>
          <a:xfrm>
            <a:off x="8639175" y="1209675"/>
            <a:ext cx="281835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Explain</a:t>
            </a:r>
            <a:endParaRPr lang="en-US" sz="18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Confidentiality Early</a:t>
            </a:r>
            <a:endParaRPr lang="en-US" sz="1800" dirty="0"/>
          </a:p>
        </p:txBody>
      </p:sp>
      <p:sp>
        <p:nvSpPr>
          <p:cNvPr id="10" name="SK-22-text-9"/>
          <p:cNvSpPr/>
          <p:nvPr/>
        </p:nvSpPr>
        <p:spPr>
          <a:xfrm>
            <a:off x="4733925" y="2933700"/>
            <a:ext cx="2346871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Use the HEADSS</a:t>
            </a:r>
            <a:endParaRPr lang="en-US" sz="18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Framework</a:t>
            </a:r>
            <a:endParaRPr lang="en-US" sz="1800" dirty="0"/>
          </a:p>
        </p:txBody>
      </p:sp>
      <p:sp>
        <p:nvSpPr>
          <p:cNvPr id="11" name="SK-22-text-10"/>
          <p:cNvSpPr/>
          <p:nvPr/>
        </p:nvSpPr>
        <p:spPr>
          <a:xfrm>
            <a:off x="8639175" y="2933700"/>
            <a:ext cx="265077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Explore the Hidden</a:t>
            </a:r>
            <a:endParaRPr lang="en-US" sz="18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Agenda</a:t>
            </a:r>
            <a:endParaRPr lang="en-US" sz="1800" dirty="0"/>
          </a:p>
        </p:txBody>
      </p:sp>
      <p:sp>
        <p:nvSpPr>
          <p:cNvPr id="12" name="SK-22-text-11"/>
          <p:cNvSpPr/>
          <p:nvPr/>
        </p:nvSpPr>
        <p:spPr>
          <a:xfrm>
            <a:off x="4733925" y="4800600"/>
            <a:ext cx="2137321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Manage 3-Way</a:t>
            </a:r>
            <a:endParaRPr lang="en-US" sz="1800" dirty="0"/>
          </a:p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Dynamics</a:t>
            </a:r>
            <a:endParaRPr lang="en-US" sz="1800" dirty="0"/>
          </a:p>
        </p:txBody>
      </p:sp>
      <p:sp>
        <p:nvSpPr>
          <p:cNvPr id="13" name="SK-22-text-12"/>
          <p:cNvSpPr/>
          <p:nvPr/>
        </p:nvSpPr>
        <p:spPr>
          <a:xfrm>
            <a:off x="8639175" y="4800600"/>
            <a:ext cx="355282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Avoid Assumptions</a:t>
            </a:r>
            <a:endParaRPr lang="en-US" sz="1800" dirty="0"/>
          </a:p>
        </p:txBody>
      </p:sp>
      <p:sp>
        <p:nvSpPr>
          <p:cNvPr id="14" name="SK-22-text-13"/>
          <p:cNvSpPr/>
          <p:nvPr/>
        </p:nvSpPr>
        <p:spPr>
          <a:xfrm>
            <a:off x="4128046" y="962025"/>
            <a:ext cx="335161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50" dirty="0"/>
          </a:p>
        </p:txBody>
      </p:sp>
      <p:sp>
        <p:nvSpPr>
          <p:cNvPr id="15" name="SK-22-text-14"/>
          <p:cNvSpPr/>
          <p:nvPr/>
        </p:nvSpPr>
        <p:spPr>
          <a:xfrm>
            <a:off x="8197602" y="962025"/>
            <a:ext cx="28277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50" dirty="0"/>
          </a:p>
        </p:txBody>
      </p:sp>
      <p:sp>
        <p:nvSpPr>
          <p:cNvPr id="16" name="SK-22-text-15"/>
          <p:cNvSpPr/>
          <p:nvPr/>
        </p:nvSpPr>
        <p:spPr>
          <a:xfrm>
            <a:off x="4314825" y="2800350"/>
            <a:ext cx="209550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50" dirty="0"/>
          </a:p>
        </p:txBody>
      </p:sp>
      <p:sp>
        <p:nvSpPr>
          <p:cNvPr id="17" name="SK-22-text-16"/>
          <p:cNvSpPr/>
          <p:nvPr/>
        </p:nvSpPr>
        <p:spPr>
          <a:xfrm>
            <a:off x="8200430" y="2800350"/>
            <a:ext cx="219968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50" dirty="0"/>
          </a:p>
        </p:txBody>
      </p:sp>
      <p:sp>
        <p:nvSpPr>
          <p:cNvPr id="18" name="SK-22-text-17"/>
          <p:cNvSpPr/>
          <p:nvPr/>
        </p:nvSpPr>
        <p:spPr>
          <a:xfrm>
            <a:off x="4275237" y="4752975"/>
            <a:ext cx="240953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50" dirty="0"/>
          </a:p>
        </p:txBody>
      </p:sp>
      <p:sp>
        <p:nvSpPr>
          <p:cNvPr id="19" name="SK-22-text-18"/>
          <p:cNvSpPr/>
          <p:nvPr/>
        </p:nvSpPr>
        <p:spPr>
          <a:xfrm>
            <a:off x="8199983" y="4752975"/>
            <a:ext cx="230386" cy="2515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650" dirty="0"/>
          </a:p>
        </p:txBody>
      </p:sp>
      <p:sp>
        <p:nvSpPr>
          <p:cNvPr id="20" name="SK-22-text-19"/>
          <p:cNvSpPr/>
          <p:nvPr/>
        </p:nvSpPr>
        <p:spPr>
          <a:xfrm>
            <a:off x="4733925" y="1885950"/>
            <a:ext cx="3394621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offer this as routine — not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 exception. Make it feel normal.</a:t>
            </a:r>
            <a:endParaRPr lang="en-US" sz="1350" dirty="0"/>
          </a:p>
        </p:txBody>
      </p:sp>
      <p:sp>
        <p:nvSpPr>
          <p:cNvPr id="21" name="SK-22-text-20"/>
          <p:cNvSpPr/>
          <p:nvPr/>
        </p:nvSpPr>
        <p:spPr>
          <a:xfrm>
            <a:off x="8639175" y="1885950"/>
            <a:ext cx="3415605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Say it at the start. Demonstrate the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exact phrase in your consultation.</a:t>
            </a:r>
            <a:endParaRPr lang="en-US" sz="1350" dirty="0"/>
          </a:p>
        </p:txBody>
      </p:sp>
      <p:sp>
        <p:nvSpPr>
          <p:cNvPr id="22" name="SK-22-text-21"/>
          <p:cNvSpPr/>
          <p:nvPr/>
        </p:nvSpPr>
        <p:spPr>
          <a:xfrm>
            <a:off x="4733925" y="3609975"/>
            <a:ext cx="3415605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Show you know the structure. Use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when psychosocial issues are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present.</a:t>
            </a:r>
            <a:endParaRPr lang="en-US" sz="1350" dirty="0"/>
          </a:p>
        </p:txBody>
      </p:sp>
      <p:sp>
        <p:nvSpPr>
          <p:cNvPr id="23" name="SK-22-text-22"/>
          <p:cNvSpPr/>
          <p:nvPr/>
        </p:nvSpPr>
        <p:spPr>
          <a:xfrm>
            <a:off x="8639175" y="3609975"/>
            <a:ext cx="3300413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Presenting complaint is rarely the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whole story. Show curiosity — ask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else is on their mind.</a:t>
            </a:r>
            <a:endParaRPr lang="en-US" sz="1350" dirty="0"/>
          </a:p>
        </p:txBody>
      </p:sp>
      <p:sp>
        <p:nvSpPr>
          <p:cNvPr id="24" name="SK-22-text-23"/>
          <p:cNvSpPr/>
          <p:nvPr/>
        </p:nvSpPr>
        <p:spPr>
          <a:xfrm>
            <a:off x="4733925" y="5467350"/>
            <a:ext cx="3352800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Balance the young person's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privacy with the parent's concern.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Show both are held.</a:t>
            </a:r>
            <a:endParaRPr lang="en-US" sz="1350" dirty="0"/>
          </a:p>
        </p:txBody>
      </p:sp>
      <p:sp>
        <p:nvSpPr>
          <p:cNvPr id="25" name="SK-22-text-24"/>
          <p:cNvSpPr/>
          <p:nvPr/>
        </p:nvSpPr>
        <p:spPr>
          <a:xfrm>
            <a:off x="8639175" y="5362575"/>
            <a:ext cx="2986088" cy="61704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Don't presume heterosexuality,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drug-free status, or family</a:t>
            </a:r>
            <a:endParaRPr lang="en-US" sz="1350" dirty="0"/>
          </a:p>
          <a:p>
            <a:pPr marL="0" indent="0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stability. Ask openly.</a:t>
            </a:r>
            <a:endParaRPr lang="en-US" sz="1350" dirty="0"/>
          </a:p>
        </p:txBody>
      </p:sp>
      <p:sp>
        <p:nvSpPr>
          <p:cNvPr id="26" name="SK-22-text-25"/>
          <p:cNvSpPr/>
          <p:nvPr/>
        </p:nvSpPr>
        <p:spPr>
          <a:xfrm>
            <a:off x="9496425" y="180975"/>
            <a:ext cx="2587823" cy="2160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701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575" dirty="0"/>
          </a:p>
        </p:txBody>
      </p:sp>
      <p:sp>
        <p:nvSpPr>
          <p:cNvPr id="27" name="SK-22-text-26"/>
          <p:cNvSpPr/>
          <p:nvPr/>
        </p:nvSpPr>
        <p:spPr>
          <a:xfrm>
            <a:off x="409575" y="180975"/>
            <a:ext cx="64008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“BRADFORD VTS TEACHING DECK”</a:t>
            </a:r>
            <a:endParaRPr lang="en-US" sz="1500" dirty="0"/>
          </a:p>
        </p:txBody>
      </p:sp>
      <p:sp>
        <p:nvSpPr>
          <p:cNvPr id="28" name="SK-22-text-27"/>
          <p:cNvSpPr/>
          <p:nvPr/>
        </p:nvSpPr>
        <p:spPr>
          <a:xfrm>
            <a:off x="1200150" y="5953125"/>
            <a:ext cx="34290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Clinical Skills</a:t>
            </a:r>
            <a:endParaRPr lang="en-US" sz="1500" dirty="0"/>
          </a:p>
        </p:txBody>
      </p:sp>
      <p:sp>
        <p:nvSpPr>
          <p:cNvPr id="29" name="SK-22-text-28"/>
          <p:cNvSpPr/>
          <p:nvPr/>
        </p:nvSpPr>
        <p:spPr>
          <a:xfrm>
            <a:off x="2580680" y="6572250"/>
            <a:ext cx="7135118" cy="1628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8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22 of 25 — Bradford VTS Teaching Deck: Consulting with Young People — May 2026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659" y="781794"/>
            <a:ext cx="1524000" cy="1330375"/>
          </a:xfrm>
          <a:prstGeom prst="rect">
            <a:avLst/>
          </a:prstGeom>
        </p:spPr>
      </p:pic>
      <p:sp>
        <p:nvSpPr>
          <p:cNvPr id="4" name="SK-23-text-3"/>
          <p:cNvSpPr/>
          <p:nvPr/>
        </p:nvSpPr>
        <p:spPr>
          <a:xfrm>
            <a:off x="590550" y="1085850"/>
            <a:ext cx="6515100" cy="4597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20"/>
              </a:lnSpc>
              <a:buNone/>
            </a:pPr>
            <a:r>
              <a:rPr lang="en-US" sz="2850" dirty="0">
                <a:solidFill>
                  <a:srgbClr val="3D3D3D"/>
                </a:solidFill>
              </a:rPr>
              <a:t>Common Pitfalls</a:t>
            </a:r>
            <a:endParaRPr lang="en-US" sz="2850" dirty="0"/>
          </a:p>
        </p:txBody>
      </p:sp>
      <p:sp>
        <p:nvSpPr>
          <p:cNvPr id="5" name="SK-23-text-4"/>
          <p:cNvSpPr/>
          <p:nvPr/>
        </p:nvSpPr>
        <p:spPr>
          <a:xfrm>
            <a:off x="760958" y="5610225"/>
            <a:ext cx="11431042" cy="2912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</a:rPr>
              <a:t>Missing transition planning — waiting until the young person is already 18 is too late</a:t>
            </a:r>
            <a:endParaRPr lang="en-US" sz="1650" dirty="0"/>
          </a:p>
        </p:txBody>
      </p:sp>
      <p:sp>
        <p:nvSpPr>
          <p:cNvPr id="6" name="SK-23-text-5"/>
          <p:cNvSpPr/>
          <p:nvPr/>
        </p:nvSpPr>
        <p:spPr>
          <a:xfrm>
            <a:off x="1200150" y="2590800"/>
            <a:ext cx="4798665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Not offering to see the young person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alone when a parent is present</a:t>
            </a:r>
            <a:endParaRPr lang="en-US" sz="1800" dirty="0"/>
          </a:p>
        </p:txBody>
      </p:sp>
      <p:sp>
        <p:nvSpPr>
          <p:cNvPr id="7" name="SK-23-text-6"/>
          <p:cNvSpPr/>
          <p:nvPr/>
        </p:nvSpPr>
        <p:spPr>
          <a:xfrm>
            <a:off x="6810375" y="2590800"/>
            <a:ext cx="5029200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Not explaining confidentiality early — a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lost opportunity to build trust</a:t>
            </a:r>
            <a:endParaRPr lang="en-US" sz="1800" dirty="0"/>
          </a:p>
        </p:txBody>
      </p:sp>
      <p:sp>
        <p:nvSpPr>
          <p:cNvPr id="8" name="SK-23-text-7"/>
          <p:cNvSpPr/>
          <p:nvPr/>
        </p:nvSpPr>
        <p:spPr>
          <a:xfrm>
            <a:off x="1200150" y="3552825"/>
            <a:ext cx="5018633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Using adult-focused communication —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too much information, too risk-focused</a:t>
            </a:r>
            <a:endParaRPr lang="en-US" sz="1800" dirty="0"/>
          </a:p>
        </p:txBody>
      </p:sp>
      <p:sp>
        <p:nvSpPr>
          <p:cNvPr id="9" name="SK-23-text-8"/>
          <p:cNvSpPr/>
          <p:nvPr/>
        </p:nvSpPr>
        <p:spPr>
          <a:xfrm>
            <a:off x="6810375" y="3552825"/>
            <a:ext cx="5092005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Assuming non-compliance with chronic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illness is deliberate disengagement</a:t>
            </a:r>
            <a:endParaRPr lang="en-US" sz="1800" dirty="0"/>
          </a:p>
        </p:txBody>
      </p:sp>
      <p:sp>
        <p:nvSpPr>
          <p:cNvPr id="10" name="SK-23-text-9"/>
          <p:cNvSpPr/>
          <p:nvPr/>
        </p:nvSpPr>
        <p:spPr>
          <a:xfrm>
            <a:off x="1200150" y="4514850"/>
            <a:ext cx="5437733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Focusing only on the presenting complaint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and missing the hidden agenda</a:t>
            </a:r>
            <a:endParaRPr lang="en-US" sz="1800" dirty="0"/>
          </a:p>
        </p:txBody>
      </p:sp>
      <p:sp>
        <p:nvSpPr>
          <p:cNvPr id="11" name="SK-23-text-10"/>
          <p:cNvSpPr/>
          <p:nvPr/>
        </p:nvSpPr>
        <p:spPr>
          <a:xfrm>
            <a:off x="6810375" y="4514850"/>
            <a:ext cx="4913858" cy="5715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Not knowing local CAMHS, Brook, and</a:t>
            </a:r>
            <a:endParaRPr lang="en-US" sz="1800" dirty="0"/>
          </a:p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</a:rPr>
              <a:t>young people's service pathways</a:t>
            </a:r>
            <a:endParaRPr lang="en-US" sz="1800" dirty="0"/>
          </a:p>
        </p:txBody>
      </p:sp>
      <p:sp>
        <p:nvSpPr>
          <p:cNvPr id="12" name="SK-23-text-11"/>
          <p:cNvSpPr/>
          <p:nvPr/>
        </p:nvSpPr>
        <p:spPr>
          <a:xfrm>
            <a:off x="590550" y="1905000"/>
            <a:ext cx="11601450" cy="2857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800" dirty="0">
                <a:solidFill>
                  <a:srgbClr val="595959"/>
                </a:solidFill>
              </a:rPr>
              <a:t>Mistakes that are easy to make — and easy to avoid once you know them</a:t>
            </a:r>
            <a:endParaRPr lang="en-US" sz="1800" dirty="0"/>
          </a:p>
        </p:txBody>
      </p:sp>
      <p:sp>
        <p:nvSpPr>
          <p:cNvPr id="13" name="SK-23-text-12"/>
          <p:cNvSpPr/>
          <p:nvPr/>
        </p:nvSpPr>
        <p:spPr>
          <a:xfrm>
            <a:off x="590550" y="771525"/>
            <a:ext cx="6080760" cy="20091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82"/>
              </a:lnSpc>
              <a:buNone/>
            </a:pPr>
            <a:r>
              <a:rPr lang="en-US" sz="1425" dirty="0">
                <a:solidFill>
                  <a:srgbClr val="D36E14"/>
                </a:solidFill>
              </a:rPr>
              <a:t>CONSULTING WITH YOUNG PEOPLE</a:t>
            </a:r>
            <a:endParaRPr lang="en-US" sz="1425" dirty="0"/>
          </a:p>
        </p:txBody>
      </p:sp>
      <p:sp>
        <p:nvSpPr>
          <p:cNvPr id="14" name="SK-23-text-13"/>
          <p:cNvSpPr/>
          <p:nvPr/>
        </p:nvSpPr>
        <p:spPr>
          <a:xfrm>
            <a:off x="9734550" y="123825"/>
            <a:ext cx="209550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7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15" name="SK-23-text-14"/>
          <p:cNvSpPr/>
          <p:nvPr/>
        </p:nvSpPr>
        <p:spPr>
          <a:xfrm>
            <a:off x="2324546" y="6572250"/>
            <a:ext cx="7533233" cy="18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28"/>
              </a:lnSpc>
              <a:buNone/>
            </a:pPr>
            <a:r>
              <a:rPr lang="en-US" sz="1200" dirty="0">
                <a:solidFill>
                  <a:srgbClr val="595959"/>
                </a:solidFill>
              </a:rPr>
              <a:t>Slide 23 of 25 — Bradford VTS Teaching Deck: Consulting with Young People — May 2026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K-24-text-2"/>
          <p:cNvSpPr/>
          <p:nvPr/>
        </p:nvSpPr>
        <p:spPr>
          <a:xfrm>
            <a:off x="504825" y="876300"/>
            <a:ext cx="5897880" cy="46687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3677"/>
              </a:lnSpc>
              <a:buNone/>
            </a:pPr>
            <a:r>
              <a:rPr lang="en-US" sz="3225" b="1" dirty="0">
                <a:solidFill>
                  <a:srgbClr val="2C2C2C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Quick Recall</a:t>
            </a:r>
            <a:endParaRPr lang="en-US" sz="3225" dirty="0"/>
          </a:p>
        </p:txBody>
      </p:sp>
      <p:sp>
        <p:nvSpPr>
          <p:cNvPr id="4" name="SK-24-text-3"/>
          <p:cNvSpPr/>
          <p:nvPr/>
        </p:nvSpPr>
        <p:spPr>
          <a:xfrm>
            <a:off x="504825" y="561975"/>
            <a:ext cx="1920240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F9913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REVISION</a:t>
            </a:r>
            <a:endParaRPr lang="en-US" sz="1575" dirty="0"/>
          </a:p>
        </p:txBody>
      </p:sp>
      <p:sp>
        <p:nvSpPr>
          <p:cNvPr id="5" name="SK-24-text-4"/>
          <p:cNvSpPr/>
          <p:nvPr/>
        </p:nvSpPr>
        <p:spPr>
          <a:xfrm>
            <a:off x="714375" y="1866900"/>
            <a:ext cx="3360420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F9913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KEY STATISTICS</a:t>
            </a:r>
            <a:endParaRPr lang="en-US" sz="1575" dirty="0"/>
          </a:p>
        </p:txBody>
      </p:sp>
      <p:sp>
        <p:nvSpPr>
          <p:cNvPr id="6" name="SK-24-text-5"/>
          <p:cNvSpPr/>
          <p:nvPr/>
        </p:nvSpPr>
        <p:spPr>
          <a:xfrm>
            <a:off x="4429125" y="1866900"/>
            <a:ext cx="1440180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1A6B8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HEADSS</a:t>
            </a:r>
            <a:endParaRPr lang="en-US" sz="1575" dirty="0"/>
          </a:p>
        </p:txBody>
      </p:sp>
      <p:sp>
        <p:nvSpPr>
          <p:cNvPr id="7" name="SK-24-text-6"/>
          <p:cNvSpPr/>
          <p:nvPr/>
        </p:nvSpPr>
        <p:spPr>
          <a:xfrm>
            <a:off x="8277225" y="1866900"/>
            <a:ext cx="3914775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6D4A9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7 BARRIERS TO ACCESS</a:t>
            </a:r>
            <a:endParaRPr lang="en-US" sz="1575" dirty="0"/>
          </a:p>
        </p:txBody>
      </p:sp>
      <p:sp>
        <p:nvSpPr>
          <p:cNvPr id="8" name="SK-24-text-7"/>
          <p:cNvSpPr/>
          <p:nvPr/>
        </p:nvSpPr>
        <p:spPr>
          <a:xfrm>
            <a:off x="714375" y="4476750"/>
            <a:ext cx="2160270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588157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ALWAYS DO</a:t>
            </a:r>
            <a:endParaRPr lang="en-US" sz="1575" dirty="0"/>
          </a:p>
        </p:txBody>
      </p:sp>
      <p:sp>
        <p:nvSpPr>
          <p:cNvPr id="9" name="SK-24-text-8"/>
          <p:cNvSpPr/>
          <p:nvPr/>
        </p:nvSpPr>
        <p:spPr>
          <a:xfrm>
            <a:off x="4429125" y="4476750"/>
            <a:ext cx="5520690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B7212B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EMERGENCY CONTRACEPTION</a:t>
            </a:r>
            <a:endParaRPr lang="en-US" sz="1575" dirty="0"/>
          </a:p>
        </p:txBody>
      </p:sp>
      <p:sp>
        <p:nvSpPr>
          <p:cNvPr id="10" name="SK-24-text-9"/>
          <p:cNvSpPr/>
          <p:nvPr/>
        </p:nvSpPr>
        <p:spPr>
          <a:xfrm>
            <a:off x="8277225" y="4476750"/>
            <a:ext cx="3914775" cy="2199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E0A72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CLINICAL QUICK HITS</a:t>
            </a:r>
            <a:endParaRPr lang="en-US" sz="1575" dirty="0"/>
          </a:p>
        </p:txBody>
      </p:sp>
      <p:sp>
        <p:nvSpPr>
          <p:cNvPr id="11" name="SK-24-text-10"/>
          <p:cNvSpPr/>
          <p:nvPr/>
        </p:nvSpPr>
        <p:spPr>
          <a:xfrm>
            <a:off x="771525" y="2228850"/>
            <a:ext cx="3593753" cy="13605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Death rates 15-19 exceed those in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1-4 year olds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Causes: accidents • violence • suicide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1 in 3 to GP → mental health problem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Only 1 in 3 identified by GP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50%+ adult MH conditions start in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adolescence</a:t>
            </a:r>
            <a:endParaRPr lang="en-US" sz="1275" dirty="0"/>
          </a:p>
        </p:txBody>
      </p:sp>
      <p:sp>
        <p:nvSpPr>
          <p:cNvPr id="12" name="SK-24-text-11"/>
          <p:cNvSpPr/>
          <p:nvPr/>
        </p:nvSpPr>
        <p:spPr>
          <a:xfrm>
            <a:off x="4429125" y="2228850"/>
            <a:ext cx="2231678" cy="11662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H — Home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 — Education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 — Activities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 — Drugs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 — Sex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 — Suicide / Safety</a:t>
            </a:r>
            <a:endParaRPr lang="en-US" sz="1275" dirty="0"/>
          </a:p>
        </p:txBody>
      </p:sp>
      <p:sp>
        <p:nvSpPr>
          <p:cNvPr id="13" name="SK-24-text-12"/>
          <p:cNvSpPr/>
          <p:nvPr/>
        </p:nvSpPr>
        <p:spPr>
          <a:xfrm>
            <a:off x="8334375" y="2228850"/>
            <a:ext cx="2692598" cy="136058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Confidentiality fears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Embarrassment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Communication / language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Practice environment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Lack of information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Geography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Appointment system</a:t>
            </a:r>
            <a:endParaRPr lang="en-US" sz="1275" dirty="0"/>
          </a:p>
        </p:txBody>
      </p:sp>
      <p:sp>
        <p:nvSpPr>
          <p:cNvPr id="14" name="SK-24-text-13"/>
          <p:cNvSpPr/>
          <p:nvPr/>
        </p:nvSpPr>
        <p:spPr>
          <a:xfrm>
            <a:off x="771525" y="4838700"/>
            <a:ext cx="3614738" cy="77747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See young person alone — every time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Explain confidentiality early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Ask about hidden agenda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Get their mobile number</a:t>
            </a:r>
            <a:endParaRPr lang="en-US" sz="1275" dirty="0"/>
          </a:p>
        </p:txBody>
      </p:sp>
      <p:sp>
        <p:nvSpPr>
          <p:cNvPr id="15" name="SK-24-text-14"/>
          <p:cNvSpPr/>
          <p:nvPr/>
        </p:nvSpPr>
        <p:spPr>
          <a:xfrm>
            <a:off x="4429125" y="4838700"/>
            <a:ext cx="3970883" cy="9718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Levonorgestrel 1.5mg → within 72h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Ulipristal acetate → within 120h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(more effective)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Copper IUD → within 5 days ✦ most effective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Fraser Guidelines: 5 criteria for under-16s</a:t>
            </a:r>
            <a:endParaRPr lang="en-US" sz="1275" dirty="0"/>
          </a:p>
        </p:txBody>
      </p:sp>
      <p:sp>
        <p:nvSpPr>
          <p:cNvPr id="16" name="SK-24-text-15"/>
          <p:cNvSpPr/>
          <p:nvPr/>
        </p:nvSpPr>
        <p:spPr>
          <a:xfrm>
            <a:off x="8334375" y="4838700"/>
            <a:ext cx="3824288" cy="9718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Fluoxetine: only licensed SSRI under-18s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Chlamydia: doxycycline 100mg BD × 7 days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PHQ-A: score ≥10 → depression likely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CAMHS urgent: intent + plan + means</a:t>
            </a:r>
            <a:endParaRPr lang="en-US" sz="1275" dirty="0"/>
          </a:p>
          <a:p>
            <a:pPr marL="0" indent="0">
              <a:lnSpc>
                <a:spcPts val="1530"/>
              </a:lnSpc>
              <a:buNone/>
            </a:pPr>
            <a:r>
              <a:rPr lang="en-US" sz="1275" dirty="0">
                <a:solidFill>
                  <a:srgbClr val="2C2C2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Transition planning: begin age 14-16</a:t>
            </a:r>
            <a:endParaRPr lang="en-US" sz="1275" dirty="0"/>
          </a:p>
        </p:txBody>
      </p:sp>
      <p:sp>
        <p:nvSpPr>
          <p:cNvPr id="17" name="SK-24-text-16"/>
          <p:cNvSpPr/>
          <p:nvPr/>
        </p:nvSpPr>
        <p:spPr>
          <a:xfrm>
            <a:off x="9982200" y="104775"/>
            <a:ext cx="196974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FDEAD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8" name="SK-24-text-17"/>
          <p:cNvSpPr/>
          <p:nvPr/>
        </p:nvSpPr>
        <p:spPr>
          <a:xfrm>
            <a:off x="3257996" y="6562725"/>
            <a:ext cx="5647283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Always verify drug doses and guidelines against current BNF/NICE guidance.</a:t>
            </a:r>
            <a:endParaRPr lang="en-US" sz="1200" dirty="0"/>
          </a:p>
        </p:txBody>
      </p:sp>
      <p:sp>
        <p:nvSpPr>
          <p:cNvPr id="19" name="SK-24-text-18"/>
          <p:cNvSpPr/>
          <p:nvPr/>
        </p:nvSpPr>
        <p:spPr>
          <a:xfrm>
            <a:off x="504825" y="104775"/>
            <a:ext cx="4754880" cy="1524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dirty="0">
                <a:solidFill>
                  <a:srgbClr val="FDEAD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BRADFORD VTS TEACHING DECK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5380" y="809179"/>
            <a:ext cx="1328886" cy="1179463"/>
          </a:xfrm>
          <a:prstGeom prst="rect">
            <a:avLst/>
          </a:prstGeom>
        </p:spPr>
      </p:pic>
      <p:sp>
        <p:nvSpPr>
          <p:cNvPr id="4" name="SK-25-text-3"/>
          <p:cNvSpPr/>
          <p:nvPr/>
        </p:nvSpPr>
        <p:spPr>
          <a:xfrm>
            <a:off x="3802261" y="2190750"/>
            <a:ext cx="4568130" cy="6411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5049"/>
              </a:lnSpc>
              <a:buNone/>
            </a:pPr>
            <a:r>
              <a:rPr lang="en-US" sz="3825" b="1" dirty="0">
                <a:solidFill>
                  <a:srgbClr val="2B31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Important Notice</a:t>
            </a:r>
            <a:endParaRPr lang="en-US" sz="3825" dirty="0"/>
          </a:p>
        </p:txBody>
      </p:sp>
      <p:sp>
        <p:nvSpPr>
          <p:cNvPr id="5" name="SK-25-text-4"/>
          <p:cNvSpPr/>
          <p:nvPr/>
        </p:nvSpPr>
        <p:spPr>
          <a:xfrm>
            <a:off x="981968" y="3276600"/>
            <a:ext cx="10246965" cy="7253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856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Always verify drug doses and clinical advice against the latest NICE</a:t>
            </a:r>
            <a:endParaRPr lang="en-US" sz="2100" dirty="0"/>
          </a:p>
          <a:p>
            <a:pPr marL="0" indent="0" algn="ctr">
              <a:lnSpc>
                <a:spcPts val="2856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guidelines and BNF before applying in clinical practice.</a:t>
            </a:r>
            <a:endParaRPr lang="en-US" sz="2100" dirty="0"/>
          </a:p>
        </p:txBody>
      </p:sp>
      <p:sp>
        <p:nvSpPr>
          <p:cNvPr id="6" name="SK-25-text-5"/>
          <p:cNvSpPr/>
          <p:nvPr/>
        </p:nvSpPr>
        <p:spPr>
          <a:xfrm>
            <a:off x="1244798" y="4267200"/>
            <a:ext cx="9702105" cy="628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475"/>
              </a:lnSpc>
              <a:buNone/>
            </a:pPr>
            <a:r>
              <a:rPr lang="en-US" sz="1875" dirty="0">
                <a:solidFill>
                  <a:srgbClr val="2B31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This teaching deck is intended for educational purposes only and does not</a:t>
            </a:r>
            <a:endParaRPr lang="en-US" sz="1875" dirty="0"/>
          </a:p>
          <a:p>
            <a:pPr marL="0" indent="0" algn="ctr">
              <a:lnSpc>
                <a:spcPts val="2475"/>
              </a:lnSpc>
              <a:buNone/>
            </a:pPr>
            <a:r>
              <a:rPr lang="en-US" sz="1875" dirty="0">
                <a:solidFill>
                  <a:srgbClr val="2B313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constitute clinical guidance.</a:t>
            </a:r>
            <a:endParaRPr lang="en-US" sz="1875" dirty="0"/>
          </a:p>
        </p:txBody>
      </p:sp>
      <p:sp>
        <p:nvSpPr>
          <p:cNvPr id="7" name="SK-25-text-6"/>
          <p:cNvSpPr/>
          <p:nvPr/>
        </p:nvSpPr>
        <p:spPr>
          <a:xfrm>
            <a:off x="1319213" y="5162550"/>
            <a:ext cx="9534525" cy="2803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208"/>
              </a:lnSpc>
              <a:buNone/>
            </a:pPr>
            <a:r>
              <a:rPr lang="en-US" sz="1725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Created May 2026 — updated to current GMC 0–18 and NICE 2024/2025 standards.</a:t>
            </a:r>
            <a:endParaRPr lang="en-US" sz="1725" dirty="0"/>
          </a:p>
        </p:txBody>
      </p:sp>
      <p:sp>
        <p:nvSpPr>
          <p:cNvPr id="8" name="SK-25-text-7"/>
          <p:cNvSpPr/>
          <p:nvPr/>
        </p:nvSpPr>
        <p:spPr>
          <a:xfrm>
            <a:off x="3689003" y="5915025"/>
            <a:ext cx="1613446" cy="2315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24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NICE Guidelines</a:t>
            </a:r>
            <a:endParaRPr lang="en-US" sz="1425" dirty="0"/>
          </a:p>
        </p:txBody>
      </p:sp>
      <p:sp>
        <p:nvSpPr>
          <p:cNvPr id="9" name="SK-25-text-8"/>
          <p:cNvSpPr/>
          <p:nvPr/>
        </p:nvSpPr>
        <p:spPr>
          <a:xfrm>
            <a:off x="5510659" y="5915025"/>
            <a:ext cx="1141958" cy="2315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24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BNF / BNFC</a:t>
            </a:r>
            <a:endParaRPr lang="en-US" sz="1425" dirty="0"/>
          </a:p>
        </p:txBody>
      </p:sp>
      <p:sp>
        <p:nvSpPr>
          <p:cNvPr id="10" name="SK-25-text-9"/>
          <p:cNvSpPr/>
          <p:nvPr/>
        </p:nvSpPr>
        <p:spPr>
          <a:xfrm>
            <a:off x="6939855" y="5915025"/>
            <a:ext cx="1550640" cy="2315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24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GMC 0–18 Years</a:t>
            </a:r>
            <a:endParaRPr lang="en-US" sz="1425" dirty="0"/>
          </a:p>
        </p:txBody>
      </p:sp>
      <p:sp>
        <p:nvSpPr>
          <p:cNvPr id="11" name="SK-25-text-10"/>
          <p:cNvSpPr/>
          <p:nvPr/>
        </p:nvSpPr>
        <p:spPr>
          <a:xfrm>
            <a:off x="161925" y="66675"/>
            <a:ext cx="5943600" cy="2171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71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TEACHING DECK</a:t>
            </a:r>
            <a:endParaRPr lang="en-US" sz="1500" dirty="0"/>
          </a:p>
        </p:txBody>
      </p:sp>
      <p:sp>
        <p:nvSpPr>
          <p:cNvPr id="12" name="SK-25-text-11"/>
          <p:cNvSpPr/>
          <p:nvPr/>
        </p:nvSpPr>
        <p:spPr>
          <a:xfrm>
            <a:off x="9991725" y="76200"/>
            <a:ext cx="2095500" cy="1619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13" name="SK-25-text-12"/>
          <p:cNvSpPr/>
          <p:nvPr/>
        </p:nvSpPr>
        <p:spPr>
          <a:xfrm>
            <a:off x="3866555" y="6553200"/>
            <a:ext cx="4410968" cy="1707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44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Bradford VTS — GP Training — www.bradfordvts.co.uk</a:t>
            </a:r>
            <a:endParaRPr lang="en-US" sz="1200" dirty="0"/>
          </a:p>
        </p:txBody>
      </p:sp>
      <p:sp>
        <p:nvSpPr>
          <p:cNvPr id="14" name="SK-25-text-13"/>
          <p:cNvSpPr/>
          <p:nvPr/>
        </p:nvSpPr>
        <p:spPr>
          <a:xfrm>
            <a:off x="10896600" y="6553200"/>
            <a:ext cx="1047750" cy="17070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344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Slide 25 of 25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3273</Words>
  <Application>Microsoft Office PowerPoint</Application>
  <PresentationFormat>Widescreen</PresentationFormat>
  <Paragraphs>640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Lora</vt:lpstr>
      <vt:lpstr>Merriweather-Regular</vt:lpstr>
      <vt:lpstr>ArialMT</vt:lpstr>
      <vt:lpstr>Arial-BoldMT</vt:lpstr>
      <vt:lpstr>Arial</vt:lpstr>
      <vt:lpstr>Montserrat</vt:lpstr>
      <vt:lpstr>Roboto Condensed</vt:lpstr>
      <vt:lpstr>Lato</vt:lpstr>
      <vt:lpstr>Roboto-Regular</vt:lpstr>
      <vt:lpstr>Noto Sans KR</vt:lpstr>
      <vt:lpstr>Open Sans</vt:lpstr>
      <vt:lpstr>OpenSans-Bold</vt:lpstr>
      <vt:lpstr>Poppins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2026-05-23T17:51:45Z</dcterms:created>
  <dcterms:modified xsi:type="dcterms:W3CDTF">2026-05-23T18:09:29Z</dcterms:modified>
</cp:coreProperties>
</file>