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12192000" cy="6858000"/>
  <p:notesSz cx="6858000" cy="12192000"/>
  <p:embeddedFontLst>
    <p:embeddedFont>
      <p:font typeface="Noto Sans KR" panose="020B0604020202020204" charset="-128"/>
      <p:regular r:id="rId26"/>
      <p:bold r:id="rId27"/>
    </p:embeddedFont>
    <p:embeddedFont>
      <p:font typeface="Arial-Black" panose="020B0604020202020204" charset="0"/>
      <p:regular r:id="rId28"/>
    </p:embeddedFont>
    <p:embeddedFont>
      <p:font typeface="Arial-BoldMT" panose="020B0604020202020204" charset="0"/>
      <p:regular r:id="rId29"/>
    </p:embeddedFont>
    <p:embeddedFont>
      <p:font typeface="ArialMT" panose="020B0604020202020204" charset="0"/>
      <p:regular r:id="rId30"/>
    </p:embeddedFont>
    <p:embeddedFont>
      <p:font typeface="Inter" panose="020B0604020202020204" charset="0"/>
      <p:regular r:id="rId31"/>
      <p:bold r:id="rId32"/>
    </p:embeddedFont>
    <p:embeddedFont>
      <p:font typeface="Montserrat" panose="00000500000000000000" pitchFamily="2" charset="0"/>
      <p:regular r:id="rId33"/>
      <p:bold r:id="rId34"/>
      <p:italic r:id="rId35"/>
      <p:boldItalic r:id="rId36"/>
    </p:embeddedFont>
    <p:embeddedFont>
      <p:font typeface="Open Sans" panose="020B0606030504020204" pitchFamily="34" charset="0"/>
      <p:regular r:id="rId37"/>
      <p:bold r:id="rId38"/>
      <p:italic r:id="rId39"/>
      <p:boldItalic r:id="rId40"/>
    </p:embeddedFont>
    <p:embeddedFont>
      <p:font typeface="Poppins" panose="00000500000000000000" pitchFamily="2" charset="0"/>
      <p:regular r:id="rId41"/>
      <p:bold r:id="rId42"/>
    </p:embeddedFont>
    <p:embeddedFont>
      <p:font typeface="Roboto-Regular" panose="020B0604020202020204" charset="0"/>
      <p:regular r:id="rId43"/>
    </p:embeddedFont>
    <p:embeddedFont>
      <p:font typeface="TimesNewRomanPS-ItalicMT" panose="020B0604020202020204" charset="0"/>
      <p:regular r:id="rId44"/>
    </p:embeddedFont>
    <p:embeddedFont>
      <p:font typeface="Trebuchet-BoldItalic" panose="020B0604020202020204" charset="0"/>
      <p:regular r:id="rId45"/>
    </p:embeddedFont>
    <p:embeddedFont>
      <p:font typeface="TrebuchetMS-Italic" panose="020B0604020202020204" charset="0"/>
      <p:regular r:id="rId4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D2E5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2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font" Target="fonts/font17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4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45" Type="http://schemas.openxmlformats.org/officeDocument/2006/relationships/font" Target="fonts/font2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4" Type="http://schemas.openxmlformats.org/officeDocument/2006/relationships/font" Target="fonts/font1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font" Target="fonts/font18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46" Type="http://schemas.openxmlformats.org/officeDocument/2006/relationships/font" Target="fonts/font21.fntdata"/><Relationship Id="rId20" Type="http://schemas.openxmlformats.org/officeDocument/2006/relationships/slide" Target="slides/slide19.xml"/><Relationship Id="rId41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4196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6392" y="1268611"/>
            <a:ext cx="5522863" cy="4320480"/>
          </a:xfrm>
          <a:prstGeom prst="rect">
            <a:avLst/>
          </a:prstGeom>
        </p:spPr>
      </p:pic>
      <p:sp>
        <p:nvSpPr>
          <p:cNvPr id="4" name="SK-2-text-3"/>
          <p:cNvSpPr/>
          <p:nvPr/>
        </p:nvSpPr>
        <p:spPr>
          <a:xfrm>
            <a:off x="466725" y="1771650"/>
            <a:ext cx="5521523" cy="19042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998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Eating Disorders</a:t>
            </a:r>
            <a:endParaRPr lang="en-US" sz="4200" dirty="0"/>
          </a:p>
          <a:p>
            <a:pPr marL="0" indent="0">
              <a:lnSpc>
                <a:spcPts val="4998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 Children and</a:t>
            </a:r>
            <a:endParaRPr lang="en-US" sz="4200" dirty="0"/>
          </a:p>
          <a:p>
            <a:pPr marL="0" indent="0">
              <a:lnSpc>
                <a:spcPts val="4998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Young People</a:t>
            </a:r>
            <a:endParaRPr lang="en-US" sz="4200" dirty="0"/>
          </a:p>
        </p:txBody>
      </p:sp>
      <p:sp>
        <p:nvSpPr>
          <p:cNvPr id="6" name="SK-2-text-5"/>
          <p:cNvSpPr/>
          <p:nvPr/>
        </p:nvSpPr>
        <p:spPr>
          <a:xfrm>
            <a:off x="466725" y="5753100"/>
            <a:ext cx="6000750" cy="2476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50"/>
              </a:lnSpc>
              <a:buNone/>
            </a:pPr>
            <a:r>
              <a:rPr lang="en-US" sz="1875" dirty="0">
                <a:solidFill>
                  <a:srgbClr val="A8DAD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www.bradfordvts.co.uk</a:t>
            </a:r>
            <a:endParaRPr lang="en-US" sz="1875" dirty="0"/>
          </a:p>
        </p:txBody>
      </p:sp>
      <p:sp>
        <p:nvSpPr>
          <p:cNvPr id="7" name="SK-2-text-6"/>
          <p:cNvSpPr/>
          <p:nvPr/>
        </p:nvSpPr>
        <p:spPr>
          <a:xfrm>
            <a:off x="466725" y="1362075"/>
            <a:ext cx="6572250" cy="2607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53"/>
              </a:lnSpc>
              <a:buNone/>
            </a:pPr>
            <a:r>
              <a:rPr lang="en-US" sz="1725" b="1" dirty="0">
                <a:solidFill>
                  <a:srgbClr val="A8DAD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CLINICAL EDUCATION SERIES</a:t>
            </a:r>
            <a:endParaRPr lang="en-US" sz="1725" dirty="0"/>
          </a:p>
        </p:txBody>
      </p:sp>
      <p:sp>
        <p:nvSpPr>
          <p:cNvPr id="8" name="SK-2-text-7"/>
          <p:cNvSpPr/>
          <p:nvPr/>
        </p:nvSpPr>
        <p:spPr>
          <a:xfrm>
            <a:off x="466725" y="4991100"/>
            <a:ext cx="5573911" cy="5360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11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Updated to NICE NG69 standards (reviewed 2024)</a:t>
            </a:r>
            <a:endParaRPr lang="en-US" sz="1575" dirty="0"/>
          </a:p>
          <a:p>
            <a:pPr marL="0" indent="0">
              <a:lnSpc>
                <a:spcPts val="2111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Created May 2026</a:t>
            </a:r>
            <a:endParaRPr lang="en-US" sz="1575" dirty="0"/>
          </a:p>
        </p:txBody>
      </p:sp>
      <p:sp>
        <p:nvSpPr>
          <p:cNvPr id="9" name="SK-2-text-8"/>
          <p:cNvSpPr/>
          <p:nvPr/>
        </p:nvSpPr>
        <p:spPr>
          <a:xfrm>
            <a:off x="501015" y="602987"/>
            <a:ext cx="5366385" cy="260747"/>
          </a:xfrm>
          <a:prstGeom prst="rect">
            <a:avLst/>
          </a:prstGeom>
          <a:solidFill>
            <a:schemeClr val="accent2"/>
          </a:solidFill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 Bradford </a:t>
            </a:r>
            <a:r>
              <a:rPr lang="en-US" sz="16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VTS Teaching Deck</a:t>
            </a:r>
            <a:endParaRPr lang="en-US" sz="1650" dirty="0"/>
          </a:p>
        </p:txBody>
      </p:sp>
      <p:sp>
        <p:nvSpPr>
          <p:cNvPr id="10" name="SK-2-text-9"/>
          <p:cNvSpPr/>
          <p:nvPr/>
        </p:nvSpPr>
        <p:spPr>
          <a:xfrm>
            <a:off x="6450211" y="6162675"/>
            <a:ext cx="5741789" cy="1927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7"/>
              </a:lnSpc>
              <a:buNone/>
            </a:pPr>
            <a:r>
              <a:rPr lang="en-US" sz="1275" dirty="0">
                <a:solidFill>
                  <a:srgbClr val="607D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Eating Disorders · Recognition · Treatment · Emergency Action</a:t>
            </a:r>
            <a:endParaRPr lang="en-US" sz="1275" dirty="0"/>
          </a:p>
        </p:txBody>
      </p:sp>
      <p:sp>
        <p:nvSpPr>
          <p:cNvPr id="11" name="SK-2-text-10"/>
          <p:cNvSpPr/>
          <p:nvPr/>
        </p:nvSpPr>
        <p:spPr>
          <a:xfrm>
            <a:off x="352425" y="6638925"/>
            <a:ext cx="1783080" cy="1238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975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Bradford VTS</a:t>
            </a:r>
            <a:endParaRPr lang="en-US" sz="975" dirty="0"/>
          </a:p>
        </p:txBody>
      </p:sp>
      <p:sp>
        <p:nvSpPr>
          <p:cNvPr id="12" name="SK-2-text-11"/>
          <p:cNvSpPr/>
          <p:nvPr/>
        </p:nvSpPr>
        <p:spPr>
          <a:xfrm>
            <a:off x="11201400" y="6638925"/>
            <a:ext cx="754261" cy="1238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975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May 2026</a:t>
            </a:r>
            <a:endParaRPr lang="en-US" sz="975" dirty="0"/>
          </a:p>
        </p:txBody>
      </p:sp>
      <p:sp>
        <p:nvSpPr>
          <p:cNvPr id="13" name="SK-2-text-12"/>
          <p:cNvSpPr/>
          <p:nvPr/>
        </p:nvSpPr>
        <p:spPr>
          <a:xfrm>
            <a:off x="3558927" y="6638925"/>
            <a:ext cx="5102423" cy="152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NICE NG69 · Junior MARSIPAN · NHS England CYP Standards</a:t>
            </a:r>
            <a:endParaRPr lang="en-US" sz="1200" dirty="0"/>
          </a:p>
        </p:txBody>
      </p:sp>
      <p:sp>
        <p:nvSpPr>
          <p:cNvPr id="14" name="SK-2-text-13"/>
          <p:cNvSpPr/>
          <p:nvPr/>
        </p:nvSpPr>
        <p:spPr>
          <a:xfrm>
            <a:off x="657225" y="6229350"/>
            <a:ext cx="10016490" cy="1047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825"/>
              </a:lnSpc>
              <a:buNone/>
            </a:pPr>
            <a:r>
              <a:rPr lang="en-US" sz="825" dirty="0">
                <a:solidFill>
                  <a:srgbClr val="FFAB4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⚠️ For educational purposes only — always verify with current NICE/BNF guidance</a:t>
            </a:r>
            <a:endParaRPr lang="en-US" sz="82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8800" y="3202632"/>
            <a:ext cx="877788" cy="994321"/>
          </a:xfrm>
          <a:prstGeom prst="rect">
            <a:avLst/>
          </a:prstGeom>
        </p:spPr>
      </p:pic>
      <p:sp>
        <p:nvSpPr>
          <p:cNvPr id="4" name="SK-3-text-3"/>
          <p:cNvSpPr/>
          <p:nvPr/>
        </p:nvSpPr>
        <p:spPr>
          <a:xfrm>
            <a:off x="59978" y="809625"/>
            <a:ext cx="11671846" cy="10382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4088"/>
              </a:lnSpc>
              <a:buNone/>
            </a:pPr>
            <a:r>
              <a:rPr lang="en-US" sz="3750" b="1" dirty="0">
                <a:solidFill>
                  <a:srgbClr val="1C263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Anorexia Nervosa Has the Highest Mortality</a:t>
            </a:r>
            <a:endParaRPr lang="en-US" sz="3750" dirty="0"/>
          </a:p>
          <a:p>
            <a:pPr marL="0" indent="0" algn="ctr">
              <a:lnSpc>
                <a:spcPts val="4088"/>
              </a:lnSpc>
              <a:buNone/>
            </a:pPr>
            <a:r>
              <a:rPr lang="en-US" sz="3750" b="1" dirty="0">
                <a:solidFill>
                  <a:srgbClr val="1C263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Rate of Any Mental Illness.</a:t>
            </a:r>
            <a:endParaRPr lang="en-US" sz="3750" dirty="0"/>
          </a:p>
        </p:txBody>
      </p:sp>
      <p:sp>
        <p:nvSpPr>
          <p:cNvPr id="5" name="SK-3-text-4"/>
          <p:cNvSpPr/>
          <p:nvPr/>
        </p:nvSpPr>
        <p:spPr>
          <a:xfrm>
            <a:off x="1760637" y="3276600"/>
            <a:ext cx="1079153" cy="8001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6300"/>
              </a:lnSpc>
              <a:buNone/>
            </a:pPr>
            <a:r>
              <a:rPr lang="en-US" sz="5250" b="1" dirty="0">
                <a:solidFill>
                  <a:srgbClr val="0053D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5×</a:t>
            </a:r>
            <a:endParaRPr lang="en-US" sz="5250" dirty="0"/>
          </a:p>
        </p:txBody>
      </p:sp>
      <p:sp>
        <p:nvSpPr>
          <p:cNvPr id="6" name="SK-3-text-5"/>
          <p:cNvSpPr/>
          <p:nvPr/>
        </p:nvSpPr>
        <p:spPr>
          <a:xfrm>
            <a:off x="4729609" y="3276600"/>
            <a:ext cx="2818358" cy="8001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6300"/>
              </a:lnSpc>
              <a:buNone/>
            </a:pPr>
            <a:r>
              <a:rPr lang="en-US" sz="5250" b="1" dirty="0">
                <a:solidFill>
                  <a:srgbClr val="D385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+129%</a:t>
            </a:r>
            <a:endParaRPr lang="en-US" sz="5250" dirty="0"/>
          </a:p>
        </p:txBody>
      </p:sp>
      <p:sp>
        <p:nvSpPr>
          <p:cNvPr id="7" name="SK-3-text-6"/>
          <p:cNvSpPr/>
          <p:nvPr/>
        </p:nvSpPr>
        <p:spPr>
          <a:xfrm>
            <a:off x="1223367" y="2695575"/>
            <a:ext cx="2210693" cy="2833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31"/>
              </a:lnSpc>
              <a:buNone/>
            </a:pPr>
            <a:r>
              <a:rPr lang="en-US" sz="187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Prevalence surge</a:t>
            </a:r>
            <a:endParaRPr lang="en-US" sz="1875" dirty="0"/>
          </a:p>
        </p:txBody>
      </p:sp>
      <p:sp>
        <p:nvSpPr>
          <p:cNvPr id="8" name="SK-3-text-7"/>
          <p:cNvSpPr/>
          <p:nvPr/>
        </p:nvSpPr>
        <p:spPr>
          <a:xfrm>
            <a:off x="5267771" y="2695575"/>
            <a:ext cx="1665833" cy="2833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31"/>
              </a:lnSpc>
              <a:buNone/>
            </a:pPr>
            <a:r>
              <a:rPr lang="en-US" sz="187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COVID surge</a:t>
            </a:r>
            <a:endParaRPr lang="en-US" sz="1875" dirty="0"/>
          </a:p>
        </p:txBody>
      </p:sp>
      <p:sp>
        <p:nvSpPr>
          <p:cNvPr id="9" name="SK-3-text-8"/>
          <p:cNvSpPr/>
          <p:nvPr/>
        </p:nvSpPr>
        <p:spPr>
          <a:xfrm>
            <a:off x="8914805" y="2695575"/>
            <a:ext cx="1896368" cy="2833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31"/>
              </a:lnSpc>
              <a:buNone/>
            </a:pPr>
            <a:r>
              <a:rPr lang="en-US" sz="187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Early detection</a:t>
            </a:r>
            <a:endParaRPr lang="en-US" sz="1875" dirty="0"/>
          </a:p>
        </p:txBody>
      </p:sp>
      <p:sp>
        <p:nvSpPr>
          <p:cNvPr id="10" name="SK-3-text-9"/>
          <p:cNvSpPr/>
          <p:nvPr/>
        </p:nvSpPr>
        <p:spPr>
          <a:xfrm>
            <a:off x="983903" y="1943100"/>
            <a:ext cx="10204996" cy="38293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015"/>
              </a:lnSpc>
              <a:buNone/>
            </a:pPr>
            <a:r>
              <a:rPr lang="en-US" sz="2250" dirty="0">
                <a:solidFill>
                  <a:srgbClr val="0053D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GPs are often the first — and most critical — point of contact.</a:t>
            </a:r>
            <a:endParaRPr lang="en-US" sz="2250" dirty="0"/>
          </a:p>
        </p:txBody>
      </p:sp>
      <p:sp>
        <p:nvSpPr>
          <p:cNvPr id="11" name="SK-3-text-10"/>
          <p:cNvSpPr/>
          <p:nvPr/>
        </p:nvSpPr>
        <p:spPr>
          <a:xfrm>
            <a:off x="689521" y="4343400"/>
            <a:ext cx="3268861" cy="2833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31"/>
              </a:lnSpc>
              <a:buNone/>
            </a:pPr>
            <a:r>
              <a:rPr lang="en-US" sz="1875" b="1" dirty="0">
                <a:solidFill>
                  <a:srgbClr val="1C263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Prevalence in under-16s</a:t>
            </a:r>
            <a:endParaRPr lang="en-US" sz="1875" dirty="0"/>
          </a:p>
        </p:txBody>
      </p:sp>
      <p:sp>
        <p:nvSpPr>
          <p:cNvPr id="12" name="SK-3-text-11"/>
          <p:cNvSpPr/>
          <p:nvPr/>
        </p:nvSpPr>
        <p:spPr>
          <a:xfrm>
            <a:off x="4806702" y="4343400"/>
            <a:ext cx="2587823" cy="2833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31"/>
              </a:lnSpc>
              <a:buNone/>
            </a:pPr>
            <a:r>
              <a:rPr lang="en-US" sz="1875" b="1" dirty="0">
                <a:solidFill>
                  <a:srgbClr val="1C263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Urgent ED referrals</a:t>
            </a:r>
            <a:endParaRPr lang="en-US" sz="1875" dirty="0"/>
          </a:p>
        </p:txBody>
      </p:sp>
      <p:sp>
        <p:nvSpPr>
          <p:cNvPr id="13" name="SK-3-text-12"/>
          <p:cNvSpPr/>
          <p:nvPr/>
        </p:nvSpPr>
        <p:spPr>
          <a:xfrm>
            <a:off x="8139112" y="4343400"/>
            <a:ext cx="3457575" cy="2833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31"/>
              </a:lnSpc>
              <a:buNone/>
            </a:pPr>
            <a:r>
              <a:rPr lang="en-US" sz="1875" b="1" dirty="0">
                <a:solidFill>
                  <a:srgbClr val="1C263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Early detection saves lives</a:t>
            </a:r>
            <a:endParaRPr lang="en-US" sz="1875" dirty="0"/>
          </a:p>
        </p:txBody>
      </p:sp>
      <p:sp>
        <p:nvSpPr>
          <p:cNvPr id="14" name="SK-3-text-13"/>
          <p:cNvSpPr/>
          <p:nvPr/>
        </p:nvSpPr>
        <p:spPr>
          <a:xfrm>
            <a:off x="449014" y="5924550"/>
            <a:ext cx="11284148" cy="2833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31"/>
              </a:lnSpc>
              <a:buNone/>
            </a:pPr>
            <a:r>
              <a:rPr lang="en-US" sz="1875" dirty="0">
                <a:solidFill>
                  <a:srgbClr val="1C263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“By the time obvious signs appear, behaviours are deeply ingrained and harder to treat.”</a:t>
            </a:r>
            <a:endParaRPr lang="en-US" sz="1875" dirty="0"/>
          </a:p>
        </p:txBody>
      </p:sp>
      <p:sp>
        <p:nvSpPr>
          <p:cNvPr id="15" name="SK-3-text-14"/>
          <p:cNvSpPr/>
          <p:nvPr/>
        </p:nvSpPr>
        <p:spPr>
          <a:xfrm>
            <a:off x="756196" y="4743450"/>
            <a:ext cx="3059311" cy="2808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11"/>
              </a:lnSpc>
              <a:buNone/>
            </a:pPr>
            <a:r>
              <a:rPr lang="en-US" sz="1650" dirty="0">
                <a:solidFill>
                  <a:srgbClr val="1C263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0.5% (2017) → 2.6% (2023)</a:t>
            </a:r>
            <a:endParaRPr lang="en-US" sz="1650" dirty="0"/>
          </a:p>
        </p:txBody>
      </p:sp>
      <p:sp>
        <p:nvSpPr>
          <p:cNvPr id="16" name="SK-3-text-15"/>
          <p:cNvSpPr/>
          <p:nvPr/>
        </p:nvSpPr>
        <p:spPr>
          <a:xfrm>
            <a:off x="4470499" y="4743450"/>
            <a:ext cx="3279428" cy="2808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11"/>
              </a:lnSpc>
              <a:buNone/>
            </a:pPr>
            <a:r>
              <a:rPr lang="en-US" sz="1650" dirty="0">
                <a:solidFill>
                  <a:srgbClr val="1C263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During 2020-21 (COVID effect)</a:t>
            </a:r>
            <a:endParaRPr lang="en-US" sz="1650" dirty="0"/>
          </a:p>
        </p:txBody>
      </p:sp>
      <p:sp>
        <p:nvSpPr>
          <p:cNvPr id="17" name="SK-3-text-16"/>
          <p:cNvSpPr/>
          <p:nvPr/>
        </p:nvSpPr>
        <p:spPr>
          <a:xfrm>
            <a:off x="8376196" y="4743450"/>
            <a:ext cx="3059311" cy="49887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63"/>
              </a:lnSpc>
              <a:buNone/>
            </a:pPr>
            <a:r>
              <a:rPr lang="en-US" sz="1650" dirty="0">
                <a:solidFill>
                  <a:srgbClr val="1C263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Most patients attend GP with</a:t>
            </a:r>
            <a:endParaRPr lang="en-US" sz="1650" dirty="0"/>
          </a:p>
          <a:p>
            <a:pPr marL="0" indent="0" algn="ctr">
              <a:lnSpc>
                <a:spcPts val="1963"/>
              </a:lnSpc>
              <a:buNone/>
            </a:pPr>
            <a:r>
              <a:rPr lang="en-US" sz="1650" dirty="0">
                <a:solidFill>
                  <a:srgbClr val="1C263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other complaints first</a:t>
            </a:r>
            <a:endParaRPr lang="en-US" sz="1650" dirty="0"/>
          </a:p>
        </p:txBody>
      </p:sp>
      <p:sp>
        <p:nvSpPr>
          <p:cNvPr id="18" name="SK-3-text-17"/>
          <p:cNvSpPr/>
          <p:nvPr/>
        </p:nvSpPr>
        <p:spPr>
          <a:xfrm>
            <a:off x="466725" y="123825"/>
            <a:ext cx="3474720" cy="17918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11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WHY THIS MATTERS</a:t>
            </a:r>
            <a:endParaRPr lang="en-US" sz="1425" dirty="0"/>
          </a:p>
        </p:txBody>
      </p:sp>
      <p:sp>
        <p:nvSpPr>
          <p:cNvPr id="19" name="SK-3-text-18"/>
          <p:cNvSpPr/>
          <p:nvPr/>
        </p:nvSpPr>
        <p:spPr>
          <a:xfrm>
            <a:off x="8639175" y="123825"/>
            <a:ext cx="3363218" cy="1927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517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 · Eating Disorders in CYP</a:t>
            </a:r>
            <a:endParaRPr lang="en-US" sz="1275" dirty="0"/>
          </a:p>
        </p:txBody>
      </p:sp>
      <p:sp>
        <p:nvSpPr>
          <p:cNvPr id="20" name="SK-3-text-19"/>
          <p:cNvSpPr/>
          <p:nvPr/>
        </p:nvSpPr>
        <p:spPr>
          <a:xfrm>
            <a:off x="11201400" y="6638925"/>
            <a:ext cx="481905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50"/>
              </a:lnSpc>
              <a:buNone/>
            </a:pPr>
            <a:r>
              <a:rPr lang="en-US" sz="1050" dirty="0">
                <a:solidFill>
                  <a:srgbClr val="79797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Slide 3</a:t>
            </a:r>
            <a:endParaRPr lang="en-US" sz="1050" dirty="0"/>
          </a:p>
        </p:txBody>
      </p:sp>
      <p:sp>
        <p:nvSpPr>
          <p:cNvPr id="21" name="SK-3-text-20"/>
          <p:cNvSpPr/>
          <p:nvPr/>
        </p:nvSpPr>
        <p:spPr>
          <a:xfrm>
            <a:off x="533400" y="6638925"/>
            <a:ext cx="6347460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50"/>
              </a:lnSpc>
              <a:buNone/>
            </a:pPr>
            <a:r>
              <a:rPr lang="en-US" sz="1050" dirty="0">
                <a:solidFill>
                  <a:srgbClr val="79797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 Teaching Deck — May 2026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5655" y="3332857"/>
            <a:ext cx="243780" cy="198834"/>
          </a:xfrm>
          <a:prstGeom prst="rect">
            <a:avLst/>
          </a:prstGeom>
        </p:spPr>
      </p:pic>
      <p:pic>
        <p:nvPicPr>
          <p:cNvPr id="4" name="SK-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6988" y="2290465"/>
            <a:ext cx="390079" cy="356592"/>
          </a:xfrm>
          <a:prstGeom prst="rect">
            <a:avLst/>
          </a:prstGeom>
        </p:spPr>
      </p:pic>
      <p:pic>
        <p:nvPicPr>
          <p:cNvPr id="5" name="SK-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1498" y="2290465"/>
            <a:ext cx="365671" cy="370284"/>
          </a:xfrm>
          <a:prstGeom prst="rect">
            <a:avLst/>
          </a:prstGeom>
        </p:spPr>
      </p:pic>
      <p:pic>
        <p:nvPicPr>
          <p:cNvPr id="6" name="SK-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0267" y="2283619"/>
            <a:ext cx="402282" cy="377130"/>
          </a:xfrm>
          <a:prstGeom prst="rect">
            <a:avLst/>
          </a:prstGeom>
        </p:spPr>
      </p:pic>
      <p:pic>
        <p:nvPicPr>
          <p:cNvPr id="7" name="SK-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11388" y="2290465"/>
            <a:ext cx="377875" cy="363438"/>
          </a:xfrm>
          <a:prstGeom prst="rect">
            <a:avLst/>
          </a:prstGeom>
        </p:spPr>
      </p:pic>
      <p:pic>
        <p:nvPicPr>
          <p:cNvPr id="8" name="SK-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7953" y="2283619"/>
            <a:ext cx="377875" cy="383977"/>
          </a:xfrm>
          <a:prstGeom prst="rect">
            <a:avLst/>
          </a:prstGeom>
        </p:spPr>
      </p:pic>
      <p:sp>
        <p:nvSpPr>
          <p:cNvPr id="9" name="SK-4-text-8"/>
          <p:cNvSpPr/>
          <p:nvPr/>
        </p:nvSpPr>
        <p:spPr>
          <a:xfrm>
            <a:off x="590550" y="809625"/>
            <a:ext cx="11601450" cy="58296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590"/>
              </a:lnSpc>
              <a:buNone/>
            </a:pPr>
            <a:r>
              <a:rPr lang="en-US" sz="3825" b="1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Types of Eating Disorders</a:t>
            </a:r>
            <a:endParaRPr lang="en-US" sz="3825" dirty="0"/>
          </a:p>
        </p:txBody>
      </p:sp>
      <p:sp>
        <p:nvSpPr>
          <p:cNvPr id="10" name="SK-4-text-9"/>
          <p:cNvSpPr/>
          <p:nvPr/>
        </p:nvSpPr>
        <p:spPr>
          <a:xfrm>
            <a:off x="771525" y="2800350"/>
            <a:ext cx="1225748" cy="5214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53"/>
              </a:lnSpc>
              <a:buNone/>
            </a:pPr>
            <a:r>
              <a:rPr lang="en-US" sz="1725" b="1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Anorexia</a:t>
            </a:r>
            <a:endParaRPr lang="en-US" sz="1725" dirty="0"/>
          </a:p>
          <a:p>
            <a:pPr marL="0" indent="0">
              <a:lnSpc>
                <a:spcPts val="2053"/>
              </a:lnSpc>
              <a:buNone/>
            </a:pPr>
            <a:r>
              <a:rPr lang="en-US" sz="1725" b="1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Nervosa</a:t>
            </a:r>
            <a:endParaRPr lang="en-US" sz="1725" dirty="0"/>
          </a:p>
        </p:txBody>
      </p:sp>
      <p:sp>
        <p:nvSpPr>
          <p:cNvPr id="11" name="SK-4-text-10"/>
          <p:cNvSpPr/>
          <p:nvPr/>
        </p:nvSpPr>
        <p:spPr>
          <a:xfrm>
            <a:off x="3028950" y="2800350"/>
            <a:ext cx="1141958" cy="5214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53"/>
              </a:lnSpc>
              <a:buNone/>
            </a:pPr>
            <a:r>
              <a:rPr lang="en-US" sz="1725" b="1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Bulimia</a:t>
            </a:r>
            <a:endParaRPr lang="en-US" sz="1725" dirty="0"/>
          </a:p>
          <a:p>
            <a:pPr marL="0" indent="0">
              <a:lnSpc>
                <a:spcPts val="2053"/>
              </a:lnSpc>
              <a:buNone/>
            </a:pPr>
            <a:r>
              <a:rPr lang="en-US" sz="1725" b="1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Nervosa</a:t>
            </a:r>
            <a:endParaRPr lang="en-US" sz="1725" dirty="0"/>
          </a:p>
        </p:txBody>
      </p:sp>
      <p:sp>
        <p:nvSpPr>
          <p:cNvPr id="12" name="SK-4-text-11"/>
          <p:cNvSpPr/>
          <p:nvPr/>
        </p:nvSpPr>
        <p:spPr>
          <a:xfrm>
            <a:off x="5286375" y="2800350"/>
            <a:ext cx="1665833" cy="5214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53"/>
              </a:lnSpc>
              <a:buNone/>
            </a:pPr>
            <a:r>
              <a:rPr lang="en-US" sz="1725" b="1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Binge Eating</a:t>
            </a:r>
            <a:endParaRPr lang="en-US" sz="1725" dirty="0"/>
          </a:p>
          <a:p>
            <a:pPr marL="0" indent="0">
              <a:lnSpc>
                <a:spcPts val="2053"/>
              </a:lnSpc>
              <a:buNone/>
            </a:pPr>
            <a:r>
              <a:rPr lang="en-US" sz="1725" b="1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Disorder</a:t>
            </a:r>
            <a:endParaRPr lang="en-US" sz="1725" dirty="0"/>
          </a:p>
        </p:txBody>
      </p:sp>
      <p:sp>
        <p:nvSpPr>
          <p:cNvPr id="13" name="SK-4-text-12"/>
          <p:cNvSpPr/>
          <p:nvPr/>
        </p:nvSpPr>
        <p:spPr>
          <a:xfrm>
            <a:off x="7543800" y="2800350"/>
            <a:ext cx="1257300" cy="23053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ARFID</a:t>
            </a:r>
            <a:endParaRPr lang="en-US" sz="1650" dirty="0"/>
          </a:p>
        </p:txBody>
      </p:sp>
      <p:sp>
        <p:nvSpPr>
          <p:cNvPr id="14" name="SK-4-text-13"/>
          <p:cNvSpPr/>
          <p:nvPr/>
        </p:nvSpPr>
        <p:spPr>
          <a:xfrm>
            <a:off x="9801225" y="2800350"/>
            <a:ext cx="2390775" cy="23053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Atypical AN</a:t>
            </a:r>
            <a:endParaRPr lang="en-US" sz="1650" dirty="0"/>
          </a:p>
        </p:txBody>
      </p:sp>
      <p:sp>
        <p:nvSpPr>
          <p:cNvPr id="15" name="SK-4-text-14"/>
          <p:cNvSpPr/>
          <p:nvPr/>
        </p:nvSpPr>
        <p:spPr>
          <a:xfrm>
            <a:off x="657225" y="466725"/>
            <a:ext cx="4560570" cy="2379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4"/>
              </a:lnSpc>
              <a:buNone/>
            </a:pPr>
            <a:r>
              <a:rPr lang="en-US" sz="1575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NICE NG69 / DSM-5</a:t>
            </a:r>
            <a:endParaRPr lang="en-US" sz="1575" dirty="0"/>
          </a:p>
        </p:txBody>
      </p:sp>
      <p:sp>
        <p:nvSpPr>
          <p:cNvPr id="16" name="SK-4-text-15"/>
          <p:cNvSpPr/>
          <p:nvPr/>
        </p:nvSpPr>
        <p:spPr>
          <a:xfrm>
            <a:off x="824359" y="3448050"/>
            <a:ext cx="303758" cy="2379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74"/>
              </a:lnSpc>
              <a:buNone/>
            </a:pPr>
            <a:r>
              <a:rPr lang="en-US" sz="1275" b="1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</a:t>
            </a:r>
            <a:endParaRPr lang="en-US" sz="1275" dirty="0"/>
          </a:p>
        </p:txBody>
      </p:sp>
      <p:sp>
        <p:nvSpPr>
          <p:cNvPr id="17" name="SK-4-text-16"/>
          <p:cNvSpPr/>
          <p:nvPr/>
        </p:nvSpPr>
        <p:spPr>
          <a:xfrm>
            <a:off x="3082230" y="3448050"/>
            <a:ext cx="293340" cy="2379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74"/>
              </a:lnSpc>
              <a:buNone/>
            </a:pPr>
            <a:r>
              <a:rPr lang="en-US" sz="1275" b="1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BN</a:t>
            </a:r>
            <a:endParaRPr lang="en-US" sz="1275" dirty="0"/>
          </a:p>
        </p:txBody>
      </p:sp>
      <p:sp>
        <p:nvSpPr>
          <p:cNvPr id="18" name="SK-4-text-17"/>
          <p:cNvSpPr/>
          <p:nvPr/>
        </p:nvSpPr>
        <p:spPr>
          <a:xfrm>
            <a:off x="5358259" y="3448050"/>
            <a:ext cx="303758" cy="2379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74"/>
              </a:lnSpc>
              <a:buNone/>
            </a:pPr>
            <a:r>
              <a:rPr lang="en-US" sz="1275" b="1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BED</a:t>
            </a:r>
            <a:endParaRPr lang="en-US" sz="1275" dirty="0"/>
          </a:p>
        </p:txBody>
      </p:sp>
      <p:sp>
        <p:nvSpPr>
          <p:cNvPr id="19" name="SK-4-text-18"/>
          <p:cNvSpPr/>
          <p:nvPr/>
        </p:nvSpPr>
        <p:spPr>
          <a:xfrm>
            <a:off x="7543800" y="3209925"/>
            <a:ext cx="1959173" cy="3530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90"/>
              </a:lnSpc>
              <a:buNone/>
            </a:pPr>
            <a:r>
              <a:rPr lang="en-US" sz="1100" b="1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Avoidant/Restrictive/</a:t>
            </a:r>
            <a:endParaRPr lang="en-US" sz="1100" dirty="0"/>
          </a:p>
          <a:p>
            <a:pPr marL="0" indent="0">
              <a:lnSpc>
                <a:spcPts val="1390"/>
              </a:lnSpc>
              <a:buNone/>
            </a:pPr>
            <a:r>
              <a:rPr lang="en-US" sz="1100" b="1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FID</a:t>
            </a:r>
            <a:endParaRPr lang="en-US" sz="1100" dirty="0"/>
          </a:p>
        </p:txBody>
      </p:sp>
      <p:sp>
        <p:nvSpPr>
          <p:cNvPr id="20" name="SK-4-text-19"/>
          <p:cNvSpPr/>
          <p:nvPr/>
        </p:nvSpPr>
        <p:spPr>
          <a:xfrm>
            <a:off x="10013156" y="3345103"/>
            <a:ext cx="2390775" cy="1765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90"/>
              </a:lnSpc>
              <a:buNone/>
            </a:pPr>
            <a:r>
              <a:rPr lang="en-US" sz="1275" b="1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 not dismiss</a:t>
            </a:r>
            <a:endParaRPr lang="en-US" sz="1275" dirty="0"/>
          </a:p>
        </p:txBody>
      </p:sp>
      <p:sp>
        <p:nvSpPr>
          <p:cNvPr id="21" name="SK-4-text-20"/>
          <p:cNvSpPr/>
          <p:nvPr/>
        </p:nvSpPr>
        <p:spPr>
          <a:xfrm>
            <a:off x="838200" y="3829050"/>
            <a:ext cx="1728788" cy="6170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Restriction →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significantly low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body weight</a:t>
            </a:r>
            <a:endParaRPr lang="en-US" sz="1350" dirty="0"/>
          </a:p>
        </p:txBody>
      </p:sp>
      <p:sp>
        <p:nvSpPr>
          <p:cNvPr id="22" name="SK-4-text-21"/>
          <p:cNvSpPr/>
          <p:nvPr/>
        </p:nvSpPr>
        <p:spPr>
          <a:xfrm>
            <a:off x="838200" y="4562475"/>
            <a:ext cx="1592461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Intense fear of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weight gain</a:t>
            </a:r>
            <a:endParaRPr lang="en-US" sz="1350" dirty="0"/>
          </a:p>
        </p:txBody>
      </p:sp>
      <p:sp>
        <p:nvSpPr>
          <p:cNvPr id="23" name="SK-4-text-22"/>
          <p:cNvSpPr/>
          <p:nvPr/>
        </p:nvSpPr>
        <p:spPr>
          <a:xfrm>
            <a:off x="838200" y="5095875"/>
            <a:ext cx="1603028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Distorted body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image</a:t>
            </a:r>
            <a:endParaRPr lang="en-US" sz="1350" dirty="0"/>
          </a:p>
        </p:txBody>
      </p:sp>
      <p:sp>
        <p:nvSpPr>
          <p:cNvPr id="24" name="SK-4-text-23"/>
          <p:cNvSpPr/>
          <p:nvPr/>
        </p:nvSpPr>
        <p:spPr>
          <a:xfrm>
            <a:off x="3095625" y="3829050"/>
            <a:ext cx="1927771" cy="6170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Binge eating +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compensatory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behaviours</a:t>
            </a:r>
            <a:endParaRPr lang="en-US" sz="1350" dirty="0"/>
          </a:p>
        </p:txBody>
      </p:sp>
      <p:sp>
        <p:nvSpPr>
          <p:cNvPr id="25" name="SK-4-text-24"/>
          <p:cNvSpPr/>
          <p:nvPr/>
        </p:nvSpPr>
        <p:spPr>
          <a:xfrm>
            <a:off x="3095625" y="4562475"/>
            <a:ext cx="1927771" cy="6170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Vomiting,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laxatives,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excessive exercise</a:t>
            </a:r>
            <a:endParaRPr lang="en-US" sz="1350" dirty="0"/>
          </a:p>
        </p:txBody>
      </p:sp>
      <p:sp>
        <p:nvSpPr>
          <p:cNvPr id="26" name="SK-4-text-25"/>
          <p:cNvSpPr/>
          <p:nvPr/>
        </p:nvSpPr>
        <p:spPr>
          <a:xfrm>
            <a:off x="3095625" y="5295900"/>
            <a:ext cx="1435298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Often normal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body weight</a:t>
            </a:r>
            <a:endParaRPr lang="en-US" sz="1350" dirty="0"/>
          </a:p>
        </p:txBody>
      </p:sp>
      <p:sp>
        <p:nvSpPr>
          <p:cNvPr id="27" name="SK-4-text-26"/>
          <p:cNvSpPr/>
          <p:nvPr/>
        </p:nvSpPr>
        <p:spPr>
          <a:xfrm>
            <a:off x="5372100" y="3829050"/>
            <a:ext cx="1927771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Recurrent binges,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loss of control</a:t>
            </a:r>
            <a:endParaRPr lang="en-US" sz="1350" dirty="0"/>
          </a:p>
        </p:txBody>
      </p:sp>
      <p:sp>
        <p:nvSpPr>
          <p:cNvPr id="28" name="SK-4-text-27"/>
          <p:cNvSpPr/>
          <p:nvPr/>
        </p:nvSpPr>
        <p:spPr>
          <a:xfrm>
            <a:off x="5372100" y="4371975"/>
            <a:ext cx="1885950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No compensatory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behaviours</a:t>
            </a:r>
            <a:endParaRPr lang="en-US" sz="1350" dirty="0"/>
          </a:p>
        </p:txBody>
      </p:sp>
      <p:sp>
        <p:nvSpPr>
          <p:cNvPr id="29" name="SK-4-text-28"/>
          <p:cNvSpPr/>
          <p:nvPr/>
        </p:nvSpPr>
        <p:spPr>
          <a:xfrm>
            <a:off x="5372100" y="4895850"/>
            <a:ext cx="1802011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Significant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distress and guilt</a:t>
            </a:r>
            <a:endParaRPr lang="en-US" sz="1350" dirty="0"/>
          </a:p>
        </p:txBody>
      </p:sp>
      <p:sp>
        <p:nvSpPr>
          <p:cNvPr id="30" name="SK-4-text-29"/>
          <p:cNvSpPr/>
          <p:nvPr/>
        </p:nvSpPr>
        <p:spPr>
          <a:xfrm>
            <a:off x="7543800" y="3743325"/>
            <a:ext cx="1927771" cy="6170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Sensory aversion,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fear of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consequences</a:t>
            </a:r>
            <a:endParaRPr lang="en-US" sz="1350" dirty="0"/>
          </a:p>
        </p:txBody>
      </p:sp>
      <p:sp>
        <p:nvSpPr>
          <p:cNvPr id="31" name="SK-4-text-30"/>
          <p:cNvSpPr/>
          <p:nvPr/>
        </p:nvSpPr>
        <p:spPr>
          <a:xfrm>
            <a:off x="7543800" y="4476750"/>
            <a:ext cx="1624013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NOT driven by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body image</a:t>
            </a:r>
            <a:endParaRPr lang="en-US" sz="1350" dirty="0"/>
          </a:p>
        </p:txBody>
      </p:sp>
      <p:sp>
        <p:nvSpPr>
          <p:cNvPr id="32" name="SK-4-text-31"/>
          <p:cNvSpPr/>
          <p:nvPr/>
        </p:nvSpPr>
        <p:spPr>
          <a:xfrm>
            <a:off x="7543800" y="5019675"/>
            <a:ext cx="1843980" cy="6170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More common in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autistic young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people</a:t>
            </a:r>
            <a:endParaRPr lang="en-US" sz="1350" dirty="0"/>
          </a:p>
        </p:txBody>
      </p:sp>
      <p:sp>
        <p:nvSpPr>
          <p:cNvPr id="33" name="SK-4-text-32"/>
          <p:cNvSpPr/>
          <p:nvPr/>
        </p:nvSpPr>
        <p:spPr>
          <a:xfrm>
            <a:off x="9801225" y="3743325"/>
            <a:ext cx="239077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All AN criteria met</a:t>
            </a:r>
            <a:endParaRPr lang="en-US" sz="1350" dirty="0"/>
          </a:p>
        </p:txBody>
      </p:sp>
      <p:sp>
        <p:nvSpPr>
          <p:cNvPr id="34" name="SK-4-text-33"/>
          <p:cNvSpPr/>
          <p:nvPr/>
        </p:nvSpPr>
        <p:spPr>
          <a:xfrm>
            <a:off x="9801225" y="4067175"/>
            <a:ext cx="1707803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BUT weight is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normal or above</a:t>
            </a:r>
            <a:endParaRPr lang="en-US" sz="1350" dirty="0"/>
          </a:p>
        </p:txBody>
      </p:sp>
      <p:sp>
        <p:nvSpPr>
          <p:cNvPr id="35" name="SK-4-text-34"/>
          <p:cNvSpPr/>
          <p:nvPr/>
        </p:nvSpPr>
        <p:spPr>
          <a:xfrm>
            <a:off x="9801225" y="4600575"/>
            <a:ext cx="1875383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Equally serious —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 not reassure</a:t>
            </a:r>
            <a:endParaRPr lang="en-US" sz="1350" dirty="0"/>
          </a:p>
        </p:txBody>
      </p:sp>
      <p:sp>
        <p:nvSpPr>
          <p:cNvPr id="36" name="SK-4-text-35"/>
          <p:cNvSpPr/>
          <p:nvPr/>
        </p:nvSpPr>
        <p:spPr>
          <a:xfrm>
            <a:off x="9801225" y="6467475"/>
            <a:ext cx="1896368" cy="1454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145"/>
              </a:lnSpc>
              <a:buNone/>
            </a:pPr>
            <a:r>
              <a:rPr lang="en-US" sz="1050" dirty="0">
                <a:solidFill>
                  <a:srgbClr val="8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Bradford VTS · May 2026</a:t>
            </a:r>
            <a:endParaRPr lang="en-US" sz="1050" dirty="0"/>
          </a:p>
        </p:txBody>
      </p:sp>
      <p:sp>
        <p:nvSpPr>
          <p:cNvPr id="37" name="SK-4-text-36"/>
          <p:cNvSpPr/>
          <p:nvPr/>
        </p:nvSpPr>
        <p:spPr>
          <a:xfrm>
            <a:off x="657225" y="6467475"/>
            <a:ext cx="4320540" cy="1454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45"/>
              </a:lnSpc>
              <a:buNone/>
            </a:pPr>
            <a:r>
              <a:rPr lang="en-US" sz="1050" dirty="0">
                <a:solidFill>
                  <a:srgbClr val="8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Source: NICE NG69 / DSM-5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3882" y="1940719"/>
            <a:ext cx="6449467" cy="3819823"/>
          </a:xfrm>
          <a:prstGeom prst="rect">
            <a:avLst/>
          </a:prstGeom>
        </p:spPr>
      </p:pic>
      <p:sp>
        <p:nvSpPr>
          <p:cNvPr id="4" name="SK-5-text-3"/>
          <p:cNvSpPr/>
          <p:nvPr/>
        </p:nvSpPr>
        <p:spPr>
          <a:xfrm>
            <a:off x="838200" y="628650"/>
            <a:ext cx="11353800" cy="5893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641"/>
              </a:lnSpc>
              <a:buNone/>
            </a:pPr>
            <a:r>
              <a:rPr lang="en-US" sz="3900" b="1" dirty="0">
                <a:solidFill>
                  <a:srgbClr val="1C263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Spotting EDs in Primary Care</a:t>
            </a:r>
            <a:endParaRPr lang="en-US" sz="3900" dirty="0"/>
          </a:p>
        </p:txBody>
      </p:sp>
      <p:sp>
        <p:nvSpPr>
          <p:cNvPr id="5" name="SK-5-text-4"/>
          <p:cNvSpPr/>
          <p:nvPr/>
        </p:nvSpPr>
        <p:spPr>
          <a:xfrm>
            <a:off x="838200" y="1266825"/>
            <a:ext cx="11353800" cy="3626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856"/>
              </a:lnSpc>
              <a:buNone/>
            </a:pPr>
            <a:r>
              <a:rPr lang="en-US" sz="2400" b="1" dirty="0">
                <a:solidFill>
                  <a:srgbClr val="1976D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Patients rarely say “I have an eating disorder”</a:t>
            </a:r>
            <a:endParaRPr lang="en-US" sz="2400" dirty="0"/>
          </a:p>
        </p:txBody>
      </p:sp>
      <p:sp>
        <p:nvSpPr>
          <p:cNvPr id="6" name="SK-5-text-5"/>
          <p:cNvSpPr/>
          <p:nvPr/>
        </p:nvSpPr>
        <p:spPr>
          <a:xfrm>
            <a:off x="947737" y="247650"/>
            <a:ext cx="314325" cy="3122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459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05</a:t>
            </a:r>
            <a:endParaRPr lang="en-US" sz="1650" dirty="0"/>
          </a:p>
        </p:txBody>
      </p:sp>
      <p:sp>
        <p:nvSpPr>
          <p:cNvPr id="7" name="SK-5-text-6"/>
          <p:cNvSpPr/>
          <p:nvPr/>
        </p:nvSpPr>
        <p:spPr>
          <a:xfrm>
            <a:off x="838200" y="1943100"/>
            <a:ext cx="3771900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F39C1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WHO IS AT RISK?</a:t>
            </a:r>
            <a:endParaRPr lang="en-US" sz="1650" dirty="0"/>
          </a:p>
        </p:txBody>
      </p:sp>
      <p:sp>
        <p:nvSpPr>
          <p:cNvPr id="8" name="SK-5-text-7"/>
          <p:cNvSpPr/>
          <p:nvPr/>
        </p:nvSpPr>
        <p:spPr>
          <a:xfrm>
            <a:off x="838200" y="2266950"/>
            <a:ext cx="5018633" cy="5197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46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EDs affect all genders, ethnicities, body</a:t>
            </a:r>
            <a:endParaRPr lang="en-US" sz="1650" dirty="0"/>
          </a:p>
          <a:p>
            <a:pPr marL="0" indent="0">
              <a:lnSpc>
                <a:spcPts val="2046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weights, and backgrounds — do not assume.</a:t>
            </a:r>
            <a:endParaRPr lang="en-US" sz="1650" dirty="0"/>
          </a:p>
        </p:txBody>
      </p:sp>
      <p:sp>
        <p:nvSpPr>
          <p:cNvPr id="9" name="SK-5-text-8"/>
          <p:cNvSpPr/>
          <p:nvPr/>
        </p:nvSpPr>
        <p:spPr>
          <a:xfrm>
            <a:off x="838200" y="3219450"/>
            <a:ext cx="8298180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F39C1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COMMON NON-SPECIFIC PRESENTATIONS</a:t>
            </a:r>
            <a:endParaRPr lang="en-US" sz="1650" dirty="0"/>
          </a:p>
        </p:txBody>
      </p:sp>
      <p:sp>
        <p:nvSpPr>
          <p:cNvPr id="10" name="SK-5-text-9"/>
          <p:cNvSpPr/>
          <p:nvPr/>
        </p:nvSpPr>
        <p:spPr>
          <a:xfrm>
            <a:off x="838200" y="3524250"/>
            <a:ext cx="4997648" cy="1818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46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■ Fatigue and low mood</a:t>
            </a:r>
            <a:endParaRPr lang="en-US" sz="1650" dirty="0"/>
          </a:p>
          <a:p>
            <a:pPr marL="0" indent="0">
              <a:lnSpc>
                <a:spcPts val="2046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■ Amenorrhea or menstrual irregularity</a:t>
            </a:r>
            <a:endParaRPr lang="en-US" sz="1650" dirty="0"/>
          </a:p>
          <a:p>
            <a:pPr marL="0" indent="0">
              <a:lnSpc>
                <a:spcPts val="2046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■ Dental erosion or frequent dental problems</a:t>
            </a:r>
            <a:endParaRPr lang="en-US" sz="1650" dirty="0"/>
          </a:p>
          <a:p>
            <a:pPr marL="0" indent="0">
              <a:lnSpc>
                <a:spcPts val="2046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■ Recurrent headaches or dizziness</a:t>
            </a:r>
            <a:endParaRPr lang="en-US" sz="1650" dirty="0"/>
          </a:p>
          <a:p>
            <a:pPr marL="0" indent="0">
              <a:lnSpc>
                <a:spcPts val="2046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■ Abdominal pain, bloating, constipation</a:t>
            </a:r>
            <a:endParaRPr lang="en-US" sz="1650" dirty="0"/>
          </a:p>
          <a:p>
            <a:pPr marL="0" indent="0">
              <a:lnSpc>
                <a:spcPts val="2046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■ Parotid gland swelling</a:t>
            </a:r>
            <a:endParaRPr lang="en-US" sz="1650" dirty="0"/>
          </a:p>
          <a:p>
            <a:pPr marL="0" indent="0">
              <a:lnSpc>
                <a:spcPts val="2046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■ Fainting or postural symptoms</a:t>
            </a:r>
            <a:endParaRPr lang="en-US" sz="1650" dirty="0"/>
          </a:p>
        </p:txBody>
      </p:sp>
      <p:sp>
        <p:nvSpPr>
          <p:cNvPr id="11" name="SK-5-text-10"/>
          <p:cNvSpPr/>
          <p:nvPr/>
        </p:nvSpPr>
        <p:spPr>
          <a:xfrm>
            <a:off x="962025" y="5572125"/>
            <a:ext cx="5029200" cy="6023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81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Think ED when the picture doesn't quite fit.</a:t>
            </a:r>
            <a:endParaRPr lang="en-US" sz="1275" dirty="0"/>
          </a:p>
          <a:p>
            <a:pPr marL="0" indent="0">
              <a:lnSpc>
                <a:spcPts val="1581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*The young person with repeated, unexplained somatic</a:t>
            </a:r>
            <a:endParaRPr lang="en-US" sz="1275" dirty="0"/>
          </a:p>
          <a:p>
            <a:pPr marL="0" indent="0">
              <a:lnSpc>
                <a:spcPts val="1581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complaints may be presenting indirectly.</a:t>
            </a:r>
            <a:endParaRPr lang="en-US" sz="1275" dirty="0"/>
          </a:p>
        </p:txBody>
      </p:sp>
      <p:sp>
        <p:nvSpPr>
          <p:cNvPr id="12" name="SK-5-text-11"/>
          <p:cNvSpPr/>
          <p:nvPr/>
        </p:nvSpPr>
        <p:spPr>
          <a:xfrm>
            <a:off x="7058025" y="6038850"/>
            <a:ext cx="5133975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8"/>
              </a:lnSpc>
              <a:buNone/>
            </a:pPr>
            <a:r>
              <a:rPr lang="en-US" sz="1200" i="1" dirty="0">
                <a:solidFill>
                  <a:srgbClr val="75757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Source: Hines, 2020 — Eating Disorder Pocket Guide</a:t>
            </a:r>
            <a:endParaRPr lang="en-US" sz="1200" dirty="0"/>
          </a:p>
        </p:txBody>
      </p:sp>
      <p:sp>
        <p:nvSpPr>
          <p:cNvPr id="13" name="SK-5-text-12"/>
          <p:cNvSpPr/>
          <p:nvPr/>
        </p:nvSpPr>
        <p:spPr>
          <a:xfrm>
            <a:off x="838200" y="6600825"/>
            <a:ext cx="891540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dirty="0">
                <a:solidFill>
                  <a:srgbClr val="42424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 Teaching Deck — Eating Disorders in CYP</a:t>
            </a:r>
            <a:endParaRPr lang="en-US" sz="1125" dirty="0"/>
          </a:p>
        </p:txBody>
      </p:sp>
      <p:sp>
        <p:nvSpPr>
          <p:cNvPr id="14" name="SK-5-text-13"/>
          <p:cNvSpPr/>
          <p:nvPr/>
        </p:nvSpPr>
        <p:spPr>
          <a:xfrm>
            <a:off x="5343525" y="6600825"/>
            <a:ext cx="411480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dirty="0">
                <a:solidFill>
                  <a:srgbClr val="42424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NICE NG69 | May 2026</a:t>
            </a:r>
            <a:endParaRPr lang="en-US" sz="1125" dirty="0"/>
          </a:p>
        </p:txBody>
      </p:sp>
      <p:sp>
        <p:nvSpPr>
          <p:cNvPr id="15" name="SK-5-text-14"/>
          <p:cNvSpPr/>
          <p:nvPr/>
        </p:nvSpPr>
        <p:spPr>
          <a:xfrm>
            <a:off x="9782175" y="6600825"/>
            <a:ext cx="1728788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39"/>
              </a:lnSpc>
              <a:buNone/>
            </a:pPr>
            <a:r>
              <a:rPr lang="en-US" sz="1125" dirty="0">
                <a:solidFill>
                  <a:srgbClr val="42424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www.bradfordvts.co.uk</a:t>
            </a:r>
            <a:endParaRPr lang="en-US" sz="11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8784" y="315367"/>
            <a:ext cx="585192" cy="726877"/>
          </a:xfrm>
          <a:prstGeom prst="rect">
            <a:avLst/>
          </a:prstGeom>
        </p:spPr>
      </p:pic>
      <p:sp>
        <p:nvSpPr>
          <p:cNvPr id="4" name="SK-6-text-3"/>
          <p:cNvSpPr/>
          <p:nvPr/>
        </p:nvSpPr>
        <p:spPr>
          <a:xfrm>
            <a:off x="466725" y="190500"/>
            <a:ext cx="11725275" cy="5100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016"/>
              </a:lnSpc>
              <a:buNone/>
            </a:pPr>
            <a:r>
              <a:rPr lang="en-US" sz="33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“The SCOFF Questionnaire”</a:t>
            </a:r>
            <a:endParaRPr lang="en-US" sz="3375" dirty="0"/>
          </a:p>
        </p:txBody>
      </p:sp>
      <p:sp>
        <p:nvSpPr>
          <p:cNvPr id="5" name="SK-6-text-4"/>
          <p:cNvSpPr/>
          <p:nvPr/>
        </p:nvSpPr>
        <p:spPr>
          <a:xfrm>
            <a:off x="918567" y="1905000"/>
            <a:ext cx="953393" cy="102036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8034"/>
              </a:lnSpc>
              <a:buNone/>
            </a:pPr>
            <a:r>
              <a:rPr lang="en-US" sz="7800" b="1" dirty="0">
                <a:solidFill>
                  <a:srgbClr val="0053D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</a:t>
            </a:r>
            <a:endParaRPr lang="en-US" sz="7800" dirty="0"/>
          </a:p>
        </p:txBody>
      </p:sp>
      <p:sp>
        <p:nvSpPr>
          <p:cNvPr id="6" name="SK-6-text-5"/>
          <p:cNvSpPr/>
          <p:nvPr/>
        </p:nvSpPr>
        <p:spPr>
          <a:xfrm>
            <a:off x="3290292" y="1905000"/>
            <a:ext cx="953393" cy="102036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8034"/>
              </a:lnSpc>
              <a:buNone/>
            </a:pPr>
            <a:r>
              <a:rPr lang="en-US" sz="7800" b="1" dirty="0">
                <a:solidFill>
                  <a:srgbClr val="0053D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</a:t>
            </a:r>
            <a:endParaRPr lang="en-US" sz="7800" dirty="0"/>
          </a:p>
        </p:txBody>
      </p:sp>
      <p:sp>
        <p:nvSpPr>
          <p:cNvPr id="7" name="SK-6-text-6"/>
          <p:cNvSpPr/>
          <p:nvPr/>
        </p:nvSpPr>
        <p:spPr>
          <a:xfrm>
            <a:off x="5671542" y="1905000"/>
            <a:ext cx="953393" cy="102036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8034"/>
              </a:lnSpc>
              <a:buNone/>
            </a:pPr>
            <a:r>
              <a:rPr lang="en-US" sz="7800" b="1" dirty="0">
                <a:solidFill>
                  <a:srgbClr val="0053D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</a:t>
            </a:r>
            <a:endParaRPr lang="en-US" sz="7800" dirty="0"/>
          </a:p>
        </p:txBody>
      </p:sp>
      <p:sp>
        <p:nvSpPr>
          <p:cNvPr id="8" name="SK-6-text-7"/>
          <p:cNvSpPr/>
          <p:nvPr/>
        </p:nvSpPr>
        <p:spPr>
          <a:xfrm>
            <a:off x="8051899" y="1905000"/>
            <a:ext cx="764828" cy="102036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8034"/>
              </a:lnSpc>
              <a:buNone/>
            </a:pPr>
            <a:r>
              <a:rPr lang="en-US" sz="7800" b="1" dirty="0">
                <a:solidFill>
                  <a:srgbClr val="0053D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</a:t>
            </a:r>
            <a:endParaRPr lang="en-US" sz="7800" dirty="0"/>
          </a:p>
        </p:txBody>
      </p:sp>
      <p:sp>
        <p:nvSpPr>
          <p:cNvPr id="9" name="SK-6-text-8"/>
          <p:cNvSpPr/>
          <p:nvPr/>
        </p:nvSpPr>
        <p:spPr>
          <a:xfrm>
            <a:off x="10424517" y="1905000"/>
            <a:ext cx="953393" cy="102036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8034"/>
              </a:lnSpc>
              <a:buNone/>
            </a:pPr>
            <a:r>
              <a:rPr lang="en-US" sz="7800" b="1" dirty="0">
                <a:solidFill>
                  <a:srgbClr val="0053D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</a:t>
            </a:r>
            <a:endParaRPr lang="en-US" sz="7800" dirty="0"/>
          </a:p>
        </p:txBody>
      </p:sp>
      <p:sp>
        <p:nvSpPr>
          <p:cNvPr id="10" name="SK-6-text-9"/>
          <p:cNvSpPr/>
          <p:nvPr/>
        </p:nvSpPr>
        <p:spPr>
          <a:xfrm>
            <a:off x="1010096" y="5543550"/>
            <a:ext cx="1456283" cy="3287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588"/>
              </a:lnSpc>
              <a:buNone/>
            </a:pPr>
            <a:r>
              <a:rPr lang="en-US" sz="2175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Score ≥ 2</a:t>
            </a:r>
            <a:endParaRPr lang="en-US" sz="2175" dirty="0"/>
          </a:p>
        </p:txBody>
      </p:sp>
      <p:sp>
        <p:nvSpPr>
          <p:cNvPr id="11" name="SK-6-text-10"/>
          <p:cNvSpPr/>
          <p:nvPr/>
        </p:nvSpPr>
        <p:spPr>
          <a:xfrm>
            <a:off x="1038671" y="3276600"/>
            <a:ext cx="827633" cy="3287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588"/>
              </a:lnSpc>
              <a:buNone/>
            </a:pPr>
            <a:r>
              <a:rPr lang="en-US" sz="2175" b="1" dirty="0">
                <a:solidFill>
                  <a:srgbClr val="38383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Sick</a:t>
            </a:r>
            <a:endParaRPr lang="en-US" sz="2175" dirty="0"/>
          </a:p>
        </p:txBody>
      </p:sp>
      <p:sp>
        <p:nvSpPr>
          <p:cNvPr id="12" name="SK-6-text-11"/>
          <p:cNvSpPr/>
          <p:nvPr/>
        </p:nvSpPr>
        <p:spPr>
          <a:xfrm>
            <a:off x="3029843" y="3276600"/>
            <a:ext cx="1445865" cy="3287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588"/>
              </a:lnSpc>
              <a:buNone/>
            </a:pPr>
            <a:r>
              <a:rPr lang="en-US" sz="2175" b="1" dirty="0">
                <a:solidFill>
                  <a:srgbClr val="38383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Control</a:t>
            </a:r>
            <a:endParaRPr lang="en-US" sz="2175" dirty="0"/>
          </a:p>
        </p:txBody>
      </p:sp>
      <p:sp>
        <p:nvSpPr>
          <p:cNvPr id="13" name="SK-6-text-12"/>
          <p:cNvSpPr/>
          <p:nvPr/>
        </p:nvSpPr>
        <p:spPr>
          <a:xfrm>
            <a:off x="5141119" y="3276600"/>
            <a:ext cx="1938337" cy="3287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588"/>
              </a:lnSpc>
              <a:buNone/>
            </a:pPr>
            <a:r>
              <a:rPr lang="en-US" sz="2175" b="1" dirty="0">
                <a:solidFill>
                  <a:srgbClr val="38383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One stone</a:t>
            </a:r>
            <a:endParaRPr lang="en-US" sz="2175" dirty="0"/>
          </a:p>
        </p:txBody>
      </p:sp>
      <p:sp>
        <p:nvSpPr>
          <p:cNvPr id="14" name="SK-6-text-13"/>
          <p:cNvSpPr/>
          <p:nvPr/>
        </p:nvSpPr>
        <p:spPr>
          <a:xfrm>
            <a:off x="8124825" y="3276600"/>
            <a:ext cx="628650" cy="3287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588"/>
              </a:lnSpc>
              <a:buNone/>
            </a:pPr>
            <a:r>
              <a:rPr lang="en-US" sz="2175" b="1" dirty="0">
                <a:solidFill>
                  <a:srgbClr val="38383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Fat</a:t>
            </a:r>
            <a:endParaRPr lang="en-US" sz="2175" dirty="0"/>
          </a:p>
        </p:txBody>
      </p:sp>
      <p:sp>
        <p:nvSpPr>
          <p:cNvPr id="15" name="SK-6-text-14"/>
          <p:cNvSpPr/>
          <p:nvPr/>
        </p:nvSpPr>
        <p:spPr>
          <a:xfrm>
            <a:off x="10241161" y="3276600"/>
            <a:ext cx="1005780" cy="3287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588"/>
              </a:lnSpc>
              <a:buNone/>
            </a:pPr>
            <a:r>
              <a:rPr lang="en-US" sz="2175" b="1" dirty="0">
                <a:solidFill>
                  <a:srgbClr val="38383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Food</a:t>
            </a:r>
            <a:endParaRPr lang="en-US" sz="2175" dirty="0"/>
          </a:p>
        </p:txBody>
      </p:sp>
      <p:sp>
        <p:nvSpPr>
          <p:cNvPr id="16" name="SK-6-text-15"/>
          <p:cNvSpPr/>
          <p:nvPr/>
        </p:nvSpPr>
        <p:spPr>
          <a:xfrm>
            <a:off x="466725" y="809625"/>
            <a:ext cx="11725275" cy="3318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613"/>
              </a:lnSpc>
              <a:buNone/>
            </a:pPr>
            <a:r>
              <a:rPr lang="en-US" sz="1950" i="1" dirty="0">
                <a:solidFill>
                  <a:srgbClr val="FFFFFF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Validated 5-item screening tool for primary care</a:t>
            </a:r>
            <a:endParaRPr lang="en-US" sz="1950" dirty="0"/>
          </a:p>
        </p:txBody>
      </p:sp>
      <p:sp>
        <p:nvSpPr>
          <p:cNvPr id="17" name="SK-6-text-16"/>
          <p:cNvSpPr/>
          <p:nvPr/>
        </p:nvSpPr>
        <p:spPr>
          <a:xfrm>
            <a:off x="366713" y="3762375"/>
            <a:ext cx="2200275" cy="10810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12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Do you make</a:t>
            </a:r>
            <a:endParaRPr lang="en-US" sz="1650" dirty="0"/>
          </a:p>
          <a:p>
            <a:pPr marL="0" indent="0" algn="ctr">
              <a:lnSpc>
                <a:spcPts val="212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yourself Sick</a:t>
            </a:r>
            <a:endParaRPr lang="en-US" sz="1650" dirty="0"/>
          </a:p>
          <a:p>
            <a:pPr marL="0" indent="0" algn="ctr">
              <a:lnSpc>
                <a:spcPts val="212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because you feel</a:t>
            </a:r>
            <a:endParaRPr lang="en-US" sz="1650" dirty="0"/>
          </a:p>
          <a:p>
            <a:pPr marL="0" indent="0" algn="ctr">
              <a:lnSpc>
                <a:spcPts val="212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uncomfortably full?</a:t>
            </a:r>
            <a:endParaRPr lang="en-US" sz="1650" dirty="0"/>
          </a:p>
        </p:txBody>
      </p:sp>
      <p:sp>
        <p:nvSpPr>
          <p:cNvPr id="18" name="SK-6-text-17"/>
          <p:cNvSpPr/>
          <p:nvPr/>
        </p:nvSpPr>
        <p:spPr>
          <a:xfrm>
            <a:off x="2694087" y="3762375"/>
            <a:ext cx="2126903" cy="10810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12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Do you worry you</a:t>
            </a:r>
            <a:endParaRPr lang="en-US" sz="1650" dirty="0"/>
          </a:p>
          <a:p>
            <a:pPr marL="0" indent="0" algn="ctr">
              <a:lnSpc>
                <a:spcPts val="212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have lost Control</a:t>
            </a:r>
            <a:endParaRPr lang="en-US" sz="1650" dirty="0"/>
          </a:p>
          <a:p>
            <a:pPr marL="0" indent="0" algn="ctr">
              <a:lnSpc>
                <a:spcPts val="212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over how much</a:t>
            </a:r>
            <a:endParaRPr lang="en-US" sz="1650" dirty="0"/>
          </a:p>
          <a:p>
            <a:pPr marL="0" indent="0" algn="ctr">
              <a:lnSpc>
                <a:spcPts val="212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much you eat?</a:t>
            </a:r>
            <a:endParaRPr lang="en-US" sz="1650" dirty="0"/>
          </a:p>
        </p:txBody>
      </p:sp>
      <p:sp>
        <p:nvSpPr>
          <p:cNvPr id="19" name="SK-6-text-18"/>
          <p:cNvSpPr/>
          <p:nvPr/>
        </p:nvSpPr>
        <p:spPr>
          <a:xfrm>
            <a:off x="5004792" y="3762375"/>
            <a:ext cx="2210693" cy="10810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12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Have you recently</a:t>
            </a:r>
            <a:endParaRPr lang="en-US" sz="1650" dirty="0"/>
          </a:p>
          <a:p>
            <a:pPr marL="0" indent="0" algn="ctr">
              <a:lnSpc>
                <a:spcPts val="212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lost more than</a:t>
            </a:r>
            <a:endParaRPr lang="en-US" sz="1650" dirty="0"/>
          </a:p>
          <a:p>
            <a:pPr marL="0" indent="0" algn="ctr">
              <a:lnSpc>
                <a:spcPts val="212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One stone in</a:t>
            </a:r>
            <a:endParaRPr lang="en-US" sz="1650" dirty="0"/>
          </a:p>
          <a:p>
            <a:pPr marL="0" indent="0" algn="ctr">
              <a:lnSpc>
                <a:spcPts val="212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weight?</a:t>
            </a:r>
            <a:endParaRPr lang="en-US" sz="1650" dirty="0"/>
          </a:p>
        </p:txBody>
      </p:sp>
      <p:sp>
        <p:nvSpPr>
          <p:cNvPr id="20" name="SK-6-text-19"/>
          <p:cNvSpPr/>
          <p:nvPr/>
        </p:nvSpPr>
        <p:spPr>
          <a:xfrm>
            <a:off x="7381875" y="3762375"/>
            <a:ext cx="2095500" cy="10810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12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Do you believe</a:t>
            </a:r>
            <a:endParaRPr lang="en-US" sz="1650" dirty="0"/>
          </a:p>
          <a:p>
            <a:pPr marL="0" indent="0" algn="ctr">
              <a:lnSpc>
                <a:spcPts val="212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yourself to be Fat</a:t>
            </a:r>
            <a:endParaRPr lang="en-US" sz="1650" dirty="0"/>
          </a:p>
          <a:p>
            <a:pPr marL="0" indent="0" algn="ctr">
              <a:lnSpc>
                <a:spcPts val="212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when others say</a:t>
            </a:r>
            <a:endParaRPr lang="en-US" sz="1650" dirty="0"/>
          </a:p>
          <a:p>
            <a:pPr marL="0" indent="0" algn="ctr">
              <a:lnSpc>
                <a:spcPts val="212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you are thin?</a:t>
            </a:r>
            <a:endParaRPr lang="en-US" sz="1650" dirty="0"/>
          </a:p>
        </p:txBody>
      </p:sp>
      <p:sp>
        <p:nvSpPr>
          <p:cNvPr id="21" name="SK-6-text-20"/>
          <p:cNvSpPr/>
          <p:nvPr/>
        </p:nvSpPr>
        <p:spPr>
          <a:xfrm>
            <a:off x="9832181" y="3762375"/>
            <a:ext cx="1833563" cy="10810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12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Would you say</a:t>
            </a:r>
            <a:endParaRPr lang="en-US" sz="1650" dirty="0"/>
          </a:p>
          <a:p>
            <a:pPr marL="0" indent="0" algn="ctr">
              <a:lnSpc>
                <a:spcPts val="212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that Food</a:t>
            </a:r>
            <a:endParaRPr lang="en-US" sz="1650" dirty="0"/>
          </a:p>
          <a:p>
            <a:pPr marL="0" indent="0" algn="ctr">
              <a:lnSpc>
                <a:spcPts val="212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dominates your</a:t>
            </a:r>
            <a:endParaRPr lang="en-US" sz="1650" dirty="0"/>
          </a:p>
          <a:p>
            <a:pPr marL="0" indent="0" algn="ctr">
              <a:lnSpc>
                <a:spcPts val="212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life?</a:t>
            </a:r>
            <a:endParaRPr lang="en-US" sz="1650" dirty="0"/>
          </a:p>
        </p:txBody>
      </p:sp>
      <p:sp>
        <p:nvSpPr>
          <p:cNvPr id="22" name="SK-6-text-21"/>
          <p:cNvSpPr/>
          <p:nvPr/>
        </p:nvSpPr>
        <p:spPr>
          <a:xfrm>
            <a:off x="1382018" y="5543550"/>
            <a:ext cx="9408765" cy="6360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504"/>
              </a:lnSpc>
              <a:buNone/>
            </a:pPr>
            <a:r>
              <a:rPr lang="en-US" sz="1575" i="1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Indicates a possible eating disorder — warrants further assessment</a:t>
            </a:r>
            <a:endParaRPr lang="en-US" sz="1575" dirty="0"/>
          </a:p>
          <a:p>
            <a:pPr marL="0" indent="0" algn="ctr">
              <a:lnSpc>
                <a:spcPts val="2504"/>
              </a:lnSpc>
              <a:buNone/>
            </a:pPr>
            <a:r>
              <a:rPr lang="en-US" sz="1575" i="1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SCOFF is a screening tool, not a diagnostic instrument. Patients may underreport.</a:t>
            </a:r>
            <a:endParaRPr lang="en-US" sz="1575" dirty="0"/>
          </a:p>
        </p:txBody>
      </p:sp>
      <p:sp>
        <p:nvSpPr>
          <p:cNvPr id="23" name="SK-6-text-22"/>
          <p:cNvSpPr/>
          <p:nvPr/>
        </p:nvSpPr>
        <p:spPr>
          <a:xfrm>
            <a:off x="409575" y="6572250"/>
            <a:ext cx="6949440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8"/>
              </a:lnSpc>
              <a:buNone/>
            </a:pPr>
            <a:r>
              <a:rPr lang="en-US" sz="1200" dirty="0">
                <a:solidFill>
                  <a:srgbClr val="6E6E6E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Bradford VTS — Eating Disorders in CYP</a:t>
            </a:r>
            <a:endParaRPr lang="en-US" sz="1200" dirty="0"/>
          </a:p>
        </p:txBody>
      </p:sp>
      <p:sp>
        <p:nvSpPr>
          <p:cNvPr id="24" name="SK-6-text-23"/>
          <p:cNvSpPr/>
          <p:nvPr/>
        </p:nvSpPr>
        <p:spPr>
          <a:xfrm>
            <a:off x="9667875" y="6572250"/>
            <a:ext cx="2325886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428"/>
              </a:lnSpc>
              <a:buNone/>
            </a:pPr>
            <a:r>
              <a:rPr lang="en-US" sz="1200" dirty="0">
                <a:solidFill>
                  <a:srgbClr val="6E6E6E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NICE NG69 / NICE CKS 2024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K-7-text-2"/>
          <p:cNvSpPr/>
          <p:nvPr/>
        </p:nvSpPr>
        <p:spPr>
          <a:xfrm>
            <a:off x="962025" y="466725"/>
            <a:ext cx="11229975" cy="5238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32323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Exploring the Diagnosis</a:t>
            </a:r>
            <a:endParaRPr lang="en-US" sz="3300" dirty="0"/>
          </a:p>
        </p:txBody>
      </p:sp>
      <p:sp>
        <p:nvSpPr>
          <p:cNvPr id="4" name="SK-7-text-3"/>
          <p:cNvSpPr/>
          <p:nvPr/>
        </p:nvSpPr>
        <p:spPr>
          <a:xfrm>
            <a:off x="962025" y="1047750"/>
            <a:ext cx="11229975" cy="3808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999"/>
              </a:lnSpc>
              <a:buNone/>
            </a:pPr>
            <a:r>
              <a:rPr lang="en-US" sz="2325" i="1" dirty="0">
                <a:solidFill>
                  <a:srgbClr val="32323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*Questions to use in consultation — AN / BN / disordered eating*</a:t>
            </a:r>
            <a:endParaRPr lang="en-US" sz="2325" dirty="0"/>
          </a:p>
        </p:txBody>
      </p:sp>
      <p:sp>
        <p:nvSpPr>
          <p:cNvPr id="5" name="SK-7-text-4"/>
          <p:cNvSpPr/>
          <p:nvPr/>
        </p:nvSpPr>
        <p:spPr>
          <a:xfrm>
            <a:off x="1200150" y="2009775"/>
            <a:ext cx="5050036" cy="7039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772"/>
              </a:lnSpc>
              <a:buNone/>
            </a:pPr>
            <a:r>
              <a:rPr lang="en-US" sz="2100" i="1" dirty="0">
                <a:solidFill>
                  <a:srgbClr val="32323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'Have you set yourself strict rules</a:t>
            </a:r>
            <a:endParaRPr lang="en-US" sz="2100" dirty="0"/>
          </a:p>
          <a:p>
            <a:pPr marL="0" indent="0">
              <a:lnSpc>
                <a:spcPts val="2772"/>
              </a:lnSpc>
              <a:buNone/>
            </a:pPr>
            <a:r>
              <a:rPr lang="en-US" sz="2100" i="1" dirty="0">
                <a:solidFill>
                  <a:srgbClr val="32323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around food?'</a:t>
            </a:r>
            <a:endParaRPr lang="en-US" sz="2100" dirty="0"/>
          </a:p>
        </p:txBody>
      </p:sp>
      <p:sp>
        <p:nvSpPr>
          <p:cNvPr id="6" name="SK-7-text-5"/>
          <p:cNvSpPr/>
          <p:nvPr/>
        </p:nvSpPr>
        <p:spPr>
          <a:xfrm>
            <a:off x="6686550" y="2009775"/>
            <a:ext cx="5060603" cy="7039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772"/>
              </a:lnSpc>
              <a:buNone/>
            </a:pPr>
            <a:r>
              <a:rPr lang="en-US" sz="2100" i="1" dirty="0">
                <a:solidFill>
                  <a:srgbClr val="32323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'Do you feel you have a constant</a:t>
            </a:r>
            <a:endParaRPr lang="en-US" sz="2100" dirty="0"/>
          </a:p>
          <a:p>
            <a:pPr marL="0" indent="0">
              <a:lnSpc>
                <a:spcPts val="2772"/>
              </a:lnSpc>
              <a:buNone/>
            </a:pPr>
            <a:r>
              <a:rPr lang="en-US" sz="2100" i="1" dirty="0">
                <a:solidFill>
                  <a:srgbClr val="32323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internal battle about what to eat?'</a:t>
            </a:r>
            <a:endParaRPr lang="en-US" sz="2100" dirty="0"/>
          </a:p>
        </p:txBody>
      </p:sp>
      <p:sp>
        <p:nvSpPr>
          <p:cNvPr id="7" name="SK-7-text-6"/>
          <p:cNvSpPr/>
          <p:nvPr/>
        </p:nvSpPr>
        <p:spPr>
          <a:xfrm>
            <a:off x="1200150" y="3276600"/>
            <a:ext cx="4463355" cy="7039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772"/>
              </a:lnSpc>
              <a:buNone/>
            </a:pPr>
            <a:r>
              <a:rPr lang="en-US" sz="2100" i="1" dirty="0">
                <a:solidFill>
                  <a:srgbClr val="32323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'How do you feel about social</a:t>
            </a:r>
            <a:endParaRPr lang="en-US" sz="2100" dirty="0"/>
          </a:p>
          <a:p>
            <a:pPr marL="0" indent="0">
              <a:lnSpc>
                <a:spcPts val="2772"/>
              </a:lnSpc>
              <a:buNone/>
            </a:pPr>
            <a:r>
              <a:rPr lang="en-US" sz="2100" i="1" dirty="0">
                <a:solidFill>
                  <a:srgbClr val="32323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events involving food?'</a:t>
            </a:r>
            <a:endParaRPr lang="en-US" sz="2100" dirty="0"/>
          </a:p>
        </p:txBody>
      </p:sp>
      <p:sp>
        <p:nvSpPr>
          <p:cNvPr id="8" name="SK-7-text-7"/>
          <p:cNvSpPr/>
          <p:nvPr/>
        </p:nvSpPr>
        <p:spPr>
          <a:xfrm>
            <a:off x="6686550" y="3276600"/>
            <a:ext cx="5322540" cy="7039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772"/>
              </a:lnSpc>
              <a:buNone/>
            </a:pPr>
            <a:r>
              <a:rPr lang="en-US" sz="2100" i="1" dirty="0">
                <a:solidFill>
                  <a:srgbClr val="32323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'How often do you weigh yourself —</a:t>
            </a:r>
            <a:endParaRPr lang="en-US" sz="2100" dirty="0"/>
          </a:p>
          <a:p>
            <a:pPr marL="0" indent="0">
              <a:lnSpc>
                <a:spcPts val="2772"/>
              </a:lnSpc>
              <a:buNone/>
            </a:pPr>
            <a:r>
              <a:rPr lang="en-US" sz="2100" i="1" dirty="0">
                <a:solidFill>
                  <a:srgbClr val="32323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and how does it make you feel?'</a:t>
            </a:r>
            <a:endParaRPr lang="en-US" sz="2100" dirty="0"/>
          </a:p>
        </p:txBody>
      </p:sp>
      <p:sp>
        <p:nvSpPr>
          <p:cNvPr id="9" name="SK-7-text-8"/>
          <p:cNvSpPr/>
          <p:nvPr/>
        </p:nvSpPr>
        <p:spPr>
          <a:xfrm>
            <a:off x="1200150" y="4552950"/>
            <a:ext cx="4431953" cy="7039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772"/>
              </a:lnSpc>
              <a:buNone/>
            </a:pPr>
            <a:r>
              <a:rPr lang="en-US" sz="2100" i="1" dirty="0">
                <a:solidFill>
                  <a:srgbClr val="32323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'Do you find yourself thinking</a:t>
            </a:r>
            <a:endParaRPr lang="en-US" sz="2100" dirty="0"/>
          </a:p>
          <a:p>
            <a:pPr marL="0" indent="0">
              <a:lnSpc>
                <a:spcPts val="2772"/>
              </a:lnSpc>
              <a:buNone/>
            </a:pPr>
            <a:r>
              <a:rPr lang="en-US" sz="2100" i="1" dirty="0">
                <a:solidFill>
                  <a:srgbClr val="32323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about food most of the day?'</a:t>
            </a:r>
            <a:endParaRPr lang="en-US" sz="2100" dirty="0"/>
          </a:p>
        </p:txBody>
      </p:sp>
      <p:sp>
        <p:nvSpPr>
          <p:cNvPr id="10" name="SK-7-text-9"/>
          <p:cNvSpPr/>
          <p:nvPr/>
        </p:nvSpPr>
        <p:spPr>
          <a:xfrm>
            <a:off x="6686550" y="4552950"/>
            <a:ext cx="5102423" cy="7039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772"/>
              </a:lnSpc>
              <a:buNone/>
            </a:pPr>
            <a:r>
              <a:rPr lang="en-US" sz="2100" i="1" dirty="0">
                <a:solidFill>
                  <a:srgbClr val="32323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'Do you have feelings of guilt after</a:t>
            </a:r>
            <a:endParaRPr lang="en-US" sz="2100" dirty="0"/>
          </a:p>
          <a:p>
            <a:pPr marL="0" indent="0">
              <a:lnSpc>
                <a:spcPts val="2772"/>
              </a:lnSpc>
              <a:buNone/>
            </a:pPr>
            <a:r>
              <a:rPr lang="en-US" sz="2100" i="1" dirty="0">
                <a:solidFill>
                  <a:srgbClr val="32323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eating certain foods?'</a:t>
            </a:r>
            <a:endParaRPr lang="en-US" sz="2100" dirty="0"/>
          </a:p>
        </p:txBody>
      </p:sp>
      <p:sp>
        <p:nvSpPr>
          <p:cNvPr id="11" name="SK-7-text-10"/>
          <p:cNvSpPr/>
          <p:nvPr/>
        </p:nvSpPr>
        <p:spPr>
          <a:xfrm>
            <a:off x="1722408" y="5781675"/>
            <a:ext cx="11661577" cy="3263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570"/>
              </a:lnSpc>
              <a:buNone/>
            </a:pPr>
            <a:r>
              <a:rPr lang="en-US" sz="1725" b="1" dirty="0">
                <a:solidFill>
                  <a:srgbClr val="21618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Also explore: Exercise habits • Relationships • Family support • School / occupation</a:t>
            </a:r>
            <a:endParaRPr lang="en-US" sz="1725" dirty="0"/>
          </a:p>
        </p:txBody>
      </p:sp>
      <p:sp>
        <p:nvSpPr>
          <p:cNvPr id="12" name="SK-7-text-11"/>
          <p:cNvSpPr/>
          <p:nvPr/>
        </p:nvSpPr>
        <p:spPr>
          <a:xfrm>
            <a:off x="838200" y="6572250"/>
            <a:ext cx="4754880" cy="1966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48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 Teaching Deck</a:t>
            </a:r>
            <a:endParaRPr lang="en-US" sz="1200" dirty="0"/>
          </a:p>
        </p:txBody>
      </p:sp>
      <p:sp>
        <p:nvSpPr>
          <p:cNvPr id="13" name="SK-7-text-12"/>
          <p:cNvSpPr/>
          <p:nvPr/>
        </p:nvSpPr>
        <p:spPr>
          <a:xfrm>
            <a:off x="10344150" y="6572250"/>
            <a:ext cx="1781175" cy="1966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548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NICE NG69 / DSM-5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K-8-text-2"/>
          <p:cNvSpPr/>
          <p:nvPr/>
        </p:nvSpPr>
        <p:spPr>
          <a:xfrm>
            <a:off x="714375" y="533400"/>
            <a:ext cx="11477625" cy="5328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195"/>
              </a:lnSpc>
              <a:buNone/>
            </a:pPr>
            <a:r>
              <a:rPr lang="en-US" sz="3525" b="1" dirty="0">
                <a:solidFill>
                  <a:srgbClr val="28344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Investigations and Physical Risk</a:t>
            </a:r>
            <a:endParaRPr lang="en-US" sz="3525" dirty="0"/>
          </a:p>
        </p:txBody>
      </p:sp>
      <p:sp>
        <p:nvSpPr>
          <p:cNvPr id="4" name="SK-8-text-3"/>
          <p:cNvSpPr/>
          <p:nvPr/>
        </p:nvSpPr>
        <p:spPr>
          <a:xfrm>
            <a:off x="715268" y="5753100"/>
            <a:ext cx="10666065" cy="3287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588"/>
              </a:lnSpc>
              <a:buNone/>
            </a:pPr>
            <a:r>
              <a:rPr lang="en-US" sz="217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Normal blood results do NOT rule out a serious eating disorder</a:t>
            </a:r>
            <a:endParaRPr lang="en-US" sz="2175" dirty="0"/>
          </a:p>
        </p:txBody>
      </p:sp>
      <p:sp>
        <p:nvSpPr>
          <p:cNvPr id="5" name="SK-8-text-4"/>
          <p:cNvSpPr/>
          <p:nvPr/>
        </p:nvSpPr>
        <p:spPr>
          <a:xfrm>
            <a:off x="838200" y="1905000"/>
            <a:ext cx="10252710" cy="2826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25"/>
              </a:lnSpc>
              <a:buNone/>
            </a:pPr>
            <a:r>
              <a:rPr lang="en-US" sz="1725" b="1" dirty="0">
                <a:solidFill>
                  <a:srgbClr val="0056B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Essential Investigations ALWAYS REQUEST</a:t>
            </a:r>
            <a:endParaRPr lang="en-US" sz="1725" dirty="0"/>
          </a:p>
        </p:txBody>
      </p:sp>
      <p:sp>
        <p:nvSpPr>
          <p:cNvPr id="6" name="SK-8-text-5"/>
          <p:cNvSpPr/>
          <p:nvPr/>
        </p:nvSpPr>
        <p:spPr>
          <a:xfrm>
            <a:off x="6324600" y="1905000"/>
            <a:ext cx="4469130" cy="2826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25"/>
              </a:lnSpc>
              <a:buNone/>
            </a:pPr>
            <a:r>
              <a:rPr lang="en-US" sz="1725" b="1" dirty="0">
                <a:solidFill>
                  <a:srgbClr val="8B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Danger Thresholds</a:t>
            </a:r>
            <a:endParaRPr lang="en-US" sz="1725" dirty="0"/>
          </a:p>
        </p:txBody>
      </p:sp>
      <p:sp>
        <p:nvSpPr>
          <p:cNvPr id="7" name="SK-8-text-6"/>
          <p:cNvSpPr/>
          <p:nvPr/>
        </p:nvSpPr>
        <p:spPr>
          <a:xfrm>
            <a:off x="9144000" y="1905000"/>
            <a:ext cx="3048000" cy="2826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25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⚠️ CRITICAL VALUES</a:t>
            </a:r>
            <a:endParaRPr lang="en-US" sz="1725" dirty="0"/>
          </a:p>
        </p:txBody>
      </p:sp>
      <p:sp>
        <p:nvSpPr>
          <p:cNvPr id="8" name="SK-8-text-7"/>
          <p:cNvSpPr/>
          <p:nvPr/>
        </p:nvSpPr>
        <p:spPr>
          <a:xfrm>
            <a:off x="234255" y="6124575"/>
            <a:ext cx="11818590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63"/>
              </a:lnSpc>
              <a:buNone/>
            </a:pPr>
            <a:r>
              <a:rPr lang="en-US" sz="1650" i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Many patients with eating disorders have entirely normal biochemistry — clinical judgement must prevail</a:t>
            </a:r>
            <a:endParaRPr lang="en-US" sz="1650" dirty="0"/>
          </a:p>
        </p:txBody>
      </p:sp>
      <p:sp>
        <p:nvSpPr>
          <p:cNvPr id="9" name="SK-8-text-8"/>
          <p:cNvSpPr/>
          <p:nvPr/>
        </p:nvSpPr>
        <p:spPr>
          <a:xfrm>
            <a:off x="771525" y="2457450"/>
            <a:ext cx="3803303" cy="24943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FBC — anaemia screen</a:t>
            </a:r>
            <a:endParaRPr lang="en-US" sz="1650" dirty="0"/>
          </a:p>
          <a:p>
            <a:pPr marL="0" indent="0">
              <a:lnSpc>
                <a:spcPts val="1963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U&amp;Es — electrolyte status</a:t>
            </a:r>
            <a:endParaRPr lang="en-US" sz="1650" dirty="0"/>
          </a:p>
          <a:p>
            <a:pPr marL="0" indent="0">
              <a:lnSpc>
                <a:spcPts val="1963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LFTs — malnutrition marker</a:t>
            </a:r>
            <a:endParaRPr lang="en-US" sz="1650" dirty="0"/>
          </a:p>
          <a:p>
            <a:pPr marL="0" indent="0">
              <a:lnSpc>
                <a:spcPts val="1963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Glucose — hypoglycaemia</a:t>
            </a:r>
            <a:endParaRPr lang="en-US" sz="1650" dirty="0"/>
          </a:p>
          <a:p>
            <a:pPr marL="0" indent="0">
              <a:lnSpc>
                <a:spcPts val="1963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Magnesium</a:t>
            </a:r>
            <a:endParaRPr lang="en-US" sz="1650" dirty="0"/>
          </a:p>
          <a:p>
            <a:pPr marL="0" indent="0">
              <a:lnSpc>
                <a:spcPts val="1963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Phosphate</a:t>
            </a:r>
            <a:endParaRPr lang="en-US" sz="1650" dirty="0"/>
          </a:p>
          <a:p>
            <a:pPr marL="0" indent="0">
              <a:lnSpc>
                <a:spcPts val="1963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Calcium — refeeding risk</a:t>
            </a:r>
            <a:endParaRPr lang="en-US" sz="1650" dirty="0"/>
          </a:p>
          <a:p>
            <a:pPr marL="0" indent="0">
              <a:lnSpc>
                <a:spcPts val="1963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Creatinine — renal function</a:t>
            </a:r>
            <a:endParaRPr lang="en-US" sz="1650" dirty="0"/>
          </a:p>
          <a:p>
            <a:pPr marL="0" indent="0">
              <a:lnSpc>
                <a:spcPts val="1963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Thyroid function tests (TFTs)</a:t>
            </a:r>
            <a:endParaRPr lang="en-US" sz="1650" dirty="0"/>
          </a:p>
          <a:p>
            <a:pPr marL="0" indent="0">
              <a:lnSpc>
                <a:spcPts val="1963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ECG — QTc interval</a:t>
            </a:r>
            <a:endParaRPr lang="en-US" sz="1650" dirty="0"/>
          </a:p>
        </p:txBody>
      </p:sp>
      <p:sp>
        <p:nvSpPr>
          <p:cNvPr id="10" name="SK-8-text-9"/>
          <p:cNvSpPr/>
          <p:nvPr/>
        </p:nvSpPr>
        <p:spPr>
          <a:xfrm>
            <a:off x="6448425" y="2524125"/>
            <a:ext cx="5743575" cy="2912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K &lt; 3.0 mmol/L → Arrhythmia risk</a:t>
            </a:r>
            <a:endParaRPr lang="en-US" sz="1650" dirty="0"/>
          </a:p>
        </p:txBody>
      </p:sp>
      <p:sp>
        <p:nvSpPr>
          <p:cNvPr id="11" name="SK-8-text-10"/>
          <p:cNvSpPr/>
          <p:nvPr/>
        </p:nvSpPr>
        <p:spPr>
          <a:xfrm>
            <a:off x="6448425" y="3209925"/>
            <a:ext cx="5743575" cy="2912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8B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Phosphate &lt; 0.5 mmol/L</a:t>
            </a:r>
            <a:endParaRPr lang="en-US" sz="1650" dirty="0"/>
          </a:p>
        </p:txBody>
      </p:sp>
      <p:sp>
        <p:nvSpPr>
          <p:cNvPr id="12" name="SK-8-text-11"/>
          <p:cNvSpPr/>
          <p:nvPr/>
        </p:nvSpPr>
        <p:spPr>
          <a:xfrm>
            <a:off x="6448425" y="4105275"/>
            <a:ext cx="3268980" cy="2912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8B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QTc &gt; 450ms</a:t>
            </a:r>
            <a:endParaRPr lang="en-US" sz="1650" dirty="0"/>
          </a:p>
        </p:txBody>
      </p:sp>
      <p:sp>
        <p:nvSpPr>
          <p:cNvPr id="13" name="SK-8-text-12"/>
          <p:cNvSpPr/>
          <p:nvPr/>
        </p:nvSpPr>
        <p:spPr>
          <a:xfrm>
            <a:off x="6448425" y="4924425"/>
            <a:ext cx="5532120" cy="2912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8B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Severe hypoglycaemia →</a:t>
            </a:r>
            <a:endParaRPr lang="en-US" sz="1650" dirty="0"/>
          </a:p>
        </p:txBody>
      </p:sp>
      <p:sp>
        <p:nvSpPr>
          <p:cNvPr id="14" name="SK-8-text-13"/>
          <p:cNvSpPr/>
          <p:nvPr/>
        </p:nvSpPr>
        <p:spPr>
          <a:xfrm>
            <a:off x="9372600" y="3143250"/>
            <a:ext cx="1864965" cy="5825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→ Refeeding</a:t>
            </a:r>
            <a:endParaRPr lang="en-US" sz="1650" dirty="0"/>
          </a:p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syndrome risk</a:t>
            </a:r>
            <a:endParaRPr lang="en-US" sz="1650" dirty="0"/>
          </a:p>
        </p:txBody>
      </p:sp>
      <p:sp>
        <p:nvSpPr>
          <p:cNvPr id="15" name="SK-8-text-14"/>
          <p:cNvSpPr/>
          <p:nvPr/>
        </p:nvSpPr>
        <p:spPr>
          <a:xfrm>
            <a:off x="8943975" y="3962400"/>
            <a:ext cx="2587823" cy="5825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→ Cardiac arrhythmia</a:t>
            </a:r>
            <a:endParaRPr lang="en-US" sz="1650" dirty="0"/>
          </a:p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— immediate review</a:t>
            </a:r>
            <a:endParaRPr lang="en-US" sz="1650" dirty="0"/>
          </a:p>
        </p:txBody>
      </p:sp>
      <p:sp>
        <p:nvSpPr>
          <p:cNvPr id="16" name="SK-8-text-15"/>
          <p:cNvSpPr/>
          <p:nvPr/>
        </p:nvSpPr>
        <p:spPr>
          <a:xfrm>
            <a:off x="9496425" y="4791075"/>
            <a:ext cx="1341090" cy="5825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Emergency</a:t>
            </a:r>
            <a:endParaRPr lang="en-US" sz="1650" dirty="0"/>
          </a:p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admission</a:t>
            </a:r>
            <a:endParaRPr lang="en-US" sz="1650" dirty="0"/>
          </a:p>
        </p:txBody>
      </p:sp>
      <p:sp>
        <p:nvSpPr>
          <p:cNvPr id="17" name="SK-8-text-16"/>
          <p:cNvSpPr/>
          <p:nvPr/>
        </p:nvSpPr>
        <p:spPr>
          <a:xfrm>
            <a:off x="714375" y="1362075"/>
            <a:ext cx="7124700" cy="2912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59606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NICE NG69 / Junior MARSIPAN</a:t>
            </a:r>
            <a:endParaRPr lang="en-US" sz="1650" dirty="0"/>
          </a:p>
        </p:txBody>
      </p:sp>
      <p:sp>
        <p:nvSpPr>
          <p:cNvPr id="18" name="SK-8-text-17"/>
          <p:cNvSpPr/>
          <p:nvPr/>
        </p:nvSpPr>
        <p:spPr>
          <a:xfrm>
            <a:off x="9142958" y="161925"/>
            <a:ext cx="3049042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8"/>
              </a:lnSpc>
              <a:buNone/>
            </a:pPr>
            <a:r>
              <a:rPr lang="en-US" sz="1200" dirty="0">
                <a:solidFill>
                  <a:srgbClr val="28344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 | Eating Disorders in CYP</a:t>
            </a:r>
            <a:endParaRPr lang="en-US" sz="1200" dirty="0"/>
          </a:p>
        </p:txBody>
      </p:sp>
      <p:sp>
        <p:nvSpPr>
          <p:cNvPr id="19" name="SK-8-text-18"/>
          <p:cNvSpPr/>
          <p:nvPr/>
        </p:nvSpPr>
        <p:spPr>
          <a:xfrm>
            <a:off x="104775" y="6638925"/>
            <a:ext cx="7254240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8"/>
              </a:lnSpc>
              <a:buNone/>
            </a:pPr>
            <a:r>
              <a:rPr lang="en-US" sz="1200" dirty="0">
                <a:solidFill>
                  <a:srgbClr val="59606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 Teaching Deck — May 2026</a:t>
            </a:r>
            <a:endParaRPr lang="en-US" sz="1200" dirty="0"/>
          </a:p>
        </p:txBody>
      </p:sp>
      <p:sp>
        <p:nvSpPr>
          <p:cNvPr id="20" name="SK-8-text-19"/>
          <p:cNvSpPr/>
          <p:nvPr/>
        </p:nvSpPr>
        <p:spPr>
          <a:xfrm>
            <a:off x="11201400" y="6638925"/>
            <a:ext cx="921990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428"/>
              </a:lnSpc>
              <a:buNone/>
            </a:pPr>
            <a:r>
              <a:rPr lang="en-US" sz="1200" dirty="0">
                <a:solidFill>
                  <a:srgbClr val="59606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Slide 8 of 24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871" y="4972050"/>
            <a:ext cx="5669161" cy="1529209"/>
          </a:xfrm>
          <a:prstGeom prst="rect">
            <a:avLst/>
          </a:prstGeom>
        </p:spPr>
      </p:pic>
      <p:pic>
        <p:nvPicPr>
          <p:cNvPr id="4" name="SK-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7380" y="1501825"/>
            <a:ext cx="438894" cy="445740"/>
          </a:xfrm>
          <a:prstGeom prst="rect">
            <a:avLst/>
          </a:prstGeom>
        </p:spPr>
      </p:pic>
      <p:sp>
        <p:nvSpPr>
          <p:cNvPr id="5" name="SK-9-text-4"/>
          <p:cNvSpPr/>
          <p:nvPr/>
        </p:nvSpPr>
        <p:spPr>
          <a:xfrm>
            <a:off x="285750" y="428625"/>
            <a:ext cx="11906250" cy="5238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NHS England CYP ED Access Standards</a:t>
            </a:r>
            <a:endParaRPr lang="en-US" sz="3300" dirty="0"/>
          </a:p>
        </p:txBody>
      </p:sp>
      <p:sp>
        <p:nvSpPr>
          <p:cNvPr id="6" name="SK-9-text-5"/>
          <p:cNvSpPr/>
          <p:nvPr/>
        </p:nvSpPr>
        <p:spPr>
          <a:xfrm>
            <a:off x="2657475" y="1485900"/>
            <a:ext cx="3017520" cy="5238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URGENT</a:t>
            </a:r>
            <a:endParaRPr lang="en-US" sz="3300" dirty="0"/>
          </a:p>
        </p:txBody>
      </p:sp>
      <p:sp>
        <p:nvSpPr>
          <p:cNvPr id="7" name="SK-9-text-6"/>
          <p:cNvSpPr/>
          <p:nvPr/>
        </p:nvSpPr>
        <p:spPr>
          <a:xfrm>
            <a:off x="7562850" y="1485900"/>
            <a:ext cx="3520440" cy="5238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ROUTINE</a:t>
            </a:r>
            <a:endParaRPr lang="en-US" sz="3300" dirty="0"/>
          </a:p>
        </p:txBody>
      </p:sp>
      <p:sp>
        <p:nvSpPr>
          <p:cNvPr id="8" name="SK-9-text-7"/>
          <p:cNvSpPr/>
          <p:nvPr/>
        </p:nvSpPr>
        <p:spPr>
          <a:xfrm>
            <a:off x="3333750" y="2085975"/>
            <a:ext cx="1695450" cy="9495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7476"/>
              </a:lnSpc>
              <a:buNone/>
            </a:pPr>
            <a:r>
              <a:rPr lang="en-US" sz="667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</a:t>
            </a:r>
            <a:endParaRPr lang="en-US" sz="6675" dirty="0"/>
          </a:p>
        </p:txBody>
      </p:sp>
      <p:sp>
        <p:nvSpPr>
          <p:cNvPr id="9" name="SK-9-text-8"/>
          <p:cNvSpPr/>
          <p:nvPr/>
        </p:nvSpPr>
        <p:spPr>
          <a:xfrm>
            <a:off x="8124825" y="2085975"/>
            <a:ext cx="1695450" cy="9495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7476"/>
              </a:lnSpc>
              <a:buNone/>
            </a:pPr>
            <a:r>
              <a:rPr lang="en-US" sz="667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4</a:t>
            </a:r>
            <a:endParaRPr lang="en-US" sz="6675" dirty="0"/>
          </a:p>
        </p:txBody>
      </p:sp>
      <p:sp>
        <p:nvSpPr>
          <p:cNvPr id="10" name="SK-9-text-9"/>
          <p:cNvSpPr/>
          <p:nvPr/>
        </p:nvSpPr>
        <p:spPr>
          <a:xfrm>
            <a:off x="2990850" y="3314700"/>
            <a:ext cx="2011680" cy="5238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WEEK</a:t>
            </a:r>
            <a:endParaRPr lang="en-US" sz="3300" dirty="0"/>
          </a:p>
        </p:txBody>
      </p:sp>
      <p:sp>
        <p:nvSpPr>
          <p:cNvPr id="11" name="SK-9-text-10"/>
          <p:cNvSpPr/>
          <p:nvPr/>
        </p:nvSpPr>
        <p:spPr>
          <a:xfrm>
            <a:off x="7724775" y="3314700"/>
            <a:ext cx="2514600" cy="5238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WEEKS</a:t>
            </a:r>
            <a:endParaRPr lang="en-US" sz="3300" dirty="0"/>
          </a:p>
        </p:txBody>
      </p:sp>
      <p:sp>
        <p:nvSpPr>
          <p:cNvPr id="12" name="SK-9-text-11"/>
          <p:cNvSpPr/>
          <p:nvPr/>
        </p:nvSpPr>
        <p:spPr>
          <a:xfrm>
            <a:off x="466725" y="142875"/>
            <a:ext cx="411480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58"/>
              </a:lnSpc>
              <a:buNone/>
            </a:pPr>
            <a:r>
              <a:rPr lang="en-US" sz="1350" b="1" dirty="0">
                <a:solidFill>
                  <a:srgbClr val="1170B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NHS ENGLAND STANDARD</a:t>
            </a:r>
            <a:endParaRPr lang="en-US" sz="1350" dirty="0"/>
          </a:p>
        </p:txBody>
      </p:sp>
      <p:sp>
        <p:nvSpPr>
          <p:cNvPr id="13" name="SK-9-text-12"/>
          <p:cNvSpPr/>
          <p:nvPr/>
        </p:nvSpPr>
        <p:spPr>
          <a:xfrm>
            <a:off x="2075855" y="3952875"/>
            <a:ext cx="3363218" cy="5825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94"/>
              </a:lnSpc>
              <a:buNone/>
            </a:pPr>
            <a:r>
              <a:rPr lang="en-US" sz="1650" i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Treatment must start within</a:t>
            </a:r>
            <a:endParaRPr lang="en-US" sz="1650" dirty="0"/>
          </a:p>
          <a:p>
            <a:pPr marL="0" indent="0" algn="ctr">
              <a:lnSpc>
                <a:spcPts val="2294"/>
              </a:lnSpc>
              <a:buNone/>
            </a:pPr>
            <a:r>
              <a:rPr lang="en-US" sz="1650" i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 week of referral</a:t>
            </a:r>
            <a:endParaRPr lang="en-US" sz="1650" dirty="0"/>
          </a:p>
        </p:txBody>
      </p:sp>
      <p:sp>
        <p:nvSpPr>
          <p:cNvPr id="14" name="SK-9-text-13"/>
          <p:cNvSpPr/>
          <p:nvPr/>
        </p:nvSpPr>
        <p:spPr>
          <a:xfrm>
            <a:off x="6831806" y="3952875"/>
            <a:ext cx="3300413" cy="5825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94"/>
              </a:lnSpc>
              <a:buNone/>
            </a:pPr>
            <a:r>
              <a:rPr lang="en-US" sz="1650" i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Treatment must start within</a:t>
            </a:r>
            <a:endParaRPr lang="en-US" sz="1650" dirty="0"/>
          </a:p>
          <a:p>
            <a:pPr marL="0" indent="0" algn="ctr">
              <a:lnSpc>
                <a:spcPts val="2294"/>
              </a:lnSpc>
              <a:buNone/>
            </a:pPr>
            <a:r>
              <a:rPr lang="en-US" sz="1650" i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4 weeks of referral</a:t>
            </a:r>
            <a:endParaRPr lang="en-US" sz="1650" dirty="0"/>
          </a:p>
        </p:txBody>
      </p:sp>
      <p:sp>
        <p:nvSpPr>
          <p:cNvPr id="15" name="SK-9-text-14"/>
          <p:cNvSpPr/>
          <p:nvPr/>
        </p:nvSpPr>
        <p:spPr>
          <a:xfrm>
            <a:off x="285750" y="4829175"/>
            <a:ext cx="5270153" cy="83403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89"/>
              </a:lnSpc>
              <a:buNone/>
            </a:pPr>
            <a:r>
              <a:rPr lang="en-US" sz="1575" b="1" dirty="0">
                <a:solidFill>
                  <a:srgbClr val="1A1A1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- • Refer to community-based, specialist,</a:t>
            </a:r>
            <a:endParaRPr lang="en-US" sz="1575" dirty="0"/>
          </a:p>
          <a:p>
            <a:pPr marL="0" indent="0">
              <a:lnSpc>
                <a:spcPts val="2189"/>
              </a:lnSpc>
              <a:buNone/>
            </a:pPr>
            <a:r>
              <a:rPr lang="en-US" sz="1575" b="1" dirty="0">
                <a:solidFill>
                  <a:srgbClr val="1A1A1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age-appropriate CYP ED team — not</a:t>
            </a:r>
            <a:endParaRPr lang="en-US" sz="1575" dirty="0"/>
          </a:p>
          <a:p>
            <a:pPr marL="0" indent="0">
              <a:lnSpc>
                <a:spcPts val="2189"/>
              </a:lnSpc>
              <a:buNone/>
            </a:pPr>
            <a:r>
              <a:rPr lang="en-US" sz="1575" b="1" dirty="0">
                <a:solidFill>
                  <a:srgbClr val="1A1A1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generic CAMHS</a:t>
            </a:r>
            <a:endParaRPr lang="en-US" sz="1575" dirty="0"/>
          </a:p>
        </p:txBody>
      </p:sp>
      <p:sp>
        <p:nvSpPr>
          <p:cNvPr id="16" name="SK-9-text-15"/>
          <p:cNvSpPr/>
          <p:nvPr/>
        </p:nvSpPr>
        <p:spPr>
          <a:xfrm>
            <a:off x="285750" y="5781675"/>
            <a:ext cx="11906250" cy="3122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59"/>
              </a:lnSpc>
              <a:buNone/>
            </a:pPr>
            <a:r>
              <a:rPr lang="en-US" sz="1650" dirty="0">
                <a:solidFill>
                  <a:srgbClr val="1A1A1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- • Integrated with inpatient pathway when needed</a:t>
            </a:r>
            <a:endParaRPr lang="en-US" sz="1650" dirty="0"/>
          </a:p>
        </p:txBody>
      </p:sp>
      <p:sp>
        <p:nvSpPr>
          <p:cNvPr id="17" name="SK-9-text-16"/>
          <p:cNvSpPr/>
          <p:nvPr/>
        </p:nvSpPr>
        <p:spPr>
          <a:xfrm>
            <a:off x="285750" y="6134100"/>
            <a:ext cx="10309860" cy="3122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59"/>
              </a:lnSpc>
              <a:buNone/>
            </a:pPr>
            <a:r>
              <a:rPr lang="en-US" sz="1650" dirty="0">
                <a:solidFill>
                  <a:srgbClr val="1A1A1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- • Self-referral available in many areas</a:t>
            </a:r>
            <a:endParaRPr lang="en-US" sz="1650" dirty="0"/>
          </a:p>
        </p:txBody>
      </p:sp>
      <p:sp>
        <p:nvSpPr>
          <p:cNvPr id="18" name="SK-9-text-17"/>
          <p:cNvSpPr/>
          <p:nvPr/>
        </p:nvSpPr>
        <p:spPr>
          <a:xfrm>
            <a:off x="11068050" y="6629400"/>
            <a:ext cx="806648" cy="1413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114"/>
              </a:lnSpc>
              <a:buNone/>
            </a:pPr>
            <a:r>
              <a:rPr lang="en-US" sz="1125" dirty="0">
                <a:solidFill>
                  <a:srgbClr val="78787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May 2026</a:t>
            </a:r>
            <a:endParaRPr lang="en-US" sz="1125" dirty="0"/>
          </a:p>
        </p:txBody>
      </p:sp>
      <p:sp>
        <p:nvSpPr>
          <p:cNvPr id="19" name="SK-9-text-18"/>
          <p:cNvSpPr/>
          <p:nvPr/>
        </p:nvSpPr>
        <p:spPr>
          <a:xfrm>
            <a:off x="4001393" y="6629400"/>
            <a:ext cx="4170015" cy="1413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14"/>
              </a:lnSpc>
              <a:buNone/>
            </a:pPr>
            <a:r>
              <a:rPr lang="en-US" sz="1125" dirty="0">
                <a:solidFill>
                  <a:srgbClr val="78787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NICE NG69 / NHS England CYP ED Programme</a:t>
            </a:r>
            <a:endParaRPr lang="en-US" sz="1125" dirty="0"/>
          </a:p>
        </p:txBody>
      </p:sp>
      <p:sp>
        <p:nvSpPr>
          <p:cNvPr id="20" name="SK-9-text-19"/>
          <p:cNvSpPr/>
          <p:nvPr/>
        </p:nvSpPr>
        <p:spPr>
          <a:xfrm>
            <a:off x="361950" y="6629400"/>
            <a:ext cx="2057400" cy="1413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14"/>
              </a:lnSpc>
              <a:buNone/>
            </a:pPr>
            <a:r>
              <a:rPr lang="en-US" sz="1125" dirty="0">
                <a:solidFill>
                  <a:srgbClr val="78787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</a:t>
            </a:r>
            <a:endParaRPr lang="en-US" sz="11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7467" y="1975098"/>
            <a:ext cx="853380" cy="720030"/>
          </a:xfrm>
          <a:prstGeom prst="rect">
            <a:avLst/>
          </a:prstGeom>
        </p:spPr>
      </p:pic>
      <p:pic>
        <p:nvPicPr>
          <p:cNvPr id="4" name="SK-1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1365" y="1927027"/>
            <a:ext cx="804565" cy="802332"/>
          </a:xfrm>
          <a:prstGeom prst="rect">
            <a:avLst/>
          </a:prstGeom>
        </p:spPr>
      </p:pic>
      <p:pic>
        <p:nvPicPr>
          <p:cNvPr id="5" name="SK-1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2667" y="1851571"/>
            <a:ext cx="1426369" cy="1008013"/>
          </a:xfrm>
          <a:prstGeom prst="rect">
            <a:avLst/>
          </a:prstGeom>
        </p:spPr>
      </p:pic>
      <p:sp>
        <p:nvSpPr>
          <p:cNvPr id="6" name="SK-10-text-5"/>
          <p:cNvSpPr/>
          <p:nvPr/>
        </p:nvSpPr>
        <p:spPr>
          <a:xfrm>
            <a:off x="590550" y="638175"/>
            <a:ext cx="11601450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050"/>
              </a:lnSpc>
              <a:buNone/>
            </a:pPr>
            <a:r>
              <a:rPr lang="en-US" sz="3375" b="1" dirty="0">
                <a:solidFill>
                  <a:srgbClr val="28344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Treatment for Anorexia Nervosa</a:t>
            </a:r>
            <a:endParaRPr lang="en-US" sz="3375" dirty="0"/>
          </a:p>
        </p:txBody>
      </p:sp>
      <p:sp>
        <p:nvSpPr>
          <p:cNvPr id="7" name="SK-10-text-6"/>
          <p:cNvSpPr/>
          <p:nvPr/>
        </p:nvSpPr>
        <p:spPr>
          <a:xfrm>
            <a:off x="590550" y="2933700"/>
            <a:ext cx="6949440" cy="2171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First-Line: Family-Based Therapy</a:t>
            </a:r>
            <a:endParaRPr lang="en-US" sz="1425" dirty="0"/>
          </a:p>
        </p:txBody>
      </p:sp>
      <p:sp>
        <p:nvSpPr>
          <p:cNvPr id="8" name="SK-10-text-7"/>
          <p:cNvSpPr/>
          <p:nvPr/>
        </p:nvSpPr>
        <p:spPr>
          <a:xfrm>
            <a:off x="5105400" y="2933700"/>
            <a:ext cx="4126230" cy="2171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If FBT Not Accepted</a:t>
            </a:r>
            <a:endParaRPr lang="en-US" sz="1425" dirty="0"/>
          </a:p>
        </p:txBody>
      </p:sp>
      <p:sp>
        <p:nvSpPr>
          <p:cNvPr id="9" name="SK-10-text-8"/>
          <p:cNvSpPr/>
          <p:nvPr/>
        </p:nvSpPr>
        <p:spPr>
          <a:xfrm>
            <a:off x="8515350" y="2933700"/>
            <a:ext cx="3676650" cy="2171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Inpatient Admission When...</a:t>
            </a:r>
            <a:endParaRPr lang="en-US" sz="1425" dirty="0"/>
          </a:p>
        </p:txBody>
      </p:sp>
      <p:sp>
        <p:nvSpPr>
          <p:cNvPr id="10" name="SK-10-text-9"/>
          <p:cNvSpPr/>
          <p:nvPr/>
        </p:nvSpPr>
        <p:spPr>
          <a:xfrm>
            <a:off x="962025" y="6019800"/>
            <a:ext cx="10858500" cy="2171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28344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Do NOT discharge solely on reaching healthy weight</a:t>
            </a:r>
            <a:endParaRPr lang="en-US" sz="1425" dirty="0"/>
          </a:p>
        </p:txBody>
      </p:sp>
      <p:sp>
        <p:nvSpPr>
          <p:cNvPr id="11" name="SK-10-text-10"/>
          <p:cNvSpPr/>
          <p:nvPr/>
        </p:nvSpPr>
        <p:spPr>
          <a:xfrm>
            <a:off x="6665715" y="5911230"/>
            <a:ext cx="4916686" cy="434280"/>
          </a:xfrm>
          <a:prstGeom prst="rect">
            <a:avLst/>
          </a:prstGeom>
          <a:solidFill>
            <a:srgbClr val="DDDDDD"/>
          </a:solidFill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28344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Do NOT admit solely for psychological treatment —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28344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age-appropriate facilities required</a:t>
            </a:r>
            <a:endParaRPr lang="en-US" sz="1425" dirty="0"/>
          </a:p>
        </p:txBody>
      </p:sp>
      <p:sp>
        <p:nvSpPr>
          <p:cNvPr id="12" name="SK-10-text-11"/>
          <p:cNvSpPr/>
          <p:nvPr/>
        </p:nvSpPr>
        <p:spPr>
          <a:xfrm>
            <a:off x="714375" y="1285875"/>
            <a:ext cx="754380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NHS</a:t>
            </a:r>
            <a:endParaRPr lang="en-US" sz="1650" dirty="0"/>
          </a:p>
        </p:txBody>
      </p:sp>
      <p:sp>
        <p:nvSpPr>
          <p:cNvPr id="13" name="SK-10-text-12"/>
          <p:cNvSpPr/>
          <p:nvPr/>
        </p:nvSpPr>
        <p:spPr>
          <a:xfrm>
            <a:off x="1143000" y="1314450"/>
            <a:ext cx="960120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28344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NG69 — Children and Young People (Under 18s)</a:t>
            </a:r>
            <a:endParaRPr lang="en-US" sz="1350" dirty="0"/>
          </a:p>
        </p:txBody>
      </p:sp>
      <p:sp>
        <p:nvSpPr>
          <p:cNvPr id="14" name="SK-10-text-13"/>
          <p:cNvSpPr/>
          <p:nvPr/>
        </p:nvSpPr>
        <p:spPr>
          <a:xfrm>
            <a:off x="714375" y="3238500"/>
            <a:ext cx="6957060" cy="12576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990"/>
              </a:lnSpc>
              <a:buNone/>
            </a:pPr>
            <a:r>
              <a:rPr lang="en-US" sz="82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Maudsley Model — strongest evidence base for under-18s</a:t>
            </a:r>
            <a:endParaRPr lang="en-US" sz="825" dirty="0"/>
          </a:p>
        </p:txBody>
      </p:sp>
      <p:sp>
        <p:nvSpPr>
          <p:cNvPr id="15" name="SK-10-text-14"/>
          <p:cNvSpPr/>
          <p:nvPr/>
        </p:nvSpPr>
        <p:spPr>
          <a:xfrm>
            <a:off x="714375" y="3609975"/>
            <a:ext cx="3488978" cy="188237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52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- Family takes the lead in restoring</a:t>
            </a:r>
            <a:endParaRPr lang="en-US" sz="1425" dirty="0"/>
          </a:p>
          <a:p>
            <a:pPr marL="0" indent="0">
              <a:lnSpc>
                <a:spcPts val="1852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nutrition</a:t>
            </a:r>
            <a:endParaRPr lang="en-US" sz="1425" dirty="0"/>
          </a:p>
          <a:p>
            <a:pPr marL="0" indent="0">
              <a:lnSpc>
                <a:spcPts val="1852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- Therapist facilitates and supports</a:t>
            </a:r>
            <a:endParaRPr lang="en-US" sz="1425" dirty="0"/>
          </a:p>
          <a:p>
            <a:pPr marL="0" indent="0">
              <a:lnSpc>
                <a:spcPts val="1852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the family</a:t>
            </a:r>
            <a:endParaRPr lang="en-US" sz="1425" dirty="0"/>
          </a:p>
          <a:p>
            <a:pPr marL="0" indent="0">
              <a:lnSpc>
                <a:spcPts val="1852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- Target healthy weight AND</a:t>
            </a:r>
            <a:endParaRPr lang="en-US" sz="1425" dirty="0"/>
          </a:p>
          <a:p>
            <a:pPr marL="0" indent="0">
              <a:lnSpc>
                <a:spcPts val="1852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psychological recovery together</a:t>
            </a:r>
            <a:endParaRPr lang="en-US" sz="1425" dirty="0"/>
          </a:p>
          <a:p>
            <a:pPr marL="0" indent="0">
              <a:lnSpc>
                <a:spcPts val="1852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- Dietary rehabilitation alongside</a:t>
            </a:r>
            <a:endParaRPr lang="en-US" sz="1425" dirty="0"/>
          </a:p>
          <a:p>
            <a:pPr marL="0" indent="0">
              <a:lnSpc>
                <a:spcPts val="1852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psychological treatment</a:t>
            </a:r>
            <a:endParaRPr lang="en-US" sz="1425" dirty="0"/>
          </a:p>
        </p:txBody>
      </p:sp>
      <p:sp>
        <p:nvSpPr>
          <p:cNvPr id="16" name="SK-10-text-15"/>
          <p:cNvSpPr/>
          <p:nvPr/>
        </p:nvSpPr>
        <p:spPr>
          <a:xfrm>
            <a:off x="4572000" y="3562350"/>
            <a:ext cx="3604171" cy="14117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52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- Cognitive Analytical Therapy (CAT)</a:t>
            </a:r>
            <a:endParaRPr lang="en-US" sz="1425" dirty="0"/>
          </a:p>
          <a:p>
            <a:pPr marL="0" indent="0">
              <a:lnSpc>
                <a:spcPts val="1852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- CBT for Eating Disorders (CBT-</a:t>
            </a:r>
            <a:endParaRPr lang="en-US" sz="1425" dirty="0"/>
          </a:p>
          <a:p>
            <a:pPr marL="0" indent="0">
              <a:lnSpc>
                <a:spcPts val="1852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ED)</a:t>
            </a:r>
            <a:endParaRPr lang="en-US" sz="1425" dirty="0"/>
          </a:p>
          <a:p>
            <a:pPr marL="0" indent="0">
              <a:lnSpc>
                <a:spcPts val="1852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- Individual psychological therapy</a:t>
            </a:r>
            <a:endParaRPr lang="en-US" sz="1425" dirty="0"/>
          </a:p>
          <a:p>
            <a:pPr marL="0" indent="0">
              <a:lnSpc>
                <a:spcPts val="1852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- Engage young person in shared</a:t>
            </a:r>
            <a:endParaRPr lang="en-US" sz="1425" dirty="0"/>
          </a:p>
          <a:p>
            <a:pPr marL="0" indent="0">
              <a:lnSpc>
                <a:spcPts val="1852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decision-making</a:t>
            </a:r>
            <a:endParaRPr lang="en-US" sz="1425" dirty="0"/>
          </a:p>
        </p:txBody>
      </p:sp>
      <p:sp>
        <p:nvSpPr>
          <p:cNvPr id="17" name="SK-10-text-16"/>
          <p:cNvSpPr/>
          <p:nvPr/>
        </p:nvSpPr>
        <p:spPr>
          <a:xfrm>
            <a:off x="8515350" y="3562350"/>
            <a:ext cx="3195638" cy="14117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52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- Physically compromised and</a:t>
            </a:r>
            <a:endParaRPr lang="en-US" sz="1425" dirty="0"/>
          </a:p>
          <a:p>
            <a:pPr marL="0" indent="0">
              <a:lnSpc>
                <a:spcPts val="1852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community management</a:t>
            </a:r>
            <a:endParaRPr lang="en-US" sz="1425" dirty="0"/>
          </a:p>
          <a:p>
            <a:pPr marL="0" indent="0">
              <a:lnSpc>
                <a:spcPts val="1852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insufficient</a:t>
            </a:r>
            <a:endParaRPr lang="en-US" sz="1425" dirty="0"/>
          </a:p>
          <a:p>
            <a:pPr marL="0" indent="0">
              <a:lnSpc>
                <a:spcPts val="1852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- Severe suicide or self-harm risk</a:t>
            </a:r>
            <a:endParaRPr lang="en-US" sz="1425" dirty="0"/>
          </a:p>
          <a:p>
            <a:pPr marL="0" indent="0">
              <a:lnSpc>
                <a:spcPts val="1852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- Medical emergency criteria met</a:t>
            </a:r>
            <a:endParaRPr lang="en-US" sz="1425" dirty="0"/>
          </a:p>
          <a:p>
            <a:pPr marL="0" indent="0">
              <a:lnSpc>
                <a:spcPts val="1852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(see Junior MARSIPAN)</a:t>
            </a:r>
            <a:endParaRPr lang="en-US" sz="1425" dirty="0"/>
          </a:p>
        </p:txBody>
      </p:sp>
      <p:sp>
        <p:nvSpPr>
          <p:cNvPr id="18" name="SK-10-text-17"/>
          <p:cNvSpPr/>
          <p:nvPr/>
        </p:nvSpPr>
        <p:spPr>
          <a:xfrm>
            <a:off x="10829925" y="123825"/>
            <a:ext cx="1267718" cy="2095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65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NICE NG69</a:t>
            </a:r>
            <a:endParaRPr lang="en-US" sz="1650" dirty="0"/>
          </a:p>
        </p:txBody>
      </p:sp>
      <p:sp>
        <p:nvSpPr>
          <p:cNvPr id="19" name="SK-10-text-18"/>
          <p:cNvSpPr/>
          <p:nvPr/>
        </p:nvSpPr>
        <p:spPr>
          <a:xfrm>
            <a:off x="228600" y="57150"/>
            <a:ext cx="2744986" cy="3256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83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 Teaching Deck</a:t>
            </a:r>
            <a:endParaRPr lang="en-US" sz="1350" dirty="0"/>
          </a:p>
          <a:p>
            <a:pPr marL="0" indent="0">
              <a:lnSpc>
                <a:spcPts val="1283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20" name="SK-10-text-19"/>
          <p:cNvSpPr/>
          <p:nvPr/>
        </p:nvSpPr>
        <p:spPr>
          <a:xfrm>
            <a:off x="10106025" y="6657975"/>
            <a:ext cx="2084933" cy="133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050"/>
              </a:lnSpc>
              <a:buNone/>
            </a:pPr>
            <a:r>
              <a:rPr lang="en-US" sz="1050" dirty="0">
                <a:solidFill>
                  <a:srgbClr val="78787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May 2026 — Bradford VTS</a:t>
            </a:r>
            <a:endParaRPr lang="en-US" sz="1050" dirty="0"/>
          </a:p>
        </p:txBody>
      </p:sp>
      <p:sp>
        <p:nvSpPr>
          <p:cNvPr id="21" name="SK-10-text-20"/>
          <p:cNvSpPr/>
          <p:nvPr/>
        </p:nvSpPr>
        <p:spPr>
          <a:xfrm>
            <a:off x="161925" y="6657975"/>
            <a:ext cx="3048000" cy="152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1200" dirty="0">
                <a:solidFill>
                  <a:srgbClr val="78787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Slide 10 of 24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K-11-text-2"/>
          <p:cNvSpPr/>
          <p:nvPr/>
        </p:nvSpPr>
        <p:spPr>
          <a:xfrm>
            <a:off x="466725" y="628650"/>
            <a:ext cx="11725275" cy="4115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212F3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Treatment: Bulimia Nervosa &amp; BED</a:t>
            </a:r>
            <a:endParaRPr lang="en-US" sz="2700" dirty="0"/>
          </a:p>
        </p:txBody>
      </p:sp>
      <p:sp>
        <p:nvSpPr>
          <p:cNvPr id="4" name="SK-11-text-3"/>
          <p:cNvSpPr/>
          <p:nvPr/>
        </p:nvSpPr>
        <p:spPr>
          <a:xfrm>
            <a:off x="466725" y="1133475"/>
            <a:ext cx="11725275" cy="3059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10"/>
              </a:lnSpc>
              <a:buNone/>
            </a:pPr>
            <a:r>
              <a:rPr lang="en-US" sz="2025" b="1" dirty="0">
                <a:solidFill>
                  <a:srgbClr val="1170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NG69 — Stepped Care for Children and Young People</a:t>
            </a:r>
            <a:endParaRPr lang="en-US" sz="2025" dirty="0"/>
          </a:p>
        </p:txBody>
      </p:sp>
      <p:sp>
        <p:nvSpPr>
          <p:cNvPr id="5" name="SK-11-text-4"/>
          <p:cNvSpPr/>
          <p:nvPr/>
        </p:nvSpPr>
        <p:spPr>
          <a:xfrm>
            <a:off x="1832521" y="1733550"/>
            <a:ext cx="2849761" cy="1943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Bulimia Nervosa (BN)</a:t>
            </a:r>
            <a:endParaRPr lang="en-US" sz="1275" dirty="0"/>
          </a:p>
        </p:txBody>
      </p:sp>
      <p:sp>
        <p:nvSpPr>
          <p:cNvPr id="6" name="SK-11-text-5"/>
          <p:cNvSpPr/>
          <p:nvPr/>
        </p:nvSpPr>
        <p:spPr>
          <a:xfrm>
            <a:off x="7128867" y="1733550"/>
            <a:ext cx="3677543" cy="1943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Binge Eating Disorder (BED)</a:t>
            </a:r>
            <a:endParaRPr lang="en-US" sz="1275" dirty="0"/>
          </a:p>
        </p:txBody>
      </p:sp>
      <p:sp>
        <p:nvSpPr>
          <p:cNvPr id="7" name="SK-11-text-6"/>
          <p:cNvSpPr/>
          <p:nvPr/>
        </p:nvSpPr>
        <p:spPr>
          <a:xfrm>
            <a:off x="832842" y="2571750"/>
            <a:ext cx="115193" cy="1943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275" dirty="0"/>
          </a:p>
        </p:txBody>
      </p:sp>
      <p:sp>
        <p:nvSpPr>
          <p:cNvPr id="8" name="SK-11-text-7"/>
          <p:cNvSpPr/>
          <p:nvPr/>
        </p:nvSpPr>
        <p:spPr>
          <a:xfrm>
            <a:off x="832842" y="3638550"/>
            <a:ext cx="115193" cy="1943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275" dirty="0"/>
          </a:p>
        </p:txBody>
      </p:sp>
      <p:sp>
        <p:nvSpPr>
          <p:cNvPr id="9" name="SK-11-text-8"/>
          <p:cNvSpPr/>
          <p:nvPr/>
        </p:nvSpPr>
        <p:spPr>
          <a:xfrm>
            <a:off x="832842" y="4638675"/>
            <a:ext cx="115193" cy="1943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275" dirty="0"/>
          </a:p>
        </p:txBody>
      </p:sp>
      <p:sp>
        <p:nvSpPr>
          <p:cNvPr id="10" name="SK-11-text-9"/>
          <p:cNvSpPr/>
          <p:nvPr/>
        </p:nvSpPr>
        <p:spPr>
          <a:xfrm>
            <a:off x="6556921" y="2571750"/>
            <a:ext cx="125611" cy="1943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275" dirty="0"/>
          </a:p>
        </p:txBody>
      </p:sp>
      <p:sp>
        <p:nvSpPr>
          <p:cNvPr id="11" name="SK-11-text-10"/>
          <p:cNvSpPr/>
          <p:nvPr/>
        </p:nvSpPr>
        <p:spPr>
          <a:xfrm>
            <a:off x="6556921" y="3609975"/>
            <a:ext cx="125611" cy="1943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275" dirty="0"/>
          </a:p>
        </p:txBody>
      </p:sp>
      <p:sp>
        <p:nvSpPr>
          <p:cNvPr id="12" name="SK-11-text-11"/>
          <p:cNvSpPr/>
          <p:nvPr/>
        </p:nvSpPr>
        <p:spPr>
          <a:xfrm>
            <a:off x="6556921" y="4629150"/>
            <a:ext cx="125611" cy="1943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275" dirty="0"/>
          </a:p>
        </p:txBody>
      </p:sp>
      <p:sp>
        <p:nvSpPr>
          <p:cNvPr id="13" name="SK-11-text-12"/>
          <p:cNvSpPr/>
          <p:nvPr/>
        </p:nvSpPr>
        <p:spPr>
          <a:xfrm>
            <a:off x="466725" y="6562725"/>
            <a:ext cx="3173730" cy="1602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62"/>
              </a:lnSpc>
              <a:buNone/>
            </a:pPr>
            <a:r>
              <a:rPr lang="en-US" sz="1275" dirty="0">
                <a:solidFill>
                  <a:srgbClr val="80808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NICE NG69 | BNF</a:t>
            </a:r>
            <a:endParaRPr lang="en-US" sz="1275" dirty="0"/>
          </a:p>
        </p:txBody>
      </p:sp>
      <p:sp>
        <p:nvSpPr>
          <p:cNvPr id="14" name="SK-11-text-13"/>
          <p:cNvSpPr/>
          <p:nvPr/>
        </p:nvSpPr>
        <p:spPr>
          <a:xfrm>
            <a:off x="813346" y="5591175"/>
            <a:ext cx="10496911" cy="540544"/>
          </a:xfrm>
          <a:prstGeom prst="rect">
            <a:avLst/>
          </a:prstGeom>
          <a:solidFill>
            <a:srgbClr val="C1D2E5"/>
          </a:solidFill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29"/>
              </a:lnSpc>
              <a:buNone/>
            </a:pPr>
            <a:r>
              <a:rPr lang="en-US" sz="1650" dirty="0">
                <a:solidFill>
                  <a:srgbClr val="212F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Both conditions: maintain a warm, non-judgmental therapeutic relationship throughout treatment.</a:t>
            </a:r>
            <a:endParaRPr lang="en-US" sz="1650" dirty="0"/>
          </a:p>
          <a:p>
            <a:pPr marL="0" indent="0">
              <a:lnSpc>
                <a:spcPts val="2129"/>
              </a:lnSpc>
              <a:buNone/>
            </a:pPr>
            <a:r>
              <a:rPr lang="en-US" sz="1650" dirty="0">
                <a:solidFill>
                  <a:srgbClr val="212F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 not attempt specialist ED therapy in primary care.</a:t>
            </a:r>
            <a:endParaRPr lang="en-US" sz="1650" dirty="0"/>
          </a:p>
        </p:txBody>
      </p:sp>
      <p:sp>
        <p:nvSpPr>
          <p:cNvPr id="15" name="SK-11-text-14"/>
          <p:cNvSpPr/>
          <p:nvPr/>
        </p:nvSpPr>
        <p:spPr>
          <a:xfrm>
            <a:off x="1266825" y="2314575"/>
            <a:ext cx="2286000" cy="382041"/>
          </a:xfrm>
          <a:prstGeom prst="rect">
            <a:avLst/>
          </a:prstGeom>
          <a:solidFill>
            <a:schemeClr val="bg1"/>
          </a:solidFill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500" b="1" dirty="0">
                <a:solidFill>
                  <a:srgbClr val="212F3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First-Line</a:t>
            </a:r>
            <a:endParaRPr lang="en-US" sz="1500" dirty="0"/>
          </a:p>
        </p:txBody>
      </p:sp>
      <p:sp>
        <p:nvSpPr>
          <p:cNvPr id="16" name="SK-11-text-15"/>
          <p:cNvSpPr/>
          <p:nvPr/>
        </p:nvSpPr>
        <p:spPr>
          <a:xfrm>
            <a:off x="1266825" y="3505200"/>
            <a:ext cx="4343400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500" b="1" dirty="0">
                <a:solidFill>
                  <a:srgbClr val="212F3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If FBT Not Accepted</a:t>
            </a:r>
            <a:endParaRPr lang="en-US" sz="1500" dirty="0"/>
          </a:p>
        </p:txBody>
      </p:sp>
      <p:sp>
        <p:nvSpPr>
          <p:cNvPr id="17" name="SK-11-text-16"/>
          <p:cNvSpPr/>
          <p:nvPr/>
        </p:nvSpPr>
        <p:spPr>
          <a:xfrm>
            <a:off x="1266825" y="4476750"/>
            <a:ext cx="6400800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500" b="1" dirty="0">
                <a:solidFill>
                  <a:srgbClr val="212F3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First Step / Lower Intensity</a:t>
            </a:r>
            <a:endParaRPr lang="en-US" sz="1500" dirty="0"/>
          </a:p>
        </p:txBody>
      </p:sp>
      <p:sp>
        <p:nvSpPr>
          <p:cNvPr id="18" name="SK-11-text-17"/>
          <p:cNvSpPr/>
          <p:nvPr/>
        </p:nvSpPr>
        <p:spPr>
          <a:xfrm>
            <a:off x="7058025" y="2314575"/>
            <a:ext cx="2286000" cy="331589"/>
          </a:xfrm>
          <a:prstGeom prst="rect">
            <a:avLst/>
          </a:prstGeom>
          <a:solidFill>
            <a:schemeClr val="bg1"/>
          </a:solidFill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500" b="1" dirty="0">
                <a:solidFill>
                  <a:srgbClr val="212F3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First-Line</a:t>
            </a:r>
            <a:endParaRPr lang="en-US" sz="1500" dirty="0"/>
          </a:p>
        </p:txBody>
      </p:sp>
      <p:sp>
        <p:nvSpPr>
          <p:cNvPr id="19" name="SK-11-text-18"/>
          <p:cNvSpPr/>
          <p:nvPr/>
        </p:nvSpPr>
        <p:spPr>
          <a:xfrm>
            <a:off x="7058025" y="3495675"/>
            <a:ext cx="4800600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500" b="1" dirty="0">
                <a:solidFill>
                  <a:srgbClr val="212F3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Psychological Therapy</a:t>
            </a:r>
            <a:endParaRPr lang="en-US" sz="1500" dirty="0"/>
          </a:p>
        </p:txBody>
      </p:sp>
      <p:sp>
        <p:nvSpPr>
          <p:cNvPr id="20" name="SK-11-text-19"/>
          <p:cNvSpPr/>
          <p:nvPr/>
        </p:nvSpPr>
        <p:spPr>
          <a:xfrm>
            <a:off x="7058025" y="4467225"/>
            <a:ext cx="3429000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500" b="1" dirty="0">
                <a:solidFill>
                  <a:srgbClr val="212F3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Physical Health</a:t>
            </a:r>
            <a:endParaRPr lang="en-US" sz="1500" dirty="0"/>
          </a:p>
        </p:txBody>
      </p:sp>
      <p:sp>
        <p:nvSpPr>
          <p:cNvPr id="21" name="SK-11-text-20"/>
          <p:cNvSpPr/>
          <p:nvPr/>
        </p:nvSpPr>
        <p:spPr>
          <a:xfrm>
            <a:off x="1266825" y="2628900"/>
            <a:ext cx="5102423" cy="51077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12"/>
              </a:lnSpc>
              <a:buNone/>
            </a:pPr>
            <a:r>
              <a:rPr lang="en-US" sz="1350" dirty="0">
                <a:solidFill>
                  <a:srgbClr val="212F3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Family-Based Therapy (FBT)—adapted for BN</a:t>
            </a:r>
            <a:endParaRPr lang="en-US" sz="1350" dirty="0"/>
          </a:p>
          <a:p>
            <a:pPr marL="0" indent="0">
              <a:lnSpc>
                <a:spcPts val="2012"/>
              </a:lnSpc>
              <a:buNone/>
            </a:pPr>
            <a:r>
              <a:rPr lang="en-US" sz="1350" dirty="0">
                <a:solidFill>
                  <a:srgbClr val="212F3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*Involves family in disrupting binge-purge cycle</a:t>
            </a:r>
            <a:endParaRPr lang="en-US" sz="1350" dirty="0"/>
          </a:p>
        </p:txBody>
      </p:sp>
      <p:sp>
        <p:nvSpPr>
          <p:cNvPr id="22" name="SK-11-text-21"/>
          <p:cNvSpPr/>
          <p:nvPr/>
        </p:nvSpPr>
        <p:spPr>
          <a:xfrm>
            <a:off x="1266825" y="3819525"/>
            <a:ext cx="9052560" cy="25538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12"/>
              </a:lnSpc>
              <a:buNone/>
            </a:pPr>
            <a:r>
              <a:rPr lang="en-US" sz="1350" dirty="0">
                <a:solidFill>
                  <a:srgbClr val="212F3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Individual CBT for Eating Disorders (CBT-ED)</a:t>
            </a:r>
            <a:endParaRPr lang="en-US" sz="1350" dirty="0"/>
          </a:p>
        </p:txBody>
      </p:sp>
      <p:sp>
        <p:nvSpPr>
          <p:cNvPr id="23" name="SK-11-text-22"/>
          <p:cNvSpPr/>
          <p:nvPr/>
        </p:nvSpPr>
        <p:spPr>
          <a:xfrm>
            <a:off x="1266825" y="4781550"/>
            <a:ext cx="8229600" cy="25538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12"/>
              </a:lnSpc>
              <a:buNone/>
            </a:pPr>
            <a:r>
              <a:rPr lang="en-US" sz="1350" dirty="0">
                <a:solidFill>
                  <a:srgbClr val="212F3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Guided self-help as initial intervention</a:t>
            </a:r>
            <a:endParaRPr lang="en-US" sz="1350" dirty="0"/>
          </a:p>
        </p:txBody>
      </p:sp>
      <p:sp>
        <p:nvSpPr>
          <p:cNvPr id="24" name="SK-11-text-23"/>
          <p:cNvSpPr/>
          <p:nvPr/>
        </p:nvSpPr>
        <p:spPr>
          <a:xfrm>
            <a:off x="7058025" y="2628900"/>
            <a:ext cx="4861471" cy="51077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12"/>
              </a:lnSpc>
              <a:buNone/>
            </a:pPr>
            <a:r>
              <a:rPr lang="en-US" sz="1350" dirty="0">
                <a:solidFill>
                  <a:srgbClr val="212F3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Guided self-help—first step for all CYP with</a:t>
            </a:r>
            <a:endParaRPr lang="en-US" sz="1350" dirty="0"/>
          </a:p>
          <a:p>
            <a:pPr marL="0" indent="0">
              <a:lnSpc>
                <a:spcPts val="2012"/>
              </a:lnSpc>
              <a:buNone/>
            </a:pPr>
            <a:r>
              <a:rPr lang="en-US" sz="1350" dirty="0">
                <a:solidFill>
                  <a:srgbClr val="212F3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BED</a:t>
            </a:r>
            <a:endParaRPr lang="en-US" sz="1350" dirty="0"/>
          </a:p>
        </p:txBody>
      </p:sp>
      <p:sp>
        <p:nvSpPr>
          <p:cNvPr id="25" name="SK-11-text-24"/>
          <p:cNvSpPr/>
          <p:nvPr/>
        </p:nvSpPr>
        <p:spPr>
          <a:xfrm>
            <a:off x="7058025" y="3819525"/>
            <a:ext cx="5133975" cy="25538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12"/>
              </a:lnSpc>
              <a:buNone/>
            </a:pPr>
            <a:r>
              <a:rPr lang="en-US" sz="1350" dirty="0">
                <a:solidFill>
                  <a:srgbClr val="212F3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Individual or group CBT for Eating Disorders</a:t>
            </a:r>
            <a:endParaRPr lang="en-US" sz="1350" dirty="0"/>
          </a:p>
        </p:txBody>
      </p:sp>
      <p:sp>
        <p:nvSpPr>
          <p:cNvPr id="26" name="SK-11-text-25"/>
          <p:cNvSpPr/>
          <p:nvPr/>
        </p:nvSpPr>
        <p:spPr>
          <a:xfrm>
            <a:off x="7058025" y="4781550"/>
            <a:ext cx="5133975" cy="25538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12"/>
              </a:lnSpc>
              <a:buNone/>
            </a:pPr>
            <a:r>
              <a:rPr lang="en-US" sz="1350" dirty="0">
                <a:solidFill>
                  <a:srgbClr val="212F3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Monitor and manage physical complications</a:t>
            </a:r>
            <a:endParaRPr lang="en-US" sz="1350" dirty="0"/>
          </a:p>
        </p:txBody>
      </p:sp>
      <p:sp>
        <p:nvSpPr>
          <p:cNvPr id="27" name="SK-11-text-26"/>
          <p:cNvSpPr/>
          <p:nvPr/>
        </p:nvSpPr>
        <p:spPr>
          <a:xfrm>
            <a:off x="5141119" y="6562725"/>
            <a:ext cx="1938337" cy="1509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88"/>
              </a:lnSpc>
              <a:buNone/>
            </a:pPr>
            <a:r>
              <a:rPr lang="en-US" sz="1200" dirty="0">
                <a:solidFill>
                  <a:srgbClr val="1170E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28" name="SK-11-text-27"/>
          <p:cNvSpPr/>
          <p:nvPr/>
        </p:nvSpPr>
        <p:spPr>
          <a:xfrm>
            <a:off x="11201400" y="123825"/>
            <a:ext cx="618083" cy="1927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517"/>
              </a:lnSpc>
              <a:buNone/>
            </a:pPr>
            <a:r>
              <a:rPr lang="en-US" sz="1275" dirty="0">
                <a:solidFill>
                  <a:srgbClr val="80808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11 / 24</a:t>
            </a:r>
            <a:endParaRPr lang="en-US" sz="1275" dirty="0"/>
          </a:p>
        </p:txBody>
      </p:sp>
      <p:sp>
        <p:nvSpPr>
          <p:cNvPr id="29" name="SK-11-text-28"/>
          <p:cNvSpPr/>
          <p:nvPr/>
        </p:nvSpPr>
        <p:spPr>
          <a:xfrm>
            <a:off x="10953750" y="6562725"/>
            <a:ext cx="890588" cy="1509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188"/>
              </a:lnSpc>
              <a:buNone/>
            </a:pPr>
            <a:r>
              <a:rPr lang="en-US" sz="1200" dirty="0">
                <a:solidFill>
                  <a:srgbClr val="80808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May 2026</a:t>
            </a:r>
            <a:endParaRPr lang="en-US" sz="1200" dirty="0"/>
          </a:p>
        </p:txBody>
      </p:sp>
      <p:sp>
        <p:nvSpPr>
          <p:cNvPr id="30" name="SK-11-text-29"/>
          <p:cNvSpPr/>
          <p:nvPr/>
        </p:nvSpPr>
        <p:spPr>
          <a:xfrm>
            <a:off x="466725" y="123825"/>
            <a:ext cx="2331720" cy="1927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7"/>
              </a:lnSpc>
              <a:buNone/>
            </a:pPr>
            <a:r>
              <a:rPr lang="en-US" sz="1275" dirty="0">
                <a:solidFill>
                  <a:srgbClr val="80808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Bradford VTS</a:t>
            </a:r>
            <a:endParaRPr lang="en-US" sz="12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173" y="6089898"/>
            <a:ext cx="255984" cy="253603"/>
          </a:xfrm>
          <a:prstGeom prst="rect">
            <a:avLst/>
          </a:prstGeom>
        </p:spPr>
      </p:pic>
      <p:pic>
        <p:nvPicPr>
          <p:cNvPr id="4" name="SK-1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9153" y="5054203"/>
            <a:ext cx="572988" cy="514350"/>
          </a:xfrm>
          <a:prstGeom prst="rect">
            <a:avLst/>
          </a:prstGeom>
        </p:spPr>
      </p:pic>
      <p:pic>
        <p:nvPicPr>
          <p:cNvPr id="5" name="SK-1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4086" y="5054203"/>
            <a:ext cx="536377" cy="507355"/>
          </a:xfrm>
          <a:prstGeom prst="rect">
            <a:avLst/>
          </a:prstGeom>
        </p:spPr>
      </p:pic>
      <p:pic>
        <p:nvPicPr>
          <p:cNvPr id="6" name="SK-1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9153" y="3504307"/>
            <a:ext cx="585192" cy="541734"/>
          </a:xfrm>
          <a:prstGeom prst="rect">
            <a:avLst/>
          </a:prstGeom>
        </p:spPr>
      </p:pic>
      <p:pic>
        <p:nvPicPr>
          <p:cNvPr id="7" name="SK-1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6290" y="3504307"/>
            <a:ext cx="499765" cy="528042"/>
          </a:xfrm>
          <a:prstGeom prst="rect">
            <a:avLst/>
          </a:prstGeom>
        </p:spPr>
      </p:pic>
      <p:pic>
        <p:nvPicPr>
          <p:cNvPr id="8" name="SK-1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59153" y="1920180"/>
            <a:ext cx="585192" cy="699492"/>
          </a:xfrm>
          <a:prstGeom prst="rect">
            <a:avLst/>
          </a:prstGeom>
        </p:spPr>
      </p:pic>
      <p:pic>
        <p:nvPicPr>
          <p:cNvPr id="9" name="SK-1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8494" y="1920180"/>
            <a:ext cx="475357" cy="699492"/>
          </a:xfrm>
          <a:prstGeom prst="rect">
            <a:avLst/>
          </a:prstGeom>
        </p:spPr>
      </p:pic>
      <p:sp>
        <p:nvSpPr>
          <p:cNvPr id="10" name="SK-12-text-9"/>
          <p:cNvSpPr/>
          <p:nvPr/>
        </p:nvSpPr>
        <p:spPr>
          <a:xfrm>
            <a:off x="466725" y="533400"/>
            <a:ext cx="11725275" cy="4115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Drug Treatment Considerations</a:t>
            </a:r>
            <a:endParaRPr lang="en-US" sz="2700" dirty="0"/>
          </a:p>
        </p:txBody>
      </p:sp>
      <p:sp>
        <p:nvSpPr>
          <p:cNvPr id="11" name="SK-12-text-10"/>
          <p:cNvSpPr/>
          <p:nvPr/>
        </p:nvSpPr>
        <p:spPr>
          <a:xfrm>
            <a:off x="771525" y="1495425"/>
            <a:ext cx="5783580" cy="262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1A1A1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Recommended / Consider</a:t>
            </a:r>
            <a:endParaRPr lang="en-US" sz="1725" dirty="0"/>
          </a:p>
        </p:txBody>
      </p:sp>
      <p:sp>
        <p:nvSpPr>
          <p:cNvPr id="12" name="SK-12-text-11"/>
          <p:cNvSpPr/>
          <p:nvPr/>
        </p:nvSpPr>
        <p:spPr>
          <a:xfrm>
            <a:off x="771525" y="3038475"/>
            <a:ext cx="8938260" cy="262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1A1A1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Use with Caution / Specialist Only</a:t>
            </a:r>
            <a:endParaRPr lang="en-US" sz="1725" dirty="0"/>
          </a:p>
        </p:txBody>
      </p:sp>
      <p:sp>
        <p:nvSpPr>
          <p:cNvPr id="13" name="SK-12-text-12"/>
          <p:cNvSpPr/>
          <p:nvPr/>
        </p:nvSpPr>
        <p:spPr>
          <a:xfrm>
            <a:off x="771525" y="4600575"/>
            <a:ext cx="1314450" cy="262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1A1A1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Avoid</a:t>
            </a:r>
            <a:endParaRPr lang="en-US" sz="1725" dirty="0"/>
          </a:p>
        </p:txBody>
      </p:sp>
      <p:sp>
        <p:nvSpPr>
          <p:cNvPr id="14" name="SK-12-text-13"/>
          <p:cNvSpPr/>
          <p:nvPr/>
        </p:nvSpPr>
        <p:spPr>
          <a:xfrm>
            <a:off x="1685925" y="1905000"/>
            <a:ext cx="525780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500" b="1" dirty="0">
                <a:solidFill>
                  <a:srgbClr val="1A1A1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Multivitamin Supplement</a:t>
            </a:r>
            <a:endParaRPr lang="en-US" sz="1500" dirty="0"/>
          </a:p>
        </p:txBody>
      </p:sp>
      <p:sp>
        <p:nvSpPr>
          <p:cNvPr id="15" name="SK-12-text-14"/>
          <p:cNvSpPr/>
          <p:nvPr/>
        </p:nvSpPr>
        <p:spPr>
          <a:xfrm>
            <a:off x="1685925" y="3448050"/>
            <a:ext cx="487680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500" b="1" dirty="0">
                <a:solidFill>
                  <a:srgbClr val="1A1A1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Fluoxetine 60 mg/day</a:t>
            </a:r>
            <a:endParaRPr lang="en-US" sz="1500" dirty="0"/>
          </a:p>
        </p:txBody>
      </p:sp>
      <p:sp>
        <p:nvSpPr>
          <p:cNvPr id="16" name="SK-12-text-15"/>
          <p:cNvSpPr/>
          <p:nvPr/>
        </p:nvSpPr>
        <p:spPr>
          <a:xfrm>
            <a:off x="1685925" y="5019675"/>
            <a:ext cx="731520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500" b="1" dirty="0">
                <a:solidFill>
                  <a:srgbClr val="1A1A1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Tricyclic Antidepressants (TCAs)</a:t>
            </a:r>
            <a:endParaRPr lang="en-US" sz="1500" dirty="0"/>
          </a:p>
        </p:txBody>
      </p:sp>
      <p:sp>
        <p:nvSpPr>
          <p:cNvPr id="17" name="SK-12-text-16"/>
          <p:cNvSpPr/>
          <p:nvPr/>
        </p:nvSpPr>
        <p:spPr>
          <a:xfrm>
            <a:off x="7296150" y="1905000"/>
            <a:ext cx="489585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500" b="1" dirty="0">
                <a:solidFill>
                  <a:srgbClr val="1A1A1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Thiamine (Pabrinex) + Phosphate</a:t>
            </a:r>
            <a:endParaRPr lang="en-US" sz="1500" dirty="0"/>
          </a:p>
        </p:txBody>
      </p:sp>
      <p:sp>
        <p:nvSpPr>
          <p:cNvPr id="18" name="SK-12-text-17"/>
          <p:cNvSpPr/>
          <p:nvPr/>
        </p:nvSpPr>
        <p:spPr>
          <a:xfrm>
            <a:off x="7296150" y="3448050"/>
            <a:ext cx="342900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500" b="1" dirty="0">
                <a:solidFill>
                  <a:srgbClr val="1A1A1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Olanzapine (AN)</a:t>
            </a:r>
            <a:endParaRPr lang="en-US" sz="1500" dirty="0"/>
          </a:p>
        </p:txBody>
      </p:sp>
      <p:sp>
        <p:nvSpPr>
          <p:cNvPr id="19" name="SK-12-text-18"/>
          <p:cNvSpPr/>
          <p:nvPr/>
        </p:nvSpPr>
        <p:spPr>
          <a:xfrm>
            <a:off x="7296150" y="5019675"/>
            <a:ext cx="489585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500" b="1" dirty="0">
                <a:solidFill>
                  <a:srgbClr val="1A1A1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High-Dose Antipsychotics</a:t>
            </a:r>
            <a:endParaRPr lang="en-US" sz="1500" dirty="0"/>
          </a:p>
        </p:txBody>
      </p:sp>
      <p:sp>
        <p:nvSpPr>
          <p:cNvPr id="20" name="SK-12-text-19"/>
          <p:cNvSpPr/>
          <p:nvPr/>
        </p:nvSpPr>
        <p:spPr>
          <a:xfrm>
            <a:off x="1685925" y="2247900"/>
            <a:ext cx="925830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1A1A1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Recommend while awaiting specialist treatment</a:t>
            </a:r>
            <a:endParaRPr lang="en-US" sz="1350" dirty="0"/>
          </a:p>
        </p:txBody>
      </p:sp>
      <p:sp>
        <p:nvSpPr>
          <p:cNvPr id="21" name="SK-12-text-20"/>
          <p:cNvSpPr/>
          <p:nvPr/>
        </p:nvSpPr>
        <p:spPr>
          <a:xfrm>
            <a:off x="1685925" y="3790950"/>
            <a:ext cx="617220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1A1A1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Evidence for BN in adults only</a:t>
            </a:r>
            <a:endParaRPr lang="en-US" sz="1350" dirty="0"/>
          </a:p>
        </p:txBody>
      </p:sp>
      <p:sp>
        <p:nvSpPr>
          <p:cNvPr id="22" name="SK-12-text-21"/>
          <p:cNvSpPr/>
          <p:nvPr/>
        </p:nvSpPr>
        <p:spPr>
          <a:xfrm>
            <a:off x="1685925" y="5343525"/>
            <a:ext cx="10506075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1A1A1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Cardiac arrhythmia risk with electrolyte disturbances</a:t>
            </a:r>
            <a:endParaRPr lang="en-US" sz="1350" dirty="0"/>
          </a:p>
        </p:txBody>
      </p:sp>
      <p:sp>
        <p:nvSpPr>
          <p:cNvPr id="23" name="SK-12-text-22"/>
          <p:cNvSpPr/>
          <p:nvPr/>
        </p:nvSpPr>
        <p:spPr>
          <a:xfrm>
            <a:off x="7317135" y="2232199"/>
            <a:ext cx="4987230" cy="439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28"/>
              </a:lnSpc>
              <a:buNone/>
            </a:pPr>
            <a:r>
              <a:rPr lang="en-US" sz="1350" dirty="0">
                <a:solidFill>
                  <a:srgbClr val="1A1A1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Essential before and during refeeding — prevents</a:t>
            </a:r>
            <a:endParaRPr lang="en-US" sz="1350" dirty="0"/>
          </a:p>
          <a:p>
            <a:pPr marL="0" indent="0">
              <a:lnSpc>
                <a:spcPts val="1728"/>
              </a:lnSpc>
              <a:buNone/>
            </a:pPr>
            <a:r>
              <a:rPr lang="en-US" sz="1350" dirty="0">
                <a:solidFill>
                  <a:srgbClr val="1A1A1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refeeding syndrome and Wernicke's encephalopathy</a:t>
            </a:r>
            <a:endParaRPr lang="en-US" sz="1350" dirty="0"/>
          </a:p>
        </p:txBody>
      </p:sp>
      <p:sp>
        <p:nvSpPr>
          <p:cNvPr id="24" name="SK-12-text-23"/>
          <p:cNvSpPr/>
          <p:nvPr/>
        </p:nvSpPr>
        <p:spPr>
          <a:xfrm>
            <a:off x="7296150" y="3790950"/>
            <a:ext cx="489585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1A1A1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May be considered in specialist settings only</a:t>
            </a:r>
            <a:endParaRPr lang="en-US" sz="1350" dirty="0"/>
          </a:p>
        </p:txBody>
      </p:sp>
      <p:sp>
        <p:nvSpPr>
          <p:cNvPr id="25" name="SK-12-text-24"/>
          <p:cNvSpPr/>
          <p:nvPr/>
        </p:nvSpPr>
        <p:spPr>
          <a:xfrm>
            <a:off x="7330232" y="5364509"/>
            <a:ext cx="4987230" cy="4080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1A1A1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QTc prolongation risk — dangerous in malnourished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1A1A1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patients with electrolyte imbalance</a:t>
            </a:r>
            <a:endParaRPr lang="en-US" sz="1350" dirty="0"/>
          </a:p>
        </p:txBody>
      </p:sp>
      <p:sp>
        <p:nvSpPr>
          <p:cNvPr id="26" name="SK-12-text-25"/>
          <p:cNvSpPr/>
          <p:nvPr/>
        </p:nvSpPr>
        <p:spPr>
          <a:xfrm>
            <a:off x="466725" y="190500"/>
            <a:ext cx="3173730" cy="1927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1874D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NICE NG69 / BNF</a:t>
            </a:r>
            <a:endParaRPr lang="en-US" sz="1275" dirty="0"/>
          </a:p>
        </p:txBody>
      </p:sp>
      <p:sp>
        <p:nvSpPr>
          <p:cNvPr id="27" name="SK-12-text-26"/>
          <p:cNvSpPr/>
          <p:nvPr/>
        </p:nvSpPr>
        <p:spPr>
          <a:xfrm>
            <a:off x="762893" y="2047875"/>
            <a:ext cx="188565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A1A1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</a:t>
            </a:r>
            <a:endParaRPr lang="en-US" sz="1800" dirty="0"/>
          </a:p>
        </p:txBody>
      </p:sp>
      <p:sp>
        <p:nvSpPr>
          <p:cNvPr id="28" name="SK-12-text-27"/>
          <p:cNvSpPr/>
          <p:nvPr/>
        </p:nvSpPr>
        <p:spPr>
          <a:xfrm>
            <a:off x="6315968" y="2047875"/>
            <a:ext cx="188565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A1A1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</a:t>
            </a:r>
            <a:endParaRPr lang="en-US" sz="1800" dirty="0"/>
          </a:p>
        </p:txBody>
      </p:sp>
      <p:sp>
        <p:nvSpPr>
          <p:cNvPr id="29" name="SK-12-text-28"/>
          <p:cNvSpPr/>
          <p:nvPr/>
        </p:nvSpPr>
        <p:spPr>
          <a:xfrm>
            <a:off x="762893" y="3609975"/>
            <a:ext cx="188565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A1A1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</a:t>
            </a:r>
            <a:endParaRPr lang="en-US" sz="1800" dirty="0"/>
          </a:p>
        </p:txBody>
      </p:sp>
      <p:sp>
        <p:nvSpPr>
          <p:cNvPr id="30" name="SK-12-text-29"/>
          <p:cNvSpPr/>
          <p:nvPr/>
        </p:nvSpPr>
        <p:spPr>
          <a:xfrm>
            <a:off x="6315968" y="3609975"/>
            <a:ext cx="188565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A1A1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</a:t>
            </a:r>
            <a:endParaRPr lang="en-US" sz="1800" dirty="0"/>
          </a:p>
        </p:txBody>
      </p:sp>
      <p:sp>
        <p:nvSpPr>
          <p:cNvPr id="31" name="SK-12-text-30"/>
          <p:cNvSpPr/>
          <p:nvPr/>
        </p:nvSpPr>
        <p:spPr>
          <a:xfrm>
            <a:off x="762893" y="5162550"/>
            <a:ext cx="188565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A1A1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</a:t>
            </a:r>
            <a:endParaRPr lang="en-US" sz="1800" dirty="0"/>
          </a:p>
        </p:txBody>
      </p:sp>
      <p:sp>
        <p:nvSpPr>
          <p:cNvPr id="32" name="SK-12-text-31"/>
          <p:cNvSpPr/>
          <p:nvPr/>
        </p:nvSpPr>
        <p:spPr>
          <a:xfrm>
            <a:off x="6315968" y="5162550"/>
            <a:ext cx="188565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A1A1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</a:t>
            </a:r>
            <a:endParaRPr lang="en-US" sz="1800" dirty="0"/>
          </a:p>
        </p:txBody>
      </p:sp>
      <p:sp>
        <p:nvSpPr>
          <p:cNvPr id="33" name="SK-12-text-32"/>
          <p:cNvSpPr/>
          <p:nvPr/>
        </p:nvSpPr>
        <p:spPr>
          <a:xfrm>
            <a:off x="1685925" y="4648200"/>
            <a:ext cx="480060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AVOID IN LOW-WEIGHT PATIENTS</a:t>
            </a:r>
            <a:endParaRPr lang="en-US" sz="1125" dirty="0"/>
          </a:p>
        </p:txBody>
      </p:sp>
      <p:sp>
        <p:nvSpPr>
          <p:cNvPr id="34" name="SK-12-text-33"/>
          <p:cNvSpPr/>
          <p:nvPr/>
        </p:nvSpPr>
        <p:spPr>
          <a:xfrm>
            <a:off x="4124325" y="1562100"/>
            <a:ext cx="188595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RECOMMENDED</a:t>
            </a:r>
            <a:endParaRPr lang="en-US" sz="1125" dirty="0"/>
          </a:p>
        </p:txBody>
      </p:sp>
      <p:sp>
        <p:nvSpPr>
          <p:cNvPr id="35" name="SK-12-text-34"/>
          <p:cNvSpPr/>
          <p:nvPr/>
        </p:nvSpPr>
        <p:spPr>
          <a:xfrm>
            <a:off x="5010150" y="3105150"/>
            <a:ext cx="480060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SPECIALIST GUIDANCE REQUIRED</a:t>
            </a:r>
            <a:endParaRPr lang="en-US" sz="1125" dirty="0"/>
          </a:p>
        </p:txBody>
      </p:sp>
      <p:sp>
        <p:nvSpPr>
          <p:cNvPr id="36" name="SK-12-text-35"/>
          <p:cNvSpPr/>
          <p:nvPr/>
        </p:nvSpPr>
        <p:spPr>
          <a:xfrm>
            <a:off x="466725" y="6638925"/>
            <a:ext cx="8321040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50"/>
              </a:lnSpc>
              <a:buNone/>
            </a:pPr>
            <a:r>
              <a:rPr lang="en-US" sz="1050" dirty="0">
                <a:solidFill>
                  <a:srgbClr val="79797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 Teaching Deck — Eating Disorders in CYP</a:t>
            </a:r>
            <a:endParaRPr lang="en-US" sz="1050" dirty="0"/>
          </a:p>
        </p:txBody>
      </p:sp>
      <p:sp>
        <p:nvSpPr>
          <p:cNvPr id="37" name="SK-12-text-36"/>
          <p:cNvSpPr/>
          <p:nvPr/>
        </p:nvSpPr>
        <p:spPr>
          <a:xfrm>
            <a:off x="8277225" y="6638925"/>
            <a:ext cx="3834705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50"/>
              </a:lnSpc>
              <a:buNone/>
            </a:pPr>
            <a:r>
              <a:rPr lang="en-US" sz="1050" dirty="0">
                <a:solidFill>
                  <a:srgbClr val="79797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NICE NG69 reviewed 2024 | www.bradfordvts.co.uk</a:t>
            </a:r>
            <a:endParaRPr lang="en-US" sz="1050" dirty="0"/>
          </a:p>
        </p:txBody>
      </p:sp>
      <p:sp>
        <p:nvSpPr>
          <p:cNvPr id="38" name="SK-12-text-37"/>
          <p:cNvSpPr/>
          <p:nvPr/>
        </p:nvSpPr>
        <p:spPr>
          <a:xfrm>
            <a:off x="951458" y="6137373"/>
            <a:ext cx="12192000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5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No medication is licensed specifically for anorexia nervosa. Treat comorbid depression and anxiety per standard NICE guidelines. Always check ECG before prescribing.</a:t>
            </a:r>
            <a:endParaRPr lang="en-US" sz="1050" dirty="0"/>
          </a:p>
        </p:txBody>
      </p:sp>
      <p:sp>
        <p:nvSpPr>
          <p:cNvPr id="39" name="SK-12-text-38"/>
          <p:cNvSpPr/>
          <p:nvPr/>
        </p:nvSpPr>
        <p:spPr>
          <a:xfrm>
            <a:off x="1685925" y="4067175"/>
            <a:ext cx="10454640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50"/>
              </a:lnSpc>
              <a:buNone/>
            </a:pPr>
            <a:r>
              <a:rPr lang="en-US" sz="1050" i="1" dirty="0">
                <a:solidFill>
                  <a:srgbClr val="B87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Not routinely recommended for under-18s — seek specialist advice</a:t>
            </a:r>
            <a:endParaRPr lang="en-US" sz="1050" dirty="0"/>
          </a:p>
        </p:txBody>
      </p:sp>
      <p:sp>
        <p:nvSpPr>
          <p:cNvPr id="40" name="SK-12-text-39"/>
          <p:cNvSpPr/>
          <p:nvPr/>
        </p:nvSpPr>
        <p:spPr>
          <a:xfrm>
            <a:off x="7296150" y="4067175"/>
            <a:ext cx="4895850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50"/>
              </a:lnSpc>
              <a:buNone/>
            </a:pPr>
            <a:r>
              <a:rPr lang="en-US" sz="1050" i="1" dirty="0">
                <a:solidFill>
                  <a:srgbClr val="B87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Not first-line — weight gain utilised therapeutically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157" y="5822305"/>
            <a:ext cx="511969" cy="473125"/>
          </a:xfrm>
          <a:prstGeom prst="rect">
            <a:avLst/>
          </a:prstGeom>
        </p:spPr>
      </p:pic>
      <p:sp>
        <p:nvSpPr>
          <p:cNvPr id="4" name="SK-13-text-3"/>
          <p:cNvSpPr/>
          <p:nvPr/>
        </p:nvSpPr>
        <p:spPr>
          <a:xfrm>
            <a:off x="657225" y="457200"/>
            <a:ext cx="6515100" cy="4054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192"/>
              </a:lnSpc>
              <a:buNone/>
            </a:pPr>
            <a:r>
              <a:rPr lang="en-US" sz="28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Junior MARSIPAN</a:t>
            </a:r>
            <a:endParaRPr lang="en-US" sz="2850" dirty="0"/>
          </a:p>
        </p:txBody>
      </p:sp>
      <p:sp>
        <p:nvSpPr>
          <p:cNvPr id="5" name="SK-13-text-4"/>
          <p:cNvSpPr/>
          <p:nvPr/>
        </p:nvSpPr>
        <p:spPr>
          <a:xfrm>
            <a:off x="865733" y="2514600"/>
            <a:ext cx="2116336" cy="2972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FF575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&lt; 13 kg/m²</a:t>
            </a:r>
            <a:endParaRPr lang="en-US" sz="1950" dirty="0"/>
          </a:p>
        </p:txBody>
      </p:sp>
      <p:sp>
        <p:nvSpPr>
          <p:cNvPr id="6" name="SK-13-text-5"/>
          <p:cNvSpPr/>
          <p:nvPr/>
        </p:nvSpPr>
        <p:spPr>
          <a:xfrm>
            <a:off x="3595092" y="2514600"/>
            <a:ext cx="2420243" cy="2972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FF575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&lt; 3.0 mmol/L</a:t>
            </a:r>
            <a:endParaRPr lang="en-US" sz="1950" dirty="0"/>
          </a:p>
        </p:txBody>
      </p:sp>
      <p:sp>
        <p:nvSpPr>
          <p:cNvPr id="7" name="SK-13-text-6"/>
          <p:cNvSpPr/>
          <p:nvPr/>
        </p:nvSpPr>
        <p:spPr>
          <a:xfrm>
            <a:off x="6353175" y="2514600"/>
            <a:ext cx="2514600" cy="2972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FF575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&lt; 0.5 mmol/L</a:t>
            </a:r>
            <a:endParaRPr lang="en-US" sz="1950" dirty="0"/>
          </a:p>
        </p:txBody>
      </p:sp>
      <p:sp>
        <p:nvSpPr>
          <p:cNvPr id="8" name="SK-13-text-7"/>
          <p:cNvSpPr/>
          <p:nvPr/>
        </p:nvSpPr>
        <p:spPr>
          <a:xfrm>
            <a:off x="9263063" y="2514600"/>
            <a:ext cx="2409825" cy="2972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FF575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&lt; 0.5 mmol/L</a:t>
            </a:r>
            <a:endParaRPr lang="en-US" sz="1950" dirty="0"/>
          </a:p>
        </p:txBody>
      </p:sp>
      <p:sp>
        <p:nvSpPr>
          <p:cNvPr id="9" name="SK-13-text-8"/>
          <p:cNvSpPr/>
          <p:nvPr/>
        </p:nvSpPr>
        <p:spPr>
          <a:xfrm>
            <a:off x="1064865" y="4410075"/>
            <a:ext cx="1718221" cy="2972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FF575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&gt; 450 ms</a:t>
            </a:r>
            <a:endParaRPr lang="en-US" sz="1950" dirty="0"/>
          </a:p>
        </p:txBody>
      </p:sp>
      <p:sp>
        <p:nvSpPr>
          <p:cNvPr id="10" name="SK-13-text-9"/>
          <p:cNvSpPr/>
          <p:nvPr/>
        </p:nvSpPr>
        <p:spPr>
          <a:xfrm>
            <a:off x="3932337" y="4410075"/>
            <a:ext cx="1707803" cy="2972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FF575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&lt; 40 bpm</a:t>
            </a:r>
            <a:endParaRPr lang="en-US" sz="1950" dirty="0"/>
          </a:p>
        </p:txBody>
      </p:sp>
      <p:sp>
        <p:nvSpPr>
          <p:cNvPr id="11" name="SK-13-text-10"/>
          <p:cNvSpPr/>
          <p:nvPr/>
        </p:nvSpPr>
        <p:spPr>
          <a:xfrm>
            <a:off x="6364039" y="4257675"/>
            <a:ext cx="2483048" cy="5944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FF575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Severe</a:t>
            </a:r>
            <a:endParaRPr lang="en-US" sz="1950" dirty="0"/>
          </a:p>
          <a:p>
            <a:pPr marL="0" indent="0" algn="ctr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FF575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hypoglycaemia</a:t>
            </a:r>
            <a:endParaRPr lang="en-US" sz="1950" dirty="0"/>
          </a:p>
        </p:txBody>
      </p:sp>
      <p:sp>
        <p:nvSpPr>
          <p:cNvPr id="12" name="SK-13-text-11"/>
          <p:cNvSpPr/>
          <p:nvPr/>
        </p:nvSpPr>
        <p:spPr>
          <a:xfrm>
            <a:off x="9431536" y="4238625"/>
            <a:ext cx="2053530" cy="5944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FF575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Organ failure</a:t>
            </a:r>
            <a:endParaRPr lang="en-US" sz="1950" dirty="0"/>
          </a:p>
          <a:p>
            <a:pPr marL="0" indent="0" algn="ctr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FF575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signs</a:t>
            </a:r>
            <a:endParaRPr lang="en-US" sz="1950" dirty="0"/>
          </a:p>
        </p:txBody>
      </p:sp>
      <p:sp>
        <p:nvSpPr>
          <p:cNvPr id="13" name="SK-13-text-12"/>
          <p:cNvSpPr/>
          <p:nvPr/>
        </p:nvSpPr>
        <p:spPr>
          <a:xfrm>
            <a:off x="1790105" y="2000250"/>
            <a:ext cx="429518" cy="2972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BMI</a:t>
            </a:r>
            <a:endParaRPr lang="en-US" sz="1950" dirty="0"/>
          </a:p>
        </p:txBody>
      </p:sp>
      <p:sp>
        <p:nvSpPr>
          <p:cNvPr id="14" name="SK-13-text-13"/>
          <p:cNvSpPr/>
          <p:nvPr/>
        </p:nvSpPr>
        <p:spPr>
          <a:xfrm>
            <a:off x="3658493" y="2000250"/>
            <a:ext cx="2284065" cy="2972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Potassium (K⁺)</a:t>
            </a:r>
            <a:endParaRPr lang="en-US" sz="1950" dirty="0"/>
          </a:p>
        </p:txBody>
      </p:sp>
      <p:sp>
        <p:nvSpPr>
          <p:cNvPr id="15" name="SK-13-text-14"/>
          <p:cNvSpPr/>
          <p:nvPr/>
        </p:nvSpPr>
        <p:spPr>
          <a:xfrm>
            <a:off x="6812756" y="2000250"/>
            <a:ext cx="1624013" cy="2972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Phosphate</a:t>
            </a:r>
            <a:endParaRPr lang="en-US" sz="1950" dirty="0"/>
          </a:p>
        </p:txBody>
      </p:sp>
      <p:sp>
        <p:nvSpPr>
          <p:cNvPr id="16" name="SK-13-text-15"/>
          <p:cNvSpPr/>
          <p:nvPr/>
        </p:nvSpPr>
        <p:spPr>
          <a:xfrm>
            <a:off x="9607302" y="2000250"/>
            <a:ext cx="1749623" cy="2972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Magnesium</a:t>
            </a:r>
            <a:endParaRPr lang="en-US" sz="1950" dirty="0"/>
          </a:p>
        </p:txBody>
      </p:sp>
      <p:sp>
        <p:nvSpPr>
          <p:cNvPr id="17" name="SK-13-text-16"/>
          <p:cNvSpPr/>
          <p:nvPr/>
        </p:nvSpPr>
        <p:spPr>
          <a:xfrm>
            <a:off x="1158180" y="3848100"/>
            <a:ext cx="1550640" cy="2972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QTc (ECG)</a:t>
            </a:r>
            <a:endParaRPr lang="en-US" sz="1950" dirty="0"/>
          </a:p>
        </p:txBody>
      </p:sp>
      <p:sp>
        <p:nvSpPr>
          <p:cNvPr id="18" name="SK-13-text-17"/>
          <p:cNvSpPr/>
          <p:nvPr/>
        </p:nvSpPr>
        <p:spPr>
          <a:xfrm>
            <a:off x="3932337" y="3848100"/>
            <a:ext cx="1707803" cy="2972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Heart Rate</a:t>
            </a:r>
            <a:endParaRPr lang="en-US" sz="1950" dirty="0"/>
          </a:p>
        </p:txBody>
      </p:sp>
      <p:sp>
        <p:nvSpPr>
          <p:cNvPr id="19" name="SK-13-text-18"/>
          <p:cNvSpPr/>
          <p:nvPr/>
        </p:nvSpPr>
        <p:spPr>
          <a:xfrm>
            <a:off x="6498878" y="3848100"/>
            <a:ext cx="2242096" cy="2972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Blood Glucose</a:t>
            </a:r>
            <a:endParaRPr lang="en-US" sz="1950" dirty="0"/>
          </a:p>
        </p:txBody>
      </p:sp>
      <p:sp>
        <p:nvSpPr>
          <p:cNvPr id="20" name="SK-13-text-19"/>
          <p:cNvSpPr/>
          <p:nvPr/>
        </p:nvSpPr>
        <p:spPr>
          <a:xfrm>
            <a:off x="9462492" y="3848100"/>
            <a:ext cx="2001143" cy="2972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Clinical Signs</a:t>
            </a:r>
            <a:endParaRPr lang="en-US" sz="1950" dirty="0"/>
          </a:p>
        </p:txBody>
      </p:sp>
      <p:sp>
        <p:nvSpPr>
          <p:cNvPr id="21" name="SK-13-text-20"/>
          <p:cNvSpPr/>
          <p:nvPr/>
        </p:nvSpPr>
        <p:spPr>
          <a:xfrm>
            <a:off x="1438272" y="5852070"/>
            <a:ext cx="10812661" cy="4572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Refeeding Syndrome Prevention</a:t>
            </a:r>
            <a:endParaRPr lang="en-US" sz="15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Give Pabrinex (thiamine/B1) + phosphate supplementation BEFORE and DURING refeeding</a:t>
            </a:r>
            <a:endParaRPr lang="en-US" sz="1500" dirty="0"/>
          </a:p>
        </p:txBody>
      </p:sp>
      <p:sp>
        <p:nvSpPr>
          <p:cNvPr id="22" name="SK-13-text-21"/>
          <p:cNvSpPr/>
          <p:nvPr/>
        </p:nvSpPr>
        <p:spPr>
          <a:xfrm>
            <a:off x="657225" y="923925"/>
            <a:ext cx="11534775" cy="3173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99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Emergency Admission Criteria — Act on ANY Single Criterion</a:t>
            </a:r>
            <a:endParaRPr lang="en-US" sz="2100" dirty="0"/>
          </a:p>
        </p:txBody>
      </p:sp>
      <p:sp>
        <p:nvSpPr>
          <p:cNvPr id="23" name="SK-13-text-22"/>
          <p:cNvSpPr/>
          <p:nvPr/>
        </p:nvSpPr>
        <p:spPr>
          <a:xfrm>
            <a:off x="731044" y="2943225"/>
            <a:ext cx="2357438" cy="434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BDBDB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(or severe underweight</a:t>
            </a:r>
            <a:endParaRPr lang="en-US" sz="1425" dirty="0"/>
          </a:p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BDBDB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for age)</a:t>
            </a:r>
            <a:endParaRPr lang="en-US" sz="1425" dirty="0"/>
          </a:p>
        </p:txBody>
      </p:sp>
      <p:sp>
        <p:nvSpPr>
          <p:cNvPr id="24" name="SK-13-text-23"/>
          <p:cNvSpPr/>
          <p:nvPr/>
        </p:nvSpPr>
        <p:spPr>
          <a:xfrm>
            <a:off x="4005262" y="3124200"/>
            <a:ext cx="1571625" cy="2171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BDBDB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arrhythmia risk</a:t>
            </a:r>
            <a:endParaRPr lang="en-US" sz="1425" dirty="0"/>
          </a:p>
        </p:txBody>
      </p:sp>
      <p:sp>
        <p:nvSpPr>
          <p:cNvPr id="25" name="SK-13-text-24"/>
          <p:cNvSpPr/>
          <p:nvPr/>
        </p:nvSpPr>
        <p:spPr>
          <a:xfrm>
            <a:off x="6402139" y="3124200"/>
            <a:ext cx="2483048" cy="2171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BDBDB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refeeding syndrome risk</a:t>
            </a:r>
            <a:endParaRPr lang="en-US" sz="1425" dirty="0"/>
          </a:p>
        </p:txBody>
      </p:sp>
      <p:sp>
        <p:nvSpPr>
          <p:cNvPr id="26" name="SK-13-text-25"/>
          <p:cNvSpPr/>
          <p:nvPr/>
        </p:nvSpPr>
        <p:spPr>
          <a:xfrm>
            <a:off x="9376321" y="3124200"/>
            <a:ext cx="2221111" cy="2171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BDBDB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electrolyte emergency</a:t>
            </a:r>
            <a:endParaRPr lang="en-US" sz="1425" dirty="0"/>
          </a:p>
        </p:txBody>
      </p:sp>
      <p:sp>
        <p:nvSpPr>
          <p:cNvPr id="27" name="SK-13-text-26"/>
          <p:cNvSpPr/>
          <p:nvPr/>
        </p:nvSpPr>
        <p:spPr>
          <a:xfrm>
            <a:off x="751433" y="5076825"/>
            <a:ext cx="2325886" cy="2171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BDBDB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cardiac arrhythmia risk</a:t>
            </a:r>
            <a:endParaRPr lang="en-US" sz="1425" dirty="0"/>
          </a:p>
        </p:txBody>
      </p:sp>
      <p:sp>
        <p:nvSpPr>
          <p:cNvPr id="28" name="SK-13-text-27"/>
          <p:cNvSpPr/>
          <p:nvPr/>
        </p:nvSpPr>
        <p:spPr>
          <a:xfrm>
            <a:off x="3767138" y="5076825"/>
            <a:ext cx="1990725" cy="2171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BDBDB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severe bradycardia</a:t>
            </a:r>
            <a:endParaRPr lang="en-US" sz="1425" dirty="0"/>
          </a:p>
        </p:txBody>
      </p:sp>
      <p:sp>
        <p:nvSpPr>
          <p:cNvPr id="29" name="SK-13-text-28"/>
          <p:cNvSpPr/>
          <p:nvPr/>
        </p:nvSpPr>
        <p:spPr>
          <a:xfrm>
            <a:off x="6496943" y="5076825"/>
            <a:ext cx="2284065" cy="2171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BDBDB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immediate emergency</a:t>
            </a:r>
            <a:endParaRPr lang="en-US" sz="1425" dirty="0"/>
          </a:p>
        </p:txBody>
      </p:sp>
      <p:sp>
        <p:nvSpPr>
          <p:cNvPr id="30" name="SK-13-text-29"/>
          <p:cNvSpPr/>
          <p:nvPr/>
        </p:nvSpPr>
        <p:spPr>
          <a:xfrm>
            <a:off x="9494490" y="4953000"/>
            <a:ext cx="1927771" cy="434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BDBDB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inability to manage</a:t>
            </a:r>
            <a:endParaRPr lang="en-US" sz="1425" dirty="0"/>
          </a:p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BDBDB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safely as outpatient</a:t>
            </a:r>
            <a:endParaRPr lang="en-US" sz="1425" dirty="0"/>
          </a:p>
        </p:txBody>
      </p:sp>
      <p:sp>
        <p:nvSpPr>
          <p:cNvPr id="31" name="SK-13-text-30"/>
          <p:cNvSpPr/>
          <p:nvPr/>
        </p:nvSpPr>
        <p:spPr>
          <a:xfrm>
            <a:off x="657225" y="1285875"/>
            <a:ext cx="11534775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Admit to paediatric medical ward — NOT a psychiatric unit</a:t>
            </a:r>
            <a:endParaRPr lang="en-US" sz="1500" dirty="0"/>
          </a:p>
        </p:txBody>
      </p:sp>
      <p:sp>
        <p:nvSpPr>
          <p:cNvPr id="32" name="SK-13-text-31"/>
          <p:cNvSpPr/>
          <p:nvPr/>
        </p:nvSpPr>
        <p:spPr>
          <a:xfrm>
            <a:off x="9144000" y="6600825"/>
            <a:ext cx="2786955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50"/>
              </a:lnSpc>
              <a:buNone/>
            </a:pPr>
            <a:r>
              <a:rPr lang="en-US" sz="1050" dirty="0">
                <a:solidFill>
                  <a:srgbClr val="BDBDB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 | www.bradfordvts.co.uk</a:t>
            </a:r>
            <a:endParaRPr lang="en-US" sz="1050" dirty="0"/>
          </a:p>
        </p:txBody>
      </p:sp>
      <p:sp>
        <p:nvSpPr>
          <p:cNvPr id="33" name="SK-13-text-32"/>
          <p:cNvSpPr/>
          <p:nvPr/>
        </p:nvSpPr>
        <p:spPr>
          <a:xfrm>
            <a:off x="533400" y="6600825"/>
            <a:ext cx="5280660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50"/>
              </a:lnSpc>
              <a:buNone/>
            </a:pPr>
            <a:r>
              <a:rPr lang="en-US" sz="1050" dirty="0">
                <a:solidFill>
                  <a:srgbClr val="BDBDB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Junior MARSIPAN — RCPsych CR168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0157" y="1707505"/>
            <a:ext cx="3267373" cy="2818507"/>
          </a:xfrm>
          <a:prstGeom prst="rect">
            <a:avLst/>
          </a:prstGeom>
        </p:spPr>
      </p:pic>
      <p:pic>
        <p:nvPicPr>
          <p:cNvPr id="4" name="SK-1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161" y="5479405"/>
            <a:ext cx="499765" cy="445740"/>
          </a:xfrm>
          <a:prstGeom prst="rect">
            <a:avLst/>
          </a:prstGeom>
        </p:spPr>
      </p:pic>
      <p:sp>
        <p:nvSpPr>
          <p:cNvPr id="5" name="SK-14-text-4"/>
          <p:cNvSpPr/>
          <p:nvPr/>
        </p:nvSpPr>
        <p:spPr>
          <a:xfrm>
            <a:off x="645333" y="802927"/>
            <a:ext cx="12017722" cy="4647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659"/>
              </a:lnSpc>
              <a:buNone/>
            </a:pPr>
            <a:r>
              <a:rPr lang="en-US" sz="3075" b="1" dirty="0">
                <a:solidFill>
                  <a:srgbClr val="1C2B3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The Bridge Between Referral and Specialist Care</a:t>
            </a:r>
            <a:endParaRPr lang="en-US" sz="3075" dirty="0"/>
          </a:p>
        </p:txBody>
      </p:sp>
      <p:sp>
        <p:nvSpPr>
          <p:cNvPr id="6" name="SK-14-text-5"/>
          <p:cNvSpPr/>
          <p:nvPr/>
        </p:nvSpPr>
        <p:spPr>
          <a:xfrm>
            <a:off x="8775815" y="5189935"/>
            <a:ext cx="3676650" cy="2379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Be Proactive, Not Reactive</a:t>
            </a:r>
            <a:endParaRPr lang="en-US" sz="1575" dirty="0"/>
          </a:p>
        </p:txBody>
      </p:sp>
      <p:sp>
        <p:nvSpPr>
          <p:cNvPr id="7" name="SK-14-text-6"/>
          <p:cNvSpPr/>
          <p:nvPr/>
        </p:nvSpPr>
        <p:spPr>
          <a:xfrm>
            <a:off x="846237" y="2724150"/>
            <a:ext cx="1079153" cy="2335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38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MONITOR</a:t>
            </a:r>
            <a:endParaRPr lang="en-US" sz="1425" dirty="0"/>
          </a:p>
        </p:txBody>
      </p:sp>
      <p:sp>
        <p:nvSpPr>
          <p:cNvPr id="8" name="SK-14-text-7"/>
          <p:cNvSpPr/>
          <p:nvPr/>
        </p:nvSpPr>
        <p:spPr>
          <a:xfrm>
            <a:off x="847130" y="4029075"/>
            <a:ext cx="1058168" cy="2335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38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SUPPORT</a:t>
            </a:r>
            <a:endParaRPr lang="en-US" sz="1425" dirty="0"/>
          </a:p>
        </p:txBody>
      </p:sp>
      <p:sp>
        <p:nvSpPr>
          <p:cNvPr id="9" name="SK-14-text-8"/>
          <p:cNvSpPr/>
          <p:nvPr/>
        </p:nvSpPr>
        <p:spPr>
          <a:xfrm>
            <a:off x="771525" y="5029200"/>
            <a:ext cx="2171700" cy="2335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8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SAFETY-NET</a:t>
            </a:r>
            <a:endParaRPr lang="en-US" sz="1425" dirty="0"/>
          </a:p>
        </p:txBody>
      </p:sp>
      <p:sp>
        <p:nvSpPr>
          <p:cNvPr id="10" name="SK-14-text-9"/>
          <p:cNvSpPr/>
          <p:nvPr/>
        </p:nvSpPr>
        <p:spPr>
          <a:xfrm>
            <a:off x="714375" y="400050"/>
            <a:ext cx="8503920" cy="27205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42"/>
              </a:lnSpc>
              <a:buNone/>
            </a:pPr>
            <a:r>
              <a:rPr lang="en-US" sz="1800" b="1" dirty="0">
                <a:solidFill>
                  <a:srgbClr val="0053A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GP ROLE WHILE AWAITING REFERRAL</a:t>
            </a:r>
            <a:endParaRPr lang="en-US" sz="1800" dirty="0"/>
          </a:p>
        </p:txBody>
      </p:sp>
      <p:sp>
        <p:nvSpPr>
          <p:cNvPr id="11" name="SK-14-text-10"/>
          <p:cNvSpPr/>
          <p:nvPr/>
        </p:nvSpPr>
        <p:spPr>
          <a:xfrm>
            <a:off x="714375" y="1466850"/>
            <a:ext cx="11477625" cy="3309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606"/>
              </a:lnSpc>
              <a:buNone/>
            </a:pPr>
            <a:r>
              <a:rPr lang="en-US" sz="1875" dirty="0">
                <a:solidFill>
                  <a:srgbClr val="59606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Your responsibilities don't end when you refer — they shift.</a:t>
            </a:r>
            <a:endParaRPr lang="en-US" sz="1875" dirty="0"/>
          </a:p>
        </p:txBody>
      </p:sp>
      <p:sp>
        <p:nvSpPr>
          <p:cNvPr id="12" name="SK-14-text-11"/>
          <p:cNvSpPr/>
          <p:nvPr/>
        </p:nvSpPr>
        <p:spPr>
          <a:xfrm>
            <a:off x="8358634" y="5581650"/>
            <a:ext cx="3447008" cy="4307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96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Regular review protects your</a:t>
            </a:r>
            <a:endParaRPr lang="en-US" sz="1425" dirty="0"/>
          </a:p>
          <a:p>
            <a:pPr marL="0" indent="0" algn="ctr">
              <a:lnSpc>
                <a:spcPts val="1696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patient and your clinical position.</a:t>
            </a:r>
            <a:endParaRPr lang="en-US" sz="1425" dirty="0"/>
          </a:p>
        </p:txBody>
      </p:sp>
      <p:sp>
        <p:nvSpPr>
          <p:cNvPr id="13" name="SK-14-text-12"/>
          <p:cNvSpPr/>
          <p:nvPr/>
        </p:nvSpPr>
        <p:spPr>
          <a:xfrm>
            <a:off x="2238375" y="2514600"/>
            <a:ext cx="6611243" cy="6268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1C2B3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Regular review — at least weekly or fortnightly for higher-risk patients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1C2B3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Weight, BMI, pulse, blood pressure (lying and standing), temperature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1C2B3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Repeat bloods and ECG if any clinical concern arises</a:t>
            </a:r>
            <a:endParaRPr lang="en-US" sz="1275" dirty="0"/>
          </a:p>
        </p:txBody>
      </p:sp>
      <p:sp>
        <p:nvSpPr>
          <p:cNvPr id="14" name="SK-14-text-13"/>
          <p:cNvSpPr/>
          <p:nvPr/>
        </p:nvSpPr>
        <p:spPr>
          <a:xfrm>
            <a:off x="2238375" y="3657600"/>
            <a:ext cx="4913858" cy="8358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1C2B3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Signpost to Beat: www.beateatingdisorders.org.uk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1C2B3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Encourage a daily multivitamin supplement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1C2B3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Maintain a warm, non-judgmental therapeutic relationship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1C2B3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Do NOT attempt specialist ED therapy yourself</a:t>
            </a:r>
            <a:endParaRPr lang="en-US" sz="1275" dirty="0"/>
          </a:p>
        </p:txBody>
      </p:sp>
      <p:sp>
        <p:nvSpPr>
          <p:cNvPr id="15" name="SK-14-text-14"/>
          <p:cNvSpPr/>
          <p:nvPr/>
        </p:nvSpPr>
        <p:spPr>
          <a:xfrm>
            <a:off x="2238375" y="5029200"/>
            <a:ext cx="6653213" cy="10447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1C2B3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If patient refuses referral: document clearly, continue to encourage,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1C2B3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consider safeguarding — especially for under-16s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1C2B3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Advise family or carer to contact GP urgently if rapid deterioration occurs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1C2B3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Safety-net message: “If you feel faint, have chest pain, or stop eating —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1C2B3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come back or go to A&amp;E”</a:t>
            </a:r>
            <a:endParaRPr lang="en-US" sz="1275" dirty="0"/>
          </a:p>
        </p:txBody>
      </p:sp>
      <p:sp>
        <p:nvSpPr>
          <p:cNvPr id="16" name="SK-14-text-15"/>
          <p:cNvSpPr/>
          <p:nvPr/>
        </p:nvSpPr>
        <p:spPr>
          <a:xfrm>
            <a:off x="10106025" y="6572250"/>
            <a:ext cx="1749623" cy="1320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040"/>
              </a:lnSpc>
              <a:buNone/>
            </a:pPr>
            <a:r>
              <a:rPr lang="en-US" sz="1050" dirty="0">
                <a:solidFill>
                  <a:srgbClr val="1C2B3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NICE NG69 | May 2026</a:t>
            </a:r>
            <a:endParaRPr lang="en-US" sz="1050" dirty="0"/>
          </a:p>
        </p:txBody>
      </p:sp>
      <p:sp>
        <p:nvSpPr>
          <p:cNvPr id="17" name="SK-14-text-16"/>
          <p:cNvSpPr/>
          <p:nvPr/>
        </p:nvSpPr>
        <p:spPr>
          <a:xfrm>
            <a:off x="714375" y="6572250"/>
            <a:ext cx="8321040" cy="1320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040"/>
              </a:lnSpc>
              <a:buNone/>
            </a:pPr>
            <a:r>
              <a:rPr lang="en-US" sz="1050" dirty="0">
                <a:solidFill>
                  <a:srgbClr val="1C2B3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 Teaching Deck — Eating Disorders in CYP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K-15-text-2"/>
          <p:cNvSpPr/>
          <p:nvPr/>
        </p:nvSpPr>
        <p:spPr>
          <a:xfrm>
            <a:off x="2771775" y="257175"/>
            <a:ext cx="4145280" cy="3658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88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Trebuchet-BoldItalic" pitchFamily="34" charset="0"/>
                <a:ea typeface="Trebuchet-BoldItalic" pitchFamily="34" charset="-122"/>
                <a:cs typeface="Trebuchet-BoldItalic" pitchFamily="34" charset="-120"/>
              </a:rPr>
              <a:t>Sophie, 15</a:t>
            </a:r>
            <a:endParaRPr lang="en-US" sz="2400" dirty="0"/>
          </a:p>
        </p:txBody>
      </p:sp>
      <p:sp>
        <p:nvSpPr>
          <p:cNvPr id="4" name="SK-15-text-3"/>
          <p:cNvSpPr/>
          <p:nvPr/>
        </p:nvSpPr>
        <p:spPr>
          <a:xfrm>
            <a:off x="5339655" y="3429000"/>
            <a:ext cx="1341090" cy="6173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430"/>
              </a:lnSpc>
              <a:buNone/>
            </a:pPr>
            <a:r>
              <a:rPr lang="en-US" sz="2025" b="1" dirty="0">
                <a:solidFill>
                  <a:srgbClr val="FFFFFF"/>
                </a:solidFill>
              </a:rPr>
              <a:t>What do</a:t>
            </a:r>
            <a:endParaRPr lang="en-US" sz="2025" dirty="0"/>
          </a:p>
          <a:p>
            <a:pPr marL="0" indent="0" algn="ctr">
              <a:lnSpc>
                <a:spcPts val="2430"/>
              </a:lnSpc>
              <a:buNone/>
            </a:pPr>
            <a:r>
              <a:rPr lang="en-US" sz="2025" b="1" dirty="0">
                <a:solidFill>
                  <a:srgbClr val="FFFFFF"/>
                </a:solidFill>
              </a:rPr>
              <a:t>you do?</a:t>
            </a:r>
            <a:endParaRPr lang="en-US" sz="2025" dirty="0"/>
          </a:p>
        </p:txBody>
      </p:sp>
      <p:sp>
        <p:nvSpPr>
          <p:cNvPr id="5" name="SK-15-text-4"/>
          <p:cNvSpPr/>
          <p:nvPr/>
        </p:nvSpPr>
        <p:spPr>
          <a:xfrm>
            <a:off x="895350" y="1543050"/>
            <a:ext cx="502920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Trebuchet-BoldItalic" pitchFamily="34" charset="0"/>
                <a:ea typeface="Trebuchet-BoldItalic" pitchFamily="34" charset="-122"/>
                <a:cs typeface="Trebuchet-BoldItalic" pitchFamily="34" charset="-120"/>
              </a:rPr>
              <a:t>CLINICAL SCENARIO CARD</a:t>
            </a:r>
            <a:endParaRPr lang="en-US" sz="1500" dirty="0"/>
          </a:p>
        </p:txBody>
      </p:sp>
      <p:sp>
        <p:nvSpPr>
          <p:cNvPr id="6" name="SK-15-text-5"/>
          <p:cNvSpPr/>
          <p:nvPr/>
        </p:nvSpPr>
        <p:spPr>
          <a:xfrm>
            <a:off x="895350" y="2009775"/>
            <a:ext cx="457200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1F618D"/>
                </a:solidFill>
                <a:latin typeface="Trebuchet-BoldItalic" pitchFamily="34" charset="0"/>
                <a:ea typeface="Trebuchet-BoldItalic" pitchFamily="34" charset="-122"/>
                <a:cs typeface="Trebuchet-BoldItalic" pitchFamily="34" charset="-120"/>
              </a:rPr>
              <a:t>PRESENTING COMPLAINT</a:t>
            </a:r>
            <a:endParaRPr lang="en-US" sz="1500" dirty="0"/>
          </a:p>
        </p:txBody>
      </p:sp>
      <p:sp>
        <p:nvSpPr>
          <p:cNvPr id="7" name="SK-15-text-6"/>
          <p:cNvSpPr/>
          <p:nvPr/>
        </p:nvSpPr>
        <p:spPr>
          <a:xfrm>
            <a:off x="7058025" y="1562100"/>
            <a:ext cx="388620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0056B3"/>
                </a:solidFill>
                <a:latin typeface="Trebuchet-BoldItalic" pitchFamily="34" charset="0"/>
                <a:ea typeface="Trebuchet-BoldItalic" pitchFamily="34" charset="-122"/>
                <a:cs typeface="Trebuchet-BoldItalic" pitchFamily="34" charset="-120"/>
              </a:rPr>
              <a:t>CLINICAL RESPONSE</a:t>
            </a:r>
            <a:endParaRPr lang="en-US" sz="1500" dirty="0"/>
          </a:p>
        </p:txBody>
      </p:sp>
      <p:sp>
        <p:nvSpPr>
          <p:cNvPr id="8" name="SK-15-text-7"/>
          <p:cNvSpPr/>
          <p:nvPr/>
        </p:nvSpPr>
        <p:spPr>
          <a:xfrm>
            <a:off x="895350" y="2438400"/>
            <a:ext cx="4253805" cy="9269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32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TrebuchetMS-Italic" pitchFamily="34" charset="0"/>
                <a:ea typeface="TrebuchetMS-Italic" pitchFamily="34" charset="-122"/>
                <a:cs typeface="TrebuchetMS-Italic" pitchFamily="34" charset="-120"/>
              </a:rPr>
              <a:t>Sophie is 15 years old. She attends</a:t>
            </a:r>
            <a:endParaRPr lang="en-US" sz="1725" dirty="0"/>
          </a:p>
          <a:p>
            <a:pPr marL="0" indent="0">
              <a:lnSpc>
                <a:spcPts val="2432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TrebuchetMS-Italic" pitchFamily="34" charset="0"/>
                <a:ea typeface="TrebuchetMS-Italic" pitchFamily="34" charset="-122"/>
                <a:cs typeface="TrebuchetMS-Italic" pitchFamily="34" charset="-120"/>
              </a:rPr>
              <a:t>with “stomach problems” and</a:t>
            </a:r>
            <a:endParaRPr lang="en-US" sz="1725" dirty="0"/>
          </a:p>
          <a:p>
            <a:pPr marL="0" indent="0">
              <a:lnSpc>
                <a:spcPts val="2432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TrebuchetMS-Italic" pitchFamily="34" charset="0"/>
                <a:ea typeface="TrebuchetMS-Italic" pitchFamily="34" charset="-122"/>
                <a:cs typeface="TrebuchetMS-Italic" pitchFamily="34" charset="-120"/>
              </a:rPr>
              <a:t>missed periods.</a:t>
            </a:r>
            <a:endParaRPr lang="en-US" sz="1725" dirty="0"/>
          </a:p>
        </p:txBody>
      </p:sp>
      <p:sp>
        <p:nvSpPr>
          <p:cNvPr id="9" name="SK-15-text-8"/>
          <p:cNvSpPr/>
          <p:nvPr/>
        </p:nvSpPr>
        <p:spPr>
          <a:xfrm>
            <a:off x="1200150" y="3752850"/>
            <a:ext cx="3530798" cy="6045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81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TrebuchetMS-Italic" pitchFamily="34" charset="0"/>
                <a:ea typeface="TrebuchetMS-Italic" pitchFamily="34" charset="-122"/>
                <a:cs typeface="TrebuchetMS-Italic" pitchFamily="34" charset="-120"/>
              </a:rPr>
              <a:t>Past history of perfectionism</a:t>
            </a:r>
            <a:endParaRPr lang="en-US" sz="1725" dirty="0"/>
          </a:p>
          <a:p>
            <a:pPr marL="0" indent="0">
              <a:lnSpc>
                <a:spcPts val="2381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TrebuchetMS-Italic" pitchFamily="34" charset="0"/>
                <a:ea typeface="TrebuchetMS-Italic" pitchFamily="34" charset="-122"/>
                <a:cs typeface="TrebuchetMS-Italic" pitchFamily="34" charset="-120"/>
              </a:rPr>
              <a:t>and sporting excellence</a:t>
            </a:r>
            <a:endParaRPr lang="en-US" sz="1725" dirty="0"/>
          </a:p>
        </p:txBody>
      </p:sp>
      <p:sp>
        <p:nvSpPr>
          <p:cNvPr id="10" name="SK-15-text-9"/>
          <p:cNvSpPr/>
          <p:nvPr/>
        </p:nvSpPr>
        <p:spPr>
          <a:xfrm>
            <a:off x="1200150" y="4457700"/>
            <a:ext cx="2628900" cy="3022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81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TrebuchetMS-Italic" pitchFamily="34" charset="0"/>
                <a:ea typeface="TrebuchetMS-Italic" pitchFamily="34" charset="-122"/>
                <a:cs typeface="TrebuchetMS-Italic" pitchFamily="34" charset="-120"/>
              </a:rPr>
              <a:t>BMI 17.5</a:t>
            </a:r>
            <a:endParaRPr lang="en-US" sz="1725" dirty="0"/>
          </a:p>
        </p:txBody>
      </p:sp>
      <p:sp>
        <p:nvSpPr>
          <p:cNvPr id="11" name="SK-15-text-10"/>
          <p:cNvSpPr/>
          <p:nvPr/>
        </p:nvSpPr>
        <p:spPr>
          <a:xfrm>
            <a:off x="1200150" y="4886325"/>
            <a:ext cx="3499396" cy="6045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81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TrebuchetMS-Italic" pitchFamily="34" charset="0"/>
                <a:ea typeface="TrebuchetMS-Italic" pitchFamily="34" charset="-122"/>
                <a:cs typeface="TrebuchetMS-Italic" pitchFamily="34" charset="-120"/>
              </a:rPr>
              <a:t>Parents unaware she has</a:t>
            </a:r>
            <a:endParaRPr lang="en-US" sz="1725" dirty="0"/>
          </a:p>
          <a:p>
            <a:pPr marL="0" indent="0">
              <a:lnSpc>
                <a:spcPts val="2381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TrebuchetMS-Italic" pitchFamily="34" charset="0"/>
                <a:ea typeface="TrebuchetMS-Italic" pitchFamily="34" charset="-122"/>
                <a:cs typeface="TrebuchetMS-Italic" pitchFamily="34" charset="-120"/>
              </a:rPr>
              <a:t>stopped eating family meals</a:t>
            </a:r>
            <a:endParaRPr lang="en-US" sz="1725" dirty="0"/>
          </a:p>
        </p:txBody>
      </p:sp>
      <p:sp>
        <p:nvSpPr>
          <p:cNvPr id="12" name="SK-15-text-11"/>
          <p:cNvSpPr/>
          <p:nvPr/>
        </p:nvSpPr>
        <p:spPr>
          <a:xfrm>
            <a:off x="1200150" y="5591175"/>
            <a:ext cx="6396990" cy="3022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81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TrebuchetMS-Italic" pitchFamily="34" charset="0"/>
                <a:ea typeface="TrebuchetMS-Italic" pitchFamily="34" charset="-122"/>
                <a:cs typeface="TrebuchetMS-Italic" pitchFamily="34" charset="-120"/>
              </a:rPr>
              <a:t>SCOFF score: 4 out of 5</a:t>
            </a:r>
            <a:endParaRPr lang="en-US" sz="1725" dirty="0"/>
          </a:p>
        </p:txBody>
      </p:sp>
      <p:sp>
        <p:nvSpPr>
          <p:cNvPr id="13" name="SK-15-text-12"/>
          <p:cNvSpPr/>
          <p:nvPr/>
        </p:nvSpPr>
        <p:spPr>
          <a:xfrm>
            <a:off x="7419975" y="2038350"/>
            <a:ext cx="3394621" cy="6045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81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TrebuchetMS-Italic" pitchFamily="34" charset="0"/>
                <a:ea typeface="TrebuchetMS-Italic" pitchFamily="34" charset="-122"/>
                <a:cs typeface="TrebuchetMS-Italic" pitchFamily="34" charset="-120"/>
              </a:rPr>
              <a:t>SCOFF positive — examine,</a:t>
            </a:r>
            <a:endParaRPr lang="en-US" sz="1725" dirty="0"/>
          </a:p>
          <a:p>
            <a:pPr marL="0" indent="0">
              <a:lnSpc>
                <a:spcPts val="2381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TrebuchetMS-Italic" pitchFamily="34" charset="0"/>
                <a:ea typeface="TrebuchetMS-Italic" pitchFamily="34" charset="-122"/>
                <a:cs typeface="TrebuchetMS-Italic" pitchFamily="34" charset="-120"/>
              </a:rPr>
              <a:t>investigate (bloods + ECG)</a:t>
            </a:r>
            <a:endParaRPr lang="en-US" sz="1725" dirty="0"/>
          </a:p>
        </p:txBody>
      </p:sp>
      <p:sp>
        <p:nvSpPr>
          <p:cNvPr id="14" name="SK-15-text-13"/>
          <p:cNvSpPr/>
          <p:nvPr/>
        </p:nvSpPr>
        <p:spPr>
          <a:xfrm>
            <a:off x="7419975" y="3105150"/>
            <a:ext cx="4746278" cy="6045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81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TrebuchetMS-Italic" pitchFamily="34" charset="0"/>
                <a:ea typeface="TrebuchetMS-Italic" pitchFamily="34" charset="-122"/>
                <a:cs typeface="TrebuchetMS-Italic" pitchFamily="34" charset="-120"/>
              </a:rPr>
              <a:t>Explain concern without confrontation;</a:t>
            </a:r>
            <a:endParaRPr lang="en-US" sz="1725" dirty="0"/>
          </a:p>
          <a:p>
            <a:pPr marL="0" indent="0">
              <a:lnSpc>
                <a:spcPts val="2381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TrebuchetMS-Italic" pitchFamily="34" charset="0"/>
                <a:ea typeface="TrebuchetMS-Italic" pitchFamily="34" charset="-122"/>
                <a:cs typeface="TrebuchetMS-Italic" pitchFamily="34" charset="-120"/>
              </a:rPr>
              <a:t>use non-judgmental language</a:t>
            </a:r>
            <a:endParaRPr lang="en-US" sz="1725" dirty="0"/>
          </a:p>
        </p:txBody>
      </p:sp>
      <p:sp>
        <p:nvSpPr>
          <p:cNvPr id="15" name="SK-15-text-14"/>
          <p:cNvSpPr/>
          <p:nvPr/>
        </p:nvSpPr>
        <p:spPr>
          <a:xfrm>
            <a:off x="7419975" y="4210050"/>
            <a:ext cx="4368998" cy="6045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81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TrebuchetMS-Italic" pitchFamily="34" charset="0"/>
                <a:ea typeface="TrebuchetMS-Italic" pitchFamily="34" charset="-122"/>
                <a:cs typeface="TrebuchetMS-Italic" pitchFamily="34" charset="-120"/>
              </a:rPr>
              <a:t>Urgent referral to CYP ED specialist</a:t>
            </a:r>
            <a:endParaRPr lang="en-US" sz="1725" dirty="0"/>
          </a:p>
          <a:p>
            <a:pPr marL="0" indent="0">
              <a:lnSpc>
                <a:spcPts val="2381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TrebuchetMS-Italic" pitchFamily="34" charset="0"/>
                <a:ea typeface="TrebuchetMS-Italic" pitchFamily="34" charset="-122"/>
                <a:cs typeface="TrebuchetMS-Italic" pitchFamily="34" charset="-120"/>
              </a:rPr>
              <a:t>team — within 1 week if clinical risk</a:t>
            </a:r>
            <a:endParaRPr lang="en-US" sz="1725" dirty="0"/>
          </a:p>
        </p:txBody>
      </p:sp>
      <p:sp>
        <p:nvSpPr>
          <p:cNvPr id="16" name="SK-15-text-15"/>
          <p:cNvSpPr/>
          <p:nvPr/>
        </p:nvSpPr>
        <p:spPr>
          <a:xfrm>
            <a:off x="7419975" y="5267325"/>
            <a:ext cx="4065240" cy="6045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81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TrebuchetMS-Italic" pitchFamily="34" charset="0"/>
                <a:ea typeface="TrebuchetMS-Italic" pitchFamily="34" charset="-122"/>
                <a:cs typeface="TrebuchetMS-Italic" pitchFamily="34" charset="-120"/>
              </a:rPr>
              <a:t>Involve parents sensitively — FBT</a:t>
            </a:r>
            <a:endParaRPr lang="en-US" sz="1725" dirty="0"/>
          </a:p>
          <a:p>
            <a:pPr marL="0" indent="0">
              <a:lnSpc>
                <a:spcPts val="2381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TrebuchetMS-Italic" pitchFamily="34" charset="0"/>
                <a:ea typeface="TrebuchetMS-Italic" pitchFamily="34" charset="-122"/>
                <a:cs typeface="TrebuchetMS-Italic" pitchFamily="34" charset="-120"/>
              </a:rPr>
              <a:t>requires family engagement</a:t>
            </a:r>
            <a:endParaRPr lang="en-US" sz="1725" dirty="0"/>
          </a:p>
        </p:txBody>
      </p:sp>
      <p:sp>
        <p:nvSpPr>
          <p:cNvPr id="17" name="SK-15-text-16"/>
          <p:cNvSpPr/>
          <p:nvPr/>
        </p:nvSpPr>
        <p:spPr>
          <a:xfrm>
            <a:off x="7048946" y="2009775"/>
            <a:ext cx="198983" cy="2437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2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Trebuchet-BoldItalic" pitchFamily="34" charset="0"/>
                <a:ea typeface="Trebuchet-BoldItalic" pitchFamily="34" charset="-122"/>
                <a:cs typeface="Trebuchet-BoldItalic" pitchFamily="34" charset="-120"/>
              </a:rPr>
              <a:t>1</a:t>
            </a:r>
            <a:endParaRPr lang="en-US" sz="1500" dirty="0"/>
          </a:p>
        </p:txBody>
      </p:sp>
      <p:sp>
        <p:nvSpPr>
          <p:cNvPr id="18" name="SK-15-text-17"/>
          <p:cNvSpPr/>
          <p:nvPr/>
        </p:nvSpPr>
        <p:spPr>
          <a:xfrm>
            <a:off x="7048946" y="3095625"/>
            <a:ext cx="198983" cy="2437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2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Trebuchet-BoldItalic" pitchFamily="34" charset="0"/>
                <a:ea typeface="Trebuchet-BoldItalic" pitchFamily="34" charset="-122"/>
                <a:cs typeface="Trebuchet-BoldItalic" pitchFamily="34" charset="-120"/>
              </a:rPr>
              <a:t>2</a:t>
            </a:r>
            <a:endParaRPr lang="en-US" sz="1500" dirty="0"/>
          </a:p>
        </p:txBody>
      </p:sp>
      <p:sp>
        <p:nvSpPr>
          <p:cNvPr id="19" name="SK-15-text-18"/>
          <p:cNvSpPr/>
          <p:nvPr/>
        </p:nvSpPr>
        <p:spPr>
          <a:xfrm>
            <a:off x="7048946" y="4210050"/>
            <a:ext cx="198983" cy="2437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2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Trebuchet-BoldItalic" pitchFamily="34" charset="0"/>
                <a:ea typeface="Trebuchet-BoldItalic" pitchFamily="34" charset="-122"/>
                <a:cs typeface="Trebuchet-BoldItalic" pitchFamily="34" charset="-120"/>
              </a:rPr>
              <a:t>3</a:t>
            </a:r>
            <a:endParaRPr lang="en-US" sz="1500" dirty="0"/>
          </a:p>
        </p:txBody>
      </p:sp>
      <p:sp>
        <p:nvSpPr>
          <p:cNvPr id="20" name="SK-15-text-19"/>
          <p:cNvSpPr/>
          <p:nvPr/>
        </p:nvSpPr>
        <p:spPr>
          <a:xfrm>
            <a:off x="7048946" y="5267325"/>
            <a:ext cx="198983" cy="2437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2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Trebuchet-BoldItalic" pitchFamily="34" charset="0"/>
                <a:ea typeface="Trebuchet-BoldItalic" pitchFamily="34" charset="-122"/>
                <a:cs typeface="Trebuchet-BoldItalic" pitchFamily="34" charset="-120"/>
              </a:rPr>
              <a:t>4</a:t>
            </a:r>
            <a:endParaRPr lang="en-US" sz="1500" dirty="0"/>
          </a:p>
        </p:txBody>
      </p:sp>
      <p:sp>
        <p:nvSpPr>
          <p:cNvPr id="21" name="SK-15-text-20"/>
          <p:cNvSpPr/>
          <p:nvPr/>
        </p:nvSpPr>
        <p:spPr>
          <a:xfrm>
            <a:off x="657225" y="285750"/>
            <a:ext cx="2514600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kern="0" spc="180" dirty="0">
                <a:solidFill>
                  <a:srgbClr val="1F618D"/>
                </a:solidFill>
                <a:latin typeface="Trebuchet-BoldItalic" pitchFamily="34" charset="0"/>
                <a:ea typeface="Trebuchet-BoldItalic" pitchFamily="34" charset="-122"/>
                <a:cs typeface="Trebuchet-BoldItalic" pitchFamily="34" charset="-120"/>
              </a:rPr>
              <a:t>CASE STUDY</a:t>
            </a:r>
            <a:endParaRPr lang="en-US" sz="1650" dirty="0"/>
          </a:p>
        </p:txBody>
      </p:sp>
      <p:sp>
        <p:nvSpPr>
          <p:cNvPr id="22" name="SK-15-text-21"/>
          <p:cNvSpPr/>
          <p:nvPr/>
        </p:nvSpPr>
        <p:spPr>
          <a:xfrm>
            <a:off x="10391775" y="314325"/>
            <a:ext cx="1362075" cy="1954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53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TrebuchetMS-Italic" pitchFamily="34" charset="0"/>
                <a:ea typeface="TrebuchetMS-Italic" pitchFamily="34" charset="-122"/>
                <a:cs typeface="TrebuchetMS-Italic" pitchFamily="34" charset="-120"/>
              </a:rPr>
              <a:t>Slide 15 of 24</a:t>
            </a:r>
            <a:endParaRPr lang="en-US" sz="1350" dirty="0"/>
          </a:p>
        </p:txBody>
      </p:sp>
      <p:sp>
        <p:nvSpPr>
          <p:cNvPr id="23" name="SK-15-text-22"/>
          <p:cNvSpPr/>
          <p:nvPr/>
        </p:nvSpPr>
        <p:spPr>
          <a:xfrm>
            <a:off x="7419975" y="2676525"/>
            <a:ext cx="4772025" cy="16921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2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TrebuchetMS-Italic" pitchFamily="34" charset="0"/>
                <a:ea typeface="TrebuchetMS-Italic" pitchFamily="34" charset="-122"/>
                <a:cs typeface="TrebuchetMS-Italic" pitchFamily="34" charset="-120"/>
              </a:rPr>
              <a:t>FBC, U&amp;Es, Mg, PO₄, Ca, glucose, TFTs, ECG</a:t>
            </a:r>
            <a:endParaRPr lang="en-US" sz="1200" dirty="0"/>
          </a:p>
        </p:txBody>
      </p:sp>
      <p:sp>
        <p:nvSpPr>
          <p:cNvPr id="24" name="SK-15-text-23"/>
          <p:cNvSpPr/>
          <p:nvPr/>
        </p:nvSpPr>
        <p:spPr>
          <a:xfrm>
            <a:off x="7351365" y="3733800"/>
            <a:ext cx="4840635" cy="16921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2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TrebuchetMS-Italic" pitchFamily="34" charset="0"/>
                <a:ea typeface="TrebuchetMS-Italic" pitchFamily="34" charset="-122"/>
                <a:cs typeface="TrebuchetMS-Italic" pitchFamily="34" charset="-120"/>
              </a:rPr>
              <a:t>“I’m concerned about your health and want to help you”</a:t>
            </a:r>
            <a:endParaRPr lang="en-US" sz="1200" dirty="0"/>
          </a:p>
        </p:txBody>
      </p:sp>
      <p:sp>
        <p:nvSpPr>
          <p:cNvPr id="25" name="SK-15-text-24"/>
          <p:cNvSpPr/>
          <p:nvPr/>
        </p:nvSpPr>
        <p:spPr>
          <a:xfrm>
            <a:off x="7419975" y="4819650"/>
            <a:ext cx="4772025" cy="16921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2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TrebuchetMS-Italic" pitchFamily="34" charset="0"/>
                <a:ea typeface="TrebuchetMS-Italic" pitchFamily="34" charset="-122"/>
                <a:cs typeface="TrebuchetMS-Italic" pitchFamily="34" charset="-120"/>
              </a:rPr>
              <a:t>NHS England CYP ED Standard — urgent: 1 week</a:t>
            </a:r>
            <a:endParaRPr lang="en-US" sz="1200" dirty="0"/>
          </a:p>
        </p:txBody>
      </p:sp>
      <p:sp>
        <p:nvSpPr>
          <p:cNvPr id="26" name="SK-15-text-25"/>
          <p:cNvSpPr/>
          <p:nvPr/>
        </p:nvSpPr>
        <p:spPr>
          <a:xfrm>
            <a:off x="7419975" y="5893445"/>
            <a:ext cx="5133975" cy="16921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2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TrebuchetMS-Italic" pitchFamily="34" charset="0"/>
                <a:ea typeface="TrebuchetMS-Italic" pitchFamily="34" charset="-122"/>
                <a:cs typeface="TrebuchetMS-Italic" pitchFamily="34" charset="-120"/>
              </a:rPr>
              <a:t>Maudsley FBT depends on family involvement from the start</a:t>
            </a:r>
            <a:endParaRPr lang="en-US" sz="1200" dirty="0"/>
          </a:p>
        </p:txBody>
      </p:sp>
      <p:sp>
        <p:nvSpPr>
          <p:cNvPr id="27" name="SK-15-text-26"/>
          <p:cNvSpPr/>
          <p:nvPr/>
        </p:nvSpPr>
        <p:spPr>
          <a:xfrm>
            <a:off x="657225" y="6600825"/>
            <a:ext cx="6515100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49"/>
              </a:lnSpc>
              <a:buNone/>
            </a:pPr>
            <a:r>
              <a:rPr lang="en-US" sz="1125" dirty="0">
                <a:solidFill>
                  <a:srgbClr val="555555"/>
                </a:solidFill>
                <a:latin typeface="TrebuchetMS-Italic" pitchFamily="34" charset="0"/>
                <a:ea typeface="TrebuchetMS-Italic" pitchFamily="34" charset="-122"/>
                <a:cs typeface="TrebuchetMS-Italic" pitchFamily="34" charset="-120"/>
              </a:rPr>
              <a:t>Bradford VTS — Eating Disorders in CYP</a:t>
            </a:r>
            <a:endParaRPr lang="en-US" sz="1125" dirty="0"/>
          </a:p>
        </p:txBody>
      </p:sp>
      <p:sp>
        <p:nvSpPr>
          <p:cNvPr id="28" name="SK-15-text-27"/>
          <p:cNvSpPr/>
          <p:nvPr/>
        </p:nvSpPr>
        <p:spPr>
          <a:xfrm>
            <a:off x="9915525" y="6600825"/>
            <a:ext cx="1885950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49"/>
              </a:lnSpc>
              <a:buNone/>
            </a:pPr>
            <a:r>
              <a:rPr lang="en-US" sz="1125" dirty="0">
                <a:solidFill>
                  <a:srgbClr val="555555"/>
                </a:solidFill>
                <a:latin typeface="TrebuchetMS-Italic" pitchFamily="34" charset="0"/>
                <a:ea typeface="TrebuchetMS-Italic" pitchFamily="34" charset="-122"/>
                <a:cs typeface="TrebuchetMS-Italic" pitchFamily="34" charset="-120"/>
              </a:rPr>
              <a:t>www.bradfordvts.co.uk</a:t>
            </a:r>
            <a:endParaRPr lang="en-US" sz="11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580" y="1426369"/>
            <a:ext cx="767953" cy="767953"/>
          </a:xfrm>
          <a:prstGeom prst="rect">
            <a:avLst/>
          </a:prstGeom>
        </p:spPr>
      </p:pic>
      <p:sp>
        <p:nvSpPr>
          <p:cNvPr id="4" name="SK-16-text-3"/>
          <p:cNvSpPr/>
          <p:nvPr/>
        </p:nvSpPr>
        <p:spPr>
          <a:xfrm>
            <a:off x="466725" y="266700"/>
            <a:ext cx="5791200" cy="4762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75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CASE STUDY 2</a:t>
            </a:r>
            <a:endParaRPr lang="en-US" sz="3000" dirty="0"/>
          </a:p>
        </p:txBody>
      </p:sp>
      <p:sp>
        <p:nvSpPr>
          <p:cNvPr id="5" name="SK-16-text-4"/>
          <p:cNvSpPr/>
          <p:nvPr/>
        </p:nvSpPr>
        <p:spPr>
          <a:xfrm>
            <a:off x="1524000" y="1495425"/>
            <a:ext cx="1645920" cy="4115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118A7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Jake</a:t>
            </a:r>
            <a:endParaRPr lang="en-US" sz="2700" dirty="0"/>
          </a:p>
        </p:txBody>
      </p:sp>
      <p:sp>
        <p:nvSpPr>
          <p:cNvPr id="6" name="SK-16-text-5"/>
          <p:cNvSpPr/>
          <p:nvPr/>
        </p:nvSpPr>
        <p:spPr>
          <a:xfrm>
            <a:off x="6324600" y="1495425"/>
            <a:ext cx="5349240" cy="4115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118A7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Your Response</a:t>
            </a:r>
            <a:endParaRPr lang="en-US" sz="2700" dirty="0"/>
          </a:p>
        </p:txBody>
      </p:sp>
      <p:sp>
        <p:nvSpPr>
          <p:cNvPr id="7" name="SK-16-text-6"/>
          <p:cNvSpPr/>
          <p:nvPr/>
        </p:nvSpPr>
        <p:spPr>
          <a:xfrm>
            <a:off x="3886200" y="361950"/>
            <a:ext cx="8305800" cy="3658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88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Recognising Bulimia Nervosa in a Young Man</a:t>
            </a:r>
            <a:endParaRPr lang="en-US" sz="2400" dirty="0"/>
          </a:p>
        </p:txBody>
      </p:sp>
      <p:sp>
        <p:nvSpPr>
          <p:cNvPr id="8" name="SK-16-text-7"/>
          <p:cNvSpPr/>
          <p:nvPr/>
        </p:nvSpPr>
        <p:spPr>
          <a:xfrm>
            <a:off x="838200" y="5705475"/>
            <a:ext cx="3771900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118A7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Bulimia Nervosa</a:t>
            </a:r>
            <a:endParaRPr lang="en-US" sz="1650" dirty="0"/>
          </a:p>
        </p:txBody>
      </p:sp>
      <p:sp>
        <p:nvSpPr>
          <p:cNvPr id="9" name="SK-16-text-8"/>
          <p:cNvSpPr/>
          <p:nvPr/>
        </p:nvSpPr>
        <p:spPr>
          <a:xfrm>
            <a:off x="619125" y="2371725"/>
            <a:ext cx="5867400" cy="5447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Jake is 17 years old. He attends with fatigue,</a:t>
            </a:r>
            <a:endParaRPr lang="en-US" sz="1650" dirty="0"/>
          </a:p>
          <a:p>
            <a:pPr marL="0" indent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bloating, and constipation — no mention of eating.</a:t>
            </a:r>
            <a:endParaRPr lang="en-US" sz="1650" dirty="0"/>
          </a:p>
        </p:txBody>
      </p:sp>
      <p:sp>
        <p:nvSpPr>
          <p:cNvPr id="10" name="SK-16-text-9"/>
          <p:cNvSpPr/>
          <p:nvPr/>
        </p:nvSpPr>
        <p:spPr>
          <a:xfrm>
            <a:off x="619125" y="3238500"/>
            <a:ext cx="5647283" cy="81706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 examination: parotid gland swelling and</a:t>
            </a:r>
            <a:endParaRPr lang="en-US" sz="1650" dirty="0"/>
          </a:p>
          <a:p>
            <a:pPr marL="0" indent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dental erosion are noted. BMI is 22 — within the</a:t>
            </a:r>
            <a:endParaRPr lang="en-US" sz="1650" dirty="0"/>
          </a:p>
          <a:p>
            <a:pPr marL="0" indent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normal range.</a:t>
            </a:r>
            <a:endParaRPr lang="en-US" sz="1650" dirty="0"/>
          </a:p>
        </p:txBody>
      </p:sp>
      <p:sp>
        <p:nvSpPr>
          <p:cNvPr id="11" name="SK-16-text-10"/>
          <p:cNvSpPr/>
          <p:nvPr/>
        </p:nvSpPr>
        <p:spPr>
          <a:xfrm>
            <a:off x="619125" y="4400550"/>
            <a:ext cx="5165378" cy="5447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When gently explored: a 6-month history of</a:t>
            </a:r>
            <a:endParaRPr lang="en-US" sz="1650" dirty="0"/>
          </a:p>
          <a:p>
            <a:pPr marL="0" indent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binge-purge cycles emerges.</a:t>
            </a:r>
            <a:endParaRPr lang="en-US" sz="1650" dirty="0"/>
          </a:p>
        </p:txBody>
      </p:sp>
      <p:sp>
        <p:nvSpPr>
          <p:cNvPr id="12" name="SK-16-text-11"/>
          <p:cNvSpPr/>
          <p:nvPr/>
        </p:nvSpPr>
        <p:spPr>
          <a:xfrm>
            <a:off x="838200" y="5372100"/>
            <a:ext cx="5783580" cy="272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What is your diagnosis?</a:t>
            </a:r>
            <a:endParaRPr lang="en-US" sz="1650" dirty="0"/>
          </a:p>
        </p:txBody>
      </p:sp>
      <p:sp>
        <p:nvSpPr>
          <p:cNvPr id="13" name="SK-16-text-12"/>
          <p:cNvSpPr/>
          <p:nvPr/>
        </p:nvSpPr>
        <p:spPr>
          <a:xfrm>
            <a:off x="6443067" y="2200275"/>
            <a:ext cx="115193" cy="1905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SK-16-text-13"/>
          <p:cNvSpPr/>
          <p:nvPr/>
        </p:nvSpPr>
        <p:spPr>
          <a:xfrm>
            <a:off x="6443067" y="2971800"/>
            <a:ext cx="115193" cy="1905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200" dirty="0"/>
          </a:p>
        </p:txBody>
      </p:sp>
      <p:sp>
        <p:nvSpPr>
          <p:cNvPr id="15" name="SK-16-text-14"/>
          <p:cNvSpPr/>
          <p:nvPr/>
        </p:nvSpPr>
        <p:spPr>
          <a:xfrm>
            <a:off x="6443067" y="3600450"/>
            <a:ext cx="115193" cy="1905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200" dirty="0"/>
          </a:p>
        </p:txBody>
      </p:sp>
      <p:sp>
        <p:nvSpPr>
          <p:cNvPr id="16" name="SK-16-text-15"/>
          <p:cNvSpPr/>
          <p:nvPr/>
        </p:nvSpPr>
        <p:spPr>
          <a:xfrm>
            <a:off x="6443067" y="4257675"/>
            <a:ext cx="115193" cy="1905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1200" dirty="0"/>
          </a:p>
        </p:txBody>
      </p:sp>
      <p:sp>
        <p:nvSpPr>
          <p:cNvPr id="17" name="SK-16-text-16"/>
          <p:cNvSpPr/>
          <p:nvPr/>
        </p:nvSpPr>
        <p:spPr>
          <a:xfrm>
            <a:off x="6443067" y="4895850"/>
            <a:ext cx="115193" cy="1905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</a:t>
            </a:r>
            <a:endParaRPr lang="en-US" sz="1200" dirty="0"/>
          </a:p>
        </p:txBody>
      </p:sp>
      <p:sp>
        <p:nvSpPr>
          <p:cNvPr id="18" name="SK-16-text-17"/>
          <p:cNvSpPr/>
          <p:nvPr/>
        </p:nvSpPr>
        <p:spPr>
          <a:xfrm>
            <a:off x="6810375" y="2181225"/>
            <a:ext cx="5364361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Non-judgmental, validating approach — normalise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disclosure</a:t>
            </a:r>
            <a:endParaRPr lang="en-US" sz="1350" dirty="0"/>
          </a:p>
        </p:txBody>
      </p:sp>
      <p:sp>
        <p:nvSpPr>
          <p:cNvPr id="19" name="SK-16-text-18"/>
          <p:cNvSpPr/>
          <p:nvPr/>
        </p:nvSpPr>
        <p:spPr>
          <a:xfrm>
            <a:off x="6810375" y="2944586"/>
            <a:ext cx="5595045" cy="2186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21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SCOFF questionnaire + further exploratory questions</a:t>
            </a:r>
            <a:endParaRPr lang="en-US" sz="1275" dirty="0"/>
          </a:p>
        </p:txBody>
      </p:sp>
      <p:sp>
        <p:nvSpPr>
          <p:cNvPr id="20" name="SK-16-text-19"/>
          <p:cNvSpPr/>
          <p:nvPr/>
        </p:nvSpPr>
        <p:spPr>
          <a:xfrm>
            <a:off x="6810375" y="3562350"/>
            <a:ext cx="5381625" cy="2186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21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Bloods + ECG — check electrolytes, QTc interval</a:t>
            </a:r>
            <a:endParaRPr lang="en-US" sz="1275" dirty="0"/>
          </a:p>
        </p:txBody>
      </p:sp>
      <p:sp>
        <p:nvSpPr>
          <p:cNvPr id="21" name="SK-16-text-20"/>
          <p:cNvSpPr/>
          <p:nvPr/>
        </p:nvSpPr>
        <p:spPr>
          <a:xfrm>
            <a:off x="6810375" y="4162425"/>
            <a:ext cx="5332958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Urgent referral to CYP ED team — within 1 week if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clinical risk</a:t>
            </a:r>
            <a:endParaRPr lang="en-US" sz="1350" dirty="0"/>
          </a:p>
        </p:txBody>
      </p:sp>
      <p:sp>
        <p:nvSpPr>
          <p:cNvPr id="22" name="SK-16-text-21"/>
          <p:cNvSpPr/>
          <p:nvPr/>
        </p:nvSpPr>
        <p:spPr>
          <a:xfrm>
            <a:off x="6810375" y="4924425"/>
            <a:ext cx="5270153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Safety-net — advise patient and family on warning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signs</a:t>
            </a:r>
            <a:endParaRPr lang="en-US" sz="1350" dirty="0"/>
          </a:p>
        </p:txBody>
      </p:sp>
      <p:sp>
        <p:nvSpPr>
          <p:cNvPr id="23" name="SK-16-text-22"/>
          <p:cNvSpPr/>
          <p:nvPr/>
        </p:nvSpPr>
        <p:spPr>
          <a:xfrm>
            <a:off x="11304240" y="295275"/>
            <a:ext cx="460921" cy="4268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500" b="1" dirty="0">
                <a:solidFill>
                  <a:srgbClr val="118A7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Age</a:t>
            </a:r>
            <a:endParaRPr lang="en-US" sz="1500" dirty="0"/>
          </a:p>
          <a:p>
            <a:pPr marL="0" indent="0" algn="ctr">
              <a:lnSpc>
                <a:spcPts val="1680"/>
              </a:lnSpc>
              <a:buNone/>
            </a:pPr>
            <a:r>
              <a:rPr lang="en-US" sz="1500" b="1" dirty="0">
                <a:solidFill>
                  <a:srgbClr val="118A7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17</a:t>
            </a:r>
            <a:endParaRPr lang="en-US" sz="1500" dirty="0"/>
          </a:p>
        </p:txBody>
      </p:sp>
      <p:sp>
        <p:nvSpPr>
          <p:cNvPr id="24" name="SK-16-text-23"/>
          <p:cNvSpPr/>
          <p:nvPr/>
        </p:nvSpPr>
        <p:spPr>
          <a:xfrm>
            <a:off x="6589472" y="5686425"/>
            <a:ext cx="5982593" cy="3658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⚠️ Don't miss it in males. Boys and young men are significantly</a:t>
            </a:r>
            <a:endParaRPr lang="en-US" sz="1200" dirty="0"/>
          </a:p>
          <a:p>
            <a:pPr marL="0" indent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under-recognised. BMI 22 does not exclude an eating disorder.</a:t>
            </a:r>
            <a:endParaRPr lang="en-US" sz="1200" dirty="0"/>
          </a:p>
        </p:txBody>
      </p:sp>
      <p:sp>
        <p:nvSpPr>
          <p:cNvPr id="25" name="SK-16-text-24"/>
          <p:cNvSpPr/>
          <p:nvPr/>
        </p:nvSpPr>
        <p:spPr>
          <a:xfrm>
            <a:off x="352425" y="6572250"/>
            <a:ext cx="534924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58"/>
              </a:lnSpc>
              <a:buNone/>
            </a:pPr>
            <a:r>
              <a:rPr lang="en-US" sz="1350" dirty="0">
                <a:solidFill>
                  <a:srgbClr val="595959"/>
                </a:solidFill>
                <a:latin typeface="TimesNewRomanPS-ItalicMT" pitchFamily="34" charset="0"/>
                <a:ea typeface="TimesNewRomanPS-ItalicMT" pitchFamily="34" charset="-122"/>
                <a:cs typeface="TimesNewRomanPS-ItalicMT" pitchFamily="34" charset="-120"/>
              </a:rPr>
              <a:t>Bradford VTS Teaching Deck</a:t>
            </a:r>
            <a:endParaRPr lang="en-US" sz="1350" dirty="0"/>
          </a:p>
        </p:txBody>
      </p:sp>
      <p:sp>
        <p:nvSpPr>
          <p:cNvPr id="26" name="SK-16-text-25"/>
          <p:cNvSpPr/>
          <p:nvPr/>
        </p:nvSpPr>
        <p:spPr>
          <a:xfrm>
            <a:off x="10982325" y="6572250"/>
            <a:ext cx="95339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458"/>
              </a:lnSpc>
              <a:buNone/>
            </a:pPr>
            <a:r>
              <a:rPr lang="en-US" sz="1350" dirty="0">
                <a:solidFill>
                  <a:srgbClr val="595959"/>
                </a:solidFill>
                <a:latin typeface="TimesNewRomanPS-ItalicMT" pitchFamily="34" charset="0"/>
                <a:ea typeface="TimesNewRomanPS-ItalicMT" pitchFamily="34" charset="-122"/>
                <a:cs typeface="TimesNewRomanPS-ItalicMT" pitchFamily="34" charset="-120"/>
              </a:rPr>
              <a:t>May 2026</a:t>
            </a:r>
            <a:endParaRPr lang="en-US" sz="1350" dirty="0"/>
          </a:p>
        </p:txBody>
      </p:sp>
      <p:sp>
        <p:nvSpPr>
          <p:cNvPr id="27" name="SK-16-text-26"/>
          <p:cNvSpPr/>
          <p:nvPr/>
        </p:nvSpPr>
        <p:spPr>
          <a:xfrm>
            <a:off x="5014913" y="6572250"/>
            <a:ext cx="220027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58"/>
              </a:lnSpc>
              <a:buNone/>
            </a:pPr>
            <a:r>
              <a:rPr lang="en-US" sz="1350" dirty="0">
                <a:solidFill>
                  <a:srgbClr val="00008B"/>
                </a:solidFill>
                <a:latin typeface="TimesNewRomanPS-ItalicMT" pitchFamily="34" charset="0"/>
                <a:ea typeface="TimesNewRomanPS-ItalicMT" pitchFamily="34" charset="-122"/>
                <a:cs typeface="TimesNewRomanPS-ItalicMT" pitchFamily="34" charset="-120"/>
              </a:rPr>
              <a:t>www.bradfordvts.co.uk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K-17-text-2"/>
          <p:cNvSpPr/>
          <p:nvPr/>
        </p:nvSpPr>
        <p:spPr>
          <a:xfrm>
            <a:off x="466725" y="638175"/>
            <a:ext cx="8229600" cy="5314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185"/>
              </a:lnSpc>
              <a:buNone/>
            </a:pPr>
            <a:r>
              <a:rPr lang="en-US" sz="3375" b="1" dirty="0">
                <a:solidFill>
                  <a:srgbClr val="00316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Top Tips for GPs</a:t>
            </a:r>
            <a:endParaRPr lang="en-US" sz="3375" dirty="0"/>
          </a:p>
        </p:txBody>
      </p:sp>
      <p:sp>
        <p:nvSpPr>
          <p:cNvPr id="4" name="SK-17-text-3"/>
          <p:cNvSpPr/>
          <p:nvPr/>
        </p:nvSpPr>
        <p:spPr>
          <a:xfrm>
            <a:off x="714375" y="1943100"/>
            <a:ext cx="1638300" cy="4914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870"/>
              </a:lnSpc>
              <a:buNone/>
            </a:pPr>
            <a:r>
              <a:rPr lang="en-US" sz="3225" b="1" dirty="0">
                <a:solidFill>
                  <a:srgbClr val="F9931E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01</a:t>
            </a:r>
            <a:endParaRPr lang="en-US" sz="3225" dirty="0"/>
          </a:p>
        </p:txBody>
      </p:sp>
      <p:sp>
        <p:nvSpPr>
          <p:cNvPr id="5" name="SK-17-text-4"/>
          <p:cNvSpPr/>
          <p:nvPr/>
        </p:nvSpPr>
        <p:spPr>
          <a:xfrm>
            <a:off x="2971800" y="1943100"/>
            <a:ext cx="1638300" cy="4914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870"/>
              </a:lnSpc>
              <a:buNone/>
            </a:pPr>
            <a:r>
              <a:rPr lang="en-US" sz="3225" b="1" dirty="0">
                <a:solidFill>
                  <a:srgbClr val="0053D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02</a:t>
            </a:r>
            <a:endParaRPr lang="en-US" sz="3225" dirty="0"/>
          </a:p>
        </p:txBody>
      </p:sp>
      <p:sp>
        <p:nvSpPr>
          <p:cNvPr id="6" name="SK-17-text-5"/>
          <p:cNvSpPr/>
          <p:nvPr/>
        </p:nvSpPr>
        <p:spPr>
          <a:xfrm>
            <a:off x="5324475" y="1943100"/>
            <a:ext cx="1638300" cy="4914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870"/>
              </a:lnSpc>
              <a:buNone/>
            </a:pPr>
            <a:r>
              <a:rPr lang="en-US" sz="3225" b="1" dirty="0">
                <a:solidFill>
                  <a:srgbClr val="0053D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03</a:t>
            </a:r>
            <a:endParaRPr lang="en-US" sz="3225" dirty="0"/>
          </a:p>
        </p:txBody>
      </p:sp>
      <p:sp>
        <p:nvSpPr>
          <p:cNvPr id="7" name="SK-17-text-6"/>
          <p:cNvSpPr/>
          <p:nvPr/>
        </p:nvSpPr>
        <p:spPr>
          <a:xfrm>
            <a:off x="7667625" y="1943100"/>
            <a:ext cx="1638300" cy="4914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870"/>
              </a:lnSpc>
              <a:buNone/>
            </a:pPr>
            <a:r>
              <a:rPr lang="en-US" sz="3225" b="1" dirty="0">
                <a:solidFill>
                  <a:srgbClr val="F9931E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04</a:t>
            </a:r>
            <a:endParaRPr lang="en-US" sz="3225" dirty="0"/>
          </a:p>
        </p:txBody>
      </p:sp>
      <p:sp>
        <p:nvSpPr>
          <p:cNvPr id="8" name="SK-17-text-7"/>
          <p:cNvSpPr/>
          <p:nvPr/>
        </p:nvSpPr>
        <p:spPr>
          <a:xfrm>
            <a:off x="9982200" y="1943100"/>
            <a:ext cx="1638300" cy="4914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870"/>
              </a:lnSpc>
              <a:buNone/>
            </a:pPr>
            <a:r>
              <a:rPr lang="en-US" sz="3225" b="1" dirty="0">
                <a:solidFill>
                  <a:srgbClr val="0053D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05</a:t>
            </a:r>
            <a:endParaRPr lang="en-US" sz="3225" dirty="0"/>
          </a:p>
        </p:txBody>
      </p:sp>
      <p:sp>
        <p:nvSpPr>
          <p:cNvPr id="9" name="SK-17-text-8"/>
          <p:cNvSpPr/>
          <p:nvPr/>
        </p:nvSpPr>
        <p:spPr>
          <a:xfrm>
            <a:off x="714375" y="4400550"/>
            <a:ext cx="1638300" cy="4914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870"/>
              </a:lnSpc>
              <a:buNone/>
            </a:pPr>
            <a:r>
              <a:rPr lang="en-US" sz="3225" b="1" dirty="0">
                <a:solidFill>
                  <a:srgbClr val="0053D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06</a:t>
            </a:r>
            <a:endParaRPr lang="en-US" sz="3225" dirty="0"/>
          </a:p>
        </p:txBody>
      </p:sp>
      <p:sp>
        <p:nvSpPr>
          <p:cNvPr id="10" name="SK-17-text-9"/>
          <p:cNvSpPr/>
          <p:nvPr/>
        </p:nvSpPr>
        <p:spPr>
          <a:xfrm>
            <a:off x="2971800" y="4400550"/>
            <a:ext cx="1638300" cy="4914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870"/>
              </a:lnSpc>
              <a:buNone/>
            </a:pPr>
            <a:r>
              <a:rPr lang="en-US" sz="3225" b="1" dirty="0">
                <a:solidFill>
                  <a:srgbClr val="0053D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07</a:t>
            </a:r>
            <a:endParaRPr lang="en-US" sz="3225" dirty="0"/>
          </a:p>
        </p:txBody>
      </p:sp>
      <p:sp>
        <p:nvSpPr>
          <p:cNvPr id="11" name="SK-17-text-10"/>
          <p:cNvSpPr/>
          <p:nvPr/>
        </p:nvSpPr>
        <p:spPr>
          <a:xfrm>
            <a:off x="5324475" y="4400550"/>
            <a:ext cx="1638300" cy="4914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870"/>
              </a:lnSpc>
              <a:buNone/>
            </a:pPr>
            <a:r>
              <a:rPr lang="en-US" sz="3225" b="1" dirty="0">
                <a:solidFill>
                  <a:srgbClr val="F9931E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08</a:t>
            </a:r>
            <a:endParaRPr lang="en-US" sz="3225" dirty="0"/>
          </a:p>
        </p:txBody>
      </p:sp>
      <p:sp>
        <p:nvSpPr>
          <p:cNvPr id="12" name="SK-17-text-11"/>
          <p:cNvSpPr/>
          <p:nvPr/>
        </p:nvSpPr>
        <p:spPr>
          <a:xfrm>
            <a:off x="7667625" y="4400550"/>
            <a:ext cx="1638300" cy="4914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870"/>
              </a:lnSpc>
              <a:buNone/>
            </a:pPr>
            <a:r>
              <a:rPr lang="en-US" sz="3225" b="1" dirty="0">
                <a:solidFill>
                  <a:srgbClr val="0053D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09</a:t>
            </a:r>
            <a:endParaRPr lang="en-US" sz="3225" dirty="0"/>
          </a:p>
        </p:txBody>
      </p:sp>
      <p:sp>
        <p:nvSpPr>
          <p:cNvPr id="13" name="SK-17-text-12"/>
          <p:cNvSpPr/>
          <p:nvPr/>
        </p:nvSpPr>
        <p:spPr>
          <a:xfrm>
            <a:off x="9982200" y="4400550"/>
            <a:ext cx="1638300" cy="4914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870"/>
              </a:lnSpc>
              <a:buNone/>
            </a:pPr>
            <a:r>
              <a:rPr lang="en-US" sz="3225" b="1" dirty="0">
                <a:solidFill>
                  <a:srgbClr val="0053D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10</a:t>
            </a:r>
            <a:endParaRPr lang="en-US" sz="3225" dirty="0"/>
          </a:p>
        </p:txBody>
      </p:sp>
      <p:sp>
        <p:nvSpPr>
          <p:cNvPr id="14" name="SK-17-text-13"/>
          <p:cNvSpPr/>
          <p:nvPr/>
        </p:nvSpPr>
        <p:spPr>
          <a:xfrm>
            <a:off x="466725" y="1238250"/>
            <a:ext cx="8622030" cy="35436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790"/>
              </a:lnSpc>
              <a:buNone/>
            </a:pPr>
            <a:r>
              <a:rPr lang="en-US" sz="2325" dirty="0">
                <a:solidFill>
                  <a:srgbClr val="65A9E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10 things you must know</a:t>
            </a:r>
            <a:endParaRPr lang="en-US" sz="2325" dirty="0"/>
          </a:p>
        </p:txBody>
      </p:sp>
      <p:sp>
        <p:nvSpPr>
          <p:cNvPr id="15" name="SK-17-text-14"/>
          <p:cNvSpPr/>
          <p:nvPr/>
        </p:nvSpPr>
        <p:spPr>
          <a:xfrm>
            <a:off x="714375" y="2514600"/>
            <a:ext cx="1864965" cy="15117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Anorexia nervosa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has the highest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mortality of any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mental illness —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always take it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seriously</a:t>
            </a:r>
            <a:endParaRPr lang="en-US" sz="1575" dirty="0"/>
          </a:p>
        </p:txBody>
      </p:sp>
      <p:sp>
        <p:nvSpPr>
          <p:cNvPr id="16" name="SK-17-text-15"/>
          <p:cNvSpPr/>
          <p:nvPr/>
        </p:nvSpPr>
        <p:spPr>
          <a:xfrm>
            <a:off x="2971800" y="2514600"/>
            <a:ext cx="1959173" cy="15117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Normal weight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does NOT rule out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an eating disorder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atypical AN, BN,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BED all present at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normal weight</a:t>
            </a:r>
            <a:endParaRPr lang="en-US" sz="1575" dirty="0"/>
          </a:p>
        </p:txBody>
      </p:sp>
      <p:sp>
        <p:nvSpPr>
          <p:cNvPr id="17" name="SK-17-text-16"/>
          <p:cNvSpPr/>
          <p:nvPr/>
        </p:nvSpPr>
        <p:spPr>
          <a:xfrm>
            <a:off x="5324475" y="2514600"/>
            <a:ext cx="1728788" cy="10078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SCOFF ≥2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positives =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suspect eating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disorder → refer</a:t>
            </a:r>
            <a:endParaRPr lang="en-US" sz="1575" dirty="0"/>
          </a:p>
        </p:txBody>
      </p:sp>
      <p:sp>
        <p:nvSpPr>
          <p:cNvPr id="18" name="SK-17-text-17"/>
          <p:cNvSpPr/>
          <p:nvPr/>
        </p:nvSpPr>
        <p:spPr>
          <a:xfrm>
            <a:off x="7667625" y="2514600"/>
            <a:ext cx="1644848" cy="10078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Normal blood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results do NOT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rule out serious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physical risk</a:t>
            </a:r>
            <a:endParaRPr lang="en-US" sz="1575" dirty="0"/>
          </a:p>
        </p:txBody>
      </p:sp>
      <p:sp>
        <p:nvSpPr>
          <p:cNvPr id="19" name="SK-17-text-18"/>
          <p:cNvSpPr/>
          <p:nvPr/>
        </p:nvSpPr>
        <p:spPr>
          <a:xfrm>
            <a:off x="9982200" y="2514600"/>
            <a:ext cx="1728788" cy="10078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Urgent referral: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treatment within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 week; routine: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within 4 weeks</a:t>
            </a:r>
            <a:endParaRPr lang="en-US" sz="1575" dirty="0"/>
          </a:p>
        </p:txBody>
      </p:sp>
      <p:sp>
        <p:nvSpPr>
          <p:cNvPr id="20" name="SK-17-text-19"/>
          <p:cNvSpPr/>
          <p:nvPr/>
        </p:nvSpPr>
        <p:spPr>
          <a:xfrm>
            <a:off x="714375" y="4981575"/>
            <a:ext cx="1812578" cy="1259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Family-based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therapy (FBT) is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first-line for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under-18s with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anorexia nervosa</a:t>
            </a:r>
            <a:endParaRPr lang="en-US" sz="1575" dirty="0"/>
          </a:p>
        </p:txBody>
      </p:sp>
      <p:sp>
        <p:nvSpPr>
          <p:cNvPr id="21" name="SK-17-text-20"/>
          <p:cNvSpPr/>
          <p:nvPr/>
        </p:nvSpPr>
        <p:spPr>
          <a:xfrm>
            <a:off x="2971800" y="4981575"/>
            <a:ext cx="1938337" cy="1259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Do not delay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referral waiting for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blood results —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refer on clinical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suspicion</a:t>
            </a:r>
            <a:endParaRPr lang="en-US" sz="1575" dirty="0"/>
          </a:p>
        </p:txBody>
      </p:sp>
      <p:sp>
        <p:nvSpPr>
          <p:cNvPr id="22" name="SK-17-text-21"/>
          <p:cNvSpPr/>
          <p:nvPr/>
        </p:nvSpPr>
        <p:spPr>
          <a:xfrm>
            <a:off x="5324475" y="4981575"/>
            <a:ext cx="2053530" cy="1259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Always request an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ECG — QTc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prolongation signals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life-threatening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arrhythmia risk</a:t>
            </a:r>
            <a:endParaRPr lang="en-US" sz="1575" dirty="0"/>
          </a:p>
        </p:txBody>
      </p:sp>
      <p:sp>
        <p:nvSpPr>
          <p:cNvPr id="23" name="SK-17-text-22"/>
          <p:cNvSpPr/>
          <p:nvPr/>
        </p:nvSpPr>
        <p:spPr>
          <a:xfrm>
            <a:off x="7667625" y="4981575"/>
            <a:ext cx="2022128" cy="1259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Males and boys are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significantly under-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recognised —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never assume EDs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are female-only</a:t>
            </a:r>
            <a:endParaRPr lang="en-US" sz="1575" dirty="0"/>
          </a:p>
        </p:txBody>
      </p:sp>
      <p:sp>
        <p:nvSpPr>
          <p:cNvPr id="24" name="SK-17-text-23"/>
          <p:cNvSpPr/>
          <p:nvPr/>
        </p:nvSpPr>
        <p:spPr>
          <a:xfrm>
            <a:off x="9982200" y="4981575"/>
            <a:ext cx="1791593" cy="1259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Maintain a warm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therapeutic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relationship with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the patient while</a:t>
            </a:r>
            <a:endParaRPr lang="en-US" sz="1575" dirty="0"/>
          </a:p>
          <a:p>
            <a:pPr marL="0" indent="0">
              <a:lnSpc>
                <a:spcPts val="1985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on the waiting list</a:t>
            </a:r>
            <a:endParaRPr lang="en-US" sz="1575" dirty="0"/>
          </a:p>
        </p:txBody>
      </p:sp>
      <p:sp>
        <p:nvSpPr>
          <p:cNvPr id="25" name="SK-17-text-24"/>
          <p:cNvSpPr/>
          <p:nvPr/>
        </p:nvSpPr>
        <p:spPr>
          <a:xfrm>
            <a:off x="466725" y="323850"/>
            <a:ext cx="8252460" cy="2171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0053D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 — EATING DISORDERS IN CYP</a:t>
            </a:r>
            <a:endParaRPr lang="en-US" sz="1425" dirty="0"/>
          </a:p>
        </p:txBody>
      </p:sp>
      <p:sp>
        <p:nvSpPr>
          <p:cNvPr id="26" name="SK-17-text-25"/>
          <p:cNvSpPr/>
          <p:nvPr/>
        </p:nvSpPr>
        <p:spPr>
          <a:xfrm>
            <a:off x="9915525" y="6629400"/>
            <a:ext cx="2043113" cy="15433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15"/>
              </a:lnSpc>
              <a:buNone/>
            </a:pPr>
            <a:r>
              <a:rPr lang="en-US" sz="1125" dirty="0">
                <a:solidFill>
                  <a:srgbClr val="79797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NICE NG69 (reviewed 2024)</a:t>
            </a:r>
            <a:endParaRPr lang="en-US" sz="1125" dirty="0"/>
          </a:p>
        </p:txBody>
      </p:sp>
      <p:sp>
        <p:nvSpPr>
          <p:cNvPr id="27" name="SK-17-text-26"/>
          <p:cNvSpPr/>
          <p:nvPr/>
        </p:nvSpPr>
        <p:spPr>
          <a:xfrm>
            <a:off x="466725" y="6629400"/>
            <a:ext cx="4457700" cy="15433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15"/>
              </a:lnSpc>
              <a:buNone/>
            </a:pPr>
            <a:r>
              <a:rPr lang="en-US" sz="1125" dirty="0">
                <a:solidFill>
                  <a:srgbClr val="79797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 Teaching Deck</a:t>
            </a:r>
            <a:endParaRPr lang="en-US" sz="11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K-18-text-2"/>
          <p:cNvSpPr/>
          <p:nvPr/>
        </p:nvSpPr>
        <p:spPr>
          <a:xfrm>
            <a:off x="714375" y="638175"/>
            <a:ext cx="10206990" cy="5328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195"/>
              </a:lnSpc>
              <a:buNone/>
            </a:pPr>
            <a:r>
              <a:rPr lang="en-US" sz="3525" b="1" dirty="0">
                <a:solidFill>
                  <a:srgbClr val="FFFFFF"/>
                </a:solidFill>
              </a:rPr>
              <a:t>Red Flags — Act Now</a:t>
            </a:r>
            <a:endParaRPr lang="en-US" sz="3525" dirty="0"/>
          </a:p>
        </p:txBody>
      </p:sp>
      <p:sp>
        <p:nvSpPr>
          <p:cNvPr id="4" name="SK-18-text-3"/>
          <p:cNvSpPr/>
          <p:nvPr/>
        </p:nvSpPr>
        <p:spPr>
          <a:xfrm>
            <a:off x="1323975" y="1695450"/>
            <a:ext cx="6960870" cy="2379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FFFFFF"/>
                </a:solidFill>
              </a:rPr>
              <a:t>Syncope or cardiac arrhythmia</a:t>
            </a:r>
            <a:endParaRPr lang="en-US" sz="1575" dirty="0"/>
          </a:p>
        </p:txBody>
      </p:sp>
      <p:sp>
        <p:nvSpPr>
          <p:cNvPr id="5" name="SK-18-text-4"/>
          <p:cNvSpPr/>
          <p:nvPr/>
        </p:nvSpPr>
        <p:spPr>
          <a:xfrm>
            <a:off x="6448425" y="1695450"/>
            <a:ext cx="5743575" cy="2153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6"/>
              </a:lnSpc>
              <a:buNone/>
            </a:pPr>
            <a:r>
              <a:rPr lang="en-US" sz="1425" b="1" i="1" dirty="0">
                <a:solidFill>
                  <a:srgbClr val="FDB813"/>
                </a:solidFill>
              </a:rPr>
              <a:t>→ Emergency admission immediately</a:t>
            </a:r>
            <a:endParaRPr lang="en-US" sz="1425" dirty="0"/>
          </a:p>
        </p:txBody>
      </p:sp>
      <p:sp>
        <p:nvSpPr>
          <p:cNvPr id="6" name="SK-18-text-5"/>
          <p:cNvSpPr/>
          <p:nvPr/>
        </p:nvSpPr>
        <p:spPr>
          <a:xfrm>
            <a:off x="1323975" y="2352675"/>
            <a:ext cx="4800600" cy="2379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FFFFFF"/>
                </a:solidFill>
              </a:rPr>
              <a:t>QTc &gt;450 ms on ECG</a:t>
            </a:r>
            <a:endParaRPr lang="en-US" sz="1575" dirty="0"/>
          </a:p>
        </p:txBody>
      </p:sp>
      <p:sp>
        <p:nvSpPr>
          <p:cNvPr id="7" name="SK-18-text-6"/>
          <p:cNvSpPr/>
          <p:nvPr/>
        </p:nvSpPr>
        <p:spPr>
          <a:xfrm>
            <a:off x="6448425" y="2350219"/>
            <a:ext cx="5856982" cy="2153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6"/>
              </a:lnSpc>
              <a:buNone/>
            </a:pPr>
            <a:r>
              <a:rPr lang="en-US" sz="1425" b="1" i="1" dirty="0">
                <a:solidFill>
                  <a:srgbClr val="FDB813"/>
                </a:solidFill>
              </a:rPr>
              <a:t>→ Urgent medical review — cardiac arrhythmia risk</a:t>
            </a:r>
            <a:endParaRPr lang="en-US" sz="1425" dirty="0"/>
          </a:p>
        </p:txBody>
      </p:sp>
      <p:sp>
        <p:nvSpPr>
          <p:cNvPr id="8" name="SK-18-text-7"/>
          <p:cNvSpPr/>
          <p:nvPr/>
        </p:nvSpPr>
        <p:spPr>
          <a:xfrm>
            <a:off x="1323975" y="3019425"/>
            <a:ext cx="10001250" cy="2379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FFFFFF"/>
                </a:solidFill>
              </a:rPr>
              <a:t>K⁺ &lt;3.0 mmol/L or Phosphate &lt;0.5 mmol/L</a:t>
            </a:r>
            <a:endParaRPr lang="en-US" sz="1575" dirty="0"/>
          </a:p>
        </p:txBody>
      </p:sp>
      <p:sp>
        <p:nvSpPr>
          <p:cNvPr id="9" name="SK-18-text-8"/>
          <p:cNvSpPr/>
          <p:nvPr/>
        </p:nvSpPr>
        <p:spPr>
          <a:xfrm>
            <a:off x="6448425" y="3019425"/>
            <a:ext cx="5743575" cy="2153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6"/>
              </a:lnSpc>
              <a:buNone/>
            </a:pPr>
            <a:r>
              <a:rPr lang="en-US" sz="1425" b="1" i="1" dirty="0">
                <a:solidFill>
                  <a:srgbClr val="FDB813"/>
                </a:solidFill>
              </a:rPr>
              <a:t>→ Admit — electrolyte emergency</a:t>
            </a:r>
            <a:endParaRPr lang="en-US" sz="1425" dirty="0"/>
          </a:p>
        </p:txBody>
      </p:sp>
      <p:sp>
        <p:nvSpPr>
          <p:cNvPr id="10" name="SK-18-text-9"/>
          <p:cNvSpPr/>
          <p:nvPr/>
        </p:nvSpPr>
        <p:spPr>
          <a:xfrm>
            <a:off x="1323975" y="3686175"/>
            <a:ext cx="10868025" cy="2379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FFFFFF"/>
                </a:solidFill>
              </a:rPr>
              <a:t>BMI &lt;13 kg/m² (or severe underweight for age)</a:t>
            </a:r>
            <a:endParaRPr lang="en-US" sz="1575" dirty="0"/>
          </a:p>
        </p:txBody>
      </p:sp>
      <p:sp>
        <p:nvSpPr>
          <p:cNvPr id="11" name="SK-18-text-10"/>
          <p:cNvSpPr/>
          <p:nvPr/>
        </p:nvSpPr>
        <p:spPr>
          <a:xfrm>
            <a:off x="6448425" y="3686175"/>
            <a:ext cx="5743575" cy="2153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6"/>
              </a:lnSpc>
              <a:buNone/>
            </a:pPr>
            <a:r>
              <a:rPr lang="en-US" sz="1425" b="1" i="1" dirty="0">
                <a:solidFill>
                  <a:srgbClr val="FDB813"/>
                </a:solidFill>
              </a:rPr>
              <a:t>→ Emergency medical admission</a:t>
            </a:r>
            <a:endParaRPr lang="en-US" sz="1425" dirty="0"/>
          </a:p>
        </p:txBody>
      </p:sp>
      <p:sp>
        <p:nvSpPr>
          <p:cNvPr id="12" name="SK-18-text-11"/>
          <p:cNvSpPr/>
          <p:nvPr/>
        </p:nvSpPr>
        <p:spPr>
          <a:xfrm>
            <a:off x="1323975" y="4343400"/>
            <a:ext cx="4800600" cy="2379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FFFFFF"/>
                </a:solidFill>
              </a:rPr>
              <a:t>Severe hypoglycaemia</a:t>
            </a:r>
            <a:endParaRPr lang="en-US" sz="1575" dirty="0"/>
          </a:p>
        </p:txBody>
      </p:sp>
      <p:sp>
        <p:nvSpPr>
          <p:cNvPr id="13" name="SK-18-text-12"/>
          <p:cNvSpPr/>
          <p:nvPr/>
        </p:nvSpPr>
        <p:spPr>
          <a:xfrm>
            <a:off x="6448425" y="4343400"/>
            <a:ext cx="5743575" cy="2153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6"/>
              </a:lnSpc>
              <a:buNone/>
            </a:pPr>
            <a:r>
              <a:rPr lang="en-US" sz="1425" b="1" i="1" dirty="0">
                <a:solidFill>
                  <a:srgbClr val="FDB813"/>
                </a:solidFill>
              </a:rPr>
              <a:t>→ Immediate emergency admission</a:t>
            </a:r>
            <a:endParaRPr lang="en-US" sz="1425" dirty="0"/>
          </a:p>
        </p:txBody>
      </p:sp>
      <p:sp>
        <p:nvSpPr>
          <p:cNvPr id="14" name="SK-18-text-13"/>
          <p:cNvSpPr/>
          <p:nvPr/>
        </p:nvSpPr>
        <p:spPr>
          <a:xfrm>
            <a:off x="1323975" y="5000625"/>
            <a:ext cx="8161020" cy="2379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FFFFFF"/>
                </a:solidFill>
              </a:rPr>
              <a:t>Refusal to eat + rapid weight loss</a:t>
            </a:r>
            <a:endParaRPr lang="en-US" sz="1575" dirty="0"/>
          </a:p>
        </p:txBody>
      </p:sp>
      <p:sp>
        <p:nvSpPr>
          <p:cNvPr id="15" name="SK-18-text-14"/>
          <p:cNvSpPr/>
          <p:nvPr/>
        </p:nvSpPr>
        <p:spPr>
          <a:xfrm>
            <a:off x="6448425" y="5000625"/>
            <a:ext cx="5743575" cy="2153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6"/>
              </a:lnSpc>
              <a:buNone/>
            </a:pPr>
            <a:r>
              <a:rPr lang="en-US" sz="1425" b="1" i="1" dirty="0">
                <a:solidFill>
                  <a:srgbClr val="FDB813"/>
                </a:solidFill>
              </a:rPr>
              <a:t>→ Urgent specialist review — do not wait</a:t>
            </a:r>
            <a:endParaRPr lang="en-US" sz="1425" dirty="0"/>
          </a:p>
        </p:txBody>
      </p:sp>
      <p:sp>
        <p:nvSpPr>
          <p:cNvPr id="16" name="SK-18-text-15"/>
          <p:cNvSpPr/>
          <p:nvPr/>
        </p:nvSpPr>
        <p:spPr>
          <a:xfrm>
            <a:off x="1323975" y="5667375"/>
            <a:ext cx="6480810" cy="2379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FFFFFF"/>
                </a:solidFill>
              </a:rPr>
              <a:t>Signs of refeeding syndrome</a:t>
            </a:r>
            <a:endParaRPr lang="en-US" sz="1575" dirty="0"/>
          </a:p>
        </p:txBody>
      </p:sp>
      <p:sp>
        <p:nvSpPr>
          <p:cNvPr id="17" name="SK-18-text-16"/>
          <p:cNvSpPr/>
          <p:nvPr/>
        </p:nvSpPr>
        <p:spPr>
          <a:xfrm>
            <a:off x="6448425" y="5667375"/>
            <a:ext cx="5743575" cy="2153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6"/>
              </a:lnSpc>
              <a:buNone/>
            </a:pPr>
            <a:r>
              <a:rPr lang="en-US" sz="1425" b="1" i="1" dirty="0">
                <a:solidFill>
                  <a:srgbClr val="FDB813"/>
                </a:solidFill>
              </a:rPr>
              <a:t>→ Pabrinex + phosphate + medical supervision</a:t>
            </a:r>
            <a:endParaRPr lang="en-US" sz="1425" dirty="0"/>
          </a:p>
        </p:txBody>
      </p:sp>
      <p:sp>
        <p:nvSpPr>
          <p:cNvPr id="18" name="SK-18-text-17"/>
          <p:cNvSpPr/>
          <p:nvPr/>
        </p:nvSpPr>
        <p:spPr>
          <a:xfrm>
            <a:off x="714375" y="304800"/>
            <a:ext cx="5699760" cy="2598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46"/>
              </a:lnSpc>
              <a:buNone/>
            </a:pPr>
            <a:r>
              <a:rPr lang="en-US" sz="1650" b="1" kern="0" spc="120" dirty="0">
                <a:solidFill>
                  <a:srgbClr val="B52E2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⚠️ EMERGENCY REFERENCE</a:t>
            </a:r>
            <a:endParaRPr lang="en-US" sz="1650" dirty="0"/>
          </a:p>
        </p:txBody>
      </p:sp>
      <p:sp>
        <p:nvSpPr>
          <p:cNvPr id="19" name="SK-18-text-18"/>
          <p:cNvSpPr/>
          <p:nvPr/>
        </p:nvSpPr>
        <p:spPr>
          <a:xfrm>
            <a:off x="1200150" y="6457950"/>
            <a:ext cx="10991850" cy="2480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53"/>
              </a:lnSpc>
              <a:buNone/>
            </a:pPr>
            <a:r>
              <a:rPr lang="en-US" sz="1575" b="1" dirty="0">
                <a:solidFill>
                  <a:srgbClr val="FFFFFF"/>
                </a:solidFill>
              </a:rPr>
              <a:t>Admit to PAEDIATRIC MEDICAL WARD — not psychiatric unit — for medical stabilisation</a:t>
            </a:r>
            <a:endParaRPr lang="en-US" sz="15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9098" y="548580"/>
            <a:ext cx="475357" cy="658267"/>
          </a:xfrm>
          <a:prstGeom prst="rect">
            <a:avLst/>
          </a:prstGeom>
        </p:spPr>
      </p:pic>
      <p:sp>
        <p:nvSpPr>
          <p:cNvPr id="4" name="SK-19-text-3"/>
          <p:cNvSpPr/>
          <p:nvPr/>
        </p:nvSpPr>
        <p:spPr>
          <a:xfrm>
            <a:off x="590550" y="876300"/>
            <a:ext cx="7429500" cy="5667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463"/>
              </a:lnSpc>
              <a:buNone/>
            </a:pPr>
            <a:r>
              <a:rPr lang="en-US" sz="37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"Exam Pearls"</a:t>
            </a:r>
            <a:endParaRPr lang="en-US" sz="3750" dirty="0"/>
          </a:p>
        </p:txBody>
      </p:sp>
      <p:sp>
        <p:nvSpPr>
          <p:cNvPr id="5" name="SK-19-text-4"/>
          <p:cNvSpPr/>
          <p:nvPr/>
        </p:nvSpPr>
        <p:spPr>
          <a:xfrm>
            <a:off x="956221" y="2228850"/>
            <a:ext cx="125611" cy="2153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96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Arial-Black" pitchFamily="34" charset="0"/>
                <a:ea typeface="Arial-Black" pitchFamily="34" charset="-122"/>
                <a:cs typeface="Arial-Black" pitchFamily="34" charset="-120"/>
              </a:rPr>
              <a:t>1</a:t>
            </a:r>
            <a:endParaRPr lang="en-US" sz="1425" dirty="0"/>
          </a:p>
        </p:txBody>
      </p:sp>
      <p:sp>
        <p:nvSpPr>
          <p:cNvPr id="6" name="SK-19-text-5"/>
          <p:cNvSpPr/>
          <p:nvPr/>
        </p:nvSpPr>
        <p:spPr>
          <a:xfrm>
            <a:off x="955328" y="5505450"/>
            <a:ext cx="146596" cy="2153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96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Arial-Black" pitchFamily="34" charset="0"/>
                <a:ea typeface="Arial-Black" pitchFamily="34" charset="-122"/>
                <a:cs typeface="Arial-Black" pitchFamily="34" charset="-120"/>
              </a:rPr>
              <a:t>7</a:t>
            </a:r>
            <a:endParaRPr lang="en-US" sz="1425" dirty="0"/>
          </a:p>
        </p:txBody>
      </p:sp>
      <p:sp>
        <p:nvSpPr>
          <p:cNvPr id="7" name="SK-19-text-6"/>
          <p:cNvSpPr/>
          <p:nvPr/>
        </p:nvSpPr>
        <p:spPr>
          <a:xfrm>
            <a:off x="6556474" y="2209800"/>
            <a:ext cx="136178" cy="2153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96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Arial-Black" pitchFamily="34" charset="0"/>
                <a:ea typeface="Arial-Black" pitchFamily="34" charset="-122"/>
                <a:cs typeface="Arial-Black" pitchFamily="34" charset="-120"/>
              </a:rPr>
              <a:t>2</a:t>
            </a:r>
            <a:endParaRPr lang="en-US" sz="1425" dirty="0"/>
          </a:p>
        </p:txBody>
      </p:sp>
      <p:sp>
        <p:nvSpPr>
          <p:cNvPr id="8" name="SK-19-text-7"/>
          <p:cNvSpPr/>
          <p:nvPr/>
        </p:nvSpPr>
        <p:spPr>
          <a:xfrm>
            <a:off x="955328" y="3314700"/>
            <a:ext cx="146596" cy="2153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96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Arial-Black" pitchFamily="34" charset="0"/>
                <a:ea typeface="Arial-Black" pitchFamily="34" charset="-122"/>
                <a:cs typeface="Arial-Black" pitchFamily="34" charset="-120"/>
              </a:rPr>
              <a:t>3</a:t>
            </a:r>
            <a:endParaRPr lang="en-US" sz="1425" dirty="0"/>
          </a:p>
        </p:txBody>
      </p:sp>
      <p:sp>
        <p:nvSpPr>
          <p:cNvPr id="9" name="SK-19-text-8"/>
          <p:cNvSpPr/>
          <p:nvPr/>
        </p:nvSpPr>
        <p:spPr>
          <a:xfrm>
            <a:off x="6556474" y="3305175"/>
            <a:ext cx="136178" cy="2153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96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Arial-Black" pitchFamily="34" charset="0"/>
                <a:ea typeface="Arial-Black" pitchFamily="34" charset="-122"/>
                <a:cs typeface="Arial-Black" pitchFamily="34" charset="-120"/>
              </a:rPr>
              <a:t>4</a:t>
            </a:r>
            <a:endParaRPr lang="en-US" sz="1425" dirty="0"/>
          </a:p>
        </p:txBody>
      </p:sp>
      <p:sp>
        <p:nvSpPr>
          <p:cNvPr id="10" name="SK-19-text-9"/>
          <p:cNvSpPr/>
          <p:nvPr/>
        </p:nvSpPr>
        <p:spPr>
          <a:xfrm>
            <a:off x="955328" y="4419600"/>
            <a:ext cx="146596" cy="2153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96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Arial-Black" pitchFamily="34" charset="0"/>
                <a:ea typeface="Arial-Black" pitchFamily="34" charset="-122"/>
                <a:cs typeface="Arial-Black" pitchFamily="34" charset="-120"/>
              </a:rPr>
              <a:t>5</a:t>
            </a:r>
            <a:endParaRPr lang="en-US" sz="1425" dirty="0"/>
          </a:p>
        </p:txBody>
      </p:sp>
      <p:sp>
        <p:nvSpPr>
          <p:cNvPr id="11" name="SK-19-text-10"/>
          <p:cNvSpPr/>
          <p:nvPr/>
        </p:nvSpPr>
        <p:spPr>
          <a:xfrm>
            <a:off x="6556474" y="4410075"/>
            <a:ext cx="136178" cy="2153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96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Arial-Black" pitchFamily="34" charset="0"/>
                <a:ea typeface="Arial-Black" pitchFamily="34" charset="-122"/>
                <a:cs typeface="Arial-Black" pitchFamily="34" charset="-120"/>
              </a:rPr>
              <a:t>6</a:t>
            </a:r>
            <a:endParaRPr lang="en-US" sz="1425" dirty="0"/>
          </a:p>
        </p:txBody>
      </p:sp>
      <p:sp>
        <p:nvSpPr>
          <p:cNvPr id="12" name="SK-19-text-11"/>
          <p:cNvSpPr/>
          <p:nvPr/>
        </p:nvSpPr>
        <p:spPr>
          <a:xfrm>
            <a:off x="6556474" y="5505450"/>
            <a:ext cx="136178" cy="2153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96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Arial-Black" pitchFamily="34" charset="0"/>
                <a:ea typeface="Arial-Black" pitchFamily="34" charset="-122"/>
                <a:cs typeface="Arial-Black" pitchFamily="34" charset="-120"/>
              </a:rPr>
              <a:t>8</a:t>
            </a:r>
            <a:endParaRPr lang="en-US" sz="1425" dirty="0"/>
          </a:p>
        </p:txBody>
      </p:sp>
      <p:sp>
        <p:nvSpPr>
          <p:cNvPr id="13" name="SK-19-text-12"/>
          <p:cNvSpPr/>
          <p:nvPr/>
        </p:nvSpPr>
        <p:spPr>
          <a:xfrm>
            <a:off x="1438275" y="2076450"/>
            <a:ext cx="4693890" cy="5825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First-line AN under-18s: Family-Based</a:t>
            </a:r>
            <a:endParaRPr lang="en-US" sz="1650" dirty="0"/>
          </a:p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Therapy (FBT) — Maudsley Model</a:t>
            </a:r>
            <a:endParaRPr lang="en-US" sz="1650" dirty="0"/>
          </a:p>
        </p:txBody>
      </p:sp>
      <p:sp>
        <p:nvSpPr>
          <p:cNvPr id="14" name="SK-19-text-13"/>
          <p:cNvSpPr/>
          <p:nvPr/>
        </p:nvSpPr>
        <p:spPr>
          <a:xfrm>
            <a:off x="1438275" y="5362575"/>
            <a:ext cx="4997648" cy="5825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Refeeding syndrome prevention: Thiamine</a:t>
            </a:r>
            <a:endParaRPr lang="en-US" sz="1650" dirty="0"/>
          </a:p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(Pabrinex) + phosphate before/during refeeding</a:t>
            </a:r>
            <a:endParaRPr lang="en-US" sz="1650" dirty="0"/>
          </a:p>
        </p:txBody>
      </p:sp>
      <p:sp>
        <p:nvSpPr>
          <p:cNvPr id="15" name="SK-19-text-14"/>
          <p:cNvSpPr/>
          <p:nvPr/>
        </p:nvSpPr>
        <p:spPr>
          <a:xfrm>
            <a:off x="7058025" y="2076450"/>
            <a:ext cx="4170015" cy="5825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AN has the highest mortality of all</a:t>
            </a:r>
            <a:endParaRPr lang="en-US" sz="1650" dirty="0"/>
          </a:p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mental illnesses</a:t>
            </a:r>
            <a:endParaRPr lang="en-US" sz="1650" dirty="0"/>
          </a:p>
        </p:txBody>
      </p:sp>
      <p:sp>
        <p:nvSpPr>
          <p:cNvPr id="16" name="SK-19-text-15"/>
          <p:cNvSpPr/>
          <p:nvPr/>
        </p:nvSpPr>
        <p:spPr>
          <a:xfrm>
            <a:off x="1438275" y="3152775"/>
            <a:ext cx="4159448" cy="5825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SCOFF ≥2 = suspect eating disorder</a:t>
            </a:r>
            <a:endParaRPr lang="en-US" sz="1650" dirty="0"/>
          </a:p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→ refer for further assessment</a:t>
            </a:r>
            <a:endParaRPr lang="en-US" sz="1650" dirty="0"/>
          </a:p>
        </p:txBody>
      </p:sp>
      <p:sp>
        <p:nvSpPr>
          <p:cNvPr id="17" name="SK-19-text-16"/>
          <p:cNvSpPr/>
          <p:nvPr/>
        </p:nvSpPr>
        <p:spPr>
          <a:xfrm>
            <a:off x="7058025" y="3181350"/>
            <a:ext cx="4840486" cy="5825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Fluoxetine 60mg — evidence for BN in</a:t>
            </a:r>
            <a:endParaRPr lang="en-US" sz="1650" dirty="0"/>
          </a:p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adults; NOT routinely recommended for CYP</a:t>
            </a:r>
            <a:endParaRPr lang="en-US" sz="1650" dirty="0"/>
          </a:p>
        </p:txBody>
      </p:sp>
      <p:sp>
        <p:nvSpPr>
          <p:cNvPr id="18" name="SK-19-text-17"/>
          <p:cNvSpPr/>
          <p:nvPr/>
        </p:nvSpPr>
        <p:spPr>
          <a:xfrm>
            <a:off x="1438275" y="4286250"/>
            <a:ext cx="4788098" cy="5825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Normal blood results do NOT exclude a</a:t>
            </a:r>
            <a:endParaRPr lang="en-US" sz="1650" dirty="0"/>
          </a:p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serious eating disorder</a:t>
            </a:r>
            <a:endParaRPr lang="en-US" sz="1650" dirty="0"/>
          </a:p>
        </p:txBody>
      </p:sp>
      <p:sp>
        <p:nvSpPr>
          <p:cNvPr id="19" name="SK-19-text-18"/>
          <p:cNvSpPr/>
          <p:nvPr/>
        </p:nvSpPr>
        <p:spPr>
          <a:xfrm>
            <a:off x="7058025" y="4286250"/>
            <a:ext cx="4232821" cy="5825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CYP ED urgent standard: treatment</a:t>
            </a:r>
            <a:endParaRPr lang="en-US" sz="1650" dirty="0"/>
          </a:p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within 1 week; routine within 4 weeks</a:t>
            </a:r>
            <a:endParaRPr lang="en-US" sz="1650" dirty="0"/>
          </a:p>
        </p:txBody>
      </p:sp>
      <p:sp>
        <p:nvSpPr>
          <p:cNvPr id="20" name="SK-19-text-19"/>
          <p:cNvSpPr/>
          <p:nvPr/>
        </p:nvSpPr>
        <p:spPr>
          <a:xfrm>
            <a:off x="7058025" y="5362575"/>
            <a:ext cx="4526161" cy="5825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QTc &gt;450ms on ECG = serious cardiac</a:t>
            </a:r>
            <a:endParaRPr lang="en-US" sz="1650" dirty="0"/>
          </a:p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risk → emergency action required</a:t>
            </a:r>
            <a:endParaRPr lang="en-US" sz="1650" dirty="0"/>
          </a:p>
        </p:txBody>
      </p:sp>
      <p:sp>
        <p:nvSpPr>
          <p:cNvPr id="21" name="SK-19-text-20"/>
          <p:cNvSpPr/>
          <p:nvPr/>
        </p:nvSpPr>
        <p:spPr>
          <a:xfrm>
            <a:off x="814388" y="409575"/>
            <a:ext cx="523875" cy="27027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129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-Black" pitchFamily="34" charset="0"/>
                <a:ea typeface="Arial-Black" pitchFamily="34" charset="-122"/>
                <a:cs typeface="Arial-Black" pitchFamily="34" charset="-120"/>
              </a:rPr>
              <a:t>AKT</a:t>
            </a:r>
            <a:endParaRPr lang="en-US" sz="1650" dirty="0"/>
          </a:p>
        </p:txBody>
      </p:sp>
      <p:sp>
        <p:nvSpPr>
          <p:cNvPr id="22" name="SK-19-text-21"/>
          <p:cNvSpPr/>
          <p:nvPr/>
        </p:nvSpPr>
        <p:spPr>
          <a:xfrm>
            <a:off x="657225" y="6572250"/>
            <a:ext cx="8915400" cy="18424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51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Bradford VTS Teaching Deck — Eating Disorders in CYP</a:t>
            </a:r>
            <a:endParaRPr lang="en-US" sz="1125" dirty="0"/>
          </a:p>
        </p:txBody>
      </p:sp>
      <p:sp>
        <p:nvSpPr>
          <p:cNvPr id="23" name="SK-19-text-22"/>
          <p:cNvSpPr/>
          <p:nvPr/>
        </p:nvSpPr>
        <p:spPr>
          <a:xfrm>
            <a:off x="9801225" y="6572250"/>
            <a:ext cx="1896368" cy="18424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451"/>
              </a:lnSpc>
              <a:buNone/>
            </a:pPr>
            <a:r>
              <a:rPr lang="en-US" sz="1125" dirty="0">
                <a:solidFill>
                  <a:srgbClr val="F0C46B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www.bradfordvts.co.uk</a:t>
            </a:r>
            <a:endParaRPr lang="en-US" sz="11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1357" y="5335488"/>
            <a:ext cx="548580" cy="445740"/>
          </a:xfrm>
          <a:prstGeom prst="rect">
            <a:avLst/>
          </a:prstGeom>
        </p:spPr>
      </p:pic>
      <p:pic>
        <p:nvPicPr>
          <p:cNvPr id="4" name="SK-2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086" y="5321796"/>
            <a:ext cx="524173" cy="493663"/>
          </a:xfrm>
          <a:prstGeom prst="rect">
            <a:avLst/>
          </a:prstGeom>
        </p:spPr>
      </p:pic>
      <p:pic>
        <p:nvPicPr>
          <p:cNvPr id="5" name="SK-2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5765" y="3799284"/>
            <a:ext cx="475357" cy="514350"/>
          </a:xfrm>
          <a:prstGeom prst="rect">
            <a:avLst/>
          </a:prstGeom>
        </p:spPr>
      </p:pic>
      <p:pic>
        <p:nvPicPr>
          <p:cNvPr id="6" name="SK-2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1882" y="3833515"/>
            <a:ext cx="536377" cy="473125"/>
          </a:xfrm>
          <a:prstGeom prst="rect">
            <a:avLst/>
          </a:prstGeom>
        </p:spPr>
      </p:pic>
      <p:pic>
        <p:nvPicPr>
          <p:cNvPr id="7" name="SK-2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07969" y="2180779"/>
            <a:ext cx="463153" cy="562273"/>
          </a:xfrm>
          <a:prstGeom prst="rect">
            <a:avLst/>
          </a:prstGeom>
        </p:spPr>
      </p:pic>
      <p:pic>
        <p:nvPicPr>
          <p:cNvPr id="8" name="SK-2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4086" y="2221855"/>
            <a:ext cx="511969" cy="473125"/>
          </a:xfrm>
          <a:prstGeom prst="rect">
            <a:avLst/>
          </a:prstGeom>
        </p:spPr>
      </p:pic>
      <p:sp>
        <p:nvSpPr>
          <p:cNvPr id="9" name="SK-20-text-8"/>
          <p:cNvSpPr/>
          <p:nvPr/>
        </p:nvSpPr>
        <p:spPr>
          <a:xfrm>
            <a:off x="838200" y="533400"/>
            <a:ext cx="6800850" cy="3967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124"/>
              </a:lnSpc>
              <a:buNone/>
            </a:pPr>
            <a:r>
              <a:rPr lang="en-US" sz="2625" b="1" dirty="0">
                <a:solidFill>
                  <a:srgbClr val="000000"/>
                </a:solidFill>
              </a:rPr>
              <a:t>Exam Pearls — SCA</a:t>
            </a:r>
            <a:endParaRPr lang="en-US" sz="2625" dirty="0"/>
          </a:p>
        </p:txBody>
      </p:sp>
      <p:sp>
        <p:nvSpPr>
          <p:cNvPr id="10" name="SK-20-text-9"/>
          <p:cNvSpPr/>
          <p:nvPr/>
        </p:nvSpPr>
        <p:spPr>
          <a:xfrm>
            <a:off x="10917436" y="533400"/>
            <a:ext cx="796230" cy="38531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035"/>
              </a:lnSpc>
              <a:buNone/>
            </a:pPr>
            <a:r>
              <a:rPr lang="en-US" sz="2550" b="1" dirty="0">
                <a:solidFill>
                  <a:srgbClr val="21666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SCA</a:t>
            </a:r>
            <a:endParaRPr lang="en-US" sz="2550" dirty="0"/>
          </a:p>
        </p:txBody>
      </p:sp>
      <p:sp>
        <p:nvSpPr>
          <p:cNvPr id="11" name="SK-20-text-10"/>
          <p:cNvSpPr/>
          <p:nvPr/>
        </p:nvSpPr>
        <p:spPr>
          <a:xfrm>
            <a:off x="1685925" y="1805625"/>
            <a:ext cx="6046470" cy="2607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53"/>
              </a:lnSpc>
              <a:buNone/>
            </a:pPr>
            <a:r>
              <a:rPr lang="en-US" sz="1725" b="1" dirty="0">
                <a:solidFill>
                  <a:srgbClr val="000000"/>
                </a:solidFill>
              </a:rPr>
              <a:t>Non-Judgmental Language</a:t>
            </a:r>
            <a:endParaRPr lang="en-US" sz="1725" dirty="0"/>
          </a:p>
        </p:txBody>
      </p:sp>
      <p:sp>
        <p:nvSpPr>
          <p:cNvPr id="12" name="SK-20-text-11"/>
          <p:cNvSpPr/>
          <p:nvPr/>
        </p:nvSpPr>
        <p:spPr>
          <a:xfrm>
            <a:off x="7296150" y="1838325"/>
            <a:ext cx="4895850" cy="2607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53"/>
              </a:lnSpc>
              <a:buNone/>
            </a:pPr>
            <a:r>
              <a:rPr lang="en-US" sz="1725" b="1" dirty="0">
                <a:solidFill>
                  <a:srgbClr val="000000"/>
                </a:solidFill>
              </a:rPr>
              <a:t>Explain Referral Calmly</a:t>
            </a:r>
            <a:endParaRPr lang="en-US" sz="1725" dirty="0"/>
          </a:p>
        </p:txBody>
      </p:sp>
      <p:sp>
        <p:nvSpPr>
          <p:cNvPr id="13" name="SK-20-text-12"/>
          <p:cNvSpPr/>
          <p:nvPr/>
        </p:nvSpPr>
        <p:spPr>
          <a:xfrm>
            <a:off x="1685925" y="3482173"/>
            <a:ext cx="6835140" cy="2607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53"/>
              </a:lnSpc>
              <a:buNone/>
            </a:pPr>
            <a:r>
              <a:rPr lang="en-US" sz="1725" b="1" dirty="0">
                <a:solidFill>
                  <a:srgbClr val="000000"/>
                </a:solidFill>
              </a:rPr>
              <a:t>Involve Family Sensitively</a:t>
            </a:r>
            <a:endParaRPr lang="en-US" sz="1725" dirty="0"/>
          </a:p>
        </p:txBody>
      </p:sp>
      <p:sp>
        <p:nvSpPr>
          <p:cNvPr id="14" name="SK-20-text-13"/>
          <p:cNvSpPr/>
          <p:nvPr/>
        </p:nvSpPr>
        <p:spPr>
          <a:xfrm>
            <a:off x="7296150" y="3486150"/>
            <a:ext cx="3680460" cy="2607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53"/>
              </a:lnSpc>
              <a:buNone/>
            </a:pPr>
            <a:r>
              <a:rPr lang="en-US" sz="1725" b="1" dirty="0">
                <a:solidFill>
                  <a:srgbClr val="000000"/>
                </a:solidFill>
              </a:rPr>
              <a:t>Safety-Netting</a:t>
            </a:r>
            <a:endParaRPr lang="en-US" sz="1725" dirty="0"/>
          </a:p>
        </p:txBody>
      </p:sp>
      <p:sp>
        <p:nvSpPr>
          <p:cNvPr id="15" name="SK-20-text-14"/>
          <p:cNvSpPr/>
          <p:nvPr/>
        </p:nvSpPr>
        <p:spPr>
          <a:xfrm>
            <a:off x="1685925" y="5007322"/>
            <a:ext cx="4994910" cy="2607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53"/>
              </a:lnSpc>
              <a:buNone/>
            </a:pPr>
            <a:r>
              <a:rPr lang="en-US" sz="1725" b="1" dirty="0">
                <a:solidFill>
                  <a:srgbClr val="000000"/>
                </a:solidFill>
              </a:rPr>
              <a:t>Address Ambivalence</a:t>
            </a:r>
            <a:endParaRPr lang="en-US" sz="1725" dirty="0"/>
          </a:p>
        </p:txBody>
      </p:sp>
      <p:sp>
        <p:nvSpPr>
          <p:cNvPr id="16" name="SK-20-text-15"/>
          <p:cNvSpPr/>
          <p:nvPr/>
        </p:nvSpPr>
        <p:spPr>
          <a:xfrm>
            <a:off x="7296150" y="5029200"/>
            <a:ext cx="4895850" cy="2607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53"/>
              </a:lnSpc>
              <a:buNone/>
            </a:pPr>
            <a:r>
              <a:rPr lang="en-US" sz="1725" b="1" dirty="0">
                <a:solidFill>
                  <a:srgbClr val="000000"/>
                </a:solidFill>
              </a:rPr>
              <a:t>Recognise the Full Spectrum</a:t>
            </a:r>
            <a:endParaRPr lang="en-US" sz="1725" dirty="0"/>
          </a:p>
        </p:txBody>
      </p:sp>
      <p:sp>
        <p:nvSpPr>
          <p:cNvPr id="17" name="SK-20-text-16"/>
          <p:cNvSpPr/>
          <p:nvPr/>
        </p:nvSpPr>
        <p:spPr>
          <a:xfrm>
            <a:off x="838200" y="266700"/>
            <a:ext cx="3108960" cy="1668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13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EXAM PREPARATION</a:t>
            </a:r>
            <a:endParaRPr lang="en-US" sz="1275" dirty="0"/>
          </a:p>
        </p:txBody>
      </p:sp>
      <p:sp>
        <p:nvSpPr>
          <p:cNvPr id="18" name="SK-20-text-17"/>
          <p:cNvSpPr/>
          <p:nvPr/>
        </p:nvSpPr>
        <p:spPr>
          <a:xfrm>
            <a:off x="838200" y="1019175"/>
            <a:ext cx="11353800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dirty="0">
                <a:solidFill>
                  <a:srgbClr val="000000"/>
                </a:solidFill>
              </a:rPr>
              <a:t>*Simulated Consultation Assessment — Consultation Skills*</a:t>
            </a:r>
            <a:endParaRPr lang="en-US" sz="1650" dirty="0"/>
          </a:p>
        </p:txBody>
      </p:sp>
      <p:sp>
        <p:nvSpPr>
          <p:cNvPr id="19" name="SK-20-text-18"/>
          <p:cNvSpPr/>
          <p:nvPr/>
        </p:nvSpPr>
        <p:spPr>
          <a:xfrm>
            <a:off x="1685925" y="2200275"/>
            <a:ext cx="4348163" cy="4080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i="1" dirty="0">
                <a:solidFill>
                  <a:srgbClr val="11524A"/>
                </a:solidFill>
              </a:rPr>
              <a:t>“I’m not going to judge you — I just want to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i="1" dirty="0">
                <a:solidFill>
                  <a:srgbClr val="11524A"/>
                </a:solidFill>
              </a:rPr>
              <a:t>make sure you’re well.”</a:t>
            </a:r>
            <a:endParaRPr lang="en-US" sz="1350" dirty="0"/>
          </a:p>
        </p:txBody>
      </p:sp>
      <p:sp>
        <p:nvSpPr>
          <p:cNvPr id="20" name="SK-20-text-19"/>
          <p:cNvSpPr/>
          <p:nvPr/>
        </p:nvSpPr>
        <p:spPr>
          <a:xfrm>
            <a:off x="7296150" y="2200275"/>
            <a:ext cx="4410968" cy="4080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i="1" dirty="0">
                <a:solidFill>
                  <a:srgbClr val="11524A"/>
                </a:solidFill>
              </a:rPr>
              <a:t>“I’d like to refer you to a specialist team —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i="1" dirty="0">
                <a:solidFill>
                  <a:srgbClr val="11524A"/>
                </a:solidFill>
              </a:rPr>
              <a:t>they’re really good at helping young people.”</a:t>
            </a:r>
            <a:endParaRPr lang="en-US" sz="1350" dirty="0"/>
          </a:p>
        </p:txBody>
      </p:sp>
      <p:sp>
        <p:nvSpPr>
          <p:cNvPr id="21" name="SK-20-text-20"/>
          <p:cNvSpPr/>
          <p:nvPr/>
        </p:nvSpPr>
        <p:spPr>
          <a:xfrm>
            <a:off x="1685925" y="3848100"/>
            <a:ext cx="4809083" cy="4080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i="1" dirty="0">
                <a:solidFill>
                  <a:srgbClr val="11524A"/>
                </a:solidFill>
              </a:rPr>
              <a:t>“FBT depends on family engagement — involve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i="1" dirty="0">
                <a:solidFill>
                  <a:srgbClr val="11524A"/>
                </a:solidFill>
              </a:rPr>
              <a:t>parents early, but with the young person's trust.”</a:t>
            </a:r>
            <a:endParaRPr lang="en-US" sz="1350" dirty="0"/>
          </a:p>
        </p:txBody>
      </p:sp>
      <p:sp>
        <p:nvSpPr>
          <p:cNvPr id="22" name="SK-20-text-21"/>
          <p:cNvSpPr/>
          <p:nvPr/>
        </p:nvSpPr>
        <p:spPr>
          <a:xfrm>
            <a:off x="7296150" y="3848100"/>
            <a:ext cx="4683323" cy="4080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i="1" dirty="0">
                <a:solidFill>
                  <a:srgbClr val="11524A"/>
                </a:solidFill>
              </a:rPr>
              <a:t>“If you feel faint, have chest pain, or stop eating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i="1" dirty="0">
                <a:solidFill>
                  <a:srgbClr val="11524A"/>
                </a:solidFill>
              </a:rPr>
              <a:t>— come back or go to A&amp;E.”</a:t>
            </a:r>
            <a:endParaRPr lang="en-US" sz="1350" dirty="0"/>
          </a:p>
        </p:txBody>
      </p:sp>
      <p:sp>
        <p:nvSpPr>
          <p:cNvPr id="23" name="SK-20-text-22"/>
          <p:cNvSpPr/>
          <p:nvPr/>
        </p:nvSpPr>
        <p:spPr>
          <a:xfrm>
            <a:off x="1685925" y="5372100"/>
            <a:ext cx="4693890" cy="4080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i="1" dirty="0">
                <a:solidFill>
                  <a:srgbClr val="11524A"/>
                </a:solidFill>
              </a:rPr>
              <a:t>“It makes sense that part of you finds it hard to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i="1" dirty="0">
                <a:solidFill>
                  <a:srgbClr val="11524A"/>
                </a:solidFill>
              </a:rPr>
              <a:t>accept there’s a problem.”</a:t>
            </a:r>
            <a:endParaRPr lang="en-US" sz="1350" dirty="0"/>
          </a:p>
        </p:txBody>
      </p:sp>
      <p:sp>
        <p:nvSpPr>
          <p:cNvPr id="24" name="SK-20-text-23"/>
          <p:cNvSpPr/>
          <p:nvPr/>
        </p:nvSpPr>
        <p:spPr>
          <a:xfrm>
            <a:off x="7296150" y="5372100"/>
            <a:ext cx="4285208" cy="4080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i="1" dirty="0">
                <a:solidFill>
                  <a:srgbClr val="11524A"/>
                </a:solidFill>
              </a:rPr>
              <a:t>“Recognise BED and ARFID — demonstrate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i="1" dirty="0">
                <a:solidFill>
                  <a:srgbClr val="11524A"/>
                </a:solidFill>
              </a:rPr>
              <a:t>knowledge beyond AN and BN.”</a:t>
            </a:r>
            <a:endParaRPr lang="en-US" sz="1350" dirty="0"/>
          </a:p>
        </p:txBody>
      </p:sp>
      <p:sp>
        <p:nvSpPr>
          <p:cNvPr id="25" name="SK-20-text-24"/>
          <p:cNvSpPr/>
          <p:nvPr/>
        </p:nvSpPr>
        <p:spPr>
          <a:xfrm>
            <a:off x="1685925" y="2771775"/>
            <a:ext cx="4725293" cy="3705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60"/>
              </a:lnSpc>
              <a:buNone/>
            </a:pPr>
            <a:r>
              <a:rPr lang="en-US" sz="1050" dirty="0">
                <a:solidFill>
                  <a:srgbClr val="000000"/>
                </a:solidFill>
              </a:rPr>
              <a:t>Use open, warm language. Avoid clinical labels early in the</a:t>
            </a:r>
            <a:endParaRPr lang="en-US" sz="1050" dirty="0"/>
          </a:p>
          <a:p>
            <a:pPr marL="0" indent="0">
              <a:lnSpc>
                <a:spcPts val="1460"/>
              </a:lnSpc>
              <a:buNone/>
            </a:pPr>
            <a:r>
              <a:rPr lang="en-US" sz="1050" dirty="0">
                <a:solidFill>
                  <a:srgbClr val="000000"/>
                </a:solidFill>
              </a:rPr>
              <a:t>conversation.</a:t>
            </a:r>
            <a:endParaRPr lang="en-US" sz="1050" dirty="0"/>
          </a:p>
        </p:txBody>
      </p:sp>
      <p:sp>
        <p:nvSpPr>
          <p:cNvPr id="26" name="SK-20-text-25"/>
          <p:cNvSpPr/>
          <p:nvPr/>
        </p:nvSpPr>
        <p:spPr>
          <a:xfrm>
            <a:off x="7296150" y="2771775"/>
            <a:ext cx="4599533" cy="3705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60"/>
              </a:lnSpc>
              <a:buNone/>
            </a:pPr>
            <a:r>
              <a:rPr lang="en-US" sz="1050" dirty="0">
                <a:solidFill>
                  <a:srgbClr val="000000"/>
                </a:solidFill>
              </a:rPr>
              <a:t>Be clear about urgency without alarming. Frame referral as</a:t>
            </a:r>
            <a:endParaRPr lang="en-US" sz="1050" dirty="0"/>
          </a:p>
          <a:p>
            <a:pPr marL="0" indent="0">
              <a:lnSpc>
                <a:spcPts val="1460"/>
              </a:lnSpc>
              <a:buNone/>
            </a:pPr>
            <a:r>
              <a:rPr lang="en-US" sz="1050" dirty="0">
                <a:solidFill>
                  <a:srgbClr val="000000"/>
                </a:solidFill>
              </a:rPr>
              <a:t>support, not crisis.</a:t>
            </a:r>
            <a:endParaRPr lang="en-US" sz="1050" dirty="0"/>
          </a:p>
        </p:txBody>
      </p:sp>
      <p:sp>
        <p:nvSpPr>
          <p:cNvPr id="27" name="SK-20-text-26"/>
          <p:cNvSpPr/>
          <p:nvPr/>
        </p:nvSpPr>
        <p:spPr>
          <a:xfrm>
            <a:off x="1685925" y="4419600"/>
            <a:ext cx="9334500" cy="1852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60"/>
              </a:lnSpc>
              <a:buNone/>
            </a:pPr>
            <a:r>
              <a:rPr lang="en-US" sz="1050" dirty="0">
                <a:solidFill>
                  <a:srgbClr val="000000"/>
                </a:solidFill>
              </a:rPr>
              <a:t>Balance confidentiality with safeguarding duty under-16s.</a:t>
            </a:r>
            <a:endParaRPr lang="en-US" sz="1050" dirty="0"/>
          </a:p>
        </p:txBody>
      </p:sp>
      <p:sp>
        <p:nvSpPr>
          <p:cNvPr id="28" name="SK-20-text-27"/>
          <p:cNvSpPr/>
          <p:nvPr/>
        </p:nvSpPr>
        <p:spPr>
          <a:xfrm>
            <a:off x="7236023" y="4419600"/>
            <a:ext cx="4955977" cy="1852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60"/>
              </a:lnSpc>
              <a:buNone/>
            </a:pPr>
            <a:r>
              <a:rPr lang="en-US" sz="1050" dirty="0">
                <a:solidFill>
                  <a:srgbClr val="000000"/>
                </a:solidFill>
              </a:rPr>
              <a:t>Always give the family a clear action plan and when to escalate.</a:t>
            </a:r>
            <a:endParaRPr lang="en-US" sz="1050" dirty="0"/>
          </a:p>
        </p:txBody>
      </p:sp>
      <p:sp>
        <p:nvSpPr>
          <p:cNvPr id="29" name="SK-20-text-28"/>
          <p:cNvSpPr/>
          <p:nvPr/>
        </p:nvSpPr>
        <p:spPr>
          <a:xfrm>
            <a:off x="1685925" y="5953125"/>
            <a:ext cx="8161020" cy="1852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60"/>
              </a:lnSpc>
              <a:buNone/>
            </a:pPr>
            <a:r>
              <a:rPr lang="en-US" sz="1050" dirty="0">
                <a:solidFill>
                  <a:srgbClr val="000000"/>
                </a:solidFill>
              </a:rPr>
              <a:t>Validate the internal conflict — don't push; guide.</a:t>
            </a:r>
            <a:endParaRPr lang="en-US" sz="1050" dirty="0"/>
          </a:p>
        </p:txBody>
      </p:sp>
      <p:sp>
        <p:nvSpPr>
          <p:cNvPr id="30" name="SK-20-text-29"/>
          <p:cNvSpPr/>
          <p:nvPr/>
        </p:nvSpPr>
        <p:spPr>
          <a:xfrm>
            <a:off x="7089428" y="5953125"/>
            <a:ext cx="5102572" cy="1852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60"/>
              </a:lnSpc>
              <a:buNone/>
            </a:pPr>
            <a:r>
              <a:rPr lang="en-US" sz="1050" dirty="0">
                <a:solidFill>
                  <a:srgbClr val="000000"/>
                </a:solidFill>
              </a:rPr>
              <a:t>Examiners reward candidates who don't default AN-only thinking.</a:t>
            </a:r>
            <a:endParaRPr lang="en-US" sz="1050" dirty="0"/>
          </a:p>
        </p:txBody>
      </p:sp>
      <p:sp>
        <p:nvSpPr>
          <p:cNvPr id="31" name="SK-20-text-30"/>
          <p:cNvSpPr/>
          <p:nvPr/>
        </p:nvSpPr>
        <p:spPr>
          <a:xfrm>
            <a:off x="1028700" y="6572250"/>
            <a:ext cx="3566160" cy="1360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071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Bradford VTS Teaching Deck</a:t>
            </a:r>
            <a:endParaRPr lang="en-US" sz="900" dirty="0"/>
          </a:p>
        </p:txBody>
      </p:sp>
      <p:sp>
        <p:nvSpPr>
          <p:cNvPr id="32" name="SK-20-text-31"/>
          <p:cNvSpPr/>
          <p:nvPr/>
        </p:nvSpPr>
        <p:spPr>
          <a:xfrm>
            <a:off x="11439525" y="6572250"/>
            <a:ext cx="523875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5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20 / 24</a:t>
            </a:r>
            <a:endParaRPr lang="en-US" sz="1050" dirty="0"/>
          </a:p>
        </p:txBody>
      </p:sp>
      <p:sp>
        <p:nvSpPr>
          <p:cNvPr id="33" name="SK-20-text-32"/>
          <p:cNvSpPr/>
          <p:nvPr/>
        </p:nvSpPr>
        <p:spPr>
          <a:xfrm>
            <a:off x="5359598" y="6572250"/>
            <a:ext cx="1529655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5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NICE NG69 | May 2026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098" y="473125"/>
            <a:ext cx="682675" cy="617190"/>
          </a:xfrm>
          <a:prstGeom prst="rect">
            <a:avLst/>
          </a:prstGeom>
        </p:spPr>
      </p:pic>
      <p:sp>
        <p:nvSpPr>
          <p:cNvPr id="4" name="SK-21-text-3"/>
          <p:cNvSpPr/>
          <p:nvPr/>
        </p:nvSpPr>
        <p:spPr>
          <a:xfrm>
            <a:off x="1323975" y="485775"/>
            <a:ext cx="10868025" cy="4647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659"/>
              </a:lnSpc>
              <a:buNone/>
            </a:pPr>
            <a:r>
              <a:rPr lang="en-US" sz="307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‘Common Pitfalls in Primary Care’</a:t>
            </a:r>
            <a:endParaRPr lang="en-US" sz="3075" dirty="0"/>
          </a:p>
        </p:txBody>
      </p:sp>
      <p:sp>
        <p:nvSpPr>
          <p:cNvPr id="5" name="SK-21-text-4"/>
          <p:cNvSpPr/>
          <p:nvPr/>
        </p:nvSpPr>
        <p:spPr>
          <a:xfrm>
            <a:off x="1284515" y="1423391"/>
            <a:ext cx="12192000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22"/>
              </a:lnSpc>
              <a:buNone/>
            </a:pPr>
            <a:r>
              <a:rPr lang="en-US" sz="1800" b="1" i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Errors that lead to missed diagnoses and delayed treatment — recognise and avoid them</a:t>
            </a:r>
            <a:endParaRPr lang="en-US" sz="1800" dirty="0"/>
          </a:p>
        </p:txBody>
      </p:sp>
      <p:sp>
        <p:nvSpPr>
          <p:cNvPr id="6" name="SK-21-text-5"/>
          <p:cNvSpPr/>
          <p:nvPr/>
        </p:nvSpPr>
        <p:spPr>
          <a:xfrm>
            <a:off x="1019175" y="1971675"/>
            <a:ext cx="4725293" cy="6170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Normal weight ≠ no eating disorder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Atypical AN and BN commonly present at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normal or above-normal weight</a:t>
            </a:r>
            <a:endParaRPr lang="en-US" sz="1350" dirty="0"/>
          </a:p>
        </p:txBody>
      </p:sp>
      <p:sp>
        <p:nvSpPr>
          <p:cNvPr id="7" name="SK-21-text-6"/>
          <p:cNvSpPr/>
          <p:nvPr/>
        </p:nvSpPr>
        <p:spPr>
          <a:xfrm>
            <a:off x="1019175" y="5153025"/>
            <a:ext cx="514350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Boys and men have EDs too</a:t>
            </a:r>
            <a:endParaRPr lang="en-US" sz="1350" dirty="0"/>
          </a:p>
        </p:txBody>
      </p:sp>
      <p:sp>
        <p:nvSpPr>
          <p:cNvPr id="8" name="SK-21-text-7"/>
          <p:cNvSpPr/>
          <p:nvPr/>
        </p:nvSpPr>
        <p:spPr>
          <a:xfrm>
            <a:off x="6810375" y="1971675"/>
            <a:ext cx="4913858" cy="6170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Don’t wait for the patient to admit it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Refer on clinical suspicion — waiting for the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young person to disclose delays treatment</a:t>
            </a:r>
            <a:endParaRPr lang="en-US" sz="1350" dirty="0"/>
          </a:p>
        </p:txBody>
      </p:sp>
      <p:sp>
        <p:nvSpPr>
          <p:cNvPr id="9" name="SK-21-text-8"/>
          <p:cNvSpPr/>
          <p:nvPr/>
        </p:nvSpPr>
        <p:spPr>
          <a:xfrm>
            <a:off x="6810375" y="5429250"/>
            <a:ext cx="5029200" cy="82272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Always involve the family in under-16s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Family-based therapy (FBT) depends on family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engagement — excluding family undermines the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primary treatment pathway</a:t>
            </a:r>
            <a:endParaRPr lang="en-US" sz="1350" dirty="0"/>
          </a:p>
        </p:txBody>
      </p:sp>
      <p:sp>
        <p:nvSpPr>
          <p:cNvPr id="10" name="SK-21-text-9"/>
          <p:cNvSpPr/>
          <p:nvPr/>
        </p:nvSpPr>
        <p:spPr>
          <a:xfrm>
            <a:off x="1019175" y="3486150"/>
            <a:ext cx="2587823" cy="6170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Don’t skip the ECG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Normal blood results without ECG misses QTc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prolongation — a life-threatening arrhythmia risk</a:t>
            </a:r>
            <a:endParaRPr lang="en-US" sz="1350" dirty="0"/>
          </a:p>
        </p:txBody>
      </p:sp>
      <p:sp>
        <p:nvSpPr>
          <p:cNvPr id="11" name="SK-21-text-10"/>
          <p:cNvSpPr/>
          <p:nvPr/>
        </p:nvSpPr>
        <p:spPr>
          <a:xfrm>
            <a:off x="6628358" y="3152775"/>
            <a:ext cx="5563493" cy="6170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Don’t attempt specialist ED therapy yourself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Primary care is not the place for eating disorder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psychotherapy without specialist ED training</a:t>
            </a:r>
            <a:endParaRPr lang="en-US" sz="1350" dirty="0"/>
          </a:p>
        </p:txBody>
      </p:sp>
      <p:sp>
        <p:nvSpPr>
          <p:cNvPr id="12" name="SK-21-text-11"/>
          <p:cNvSpPr/>
          <p:nvPr/>
        </p:nvSpPr>
        <p:spPr>
          <a:xfrm>
            <a:off x="6810375" y="4305300"/>
            <a:ext cx="4578548" cy="6170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Dietary advice alone is not enough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Nutritional guidance without specialist support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can worsen the condition</a:t>
            </a:r>
            <a:endParaRPr lang="en-US" sz="1350" dirty="0"/>
          </a:p>
        </p:txBody>
      </p:sp>
      <p:sp>
        <p:nvSpPr>
          <p:cNvPr id="13" name="SK-21-text-12"/>
          <p:cNvSpPr/>
          <p:nvPr/>
        </p:nvSpPr>
        <p:spPr>
          <a:xfrm>
            <a:off x="1019175" y="5476875"/>
            <a:ext cx="5395913" cy="516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32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Males are significantly under-recognised —</a:t>
            </a:r>
            <a:endParaRPr lang="en-US" sz="1200" dirty="0"/>
          </a:p>
          <a:p>
            <a:pPr marL="0" indent="0">
              <a:lnSpc>
                <a:spcPts val="2032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never assume eating disorders are female-only</a:t>
            </a:r>
            <a:endParaRPr lang="en-US" sz="1200" dirty="0"/>
          </a:p>
        </p:txBody>
      </p:sp>
      <p:sp>
        <p:nvSpPr>
          <p:cNvPr id="14" name="SK-21-text-13"/>
          <p:cNvSpPr/>
          <p:nvPr/>
        </p:nvSpPr>
        <p:spPr>
          <a:xfrm>
            <a:off x="9734550" y="561975"/>
            <a:ext cx="2116336" cy="3399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39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</a:t>
            </a:r>
            <a:endParaRPr lang="en-US" sz="1125" dirty="0"/>
          </a:p>
          <a:p>
            <a:pPr marL="0" indent="0" algn="r">
              <a:lnSpc>
                <a:spcPts val="1339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15" name="SK-21-text-14"/>
          <p:cNvSpPr/>
          <p:nvPr/>
        </p:nvSpPr>
        <p:spPr>
          <a:xfrm>
            <a:off x="466725" y="6572250"/>
            <a:ext cx="10850880" cy="152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“NICE NG69 | Junior MARSIPAN | Bradford VTS Teaching Deck”</a:t>
            </a:r>
            <a:endParaRPr lang="en-US" sz="1200" dirty="0"/>
          </a:p>
        </p:txBody>
      </p:sp>
      <p:sp>
        <p:nvSpPr>
          <p:cNvPr id="16" name="SK-21-text-15"/>
          <p:cNvSpPr/>
          <p:nvPr/>
        </p:nvSpPr>
        <p:spPr>
          <a:xfrm>
            <a:off x="10972800" y="6572250"/>
            <a:ext cx="838200" cy="152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May 2026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7780" y="4841677"/>
            <a:ext cx="2133600" cy="1522363"/>
          </a:xfrm>
          <a:prstGeom prst="rect">
            <a:avLst/>
          </a:prstGeom>
        </p:spPr>
      </p:pic>
      <p:sp>
        <p:nvSpPr>
          <p:cNvPr id="4" name="SK-22-text-3"/>
          <p:cNvSpPr/>
          <p:nvPr/>
        </p:nvSpPr>
        <p:spPr>
          <a:xfrm>
            <a:off x="657225" y="600075"/>
            <a:ext cx="11534775" cy="5944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680"/>
              </a:lnSpc>
              <a:buNone/>
            </a:pPr>
            <a:r>
              <a:rPr lang="en-US" sz="3900" b="1" dirty="0">
                <a:solidFill>
                  <a:srgbClr val="2B313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Patient Communication Strategies</a:t>
            </a:r>
            <a:endParaRPr lang="en-US" sz="3900" dirty="0"/>
          </a:p>
        </p:txBody>
      </p:sp>
      <p:sp>
        <p:nvSpPr>
          <p:cNvPr id="5" name="SK-22-text-4"/>
          <p:cNvSpPr/>
          <p:nvPr/>
        </p:nvSpPr>
        <p:spPr>
          <a:xfrm>
            <a:off x="657225" y="1266825"/>
            <a:ext cx="11534775" cy="3885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F61D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What to say — and how to say it</a:t>
            </a:r>
            <a:endParaRPr lang="en-US" sz="2550" dirty="0"/>
          </a:p>
        </p:txBody>
      </p:sp>
      <p:sp>
        <p:nvSpPr>
          <p:cNvPr id="6" name="SK-22-text-5"/>
          <p:cNvSpPr/>
          <p:nvPr/>
        </p:nvSpPr>
        <p:spPr>
          <a:xfrm>
            <a:off x="895350" y="2247900"/>
            <a:ext cx="548640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500" b="1" dirty="0">
                <a:solidFill>
                  <a:srgbClr val="56B39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OPENING THE CONVERSATION</a:t>
            </a:r>
            <a:endParaRPr lang="en-US" sz="1500" dirty="0"/>
          </a:p>
        </p:txBody>
      </p:sp>
      <p:sp>
        <p:nvSpPr>
          <p:cNvPr id="7" name="SK-22-text-6"/>
          <p:cNvSpPr/>
          <p:nvPr/>
        </p:nvSpPr>
        <p:spPr>
          <a:xfrm>
            <a:off x="923925" y="2450859"/>
            <a:ext cx="5553075" cy="8737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94"/>
              </a:lnSpc>
              <a:buNone/>
            </a:pPr>
            <a:r>
              <a:rPr lang="en-US" sz="1650" i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'I've noticed some things that concern me about</a:t>
            </a:r>
            <a:endParaRPr lang="en-US" sz="1650" dirty="0"/>
          </a:p>
          <a:p>
            <a:pPr marL="0" indent="0">
              <a:lnSpc>
                <a:spcPts val="2294"/>
              </a:lnSpc>
              <a:buNone/>
            </a:pPr>
            <a:r>
              <a:rPr lang="en-US" sz="1650" i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your health. I want to understand what's going</a:t>
            </a:r>
            <a:endParaRPr lang="en-US" sz="1650" dirty="0"/>
          </a:p>
          <a:p>
            <a:pPr marL="0" indent="0">
              <a:lnSpc>
                <a:spcPts val="2294"/>
              </a:lnSpc>
              <a:buNone/>
            </a:pPr>
            <a:r>
              <a:rPr lang="en-US" sz="1650" i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on for you.'</a:t>
            </a:r>
            <a:endParaRPr lang="en-US" sz="1650" dirty="0"/>
          </a:p>
        </p:txBody>
      </p:sp>
      <p:sp>
        <p:nvSpPr>
          <p:cNvPr id="8" name="SK-22-text-7"/>
          <p:cNvSpPr/>
          <p:nvPr/>
        </p:nvSpPr>
        <p:spPr>
          <a:xfrm>
            <a:off x="6505575" y="2247900"/>
            <a:ext cx="342900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500" b="1" dirty="0">
                <a:solidFill>
                  <a:srgbClr val="1F61D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ONGOING SUPPORT</a:t>
            </a:r>
            <a:endParaRPr lang="en-US" sz="1500" dirty="0"/>
          </a:p>
        </p:txBody>
      </p:sp>
      <p:sp>
        <p:nvSpPr>
          <p:cNvPr id="9" name="SK-22-text-8"/>
          <p:cNvSpPr/>
          <p:nvPr/>
        </p:nvSpPr>
        <p:spPr>
          <a:xfrm>
            <a:off x="6505575" y="2533650"/>
            <a:ext cx="5657850" cy="5405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29"/>
              </a:lnSpc>
              <a:buNone/>
            </a:pPr>
            <a:r>
              <a:rPr lang="en-US" sz="1650" i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'While you're waiting, I'll keep a close eye on</a:t>
            </a:r>
            <a:endParaRPr lang="en-US" sz="1650" dirty="0"/>
          </a:p>
          <a:p>
            <a:pPr marL="0" indent="0">
              <a:lnSpc>
                <a:spcPts val="2129"/>
              </a:lnSpc>
              <a:buNone/>
            </a:pPr>
            <a:r>
              <a:rPr lang="en-US" sz="1650" i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things. Let's make an appointment for next week.'</a:t>
            </a:r>
            <a:endParaRPr lang="en-US" sz="1650" dirty="0"/>
          </a:p>
        </p:txBody>
      </p:sp>
      <p:sp>
        <p:nvSpPr>
          <p:cNvPr id="10" name="SK-22-text-9"/>
          <p:cNvSpPr/>
          <p:nvPr/>
        </p:nvSpPr>
        <p:spPr>
          <a:xfrm>
            <a:off x="895350" y="3638550"/>
            <a:ext cx="594360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500" b="1" dirty="0">
                <a:solidFill>
                  <a:srgbClr val="B8860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NORMALISING THE DIFFICULTY</a:t>
            </a:r>
            <a:endParaRPr lang="en-US" sz="1500" dirty="0"/>
          </a:p>
        </p:txBody>
      </p:sp>
      <p:sp>
        <p:nvSpPr>
          <p:cNvPr id="11" name="SK-22-text-10"/>
          <p:cNvSpPr/>
          <p:nvPr/>
        </p:nvSpPr>
        <p:spPr>
          <a:xfrm>
            <a:off x="895350" y="3914775"/>
            <a:ext cx="5511105" cy="5405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29"/>
              </a:lnSpc>
              <a:buNone/>
            </a:pPr>
            <a:r>
              <a:rPr lang="en-US" sz="1650" i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'It sounds like food and eating have become</a:t>
            </a:r>
            <a:endParaRPr lang="en-US" sz="1650" dirty="0"/>
          </a:p>
          <a:p>
            <a:pPr marL="0" indent="0">
              <a:lnSpc>
                <a:spcPts val="2129"/>
              </a:lnSpc>
              <a:buNone/>
            </a:pPr>
            <a:r>
              <a:rPr lang="en-US" sz="1650" i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really difficult. That's something I can help with.'</a:t>
            </a:r>
            <a:endParaRPr lang="en-US" sz="1650" dirty="0"/>
          </a:p>
        </p:txBody>
      </p:sp>
      <p:sp>
        <p:nvSpPr>
          <p:cNvPr id="12" name="SK-22-text-11"/>
          <p:cNvSpPr/>
          <p:nvPr/>
        </p:nvSpPr>
        <p:spPr>
          <a:xfrm>
            <a:off x="6505575" y="3638550"/>
            <a:ext cx="320040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500" b="1" dirty="0">
                <a:solidFill>
                  <a:srgbClr val="B73F4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REDUCING SHAME</a:t>
            </a:r>
            <a:endParaRPr lang="en-US" sz="1500" dirty="0"/>
          </a:p>
        </p:txBody>
      </p:sp>
      <p:sp>
        <p:nvSpPr>
          <p:cNvPr id="13" name="SK-22-text-12"/>
          <p:cNvSpPr/>
          <p:nvPr/>
        </p:nvSpPr>
        <p:spPr>
          <a:xfrm>
            <a:off x="6505575" y="3914775"/>
            <a:ext cx="5039618" cy="5405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29"/>
              </a:lnSpc>
              <a:buNone/>
            </a:pPr>
            <a:r>
              <a:rPr lang="en-US" sz="1650" i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'You haven't done anything wrong. This is a</a:t>
            </a:r>
            <a:endParaRPr lang="en-US" sz="1650" dirty="0"/>
          </a:p>
          <a:p>
            <a:pPr marL="0" indent="0">
              <a:lnSpc>
                <a:spcPts val="2129"/>
              </a:lnSpc>
              <a:buNone/>
            </a:pPr>
            <a:r>
              <a:rPr lang="en-US" sz="1650" i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health condition, and you deserve help.'</a:t>
            </a:r>
            <a:endParaRPr lang="en-US" sz="1650" dirty="0"/>
          </a:p>
        </p:txBody>
      </p:sp>
      <p:sp>
        <p:nvSpPr>
          <p:cNvPr id="14" name="SK-22-text-13"/>
          <p:cNvSpPr/>
          <p:nvPr/>
        </p:nvSpPr>
        <p:spPr>
          <a:xfrm>
            <a:off x="895350" y="5019675"/>
            <a:ext cx="434340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500" b="1" dirty="0">
                <a:solidFill>
                  <a:srgbClr val="6A8C5E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EXPLAINING REFERRAL</a:t>
            </a:r>
            <a:endParaRPr lang="en-US" sz="1500" dirty="0"/>
          </a:p>
        </p:txBody>
      </p:sp>
      <p:sp>
        <p:nvSpPr>
          <p:cNvPr id="15" name="SK-22-text-14"/>
          <p:cNvSpPr/>
          <p:nvPr/>
        </p:nvSpPr>
        <p:spPr>
          <a:xfrm>
            <a:off x="895350" y="5295900"/>
            <a:ext cx="5563493" cy="8737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94"/>
              </a:lnSpc>
              <a:buNone/>
            </a:pPr>
            <a:r>
              <a:rPr lang="en-US" sz="1650" i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'I'd like to refer you to a specialist team —</a:t>
            </a:r>
            <a:endParaRPr lang="en-US" sz="1650" dirty="0"/>
          </a:p>
          <a:p>
            <a:pPr marL="0" indent="0">
              <a:lnSpc>
                <a:spcPts val="2294"/>
              </a:lnSpc>
              <a:buNone/>
            </a:pPr>
            <a:r>
              <a:rPr lang="en-US" sz="1650" i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they're really good at helping young people with</a:t>
            </a:r>
            <a:endParaRPr lang="en-US" sz="1650" dirty="0"/>
          </a:p>
          <a:p>
            <a:pPr marL="0" indent="0">
              <a:lnSpc>
                <a:spcPts val="2294"/>
              </a:lnSpc>
              <a:buNone/>
            </a:pPr>
            <a:r>
              <a:rPr lang="en-US" sz="1650" i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these difficulties.'</a:t>
            </a:r>
            <a:endParaRPr lang="en-US" sz="1650" dirty="0"/>
          </a:p>
        </p:txBody>
      </p:sp>
      <p:sp>
        <p:nvSpPr>
          <p:cNvPr id="16" name="SK-22-text-15"/>
          <p:cNvSpPr/>
          <p:nvPr/>
        </p:nvSpPr>
        <p:spPr>
          <a:xfrm>
            <a:off x="657225" y="6638925"/>
            <a:ext cx="8915400" cy="1599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60"/>
              </a:lnSpc>
              <a:buNone/>
            </a:pPr>
            <a:r>
              <a:rPr lang="en-US" sz="1125" b="1" dirty="0">
                <a:solidFill>
                  <a:srgbClr val="59606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 Teaching Deck — Eating Disorders in CYP</a:t>
            </a:r>
            <a:endParaRPr lang="en-US" sz="1125" dirty="0"/>
          </a:p>
        </p:txBody>
      </p:sp>
      <p:sp>
        <p:nvSpPr>
          <p:cNvPr id="17" name="SK-22-text-16"/>
          <p:cNvSpPr/>
          <p:nvPr/>
        </p:nvSpPr>
        <p:spPr>
          <a:xfrm>
            <a:off x="9915525" y="6638925"/>
            <a:ext cx="1770608" cy="1599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60"/>
              </a:lnSpc>
              <a:buNone/>
            </a:pPr>
            <a:r>
              <a:rPr lang="en-US" sz="1125" dirty="0">
                <a:solidFill>
                  <a:srgbClr val="59606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www.bradfordvts.co.uk</a:t>
            </a:r>
            <a:endParaRPr lang="en-US" sz="112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61" y="6158359"/>
            <a:ext cx="280392" cy="253603"/>
          </a:xfrm>
          <a:prstGeom prst="rect">
            <a:avLst/>
          </a:prstGeom>
        </p:spPr>
      </p:pic>
      <p:pic>
        <p:nvPicPr>
          <p:cNvPr id="4" name="SK-2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62879" y="4100959"/>
            <a:ext cx="353467" cy="308521"/>
          </a:xfrm>
          <a:prstGeom prst="rect">
            <a:avLst/>
          </a:prstGeom>
        </p:spPr>
      </p:pic>
      <p:pic>
        <p:nvPicPr>
          <p:cNvPr id="5" name="SK-2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5592" y="4100959"/>
            <a:ext cx="304800" cy="315367"/>
          </a:xfrm>
          <a:prstGeom prst="rect">
            <a:avLst/>
          </a:prstGeom>
        </p:spPr>
      </p:pic>
      <p:pic>
        <p:nvPicPr>
          <p:cNvPr id="6" name="SK-2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0675" y="4100959"/>
            <a:ext cx="365671" cy="322213"/>
          </a:xfrm>
          <a:prstGeom prst="rect">
            <a:avLst/>
          </a:prstGeom>
        </p:spPr>
      </p:pic>
      <p:pic>
        <p:nvPicPr>
          <p:cNvPr id="7" name="SK-2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60361" y="1659582"/>
            <a:ext cx="182761" cy="349746"/>
          </a:xfrm>
          <a:prstGeom prst="rect">
            <a:avLst/>
          </a:prstGeom>
        </p:spPr>
      </p:pic>
      <p:pic>
        <p:nvPicPr>
          <p:cNvPr id="8" name="SK-2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07796" y="1659582"/>
            <a:ext cx="292596" cy="349746"/>
          </a:xfrm>
          <a:prstGeom prst="rect">
            <a:avLst/>
          </a:prstGeom>
        </p:spPr>
      </p:pic>
      <p:sp>
        <p:nvSpPr>
          <p:cNvPr id="9" name="SK-23-text-8"/>
          <p:cNvSpPr/>
          <p:nvPr/>
        </p:nvSpPr>
        <p:spPr>
          <a:xfrm>
            <a:off x="466725" y="266700"/>
            <a:ext cx="8961120" cy="6186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872"/>
              </a:lnSpc>
              <a:buNone/>
            </a:pPr>
            <a:r>
              <a:rPr lang="en-US" sz="4200" b="1" dirty="0">
                <a:solidFill>
                  <a:srgbClr val="0053D4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‘Quick Recall’</a:t>
            </a:r>
            <a:endParaRPr lang="en-US" sz="4200" dirty="0"/>
          </a:p>
        </p:txBody>
      </p:sp>
      <p:sp>
        <p:nvSpPr>
          <p:cNvPr id="10" name="SK-23-text-9"/>
          <p:cNvSpPr/>
          <p:nvPr/>
        </p:nvSpPr>
        <p:spPr>
          <a:xfrm>
            <a:off x="466725" y="914400"/>
            <a:ext cx="11725275" cy="3686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903"/>
              </a:lnSpc>
              <a:buNone/>
            </a:pPr>
            <a:r>
              <a:rPr lang="en-US" sz="2250" dirty="0">
                <a:solidFill>
                  <a:srgbClr val="6D6D6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Core facts for AKT and SCA — eating disorders in CYP</a:t>
            </a:r>
            <a:endParaRPr lang="en-US" sz="2250" dirty="0"/>
          </a:p>
        </p:txBody>
      </p:sp>
      <p:sp>
        <p:nvSpPr>
          <p:cNvPr id="11" name="SK-23-text-10"/>
          <p:cNvSpPr/>
          <p:nvPr/>
        </p:nvSpPr>
        <p:spPr>
          <a:xfrm>
            <a:off x="767953" y="6191238"/>
            <a:ext cx="5486400" cy="2263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2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EMERGENCY THRESHOLDS</a:t>
            </a:r>
            <a:endParaRPr lang="en-US" sz="1800" dirty="0"/>
          </a:p>
        </p:txBody>
      </p:sp>
      <p:sp>
        <p:nvSpPr>
          <p:cNvPr id="12" name="SK-23-text-11"/>
          <p:cNvSpPr/>
          <p:nvPr/>
        </p:nvSpPr>
        <p:spPr>
          <a:xfrm>
            <a:off x="590550" y="1666875"/>
            <a:ext cx="2263140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Diagnoses</a:t>
            </a:r>
            <a:endParaRPr lang="en-US" sz="1650" dirty="0"/>
          </a:p>
        </p:txBody>
      </p:sp>
      <p:sp>
        <p:nvSpPr>
          <p:cNvPr id="13" name="SK-23-text-12"/>
          <p:cNvSpPr/>
          <p:nvPr/>
        </p:nvSpPr>
        <p:spPr>
          <a:xfrm>
            <a:off x="4619625" y="1666875"/>
            <a:ext cx="4274820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SCOFF &amp; Screening</a:t>
            </a:r>
            <a:endParaRPr lang="en-US" sz="1650" dirty="0"/>
          </a:p>
        </p:txBody>
      </p:sp>
      <p:sp>
        <p:nvSpPr>
          <p:cNvPr id="14" name="SK-23-text-13"/>
          <p:cNvSpPr/>
          <p:nvPr/>
        </p:nvSpPr>
        <p:spPr>
          <a:xfrm>
            <a:off x="8515350" y="1666875"/>
            <a:ext cx="3520440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Investigations</a:t>
            </a:r>
            <a:endParaRPr lang="en-US" sz="1650" dirty="0"/>
          </a:p>
        </p:txBody>
      </p:sp>
      <p:sp>
        <p:nvSpPr>
          <p:cNvPr id="15" name="SK-23-text-14"/>
          <p:cNvSpPr/>
          <p:nvPr/>
        </p:nvSpPr>
        <p:spPr>
          <a:xfrm>
            <a:off x="590550" y="4105275"/>
            <a:ext cx="2263140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Treatment</a:t>
            </a:r>
            <a:endParaRPr lang="en-US" sz="1650" dirty="0"/>
          </a:p>
        </p:txBody>
      </p:sp>
      <p:sp>
        <p:nvSpPr>
          <p:cNvPr id="16" name="SK-23-text-15"/>
          <p:cNvSpPr/>
          <p:nvPr/>
        </p:nvSpPr>
        <p:spPr>
          <a:xfrm>
            <a:off x="4619625" y="4105275"/>
            <a:ext cx="4023360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Access Standards</a:t>
            </a:r>
            <a:endParaRPr lang="en-US" sz="1650" dirty="0"/>
          </a:p>
        </p:txBody>
      </p:sp>
      <p:sp>
        <p:nvSpPr>
          <p:cNvPr id="17" name="SK-23-text-16"/>
          <p:cNvSpPr/>
          <p:nvPr/>
        </p:nvSpPr>
        <p:spPr>
          <a:xfrm>
            <a:off x="8515350" y="4105275"/>
            <a:ext cx="3520440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Drug Treatment</a:t>
            </a:r>
            <a:endParaRPr lang="en-US" sz="1650" dirty="0"/>
          </a:p>
        </p:txBody>
      </p:sp>
      <p:sp>
        <p:nvSpPr>
          <p:cNvPr id="18" name="SK-23-text-17"/>
          <p:cNvSpPr/>
          <p:nvPr/>
        </p:nvSpPr>
        <p:spPr>
          <a:xfrm>
            <a:off x="3947604" y="6056709"/>
            <a:ext cx="7695518" cy="4191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5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BMI &lt; 13 • K+ &lt; 3.0 mmol/L • QTc &gt; 450 ms • Bradycardia &lt; 40 bpm • Phosphate &lt; 0.5 mmol/L</a:t>
            </a:r>
            <a:endParaRPr lang="en-US" sz="1400" dirty="0"/>
          </a:p>
          <a:p>
            <a:pPr marL="0" indent="0">
              <a:lnSpc>
                <a:spcPts val="165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Any of the above → Emergency medical admission to paediatric ward</a:t>
            </a:r>
            <a:endParaRPr lang="en-US" sz="1400" dirty="0"/>
          </a:p>
        </p:txBody>
      </p:sp>
      <p:sp>
        <p:nvSpPr>
          <p:cNvPr id="19" name="SK-23-text-18"/>
          <p:cNvSpPr/>
          <p:nvPr/>
        </p:nvSpPr>
        <p:spPr>
          <a:xfrm>
            <a:off x="466725" y="2114550"/>
            <a:ext cx="4044255" cy="1439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82F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AN: Restriction + fear of weight gain + body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82F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image disturbance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82F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BN: Bingeing + purging; often normal weight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82F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BED: Bingeing without purging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82F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ARFID: Sensory/fear avoidance — not body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82F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Atypical AN: Meets AN criteria — normal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82F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weight; equally serious</a:t>
            </a:r>
            <a:endParaRPr lang="en-US" sz="1350" dirty="0"/>
          </a:p>
        </p:txBody>
      </p:sp>
      <p:sp>
        <p:nvSpPr>
          <p:cNvPr id="20" name="SK-23-text-19"/>
          <p:cNvSpPr/>
          <p:nvPr/>
        </p:nvSpPr>
        <p:spPr>
          <a:xfrm>
            <a:off x="4495800" y="2114550"/>
            <a:ext cx="3635573" cy="1439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82F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≥ 2 positives → suspect eating disorder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82F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→ refer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82F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S — Sick (self-induced vomiting)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82F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C — Control lost over eating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82F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O — One stone weight loss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82F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F — Fat despite being thin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82F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F — Food dominates life</a:t>
            </a:r>
            <a:endParaRPr lang="en-US" sz="1350" dirty="0"/>
          </a:p>
        </p:txBody>
      </p:sp>
      <p:sp>
        <p:nvSpPr>
          <p:cNvPr id="21" name="SK-23-text-20"/>
          <p:cNvSpPr/>
          <p:nvPr/>
        </p:nvSpPr>
        <p:spPr>
          <a:xfrm>
            <a:off x="8277225" y="2114550"/>
            <a:ext cx="3038475" cy="10284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82F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FBC, U&amp;Es, LFTs, glucose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82F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Magnesium, phosphate, calcium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82F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Creatinine, TFTs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82F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ECG — always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82F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⚠️ Normal bloods ≠ safe</a:t>
            </a:r>
            <a:endParaRPr lang="en-US" sz="1350" dirty="0"/>
          </a:p>
        </p:txBody>
      </p:sp>
      <p:sp>
        <p:nvSpPr>
          <p:cNvPr id="22" name="SK-23-text-21"/>
          <p:cNvSpPr/>
          <p:nvPr/>
        </p:nvSpPr>
        <p:spPr>
          <a:xfrm>
            <a:off x="466725" y="4581525"/>
            <a:ext cx="4044255" cy="10284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82F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AN under-18s: Family-based therapy (FBT)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82F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— first-line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82F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BN: FBT adapted; CBT-ED if declined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82F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BED: Guided self-help first-line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82F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Individual CBT-ED as alternative throughout</a:t>
            </a:r>
            <a:endParaRPr lang="en-US" sz="1350" dirty="0"/>
          </a:p>
        </p:txBody>
      </p:sp>
      <p:sp>
        <p:nvSpPr>
          <p:cNvPr id="23" name="SK-23-text-22"/>
          <p:cNvSpPr/>
          <p:nvPr/>
        </p:nvSpPr>
        <p:spPr>
          <a:xfrm>
            <a:off x="4495800" y="4581525"/>
            <a:ext cx="3614738" cy="82272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82F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Urgent: Start treatment within 1 week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82F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Routine: Start treatment within 4 weeks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82F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Refer to specialist CYP ED team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82F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NOT generic CAMHS</a:t>
            </a:r>
            <a:endParaRPr lang="en-US" sz="1350" dirty="0"/>
          </a:p>
        </p:txBody>
      </p:sp>
      <p:sp>
        <p:nvSpPr>
          <p:cNvPr id="24" name="SK-23-text-23"/>
          <p:cNvSpPr/>
          <p:nvPr/>
        </p:nvSpPr>
        <p:spPr>
          <a:xfrm>
            <a:off x="8277225" y="4514850"/>
            <a:ext cx="3719512" cy="123408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82F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AN: No specific medication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82F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BN (adults): Fluoxetine 60 mg/day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82F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BN (CYP): NOT routinely recommended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82F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Avoid TCAs + high-dose antipsychotics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82F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Refeeding: Pabrinex + phosphate before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82F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starting</a:t>
            </a:r>
            <a:endParaRPr lang="en-US" sz="1350" dirty="0"/>
          </a:p>
        </p:txBody>
      </p:sp>
      <p:sp>
        <p:nvSpPr>
          <p:cNvPr id="25" name="SK-23-text-24"/>
          <p:cNvSpPr/>
          <p:nvPr/>
        </p:nvSpPr>
        <p:spPr>
          <a:xfrm>
            <a:off x="9144000" y="6638925"/>
            <a:ext cx="2944118" cy="14674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155"/>
              </a:lnSpc>
              <a:buNone/>
            </a:pPr>
            <a:r>
              <a:rPr lang="en-US" sz="1050" dirty="0">
                <a:solidFill>
                  <a:srgbClr val="6D6D6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NICE NG69 · Junior MARSIPAN · May 2026</a:t>
            </a:r>
            <a:endParaRPr lang="en-US" sz="1050" dirty="0"/>
          </a:p>
        </p:txBody>
      </p:sp>
      <p:sp>
        <p:nvSpPr>
          <p:cNvPr id="26" name="SK-23-text-25"/>
          <p:cNvSpPr/>
          <p:nvPr/>
        </p:nvSpPr>
        <p:spPr>
          <a:xfrm>
            <a:off x="371475" y="6638925"/>
            <a:ext cx="5760720" cy="14674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55"/>
              </a:lnSpc>
              <a:buNone/>
            </a:pPr>
            <a:r>
              <a:rPr lang="en-US" sz="1050" dirty="0">
                <a:solidFill>
                  <a:srgbClr val="6D6D6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 · 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4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267" y="4100959"/>
            <a:ext cx="451098" cy="438894"/>
          </a:xfrm>
          <a:prstGeom prst="rect">
            <a:avLst/>
          </a:prstGeom>
        </p:spPr>
      </p:pic>
      <p:sp>
        <p:nvSpPr>
          <p:cNvPr id="5" name="SK-24-text-4"/>
          <p:cNvSpPr/>
          <p:nvPr/>
        </p:nvSpPr>
        <p:spPr>
          <a:xfrm>
            <a:off x="713333" y="1219200"/>
            <a:ext cx="10707886" cy="6743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5310"/>
              </a:lnSpc>
              <a:buNone/>
            </a:pPr>
            <a:r>
              <a:rPr lang="en-US" sz="4425" b="1" dirty="0">
                <a:solidFill>
                  <a:srgbClr val="FFFFFF"/>
                </a:solidFill>
              </a:rPr>
              <a:t>Bradford VTS Teaching Deck</a:t>
            </a:r>
            <a:endParaRPr lang="en-US" sz="4425" dirty="0"/>
          </a:p>
        </p:txBody>
      </p:sp>
      <p:sp>
        <p:nvSpPr>
          <p:cNvPr id="6" name="SK-24-text-5"/>
          <p:cNvSpPr/>
          <p:nvPr/>
        </p:nvSpPr>
        <p:spPr>
          <a:xfrm>
            <a:off x="982861" y="2076450"/>
            <a:ext cx="10225980" cy="4827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802"/>
              </a:lnSpc>
              <a:buNone/>
            </a:pPr>
            <a:r>
              <a:rPr lang="en-US" sz="2775" b="1" dirty="0">
                <a:solidFill>
                  <a:srgbClr val="FFFFFF"/>
                </a:solidFill>
              </a:rPr>
              <a:t>Eating Disorders in Children and Young People</a:t>
            </a:r>
            <a:endParaRPr lang="en-US" sz="2775" dirty="0"/>
          </a:p>
        </p:txBody>
      </p:sp>
      <p:sp>
        <p:nvSpPr>
          <p:cNvPr id="7" name="SK-24-text-6"/>
          <p:cNvSpPr/>
          <p:nvPr/>
        </p:nvSpPr>
        <p:spPr>
          <a:xfrm>
            <a:off x="1200150" y="4095750"/>
            <a:ext cx="8046720" cy="4266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000000"/>
                </a:solidFill>
              </a:rPr>
              <a:t>Educational Disclaimer</a:t>
            </a:r>
            <a:endParaRPr lang="en-US" sz="2400" dirty="0"/>
          </a:p>
        </p:txBody>
      </p:sp>
      <p:sp>
        <p:nvSpPr>
          <p:cNvPr id="8" name="SK-24-text-7"/>
          <p:cNvSpPr/>
          <p:nvPr/>
        </p:nvSpPr>
        <p:spPr>
          <a:xfrm>
            <a:off x="4335661" y="3219450"/>
            <a:ext cx="3520380" cy="34528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719"/>
              </a:lnSpc>
              <a:buNone/>
            </a:pPr>
            <a:r>
              <a:rPr lang="en-US" sz="2175" dirty="0">
                <a:solidFill>
                  <a:srgbClr val="FFFFFF"/>
                </a:solidFill>
              </a:rPr>
              <a:t>www.bradfordvts.co.uk</a:t>
            </a:r>
            <a:endParaRPr lang="en-US" sz="2175" dirty="0"/>
          </a:p>
        </p:txBody>
      </p:sp>
      <p:sp>
        <p:nvSpPr>
          <p:cNvPr id="9" name="SK-24-text-8"/>
          <p:cNvSpPr/>
          <p:nvPr/>
        </p:nvSpPr>
        <p:spPr>
          <a:xfrm>
            <a:off x="714375" y="4686300"/>
            <a:ext cx="8842921" cy="619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38"/>
              </a:lnSpc>
              <a:buNone/>
            </a:pPr>
            <a:r>
              <a:rPr lang="en-US" sz="1950" dirty="0">
                <a:solidFill>
                  <a:srgbClr val="000000"/>
                </a:solidFill>
              </a:rPr>
              <a:t>Always verify all clinical guidance and drug doses against the</a:t>
            </a:r>
            <a:endParaRPr lang="en-US" sz="1950" dirty="0"/>
          </a:p>
          <a:p>
            <a:pPr marL="0" indent="0">
              <a:lnSpc>
                <a:spcPts val="2438"/>
              </a:lnSpc>
              <a:buNone/>
            </a:pPr>
            <a:r>
              <a:rPr lang="en-US" sz="1950" dirty="0">
                <a:solidFill>
                  <a:srgbClr val="000000"/>
                </a:solidFill>
              </a:rPr>
              <a:t>latest NICE guidelines and BNF before applying in practice.</a:t>
            </a:r>
            <a:endParaRPr lang="en-US" sz="1950" dirty="0"/>
          </a:p>
        </p:txBody>
      </p:sp>
      <p:sp>
        <p:nvSpPr>
          <p:cNvPr id="10" name="SK-24-text-9"/>
          <p:cNvSpPr/>
          <p:nvPr/>
        </p:nvSpPr>
        <p:spPr>
          <a:xfrm>
            <a:off x="714375" y="5448300"/>
            <a:ext cx="9283005" cy="7884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dirty="0">
                <a:solidFill>
                  <a:srgbClr val="595959"/>
                </a:solidFill>
              </a:rPr>
              <a:t>This deck is produced for GP trainee education only. It does not constitute</a:t>
            </a:r>
            <a:endParaRPr lang="en-US" sz="1725" dirty="0"/>
          </a:p>
          <a:p>
            <a:pPr marL="0" indent="0">
              <a:lnSpc>
                <a:spcPts val="2070"/>
              </a:lnSpc>
              <a:buNone/>
            </a:pPr>
            <a:r>
              <a:rPr lang="en-US" sz="1725" dirty="0">
                <a:solidFill>
                  <a:srgbClr val="595959"/>
                </a:solidFill>
              </a:rPr>
              <a:t>clinical advice. Individual patient management must be guided by current</a:t>
            </a:r>
            <a:endParaRPr lang="en-US" sz="1725" dirty="0"/>
          </a:p>
          <a:p>
            <a:pPr marL="0" indent="0">
              <a:lnSpc>
                <a:spcPts val="2070"/>
              </a:lnSpc>
              <a:buNone/>
            </a:pPr>
            <a:r>
              <a:rPr lang="en-US" sz="1725" dirty="0">
                <a:solidFill>
                  <a:srgbClr val="595959"/>
                </a:solidFill>
              </a:rPr>
              <a:t>evidence and clinical judgement.</a:t>
            </a:r>
            <a:endParaRPr lang="en-US" sz="1725" dirty="0"/>
          </a:p>
        </p:txBody>
      </p:sp>
      <p:sp>
        <p:nvSpPr>
          <p:cNvPr id="11" name="SK-24-text-10"/>
          <p:cNvSpPr/>
          <p:nvPr/>
        </p:nvSpPr>
        <p:spPr>
          <a:xfrm>
            <a:off x="1266825" y="2724150"/>
            <a:ext cx="9639300" cy="2705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130"/>
              </a:lnSpc>
              <a:buNone/>
            </a:pPr>
            <a:r>
              <a:rPr lang="en-US" sz="1500" b="1" i="1" dirty="0">
                <a:solidFill>
                  <a:srgbClr val="98C1D9"/>
                </a:solidFill>
              </a:rPr>
              <a:t>Created May 2026 · Updated to current NICE NG69 (reviewed 2024) standards</a:t>
            </a:r>
            <a:endParaRPr lang="en-US" sz="1500" dirty="0"/>
          </a:p>
        </p:txBody>
      </p:sp>
      <p:sp>
        <p:nvSpPr>
          <p:cNvPr id="13" name="SK-24-text-12"/>
          <p:cNvSpPr/>
          <p:nvPr/>
        </p:nvSpPr>
        <p:spPr>
          <a:xfrm>
            <a:off x="3960465" y="6600825"/>
            <a:ext cx="4232821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50"/>
              </a:lnSpc>
              <a:buNone/>
            </a:pPr>
            <a:r>
              <a:rPr lang="en-US" sz="1050" dirty="0">
                <a:solidFill>
                  <a:srgbClr val="595959"/>
                </a:solidFill>
              </a:rPr>
              <a:t>© Bradford VTS · For Educational Use Only · May 2026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3351</Words>
  <Application>Microsoft Office PowerPoint</Application>
  <PresentationFormat>Widescreen</PresentationFormat>
  <Paragraphs>707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7" baseType="lpstr">
      <vt:lpstr>Inter</vt:lpstr>
      <vt:lpstr>TrebuchetMS-Italic</vt:lpstr>
      <vt:lpstr>Arial</vt:lpstr>
      <vt:lpstr>Arial-Black</vt:lpstr>
      <vt:lpstr>TimesNewRomanPS-ItalicMT</vt:lpstr>
      <vt:lpstr>ArialMT</vt:lpstr>
      <vt:lpstr>Trebuchet-BoldItalic</vt:lpstr>
      <vt:lpstr>Noto Sans KR</vt:lpstr>
      <vt:lpstr>Arial-BoldMT</vt:lpstr>
      <vt:lpstr>Open Sans</vt:lpstr>
      <vt:lpstr>Roboto-Regular</vt:lpstr>
      <vt:lpstr>Montserrat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6</cp:revision>
  <dcterms:created xsi:type="dcterms:W3CDTF">2026-05-23T17:49:49Z</dcterms:created>
  <dcterms:modified xsi:type="dcterms:W3CDTF">2026-05-23T18:32:37Z</dcterms:modified>
</cp:coreProperties>
</file>