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12192000"/>
  <p:embeddedFontLst>
    <p:embeddedFont>
      <p:font typeface="Noto Sans KR" panose="020B0604020202020204" charset="-128"/>
      <p:regular r:id="rId32"/>
      <p:bold r:id="rId33"/>
    </p:embeddedFont>
    <p:embeddedFont>
      <p:font typeface="Arial-Black" panose="020B0604020202020204" charset="0"/>
      <p:regular r:id="rId34"/>
    </p:embeddedFont>
    <p:embeddedFont>
      <p:font typeface="Arial-BoldMT" panose="020B0604020202020204" charset="0"/>
      <p:regular r:id="rId35"/>
    </p:embeddedFont>
    <p:embeddedFont>
      <p:font typeface="ArialMT" panose="020B0604020202020204" charset="0"/>
      <p:regular r:id="rId36"/>
    </p:embeddedFont>
    <p:embeddedFont>
      <p:font typeface="Inter" panose="020B0604020202020204" charset="0"/>
      <p:regular r:id="rId37"/>
      <p:bold r:id="rId38"/>
    </p:embeddedFont>
    <p:embeddedFont>
      <p:font typeface="Lato" panose="020F0502020204030203" pitchFamily="34" charset="0"/>
      <p:regular r:id="rId39"/>
      <p:bold r:id="rId40"/>
    </p:embeddedFont>
    <p:embeddedFont>
      <p:font typeface="Merriweather-Regular" panose="020B0604020202020204" charset="0"/>
      <p:regular r:id="rId41"/>
    </p:embeddedFont>
    <p:embeddedFont>
      <p:font typeface="Montserrat" panose="00000500000000000000" pitchFamily="2" charset="0"/>
      <p:regular r:id="rId42"/>
      <p:bold r:id="rId43"/>
      <p:italic r:id="rId44"/>
      <p:boldItalic r:id="rId45"/>
    </p:embeddedFont>
    <p:embeddedFont>
      <p:font typeface="Open Sans" panose="020B0606030504020204" pitchFamily="34" charset="0"/>
      <p:regular r:id="rId46"/>
      <p:bold r:id="rId47"/>
      <p:italic r:id="rId48"/>
      <p:boldItalic r:id="rId49"/>
    </p:embeddedFont>
    <p:embeddedFont>
      <p:font typeface="OpenSans-Bold" panose="020B0604020202020204" charset="0"/>
      <p:regular r:id="rId50"/>
    </p:embeddedFont>
    <p:embeddedFont>
      <p:font typeface="Poppins" panose="00000500000000000000" pitchFamily="2" charset="0"/>
      <p:regular r:id="rId51"/>
      <p:bold r:id="rId52"/>
    </p:embeddedFont>
    <p:embeddedFont>
      <p:font typeface="Roboto-Regular" panose="020B0604020202020204" charset="0"/>
      <p:regular r:id="rId53"/>
    </p:embeddedFont>
    <p:embeddedFont>
      <p:font typeface="TimesNewRomanPS-ItalicMT" panose="020B0604020202020204" charset="0"/>
      <p:regular r:id="rId54"/>
    </p:embeddedFont>
    <p:embeddedFont>
      <p:font typeface="Trebuchet-BoldItalic" panose="020B0604020202020204" charset="0"/>
      <p:regular r:id="rId55"/>
    </p:embeddedFont>
    <p:embeddedFont>
      <p:font typeface="TrebuchetMS-Italic" panose="020B0604020202020204" charset="0"/>
      <p:regular r:id="rId5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0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26" Type="http://schemas.openxmlformats.org/officeDocument/2006/relationships/image" Target="../media/image85.png"/><Relationship Id="rId39" Type="http://schemas.openxmlformats.org/officeDocument/2006/relationships/image" Target="../media/image98.png"/><Relationship Id="rId21" Type="http://schemas.openxmlformats.org/officeDocument/2006/relationships/image" Target="../media/image80.png"/><Relationship Id="rId34" Type="http://schemas.openxmlformats.org/officeDocument/2006/relationships/image" Target="../media/image93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5" Type="http://schemas.openxmlformats.org/officeDocument/2006/relationships/image" Target="../media/image84.png"/><Relationship Id="rId33" Type="http://schemas.openxmlformats.org/officeDocument/2006/relationships/image" Target="../media/image92.png"/><Relationship Id="rId38" Type="http://schemas.openxmlformats.org/officeDocument/2006/relationships/image" Target="../media/image97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29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24" Type="http://schemas.openxmlformats.org/officeDocument/2006/relationships/image" Target="../media/image83.png"/><Relationship Id="rId32" Type="http://schemas.openxmlformats.org/officeDocument/2006/relationships/image" Target="../media/image91.png"/><Relationship Id="rId37" Type="http://schemas.openxmlformats.org/officeDocument/2006/relationships/image" Target="../media/image96.png"/><Relationship Id="rId40" Type="http://schemas.openxmlformats.org/officeDocument/2006/relationships/image" Target="../media/image99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23" Type="http://schemas.openxmlformats.org/officeDocument/2006/relationships/image" Target="../media/image82.png"/><Relationship Id="rId28" Type="http://schemas.openxmlformats.org/officeDocument/2006/relationships/image" Target="../media/image87.png"/><Relationship Id="rId36" Type="http://schemas.openxmlformats.org/officeDocument/2006/relationships/image" Target="../media/image95.png"/><Relationship Id="rId10" Type="http://schemas.openxmlformats.org/officeDocument/2006/relationships/image" Target="../media/image69.png"/><Relationship Id="rId19" Type="http://schemas.openxmlformats.org/officeDocument/2006/relationships/image" Target="../media/image78.png"/><Relationship Id="rId31" Type="http://schemas.openxmlformats.org/officeDocument/2006/relationships/image" Target="../media/image90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1.png"/><Relationship Id="rId27" Type="http://schemas.openxmlformats.org/officeDocument/2006/relationships/image" Target="../media/image86.png"/><Relationship Id="rId30" Type="http://schemas.openxmlformats.org/officeDocument/2006/relationships/image" Target="../media/image89.png"/><Relationship Id="rId35" Type="http://schemas.openxmlformats.org/officeDocument/2006/relationships/image" Target="../media/image94.png"/><Relationship Id="rId8" Type="http://schemas.openxmlformats.org/officeDocument/2006/relationships/image" Target="../media/image67.png"/><Relationship Id="rId3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067" y="678805"/>
            <a:ext cx="4779169" cy="5047357"/>
          </a:xfrm>
          <a:prstGeom prst="rect">
            <a:avLst/>
          </a:prstGeom>
        </p:spPr>
      </p:pic>
      <p:sp>
        <p:nvSpPr>
          <p:cNvPr id="4" name="SK-2-text-3"/>
          <p:cNvSpPr/>
          <p:nvPr/>
        </p:nvSpPr>
        <p:spPr>
          <a:xfrm>
            <a:off x="657225" y="1838325"/>
            <a:ext cx="5647283" cy="1564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158"/>
              </a:lnSpc>
              <a:buNone/>
            </a:pPr>
            <a:r>
              <a:rPr lang="en-US" sz="51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</a:t>
            </a:r>
            <a:endParaRPr lang="en-US" sz="5175" dirty="0"/>
          </a:p>
          <a:p>
            <a:pPr marL="0" indent="0">
              <a:lnSpc>
                <a:spcPts val="6158"/>
              </a:lnSpc>
              <a:buNone/>
            </a:pPr>
            <a:r>
              <a:rPr lang="en-US" sz="51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Safeguarding</a:t>
            </a:r>
            <a:endParaRPr lang="en-US" sz="5175" dirty="0"/>
          </a:p>
        </p:txBody>
      </p:sp>
      <p:sp>
        <p:nvSpPr>
          <p:cNvPr id="5" name="SK-2-text-4"/>
          <p:cNvSpPr/>
          <p:nvPr/>
        </p:nvSpPr>
        <p:spPr>
          <a:xfrm>
            <a:off x="657225" y="876300"/>
            <a:ext cx="10104120" cy="3205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4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2550" dirty="0"/>
          </a:p>
        </p:txBody>
      </p:sp>
      <p:sp>
        <p:nvSpPr>
          <p:cNvPr id="6" name="SK-2-text-5"/>
          <p:cNvSpPr/>
          <p:nvPr/>
        </p:nvSpPr>
        <p:spPr>
          <a:xfrm>
            <a:off x="657225" y="3848100"/>
            <a:ext cx="10858500" cy="4668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77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 Training Teaching Deck</a:t>
            </a:r>
            <a:endParaRPr lang="en-US" sz="2850" dirty="0"/>
          </a:p>
        </p:txBody>
      </p:sp>
      <p:sp>
        <p:nvSpPr>
          <p:cNvPr id="7" name="SK-2-text-6"/>
          <p:cNvSpPr/>
          <p:nvPr/>
        </p:nvSpPr>
        <p:spPr>
          <a:xfrm>
            <a:off x="657225" y="5676900"/>
            <a:ext cx="6720840" cy="2640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2100" dirty="0">
                <a:solidFill>
                  <a:srgbClr val="F76E1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2100" dirty="0"/>
          </a:p>
        </p:txBody>
      </p:sp>
      <p:sp>
        <p:nvSpPr>
          <p:cNvPr id="8" name="SK-2-text-7"/>
          <p:cNvSpPr/>
          <p:nvPr/>
        </p:nvSpPr>
        <p:spPr>
          <a:xfrm>
            <a:off x="657225" y="4648200"/>
            <a:ext cx="5909221" cy="66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6"/>
              </a:lnSpc>
              <a:buNone/>
            </a:pPr>
            <a:r>
              <a:rPr lang="en-US" sz="1875" dirty="0">
                <a:solidFill>
                  <a:srgbClr val="8BBEF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Updated to NICE NG76 · Working Together</a:t>
            </a:r>
            <a:endParaRPr lang="en-US" sz="1875" dirty="0"/>
          </a:p>
          <a:p>
            <a:pPr marL="0" indent="0">
              <a:lnSpc>
                <a:spcPts val="2606"/>
              </a:lnSpc>
              <a:buNone/>
            </a:pPr>
            <a:r>
              <a:rPr lang="en-US" sz="1875" dirty="0">
                <a:solidFill>
                  <a:srgbClr val="8BBEF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 · GMC 0-18 Guidance</a:t>
            </a:r>
            <a:endParaRPr lang="en-US" sz="1875" dirty="0"/>
          </a:p>
        </p:txBody>
      </p:sp>
      <p:sp>
        <p:nvSpPr>
          <p:cNvPr id="9" name="SK-2-text-8"/>
          <p:cNvSpPr/>
          <p:nvPr/>
        </p:nvSpPr>
        <p:spPr>
          <a:xfrm>
            <a:off x="657225" y="6019800"/>
            <a:ext cx="3840480" cy="1696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7"/>
              </a:lnSpc>
              <a:buNone/>
            </a:pPr>
            <a:r>
              <a:rPr lang="en-US" sz="1350" dirty="0">
                <a:solidFill>
                  <a:srgbClr val="8BBEF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May 2026</a:t>
            </a:r>
            <a:endParaRPr lang="en-US" sz="1350" dirty="0"/>
          </a:p>
        </p:txBody>
      </p:sp>
      <p:sp>
        <p:nvSpPr>
          <p:cNvPr id="10" name="SK-2-text-9"/>
          <p:cNvSpPr/>
          <p:nvPr/>
        </p:nvSpPr>
        <p:spPr>
          <a:xfrm>
            <a:off x="7296150" y="6019800"/>
            <a:ext cx="489585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8BBEF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health · Safeguarding · GP practice</a:t>
            </a:r>
            <a:endParaRPr lang="en-US" sz="1350" dirty="0"/>
          </a:p>
        </p:txBody>
      </p:sp>
      <p:sp>
        <p:nvSpPr>
          <p:cNvPr id="11" name="SK-2-text-10"/>
          <p:cNvSpPr/>
          <p:nvPr/>
        </p:nvSpPr>
        <p:spPr>
          <a:xfrm>
            <a:off x="11506200" y="6534150"/>
            <a:ext cx="429518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8BBEF2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2 / 30</a:t>
            </a:r>
            <a:endParaRPr lang="en-US" sz="1050" dirty="0"/>
          </a:p>
        </p:txBody>
      </p:sp>
      <p:sp>
        <p:nvSpPr>
          <p:cNvPr id="12" name="SK-2-text-11"/>
          <p:cNvSpPr/>
          <p:nvPr/>
        </p:nvSpPr>
        <p:spPr>
          <a:xfrm>
            <a:off x="657225" y="6534150"/>
            <a:ext cx="11534775" cy="184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⚠️ For educational purposes only. Always verify with current NICE/BNF guidance.</a:t>
            </a:r>
            <a:endParaRPr lang="en-US" sz="11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3-text-2"/>
          <p:cNvSpPr/>
          <p:nvPr/>
        </p:nvSpPr>
        <p:spPr>
          <a:xfrm>
            <a:off x="714375" y="781050"/>
            <a:ext cx="11292840" cy="5944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282F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Learning Objectives</a:t>
            </a:r>
            <a:endParaRPr lang="en-US" sz="3900" dirty="0"/>
          </a:p>
        </p:txBody>
      </p:sp>
      <p:sp>
        <p:nvSpPr>
          <p:cNvPr id="4" name="SK-3-text-3"/>
          <p:cNvSpPr/>
          <p:nvPr/>
        </p:nvSpPr>
        <p:spPr>
          <a:xfrm>
            <a:off x="1422946" y="2886075"/>
            <a:ext cx="54471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F9671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375" dirty="0"/>
          </a:p>
        </p:txBody>
      </p:sp>
      <p:sp>
        <p:nvSpPr>
          <p:cNvPr id="5" name="SK-3-text-4"/>
          <p:cNvSpPr/>
          <p:nvPr/>
        </p:nvSpPr>
        <p:spPr>
          <a:xfrm>
            <a:off x="3606552" y="2886075"/>
            <a:ext cx="701873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F9671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375" dirty="0"/>
          </a:p>
        </p:txBody>
      </p:sp>
      <p:sp>
        <p:nvSpPr>
          <p:cNvPr id="6" name="SK-3-text-5"/>
          <p:cNvSpPr/>
          <p:nvPr/>
        </p:nvSpPr>
        <p:spPr>
          <a:xfrm>
            <a:off x="5807273" y="2886075"/>
            <a:ext cx="69145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F9671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375" dirty="0"/>
          </a:p>
        </p:txBody>
      </p:sp>
      <p:sp>
        <p:nvSpPr>
          <p:cNvPr id="7" name="SK-3-text-6"/>
          <p:cNvSpPr/>
          <p:nvPr/>
        </p:nvSpPr>
        <p:spPr>
          <a:xfrm>
            <a:off x="7995196" y="2886075"/>
            <a:ext cx="75426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F9671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3375" dirty="0"/>
          </a:p>
        </p:txBody>
      </p:sp>
      <p:sp>
        <p:nvSpPr>
          <p:cNvPr id="8" name="SK-3-text-7"/>
          <p:cNvSpPr/>
          <p:nvPr/>
        </p:nvSpPr>
        <p:spPr>
          <a:xfrm>
            <a:off x="10255448" y="2886075"/>
            <a:ext cx="69145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F9671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3375" dirty="0"/>
          </a:p>
        </p:txBody>
      </p:sp>
      <p:sp>
        <p:nvSpPr>
          <p:cNvPr id="9" name="SK-3-text-8"/>
          <p:cNvSpPr/>
          <p:nvPr/>
        </p:nvSpPr>
        <p:spPr>
          <a:xfrm>
            <a:off x="742950" y="428625"/>
            <a:ext cx="9989820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F9671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BRADFORD VTS • ADOLESCENT SAFEGUARDING</a:t>
            </a:r>
            <a:endParaRPr lang="en-US" sz="1725" dirty="0"/>
          </a:p>
        </p:txBody>
      </p:sp>
      <p:sp>
        <p:nvSpPr>
          <p:cNvPr id="10" name="SK-3-text-9"/>
          <p:cNvSpPr/>
          <p:nvPr/>
        </p:nvSpPr>
        <p:spPr>
          <a:xfrm>
            <a:off x="792361" y="3609975"/>
            <a:ext cx="1843980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Define Abuse</a:t>
            </a:r>
            <a:endParaRPr lang="en-US" sz="1725" dirty="0"/>
          </a:p>
        </p:txBody>
      </p:sp>
      <p:sp>
        <p:nvSpPr>
          <p:cNvPr id="11" name="SK-3-text-10"/>
          <p:cNvSpPr/>
          <p:nvPr/>
        </p:nvSpPr>
        <p:spPr>
          <a:xfrm>
            <a:off x="3075980" y="3609975"/>
            <a:ext cx="1686818" cy="8282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Understand</a:t>
            </a:r>
            <a:endParaRPr lang="en-US" sz="1725" dirty="0"/>
          </a:p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Adolescent</a:t>
            </a:r>
            <a:endParaRPr lang="en-US" sz="1725" dirty="0"/>
          </a:p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Vulnerability</a:t>
            </a:r>
            <a:endParaRPr lang="en-US" sz="1725" dirty="0"/>
          </a:p>
        </p:txBody>
      </p:sp>
      <p:sp>
        <p:nvSpPr>
          <p:cNvPr id="12" name="SK-3-text-11"/>
          <p:cNvSpPr/>
          <p:nvPr/>
        </p:nvSpPr>
        <p:spPr>
          <a:xfrm>
            <a:off x="5260181" y="3609975"/>
            <a:ext cx="1833563" cy="8282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Apply</a:t>
            </a:r>
            <a:endParaRPr lang="en-US" sz="1725" dirty="0"/>
          </a:p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Competence</a:t>
            </a:r>
            <a:endParaRPr lang="en-US" sz="1725" dirty="0"/>
          </a:p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Frameworks</a:t>
            </a:r>
            <a:endParaRPr lang="en-US" sz="1725" dirty="0"/>
          </a:p>
        </p:txBody>
      </p:sp>
      <p:sp>
        <p:nvSpPr>
          <p:cNvPr id="13" name="SK-3-text-12"/>
          <p:cNvSpPr/>
          <p:nvPr/>
        </p:nvSpPr>
        <p:spPr>
          <a:xfrm>
            <a:off x="7657505" y="3609975"/>
            <a:ext cx="1477268" cy="5959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Recognise</a:t>
            </a:r>
            <a:endParaRPr lang="en-US" sz="1725" dirty="0"/>
          </a:p>
          <a:p>
            <a:pPr marL="0" indent="0" algn="ctr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CSE</a:t>
            </a:r>
            <a:endParaRPr lang="en-US" sz="1725" dirty="0"/>
          </a:p>
        </p:txBody>
      </p:sp>
      <p:sp>
        <p:nvSpPr>
          <p:cNvPr id="14" name="SK-3-text-13"/>
          <p:cNvSpPr/>
          <p:nvPr/>
        </p:nvSpPr>
        <p:spPr>
          <a:xfrm>
            <a:off x="9836944" y="3609975"/>
            <a:ext cx="1519238" cy="5959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Know When</a:t>
            </a:r>
            <a:endParaRPr lang="en-US" sz="1725" dirty="0"/>
          </a:p>
          <a:p>
            <a:pPr marL="0" indent="0" algn="ctr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 Disclose</a:t>
            </a:r>
            <a:endParaRPr lang="en-US" sz="1725" dirty="0"/>
          </a:p>
        </p:txBody>
      </p:sp>
      <p:sp>
        <p:nvSpPr>
          <p:cNvPr id="15" name="SK-3-text-14"/>
          <p:cNvSpPr/>
          <p:nvPr/>
        </p:nvSpPr>
        <p:spPr>
          <a:xfrm>
            <a:off x="714375" y="1495425"/>
            <a:ext cx="11477625" cy="3342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33"/>
              </a:lnSpc>
              <a:buNone/>
            </a:pPr>
            <a:r>
              <a:rPr lang="en-US" sz="1950" dirty="0">
                <a:solidFill>
                  <a:srgbClr val="5959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By the end of this session, you will be able to:</a:t>
            </a:r>
            <a:endParaRPr lang="en-US" sz="1950" dirty="0"/>
          </a:p>
        </p:txBody>
      </p:sp>
      <p:sp>
        <p:nvSpPr>
          <p:cNvPr id="16" name="SK-3-text-15"/>
          <p:cNvSpPr/>
          <p:nvPr/>
        </p:nvSpPr>
        <p:spPr>
          <a:xfrm>
            <a:off x="650081" y="4067175"/>
            <a:ext cx="2043113" cy="8643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Physical, emotional,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sexual, neglect &amp;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exploitation —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including online</a:t>
            </a:r>
            <a:endParaRPr lang="en-US" sz="1350" dirty="0"/>
          </a:p>
        </p:txBody>
      </p:sp>
      <p:sp>
        <p:nvSpPr>
          <p:cNvPr id="17" name="SK-3-text-16"/>
          <p:cNvSpPr/>
          <p:nvPr/>
        </p:nvSpPr>
        <p:spPr>
          <a:xfrm>
            <a:off x="2874169" y="4562475"/>
            <a:ext cx="2147888" cy="8643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Brain development,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risk behaviour, and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young people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need adult protection</a:t>
            </a:r>
            <a:endParaRPr lang="en-US" sz="1350" dirty="0"/>
          </a:p>
        </p:txBody>
      </p:sp>
      <p:sp>
        <p:nvSpPr>
          <p:cNvPr id="18" name="SK-3-text-17"/>
          <p:cNvSpPr/>
          <p:nvPr/>
        </p:nvSpPr>
        <p:spPr>
          <a:xfrm>
            <a:off x="5227737" y="4562475"/>
            <a:ext cx="1917353" cy="8643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Fraser Guidelines,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Gillick competence,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capacity, and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confidentiality rules</a:t>
            </a:r>
            <a:endParaRPr lang="en-US" sz="1350" dirty="0"/>
          </a:p>
        </p:txBody>
      </p:sp>
      <p:sp>
        <p:nvSpPr>
          <p:cNvPr id="19" name="SK-3-text-18"/>
          <p:cNvSpPr/>
          <p:nvPr/>
        </p:nvSpPr>
        <p:spPr>
          <a:xfrm>
            <a:off x="7541419" y="4305300"/>
            <a:ext cx="1728788" cy="1080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Spot exploitation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signs using the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SAFEGUARD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mnemonic and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CSERQ15 tool</a:t>
            </a:r>
            <a:endParaRPr lang="en-US" sz="1350" dirty="0"/>
          </a:p>
        </p:txBody>
      </p:sp>
      <p:sp>
        <p:nvSpPr>
          <p:cNvPr id="20" name="SK-3-text-19"/>
          <p:cNvSpPr/>
          <p:nvPr/>
        </p:nvSpPr>
        <p:spPr>
          <a:xfrm>
            <a:off x="9626352" y="4305300"/>
            <a:ext cx="1959173" cy="8643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Navigate referral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decisions,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documentation, and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STEP framework</a:t>
            </a:r>
            <a:endParaRPr lang="en-US" sz="1350" dirty="0"/>
          </a:p>
        </p:txBody>
      </p:sp>
      <p:sp>
        <p:nvSpPr>
          <p:cNvPr id="21" name="SK-3-text-20"/>
          <p:cNvSpPr/>
          <p:nvPr/>
        </p:nvSpPr>
        <p:spPr>
          <a:xfrm>
            <a:off x="714375" y="6505575"/>
            <a:ext cx="83210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7878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 — Adolescent Safeguarding</a:t>
            </a:r>
            <a:endParaRPr lang="en-US" sz="1050" dirty="0"/>
          </a:p>
        </p:txBody>
      </p:sp>
      <p:sp>
        <p:nvSpPr>
          <p:cNvPr id="22" name="SK-3-text-21"/>
          <p:cNvSpPr/>
          <p:nvPr/>
        </p:nvSpPr>
        <p:spPr>
          <a:xfrm>
            <a:off x="9915525" y="6505575"/>
            <a:ext cx="188595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F9671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4-text-2"/>
          <p:cNvSpPr/>
          <p:nvPr/>
        </p:nvSpPr>
        <p:spPr>
          <a:xfrm>
            <a:off x="676275" y="638175"/>
            <a:ext cx="9372600" cy="4686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Definitions of Abuse</a:t>
            </a:r>
            <a:endParaRPr lang="en-US" sz="3075" dirty="0"/>
          </a:p>
        </p:txBody>
      </p:sp>
      <p:sp>
        <p:nvSpPr>
          <p:cNvPr id="4" name="SK-4-text-3"/>
          <p:cNvSpPr/>
          <p:nvPr/>
        </p:nvSpPr>
        <p:spPr>
          <a:xfrm>
            <a:off x="1019175" y="1743075"/>
            <a:ext cx="384048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Physical Abuse</a:t>
            </a:r>
            <a:endParaRPr lang="en-US" sz="1800" dirty="0"/>
          </a:p>
        </p:txBody>
      </p:sp>
      <p:sp>
        <p:nvSpPr>
          <p:cNvPr id="5" name="SK-4-text-4"/>
          <p:cNvSpPr/>
          <p:nvPr/>
        </p:nvSpPr>
        <p:spPr>
          <a:xfrm>
            <a:off x="1019175" y="3314700"/>
            <a:ext cx="32918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Sexual Abuse</a:t>
            </a:r>
            <a:endParaRPr lang="en-US" sz="1800" dirty="0"/>
          </a:p>
        </p:txBody>
      </p:sp>
      <p:sp>
        <p:nvSpPr>
          <p:cNvPr id="6" name="SK-4-text-5"/>
          <p:cNvSpPr/>
          <p:nvPr/>
        </p:nvSpPr>
        <p:spPr>
          <a:xfrm>
            <a:off x="6562725" y="1743075"/>
            <a:ext cx="41148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Emotional Abuse</a:t>
            </a:r>
            <a:endParaRPr lang="en-US" sz="1800" dirty="0"/>
          </a:p>
        </p:txBody>
      </p:sp>
      <p:sp>
        <p:nvSpPr>
          <p:cNvPr id="7" name="SK-4-text-6"/>
          <p:cNvSpPr/>
          <p:nvPr/>
        </p:nvSpPr>
        <p:spPr>
          <a:xfrm>
            <a:off x="6562725" y="3314700"/>
            <a:ext cx="19202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Neglect</a:t>
            </a:r>
            <a:endParaRPr lang="en-US" sz="1800" dirty="0"/>
          </a:p>
        </p:txBody>
      </p:sp>
      <p:sp>
        <p:nvSpPr>
          <p:cNvPr id="8" name="SK-4-text-7"/>
          <p:cNvSpPr/>
          <p:nvPr/>
        </p:nvSpPr>
        <p:spPr>
          <a:xfrm>
            <a:off x="3819525" y="4886325"/>
            <a:ext cx="32918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Exploitation</a:t>
            </a:r>
            <a:endParaRPr lang="en-US" sz="1800" dirty="0"/>
          </a:p>
        </p:txBody>
      </p:sp>
      <p:sp>
        <p:nvSpPr>
          <p:cNvPr id="9" name="SK-4-text-8"/>
          <p:cNvSpPr/>
          <p:nvPr/>
        </p:nvSpPr>
        <p:spPr>
          <a:xfrm>
            <a:off x="676275" y="371475"/>
            <a:ext cx="718947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984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NICE NG76 • WORKING TOGETHER 2026</a:t>
            </a:r>
            <a:endParaRPr lang="en-US" sz="1275" dirty="0"/>
          </a:p>
        </p:txBody>
      </p:sp>
      <p:sp>
        <p:nvSpPr>
          <p:cNvPr id="10" name="SK-4-text-9"/>
          <p:cNvSpPr/>
          <p:nvPr/>
        </p:nvSpPr>
        <p:spPr>
          <a:xfrm>
            <a:off x="1019175" y="2114550"/>
            <a:ext cx="5427315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Hitting, shaking, burning, poisoning, suffocating, or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otherwise causing physical harm to a child —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including where a parent fabricates illness.</a:t>
            </a:r>
            <a:endParaRPr lang="en-US" sz="1500" dirty="0"/>
          </a:p>
        </p:txBody>
      </p:sp>
      <p:sp>
        <p:nvSpPr>
          <p:cNvPr id="11" name="SK-4-text-10"/>
          <p:cNvSpPr/>
          <p:nvPr/>
        </p:nvSpPr>
        <p:spPr>
          <a:xfrm>
            <a:off x="1019175" y="3686175"/>
            <a:ext cx="4913858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Includes contact and non-contact acts, online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grooming, and exposure to sexual material.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Perpetrators may be adults or peers.</a:t>
            </a:r>
            <a:endParaRPr lang="en-US" sz="1500" dirty="0"/>
          </a:p>
        </p:txBody>
      </p:sp>
      <p:sp>
        <p:nvSpPr>
          <p:cNvPr id="12" name="SK-4-text-11"/>
          <p:cNvSpPr/>
          <p:nvPr/>
        </p:nvSpPr>
        <p:spPr>
          <a:xfrm>
            <a:off x="6562725" y="2114550"/>
            <a:ext cx="5311973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Persistent emotional ill-treatment — humiliation,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threatening, rejecting, ignoring, or corrupting. Can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occur without any physical abuse.</a:t>
            </a:r>
            <a:endParaRPr lang="en-US" sz="1500" dirty="0"/>
          </a:p>
        </p:txBody>
      </p:sp>
      <p:sp>
        <p:nvSpPr>
          <p:cNvPr id="13" name="SK-4-text-12"/>
          <p:cNvSpPr/>
          <p:nvPr/>
        </p:nvSpPr>
        <p:spPr>
          <a:xfrm>
            <a:off x="6562725" y="3686175"/>
            <a:ext cx="5458718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Persistent failure to meet a child's basic physical or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emotional needs — affecting health, development,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or safety.</a:t>
            </a:r>
            <a:endParaRPr lang="en-US" sz="1500" dirty="0"/>
          </a:p>
        </p:txBody>
      </p:sp>
      <p:sp>
        <p:nvSpPr>
          <p:cNvPr id="14" name="SK-4-text-13"/>
          <p:cNvSpPr/>
          <p:nvPr/>
        </p:nvSpPr>
        <p:spPr>
          <a:xfrm>
            <a:off x="3819525" y="5238750"/>
            <a:ext cx="5458718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Includes child sexual exploitation (CSE) and county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lines involvement. Abuse can occur wholly online.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</a:rPr>
              <a:t>Perpetrators may be peers, not only adults.</a:t>
            </a:r>
            <a:endParaRPr lang="en-US" sz="1500" dirty="0"/>
          </a:p>
        </p:txBody>
      </p:sp>
      <p:sp>
        <p:nvSpPr>
          <p:cNvPr id="15" name="SK-4-text-14"/>
          <p:cNvSpPr/>
          <p:nvPr/>
        </p:nvSpPr>
        <p:spPr>
          <a:xfrm>
            <a:off x="9718848" y="6294090"/>
            <a:ext cx="1917353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F9843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6" name="SK-4-text-15"/>
          <p:cNvSpPr/>
          <p:nvPr/>
        </p:nvSpPr>
        <p:spPr>
          <a:xfrm>
            <a:off x="3819525" y="6000750"/>
            <a:ext cx="83439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808080"/>
                </a:solidFill>
              </a:rPr>
              <a:t>Working Together 2026 — new explicit inclusion</a:t>
            </a:r>
            <a:endParaRPr lang="en-US" sz="1125" dirty="0"/>
          </a:p>
        </p:txBody>
      </p:sp>
      <p:sp>
        <p:nvSpPr>
          <p:cNvPr id="17" name="SK-4-text-16"/>
          <p:cNvSpPr/>
          <p:nvPr/>
        </p:nvSpPr>
        <p:spPr>
          <a:xfrm>
            <a:off x="657225" y="6496050"/>
            <a:ext cx="11534775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808080"/>
                </a:solidFill>
              </a:rPr>
              <a:t>Source: NICE NG76 (2017, confirmed 2025) • Working Together to Safeguard Children 2026</a:t>
            </a:r>
            <a:endParaRPr lang="en-US" sz="975" dirty="0"/>
          </a:p>
        </p:txBody>
      </p:sp>
      <p:sp>
        <p:nvSpPr>
          <p:cNvPr id="18" name="SK-4-text-17"/>
          <p:cNvSpPr/>
          <p:nvPr/>
        </p:nvSpPr>
        <p:spPr>
          <a:xfrm>
            <a:off x="11153775" y="6496050"/>
            <a:ext cx="408533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4 / 30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5-text-2"/>
          <p:cNvSpPr/>
          <p:nvPr/>
        </p:nvSpPr>
        <p:spPr>
          <a:xfrm>
            <a:off x="590550" y="914400"/>
            <a:ext cx="11601450" cy="5805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571"/>
              </a:lnSpc>
              <a:buNone/>
            </a:pPr>
            <a:r>
              <a:rPr lang="en-US" sz="397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an Adolescent?</a:t>
            </a:r>
            <a:endParaRPr lang="en-US" sz="3975" dirty="0"/>
          </a:p>
        </p:txBody>
      </p:sp>
      <p:sp>
        <p:nvSpPr>
          <p:cNvPr id="4" name="SK-5-text-3"/>
          <p:cNvSpPr/>
          <p:nvPr/>
        </p:nvSpPr>
        <p:spPr>
          <a:xfrm>
            <a:off x="1709142" y="2143125"/>
            <a:ext cx="2210693" cy="7544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940"/>
              </a:lnSpc>
              <a:buNone/>
            </a:pPr>
            <a:r>
              <a:rPr lang="en-US" sz="49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10-14</a:t>
            </a:r>
            <a:endParaRPr lang="en-US" sz="4950" dirty="0"/>
          </a:p>
        </p:txBody>
      </p:sp>
      <p:sp>
        <p:nvSpPr>
          <p:cNvPr id="5" name="SK-5-text-4"/>
          <p:cNvSpPr/>
          <p:nvPr/>
        </p:nvSpPr>
        <p:spPr>
          <a:xfrm>
            <a:off x="5018633" y="2143125"/>
            <a:ext cx="2116336" cy="7544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940"/>
              </a:lnSpc>
              <a:buNone/>
            </a:pPr>
            <a:r>
              <a:rPr lang="en-US" sz="49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14-17</a:t>
            </a:r>
            <a:endParaRPr lang="en-US" sz="4950" dirty="0"/>
          </a:p>
        </p:txBody>
      </p:sp>
      <p:sp>
        <p:nvSpPr>
          <p:cNvPr id="6" name="SK-5-text-5"/>
          <p:cNvSpPr/>
          <p:nvPr/>
        </p:nvSpPr>
        <p:spPr>
          <a:xfrm>
            <a:off x="8204299" y="2143125"/>
            <a:ext cx="2231678" cy="7544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940"/>
              </a:lnSpc>
              <a:buNone/>
            </a:pPr>
            <a:r>
              <a:rPr lang="en-US" sz="49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17-25</a:t>
            </a:r>
            <a:endParaRPr lang="en-US" sz="4950" dirty="0"/>
          </a:p>
        </p:txBody>
      </p:sp>
      <p:sp>
        <p:nvSpPr>
          <p:cNvPr id="7" name="SK-5-text-6"/>
          <p:cNvSpPr/>
          <p:nvPr/>
        </p:nvSpPr>
        <p:spPr>
          <a:xfrm>
            <a:off x="1809750" y="5572125"/>
            <a:ext cx="822198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Adolescence = 10-19 years</a:t>
            </a:r>
            <a:endParaRPr lang="en-US" sz="1950" dirty="0"/>
          </a:p>
        </p:txBody>
      </p:sp>
      <p:sp>
        <p:nvSpPr>
          <p:cNvPr id="8" name="SK-5-text-7"/>
          <p:cNvSpPr/>
          <p:nvPr/>
        </p:nvSpPr>
        <p:spPr>
          <a:xfrm>
            <a:off x="6515100" y="5572125"/>
            <a:ext cx="567690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Adolescence = 10-25 years</a:t>
            </a:r>
            <a:endParaRPr lang="en-US" sz="1950" dirty="0"/>
          </a:p>
        </p:txBody>
      </p:sp>
      <p:sp>
        <p:nvSpPr>
          <p:cNvPr id="9" name="SK-5-text-8"/>
          <p:cNvSpPr/>
          <p:nvPr/>
        </p:nvSpPr>
        <p:spPr>
          <a:xfrm>
            <a:off x="1703933" y="2952750"/>
            <a:ext cx="2325886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ADOLESCENCE</a:t>
            </a:r>
            <a:endParaRPr lang="en-US" sz="1500" dirty="0"/>
          </a:p>
        </p:txBody>
      </p:sp>
      <p:sp>
        <p:nvSpPr>
          <p:cNvPr id="10" name="SK-5-text-9"/>
          <p:cNvSpPr/>
          <p:nvPr/>
        </p:nvSpPr>
        <p:spPr>
          <a:xfrm>
            <a:off x="4880521" y="2952750"/>
            <a:ext cx="2430661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MIDDLE ADOLESCENCE</a:t>
            </a:r>
            <a:endParaRPr lang="en-US" sz="1500" dirty="0"/>
          </a:p>
        </p:txBody>
      </p:sp>
      <p:sp>
        <p:nvSpPr>
          <p:cNvPr id="11" name="SK-5-text-10"/>
          <p:cNvSpPr/>
          <p:nvPr/>
        </p:nvSpPr>
        <p:spPr>
          <a:xfrm>
            <a:off x="8293894" y="2952750"/>
            <a:ext cx="2147888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LATE ADOLESCENCE</a:t>
            </a:r>
            <a:endParaRPr lang="en-US" sz="1500" dirty="0"/>
          </a:p>
        </p:txBody>
      </p:sp>
      <p:sp>
        <p:nvSpPr>
          <p:cNvPr id="12" name="SK-5-text-11"/>
          <p:cNvSpPr/>
          <p:nvPr/>
        </p:nvSpPr>
        <p:spPr>
          <a:xfrm>
            <a:off x="10552212" y="5200650"/>
            <a:ext cx="869603" cy="6703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Young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people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10-24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year olds</a:t>
            </a:r>
            <a:endParaRPr lang="en-US" sz="1200" dirty="0"/>
          </a:p>
        </p:txBody>
      </p:sp>
      <p:sp>
        <p:nvSpPr>
          <p:cNvPr id="13" name="SK-5-text-12"/>
          <p:cNvSpPr/>
          <p:nvPr/>
        </p:nvSpPr>
        <p:spPr>
          <a:xfrm>
            <a:off x="1666875" y="3448050"/>
            <a:ext cx="262979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Physical changes begin</a:t>
            </a:r>
            <a:endParaRPr lang="en-US" sz="1425" dirty="0"/>
          </a:p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Puberty onset</a:t>
            </a:r>
            <a:endParaRPr lang="en-US" sz="1425" dirty="0"/>
          </a:p>
        </p:txBody>
      </p:sp>
      <p:sp>
        <p:nvSpPr>
          <p:cNvPr id="14" name="SK-5-text-13"/>
          <p:cNvSpPr/>
          <p:nvPr/>
        </p:nvSpPr>
        <p:spPr>
          <a:xfrm>
            <a:off x="4905375" y="3448050"/>
            <a:ext cx="2577405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Peak brain remodelling</a:t>
            </a:r>
            <a:endParaRPr lang="en-US" sz="1425" dirty="0"/>
          </a:p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Risk-taking at highest</a:t>
            </a:r>
            <a:endParaRPr lang="en-US" sz="1425" dirty="0"/>
          </a:p>
        </p:txBody>
      </p:sp>
      <p:sp>
        <p:nvSpPr>
          <p:cNvPr id="15" name="SK-5-text-14"/>
          <p:cNvSpPr/>
          <p:nvPr/>
        </p:nvSpPr>
        <p:spPr>
          <a:xfrm>
            <a:off x="8086725" y="3448050"/>
            <a:ext cx="2902148" cy="7545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Ongoing prefrontal cortex</a:t>
            </a:r>
            <a:endParaRPr lang="en-US" sz="1425" dirty="0"/>
          </a:p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development</a:t>
            </a:r>
            <a:endParaRPr lang="en-US" sz="1425" dirty="0"/>
          </a:p>
          <a:p>
            <a:pPr marL="0" indent="0">
              <a:lnSpc>
                <a:spcPts val="1981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Transitioning to adulthood</a:t>
            </a:r>
            <a:endParaRPr lang="en-US" sz="1425" dirty="0"/>
          </a:p>
        </p:txBody>
      </p:sp>
      <p:sp>
        <p:nvSpPr>
          <p:cNvPr id="16" name="SK-5-text-15"/>
          <p:cNvSpPr/>
          <p:nvPr/>
        </p:nvSpPr>
        <p:spPr>
          <a:xfrm>
            <a:off x="1809750" y="5324475"/>
            <a:ext cx="272034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DEFINITION</a:t>
            </a:r>
            <a:endParaRPr lang="en-US" sz="1275" dirty="0"/>
          </a:p>
        </p:txBody>
      </p:sp>
      <p:sp>
        <p:nvSpPr>
          <p:cNvPr id="17" name="SK-5-text-16"/>
          <p:cNvSpPr/>
          <p:nvPr/>
        </p:nvSpPr>
        <p:spPr>
          <a:xfrm>
            <a:off x="6515100" y="5324475"/>
            <a:ext cx="291465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AYPH DEFINITION</a:t>
            </a:r>
            <a:endParaRPr lang="en-US" sz="1275" dirty="0"/>
          </a:p>
        </p:txBody>
      </p:sp>
      <p:sp>
        <p:nvSpPr>
          <p:cNvPr id="18" name="SK-5-text-17"/>
          <p:cNvSpPr/>
          <p:nvPr/>
        </p:nvSpPr>
        <p:spPr>
          <a:xfrm>
            <a:off x="654844" y="523875"/>
            <a:ext cx="2566988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DEVELOPMENT</a:t>
            </a:r>
            <a:endParaRPr lang="en-US" sz="1125" dirty="0"/>
          </a:p>
        </p:txBody>
      </p:sp>
      <p:sp>
        <p:nvSpPr>
          <p:cNvPr id="19" name="SK-5-text-18"/>
          <p:cNvSpPr/>
          <p:nvPr/>
        </p:nvSpPr>
        <p:spPr>
          <a:xfrm>
            <a:off x="1905893" y="4476750"/>
            <a:ext cx="1864965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Puberty / early stage</a:t>
            </a:r>
            <a:endParaRPr lang="en-US" sz="1200" dirty="0"/>
          </a:p>
        </p:txBody>
      </p:sp>
      <p:sp>
        <p:nvSpPr>
          <p:cNvPr id="20" name="SK-5-text-19"/>
          <p:cNvSpPr/>
          <p:nvPr/>
        </p:nvSpPr>
        <p:spPr>
          <a:xfrm>
            <a:off x="4930080" y="4476750"/>
            <a:ext cx="238884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Highest vulnerability period</a:t>
            </a:r>
            <a:endParaRPr lang="en-US" sz="1200" dirty="0"/>
          </a:p>
        </p:txBody>
      </p:sp>
      <p:sp>
        <p:nvSpPr>
          <p:cNvPr id="21" name="SK-5-text-20"/>
          <p:cNvSpPr/>
          <p:nvPr/>
        </p:nvSpPr>
        <p:spPr>
          <a:xfrm>
            <a:off x="8001000" y="4476750"/>
            <a:ext cx="272415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Young adult / emerging maturity</a:t>
            </a:r>
            <a:endParaRPr lang="en-US" sz="1200" dirty="0"/>
          </a:p>
        </p:txBody>
      </p:sp>
      <p:sp>
        <p:nvSpPr>
          <p:cNvPr id="22" name="SK-5-text-21"/>
          <p:cNvSpPr/>
          <p:nvPr/>
        </p:nvSpPr>
        <p:spPr>
          <a:xfrm>
            <a:off x="9496425" y="6486525"/>
            <a:ext cx="2493615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60"/>
              </a:lnSpc>
              <a:buNone/>
            </a:pPr>
            <a:r>
              <a:rPr lang="en-US" sz="975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 • May 2026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5225653"/>
            <a:ext cx="316855" cy="294829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580" y="1803648"/>
            <a:ext cx="11082486" cy="3038029"/>
          </a:xfrm>
          <a:prstGeom prst="rect">
            <a:avLst/>
          </a:prstGeom>
        </p:spPr>
      </p:pic>
      <p:sp>
        <p:nvSpPr>
          <p:cNvPr id="5" name="SK-6-text-4"/>
          <p:cNvSpPr/>
          <p:nvPr/>
        </p:nvSpPr>
        <p:spPr>
          <a:xfrm>
            <a:off x="657225" y="742950"/>
            <a:ext cx="1153477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3000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Physical Development in Adolescence</a:t>
            </a:r>
            <a:endParaRPr lang="en-US" sz="3000" dirty="0"/>
          </a:p>
        </p:txBody>
      </p:sp>
      <p:sp>
        <p:nvSpPr>
          <p:cNvPr id="6" name="SK-6-text-5"/>
          <p:cNvSpPr/>
          <p:nvPr/>
        </p:nvSpPr>
        <p:spPr>
          <a:xfrm>
            <a:off x="895350" y="5267325"/>
            <a:ext cx="4381500" cy="249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7"/>
              </a:lnSpc>
              <a:buNone/>
            </a:pPr>
            <a:r>
              <a:rPr lang="en-US" sz="1725" b="1" dirty="0">
                <a:solidFill>
                  <a:srgbClr val="F9751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🏥 GP Implication</a:t>
            </a:r>
            <a:endParaRPr lang="en-US" sz="1725" dirty="0"/>
          </a:p>
        </p:txBody>
      </p:sp>
      <p:sp>
        <p:nvSpPr>
          <p:cNvPr id="7" name="SK-6-text-6"/>
          <p:cNvSpPr/>
          <p:nvPr/>
        </p:nvSpPr>
        <p:spPr>
          <a:xfrm>
            <a:off x="657225" y="428625"/>
            <a:ext cx="709422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F9751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ADOLESCENT DEVELOPMENT · SLIDE 6</a:t>
            </a:r>
            <a:endParaRPr lang="en-US" sz="1425" dirty="0"/>
          </a:p>
        </p:txBody>
      </p:sp>
      <p:sp>
        <p:nvSpPr>
          <p:cNvPr id="8" name="SK-6-text-7"/>
          <p:cNvSpPr/>
          <p:nvPr/>
        </p:nvSpPr>
        <p:spPr>
          <a:xfrm>
            <a:off x="939105" y="5591175"/>
            <a:ext cx="11252746" cy="639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9"/>
              </a:lnSpc>
              <a:buNone/>
            </a:pPr>
            <a:r>
              <a:rPr lang="en-US" sz="1725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Earlier puberty creates a longer window of physical maturity before emotional readiness.</a:t>
            </a:r>
            <a:endParaRPr lang="en-US" sz="1725" dirty="0"/>
          </a:p>
          <a:p>
            <a:pPr marL="0" indent="0">
              <a:lnSpc>
                <a:spcPts val="2519"/>
              </a:lnSpc>
              <a:buNone/>
            </a:pPr>
            <a:r>
              <a:rPr lang="en-US" sz="1725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Puberty timing alone does not indicate emotional or cognitive readiness for sexual activity.</a:t>
            </a:r>
            <a:endParaRPr lang="en-US" sz="1725" dirty="0"/>
          </a:p>
        </p:txBody>
      </p:sp>
      <p:sp>
        <p:nvSpPr>
          <p:cNvPr id="9" name="SK-6-text-8"/>
          <p:cNvSpPr/>
          <p:nvPr/>
        </p:nvSpPr>
        <p:spPr>
          <a:xfrm>
            <a:off x="657225" y="1266825"/>
            <a:ext cx="11534775" cy="3198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9"/>
              </a:lnSpc>
              <a:buNone/>
            </a:pPr>
            <a:r>
              <a:rPr lang="en-US" sz="1725" dirty="0">
                <a:solidFill>
                  <a:srgbClr val="49494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Puberty timing and the gap between physical and emotional maturity</a:t>
            </a:r>
            <a:endParaRPr lang="en-US" sz="1725" dirty="0"/>
          </a:p>
        </p:txBody>
      </p:sp>
      <p:sp>
        <p:nvSpPr>
          <p:cNvPr id="10" name="SK-6-text-9"/>
          <p:cNvSpPr/>
          <p:nvPr/>
        </p:nvSpPr>
        <p:spPr>
          <a:xfrm>
            <a:off x="11201400" y="6515100"/>
            <a:ext cx="398115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6 / 30</a:t>
            </a:r>
            <a:endParaRPr lang="en-US" sz="1050" dirty="0"/>
          </a:p>
        </p:txBody>
      </p:sp>
      <p:sp>
        <p:nvSpPr>
          <p:cNvPr id="11" name="SK-6-text-10"/>
          <p:cNvSpPr/>
          <p:nvPr/>
        </p:nvSpPr>
        <p:spPr>
          <a:xfrm>
            <a:off x="657225" y="6515100"/>
            <a:ext cx="730758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Bradford VTS · Adolescent Safeguarding 2026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455" y="1549896"/>
            <a:ext cx="4669482" cy="325755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98" y="5582394"/>
            <a:ext cx="426690" cy="370284"/>
          </a:xfrm>
          <a:prstGeom prst="rect">
            <a:avLst/>
          </a:prstGeom>
        </p:spPr>
      </p:pic>
      <p:sp>
        <p:nvSpPr>
          <p:cNvPr id="5" name="SK-7-text-4"/>
          <p:cNvSpPr/>
          <p:nvPr/>
        </p:nvSpPr>
        <p:spPr>
          <a:xfrm>
            <a:off x="590550" y="1047750"/>
            <a:ext cx="10058400" cy="5028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Adolescent Brain</a:t>
            </a:r>
            <a:endParaRPr lang="en-US" sz="3300" dirty="0"/>
          </a:p>
        </p:txBody>
      </p:sp>
      <p:sp>
        <p:nvSpPr>
          <p:cNvPr id="6" name="SK-7-text-5"/>
          <p:cNvSpPr/>
          <p:nvPr/>
        </p:nvSpPr>
        <p:spPr>
          <a:xfrm>
            <a:off x="590550" y="1714500"/>
            <a:ext cx="8503920" cy="3720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30"/>
              </a:lnSpc>
              <a:buNone/>
            </a:pPr>
            <a:r>
              <a:rPr lang="en-US" sz="2325" dirty="0">
                <a:solidFill>
                  <a:srgbClr val="F76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Safeguarding Matters</a:t>
            </a:r>
            <a:endParaRPr lang="en-US" sz="2325" dirty="0"/>
          </a:p>
        </p:txBody>
      </p:sp>
      <p:sp>
        <p:nvSpPr>
          <p:cNvPr id="7" name="SK-7-text-6"/>
          <p:cNvSpPr/>
          <p:nvPr/>
        </p:nvSpPr>
        <p:spPr>
          <a:xfrm>
            <a:off x="895350" y="2705100"/>
            <a:ext cx="66294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Matures First • LIMBIC SYSTEM</a:t>
            </a:r>
            <a:endParaRPr lang="en-US" sz="1500" dirty="0"/>
          </a:p>
        </p:txBody>
      </p:sp>
      <p:sp>
        <p:nvSpPr>
          <p:cNvPr id="8" name="SK-7-text-7"/>
          <p:cNvSpPr/>
          <p:nvPr/>
        </p:nvSpPr>
        <p:spPr>
          <a:xfrm>
            <a:off x="895350" y="4124325"/>
            <a:ext cx="73152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AAB7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Matures Last • PREFRONTAL CORTEX</a:t>
            </a:r>
            <a:endParaRPr lang="en-US" sz="1500" dirty="0"/>
          </a:p>
        </p:txBody>
      </p:sp>
      <p:sp>
        <p:nvSpPr>
          <p:cNvPr id="9" name="SK-7-text-8"/>
          <p:cNvSpPr/>
          <p:nvPr/>
        </p:nvSpPr>
        <p:spPr>
          <a:xfrm>
            <a:off x="590550" y="371475"/>
            <a:ext cx="67208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DEVELOPMENT - SLIDE 7</a:t>
            </a:r>
            <a:endParaRPr lang="en-US" sz="1350" dirty="0"/>
          </a:p>
        </p:txBody>
      </p:sp>
      <p:sp>
        <p:nvSpPr>
          <p:cNvPr id="10" name="SK-7-text-9"/>
          <p:cNvSpPr/>
          <p:nvPr/>
        </p:nvSpPr>
        <p:spPr>
          <a:xfrm>
            <a:off x="895350" y="3067050"/>
            <a:ext cx="5898803" cy="7492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Drives reward-seeking, emotion and sensation • Matures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in adolescence • Creates strong pull toward risk and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peer approval</a:t>
            </a:r>
            <a:endParaRPr lang="en-US" sz="1425" dirty="0"/>
          </a:p>
        </p:txBody>
      </p:sp>
      <p:sp>
        <p:nvSpPr>
          <p:cNvPr id="11" name="SK-7-text-10"/>
          <p:cNvSpPr/>
          <p:nvPr/>
        </p:nvSpPr>
        <p:spPr>
          <a:xfrm>
            <a:off x="895350" y="4486275"/>
            <a:ext cx="6632228" cy="4994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Controls judgement, impulse and consequence • Not fully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mature until age 25 • The ‘brakes’ lag far behind the ‘accelerator’</a:t>
            </a:r>
            <a:endParaRPr lang="en-US" sz="1425" dirty="0"/>
          </a:p>
        </p:txBody>
      </p:sp>
      <p:sp>
        <p:nvSpPr>
          <p:cNvPr id="12" name="SK-7-text-11"/>
          <p:cNvSpPr/>
          <p:nvPr/>
        </p:nvSpPr>
        <p:spPr>
          <a:xfrm>
            <a:off x="1200150" y="5505450"/>
            <a:ext cx="5752058" cy="473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F76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implication: adolescents cannot always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F76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 themselves — adults must recognise and act</a:t>
            </a:r>
            <a:endParaRPr lang="en-US" sz="1350" dirty="0"/>
          </a:p>
        </p:txBody>
      </p:sp>
      <p:sp>
        <p:nvSpPr>
          <p:cNvPr id="13" name="SK-7-text-12"/>
          <p:cNvSpPr/>
          <p:nvPr/>
        </p:nvSpPr>
        <p:spPr>
          <a:xfrm>
            <a:off x="7296150" y="5905500"/>
            <a:ext cx="4206240" cy="1646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9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Limbic System — Early ↑</a:t>
            </a:r>
            <a:endParaRPr lang="en-US" sz="1200" dirty="0"/>
          </a:p>
        </p:txBody>
      </p:sp>
      <p:sp>
        <p:nvSpPr>
          <p:cNvPr id="14" name="SK-7-text-13"/>
          <p:cNvSpPr/>
          <p:nvPr/>
        </p:nvSpPr>
        <p:spPr>
          <a:xfrm>
            <a:off x="9496425" y="5905500"/>
            <a:ext cx="2695575" cy="1646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9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Prefrontal Cortex — Late ↑</a:t>
            </a:r>
            <a:endParaRPr lang="en-US" sz="1200" dirty="0"/>
          </a:p>
        </p:txBody>
      </p:sp>
      <p:sp>
        <p:nvSpPr>
          <p:cNvPr id="15" name="SK-7-text-14"/>
          <p:cNvSpPr/>
          <p:nvPr/>
        </p:nvSpPr>
        <p:spPr>
          <a:xfrm>
            <a:off x="7296150" y="4981575"/>
            <a:ext cx="441096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4"/>
              </a:lnSpc>
              <a:buNone/>
            </a:pPr>
            <a:r>
              <a:rPr lang="en-US" sz="1200" i="1" dirty="0">
                <a:solidFill>
                  <a:srgbClr val="AAB7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MRI evidence: grey matter volume changes across</a:t>
            </a:r>
            <a:endParaRPr lang="en-US" sz="1200" dirty="0"/>
          </a:p>
          <a:p>
            <a:pPr marL="0" indent="0">
              <a:lnSpc>
                <a:spcPts val="1404"/>
              </a:lnSpc>
              <a:buNone/>
            </a:pPr>
            <a:r>
              <a:rPr lang="en-US" sz="1200" i="1" dirty="0">
                <a:solidFill>
                  <a:srgbClr val="AAB7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development</a:t>
            </a:r>
            <a:endParaRPr lang="en-US" sz="1200" dirty="0"/>
          </a:p>
        </p:txBody>
      </p:sp>
      <p:sp>
        <p:nvSpPr>
          <p:cNvPr id="16" name="SK-7-text-15"/>
          <p:cNvSpPr/>
          <p:nvPr/>
        </p:nvSpPr>
        <p:spPr>
          <a:xfrm>
            <a:off x="10106025" y="6610350"/>
            <a:ext cx="1749623" cy="138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92"/>
              </a:lnSpc>
              <a:buNone/>
            </a:pPr>
            <a:r>
              <a:rPr lang="en-US" sz="1050" dirty="0">
                <a:solidFill>
                  <a:srgbClr val="F76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7" name="SK-7-text-16"/>
          <p:cNvSpPr/>
          <p:nvPr/>
        </p:nvSpPr>
        <p:spPr>
          <a:xfrm>
            <a:off x="5873948" y="6610350"/>
            <a:ext cx="481905" cy="138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92"/>
              </a:lnSpc>
              <a:buNone/>
            </a:pPr>
            <a:r>
              <a:rPr lang="en-US" sz="1050" dirty="0">
                <a:solidFill>
                  <a:srgbClr val="AAB7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 / 30</a:t>
            </a:r>
            <a:endParaRPr lang="en-US" sz="1050" dirty="0"/>
          </a:p>
        </p:txBody>
      </p:sp>
      <p:sp>
        <p:nvSpPr>
          <p:cNvPr id="18" name="SK-7-text-17"/>
          <p:cNvSpPr/>
          <p:nvPr/>
        </p:nvSpPr>
        <p:spPr>
          <a:xfrm>
            <a:off x="533400" y="6610350"/>
            <a:ext cx="6080760" cy="138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92"/>
              </a:lnSpc>
              <a:buNone/>
            </a:pPr>
            <a:r>
              <a:rPr lang="en-US" sz="1050" dirty="0">
                <a:solidFill>
                  <a:srgbClr val="AAB7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• Adolescent Safeguarding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267" y="1940719"/>
            <a:ext cx="4766965" cy="360045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1" y="4992588"/>
            <a:ext cx="414486" cy="40451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71" y="3367236"/>
            <a:ext cx="402282" cy="404515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675" y="1728192"/>
            <a:ext cx="390079" cy="411361"/>
          </a:xfrm>
          <a:prstGeom prst="rect">
            <a:avLst/>
          </a:prstGeom>
        </p:spPr>
      </p:pic>
      <p:sp>
        <p:nvSpPr>
          <p:cNvPr id="7" name="SK-8-text-6"/>
          <p:cNvSpPr/>
          <p:nvPr/>
        </p:nvSpPr>
        <p:spPr>
          <a:xfrm>
            <a:off x="466725" y="638175"/>
            <a:ext cx="1172527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Cognitive &amp; Emotional Growth</a:t>
            </a:r>
            <a:endParaRPr lang="en-US" sz="3375" dirty="0"/>
          </a:p>
        </p:txBody>
      </p:sp>
      <p:sp>
        <p:nvSpPr>
          <p:cNvPr id="8" name="SK-8-text-7"/>
          <p:cNvSpPr/>
          <p:nvPr/>
        </p:nvSpPr>
        <p:spPr>
          <a:xfrm>
            <a:off x="1200150" y="1905000"/>
            <a:ext cx="8149590" cy="3155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84"/>
              </a:lnSpc>
              <a:buNone/>
            </a:pPr>
            <a:r>
              <a:rPr lang="en-US" sz="172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Risk Weighing Improves With Age</a:t>
            </a:r>
            <a:endParaRPr lang="en-US" sz="1725" dirty="0"/>
          </a:p>
        </p:txBody>
      </p:sp>
      <p:sp>
        <p:nvSpPr>
          <p:cNvPr id="9" name="SK-8-text-8"/>
          <p:cNvSpPr/>
          <p:nvPr/>
        </p:nvSpPr>
        <p:spPr>
          <a:xfrm>
            <a:off x="1200150" y="5143500"/>
            <a:ext cx="9201150" cy="3155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84"/>
              </a:lnSpc>
              <a:buNone/>
            </a:pPr>
            <a:r>
              <a:rPr lang="en-US" sz="172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Abuse Can Mimic Emotional Disorders</a:t>
            </a:r>
            <a:endParaRPr lang="en-US" sz="1725" dirty="0"/>
          </a:p>
        </p:txBody>
      </p:sp>
      <p:sp>
        <p:nvSpPr>
          <p:cNvPr id="10" name="SK-8-text-9"/>
          <p:cNvSpPr/>
          <p:nvPr/>
        </p:nvSpPr>
        <p:spPr>
          <a:xfrm>
            <a:off x="1200150" y="3524250"/>
            <a:ext cx="7098030" cy="3155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84"/>
              </a:lnSpc>
              <a:buNone/>
            </a:pPr>
            <a:r>
              <a:rPr lang="en-US" sz="172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Identity, Autonomy &amp; Coping</a:t>
            </a:r>
            <a:endParaRPr lang="en-US" sz="1725" dirty="0"/>
          </a:p>
        </p:txBody>
      </p:sp>
      <p:sp>
        <p:nvSpPr>
          <p:cNvPr id="11" name="SK-8-text-10"/>
          <p:cNvSpPr/>
          <p:nvPr/>
        </p:nvSpPr>
        <p:spPr>
          <a:xfrm>
            <a:off x="466725" y="342900"/>
            <a:ext cx="528066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9882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ADOLESCENT DEVELOPMENT</a:t>
            </a:r>
            <a:endParaRPr lang="en-US" sz="1575" dirty="0"/>
          </a:p>
        </p:txBody>
      </p:sp>
      <p:sp>
        <p:nvSpPr>
          <p:cNvPr id="12" name="SK-8-text-11"/>
          <p:cNvSpPr/>
          <p:nvPr/>
        </p:nvSpPr>
        <p:spPr>
          <a:xfrm>
            <a:off x="1200150" y="1724025"/>
            <a:ext cx="4572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9882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Cognitive Maturation</a:t>
            </a:r>
            <a:endParaRPr lang="en-US" sz="1500" dirty="0"/>
          </a:p>
        </p:txBody>
      </p:sp>
      <p:sp>
        <p:nvSpPr>
          <p:cNvPr id="13" name="SK-8-text-12"/>
          <p:cNvSpPr/>
          <p:nvPr/>
        </p:nvSpPr>
        <p:spPr>
          <a:xfrm>
            <a:off x="1200150" y="4924425"/>
            <a:ext cx="52578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9882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Critical Clinical Alert</a:t>
            </a:r>
            <a:endParaRPr lang="en-US" sz="1500" dirty="0"/>
          </a:p>
        </p:txBody>
      </p:sp>
      <p:sp>
        <p:nvSpPr>
          <p:cNvPr id="14" name="SK-8-text-13"/>
          <p:cNvSpPr/>
          <p:nvPr/>
        </p:nvSpPr>
        <p:spPr>
          <a:xfrm>
            <a:off x="1200150" y="3314700"/>
            <a:ext cx="41148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9882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Identity Formation</a:t>
            </a:r>
            <a:endParaRPr lang="en-US" sz="1500" dirty="0"/>
          </a:p>
        </p:txBody>
      </p:sp>
      <p:sp>
        <p:nvSpPr>
          <p:cNvPr id="15" name="SK-8-text-14"/>
          <p:cNvSpPr/>
          <p:nvPr/>
        </p:nvSpPr>
        <p:spPr>
          <a:xfrm>
            <a:off x="1200150" y="5505450"/>
            <a:ext cx="5112990" cy="6996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Emotional dysregulation, low mood and anxiety in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adolescents may reflect abuse, not primary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psychiatric illness — always consider safeguarding.</a:t>
            </a:r>
            <a:endParaRPr lang="en-US" sz="1350" dirty="0"/>
          </a:p>
        </p:txBody>
      </p:sp>
      <p:sp>
        <p:nvSpPr>
          <p:cNvPr id="16" name="SK-8-text-15"/>
          <p:cNvSpPr/>
          <p:nvPr/>
        </p:nvSpPr>
        <p:spPr>
          <a:xfrm>
            <a:off x="9734550" y="342900"/>
            <a:ext cx="21897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12"/>
              </a:lnSpc>
              <a:buNone/>
            </a:pPr>
            <a:r>
              <a:rPr lang="en-US" sz="1200" dirty="0">
                <a:solidFill>
                  <a:srgbClr val="7878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• May 2026</a:t>
            </a:r>
            <a:endParaRPr lang="en-US" sz="1200" dirty="0"/>
          </a:p>
        </p:txBody>
      </p:sp>
      <p:sp>
        <p:nvSpPr>
          <p:cNvPr id="17" name="SK-8-text-16"/>
          <p:cNvSpPr/>
          <p:nvPr/>
        </p:nvSpPr>
        <p:spPr>
          <a:xfrm>
            <a:off x="1200150" y="2295525"/>
            <a:ext cx="5133975" cy="6996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Adolescents gradually develop better cost-benefit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reasoning — but this is incomplete until the mid-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twenties (Steinberg, 2005)</a:t>
            </a:r>
            <a:endParaRPr lang="en-US" sz="1350" dirty="0"/>
          </a:p>
        </p:txBody>
      </p:sp>
      <p:sp>
        <p:nvSpPr>
          <p:cNvPr id="18" name="SK-8-text-17"/>
          <p:cNvSpPr/>
          <p:nvPr/>
        </p:nvSpPr>
        <p:spPr>
          <a:xfrm>
            <a:off x="1200150" y="3895725"/>
            <a:ext cx="5385346" cy="6996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people are actively building their sense of self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adapted communication and non-judgement are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essential in every consultation</a:t>
            </a:r>
            <a:endParaRPr lang="en-US" sz="1350" dirty="0"/>
          </a:p>
        </p:txBody>
      </p:sp>
      <p:sp>
        <p:nvSpPr>
          <p:cNvPr id="19" name="SK-8-text-18"/>
          <p:cNvSpPr/>
          <p:nvPr/>
        </p:nvSpPr>
        <p:spPr>
          <a:xfrm>
            <a:off x="6596955" y="5781675"/>
            <a:ext cx="5594896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i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'Inverted U': risk behaviour peaks in mid-adolescence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i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not defiance, but neurodevelopment.</a:t>
            </a:r>
            <a:endParaRPr lang="en-US" sz="1350" dirty="0"/>
          </a:p>
        </p:txBody>
      </p:sp>
      <p:sp>
        <p:nvSpPr>
          <p:cNvPr id="20" name="SK-8-text-19"/>
          <p:cNvSpPr/>
          <p:nvPr/>
        </p:nvSpPr>
        <p:spPr>
          <a:xfrm>
            <a:off x="161925" y="6591300"/>
            <a:ext cx="9875520" cy="1736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Adolescents are NOT mini-adults — adapt your approach.</a:t>
            </a:r>
            <a:endParaRPr lang="en-US" sz="1200" dirty="0"/>
          </a:p>
        </p:txBody>
      </p:sp>
      <p:sp>
        <p:nvSpPr>
          <p:cNvPr id="21" name="SK-8-text-20"/>
          <p:cNvSpPr/>
          <p:nvPr/>
        </p:nvSpPr>
        <p:spPr>
          <a:xfrm>
            <a:off x="5467350" y="6591300"/>
            <a:ext cx="2194560" cy="1736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8"/>
              </a:lnSpc>
              <a:buNone/>
            </a:pPr>
            <a:r>
              <a:rPr lang="en-US" sz="120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</a:t>
            </a:r>
            <a:endParaRPr lang="en-US" sz="1200" dirty="0"/>
          </a:p>
        </p:txBody>
      </p:sp>
      <p:sp>
        <p:nvSpPr>
          <p:cNvPr id="22" name="SK-8-text-21"/>
          <p:cNvSpPr/>
          <p:nvPr/>
        </p:nvSpPr>
        <p:spPr>
          <a:xfrm>
            <a:off x="7728496" y="6591300"/>
            <a:ext cx="4463355" cy="1736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68"/>
              </a:lnSpc>
              <a:buNone/>
            </a:pPr>
            <a:r>
              <a:rPr lang="en-US" sz="120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NICE NG76 • Working Together 2026 • Steinberg 2005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6130975"/>
            <a:ext cx="268188" cy="315367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9459" y="843409"/>
            <a:ext cx="4291459" cy="4354711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679" y="5129659"/>
            <a:ext cx="670471" cy="589657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475" y="4142184"/>
            <a:ext cx="707082" cy="51435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086" y="3079105"/>
            <a:ext cx="633859" cy="624036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679" y="2119015"/>
            <a:ext cx="694879" cy="500509"/>
          </a:xfrm>
          <a:prstGeom prst="rect">
            <a:avLst/>
          </a:prstGeom>
        </p:spPr>
      </p:pic>
      <p:sp>
        <p:nvSpPr>
          <p:cNvPr id="9" name="SK-9-text-8"/>
          <p:cNvSpPr/>
          <p:nvPr/>
        </p:nvSpPr>
        <p:spPr>
          <a:xfrm>
            <a:off x="895350" y="781050"/>
            <a:ext cx="10081260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373"/>
              </a:lnSpc>
              <a:buNone/>
            </a:pPr>
            <a:r>
              <a:rPr lang="en-US" sz="3675" b="1" dirty="0">
                <a:solidFill>
                  <a:srgbClr val="3D3D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Social Development</a:t>
            </a:r>
            <a:endParaRPr lang="en-US" sz="3675" dirty="0"/>
          </a:p>
        </p:txBody>
      </p:sp>
      <p:sp>
        <p:nvSpPr>
          <p:cNvPr id="10" name="SK-9-text-9"/>
          <p:cNvSpPr/>
          <p:nvPr/>
        </p:nvSpPr>
        <p:spPr>
          <a:xfrm>
            <a:off x="1876425" y="2009775"/>
            <a:ext cx="528066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Peers Become Paramount</a:t>
            </a:r>
            <a:endParaRPr lang="en-US" sz="1575" dirty="0"/>
          </a:p>
        </p:txBody>
      </p:sp>
      <p:sp>
        <p:nvSpPr>
          <p:cNvPr id="11" name="SK-9-text-10"/>
          <p:cNvSpPr/>
          <p:nvPr/>
        </p:nvSpPr>
        <p:spPr>
          <a:xfrm>
            <a:off x="1876425" y="3038475"/>
            <a:ext cx="480060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Seeking Independence</a:t>
            </a:r>
            <a:endParaRPr lang="en-US" sz="1575" dirty="0"/>
          </a:p>
        </p:txBody>
      </p:sp>
      <p:sp>
        <p:nvSpPr>
          <p:cNvPr id="12" name="SK-9-text-11"/>
          <p:cNvSpPr/>
          <p:nvPr/>
        </p:nvSpPr>
        <p:spPr>
          <a:xfrm>
            <a:off x="1876425" y="4057650"/>
            <a:ext cx="480060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Elongated Transition</a:t>
            </a:r>
            <a:endParaRPr lang="en-US" sz="1575" dirty="0"/>
          </a:p>
        </p:txBody>
      </p:sp>
      <p:sp>
        <p:nvSpPr>
          <p:cNvPr id="13" name="SK-9-text-12"/>
          <p:cNvSpPr/>
          <p:nvPr/>
        </p:nvSpPr>
        <p:spPr>
          <a:xfrm>
            <a:off x="1876425" y="5086350"/>
            <a:ext cx="6000750" cy="278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Belonging = Vulnerability</a:t>
            </a:r>
            <a:endParaRPr lang="en-US" sz="1575" dirty="0"/>
          </a:p>
        </p:txBody>
      </p:sp>
      <p:sp>
        <p:nvSpPr>
          <p:cNvPr id="14" name="SK-9-text-13"/>
          <p:cNvSpPr/>
          <p:nvPr/>
        </p:nvSpPr>
        <p:spPr>
          <a:xfrm>
            <a:off x="962025" y="466725"/>
            <a:ext cx="709422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9E887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 DEVELOPMENT • SLIDE 9</a:t>
            </a:r>
            <a:endParaRPr lang="en-US" sz="1425" dirty="0"/>
          </a:p>
        </p:txBody>
      </p:sp>
      <p:sp>
        <p:nvSpPr>
          <p:cNvPr id="15" name="SK-9-text-14"/>
          <p:cNvSpPr/>
          <p:nvPr/>
        </p:nvSpPr>
        <p:spPr>
          <a:xfrm>
            <a:off x="7347496" y="5334000"/>
            <a:ext cx="4316611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595959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Peer connection is central to adolescent</a:t>
            </a:r>
            <a:endParaRPr lang="en-US" sz="1500" dirty="0"/>
          </a:p>
          <a:p>
            <a:pPr marL="0" indent="0" algn="ctr">
              <a:lnSpc>
                <a:spcPts val="1785"/>
              </a:lnSpc>
              <a:buNone/>
            </a:pPr>
            <a:r>
              <a:rPr lang="en-US" sz="1500" i="1" dirty="0">
                <a:solidFill>
                  <a:srgbClr val="595959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identity — and to exploitation risk</a:t>
            </a:r>
            <a:endParaRPr lang="en-US" sz="1500" dirty="0"/>
          </a:p>
        </p:txBody>
      </p:sp>
      <p:sp>
        <p:nvSpPr>
          <p:cNvPr id="16" name="SK-9-text-15"/>
          <p:cNvSpPr/>
          <p:nvPr/>
        </p:nvSpPr>
        <p:spPr>
          <a:xfrm>
            <a:off x="1347118" y="6217443"/>
            <a:ext cx="12070110" cy="2104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GP Implication: Grooming works by mimicking healthy peer relationships — young people may not recognise exploitation as abuse</a:t>
            </a:r>
            <a:endParaRPr lang="en-US" sz="1275" dirty="0"/>
          </a:p>
        </p:txBody>
      </p:sp>
      <p:sp>
        <p:nvSpPr>
          <p:cNvPr id="17" name="SK-9-text-16"/>
          <p:cNvSpPr/>
          <p:nvPr/>
        </p:nvSpPr>
        <p:spPr>
          <a:xfrm>
            <a:off x="1876425" y="2333625"/>
            <a:ext cx="5364361" cy="356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Peer relationships take priority over family during mid-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adolescence — acceptance and belonging drive behaviour</a:t>
            </a:r>
            <a:endParaRPr lang="en-US" sz="1275" dirty="0"/>
          </a:p>
        </p:txBody>
      </p:sp>
      <p:sp>
        <p:nvSpPr>
          <p:cNvPr id="18" name="SK-9-text-17"/>
          <p:cNvSpPr/>
          <p:nvPr/>
        </p:nvSpPr>
        <p:spPr>
          <a:xfrm>
            <a:off x="1876425" y="3362325"/>
            <a:ext cx="5626298" cy="356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Young people explore autonomy, sexual identity, and personal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values — this is healthy and expected development</a:t>
            </a:r>
            <a:endParaRPr lang="en-US" sz="1275" dirty="0"/>
          </a:p>
        </p:txBody>
      </p:sp>
      <p:sp>
        <p:nvSpPr>
          <p:cNvPr id="19" name="SK-9-text-18"/>
          <p:cNvSpPr/>
          <p:nvPr/>
        </p:nvSpPr>
        <p:spPr>
          <a:xfrm>
            <a:off x="1876425" y="4391025"/>
            <a:ext cx="5573911" cy="356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The path to adulthood is longer than previous generations —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financial, social and emotional independence arrives later</a:t>
            </a:r>
            <a:endParaRPr lang="en-US" sz="1275" dirty="0"/>
          </a:p>
        </p:txBody>
      </p:sp>
      <p:sp>
        <p:nvSpPr>
          <p:cNvPr id="20" name="SK-9-text-19"/>
          <p:cNvSpPr/>
          <p:nvPr/>
        </p:nvSpPr>
        <p:spPr>
          <a:xfrm>
            <a:off x="1876425" y="5343525"/>
            <a:ext cx="6160740" cy="356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The intense need for peer acceptance makes adolescents susceptible</a:t>
            </a:r>
            <a:endParaRPr lang="en-US" sz="1275" dirty="0"/>
          </a:p>
          <a:p>
            <a:pPr marL="0" indent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to grooming — exploiters exploit this desire for connection</a:t>
            </a:r>
            <a:endParaRPr lang="en-US" sz="1275" dirty="0"/>
          </a:p>
        </p:txBody>
      </p:sp>
      <p:sp>
        <p:nvSpPr>
          <p:cNvPr id="21" name="SK-9-text-20"/>
          <p:cNvSpPr/>
          <p:nvPr/>
        </p:nvSpPr>
        <p:spPr>
          <a:xfrm>
            <a:off x="838200" y="6610350"/>
            <a:ext cx="368046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50"/>
              </a:lnSpc>
              <a:buNone/>
            </a:pPr>
            <a:r>
              <a:rPr lang="en-US" sz="1050" dirty="0">
                <a:solidFill>
                  <a:srgbClr val="787878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Adolescent Safeguarding</a:t>
            </a:r>
            <a:endParaRPr lang="en-US" sz="1050" dirty="0"/>
          </a:p>
        </p:txBody>
      </p:sp>
      <p:sp>
        <p:nvSpPr>
          <p:cNvPr id="22" name="SK-9-text-21"/>
          <p:cNvSpPr/>
          <p:nvPr/>
        </p:nvSpPr>
        <p:spPr>
          <a:xfrm>
            <a:off x="8430518" y="6610350"/>
            <a:ext cx="3761333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1050" dirty="0">
                <a:solidFill>
                  <a:srgbClr val="787878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• www.bradfordvts.co.uk • May 2026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561" y="5815459"/>
            <a:ext cx="499765" cy="383977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294" y="5753844"/>
            <a:ext cx="548580" cy="51435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8565" y="5760690"/>
            <a:ext cx="426690" cy="486817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4557" y="1028700"/>
            <a:ext cx="2401788" cy="2208163"/>
          </a:xfrm>
          <a:prstGeom prst="rect">
            <a:avLst/>
          </a:prstGeom>
        </p:spPr>
      </p:pic>
      <p:sp>
        <p:nvSpPr>
          <p:cNvPr id="7" name="SK-10-text-6"/>
          <p:cNvSpPr/>
          <p:nvPr/>
        </p:nvSpPr>
        <p:spPr>
          <a:xfrm>
            <a:off x="2238375" y="314325"/>
            <a:ext cx="9953625" cy="5433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78"/>
              </a:lnSpc>
              <a:buNone/>
            </a:pPr>
            <a:r>
              <a:rPr lang="en-US" sz="345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Confidentiality — The Framework</a:t>
            </a:r>
            <a:endParaRPr lang="en-US" sz="3450" dirty="0"/>
          </a:p>
        </p:txBody>
      </p:sp>
      <p:sp>
        <p:nvSpPr>
          <p:cNvPr id="8" name="SK-10-text-7"/>
          <p:cNvSpPr/>
          <p:nvPr/>
        </p:nvSpPr>
        <p:spPr>
          <a:xfrm>
            <a:off x="876300" y="323850"/>
            <a:ext cx="3009900" cy="9029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7110"/>
              </a:lnSpc>
              <a:buNone/>
            </a:pPr>
            <a:r>
              <a:rPr lang="en-US" sz="5925" b="1" dirty="0">
                <a:solidFill>
                  <a:srgbClr val="F0F0F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</a:t>
            </a:r>
            <a:endParaRPr lang="en-US" sz="5925" dirty="0"/>
          </a:p>
        </p:txBody>
      </p:sp>
      <p:sp>
        <p:nvSpPr>
          <p:cNvPr id="9" name="SK-10-text-8"/>
          <p:cNvSpPr/>
          <p:nvPr/>
        </p:nvSpPr>
        <p:spPr>
          <a:xfrm>
            <a:off x="1736378" y="4086225"/>
            <a:ext cx="1613446" cy="4028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73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Under 13</a:t>
            </a:r>
            <a:endParaRPr lang="en-US" sz="2250" dirty="0"/>
          </a:p>
        </p:txBody>
      </p:sp>
      <p:sp>
        <p:nvSpPr>
          <p:cNvPr id="10" name="SK-10-text-9"/>
          <p:cNvSpPr/>
          <p:nvPr/>
        </p:nvSpPr>
        <p:spPr>
          <a:xfrm>
            <a:off x="5580608" y="4086225"/>
            <a:ext cx="1278136" cy="4028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73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13 - 15</a:t>
            </a:r>
            <a:endParaRPr lang="en-US" sz="2250" dirty="0"/>
          </a:p>
        </p:txBody>
      </p:sp>
      <p:sp>
        <p:nvSpPr>
          <p:cNvPr id="11" name="SK-10-text-10"/>
          <p:cNvSpPr/>
          <p:nvPr/>
        </p:nvSpPr>
        <p:spPr>
          <a:xfrm>
            <a:off x="9277350" y="4086225"/>
            <a:ext cx="1257300" cy="4028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73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16 - 17</a:t>
            </a:r>
            <a:endParaRPr lang="en-US" sz="2250" dirty="0"/>
          </a:p>
        </p:txBody>
      </p:sp>
      <p:sp>
        <p:nvSpPr>
          <p:cNvPr id="12" name="SK-10-text-11"/>
          <p:cNvSpPr/>
          <p:nvPr/>
        </p:nvSpPr>
        <p:spPr>
          <a:xfrm>
            <a:off x="2238375" y="933450"/>
            <a:ext cx="7715250" cy="331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2"/>
              </a:lnSpc>
              <a:buNone/>
            </a:pPr>
            <a:r>
              <a:rPr lang="en-US" sz="2025" b="1" dirty="0">
                <a:solidFill>
                  <a:srgbClr val="ED7D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GMC 0-18 Years Guidance</a:t>
            </a:r>
            <a:endParaRPr lang="en-US" sz="2025" dirty="0"/>
          </a:p>
        </p:txBody>
      </p:sp>
      <p:sp>
        <p:nvSpPr>
          <p:cNvPr id="13" name="SK-10-text-12"/>
          <p:cNvSpPr/>
          <p:nvPr/>
        </p:nvSpPr>
        <p:spPr>
          <a:xfrm>
            <a:off x="1114425" y="1714500"/>
            <a:ext cx="8769548" cy="8643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69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GMC principles:</a:t>
            </a:r>
            <a:endParaRPr lang="en-US" sz="1875" dirty="0"/>
          </a:p>
          <a:p>
            <a:pPr marL="0" indent="0">
              <a:lnSpc>
                <a:spcPts val="2269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– Always offer to see young people alone</a:t>
            </a:r>
            <a:endParaRPr lang="en-US" sz="1875" dirty="0"/>
          </a:p>
          <a:p>
            <a:pPr marL="0" indent="0">
              <a:lnSpc>
                <a:spcPts val="2269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– Never imply services can only be accessed with a parent present</a:t>
            </a:r>
            <a:endParaRPr lang="en-US" sz="1875" dirty="0"/>
          </a:p>
        </p:txBody>
      </p:sp>
      <p:sp>
        <p:nvSpPr>
          <p:cNvPr id="14" name="SK-10-text-13"/>
          <p:cNvSpPr/>
          <p:nvPr/>
        </p:nvSpPr>
        <p:spPr>
          <a:xfrm>
            <a:off x="1162050" y="3228975"/>
            <a:ext cx="11029950" cy="2995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60"/>
              </a:lnSpc>
              <a:buNone/>
            </a:pPr>
            <a:r>
              <a:rPr lang="en-US" sz="19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you tell me stays private — unless I'm worried about your safety.</a:t>
            </a:r>
            <a:endParaRPr lang="en-US" sz="1950" dirty="0"/>
          </a:p>
        </p:txBody>
      </p:sp>
      <p:sp>
        <p:nvSpPr>
          <p:cNvPr id="15" name="SK-10-text-14"/>
          <p:cNvSpPr/>
          <p:nvPr/>
        </p:nvSpPr>
        <p:spPr>
          <a:xfrm>
            <a:off x="914400" y="4743450"/>
            <a:ext cx="3352800" cy="7259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Sexual activity should almost</a:t>
            </a:r>
            <a:endParaRPr lang="en-US" sz="1575" dirty="0"/>
          </a:p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be disclosed.</a:t>
            </a:r>
            <a:endParaRPr lang="en-US" sz="1575" dirty="0"/>
          </a:p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Legal inability to consent.</a:t>
            </a:r>
            <a:endParaRPr lang="en-US" sz="1575" dirty="0"/>
          </a:p>
        </p:txBody>
      </p:sp>
      <p:sp>
        <p:nvSpPr>
          <p:cNvPr id="16" name="SK-10-text-15"/>
          <p:cNvSpPr/>
          <p:nvPr/>
        </p:nvSpPr>
        <p:spPr>
          <a:xfrm>
            <a:off x="4950023" y="4743450"/>
            <a:ext cx="2577405" cy="7259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Assess case by case.</a:t>
            </a:r>
            <a:endParaRPr lang="en-US" sz="1575" dirty="0"/>
          </a:p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Apply Fraser criteria +</a:t>
            </a:r>
            <a:endParaRPr lang="en-US" sz="1575" dirty="0"/>
          </a:p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public interest test.</a:t>
            </a:r>
            <a:endParaRPr lang="en-US" sz="1575" dirty="0"/>
          </a:p>
        </p:txBody>
      </p:sp>
      <p:sp>
        <p:nvSpPr>
          <p:cNvPr id="17" name="SK-10-text-16"/>
          <p:cNvSpPr/>
          <p:nvPr/>
        </p:nvSpPr>
        <p:spPr>
          <a:xfrm>
            <a:off x="8061871" y="4743450"/>
            <a:ext cx="3687961" cy="7259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Presumed capacity (MCA 2005).</a:t>
            </a:r>
            <a:endParaRPr lang="en-US" sz="1575" dirty="0"/>
          </a:p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Disclose only with public</a:t>
            </a:r>
            <a:endParaRPr lang="en-US" sz="1575" dirty="0"/>
          </a:p>
          <a:p>
            <a:pPr marL="0" indent="0" algn="ctr">
              <a:lnSpc>
                <a:spcPts val="1906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interest justification.</a:t>
            </a:r>
            <a:endParaRPr lang="en-US" sz="1575" dirty="0"/>
          </a:p>
        </p:txBody>
      </p:sp>
      <p:sp>
        <p:nvSpPr>
          <p:cNvPr id="18" name="SK-10-text-17"/>
          <p:cNvSpPr/>
          <p:nvPr/>
        </p:nvSpPr>
        <p:spPr>
          <a:xfrm>
            <a:off x="1200150" y="3048000"/>
            <a:ext cx="493776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b="1" dirty="0">
                <a:solidFill>
                  <a:srgbClr val="ED7D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SUGGESTED OPENING PHRASE</a:t>
            </a:r>
            <a:endParaRPr lang="en-US" sz="1350" dirty="0"/>
          </a:p>
        </p:txBody>
      </p:sp>
      <p:sp>
        <p:nvSpPr>
          <p:cNvPr id="19" name="SK-10-text-18"/>
          <p:cNvSpPr/>
          <p:nvPr/>
        </p:nvSpPr>
        <p:spPr>
          <a:xfrm>
            <a:off x="809625" y="6572250"/>
            <a:ext cx="694944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- Adolescent Safeguarding</a:t>
            </a:r>
            <a:endParaRPr lang="en-US" sz="1200" dirty="0"/>
          </a:p>
        </p:txBody>
      </p:sp>
      <p:sp>
        <p:nvSpPr>
          <p:cNvPr id="20" name="SK-10-text-19"/>
          <p:cNvSpPr/>
          <p:nvPr/>
        </p:nvSpPr>
        <p:spPr>
          <a:xfrm>
            <a:off x="5090071" y="6572250"/>
            <a:ext cx="2011561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dirty="0">
                <a:solidFill>
                  <a:srgbClr val="ED7D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1" name="SK-10-text-20"/>
          <p:cNvSpPr/>
          <p:nvPr/>
        </p:nvSpPr>
        <p:spPr>
          <a:xfrm>
            <a:off x="10972800" y="6572250"/>
            <a:ext cx="607665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48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 / 30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79" y="5945832"/>
            <a:ext cx="414486" cy="404515"/>
          </a:xfrm>
          <a:prstGeom prst="rect">
            <a:avLst/>
          </a:prstGeom>
        </p:spPr>
      </p:pic>
      <p:sp>
        <p:nvSpPr>
          <p:cNvPr id="4" name="SK-11-text-3"/>
          <p:cNvSpPr/>
          <p:nvPr/>
        </p:nvSpPr>
        <p:spPr>
          <a:xfrm>
            <a:off x="590550" y="257175"/>
            <a:ext cx="11601450" cy="4491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36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Fraser Guidelines &amp; Gillick Competence</a:t>
            </a:r>
            <a:endParaRPr lang="en-US" sz="3075" dirty="0"/>
          </a:p>
        </p:txBody>
      </p:sp>
      <p:sp>
        <p:nvSpPr>
          <p:cNvPr id="5" name="SK-11-text-4"/>
          <p:cNvSpPr/>
          <p:nvPr/>
        </p:nvSpPr>
        <p:spPr>
          <a:xfrm>
            <a:off x="1536799" y="1647825"/>
            <a:ext cx="3279428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dirty="0">
                <a:solidFill>
                  <a:srgbClr val="1C284F"/>
                </a:solidFill>
              </a:rPr>
              <a:t>Gillick Competence</a:t>
            </a:r>
            <a:endParaRPr lang="en-US" sz="2100" dirty="0"/>
          </a:p>
        </p:txBody>
      </p:sp>
      <p:sp>
        <p:nvSpPr>
          <p:cNvPr id="6" name="SK-11-text-5"/>
          <p:cNvSpPr/>
          <p:nvPr/>
        </p:nvSpPr>
        <p:spPr>
          <a:xfrm>
            <a:off x="7649914" y="1647825"/>
            <a:ext cx="2902148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dirty="0">
                <a:solidFill>
                  <a:srgbClr val="8B4513"/>
                </a:solidFill>
              </a:rPr>
              <a:t>Fraser Guidelines</a:t>
            </a:r>
            <a:endParaRPr lang="en-US" sz="2100" dirty="0"/>
          </a:p>
        </p:txBody>
      </p:sp>
      <p:sp>
        <p:nvSpPr>
          <p:cNvPr id="7" name="SK-11-text-6"/>
          <p:cNvSpPr/>
          <p:nvPr/>
        </p:nvSpPr>
        <p:spPr>
          <a:xfrm>
            <a:off x="830461" y="265747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1</a:t>
            </a:r>
            <a:endParaRPr lang="en-US" sz="1725" dirty="0"/>
          </a:p>
        </p:txBody>
      </p:sp>
      <p:sp>
        <p:nvSpPr>
          <p:cNvPr id="8" name="SK-11-text-7"/>
          <p:cNvSpPr/>
          <p:nvPr/>
        </p:nvSpPr>
        <p:spPr>
          <a:xfrm>
            <a:off x="830461" y="31718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2</a:t>
            </a:r>
            <a:endParaRPr lang="en-US" sz="1725" dirty="0"/>
          </a:p>
        </p:txBody>
      </p:sp>
      <p:sp>
        <p:nvSpPr>
          <p:cNvPr id="9" name="SK-11-text-8"/>
          <p:cNvSpPr/>
          <p:nvPr/>
        </p:nvSpPr>
        <p:spPr>
          <a:xfrm>
            <a:off x="830461" y="35528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3</a:t>
            </a:r>
            <a:endParaRPr lang="en-US" sz="1725" dirty="0"/>
          </a:p>
        </p:txBody>
      </p:sp>
      <p:sp>
        <p:nvSpPr>
          <p:cNvPr id="10" name="SK-11-text-9"/>
          <p:cNvSpPr/>
          <p:nvPr/>
        </p:nvSpPr>
        <p:spPr>
          <a:xfrm>
            <a:off x="830461" y="399097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4</a:t>
            </a:r>
            <a:endParaRPr lang="en-US" sz="1725" dirty="0"/>
          </a:p>
        </p:txBody>
      </p:sp>
      <p:sp>
        <p:nvSpPr>
          <p:cNvPr id="11" name="SK-11-text-10"/>
          <p:cNvSpPr/>
          <p:nvPr/>
        </p:nvSpPr>
        <p:spPr>
          <a:xfrm>
            <a:off x="830461" y="44291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5</a:t>
            </a:r>
            <a:endParaRPr lang="en-US" sz="1725" dirty="0"/>
          </a:p>
        </p:txBody>
      </p:sp>
      <p:sp>
        <p:nvSpPr>
          <p:cNvPr id="12" name="SK-11-text-11"/>
          <p:cNvSpPr/>
          <p:nvPr/>
        </p:nvSpPr>
        <p:spPr>
          <a:xfrm>
            <a:off x="830461" y="48101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6</a:t>
            </a:r>
            <a:endParaRPr lang="en-US" sz="1725" dirty="0"/>
          </a:p>
        </p:txBody>
      </p:sp>
      <p:sp>
        <p:nvSpPr>
          <p:cNvPr id="13" name="SK-11-text-12"/>
          <p:cNvSpPr/>
          <p:nvPr/>
        </p:nvSpPr>
        <p:spPr>
          <a:xfrm>
            <a:off x="830461" y="5200650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7</a:t>
            </a:r>
            <a:endParaRPr lang="en-US" sz="1725" dirty="0"/>
          </a:p>
        </p:txBody>
      </p:sp>
      <p:sp>
        <p:nvSpPr>
          <p:cNvPr id="14" name="SK-11-text-13"/>
          <p:cNvSpPr/>
          <p:nvPr/>
        </p:nvSpPr>
        <p:spPr>
          <a:xfrm>
            <a:off x="6745486" y="265747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1</a:t>
            </a:r>
            <a:endParaRPr lang="en-US" sz="1725" dirty="0"/>
          </a:p>
        </p:txBody>
      </p:sp>
      <p:sp>
        <p:nvSpPr>
          <p:cNvPr id="15" name="SK-11-text-14"/>
          <p:cNvSpPr/>
          <p:nvPr/>
        </p:nvSpPr>
        <p:spPr>
          <a:xfrm>
            <a:off x="6745486" y="31718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2</a:t>
            </a:r>
            <a:endParaRPr lang="en-US" sz="1725" dirty="0"/>
          </a:p>
        </p:txBody>
      </p:sp>
      <p:sp>
        <p:nvSpPr>
          <p:cNvPr id="16" name="SK-11-text-15"/>
          <p:cNvSpPr/>
          <p:nvPr/>
        </p:nvSpPr>
        <p:spPr>
          <a:xfrm>
            <a:off x="6745486" y="35528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3</a:t>
            </a:r>
            <a:endParaRPr lang="en-US" sz="1725" dirty="0"/>
          </a:p>
        </p:txBody>
      </p:sp>
      <p:sp>
        <p:nvSpPr>
          <p:cNvPr id="17" name="SK-11-text-16"/>
          <p:cNvSpPr/>
          <p:nvPr/>
        </p:nvSpPr>
        <p:spPr>
          <a:xfrm>
            <a:off x="6745486" y="44291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4</a:t>
            </a:r>
            <a:endParaRPr lang="en-US" sz="1725" dirty="0"/>
          </a:p>
        </p:txBody>
      </p:sp>
      <p:sp>
        <p:nvSpPr>
          <p:cNvPr id="18" name="SK-11-text-17"/>
          <p:cNvSpPr/>
          <p:nvPr/>
        </p:nvSpPr>
        <p:spPr>
          <a:xfrm>
            <a:off x="6745486" y="4810125"/>
            <a:ext cx="16758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2"/>
              </a:lnSpc>
              <a:buNone/>
            </a:pPr>
            <a:r>
              <a:rPr lang="en-US" sz="1725" dirty="0">
                <a:solidFill>
                  <a:srgbClr val="1C284F"/>
                </a:solidFill>
              </a:rPr>
              <a:t>5</a:t>
            </a:r>
            <a:endParaRPr lang="en-US" sz="1725" dirty="0"/>
          </a:p>
        </p:txBody>
      </p:sp>
      <p:sp>
        <p:nvSpPr>
          <p:cNvPr id="19" name="SK-11-text-18"/>
          <p:cNvSpPr/>
          <p:nvPr/>
        </p:nvSpPr>
        <p:spPr>
          <a:xfrm>
            <a:off x="1309432" y="5966519"/>
            <a:ext cx="1181859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AKT PEARL: Use ‘Fraser Guidelines’ for contraception questions — not ‘Gillick’. Gillick = general competence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framework. Both require the young person to be free from undue pressure.</a:t>
            </a:r>
            <a:endParaRPr lang="en-US" sz="1350" dirty="0"/>
          </a:p>
        </p:txBody>
      </p:sp>
      <p:sp>
        <p:nvSpPr>
          <p:cNvPr id="20" name="SK-11-text-19"/>
          <p:cNvSpPr/>
          <p:nvPr/>
        </p:nvSpPr>
        <p:spPr>
          <a:xfrm>
            <a:off x="1012478" y="2171700"/>
            <a:ext cx="4128046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747D8C"/>
                </a:solidFill>
              </a:rPr>
              <a:t>Applies to all medical decisions under 16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6975128" y="2171700"/>
            <a:ext cx="4337596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747D8C"/>
                </a:solidFill>
              </a:rPr>
              <a:t>Specific to contraception — all 5 must be met</a:t>
            </a:r>
            <a:endParaRPr lang="en-US" sz="1350" dirty="0"/>
          </a:p>
        </p:txBody>
      </p:sp>
      <p:sp>
        <p:nvSpPr>
          <p:cNvPr id="22" name="SK-11-text-21"/>
          <p:cNvSpPr/>
          <p:nvPr/>
        </p:nvSpPr>
        <p:spPr>
          <a:xfrm>
            <a:off x="1200150" y="2590800"/>
            <a:ext cx="4913858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Can understand there is a choice — and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choices have consequences</a:t>
            </a:r>
            <a:endParaRPr lang="en-US" sz="1500" dirty="0"/>
          </a:p>
        </p:txBody>
      </p:sp>
      <p:sp>
        <p:nvSpPr>
          <p:cNvPr id="23" name="SK-11-text-22"/>
          <p:cNvSpPr/>
          <p:nvPr/>
        </p:nvSpPr>
        <p:spPr>
          <a:xfrm>
            <a:off x="1200150" y="3171825"/>
            <a:ext cx="105156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Can weigh information and arrive at a decision</a:t>
            </a:r>
            <a:endParaRPr lang="en-US" sz="1500" dirty="0"/>
          </a:p>
        </p:txBody>
      </p:sp>
      <p:sp>
        <p:nvSpPr>
          <p:cNvPr id="24" name="SK-11-text-23"/>
          <p:cNvSpPr/>
          <p:nvPr/>
        </p:nvSpPr>
        <p:spPr>
          <a:xfrm>
            <a:off x="1200150" y="3514725"/>
            <a:ext cx="54864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Willing to make a choice</a:t>
            </a:r>
            <a:endParaRPr lang="en-US" sz="1500" dirty="0"/>
          </a:p>
        </p:txBody>
      </p:sp>
      <p:sp>
        <p:nvSpPr>
          <p:cNvPr id="25" name="SK-11-text-24"/>
          <p:cNvSpPr/>
          <p:nvPr/>
        </p:nvSpPr>
        <p:spPr>
          <a:xfrm>
            <a:off x="1200150" y="3876675"/>
            <a:ext cx="4630936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Understands the nature and purpose of the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intervention</a:t>
            </a:r>
            <a:endParaRPr lang="en-US" sz="1500" dirty="0"/>
          </a:p>
        </p:txBody>
      </p:sp>
      <p:sp>
        <p:nvSpPr>
          <p:cNvPr id="26" name="SK-11-text-25"/>
          <p:cNvSpPr/>
          <p:nvPr/>
        </p:nvSpPr>
        <p:spPr>
          <a:xfrm>
            <a:off x="1200150" y="4429125"/>
            <a:ext cx="77724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Understands risks and side effects</a:t>
            </a:r>
            <a:endParaRPr lang="en-US" sz="1500" dirty="0"/>
          </a:p>
        </p:txBody>
      </p:sp>
      <p:sp>
        <p:nvSpPr>
          <p:cNvPr id="27" name="SK-11-text-26"/>
          <p:cNvSpPr/>
          <p:nvPr/>
        </p:nvSpPr>
        <p:spPr>
          <a:xfrm>
            <a:off x="1200150" y="4800600"/>
            <a:ext cx="91440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Understands alternatives and their risks</a:t>
            </a:r>
            <a:endParaRPr lang="en-US" sz="1500" dirty="0"/>
          </a:p>
        </p:txBody>
      </p:sp>
      <p:sp>
        <p:nvSpPr>
          <p:cNvPr id="28" name="SK-11-text-27"/>
          <p:cNvSpPr/>
          <p:nvPr/>
        </p:nvSpPr>
        <p:spPr>
          <a:xfrm>
            <a:off x="1200150" y="5200650"/>
            <a:ext cx="54864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Free from undue pressure</a:t>
            </a:r>
            <a:endParaRPr lang="en-US" sz="1500" dirty="0"/>
          </a:p>
        </p:txBody>
      </p:sp>
      <p:sp>
        <p:nvSpPr>
          <p:cNvPr id="29" name="SK-11-text-28"/>
          <p:cNvSpPr/>
          <p:nvPr/>
        </p:nvSpPr>
        <p:spPr>
          <a:xfrm>
            <a:off x="7172325" y="2657475"/>
            <a:ext cx="5019675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Young person understands the advice given</a:t>
            </a:r>
            <a:endParaRPr lang="en-US" sz="1500" dirty="0"/>
          </a:p>
        </p:txBody>
      </p:sp>
      <p:sp>
        <p:nvSpPr>
          <p:cNvPr id="30" name="SK-11-text-29"/>
          <p:cNvSpPr/>
          <p:nvPr/>
        </p:nvSpPr>
        <p:spPr>
          <a:xfrm>
            <a:off x="7172325" y="3067050"/>
            <a:ext cx="4851053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Cannot be persuaded to inform parents /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parents' involvement not in their best interests</a:t>
            </a:r>
            <a:endParaRPr lang="en-US" sz="1500" dirty="0"/>
          </a:p>
        </p:txBody>
      </p:sp>
      <p:sp>
        <p:nvSpPr>
          <p:cNvPr id="31" name="SK-11-text-30"/>
          <p:cNvSpPr/>
          <p:nvPr/>
        </p:nvSpPr>
        <p:spPr>
          <a:xfrm>
            <a:off x="7172325" y="3686175"/>
            <a:ext cx="4547146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Will have sexual intercourse with or without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contraception</a:t>
            </a:r>
            <a:endParaRPr lang="en-US" sz="1500" dirty="0"/>
          </a:p>
        </p:txBody>
      </p:sp>
      <p:sp>
        <p:nvSpPr>
          <p:cNvPr id="32" name="SK-11-text-31"/>
          <p:cNvSpPr/>
          <p:nvPr/>
        </p:nvSpPr>
        <p:spPr>
          <a:xfrm>
            <a:off x="7172325" y="4343400"/>
            <a:ext cx="4494758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Physical or mental health will suffer without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contraception</a:t>
            </a:r>
            <a:endParaRPr lang="en-US" sz="1500" dirty="0"/>
          </a:p>
        </p:txBody>
      </p:sp>
      <p:sp>
        <p:nvSpPr>
          <p:cNvPr id="33" name="SK-11-text-32"/>
          <p:cNvSpPr/>
          <p:nvPr/>
        </p:nvSpPr>
        <p:spPr>
          <a:xfrm>
            <a:off x="7172325" y="4991100"/>
            <a:ext cx="4096643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Receiving contraception is in their best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interests</a:t>
            </a:r>
            <a:endParaRPr lang="en-US" sz="1500" dirty="0"/>
          </a:p>
        </p:txBody>
      </p:sp>
      <p:sp>
        <p:nvSpPr>
          <p:cNvPr id="34" name="SK-11-text-33"/>
          <p:cNvSpPr/>
          <p:nvPr/>
        </p:nvSpPr>
        <p:spPr>
          <a:xfrm>
            <a:off x="590550" y="800100"/>
            <a:ext cx="10062210" cy="2714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i="1" dirty="0">
                <a:solidFill>
                  <a:srgbClr val="FDE5B5"/>
                </a:solidFill>
              </a:rPr>
              <a:t>Assessing competence in young people under 16</a:t>
            </a:r>
            <a:endParaRPr lang="en-US" sz="1425" dirty="0"/>
          </a:p>
        </p:txBody>
      </p:sp>
      <p:sp>
        <p:nvSpPr>
          <p:cNvPr id="35" name="SK-11-text-34"/>
          <p:cNvSpPr/>
          <p:nvPr/>
        </p:nvSpPr>
        <p:spPr>
          <a:xfrm>
            <a:off x="590550" y="6562725"/>
            <a:ext cx="8717280" cy="2102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6"/>
              </a:lnSpc>
              <a:buNone/>
            </a:pPr>
            <a:r>
              <a:rPr lang="en-US" sz="1200" dirty="0">
                <a:solidFill>
                  <a:srgbClr val="747D8C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GMC 0-18 Years Guidance - Children Act 1989</a:t>
            </a:r>
            <a:endParaRPr lang="en-US" sz="1200" dirty="0"/>
          </a:p>
        </p:txBody>
      </p:sp>
      <p:sp>
        <p:nvSpPr>
          <p:cNvPr id="36" name="SK-11-text-35"/>
          <p:cNvSpPr/>
          <p:nvPr/>
        </p:nvSpPr>
        <p:spPr>
          <a:xfrm>
            <a:off x="9734550" y="6562725"/>
            <a:ext cx="2305050" cy="2102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656"/>
              </a:lnSpc>
              <a:buNone/>
            </a:pPr>
            <a:r>
              <a:rPr lang="en-US" sz="1200" dirty="0">
                <a:solidFill>
                  <a:srgbClr val="747D8C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11 / 30 — Bradford VTS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690" y="3737521"/>
            <a:ext cx="402282" cy="404515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1977" y="3764905"/>
            <a:ext cx="451098" cy="349746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1977" y="1193155"/>
            <a:ext cx="402282" cy="383977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0777" y="4251871"/>
            <a:ext cx="1426369" cy="1337221"/>
          </a:xfrm>
          <a:prstGeom prst="rect">
            <a:avLst/>
          </a:prstGeom>
        </p:spPr>
      </p:pic>
      <p:sp>
        <p:nvSpPr>
          <p:cNvPr id="7" name="SK-12-text-6"/>
          <p:cNvSpPr/>
          <p:nvPr/>
        </p:nvSpPr>
        <p:spPr>
          <a:xfrm>
            <a:off x="895350" y="1647825"/>
            <a:ext cx="2525018" cy="914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</a:t>
            </a:r>
            <a:endParaRPr lang="en-US" sz="30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Points</a:t>
            </a:r>
            <a:endParaRPr lang="en-US" sz="3000" dirty="0"/>
          </a:p>
        </p:txBody>
      </p:sp>
      <p:sp>
        <p:nvSpPr>
          <p:cNvPr id="8" name="SK-12-text-7"/>
          <p:cNvSpPr/>
          <p:nvPr/>
        </p:nvSpPr>
        <p:spPr>
          <a:xfrm>
            <a:off x="4505325" y="1495425"/>
            <a:ext cx="1896368" cy="5075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8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 Every</a:t>
            </a:r>
            <a:endParaRPr lang="en-US" sz="1800" dirty="0"/>
          </a:p>
          <a:p>
            <a:pPr marL="0" indent="0">
              <a:lnSpc>
                <a:spcPts val="1998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Consultation</a:t>
            </a:r>
            <a:endParaRPr lang="en-US" sz="1800" dirty="0"/>
          </a:p>
        </p:txBody>
      </p:sp>
      <p:sp>
        <p:nvSpPr>
          <p:cNvPr id="9" name="SK-12-text-8"/>
          <p:cNvSpPr/>
          <p:nvPr/>
        </p:nvSpPr>
        <p:spPr>
          <a:xfrm>
            <a:off x="8334375" y="1495425"/>
            <a:ext cx="3857625" cy="253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8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Consent ≠ Refusal</a:t>
            </a:r>
            <a:endParaRPr lang="en-US" sz="1800" dirty="0"/>
          </a:p>
        </p:txBody>
      </p:sp>
      <p:sp>
        <p:nvSpPr>
          <p:cNvPr id="10" name="SK-12-text-9"/>
          <p:cNvSpPr/>
          <p:nvPr/>
        </p:nvSpPr>
        <p:spPr>
          <a:xfrm>
            <a:off x="4505325" y="4067175"/>
            <a:ext cx="5486400" cy="253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8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Fluctuating Capacity</a:t>
            </a:r>
            <a:endParaRPr lang="en-US" sz="1800" dirty="0"/>
          </a:p>
        </p:txBody>
      </p:sp>
      <p:sp>
        <p:nvSpPr>
          <p:cNvPr id="11" name="SK-12-text-10"/>
          <p:cNvSpPr/>
          <p:nvPr/>
        </p:nvSpPr>
        <p:spPr>
          <a:xfrm>
            <a:off x="8334375" y="4067175"/>
            <a:ext cx="3857625" cy="253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8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 Everything</a:t>
            </a:r>
            <a:endParaRPr lang="en-US" sz="1800" dirty="0"/>
          </a:p>
        </p:txBody>
      </p:sp>
      <p:sp>
        <p:nvSpPr>
          <p:cNvPr id="12" name="SK-12-text-11"/>
          <p:cNvSpPr/>
          <p:nvPr/>
        </p:nvSpPr>
        <p:spPr>
          <a:xfrm>
            <a:off x="876300" y="1181100"/>
            <a:ext cx="2438400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78F5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MCA 2005</a:t>
            </a:r>
            <a:endParaRPr lang="en-US" sz="1500" dirty="0"/>
          </a:p>
        </p:txBody>
      </p:sp>
      <p:sp>
        <p:nvSpPr>
          <p:cNvPr id="13" name="SK-12-text-12"/>
          <p:cNvSpPr/>
          <p:nvPr/>
        </p:nvSpPr>
        <p:spPr>
          <a:xfrm>
            <a:off x="4572000" y="6019800"/>
            <a:ext cx="716652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Court of Protection can overrule a young person's refusal if the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decision is life-threatening.</a:t>
            </a:r>
            <a:endParaRPr lang="en-US" sz="1350" dirty="0"/>
          </a:p>
        </p:txBody>
      </p:sp>
      <p:sp>
        <p:nvSpPr>
          <p:cNvPr id="14" name="SK-12-text-13"/>
          <p:cNvSpPr/>
          <p:nvPr/>
        </p:nvSpPr>
        <p:spPr>
          <a:xfrm>
            <a:off x="876300" y="3343275"/>
            <a:ext cx="579120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Mental Capacity Act 2005</a:t>
            </a:r>
            <a:endParaRPr lang="en-US" sz="1425" dirty="0"/>
          </a:p>
        </p:txBody>
      </p:sp>
      <p:sp>
        <p:nvSpPr>
          <p:cNvPr id="15" name="SK-12-text-14"/>
          <p:cNvSpPr/>
          <p:nvPr/>
        </p:nvSpPr>
        <p:spPr>
          <a:xfrm>
            <a:off x="4505325" y="2228850"/>
            <a:ext cx="3478411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 is not a fixed status.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Reassess at each visit — do not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assume previous capacity applies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today.</a:t>
            </a:r>
            <a:endParaRPr lang="en-US" sz="1425" dirty="0"/>
          </a:p>
        </p:txBody>
      </p:sp>
      <p:sp>
        <p:nvSpPr>
          <p:cNvPr id="16" name="SK-12-text-15"/>
          <p:cNvSpPr/>
          <p:nvPr/>
        </p:nvSpPr>
        <p:spPr>
          <a:xfrm>
            <a:off x="8334375" y="1905000"/>
            <a:ext cx="3635573" cy="10857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young person may have capacity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 consent to treatment but NOT to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refuse it in certain circumstances —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especially life-threatening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situations.</a:t>
            </a:r>
            <a:endParaRPr lang="en-US" sz="1425" dirty="0"/>
          </a:p>
        </p:txBody>
      </p:sp>
      <p:sp>
        <p:nvSpPr>
          <p:cNvPr id="17" name="SK-12-text-16"/>
          <p:cNvSpPr/>
          <p:nvPr/>
        </p:nvSpPr>
        <p:spPr>
          <a:xfrm>
            <a:off x="4505325" y="4476750"/>
            <a:ext cx="3719512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Acute mental illness, intoxication, or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emotional distress can temporarily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impair capacity. Time your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assessment carefully.</a:t>
            </a:r>
            <a:endParaRPr lang="en-US" sz="1425" dirty="0"/>
          </a:p>
        </p:txBody>
      </p:sp>
      <p:sp>
        <p:nvSpPr>
          <p:cNvPr id="18" name="SK-12-text-17"/>
          <p:cNvSpPr/>
          <p:nvPr/>
        </p:nvSpPr>
        <p:spPr>
          <a:xfrm>
            <a:off x="8334375" y="4476750"/>
            <a:ext cx="3478411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 your capacity assessment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full — reasoning, findings, and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outcome. A major medicolegal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requirement.</a:t>
            </a:r>
            <a:endParaRPr lang="en-US" sz="1425" dirty="0"/>
          </a:p>
        </p:txBody>
      </p:sp>
      <p:sp>
        <p:nvSpPr>
          <p:cNvPr id="19" name="SK-12-text-18"/>
          <p:cNvSpPr/>
          <p:nvPr/>
        </p:nvSpPr>
        <p:spPr>
          <a:xfrm>
            <a:off x="9144000" y="304800"/>
            <a:ext cx="2786955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30"/>
              </a:lnSpc>
              <a:buNone/>
            </a:pPr>
            <a:r>
              <a:rPr lang="en-US" sz="1275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Consent &amp; Capacity · Slide 12</a:t>
            </a:r>
            <a:endParaRPr lang="en-US" sz="1275" dirty="0"/>
          </a:p>
        </p:txBody>
      </p:sp>
      <p:sp>
        <p:nvSpPr>
          <p:cNvPr id="20" name="SK-12-text-19"/>
          <p:cNvSpPr/>
          <p:nvPr/>
        </p:nvSpPr>
        <p:spPr>
          <a:xfrm>
            <a:off x="609600" y="6419850"/>
            <a:ext cx="187833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/ 30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3-text-2"/>
          <p:cNvSpPr/>
          <p:nvPr/>
        </p:nvSpPr>
        <p:spPr>
          <a:xfrm>
            <a:off x="590550" y="923925"/>
            <a:ext cx="11601450" cy="566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63"/>
              </a:lnSpc>
              <a:buNone/>
            </a:pPr>
            <a:r>
              <a:rPr lang="en-US" sz="375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to Share Information</a:t>
            </a:r>
            <a:endParaRPr lang="en-US" sz="3750" dirty="0"/>
          </a:p>
        </p:txBody>
      </p:sp>
      <p:sp>
        <p:nvSpPr>
          <p:cNvPr id="4" name="SK-13-text-3"/>
          <p:cNvSpPr/>
          <p:nvPr/>
        </p:nvSpPr>
        <p:spPr>
          <a:xfrm>
            <a:off x="714375" y="2428875"/>
            <a:ext cx="99060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950" dirty="0"/>
          </a:p>
        </p:txBody>
      </p:sp>
      <p:sp>
        <p:nvSpPr>
          <p:cNvPr id="5" name="SK-13-text-4"/>
          <p:cNvSpPr/>
          <p:nvPr/>
        </p:nvSpPr>
        <p:spPr>
          <a:xfrm>
            <a:off x="4505325" y="2428875"/>
            <a:ext cx="99060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950" dirty="0"/>
          </a:p>
        </p:txBody>
      </p:sp>
      <p:sp>
        <p:nvSpPr>
          <p:cNvPr id="6" name="SK-13-text-5"/>
          <p:cNvSpPr/>
          <p:nvPr/>
        </p:nvSpPr>
        <p:spPr>
          <a:xfrm>
            <a:off x="8296275" y="2428875"/>
            <a:ext cx="99060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950" dirty="0"/>
          </a:p>
        </p:txBody>
      </p:sp>
      <p:sp>
        <p:nvSpPr>
          <p:cNvPr id="7" name="SK-13-text-6"/>
          <p:cNvSpPr/>
          <p:nvPr/>
        </p:nvSpPr>
        <p:spPr>
          <a:xfrm>
            <a:off x="714375" y="4010025"/>
            <a:ext cx="99060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950" dirty="0"/>
          </a:p>
        </p:txBody>
      </p:sp>
      <p:sp>
        <p:nvSpPr>
          <p:cNvPr id="8" name="SK-13-text-7"/>
          <p:cNvSpPr/>
          <p:nvPr/>
        </p:nvSpPr>
        <p:spPr>
          <a:xfrm>
            <a:off x="4505325" y="4010025"/>
            <a:ext cx="99060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1950" dirty="0"/>
          </a:p>
        </p:txBody>
      </p:sp>
      <p:sp>
        <p:nvSpPr>
          <p:cNvPr id="9" name="SK-13-text-8"/>
          <p:cNvSpPr/>
          <p:nvPr/>
        </p:nvSpPr>
        <p:spPr>
          <a:xfrm>
            <a:off x="8296275" y="4010025"/>
            <a:ext cx="99060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1950" dirty="0"/>
          </a:p>
        </p:txBody>
      </p:sp>
      <p:sp>
        <p:nvSpPr>
          <p:cNvPr id="10" name="SK-13-text-9"/>
          <p:cNvSpPr/>
          <p:nvPr/>
        </p:nvSpPr>
        <p:spPr>
          <a:xfrm>
            <a:off x="853440" y="5900997"/>
            <a:ext cx="12192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Always inform the young person BEFORE sharing — unless doing so would place them or others at risk of harm.</a:t>
            </a:r>
            <a:endParaRPr lang="en-US" sz="1500" dirty="0"/>
          </a:p>
        </p:txBody>
      </p:sp>
      <p:sp>
        <p:nvSpPr>
          <p:cNvPr id="11" name="SK-13-text-10"/>
          <p:cNvSpPr/>
          <p:nvPr/>
        </p:nvSpPr>
        <p:spPr>
          <a:xfrm>
            <a:off x="1063436" y="2454697"/>
            <a:ext cx="528066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Immaturity to Consent</a:t>
            </a:r>
            <a:endParaRPr lang="en-US" sz="1650" dirty="0"/>
          </a:p>
        </p:txBody>
      </p:sp>
      <p:sp>
        <p:nvSpPr>
          <p:cNvPr id="12" name="SK-13-text-11"/>
          <p:cNvSpPr/>
          <p:nvPr/>
        </p:nvSpPr>
        <p:spPr>
          <a:xfrm>
            <a:off x="4916805" y="2478770"/>
            <a:ext cx="578358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Age or Power Difference</a:t>
            </a:r>
            <a:endParaRPr lang="en-US" sz="1650" dirty="0"/>
          </a:p>
        </p:txBody>
      </p:sp>
      <p:sp>
        <p:nvSpPr>
          <p:cNvPr id="13" name="SK-13-text-12"/>
          <p:cNvSpPr/>
          <p:nvPr/>
        </p:nvSpPr>
        <p:spPr>
          <a:xfrm>
            <a:off x="8791575" y="2499680"/>
            <a:ext cx="3895725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Position of Trust</a:t>
            </a:r>
            <a:endParaRPr lang="en-US" sz="1650" dirty="0"/>
          </a:p>
        </p:txBody>
      </p:sp>
      <p:sp>
        <p:nvSpPr>
          <p:cNvPr id="14" name="SK-13-text-13"/>
          <p:cNvSpPr/>
          <p:nvPr/>
        </p:nvSpPr>
        <p:spPr>
          <a:xfrm>
            <a:off x="1152179" y="4096245"/>
            <a:ext cx="653796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Force, Threats or Coercion</a:t>
            </a:r>
            <a:endParaRPr lang="en-US" sz="1650" dirty="0"/>
          </a:p>
        </p:txBody>
      </p:sp>
      <p:sp>
        <p:nvSpPr>
          <p:cNvPr id="15" name="SK-13-text-14"/>
          <p:cNvSpPr/>
          <p:nvPr/>
        </p:nvSpPr>
        <p:spPr>
          <a:xfrm>
            <a:off x="4963477" y="4083210"/>
            <a:ext cx="5280660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Known Abusive History</a:t>
            </a:r>
            <a:endParaRPr lang="en-US" sz="1650" dirty="0"/>
          </a:p>
        </p:txBody>
      </p:sp>
      <p:sp>
        <p:nvSpPr>
          <p:cNvPr id="16" name="SK-13-text-15"/>
          <p:cNvSpPr/>
          <p:nvPr/>
        </p:nvSpPr>
        <p:spPr>
          <a:xfrm>
            <a:off x="8721783" y="4104511"/>
            <a:ext cx="3895725" cy="2284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9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Under-13 Absolute Rule</a:t>
            </a:r>
            <a:endParaRPr lang="en-US" sz="1650" dirty="0"/>
          </a:p>
        </p:txBody>
      </p:sp>
      <p:sp>
        <p:nvSpPr>
          <p:cNvPr id="17" name="SK-13-text-16"/>
          <p:cNvSpPr/>
          <p:nvPr/>
        </p:nvSpPr>
        <p:spPr>
          <a:xfrm>
            <a:off x="590550" y="209550"/>
            <a:ext cx="209931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 / 30</a:t>
            </a:r>
            <a:endParaRPr lang="en-US" sz="1425" dirty="0"/>
          </a:p>
        </p:txBody>
      </p:sp>
      <p:sp>
        <p:nvSpPr>
          <p:cNvPr id="18" name="SK-13-text-17"/>
          <p:cNvSpPr/>
          <p:nvPr/>
        </p:nvSpPr>
        <p:spPr>
          <a:xfrm>
            <a:off x="814127" y="2800780"/>
            <a:ext cx="7742783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Young person too immature to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understand or meaningfully consent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— especially if under 13.</a:t>
            </a:r>
            <a:endParaRPr lang="en-US" sz="1350" dirty="0"/>
          </a:p>
        </p:txBody>
      </p:sp>
      <p:sp>
        <p:nvSpPr>
          <p:cNvPr id="19" name="SK-13-text-18"/>
          <p:cNvSpPr/>
          <p:nvPr/>
        </p:nvSpPr>
        <p:spPr>
          <a:xfrm>
            <a:off x="4685518" y="2847975"/>
            <a:ext cx="3604171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Age gap, age of significant power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imbalance between the young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person and their partner.</a:t>
            </a:r>
            <a:endParaRPr lang="en-US" sz="1350" dirty="0"/>
          </a:p>
        </p:txBody>
      </p:sp>
      <p:sp>
        <p:nvSpPr>
          <p:cNvPr id="20" name="SK-13-text-19"/>
          <p:cNvSpPr/>
          <p:nvPr/>
        </p:nvSpPr>
        <p:spPr>
          <a:xfrm>
            <a:off x="8296275" y="2828925"/>
            <a:ext cx="3300413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Partner holds a position of trust or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authority over the young person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(e.g. teacher, coach, carer).</a:t>
            </a:r>
            <a:endParaRPr lang="en-US" sz="1350" dirty="0"/>
          </a:p>
        </p:txBody>
      </p:sp>
      <p:sp>
        <p:nvSpPr>
          <p:cNvPr id="21" name="SK-13-text-20"/>
          <p:cNvSpPr/>
          <p:nvPr/>
        </p:nvSpPr>
        <p:spPr>
          <a:xfrm>
            <a:off x="814127" y="4446859"/>
            <a:ext cx="3499396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Any use of force, threats, coercion,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 administration of drugs or alcohol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facilitate sexual activity.</a:t>
            </a:r>
            <a:endParaRPr lang="en-US" sz="1350" dirty="0"/>
          </a:p>
        </p:txBody>
      </p:sp>
      <p:sp>
        <p:nvSpPr>
          <p:cNvPr id="22" name="SK-13-text-21"/>
          <p:cNvSpPr/>
          <p:nvPr/>
        </p:nvSpPr>
        <p:spPr>
          <a:xfrm>
            <a:off x="4612146" y="4454803"/>
            <a:ext cx="3677543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Partner is known to police or agencies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having abusive relationships with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children or young people.</a:t>
            </a:r>
            <a:endParaRPr lang="en-US" sz="1350" dirty="0"/>
          </a:p>
        </p:txBody>
      </p:sp>
      <p:sp>
        <p:nvSpPr>
          <p:cNvPr id="23" name="SK-13-text-22"/>
          <p:cNvSpPr/>
          <p:nvPr/>
        </p:nvSpPr>
        <p:spPr>
          <a:xfrm>
            <a:off x="8415338" y="4433825"/>
            <a:ext cx="3426023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Any sexual activity involving a child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under 13 — presumptive disclosure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applies without exception.</a:t>
            </a:r>
            <a:endParaRPr lang="en-US" sz="1350" dirty="0"/>
          </a:p>
        </p:txBody>
      </p:sp>
      <p:sp>
        <p:nvSpPr>
          <p:cNvPr id="24" name="SK-13-text-23"/>
          <p:cNvSpPr/>
          <p:nvPr/>
        </p:nvSpPr>
        <p:spPr>
          <a:xfrm>
            <a:off x="590550" y="6600825"/>
            <a:ext cx="672084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GMC 0–18 Years: Guidance for All Doctors</a:t>
            </a:r>
            <a:endParaRPr lang="en-US" sz="1050" dirty="0"/>
          </a:p>
        </p:txBody>
      </p:sp>
      <p:sp>
        <p:nvSpPr>
          <p:cNvPr id="25" name="SK-13-text-24"/>
          <p:cNvSpPr/>
          <p:nvPr/>
        </p:nvSpPr>
        <p:spPr>
          <a:xfrm>
            <a:off x="10039350" y="6600825"/>
            <a:ext cx="1802011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6" name="SK-13-text-25"/>
          <p:cNvSpPr/>
          <p:nvPr/>
        </p:nvSpPr>
        <p:spPr>
          <a:xfrm>
            <a:off x="590550" y="1600200"/>
            <a:ext cx="11601450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31"/>
              </a:lnSpc>
              <a:buNone/>
            </a:pPr>
            <a:r>
              <a:rPr lang="en-US" sz="1875" dirty="0">
                <a:solidFill>
                  <a:srgbClr val="F967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GMC 0–18 Years — Triggers for Disclosure of Sexual Activity</a:t>
            </a:r>
            <a:endParaRPr lang="en-US" sz="18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4-text-2"/>
          <p:cNvSpPr/>
          <p:nvPr/>
        </p:nvSpPr>
        <p:spPr>
          <a:xfrm>
            <a:off x="657225" y="733425"/>
            <a:ext cx="9220200" cy="498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27"/>
              </a:lnSpc>
              <a:buNone/>
            </a:pPr>
            <a:r>
              <a:rPr lang="en-US" sz="330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Under-13 Rule</a:t>
            </a:r>
            <a:endParaRPr lang="en-US" sz="3300" dirty="0"/>
          </a:p>
        </p:txBody>
      </p:sp>
      <p:sp>
        <p:nvSpPr>
          <p:cNvPr id="4" name="SK-14-text-3"/>
          <p:cNvSpPr/>
          <p:nvPr/>
        </p:nvSpPr>
        <p:spPr>
          <a:xfrm>
            <a:off x="2667000" y="1866900"/>
            <a:ext cx="6389370" cy="4874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ABSOLUTE RULE</a:t>
            </a:r>
            <a:endParaRPr lang="en-US" sz="3225" dirty="0"/>
          </a:p>
        </p:txBody>
      </p:sp>
      <p:sp>
        <p:nvSpPr>
          <p:cNvPr id="5" name="SK-14-text-4"/>
          <p:cNvSpPr/>
          <p:nvPr/>
        </p:nvSpPr>
        <p:spPr>
          <a:xfrm>
            <a:off x="2667000" y="2438400"/>
            <a:ext cx="9429750" cy="7771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Any sexual activity involving a child under 13</a:t>
            </a:r>
            <a:endParaRPr lang="en-US" sz="2550" dirty="0"/>
          </a:p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is a presumptive safeguarding disclosure.</a:t>
            </a:r>
            <a:endParaRPr lang="en-US" sz="2550" dirty="0"/>
          </a:p>
        </p:txBody>
      </p:sp>
      <p:sp>
        <p:nvSpPr>
          <p:cNvPr id="6" name="SK-14-text-5"/>
          <p:cNvSpPr/>
          <p:nvPr/>
        </p:nvSpPr>
        <p:spPr>
          <a:xfrm>
            <a:off x="1200150" y="5876925"/>
            <a:ext cx="10991850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If in doubt — disclose. The threshold for action is reasonable suspicion, not certainty.</a:t>
            </a:r>
            <a:endParaRPr lang="en-US" sz="1725" dirty="0"/>
          </a:p>
        </p:txBody>
      </p:sp>
      <p:sp>
        <p:nvSpPr>
          <p:cNvPr id="7" name="SK-14-text-6"/>
          <p:cNvSpPr/>
          <p:nvPr/>
        </p:nvSpPr>
        <p:spPr>
          <a:xfrm>
            <a:off x="657225" y="466725"/>
            <a:ext cx="3291840" cy="166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10"/>
              </a:lnSpc>
              <a:buNone/>
            </a:pPr>
            <a:r>
              <a:rPr lang="en-US" sz="1350" b="1" dirty="0">
                <a:solidFill>
                  <a:srgbClr val="F987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SAFEGUARDING LAW</a:t>
            </a:r>
            <a:endParaRPr lang="en-US" sz="1350" dirty="0"/>
          </a:p>
        </p:txBody>
      </p:sp>
      <p:sp>
        <p:nvSpPr>
          <p:cNvPr id="8" name="SK-14-text-7"/>
          <p:cNvSpPr/>
          <p:nvPr/>
        </p:nvSpPr>
        <p:spPr>
          <a:xfrm>
            <a:off x="771525" y="4295775"/>
            <a:ext cx="3614738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child under 13 cannot legally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consent to sexual activity under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any circumstances — regardless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of apparent willingness.</a:t>
            </a:r>
            <a:endParaRPr lang="en-US" sz="1350" dirty="0"/>
          </a:p>
        </p:txBody>
      </p:sp>
      <p:sp>
        <p:nvSpPr>
          <p:cNvPr id="9" name="SK-14-text-8"/>
          <p:cNvSpPr/>
          <p:nvPr/>
        </p:nvSpPr>
        <p:spPr>
          <a:xfrm>
            <a:off x="4572000" y="4295775"/>
            <a:ext cx="3478411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discuss with your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Named Doctor before deciding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 to refer. This decision must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never be made alone.</a:t>
            </a:r>
            <a:endParaRPr lang="en-US" sz="1350" dirty="0"/>
          </a:p>
        </p:txBody>
      </p:sp>
      <p:sp>
        <p:nvSpPr>
          <p:cNvPr id="10" name="SK-14-text-9"/>
          <p:cNvSpPr/>
          <p:nvPr/>
        </p:nvSpPr>
        <p:spPr>
          <a:xfrm>
            <a:off x="8277225" y="4295775"/>
            <a:ext cx="3321248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Record your decision and full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reasoning — whether you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disclose or not. A medicolegal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record is mandatory.</a:t>
            </a:r>
            <a:endParaRPr lang="en-US" sz="1350" dirty="0"/>
          </a:p>
        </p:txBody>
      </p:sp>
      <p:sp>
        <p:nvSpPr>
          <p:cNvPr id="11" name="SK-14-text-10"/>
          <p:cNvSpPr/>
          <p:nvPr/>
        </p:nvSpPr>
        <p:spPr>
          <a:xfrm>
            <a:off x="10677525" y="466725"/>
            <a:ext cx="932408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78818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14 / 30</a:t>
            </a:r>
            <a:endParaRPr lang="en-US" sz="1050" dirty="0"/>
          </a:p>
        </p:txBody>
      </p:sp>
      <p:sp>
        <p:nvSpPr>
          <p:cNvPr id="12" name="SK-14-text-11"/>
          <p:cNvSpPr/>
          <p:nvPr/>
        </p:nvSpPr>
        <p:spPr>
          <a:xfrm>
            <a:off x="657225" y="6496050"/>
            <a:ext cx="3303270" cy="1522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99"/>
              </a:lnSpc>
              <a:buNone/>
            </a:pPr>
            <a:r>
              <a:rPr lang="en-US" sz="1275" b="1" dirty="0">
                <a:solidFill>
                  <a:srgbClr val="1C21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bradfordvts.co.uk</a:t>
            </a:r>
            <a:endParaRPr lang="en-US" sz="1275" dirty="0"/>
          </a:p>
        </p:txBody>
      </p:sp>
      <p:sp>
        <p:nvSpPr>
          <p:cNvPr id="13" name="SK-14-text-12"/>
          <p:cNvSpPr/>
          <p:nvPr/>
        </p:nvSpPr>
        <p:spPr>
          <a:xfrm>
            <a:off x="1076325" y="3952875"/>
            <a:ext cx="2720340" cy="1684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6"/>
              </a:lnSpc>
              <a:buNone/>
            </a:pPr>
            <a:r>
              <a:rPr lang="en-US" sz="1275" b="1" dirty="0">
                <a:solidFill>
                  <a:srgbClr val="F987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LEGAL POSITION</a:t>
            </a:r>
            <a:endParaRPr lang="en-US" sz="1275" dirty="0"/>
          </a:p>
        </p:txBody>
      </p:sp>
      <p:sp>
        <p:nvSpPr>
          <p:cNvPr id="14" name="SK-14-text-13"/>
          <p:cNvSpPr/>
          <p:nvPr/>
        </p:nvSpPr>
        <p:spPr>
          <a:xfrm>
            <a:off x="4857750" y="3952875"/>
            <a:ext cx="4080510" cy="1684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6"/>
              </a:lnSpc>
              <a:buNone/>
            </a:pPr>
            <a:r>
              <a:rPr lang="en-US" sz="1275" b="1" dirty="0">
                <a:solidFill>
                  <a:srgbClr val="F987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BEFORE NON-DISCLOSURE</a:t>
            </a:r>
            <a:endParaRPr lang="en-US" sz="1275" dirty="0"/>
          </a:p>
        </p:txBody>
      </p:sp>
      <p:sp>
        <p:nvSpPr>
          <p:cNvPr id="15" name="SK-14-text-14"/>
          <p:cNvSpPr/>
          <p:nvPr/>
        </p:nvSpPr>
        <p:spPr>
          <a:xfrm>
            <a:off x="8639175" y="3952875"/>
            <a:ext cx="2720340" cy="1684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6"/>
              </a:lnSpc>
              <a:buNone/>
            </a:pPr>
            <a:r>
              <a:rPr lang="en-US" sz="1275" b="1" dirty="0">
                <a:solidFill>
                  <a:srgbClr val="F9871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DOCUMENT FULLY</a:t>
            </a:r>
            <a:endParaRPr lang="en-US" sz="1275" dirty="0"/>
          </a:p>
        </p:txBody>
      </p:sp>
      <p:sp>
        <p:nvSpPr>
          <p:cNvPr id="16" name="SK-14-text-15"/>
          <p:cNvSpPr/>
          <p:nvPr/>
        </p:nvSpPr>
        <p:spPr>
          <a:xfrm>
            <a:off x="3529013" y="6496050"/>
            <a:ext cx="5133975" cy="148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6"/>
              </a:lnSpc>
              <a:buNone/>
            </a:pPr>
            <a:r>
              <a:rPr lang="en-US" sz="1050" i="1" dirty="0">
                <a:solidFill>
                  <a:srgbClr val="78818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Working Together to Safeguard Children 2026 • Children Act 1989</a:t>
            </a:r>
            <a:endParaRPr lang="en-US" sz="1050" dirty="0"/>
          </a:p>
        </p:txBody>
      </p:sp>
      <p:sp>
        <p:nvSpPr>
          <p:cNvPr id="17" name="SK-14-text-16"/>
          <p:cNvSpPr/>
          <p:nvPr/>
        </p:nvSpPr>
        <p:spPr>
          <a:xfrm>
            <a:off x="11439525" y="6496050"/>
            <a:ext cx="94208" cy="138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92"/>
              </a:lnSpc>
              <a:buNone/>
            </a:pPr>
            <a:r>
              <a:rPr lang="en-US" sz="1050" dirty="0">
                <a:solidFill>
                  <a:srgbClr val="78818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5-text-2"/>
          <p:cNvSpPr/>
          <p:nvPr/>
        </p:nvSpPr>
        <p:spPr>
          <a:xfrm>
            <a:off x="939998" y="1857375"/>
            <a:ext cx="481905" cy="7366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801"/>
              </a:lnSpc>
              <a:buNone/>
            </a:pPr>
            <a:r>
              <a:rPr lang="en-US" sz="48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</a:t>
            </a:r>
            <a:endParaRPr lang="en-US" sz="4875" dirty="0"/>
          </a:p>
        </p:txBody>
      </p:sp>
      <p:sp>
        <p:nvSpPr>
          <p:cNvPr id="4" name="SK-15-text-3"/>
          <p:cNvSpPr/>
          <p:nvPr/>
        </p:nvSpPr>
        <p:spPr>
          <a:xfrm>
            <a:off x="6541294" y="1857375"/>
            <a:ext cx="471488" cy="7366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801"/>
              </a:lnSpc>
              <a:buNone/>
            </a:pPr>
            <a:r>
              <a:rPr lang="en-US" sz="48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</a:t>
            </a:r>
            <a:endParaRPr lang="en-US" sz="4875" dirty="0"/>
          </a:p>
        </p:txBody>
      </p:sp>
      <p:sp>
        <p:nvSpPr>
          <p:cNvPr id="5" name="SK-15-text-4"/>
          <p:cNvSpPr/>
          <p:nvPr/>
        </p:nvSpPr>
        <p:spPr>
          <a:xfrm>
            <a:off x="939998" y="3486150"/>
            <a:ext cx="481905" cy="7366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801"/>
              </a:lnSpc>
              <a:buNone/>
            </a:pPr>
            <a:r>
              <a:rPr lang="en-US" sz="48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</a:t>
            </a:r>
            <a:endParaRPr lang="en-US" sz="4875" dirty="0"/>
          </a:p>
        </p:txBody>
      </p:sp>
      <p:sp>
        <p:nvSpPr>
          <p:cNvPr id="6" name="SK-15-text-5"/>
          <p:cNvSpPr/>
          <p:nvPr/>
        </p:nvSpPr>
        <p:spPr>
          <a:xfrm>
            <a:off x="6541294" y="3486150"/>
            <a:ext cx="471488" cy="7366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801"/>
              </a:lnSpc>
              <a:buNone/>
            </a:pPr>
            <a:r>
              <a:rPr lang="en-US" sz="48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</a:t>
            </a:r>
            <a:endParaRPr lang="en-US" sz="4875" dirty="0"/>
          </a:p>
        </p:txBody>
      </p:sp>
      <p:sp>
        <p:nvSpPr>
          <p:cNvPr id="7" name="SK-15-text-6"/>
          <p:cNvSpPr/>
          <p:nvPr/>
        </p:nvSpPr>
        <p:spPr>
          <a:xfrm>
            <a:off x="657225" y="809625"/>
            <a:ext cx="11534775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13"/>
              </a:lnSpc>
              <a:buNone/>
            </a:pPr>
            <a:r>
              <a:rPr lang="en-US" sz="2700" dirty="0">
                <a:solidFill>
                  <a:srgbClr val="19191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Handling Disclosure — STEP Framework</a:t>
            </a:r>
            <a:endParaRPr lang="en-US" sz="2700" dirty="0"/>
          </a:p>
        </p:txBody>
      </p:sp>
      <p:sp>
        <p:nvSpPr>
          <p:cNvPr id="8" name="SK-15-text-7"/>
          <p:cNvSpPr/>
          <p:nvPr/>
        </p:nvSpPr>
        <p:spPr>
          <a:xfrm>
            <a:off x="1809750" y="1895475"/>
            <a:ext cx="3840480" cy="344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9"/>
              </a:lnSpc>
              <a:buNone/>
            </a:pPr>
            <a:r>
              <a:rPr lang="en-US" sz="2100" dirty="0">
                <a:solidFill>
                  <a:srgbClr val="19191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SAFETY FIRST</a:t>
            </a:r>
            <a:endParaRPr lang="en-US" sz="2100" dirty="0"/>
          </a:p>
        </p:txBody>
      </p:sp>
      <p:sp>
        <p:nvSpPr>
          <p:cNvPr id="9" name="SK-15-text-8"/>
          <p:cNvSpPr/>
          <p:nvPr/>
        </p:nvSpPr>
        <p:spPr>
          <a:xfrm>
            <a:off x="7477125" y="1895475"/>
            <a:ext cx="1280160" cy="344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9"/>
              </a:lnSpc>
              <a:buNone/>
            </a:pPr>
            <a:r>
              <a:rPr lang="en-US" sz="2100" dirty="0">
                <a:solidFill>
                  <a:srgbClr val="19191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TELL</a:t>
            </a:r>
            <a:endParaRPr lang="en-US" sz="2100" dirty="0"/>
          </a:p>
        </p:txBody>
      </p:sp>
      <p:sp>
        <p:nvSpPr>
          <p:cNvPr id="10" name="SK-15-text-9"/>
          <p:cNvSpPr/>
          <p:nvPr/>
        </p:nvSpPr>
        <p:spPr>
          <a:xfrm>
            <a:off x="1809750" y="3486150"/>
            <a:ext cx="2560320" cy="344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9"/>
              </a:lnSpc>
              <a:buNone/>
            </a:pPr>
            <a:r>
              <a:rPr lang="en-US" sz="2100" dirty="0">
                <a:solidFill>
                  <a:srgbClr val="19191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ESCALATE</a:t>
            </a:r>
            <a:endParaRPr lang="en-US" sz="2100" dirty="0"/>
          </a:p>
        </p:txBody>
      </p:sp>
      <p:sp>
        <p:nvSpPr>
          <p:cNvPr id="11" name="SK-15-text-10"/>
          <p:cNvSpPr/>
          <p:nvPr/>
        </p:nvSpPr>
        <p:spPr>
          <a:xfrm>
            <a:off x="7477125" y="3486150"/>
            <a:ext cx="1920240" cy="344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9"/>
              </a:lnSpc>
              <a:buNone/>
            </a:pPr>
            <a:r>
              <a:rPr lang="en-US" sz="2100" dirty="0">
                <a:solidFill>
                  <a:srgbClr val="19191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PAPERS</a:t>
            </a:r>
            <a:endParaRPr lang="en-US" sz="2100" dirty="0"/>
          </a:p>
        </p:txBody>
      </p:sp>
      <p:sp>
        <p:nvSpPr>
          <p:cNvPr id="12" name="SK-15-text-11"/>
          <p:cNvSpPr/>
          <p:nvPr/>
        </p:nvSpPr>
        <p:spPr>
          <a:xfrm>
            <a:off x="657225" y="5000625"/>
            <a:ext cx="32918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D65A0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SCRIPTED PHRASES</a:t>
            </a:r>
            <a:endParaRPr lang="en-US" sz="1350" dirty="0"/>
          </a:p>
        </p:txBody>
      </p:sp>
      <p:sp>
        <p:nvSpPr>
          <p:cNvPr id="13" name="SK-15-text-12"/>
          <p:cNvSpPr/>
          <p:nvPr/>
        </p:nvSpPr>
        <p:spPr>
          <a:xfrm>
            <a:off x="657225" y="523875"/>
            <a:ext cx="390906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D65A0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DISCLOSURE RESPONSE</a:t>
            </a:r>
            <a:endParaRPr lang="en-US" sz="1350" dirty="0"/>
          </a:p>
        </p:txBody>
      </p:sp>
      <p:sp>
        <p:nvSpPr>
          <p:cNvPr id="14" name="SK-15-text-13"/>
          <p:cNvSpPr/>
          <p:nvPr/>
        </p:nvSpPr>
        <p:spPr>
          <a:xfrm>
            <a:off x="971550" y="5381625"/>
            <a:ext cx="5207198" cy="737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“I'm really glad you told me. I want to make sure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you're safe, and I need to talk to someone else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who can help.”</a:t>
            </a:r>
            <a:endParaRPr lang="en-US" sz="1500" dirty="0"/>
          </a:p>
        </p:txBody>
      </p:sp>
      <p:sp>
        <p:nvSpPr>
          <p:cNvPr id="15" name="SK-15-text-14"/>
          <p:cNvSpPr/>
          <p:nvPr/>
        </p:nvSpPr>
        <p:spPr>
          <a:xfrm>
            <a:off x="6686550" y="5381625"/>
            <a:ext cx="4966246" cy="737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“I'm going to need to speak with [safeguarding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lead / social services]. I'll let you know what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happens.”</a:t>
            </a:r>
            <a:endParaRPr lang="en-US" sz="1500" dirty="0"/>
          </a:p>
        </p:txBody>
      </p:sp>
      <p:sp>
        <p:nvSpPr>
          <p:cNvPr id="16" name="SK-15-text-15"/>
          <p:cNvSpPr/>
          <p:nvPr/>
        </p:nvSpPr>
        <p:spPr>
          <a:xfrm>
            <a:off x="1809750" y="2286000"/>
            <a:ext cx="4348163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Ensure the young person's immediate safety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before anything else</a:t>
            </a:r>
            <a:endParaRPr lang="en-US" sz="1350" dirty="0"/>
          </a:p>
        </p:txBody>
      </p:sp>
      <p:sp>
        <p:nvSpPr>
          <p:cNvPr id="17" name="SK-15-text-16"/>
          <p:cNvSpPr/>
          <p:nvPr/>
        </p:nvSpPr>
        <p:spPr>
          <a:xfrm>
            <a:off x="7477125" y="2286000"/>
            <a:ext cx="4421386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Inform the young person you will share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concerns — unless doing so puts them at risk</a:t>
            </a:r>
            <a:endParaRPr lang="en-US" sz="1350" dirty="0"/>
          </a:p>
        </p:txBody>
      </p:sp>
      <p:sp>
        <p:nvSpPr>
          <p:cNvPr id="18" name="SK-15-text-17"/>
          <p:cNvSpPr/>
          <p:nvPr/>
        </p:nvSpPr>
        <p:spPr>
          <a:xfrm>
            <a:off x="1809750" y="3867150"/>
            <a:ext cx="4400550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Refer promptly to social services or police;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consult your safeguarding lead without delay</a:t>
            </a:r>
            <a:endParaRPr lang="en-US" sz="1350" dirty="0"/>
          </a:p>
        </p:txBody>
      </p:sp>
      <p:sp>
        <p:nvSpPr>
          <p:cNvPr id="19" name="SK-15-text-18"/>
          <p:cNvSpPr/>
          <p:nvPr/>
        </p:nvSpPr>
        <p:spPr>
          <a:xfrm>
            <a:off x="7477125" y="3867150"/>
            <a:ext cx="4327178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Document fully — record facts, not opinions;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use the young person's exact words</a:t>
            </a:r>
            <a:endParaRPr lang="en-US" sz="1350" dirty="0"/>
          </a:p>
        </p:txBody>
      </p:sp>
      <p:sp>
        <p:nvSpPr>
          <p:cNvPr id="20" name="SK-15-text-19"/>
          <p:cNvSpPr/>
          <p:nvPr/>
        </p:nvSpPr>
        <p:spPr>
          <a:xfrm>
            <a:off x="657225" y="6486525"/>
            <a:ext cx="8267700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Adolescent Safeguarding • May 2026</a:t>
            </a:r>
            <a:endParaRPr lang="en-US" sz="1050" dirty="0"/>
          </a:p>
        </p:txBody>
      </p:sp>
      <p:sp>
        <p:nvSpPr>
          <p:cNvPr id="21" name="SK-15-text-20"/>
          <p:cNvSpPr/>
          <p:nvPr/>
        </p:nvSpPr>
        <p:spPr>
          <a:xfrm>
            <a:off x="11029950" y="6486525"/>
            <a:ext cx="544711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6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15 / 30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075" y="3943350"/>
            <a:ext cx="2596753" cy="240030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475" y="5438329"/>
            <a:ext cx="609600" cy="658267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067" y="4128492"/>
            <a:ext cx="633859" cy="624036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067" y="2818507"/>
            <a:ext cx="633859" cy="575965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475" y="1419523"/>
            <a:ext cx="609600" cy="658267"/>
          </a:xfrm>
          <a:prstGeom prst="rect">
            <a:avLst/>
          </a:prstGeom>
        </p:spPr>
      </p:pic>
      <p:sp>
        <p:nvSpPr>
          <p:cNvPr id="8" name="SK-16-text-7"/>
          <p:cNvSpPr/>
          <p:nvPr/>
        </p:nvSpPr>
        <p:spPr>
          <a:xfrm>
            <a:off x="714375" y="466725"/>
            <a:ext cx="11477625" cy="5658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55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Consulting Alone with Young People</a:t>
            </a:r>
            <a:endParaRPr lang="en-US" sz="3300" dirty="0"/>
          </a:p>
        </p:txBody>
      </p:sp>
      <p:sp>
        <p:nvSpPr>
          <p:cNvPr id="9" name="SK-16-text-8"/>
          <p:cNvSpPr/>
          <p:nvPr/>
        </p:nvSpPr>
        <p:spPr>
          <a:xfrm>
            <a:off x="1809750" y="1362075"/>
            <a:ext cx="4054673" cy="544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Always offer to see the young</a:t>
            </a:r>
            <a:endParaRPr lang="en-US" sz="1950" dirty="0"/>
          </a:p>
          <a:p>
            <a:pPr marL="0" indent="0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person alone</a:t>
            </a:r>
            <a:endParaRPr lang="en-US" sz="1950" dirty="0"/>
          </a:p>
        </p:txBody>
      </p:sp>
      <p:sp>
        <p:nvSpPr>
          <p:cNvPr id="10" name="SK-16-text-9"/>
          <p:cNvSpPr/>
          <p:nvPr/>
        </p:nvSpPr>
        <p:spPr>
          <a:xfrm>
            <a:off x="1809750" y="2733675"/>
            <a:ext cx="4505325" cy="544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Never imply they need a parent to</a:t>
            </a:r>
            <a:endParaRPr lang="en-US" sz="1950" dirty="0"/>
          </a:p>
          <a:p>
            <a:pPr marL="0" indent="0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access services</a:t>
            </a:r>
            <a:endParaRPr lang="en-US" sz="1950" dirty="0"/>
          </a:p>
        </p:txBody>
      </p:sp>
      <p:sp>
        <p:nvSpPr>
          <p:cNvPr id="11" name="SK-16-text-10"/>
          <p:cNvSpPr/>
          <p:nvPr/>
        </p:nvSpPr>
        <p:spPr>
          <a:xfrm>
            <a:off x="1809750" y="4076700"/>
            <a:ext cx="7429500" cy="272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Consider chaperone impact</a:t>
            </a:r>
            <a:endParaRPr lang="en-US" sz="1950" dirty="0"/>
          </a:p>
        </p:txBody>
      </p:sp>
      <p:sp>
        <p:nvSpPr>
          <p:cNvPr id="12" name="SK-16-text-11"/>
          <p:cNvSpPr/>
          <p:nvPr/>
        </p:nvSpPr>
        <p:spPr>
          <a:xfrm>
            <a:off x="1809750" y="5400675"/>
            <a:ext cx="8618220" cy="272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Safety-net every consultation</a:t>
            </a:r>
            <a:endParaRPr lang="en-US" sz="1950" dirty="0"/>
          </a:p>
        </p:txBody>
      </p:sp>
      <p:sp>
        <p:nvSpPr>
          <p:cNvPr id="13" name="SK-16-text-12"/>
          <p:cNvSpPr/>
          <p:nvPr/>
        </p:nvSpPr>
        <p:spPr>
          <a:xfrm>
            <a:off x="6686550" y="1981200"/>
            <a:ext cx="5469136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i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“It’s great that [Name] has come. As they'll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i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 using this service, I'll have a chat with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i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them first — we can catch up at the end.”</a:t>
            </a:r>
            <a:endParaRPr lang="en-US" sz="1725" dirty="0"/>
          </a:p>
        </p:txBody>
      </p:sp>
      <p:sp>
        <p:nvSpPr>
          <p:cNvPr id="14" name="SK-16-text-13"/>
          <p:cNvSpPr/>
          <p:nvPr/>
        </p:nvSpPr>
        <p:spPr>
          <a:xfrm>
            <a:off x="6686550" y="4410075"/>
            <a:ext cx="2336453" cy="16470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“Make it clear you are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available to see young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people alone. Do not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give the impression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that services can only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be accessed with a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parent present.”</a:t>
            </a:r>
            <a:endParaRPr lang="en-US" sz="1425" dirty="0"/>
          </a:p>
        </p:txBody>
      </p:sp>
      <p:sp>
        <p:nvSpPr>
          <p:cNvPr id="15" name="SK-16-text-14"/>
          <p:cNvSpPr/>
          <p:nvPr/>
        </p:nvSpPr>
        <p:spPr>
          <a:xfrm>
            <a:off x="6686550" y="1428750"/>
            <a:ext cx="2514600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WHAT TO SAY</a:t>
            </a:r>
            <a:endParaRPr lang="en-US" sz="1500" dirty="0"/>
          </a:p>
        </p:txBody>
      </p:sp>
      <p:sp>
        <p:nvSpPr>
          <p:cNvPr id="16" name="SK-16-text-15"/>
          <p:cNvSpPr/>
          <p:nvPr/>
        </p:nvSpPr>
        <p:spPr>
          <a:xfrm>
            <a:off x="6686550" y="4067175"/>
            <a:ext cx="4572000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77F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GMC 0-18 PRINCIPLE</a:t>
            </a:r>
            <a:endParaRPr lang="en-US" sz="1500" dirty="0"/>
          </a:p>
        </p:txBody>
      </p:sp>
      <p:sp>
        <p:nvSpPr>
          <p:cNvPr id="17" name="SK-16-text-16"/>
          <p:cNvSpPr/>
          <p:nvPr/>
        </p:nvSpPr>
        <p:spPr>
          <a:xfrm>
            <a:off x="714375" y="257175"/>
            <a:ext cx="3886200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77F5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CONSULTING SKILLS</a:t>
            </a:r>
            <a:endParaRPr lang="en-US" sz="1500" dirty="0"/>
          </a:p>
        </p:txBody>
      </p:sp>
      <p:sp>
        <p:nvSpPr>
          <p:cNvPr id="18" name="SK-16-text-17"/>
          <p:cNvSpPr/>
          <p:nvPr/>
        </p:nvSpPr>
        <p:spPr>
          <a:xfrm>
            <a:off x="6686550" y="3038475"/>
            <a:ext cx="5505450" cy="1809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5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— Suggested phrase to parent/carer</a:t>
            </a:r>
            <a:endParaRPr lang="en-US" sz="1425" dirty="0"/>
          </a:p>
        </p:txBody>
      </p:sp>
      <p:sp>
        <p:nvSpPr>
          <p:cNvPr id="19" name="SK-16-text-18"/>
          <p:cNvSpPr/>
          <p:nvPr/>
        </p:nvSpPr>
        <p:spPr>
          <a:xfrm>
            <a:off x="1809750" y="1981200"/>
            <a:ext cx="10058400" cy="175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8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Offer this routinely — not only when abuse is suspected</a:t>
            </a:r>
            <a:endParaRPr lang="en-US" sz="1200" dirty="0"/>
          </a:p>
        </p:txBody>
      </p:sp>
      <p:sp>
        <p:nvSpPr>
          <p:cNvPr id="20" name="SK-16-text-19"/>
          <p:cNvSpPr/>
          <p:nvPr/>
        </p:nvSpPr>
        <p:spPr>
          <a:xfrm>
            <a:off x="1809750" y="3381375"/>
            <a:ext cx="10241280" cy="175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8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This deters young people from seeking help independently</a:t>
            </a:r>
            <a:endParaRPr lang="en-US" sz="1200" dirty="0"/>
          </a:p>
        </p:txBody>
      </p:sp>
      <p:sp>
        <p:nvSpPr>
          <p:cNvPr id="21" name="SK-16-text-20"/>
          <p:cNvSpPr/>
          <p:nvPr/>
        </p:nvSpPr>
        <p:spPr>
          <a:xfrm>
            <a:off x="1809750" y="4438650"/>
            <a:ext cx="4641503" cy="3506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8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 chaperone may reduce the young person's openness</a:t>
            </a:r>
            <a:endParaRPr lang="en-US" sz="1200" dirty="0"/>
          </a:p>
          <a:p>
            <a:pPr marL="0" indent="0">
              <a:lnSpc>
                <a:spcPts val="138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— weigh carefully</a:t>
            </a:r>
            <a:endParaRPr lang="en-US" sz="1200" dirty="0"/>
          </a:p>
        </p:txBody>
      </p:sp>
      <p:sp>
        <p:nvSpPr>
          <p:cNvPr id="22" name="SK-16-text-21"/>
          <p:cNvSpPr/>
          <p:nvPr/>
        </p:nvSpPr>
        <p:spPr>
          <a:xfrm>
            <a:off x="1809750" y="5781675"/>
            <a:ext cx="4065240" cy="3506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8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Give confidential contact details and signpost to</a:t>
            </a:r>
            <a:endParaRPr lang="en-US" sz="1200" dirty="0"/>
          </a:p>
          <a:p>
            <a:pPr marL="0" indent="0">
              <a:lnSpc>
                <a:spcPts val="138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local services</a:t>
            </a:r>
            <a:endParaRPr lang="en-US" sz="1200" dirty="0"/>
          </a:p>
        </p:txBody>
      </p:sp>
      <p:sp>
        <p:nvSpPr>
          <p:cNvPr id="23" name="SK-16-text-22"/>
          <p:cNvSpPr/>
          <p:nvPr/>
        </p:nvSpPr>
        <p:spPr>
          <a:xfrm>
            <a:off x="11391900" y="276225"/>
            <a:ext cx="576263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16 / 30</a:t>
            </a:r>
            <a:endParaRPr lang="en-US" sz="1200" dirty="0"/>
          </a:p>
        </p:txBody>
      </p:sp>
      <p:sp>
        <p:nvSpPr>
          <p:cNvPr id="24" name="SK-16-text-23"/>
          <p:cNvSpPr/>
          <p:nvPr/>
        </p:nvSpPr>
        <p:spPr>
          <a:xfrm>
            <a:off x="714375" y="6553200"/>
            <a:ext cx="8915400" cy="1643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94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Teaching Deck — Adolescent Safeguarding</a:t>
            </a:r>
            <a:endParaRPr lang="en-US" sz="1125" dirty="0"/>
          </a:p>
        </p:txBody>
      </p:sp>
      <p:sp>
        <p:nvSpPr>
          <p:cNvPr id="25" name="SK-16-text-24"/>
          <p:cNvSpPr/>
          <p:nvPr/>
        </p:nvSpPr>
        <p:spPr>
          <a:xfrm>
            <a:off x="10172700" y="6572250"/>
            <a:ext cx="1791593" cy="1532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8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365" y="5774382"/>
            <a:ext cx="182761" cy="198834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086" y="5774382"/>
            <a:ext cx="243780" cy="239911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6086" y="5356027"/>
            <a:ext cx="243780" cy="205680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96" y="685800"/>
            <a:ext cx="4352479" cy="4635996"/>
          </a:xfrm>
          <a:prstGeom prst="rect">
            <a:avLst/>
          </a:prstGeom>
        </p:spPr>
      </p:pic>
      <p:sp>
        <p:nvSpPr>
          <p:cNvPr id="7" name="SK-17-text-6"/>
          <p:cNvSpPr/>
          <p:nvPr/>
        </p:nvSpPr>
        <p:spPr>
          <a:xfrm>
            <a:off x="5467350" y="1085850"/>
            <a:ext cx="6724650" cy="4929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81"/>
              </a:lnSpc>
              <a:buNone/>
            </a:pPr>
            <a:r>
              <a:rPr lang="en-US" sz="3375" b="1" dirty="0">
                <a:solidFill>
                  <a:srgbClr val="FFFFFF"/>
                </a:solidFill>
              </a:rPr>
              <a:t>Child Sexual Exploitation</a:t>
            </a:r>
            <a:endParaRPr lang="en-US" sz="3375" dirty="0"/>
          </a:p>
        </p:txBody>
      </p:sp>
      <p:sp>
        <p:nvSpPr>
          <p:cNvPr id="8" name="SK-17-text-7"/>
          <p:cNvSpPr/>
          <p:nvPr/>
        </p:nvSpPr>
        <p:spPr>
          <a:xfrm>
            <a:off x="5467350" y="1724025"/>
            <a:ext cx="6724650" cy="3923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96E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 of Child Sexual Abuse</a:t>
            </a:r>
            <a:endParaRPr lang="en-US" sz="2175" dirty="0"/>
          </a:p>
        </p:txBody>
      </p:sp>
      <p:sp>
        <p:nvSpPr>
          <p:cNvPr id="9" name="SK-17-text-8"/>
          <p:cNvSpPr/>
          <p:nvPr/>
        </p:nvSpPr>
        <p:spPr>
          <a:xfrm>
            <a:off x="5715000" y="2867025"/>
            <a:ext cx="6475065" cy="18538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Sexual exploitation occurs where an individual or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group takes advantage of an </a:t>
            </a:r>
            <a:r>
              <a:rPr lang="en-US" sz="17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imbalance of power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coerce, manipulate or deceive a child into sexual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activity – in exchange for something the victim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needs or wants, and/or for the financial advantage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increased status of the perpetrator.</a:t>
            </a:r>
            <a:endParaRPr lang="en-US" sz="1725" dirty="0"/>
          </a:p>
        </p:txBody>
      </p:sp>
      <p:sp>
        <p:nvSpPr>
          <p:cNvPr id="10" name="SK-17-text-9"/>
          <p:cNvSpPr/>
          <p:nvPr/>
        </p:nvSpPr>
        <p:spPr>
          <a:xfrm>
            <a:off x="1200150" y="5648325"/>
            <a:ext cx="7315200" cy="2571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500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“Vulnerability is not a choice.”</a:t>
            </a:r>
            <a:endParaRPr lang="en-US" sz="1500" dirty="0"/>
          </a:p>
        </p:txBody>
      </p:sp>
      <p:sp>
        <p:nvSpPr>
          <p:cNvPr id="11" name="SK-17-text-10"/>
          <p:cNvSpPr/>
          <p:nvPr/>
        </p:nvSpPr>
        <p:spPr>
          <a:xfrm>
            <a:off x="5467350" y="742950"/>
            <a:ext cx="6724650" cy="1774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7"/>
              </a:lnSpc>
              <a:buNone/>
            </a:pPr>
            <a:r>
              <a:rPr lang="en-US" sz="1425" b="1" dirty="0">
                <a:solidFill>
                  <a:srgbClr val="F96E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WORKING TOGETHER 2026 • NICE NG76</a:t>
            </a:r>
            <a:endParaRPr lang="en-US" sz="1425" dirty="0"/>
          </a:p>
        </p:txBody>
      </p:sp>
      <p:sp>
        <p:nvSpPr>
          <p:cNvPr id="12" name="SK-17-text-11"/>
          <p:cNvSpPr/>
          <p:nvPr/>
        </p:nvSpPr>
        <p:spPr>
          <a:xfrm>
            <a:off x="5839866" y="5385792"/>
            <a:ext cx="642937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genders • all ethnicities • all sexualities</a:t>
            </a:r>
            <a:endParaRPr lang="en-US" sz="1125" dirty="0"/>
          </a:p>
        </p:txBody>
      </p:sp>
      <p:sp>
        <p:nvSpPr>
          <p:cNvPr id="13" name="SK-17-text-12"/>
          <p:cNvSpPr/>
          <p:nvPr/>
        </p:nvSpPr>
        <p:spPr>
          <a:xfrm>
            <a:off x="5869632" y="5802511"/>
            <a:ext cx="642937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Typically identified age 12-17 (NSPCC)</a:t>
            </a:r>
            <a:endParaRPr lang="en-US" sz="1125" dirty="0"/>
          </a:p>
        </p:txBody>
      </p:sp>
      <p:sp>
        <p:nvSpPr>
          <p:cNvPr id="14" name="SK-17-text-13"/>
          <p:cNvSpPr/>
          <p:nvPr/>
        </p:nvSpPr>
        <p:spPr>
          <a:xfrm>
            <a:off x="8952532" y="5788074"/>
            <a:ext cx="3429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 a “lifestyle choice”—always abuse</a:t>
            </a:r>
            <a:endParaRPr lang="en-US" sz="1125" dirty="0"/>
          </a:p>
        </p:txBody>
      </p:sp>
      <p:sp>
        <p:nvSpPr>
          <p:cNvPr id="15" name="SK-17-text-14"/>
          <p:cNvSpPr/>
          <p:nvPr/>
        </p:nvSpPr>
        <p:spPr>
          <a:xfrm>
            <a:off x="11325225" y="6600825"/>
            <a:ext cx="576263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 / 30</a:t>
            </a:r>
            <a:endParaRPr lang="en-US" sz="1200" dirty="0"/>
          </a:p>
        </p:txBody>
      </p:sp>
      <p:sp>
        <p:nvSpPr>
          <p:cNvPr id="16" name="SK-17-text-15"/>
          <p:cNvSpPr/>
          <p:nvPr/>
        </p:nvSpPr>
        <p:spPr>
          <a:xfrm>
            <a:off x="352425" y="6600825"/>
            <a:ext cx="694944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• Adolescent Safeguarding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8-text-2"/>
          <p:cNvSpPr/>
          <p:nvPr/>
        </p:nvSpPr>
        <p:spPr>
          <a:xfrm>
            <a:off x="657225" y="609600"/>
            <a:ext cx="10309860" cy="4295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83"/>
              </a:lnSpc>
              <a:buNone/>
            </a:pPr>
            <a:r>
              <a:rPr lang="en-US" sz="3075" dirty="0">
                <a:solidFill>
                  <a:srgbClr val="002060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The SAFEGUARD Mnemonic</a:t>
            </a:r>
            <a:endParaRPr lang="en-US" sz="3075" dirty="0"/>
          </a:p>
        </p:txBody>
      </p:sp>
      <p:sp>
        <p:nvSpPr>
          <p:cNvPr id="4" name="SK-18-text-3"/>
          <p:cNvSpPr/>
          <p:nvPr/>
        </p:nvSpPr>
        <p:spPr>
          <a:xfrm>
            <a:off x="694730" y="1714500"/>
            <a:ext cx="429518" cy="400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5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SAFEGUARD</a:t>
            </a:r>
            <a:endParaRPr lang="en-US" sz="450" dirty="0"/>
          </a:p>
        </p:txBody>
      </p:sp>
      <p:sp>
        <p:nvSpPr>
          <p:cNvPr id="5" name="SK-18-text-4"/>
          <p:cNvSpPr/>
          <p:nvPr/>
        </p:nvSpPr>
        <p:spPr>
          <a:xfrm>
            <a:off x="714375" y="314325"/>
            <a:ext cx="4994910" cy="1991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8"/>
              </a:lnSpc>
              <a:buNone/>
            </a:pPr>
            <a:r>
              <a:rPr lang="en-US" sz="1425" dirty="0">
                <a:solidFill>
                  <a:srgbClr val="F07F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CSE IDENTIFICATION TOOL</a:t>
            </a:r>
            <a:endParaRPr lang="en-US" sz="1425" dirty="0"/>
          </a:p>
        </p:txBody>
      </p:sp>
      <p:sp>
        <p:nvSpPr>
          <p:cNvPr id="6" name="SK-18-text-5"/>
          <p:cNvSpPr/>
          <p:nvPr/>
        </p:nvSpPr>
        <p:spPr>
          <a:xfrm>
            <a:off x="714375" y="1085850"/>
            <a:ext cx="11477625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950" dirty="0">
                <a:solidFill>
                  <a:srgbClr val="60606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Nine clinical indicators of child sexual exploitation</a:t>
            </a:r>
            <a:endParaRPr lang="en-US" sz="1950" dirty="0"/>
          </a:p>
        </p:txBody>
      </p:sp>
      <p:sp>
        <p:nvSpPr>
          <p:cNvPr id="7" name="SK-18-text-6"/>
          <p:cNvSpPr/>
          <p:nvPr/>
        </p:nvSpPr>
        <p:spPr>
          <a:xfrm>
            <a:off x="1707908" y="1812471"/>
            <a:ext cx="1156722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</a:rPr>
              <a:t>Sexual health / behaviour STIs, pregnancy, termination, sexualised behaviour</a:t>
            </a:r>
            <a:endParaRPr lang="en-US" sz="1875" dirty="0"/>
          </a:p>
        </p:txBody>
      </p:sp>
      <p:sp>
        <p:nvSpPr>
          <p:cNvPr id="8" name="SK-18-text-7"/>
          <p:cNvSpPr/>
          <p:nvPr/>
        </p:nvSpPr>
        <p:spPr>
          <a:xfrm>
            <a:off x="1707908" y="2314575"/>
            <a:ext cx="11221492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000000"/>
                </a:solidFill>
              </a:rPr>
              <a:t>Absent from school Repeatedly missing school or running away from home</a:t>
            </a:r>
            <a:endParaRPr lang="en-US" sz="1875" dirty="0"/>
          </a:p>
        </p:txBody>
      </p:sp>
      <p:sp>
        <p:nvSpPr>
          <p:cNvPr id="9" name="SK-18-text-8"/>
          <p:cNvSpPr/>
          <p:nvPr/>
        </p:nvSpPr>
        <p:spPr>
          <a:xfrm>
            <a:off x="1707908" y="2805113"/>
            <a:ext cx="1062037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</a:rPr>
              <a:t>Familial abuse Problems at home or family-based abuse</a:t>
            </a:r>
            <a:endParaRPr lang="en-US" sz="1875" dirty="0"/>
          </a:p>
        </p:txBody>
      </p:sp>
      <p:sp>
        <p:nvSpPr>
          <p:cNvPr id="10" name="SK-18-text-9"/>
          <p:cNvSpPr/>
          <p:nvPr/>
        </p:nvSpPr>
        <p:spPr>
          <a:xfrm>
            <a:off x="1707908" y="3286125"/>
            <a:ext cx="1070803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000000"/>
                </a:solidFill>
              </a:rPr>
              <a:t>Emotional &amp; physical condition Poor mental health, learning disability</a:t>
            </a:r>
            <a:endParaRPr lang="en-US" sz="1875" dirty="0"/>
          </a:p>
        </p:txBody>
      </p:sp>
      <p:sp>
        <p:nvSpPr>
          <p:cNvPr id="11" name="SK-18-text-10"/>
          <p:cNvSpPr/>
          <p:nvPr/>
        </p:nvSpPr>
        <p:spPr>
          <a:xfrm>
            <a:off x="1707907" y="3806190"/>
            <a:ext cx="1062037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</a:rPr>
              <a:t>Gangs &amp; older peer groups Involvement in crime, older associates</a:t>
            </a:r>
            <a:endParaRPr lang="en-US" sz="1875" dirty="0"/>
          </a:p>
        </p:txBody>
      </p:sp>
      <p:sp>
        <p:nvSpPr>
          <p:cNvPr id="12" name="SK-18-text-11"/>
          <p:cNvSpPr/>
          <p:nvPr/>
        </p:nvSpPr>
        <p:spPr>
          <a:xfrm>
            <a:off x="1707908" y="4294733"/>
            <a:ext cx="1062037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000000"/>
                </a:solidFill>
              </a:rPr>
              <a:t>Use of technology Online exploitation, sexual bullying</a:t>
            </a:r>
            <a:endParaRPr lang="en-US" sz="1875" dirty="0"/>
          </a:p>
        </p:txBody>
      </p:sp>
      <p:sp>
        <p:nvSpPr>
          <p:cNvPr id="13" name="SK-18-text-12"/>
          <p:cNvSpPr/>
          <p:nvPr/>
        </p:nvSpPr>
        <p:spPr>
          <a:xfrm>
            <a:off x="1683596" y="4802073"/>
            <a:ext cx="1062037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</a:rPr>
              <a:t>Alcohol &amp; drug misuse Substance use as risk factor or tool of coercion</a:t>
            </a:r>
            <a:endParaRPr lang="en-US" sz="1875" dirty="0"/>
          </a:p>
        </p:txBody>
      </p:sp>
      <p:sp>
        <p:nvSpPr>
          <p:cNvPr id="14" name="SK-18-text-13"/>
          <p:cNvSpPr/>
          <p:nvPr/>
        </p:nvSpPr>
        <p:spPr>
          <a:xfrm>
            <a:off x="1683596" y="5201859"/>
            <a:ext cx="11399639" cy="3810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1875" dirty="0">
                <a:solidFill>
                  <a:srgbClr val="000000"/>
                </a:solidFill>
              </a:rPr>
              <a:t>Receipt of unexplained gifts Money, phones, jewellery with no clear source</a:t>
            </a:r>
            <a:endParaRPr lang="en-US" sz="1875" dirty="0"/>
          </a:p>
        </p:txBody>
      </p:sp>
      <p:sp>
        <p:nvSpPr>
          <p:cNvPr id="15" name="SK-18-text-14"/>
          <p:cNvSpPr/>
          <p:nvPr/>
        </p:nvSpPr>
        <p:spPr>
          <a:xfrm>
            <a:off x="1683595" y="5788514"/>
            <a:ext cx="1062037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</a:rPr>
              <a:t>Distrust of authority Avoidance of professionals, police, services</a:t>
            </a:r>
            <a:endParaRPr lang="en-US" sz="1875" dirty="0"/>
          </a:p>
        </p:txBody>
      </p:sp>
      <p:sp>
        <p:nvSpPr>
          <p:cNvPr id="16" name="SK-18-text-15"/>
          <p:cNvSpPr/>
          <p:nvPr/>
        </p:nvSpPr>
        <p:spPr>
          <a:xfrm>
            <a:off x="6534150" y="6267450"/>
            <a:ext cx="565785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“Use alongside CSERQ15 screening tool — see Slide 21”</a:t>
            </a:r>
            <a:endParaRPr lang="en-US" sz="1200" dirty="0"/>
          </a:p>
        </p:txBody>
      </p:sp>
      <p:sp>
        <p:nvSpPr>
          <p:cNvPr id="17" name="SK-18-text-16"/>
          <p:cNvSpPr/>
          <p:nvPr/>
        </p:nvSpPr>
        <p:spPr>
          <a:xfrm>
            <a:off x="466725" y="6638925"/>
            <a:ext cx="5646420" cy="1312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34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· Adolescent Safeguarding</a:t>
            </a:r>
            <a:endParaRPr lang="en-US" sz="975" dirty="0"/>
          </a:p>
        </p:txBody>
      </p:sp>
      <p:sp>
        <p:nvSpPr>
          <p:cNvPr id="18" name="SK-18-text-17"/>
          <p:cNvSpPr/>
          <p:nvPr/>
        </p:nvSpPr>
        <p:spPr>
          <a:xfrm>
            <a:off x="10106025" y="6638925"/>
            <a:ext cx="1833563" cy="1312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34"/>
              </a:lnSpc>
              <a:buNone/>
            </a:pPr>
            <a:r>
              <a:rPr lang="en-US" sz="975" dirty="0">
                <a:solidFill>
                  <a:srgbClr val="F07F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271" y="6089898"/>
            <a:ext cx="316855" cy="281136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4377" y="4100959"/>
            <a:ext cx="377875" cy="383977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3177" y="4100959"/>
            <a:ext cx="414486" cy="397669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5561" y="1995636"/>
            <a:ext cx="426690" cy="356592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0973" y="1947565"/>
            <a:ext cx="414486" cy="425053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04377" y="452586"/>
            <a:ext cx="463153" cy="322213"/>
          </a:xfrm>
          <a:prstGeom prst="rect">
            <a:avLst/>
          </a:prstGeom>
        </p:spPr>
      </p:pic>
      <p:sp>
        <p:nvSpPr>
          <p:cNvPr id="9" name="SK-19-text-8"/>
          <p:cNvSpPr/>
          <p:nvPr/>
        </p:nvSpPr>
        <p:spPr>
          <a:xfrm>
            <a:off x="1571625" y="400050"/>
            <a:ext cx="10620375" cy="4686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CSE Risk Factors — Spotting the Signs</a:t>
            </a:r>
            <a:endParaRPr lang="en-US" sz="3075" dirty="0"/>
          </a:p>
        </p:txBody>
      </p:sp>
      <p:sp>
        <p:nvSpPr>
          <p:cNvPr id="10" name="SK-19-text-9"/>
          <p:cNvSpPr/>
          <p:nvPr/>
        </p:nvSpPr>
        <p:spPr>
          <a:xfrm>
            <a:off x="982861" y="1209675"/>
            <a:ext cx="1022598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75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Observable indicators that should prompt further enquiry in any consultation</a:t>
            </a:r>
            <a:endParaRPr lang="en-US" sz="1875" dirty="0"/>
          </a:p>
        </p:txBody>
      </p:sp>
      <p:sp>
        <p:nvSpPr>
          <p:cNvPr id="11" name="SK-19-text-10"/>
          <p:cNvSpPr/>
          <p:nvPr/>
        </p:nvSpPr>
        <p:spPr>
          <a:xfrm>
            <a:off x="895350" y="2019300"/>
            <a:ext cx="4937760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Behaviour &amp; Mood</a:t>
            </a:r>
            <a:endParaRPr lang="en-US" sz="2025" dirty="0"/>
          </a:p>
        </p:txBody>
      </p:sp>
      <p:sp>
        <p:nvSpPr>
          <p:cNvPr id="12" name="SK-19-text-11"/>
          <p:cNvSpPr/>
          <p:nvPr/>
        </p:nvSpPr>
        <p:spPr>
          <a:xfrm>
            <a:off x="6562725" y="2019300"/>
            <a:ext cx="562927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Relationships &amp; Contact</a:t>
            </a:r>
            <a:endParaRPr lang="en-US" sz="2025" dirty="0"/>
          </a:p>
        </p:txBody>
      </p:sp>
      <p:sp>
        <p:nvSpPr>
          <p:cNvPr id="13" name="SK-19-text-12"/>
          <p:cNvSpPr/>
          <p:nvPr/>
        </p:nvSpPr>
        <p:spPr>
          <a:xfrm>
            <a:off x="895350" y="4133850"/>
            <a:ext cx="5863590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Absences &amp; Location</a:t>
            </a:r>
            <a:endParaRPr lang="en-US" sz="2025" dirty="0"/>
          </a:p>
        </p:txBody>
      </p:sp>
      <p:sp>
        <p:nvSpPr>
          <p:cNvPr id="14" name="SK-19-text-13"/>
          <p:cNvSpPr/>
          <p:nvPr/>
        </p:nvSpPr>
        <p:spPr>
          <a:xfrm>
            <a:off x="6562725" y="4133850"/>
            <a:ext cx="562927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Material &amp; Lifestyle Changes</a:t>
            </a:r>
            <a:endParaRPr lang="en-US" sz="2025" dirty="0"/>
          </a:p>
        </p:txBody>
      </p:sp>
      <p:sp>
        <p:nvSpPr>
          <p:cNvPr id="15" name="SK-19-text-14"/>
          <p:cNvSpPr/>
          <p:nvPr/>
        </p:nvSpPr>
        <p:spPr>
          <a:xfrm>
            <a:off x="2847975" y="6086475"/>
            <a:ext cx="9344025" cy="228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No single sign confirms CSE — a cluster of indicators requires action.</a:t>
            </a:r>
            <a:endParaRPr lang="en-US" sz="1350" dirty="0"/>
          </a:p>
        </p:txBody>
      </p:sp>
      <p:sp>
        <p:nvSpPr>
          <p:cNvPr id="16" name="SK-19-text-15"/>
          <p:cNvSpPr/>
          <p:nvPr/>
        </p:nvSpPr>
        <p:spPr>
          <a:xfrm>
            <a:off x="558105" y="485775"/>
            <a:ext cx="7124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19 / 30</a:t>
            </a:r>
            <a:endParaRPr lang="en-US" sz="1275" dirty="0"/>
          </a:p>
        </p:txBody>
      </p:sp>
      <p:sp>
        <p:nvSpPr>
          <p:cNvPr id="17" name="SK-19-text-16"/>
          <p:cNvSpPr/>
          <p:nvPr/>
        </p:nvSpPr>
        <p:spPr>
          <a:xfrm>
            <a:off x="962025" y="2476500"/>
            <a:ext cx="5427315" cy="9328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Sudden change in behaviour, mood, or friendship group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Emotional withdrawal, anxiety, or unexplained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aggression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Marks or injuries concealed beneath clothing</a:t>
            </a:r>
            <a:endParaRPr lang="en-US" sz="1350" dirty="0"/>
          </a:p>
        </p:txBody>
      </p:sp>
      <p:sp>
        <p:nvSpPr>
          <p:cNvPr id="18" name="SK-19-text-17"/>
          <p:cNvSpPr/>
          <p:nvPr/>
        </p:nvSpPr>
        <p:spPr>
          <a:xfrm>
            <a:off x="6562725" y="2476500"/>
            <a:ext cx="5018633" cy="9328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Close relationships with people significantly older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Receiving unknown calls or messages from adults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Being picked up by unknown persons in unfamiliar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vehicles</a:t>
            </a:r>
            <a:endParaRPr lang="en-US" sz="1350" dirty="0"/>
          </a:p>
        </p:txBody>
      </p:sp>
      <p:sp>
        <p:nvSpPr>
          <p:cNvPr id="19" name="SK-19-text-18"/>
          <p:cNvSpPr/>
          <p:nvPr/>
        </p:nvSpPr>
        <p:spPr>
          <a:xfrm>
            <a:off x="962025" y="4591050"/>
            <a:ext cx="4903440" cy="6996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Missing from home overnight without explanation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Frequent school absences or exclusions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Sudden change in school attendance patterns</a:t>
            </a:r>
            <a:endParaRPr lang="en-US" sz="1350" dirty="0"/>
          </a:p>
        </p:txBody>
      </p:sp>
      <p:sp>
        <p:nvSpPr>
          <p:cNvPr id="20" name="SK-19-text-19"/>
          <p:cNvSpPr/>
          <p:nvPr/>
        </p:nvSpPr>
        <p:spPr>
          <a:xfrm>
            <a:off x="6544568" y="4591050"/>
            <a:ext cx="5647283" cy="6996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Unexplained gifts — phone, jewellery, money, new clothes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History of previous sexual abuse or being in care</a:t>
            </a:r>
            <a:endParaRPr lang="en-US" sz="1350" dirty="0"/>
          </a:p>
          <a:p>
            <a:pPr marL="0" indent="0">
              <a:lnSpc>
                <a:spcPts val="1836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Migrant or asylum seeker status (heightened vulnerability)</a:t>
            </a:r>
            <a:endParaRPr lang="en-US" sz="1350" dirty="0"/>
          </a:p>
        </p:txBody>
      </p:sp>
      <p:sp>
        <p:nvSpPr>
          <p:cNvPr id="21" name="SK-19-text-20"/>
          <p:cNvSpPr/>
          <p:nvPr/>
        </p:nvSpPr>
        <p:spPr>
          <a:xfrm>
            <a:off x="2847975" y="6410325"/>
            <a:ext cx="9344025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Consult your safeguarding lead early. Refer on reasonable suspicion, not certainty.</a:t>
            </a:r>
            <a:endParaRPr lang="en-US" sz="1200" dirty="0"/>
          </a:p>
        </p:txBody>
      </p:sp>
      <p:sp>
        <p:nvSpPr>
          <p:cNvPr id="22" name="SK-19-text-21"/>
          <p:cNvSpPr/>
          <p:nvPr/>
        </p:nvSpPr>
        <p:spPr>
          <a:xfrm>
            <a:off x="9656415" y="6600825"/>
            <a:ext cx="2535436" cy="1291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17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• 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5396" y="6000750"/>
            <a:ext cx="268188" cy="260598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988" y="6000750"/>
            <a:ext cx="316855" cy="260598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2866579"/>
            <a:ext cx="3389263" cy="2989957"/>
          </a:xfrm>
          <a:prstGeom prst="rect">
            <a:avLst/>
          </a:prstGeom>
        </p:spPr>
      </p:pic>
      <p:sp>
        <p:nvSpPr>
          <p:cNvPr id="6" name="SK-20-text-5"/>
          <p:cNvSpPr/>
          <p:nvPr/>
        </p:nvSpPr>
        <p:spPr>
          <a:xfrm>
            <a:off x="533400" y="990600"/>
            <a:ext cx="4285208" cy="1020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Asking the</a:t>
            </a:r>
            <a:endParaRPr lang="en-US" sz="3375" dirty="0"/>
          </a:p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Right Questions</a:t>
            </a:r>
            <a:endParaRPr lang="en-US" sz="3375" dirty="0"/>
          </a:p>
        </p:txBody>
      </p:sp>
      <p:sp>
        <p:nvSpPr>
          <p:cNvPr id="7" name="SK-20-text-6"/>
          <p:cNvSpPr/>
          <p:nvPr/>
        </p:nvSpPr>
        <p:spPr>
          <a:xfrm>
            <a:off x="5381625" y="1076325"/>
            <a:ext cx="3143250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Are you in a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relationship? Can you tell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 about it?</a:t>
            </a:r>
            <a:endParaRPr lang="en-US" sz="1725" dirty="0"/>
          </a:p>
        </p:txBody>
      </p:sp>
      <p:sp>
        <p:nvSpPr>
          <p:cNvPr id="8" name="SK-20-text-7"/>
          <p:cNvSpPr/>
          <p:nvPr/>
        </p:nvSpPr>
        <p:spPr>
          <a:xfrm>
            <a:off x="8810625" y="1076325"/>
            <a:ext cx="2923133" cy="565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Are you happy? What's</a:t>
            </a:r>
            <a:endParaRPr lang="en-US" sz="1725" dirty="0"/>
          </a:p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going well for you?</a:t>
            </a:r>
            <a:endParaRPr lang="en-US" sz="1725" dirty="0"/>
          </a:p>
        </p:txBody>
      </p:sp>
      <p:sp>
        <p:nvSpPr>
          <p:cNvPr id="9" name="SK-20-text-8"/>
          <p:cNvSpPr/>
          <p:nvPr/>
        </p:nvSpPr>
        <p:spPr>
          <a:xfrm>
            <a:off x="5381625" y="2762250"/>
            <a:ext cx="3101280" cy="10513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Have you ever felt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scared or uncomfortable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with someone you've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been sexual with?</a:t>
            </a:r>
            <a:endParaRPr lang="en-US" sz="1725" dirty="0"/>
          </a:p>
        </p:txBody>
      </p:sp>
      <p:sp>
        <p:nvSpPr>
          <p:cNvPr id="10" name="SK-20-text-9"/>
          <p:cNvSpPr/>
          <p:nvPr/>
        </p:nvSpPr>
        <p:spPr>
          <a:xfrm>
            <a:off x="8810625" y="2762250"/>
            <a:ext cx="2786955" cy="1130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Has anyone given you</a:t>
            </a:r>
            <a:endParaRPr lang="en-US" sz="1725" dirty="0"/>
          </a:p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gifts, money, drugs or</a:t>
            </a:r>
            <a:endParaRPr lang="en-US" sz="1725" dirty="0"/>
          </a:p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alcohol in exchange</a:t>
            </a:r>
            <a:endParaRPr lang="en-US" sz="1725" dirty="0"/>
          </a:p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 sex?</a:t>
            </a:r>
            <a:endParaRPr lang="en-US" sz="1725" dirty="0"/>
          </a:p>
        </p:txBody>
      </p:sp>
      <p:sp>
        <p:nvSpPr>
          <p:cNvPr id="11" name="SK-20-text-10"/>
          <p:cNvSpPr/>
          <p:nvPr/>
        </p:nvSpPr>
        <p:spPr>
          <a:xfrm>
            <a:off x="5381625" y="4800600"/>
            <a:ext cx="2703165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 you feel you could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say no to sex?</a:t>
            </a:r>
            <a:endParaRPr lang="en-US" sz="1725" dirty="0"/>
          </a:p>
        </p:txBody>
      </p:sp>
      <p:sp>
        <p:nvSpPr>
          <p:cNvPr id="12" name="SK-20-text-11"/>
          <p:cNvSpPr/>
          <p:nvPr/>
        </p:nvSpPr>
        <p:spPr>
          <a:xfrm>
            <a:off x="8810625" y="4800600"/>
            <a:ext cx="2640211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do you meet?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else is there?</a:t>
            </a:r>
            <a:endParaRPr lang="en-US" sz="1725" dirty="0"/>
          </a:p>
        </p:txBody>
      </p:sp>
      <p:sp>
        <p:nvSpPr>
          <p:cNvPr id="13" name="SK-20-text-12"/>
          <p:cNvSpPr/>
          <p:nvPr/>
        </p:nvSpPr>
        <p:spPr>
          <a:xfrm>
            <a:off x="5662612" y="6049906"/>
            <a:ext cx="6810375" cy="1869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72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trauma-informed, non-judgmental language throughout</a:t>
            </a:r>
            <a:endParaRPr lang="en-US" sz="1350" dirty="0"/>
          </a:p>
        </p:txBody>
      </p:sp>
      <p:sp>
        <p:nvSpPr>
          <p:cNvPr id="14" name="SK-20-text-13"/>
          <p:cNvSpPr/>
          <p:nvPr/>
        </p:nvSpPr>
        <p:spPr>
          <a:xfrm>
            <a:off x="5372546" y="685800"/>
            <a:ext cx="198983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975" dirty="0"/>
          </a:p>
        </p:txBody>
      </p:sp>
      <p:sp>
        <p:nvSpPr>
          <p:cNvPr id="15" name="SK-20-text-14"/>
          <p:cNvSpPr/>
          <p:nvPr/>
        </p:nvSpPr>
        <p:spPr>
          <a:xfrm>
            <a:off x="8801546" y="685800"/>
            <a:ext cx="198983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975" dirty="0"/>
          </a:p>
        </p:txBody>
      </p:sp>
      <p:sp>
        <p:nvSpPr>
          <p:cNvPr id="16" name="SK-20-text-15"/>
          <p:cNvSpPr/>
          <p:nvPr/>
        </p:nvSpPr>
        <p:spPr>
          <a:xfrm>
            <a:off x="5372546" y="2400300"/>
            <a:ext cx="198983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975" dirty="0"/>
          </a:p>
        </p:txBody>
      </p:sp>
      <p:sp>
        <p:nvSpPr>
          <p:cNvPr id="17" name="SK-20-text-16"/>
          <p:cNvSpPr/>
          <p:nvPr/>
        </p:nvSpPr>
        <p:spPr>
          <a:xfrm>
            <a:off x="8801546" y="2400300"/>
            <a:ext cx="198983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975" dirty="0"/>
          </a:p>
        </p:txBody>
      </p:sp>
      <p:sp>
        <p:nvSpPr>
          <p:cNvPr id="18" name="SK-20-text-17"/>
          <p:cNvSpPr/>
          <p:nvPr/>
        </p:nvSpPr>
        <p:spPr>
          <a:xfrm>
            <a:off x="5372546" y="4419600"/>
            <a:ext cx="198983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975" dirty="0"/>
          </a:p>
        </p:txBody>
      </p:sp>
      <p:sp>
        <p:nvSpPr>
          <p:cNvPr id="19" name="SK-20-text-18"/>
          <p:cNvSpPr/>
          <p:nvPr/>
        </p:nvSpPr>
        <p:spPr>
          <a:xfrm>
            <a:off x="8801546" y="4419600"/>
            <a:ext cx="198983" cy="1596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975" dirty="0"/>
          </a:p>
        </p:txBody>
      </p:sp>
      <p:sp>
        <p:nvSpPr>
          <p:cNvPr id="20" name="SK-20-text-19"/>
          <p:cNvSpPr/>
          <p:nvPr/>
        </p:nvSpPr>
        <p:spPr>
          <a:xfrm>
            <a:off x="5170140" y="6638925"/>
            <a:ext cx="1927771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F992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1" name="SK-20-text-20"/>
          <p:cNvSpPr/>
          <p:nvPr/>
        </p:nvSpPr>
        <p:spPr>
          <a:xfrm>
            <a:off x="590550" y="476250"/>
            <a:ext cx="3474720" cy="2422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CONSULTATION SKILLS</a:t>
            </a:r>
            <a:endParaRPr lang="en-US" sz="1200" dirty="0"/>
          </a:p>
        </p:txBody>
      </p:sp>
      <p:sp>
        <p:nvSpPr>
          <p:cNvPr id="22" name="SK-20-text-21"/>
          <p:cNvSpPr/>
          <p:nvPr/>
        </p:nvSpPr>
        <p:spPr>
          <a:xfrm>
            <a:off x="409575" y="6638925"/>
            <a:ext cx="694944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— Adolescent Safeguarding</a:t>
            </a:r>
            <a:endParaRPr lang="en-US" sz="1200" dirty="0"/>
          </a:p>
        </p:txBody>
      </p:sp>
      <p:sp>
        <p:nvSpPr>
          <p:cNvPr id="23" name="SK-20-text-22"/>
          <p:cNvSpPr/>
          <p:nvPr/>
        </p:nvSpPr>
        <p:spPr>
          <a:xfrm>
            <a:off x="11277600" y="6638925"/>
            <a:ext cx="555278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 / 30</a:t>
            </a:r>
            <a:endParaRPr lang="en-US" sz="1200" dirty="0"/>
          </a:p>
        </p:txBody>
      </p:sp>
      <p:sp>
        <p:nvSpPr>
          <p:cNvPr id="24" name="SK-20-text-23"/>
          <p:cNvSpPr/>
          <p:nvPr/>
        </p:nvSpPr>
        <p:spPr>
          <a:xfrm>
            <a:off x="533400" y="2181225"/>
            <a:ext cx="8534400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*Trauma-informed · Non-judgmental · Supportive</a:t>
            </a:r>
            <a:endParaRPr lang="en-US" sz="1200" dirty="0"/>
          </a:p>
        </p:txBody>
      </p:sp>
      <p:sp>
        <p:nvSpPr>
          <p:cNvPr id="25" name="SK-20-text-24"/>
          <p:cNvSpPr/>
          <p:nvPr/>
        </p:nvSpPr>
        <p:spPr>
          <a:xfrm>
            <a:off x="980480" y="6086475"/>
            <a:ext cx="2734568" cy="2117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6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*Use open, unhurried language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92" y="1913334"/>
            <a:ext cx="506495" cy="532214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92" y="1998465"/>
            <a:ext cx="356422" cy="361953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687" y="1913334"/>
            <a:ext cx="3451666" cy="532214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016" y="1913334"/>
            <a:ext cx="506494" cy="532214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016" y="1998465"/>
            <a:ext cx="356421" cy="361953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7510" y="1913334"/>
            <a:ext cx="3451666" cy="532214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192" y="2445548"/>
            <a:ext cx="506495" cy="532214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192" y="2530679"/>
            <a:ext cx="356422" cy="361953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1687" y="2445548"/>
            <a:ext cx="3451666" cy="532214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81016" y="2445548"/>
            <a:ext cx="506494" cy="532214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1016" y="2530679"/>
            <a:ext cx="356421" cy="361953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7510" y="2445548"/>
            <a:ext cx="3451666" cy="532214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5192" y="2977762"/>
            <a:ext cx="506495" cy="532214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5192" y="3062892"/>
            <a:ext cx="356422" cy="361953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1687" y="2977762"/>
            <a:ext cx="3451666" cy="532214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81016" y="2977762"/>
            <a:ext cx="506494" cy="532214"/>
          </a:xfrm>
          <a:prstGeom prst="rect">
            <a:avLst/>
          </a:prstGeom>
        </p:spPr>
      </p:pic>
      <p:pic>
        <p:nvPicPr>
          <p:cNvPr id="19" name="SK-21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81016" y="3062892"/>
            <a:ext cx="356421" cy="361953"/>
          </a:xfrm>
          <a:prstGeom prst="rect">
            <a:avLst/>
          </a:prstGeom>
        </p:spPr>
      </p:pic>
      <p:pic>
        <p:nvPicPr>
          <p:cNvPr id="20" name="SK-21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87510" y="2977762"/>
            <a:ext cx="3451666" cy="532214"/>
          </a:xfrm>
          <a:prstGeom prst="rect">
            <a:avLst/>
          </a:prstGeom>
        </p:spPr>
      </p:pic>
      <p:pic>
        <p:nvPicPr>
          <p:cNvPr id="21" name="SK-21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5192" y="3509976"/>
            <a:ext cx="506495" cy="532214"/>
          </a:xfrm>
          <a:prstGeom prst="rect">
            <a:avLst/>
          </a:prstGeom>
        </p:spPr>
      </p:pic>
      <p:pic>
        <p:nvPicPr>
          <p:cNvPr id="22" name="SK-21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5192" y="3595106"/>
            <a:ext cx="356422" cy="361953"/>
          </a:xfrm>
          <a:prstGeom prst="rect">
            <a:avLst/>
          </a:prstGeom>
        </p:spPr>
      </p:pic>
      <p:pic>
        <p:nvPicPr>
          <p:cNvPr id="23" name="SK-21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1687" y="3509976"/>
            <a:ext cx="3451666" cy="532214"/>
          </a:xfrm>
          <a:prstGeom prst="rect">
            <a:avLst/>
          </a:prstGeom>
        </p:spPr>
      </p:pic>
      <p:pic>
        <p:nvPicPr>
          <p:cNvPr id="24" name="SK-21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81016" y="3509976"/>
            <a:ext cx="506494" cy="532214"/>
          </a:xfrm>
          <a:prstGeom prst="rect">
            <a:avLst/>
          </a:prstGeom>
        </p:spPr>
      </p:pic>
      <p:pic>
        <p:nvPicPr>
          <p:cNvPr id="25" name="SK-21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81016" y="3595106"/>
            <a:ext cx="356421" cy="361953"/>
          </a:xfrm>
          <a:prstGeom prst="rect">
            <a:avLst/>
          </a:prstGeom>
        </p:spPr>
      </p:pic>
      <p:pic>
        <p:nvPicPr>
          <p:cNvPr id="26" name="SK-21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87510" y="3509976"/>
            <a:ext cx="3451666" cy="532214"/>
          </a:xfrm>
          <a:prstGeom prst="rect">
            <a:avLst/>
          </a:prstGeom>
        </p:spPr>
      </p:pic>
      <p:pic>
        <p:nvPicPr>
          <p:cNvPr id="27" name="SK-21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5192" y="4042190"/>
            <a:ext cx="506495" cy="532214"/>
          </a:xfrm>
          <a:prstGeom prst="rect">
            <a:avLst/>
          </a:prstGeom>
        </p:spPr>
      </p:pic>
      <p:pic>
        <p:nvPicPr>
          <p:cNvPr id="28" name="SK-21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5192" y="4127320"/>
            <a:ext cx="356422" cy="361953"/>
          </a:xfrm>
          <a:prstGeom prst="rect">
            <a:avLst/>
          </a:prstGeom>
        </p:spPr>
      </p:pic>
      <p:pic>
        <p:nvPicPr>
          <p:cNvPr id="29" name="SK-21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91687" y="4042190"/>
            <a:ext cx="3451666" cy="532214"/>
          </a:xfrm>
          <a:prstGeom prst="rect">
            <a:avLst/>
          </a:prstGeom>
        </p:spPr>
      </p:pic>
      <p:pic>
        <p:nvPicPr>
          <p:cNvPr id="30" name="SK-21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881016" y="4042190"/>
            <a:ext cx="506494" cy="532214"/>
          </a:xfrm>
          <a:prstGeom prst="rect">
            <a:avLst/>
          </a:prstGeom>
        </p:spPr>
      </p:pic>
      <p:pic>
        <p:nvPicPr>
          <p:cNvPr id="31" name="SK-21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81016" y="4127320"/>
            <a:ext cx="356421" cy="361953"/>
          </a:xfrm>
          <a:prstGeom prst="rect">
            <a:avLst/>
          </a:prstGeom>
        </p:spPr>
      </p:pic>
      <p:pic>
        <p:nvPicPr>
          <p:cNvPr id="32" name="SK-21-img-3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7510" y="4042190"/>
            <a:ext cx="3451666" cy="532214"/>
          </a:xfrm>
          <a:prstGeom prst="rect">
            <a:avLst/>
          </a:prstGeom>
        </p:spPr>
      </p:pic>
      <p:pic>
        <p:nvPicPr>
          <p:cNvPr id="33" name="SK-21-img-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85192" y="4574403"/>
            <a:ext cx="506495" cy="580434"/>
          </a:xfrm>
          <a:prstGeom prst="rect">
            <a:avLst/>
          </a:prstGeom>
        </p:spPr>
      </p:pic>
      <p:pic>
        <p:nvPicPr>
          <p:cNvPr id="34" name="SK-21-img-33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85192" y="4683644"/>
            <a:ext cx="356422" cy="361953"/>
          </a:xfrm>
          <a:prstGeom prst="rect">
            <a:avLst/>
          </a:prstGeom>
        </p:spPr>
      </p:pic>
      <p:pic>
        <p:nvPicPr>
          <p:cNvPr id="35" name="SK-21-img-34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91687" y="4574403"/>
            <a:ext cx="3451666" cy="580434"/>
          </a:xfrm>
          <a:prstGeom prst="rect">
            <a:avLst/>
          </a:prstGeom>
        </p:spPr>
      </p:pic>
      <p:pic>
        <p:nvPicPr>
          <p:cNvPr id="36" name="SK-21-img-35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881016" y="4574403"/>
            <a:ext cx="506494" cy="580434"/>
          </a:xfrm>
          <a:prstGeom prst="rect">
            <a:avLst/>
          </a:prstGeom>
        </p:spPr>
      </p:pic>
      <p:pic>
        <p:nvPicPr>
          <p:cNvPr id="37" name="SK-21-img-36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881016" y="4683644"/>
            <a:ext cx="356421" cy="361953"/>
          </a:xfrm>
          <a:prstGeom prst="rect">
            <a:avLst/>
          </a:prstGeom>
        </p:spPr>
      </p:pic>
      <p:pic>
        <p:nvPicPr>
          <p:cNvPr id="38" name="SK-21-img-37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387510" y="4574403"/>
            <a:ext cx="3451666" cy="580434"/>
          </a:xfrm>
          <a:prstGeom prst="rect">
            <a:avLst/>
          </a:prstGeom>
        </p:spPr>
      </p:pic>
      <p:pic>
        <p:nvPicPr>
          <p:cNvPr id="39" name="SK-21-img-38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85192" y="5154838"/>
            <a:ext cx="506495" cy="532214"/>
          </a:xfrm>
          <a:prstGeom prst="rect">
            <a:avLst/>
          </a:prstGeom>
        </p:spPr>
      </p:pic>
      <p:pic>
        <p:nvPicPr>
          <p:cNvPr id="40" name="SK-21-img-39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85192" y="5239969"/>
            <a:ext cx="356422" cy="361953"/>
          </a:xfrm>
          <a:prstGeom prst="rect">
            <a:avLst/>
          </a:prstGeom>
        </p:spPr>
      </p:pic>
      <p:pic>
        <p:nvPicPr>
          <p:cNvPr id="41" name="SK-21-img-40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91687" y="5154838"/>
            <a:ext cx="3451666" cy="532214"/>
          </a:xfrm>
          <a:prstGeom prst="rect">
            <a:avLst/>
          </a:prstGeom>
        </p:spPr>
      </p:pic>
      <p:pic>
        <p:nvPicPr>
          <p:cNvPr id="42" name="SK-21-img-41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881016" y="5154838"/>
            <a:ext cx="506494" cy="532214"/>
          </a:xfrm>
          <a:prstGeom prst="rect">
            <a:avLst/>
          </a:prstGeom>
        </p:spPr>
      </p:pic>
      <p:pic>
        <p:nvPicPr>
          <p:cNvPr id="43" name="SK-21-img-42" descr="preencoded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881016" y="5239969"/>
            <a:ext cx="356421" cy="361953"/>
          </a:xfrm>
          <a:prstGeom prst="rect">
            <a:avLst/>
          </a:prstGeom>
        </p:spPr>
      </p:pic>
      <p:pic>
        <p:nvPicPr>
          <p:cNvPr id="44" name="SK-21-img-4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7510" y="5154838"/>
            <a:ext cx="3451666" cy="532214"/>
          </a:xfrm>
          <a:prstGeom prst="rect">
            <a:avLst/>
          </a:prstGeom>
        </p:spPr>
      </p:pic>
      <p:pic>
        <p:nvPicPr>
          <p:cNvPr id="45" name="SK-21-img-44" descr="preencoded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85192" y="5772629"/>
            <a:ext cx="356422" cy="361952"/>
          </a:xfrm>
          <a:prstGeom prst="rect">
            <a:avLst/>
          </a:prstGeom>
        </p:spPr>
      </p:pic>
      <p:sp>
        <p:nvSpPr>
          <p:cNvPr id="46" name="SK-21-text-45"/>
          <p:cNvSpPr/>
          <p:nvPr/>
        </p:nvSpPr>
        <p:spPr>
          <a:xfrm>
            <a:off x="585192" y="1998465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1.</a:t>
            </a:r>
            <a:endParaRPr lang="en-US" sz="1366" dirty="0"/>
          </a:p>
        </p:txBody>
      </p:sp>
      <p:sp>
        <p:nvSpPr>
          <p:cNvPr id="47" name="SK-21-text-46"/>
          <p:cNvSpPr/>
          <p:nvPr/>
        </p:nvSpPr>
        <p:spPr>
          <a:xfrm>
            <a:off x="1129205" y="1913334"/>
            <a:ext cx="8685048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Going missing overnight without permission</a:t>
            </a:r>
            <a:endParaRPr lang="en-US" sz="1366" dirty="0"/>
          </a:p>
        </p:txBody>
      </p:sp>
      <p:sp>
        <p:nvSpPr>
          <p:cNvPr id="48" name="SK-21-text-47"/>
          <p:cNvSpPr/>
          <p:nvPr/>
        </p:nvSpPr>
        <p:spPr>
          <a:xfrm>
            <a:off x="4881016" y="1998465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9.</a:t>
            </a:r>
            <a:endParaRPr lang="en-US" sz="1366" dirty="0"/>
          </a:p>
        </p:txBody>
      </p:sp>
      <p:sp>
        <p:nvSpPr>
          <p:cNvPr id="49" name="SK-21-text-48"/>
          <p:cNvSpPr/>
          <p:nvPr/>
        </p:nvSpPr>
        <p:spPr>
          <a:xfrm>
            <a:off x="5425028" y="1913334"/>
            <a:ext cx="4549311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Regular alcohol misuse</a:t>
            </a:r>
            <a:endParaRPr lang="en-US" sz="1366" dirty="0"/>
          </a:p>
        </p:txBody>
      </p:sp>
      <p:sp>
        <p:nvSpPr>
          <p:cNvPr id="50" name="SK-21-text-49"/>
          <p:cNvSpPr/>
          <p:nvPr/>
        </p:nvSpPr>
        <p:spPr>
          <a:xfrm>
            <a:off x="585192" y="2530679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2.</a:t>
            </a:r>
            <a:endParaRPr lang="en-US" sz="1366" dirty="0"/>
          </a:p>
        </p:txBody>
      </p:sp>
      <p:sp>
        <p:nvSpPr>
          <p:cNvPr id="51" name="SK-21-text-50"/>
          <p:cNvSpPr/>
          <p:nvPr/>
        </p:nvSpPr>
        <p:spPr>
          <a:xfrm>
            <a:off x="1129205" y="2445548"/>
            <a:ext cx="9029693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Age difference ≥4 years with sexual partner</a:t>
            </a:r>
            <a:endParaRPr lang="en-US" sz="1366" dirty="0"/>
          </a:p>
        </p:txBody>
      </p:sp>
      <p:sp>
        <p:nvSpPr>
          <p:cNvPr id="52" name="SK-21-text-51"/>
          <p:cNvSpPr/>
          <p:nvPr/>
        </p:nvSpPr>
        <p:spPr>
          <a:xfrm>
            <a:off x="4881016" y="2530679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10.</a:t>
            </a:r>
            <a:endParaRPr lang="en-US" sz="1366" dirty="0"/>
          </a:p>
        </p:txBody>
      </p:sp>
      <p:sp>
        <p:nvSpPr>
          <p:cNvPr id="53" name="SK-21-text-52"/>
          <p:cNvSpPr/>
          <p:nvPr/>
        </p:nvSpPr>
        <p:spPr>
          <a:xfrm>
            <a:off x="5425028" y="2445548"/>
            <a:ext cx="6766972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School exclusion or persistent truancy</a:t>
            </a:r>
            <a:endParaRPr lang="en-US" sz="1366" dirty="0"/>
          </a:p>
        </p:txBody>
      </p:sp>
      <p:sp>
        <p:nvSpPr>
          <p:cNvPr id="54" name="SK-21-text-53"/>
          <p:cNvSpPr/>
          <p:nvPr/>
        </p:nvSpPr>
        <p:spPr>
          <a:xfrm>
            <a:off x="585192" y="3062892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3.</a:t>
            </a:r>
            <a:endParaRPr lang="en-US" sz="1366" dirty="0"/>
          </a:p>
        </p:txBody>
      </p:sp>
      <p:sp>
        <p:nvSpPr>
          <p:cNvPr id="55" name="SK-21-text-54"/>
          <p:cNvSpPr/>
          <p:nvPr/>
        </p:nvSpPr>
        <p:spPr>
          <a:xfrm>
            <a:off x="1129205" y="2977762"/>
            <a:ext cx="7444327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Controlling or coercive relationship</a:t>
            </a:r>
            <a:endParaRPr lang="en-US" sz="1366" dirty="0"/>
          </a:p>
        </p:txBody>
      </p:sp>
      <p:sp>
        <p:nvSpPr>
          <p:cNvPr id="56" name="SK-21-text-55"/>
          <p:cNvSpPr/>
          <p:nvPr/>
        </p:nvSpPr>
        <p:spPr>
          <a:xfrm>
            <a:off x="4881016" y="3062892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11.</a:t>
            </a:r>
            <a:endParaRPr lang="en-US" sz="1366" dirty="0"/>
          </a:p>
        </p:txBody>
      </p:sp>
      <p:sp>
        <p:nvSpPr>
          <p:cNvPr id="57" name="SK-21-text-56"/>
          <p:cNvSpPr/>
          <p:nvPr/>
        </p:nvSpPr>
        <p:spPr>
          <a:xfrm>
            <a:off x="5425028" y="2977762"/>
            <a:ext cx="6766972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Physical or sexual hurt by someone</a:t>
            </a:r>
            <a:endParaRPr lang="en-US" sz="1366" dirty="0"/>
          </a:p>
        </p:txBody>
      </p:sp>
      <p:sp>
        <p:nvSpPr>
          <p:cNvPr id="58" name="SK-21-text-57"/>
          <p:cNvSpPr/>
          <p:nvPr/>
        </p:nvSpPr>
        <p:spPr>
          <a:xfrm>
            <a:off x="585192" y="3595106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4.</a:t>
            </a:r>
            <a:endParaRPr lang="en-US" sz="1366" dirty="0"/>
          </a:p>
        </p:txBody>
      </p:sp>
      <p:sp>
        <p:nvSpPr>
          <p:cNvPr id="59" name="SK-21-text-58"/>
          <p:cNvSpPr/>
          <p:nvPr/>
        </p:nvSpPr>
        <p:spPr>
          <a:xfrm>
            <a:off x="1129205" y="3509976"/>
            <a:ext cx="7444327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Frequenting exploitation-known areas</a:t>
            </a:r>
            <a:endParaRPr lang="en-US" sz="1366" dirty="0"/>
          </a:p>
        </p:txBody>
      </p:sp>
      <p:sp>
        <p:nvSpPr>
          <p:cNvPr id="60" name="SK-21-text-59"/>
          <p:cNvSpPr/>
          <p:nvPr/>
        </p:nvSpPr>
        <p:spPr>
          <a:xfrm>
            <a:off x="4881016" y="3595106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12.</a:t>
            </a:r>
            <a:endParaRPr lang="en-US" sz="1366" dirty="0"/>
          </a:p>
        </p:txBody>
      </p:sp>
      <p:sp>
        <p:nvSpPr>
          <p:cNvPr id="61" name="SK-21-text-60"/>
          <p:cNvSpPr/>
          <p:nvPr/>
        </p:nvSpPr>
        <p:spPr>
          <a:xfrm>
            <a:off x="5425028" y="3509976"/>
            <a:ext cx="6766972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Internet relationships with unknown people</a:t>
            </a:r>
            <a:endParaRPr lang="en-US" sz="1366" dirty="0"/>
          </a:p>
        </p:txBody>
      </p:sp>
      <p:sp>
        <p:nvSpPr>
          <p:cNvPr id="62" name="SK-21-text-61"/>
          <p:cNvSpPr/>
          <p:nvPr/>
        </p:nvSpPr>
        <p:spPr>
          <a:xfrm>
            <a:off x="585192" y="4127320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5.</a:t>
            </a:r>
            <a:endParaRPr lang="en-US" sz="1366" dirty="0"/>
          </a:p>
        </p:txBody>
      </p:sp>
      <p:sp>
        <p:nvSpPr>
          <p:cNvPr id="63" name="SK-21-text-62"/>
          <p:cNvSpPr/>
          <p:nvPr/>
        </p:nvSpPr>
        <p:spPr>
          <a:xfrm>
            <a:off x="1129205" y="4042190"/>
            <a:ext cx="6203606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Living outside the family home</a:t>
            </a:r>
            <a:endParaRPr lang="en-US" sz="1366" dirty="0"/>
          </a:p>
        </p:txBody>
      </p:sp>
      <p:sp>
        <p:nvSpPr>
          <p:cNvPr id="64" name="SK-21-text-63"/>
          <p:cNvSpPr/>
          <p:nvPr/>
        </p:nvSpPr>
        <p:spPr>
          <a:xfrm>
            <a:off x="4881016" y="4127320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13.</a:t>
            </a:r>
            <a:endParaRPr lang="en-US" sz="1366" dirty="0"/>
          </a:p>
        </p:txBody>
      </p:sp>
      <p:sp>
        <p:nvSpPr>
          <p:cNvPr id="65" name="SK-21-text-64"/>
          <p:cNvSpPr/>
          <p:nvPr/>
        </p:nvSpPr>
        <p:spPr>
          <a:xfrm>
            <a:off x="5425028" y="4042190"/>
            <a:ext cx="3722163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STI history (boys)</a:t>
            </a:r>
            <a:endParaRPr lang="en-US" sz="1366" dirty="0"/>
          </a:p>
        </p:txBody>
      </p:sp>
      <p:sp>
        <p:nvSpPr>
          <p:cNvPr id="66" name="SK-21-text-65"/>
          <p:cNvSpPr/>
          <p:nvPr/>
        </p:nvSpPr>
        <p:spPr>
          <a:xfrm>
            <a:off x="585192" y="4683644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6.</a:t>
            </a:r>
            <a:endParaRPr lang="en-US" sz="1366" dirty="0"/>
          </a:p>
        </p:txBody>
      </p:sp>
      <p:sp>
        <p:nvSpPr>
          <p:cNvPr id="67" name="SK-21-text-66"/>
          <p:cNvSpPr/>
          <p:nvPr/>
        </p:nvSpPr>
        <p:spPr>
          <a:xfrm>
            <a:off x="1129205" y="4574403"/>
            <a:ext cx="3375466" cy="5804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Parent/guardian with substance misuse or mental health problems</a:t>
            </a:r>
            <a:endParaRPr lang="en-US" sz="1366" dirty="0"/>
          </a:p>
        </p:txBody>
      </p:sp>
      <p:sp>
        <p:nvSpPr>
          <p:cNvPr id="68" name="SK-21-text-67"/>
          <p:cNvSpPr/>
          <p:nvPr/>
        </p:nvSpPr>
        <p:spPr>
          <a:xfrm>
            <a:off x="4881016" y="4683644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14.</a:t>
            </a:r>
            <a:endParaRPr lang="en-US" sz="1366" dirty="0"/>
          </a:p>
        </p:txBody>
      </p:sp>
      <p:sp>
        <p:nvSpPr>
          <p:cNvPr id="69" name="SK-21-text-68"/>
          <p:cNvSpPr/>
          <p:nvPr/>
        </p:nvSpPr>
        <p:spPr>
          <a:xfrm>
            <a:off x="5425028" y="4574403"/>
            <a:ext cx="6766972" cy="5804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STI, pregnancy or termination (girls)</a:t>
            </a:r>
            <a:endParaRPr lang="en-US" sz="1366" dirty="0"/>
          </a:p>
        </p:txBody>
      </p:sp>
      <p:sp>
        <p:nvSpPr>
          <p:cNvPr id="70" name="SK-21-text-69"/>
          <p:cNvSpPr/>
          <p:nvPr/>
        </p:nvSpPr>
        <p:spPr>
          <a:xfrm>
            <a:off x="585192" y="5239969"/>
            <a:ext cx="356422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7.</a:t>
            </a:r>
            <a:endParaRPr lang="en-US" sz="1366" dirty="0"/>
          </a:p>
        </p:txBody>
      </p:sp>
      <p:sp>
        <p:nvSpPr>
          <p:cNvPr id="71" name="SK-21-text-70"/>
          <p:cNvSpPr/>
          <p:nvPr/>
        </p:nvSpPr>
        <p:spPr>
          <a:xfrm>
            <a:off x="1129205" y="5154838"/>
            <a:ext cx="6617179" cy="532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Unable to see friends of own age</a:t>
            </a:r>
            <a:endParaRPr lang="en-US" sz="1366" dirty="0"/>
          </a:p>
        </p:txBody>
      </p:sp>
      <p:sp>
        <p:nvSpPr>
          <p:cNvPr id="72" name="SK-21-text-71"/>
          <p:cNvSpPr/>
          <p:nvPr/>
        </p:nvSpPr>
        <p:spPr>
          <a:xfrm>
            <a:off x="4881016" y="5239969"/>
            <a:ext cx="356421" cy="3619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15.</a:t>
            </a:r>
            <a:endParaRPr lang="en-US" sz="1366" dirty="0"/>
          </a:p>
        </p:txBody>
      </p:sp>
      <p:sp>
        <p:nvSpPr>
          <p:cNvPr id="73" name="SK-21-text-72"/>
          <p:cNvSpPr/>
          <p:nvPr/>
        </p:nvSpPr>
        <p:spPr>
          <a:xfrm>
            <a:off x="5425028" y="5319592"/>
            <a:ext cx="6766560" cy="20002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i="1" dirty="0">
                <a:solidFill>
                  <a:srgbClr val="000000"/>
                </a:solidFill>
              </a:rPr>
              <a:t>(Reserved — clinician judgement)</a:t>
            </a:r>
            <a:endParaRPr lang="en-US" sz="1366" dirty="0"/>
          </a:p>
        </p:txBody>
      </p:sp>
      <p:sp>
        <p:nvSpPr>
          <p:cNvPr id="74" name="SK-21-text-73"/>
          <p:cNvSpPr/>
          <p:nvPr/>
        </p:nvSpPr>
        <p:spPr>
          <a:xfrm>
            <a:off x="585192" y="5772629"/>
            <a:ext cx="356422" cy="3619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66" b="1" dirty="0">
                <a:solidFill>
                  <a:srgbClr val="000000"/>
                </a:solidFill>
              </a:rPr>
              <a:t>8.</a:t>
            </a:r>
            <a:endParaRPr lang="en-US" sz="1366" dirty="0"/>
          </a:p>
        </p:txBody>
      </p:sp>
      <p:sp>
        <p:nvSpPr>
          <p:cNvPr id="75" name="SK-21-text-74"/>
          <p:cNvSpPr/>
          <p:nvPr/>
        </p:nvSpPr>
        <p:spPr>
          <a:xfrm>
            <a:off x="1129205" y="5687052"/>
            <a:ext cx="7651114" cy="53310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1"/>
              </a:lnSpc>
              <a:buNone/>
            </a:pPr>
            <a:r>
              <a:rPr lang="en-US" sz="1366" dirty="0">
                <a:solidFill>
                  <a:srgbClr val="000000"/>
                </a:solidFill>
              </a:rPr>
              <a:t>Poor self-esteem or self-harm history</a:t>
            </a:r>
            <a:endParaRPr lang="en-US" sz="1366" dirty="0"/>
          </a:p>
        </p:txBody>
      </p:sp>
      <p:sp>
        <p:nvSpPr>
          <p:cNvPr id="76" name="SK-21-text-75"/>
          <p:cNvSpPr/>
          <p:nvPr/>
        </p:nvSpPr>
        <p:spPr>
          <a:xfrm>
            <a:off x="657225" y="742950"/>
            <a:ext cx="10934700" cy="3905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75"/>
              </a:lnSpc>
              <a:buNone/>
            </a:pPr>
            <a:r>
              <a:rPr lang="en-US" sz="3075" dirty="0">
                <a:solidFill>
                  <a:srgbClr val="222222"/>
                </a:solidFill>
              </a:rPr>
              <a:t>CSERQ15 Screening Tool</a:t>
            </a:r>
            <a:endParaRPr lang="en-US" sz="3075" dirty="0"/>
          </a:p>
        </p:txBody>
      </p:sp>
      <p:sp>
        <p:nvSpPr>
          <p:cNvPr id="77" name="SK-21-text-76"/>
          <p:cNvSpPr/>
          <p:nvPr/>
        </p:nvSpPr>
        <p:spPr>
          <a:xfrm>
            <a:off x="10144571" y="2590800"/>
            <a:ext cx="618083" cy="419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dirty="0">
                <a:solidFill>
                  <a:srgbClr val="000000"/>
                </a:solidFill>
              </a:rPr>
              <a:t>5+</a:t>
            </a:r>
            <a:endParaRPr lang="en-US" sz="2850" dirty="0"/>
          </a:p>
        </p:txBody>
      </p:sp>
      <p:sp>
        <p:nvSpPr>
          <p:cNvPr id="78" name="SK-21-text-77"/>
          <p:cNvSpPr/>
          <p:nvPr/>
        </p:nvSpPr>
        <p:spPr>
          <a:xfrm>
            <a:off x="10164514" y="3924300"/>
            <a:ext cx="597098" cy="419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dirty="0">
                <a:solidFill>
                  <a:srgbClr val="000000"/>
                </a:solidFill>
              </a:rPr>
              <a:t>1+</a:t>
            </a:r>
            <a:endParaRPr lang="en-US" sz="2850" dirty="0"/>
          </a:p>
        </p:txBody>
      </p:sp>
      <p:sp>
        <p:nvSpPr>
          <p:cNvPr id="79" name="SK-21-text-78"/>
          <p:cNvSpPr/>
          <p:nvPr/>
        </p:nvSpPr>
        <p:spPr>
          <a:xfrm>
            <a:off x="705743" y="6305550"/>
            <a:ext cx="188565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000000"/>
                </a:solidFill>
              </a:rPr>
              <a:t>8.</a:t>
            </a:r>
            <a:endParaRPr lang="en-US" sz="1275" dirty="0"/>
          </a:p>
        </p:txBody>
      </p:sp>
      <p:sp>
        <p:nvSpPr>
          <p:cNvPr id="80" name="SK-21-text-79"/>
          <p:cNvSpPr/>
          <p:nvPr/>
        </p:nvSpPr>
        <p:spPr>
          <a:xfrm>
            <a:off x="657225" y="1323975"/>
            <a:ext cx="11534775" cy="272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i="1" dirty="0">
                <a:solidFill>
                  <a:srgbClr val="666666"/>
                </a:solidFill>
              </a:rPr>
              <a:t>Child Sexual Exploitation Risk Questionnaire — 15 indicators</a:t>
            </a:r>
            <a:endParaRPr lang="en-US" sz="1650" dirty="0"/>
          </a:p>
        </p:txBody>
      </p:sp>
      <p:sp>
        <p:nvSpPr>
          <p:cNvPr id="81" name="SK-21-text-80"/>
          <p:cNvSpPr/>
          <p:nvPr/>
        </p:nvSpPr>
        <p:spPr>
          <a:xfrm>
            <a:off x="9594056" y="3171825"/>
            <a:ext cx="183356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5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positive responses</a:t>
            </a:r>
            <a:endParaRPr lang="en-US" sz="1350" dirty="0"/>
          </a:p>
          <a:p>
            <a:pPr marL="0" indent="0" algn="ctr">
              <a:lnSpc>
                <a:spcPts val="145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= must take action</a:t>
            </a:r>
            <a:endParaRPr lang="en-US" sz="1350" dirty="0"/>
          </a:p>
        </p:txBody>
      </p:sp>
      <p:sp>
        <p:nvSpPr>
          <p:cNvPr id="82" name="SK-21-text-81"/>
          <p:cNvSpPr/>
          <p:nvPr/>
        </p:nvSpPr>
        <p:spPr>
          <a:xfrm>
            <a:off x="9400133" y="4505325"/>
            <a:ext cx="2116336" cy="6027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8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positive response on</a:t>
            </a:r>
            <a:endParaRPr lang="en-US" sz="1425" dirty="0"/>
          </a:p>
          <a:p>
            <a:pPr marL="0" indent="0" algn="ctr">
              <a:lnSpc>
                <a:spcPts val="158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core CSERQ4 items</a:t>
            </a:r>
            <a:endParaRPr lang="en-US" sz="1425" dirty="0"/>
          </a:p>
          <a:p>
            <a:pPr marL="0" indent="0" algn="ctr">
              <a:lnSpc>
                <a:spcPts val="158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= must take action</a:t>
            </a:r>
            <a:endParaRPr lang="en-US" sz="1425" dirty="0"/>
          </a:p>
        </p:txBody>
      </p:sp>
      <p:sp>
        <p:nvSpPr>
          <p:cNvPr id="83" name="SK-21-text-82"/>
          <p:cNvSpPr/>
          <p:nvPr/>
        </p:nvSpPr>
        <p:spPr>
          <a:xfrm>
            <a:off x="9448800" y="2085975"/>
            <a:ext cx="2743200" cy="200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96E2B"/>
                </a:solidFill>
              </a:rPr>
              <a:t>ACTION THRESHOLD</a:t>
            </a:r>
            <a:endParaRPr lang="en-US" sz="1350" dirty="0"/>
          </a:p>
        </p:txBody>
      </p:sp>
      <p:sp>
        <p:nvSpPr>
          <p:cNvPr id="84" name="SK-21-text-83"/>
          <p:cNvSpPr/>
          <p:nvPr/>
        </p:nvSpPr>
        <p:spPr>
          <a:xfrm>
            <a:off x="657225" y="438150"/>
            <a:ext cx="4994910" cy="2190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buNone/>
            </a:pPr>
            <a:r>
              <a:rPr lang="en-US" sz="1425" dirty="0">
                <a:solidFill>
                  <a:srgbClr val="F96E2B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CLINICAL SCREENING TOOL</a:t>
            </a:r>
            <a:endParaRPr lang="en-US" sz="1425" dirty="0"/>
          </a:p>
        </p:txBody>
      </p:sp>
      <p:sp>
        <p:nvSpPr>
          <p:cNvPr id="85" name="SK-21-text-84"/>
          <p:cNvSpPr/>
          <p:nvPr/>
        </p:nvSpPr>
        <p:spPr>
          <a:xfrm>
            <a:off x="9448800" y="5553075"/>
            <a:ext cx="2273498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i="1" dirty="0">
                <a:solidFill>
                  <a:srgbClr val="000000"/>
                </a:solidFill>
              </a:rPr>
              <a:t>Do not wait for certainty —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i="1" dirty="0">
                <a:solidFill>
                  <a:srgbClr val="000000"/>
                </a:solidFill>
              </a:rPr>
              <a:t>act on reasonable concern</a:t>
            </a:r>
            <a:endParaRPr lang="en-US" sz="1200" dirty="0"/>
          </a:p>
        </p:txBody>
      </p:sp>
      <p:sp>
        <p:nvSpPr>
          <p:cNvPr id="86" name="SK-21-text-85"/>
          <p:cNvSpPr/>
          <p:nvPr/>
        </p:nvSpPr>
        <p:spPr>
          <a:xfrm>
            <a:off x="657225" y="6553200"/>
            <a:ext cx="685800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buNone/>
            </a:pPr>
            <a:r>
              <a:rPr lang="en-US" sz="1125" dirty="0">
                <a:solidFill>
                  <a:srgbClr val="666666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+ Bradford VTS · Adolescent Safeguarding</a:t>
            </a:r>
            <a:endParaRPr lang="en-US" sz="1125" dirty="0"/>
          </a:p>
        </p:txBody>
      </p:sp>
      <p:sp>
        <p:nvSpPr>
          <p:cNvPr id="87" name="SK-21-text-86"/>
          <p:cNvSpPr/>
          <p:nvPr/>
        </p:nvSpPr>
        <p:spPr>
          <a:xfrm>
            <a:off x="9915525" y="6553200"/>
            <a:ext cx="188595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96E2B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88" name="SK-21-text-87"/>
          <p:cNvSpPr/>
          <p:nvPr/>
        </p:nvSpPr>
        <p:spPr>
          <a:xfrm>
            <a:off x="5602486" y="6553200"/>
            <a:ext cx="100578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666666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Slide 21 / 30</a:t>
            </a:r>
            <a:endParaRPr lang="en-US" sz="11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286" y="4581079"/>
            <a:ext cx="1255663" cy="1357759"/>
          </a:xfrm>
          <a:prstGeom prst="rect">
            <a:avLst/>
          </a:prstGeom>
        </p:spPr>
      </p:pic>
      <p:sp>
        <p:nvSpPr>
          <p:cNvPr id="4" name="SK-22-text-3"/>
          <p:cNvSpPr/>
          <p:nvPr/>
        </p:nvSpPr>
        <p:spPr>
          <a:xfrm>
            <a:off x="714375" y="1219200"/>
            <a:ext cx="2743200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426"/>
              </a:lnSpc>
              <a:buNone/>
            </a:pPr>
            <a:r>
              <a:rPr lang="en-US" sz="5400" dirty="0">
                <a:solidFill>
                  <a:srgbClr val="ED5C0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16</a:t>
            </a:r>
            <a:endParaRPr lang="en-US" sz="5400" dirty="0"/>
          </a:p>
        </p:txBody>
      </p:sp>
      <p:sp>
        <p:nvSpPr>
          <p:cNvPr id="5" name="SK-22-text-4"/>
          <p:cNvSpPr/>
          <p:nvPr/>
        </p:nvSpPr>
        <p:spPr>
          <a:xfrm>
            <a:off x="4629150" y="1219200"/>
            <a:ext cx="4389120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426"/>
              </a:lnSpc>
              <a:buNone/>
            </a:pPr>
            <a:r>
              <a:rPr lang="en-US" sz="5400" dirty="0">
                <a:solidFill>
                  <a:srgbClr val="ED5C0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~30%</a:t>
            </a:r>
            <a:endParaRPr lang="en-US" sz="5400" dirty="0"/>
          </a:p>
        </p:txBody>
      </p:sp>
      <p:sp>
        <p:nvSpPr>
          <p:cNvPr id="6" name="SK-22-text-5"/>
          <p:cNvSpPr/>
          <p:nvPr/>
        </p:nvSpPr>
        <p:spPr>
          <a:xfrm>
            <a:off x="8515350" y="1219200"/>
            <a:ext cx="3676650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426"/>
              </a:lnSpc>
              <a:buNone/>
            </a:pPr>
            <a:r>
              <a:rPr lang="en-US" sz="5400" dirty="0">
                <a:solidFill>
                  <a:srgbClr val="800A17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1,400+</a:t>
            </a:r>
            <a:endParaRPr lang="en-US" sz="5400" dirty="0"/>
          </a:p>
        </p:txBody>
      </p:sp>
      <p:sp>
        <p:nvSpPr>
          <p:cNvPr id="7" name="SK-22-text-6"/>
          <p:cNvSpPr/>
          <p:nvPr/>
        </p:nvSpPr>
        <p:spPr>
          <a:xfrm>
            <a:off x="714375" y="3962400"/>
            <a:ext cx="6309360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426"/>
              </a:lnSpc>
              <a:buNone/>
            </a:pPr>
            <a:r>
              <a:rPr lang="en-US" sz="5400" dirty="0">
                <a:solidFill>
                  <a:srgbClr val="ED5C0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12-15</a:t>
            </a:r>
            <a:endParaRPr lang="en-US" sz="5400" dirty="0"/>
          </a:p>
        </p:txBody>
      </p:sp>
      <p:sp>
        <p:nvSpPr>
          <p:cNvPr id="8" name="SK-22-text-7"/>
          <p:cNvSpPr/>
          <p:nvPr/>
        </p:nvSpPr>
        <p:spPr>
          <a:xfrm>
            <a:off x="352425" y="123825"/>
            <a:ext cx="112014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Key Data — Adolescent Sexual Health</a:t>
            </a:r>
            <a:endParaRPr lang="en-US" sz="2100" dirty="0"/>
          </a:p>
        </p:txBody>
      </p:sp>
      <p:sp>
        <p:nvSpPr>
          <p:cNvPr id="9" name="SK-22-text-8"/>
          <p:cNvSpPr/>
          <p:nvPr/>
        </p:nvSpPr>
        <p:spPr>
          <a:xfrm>
            <a:off x="714375" y="2247900"/>
            <a:ext cx="3646140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Average age of first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heterosexual intercourse</a:t>
            </a:r>
            <a:endParaRPr lang="en-US" sz="1725" dirty="0"/>
          </a:p>
        </p:txBody>
      </p:sp>
      <p:sp>
        <p:nvSpPr>
          <p:cNvPr id="10" name="SK-22-text-9"/>
          <p:cNvSpPr/>
          <p:nvPr/>
        </p:nvSpPr>
        <p:spPr>
          <a:xfrm>
            <a:off x="4629150" y="2247900"/>
            <a:ext cx="3551783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of 16-24 year olds report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sex before age 16</a:t>
            </a:r>
            <a:endParaRPr lang="en-US" sz="1725" dirty="0"/>
          </a:p>
        </p:txBody>
      </p:sp>
      <p:sp>
        <p:nvSpPr>
          <p:cNvPr id="11" name="SK-22-text-10"/>
          <p:cNvSpPr/>
          <p:nvPr/>
        </p:nvSpPr>
        <p:spPr>
          <a:xfrm>
            <a:off x="8515350" y="2247900"/>
            <a:ext cx="3551783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Children exploited in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Rotherham over 16 years</a:t>
            </a:r>
            <a:endParaRPr lang="en-US" sz="1725" dirty="0"/>
          </a:p>
        </p:txBody>
      </p:sp>
      <p:sp>
        <p:nvSpPr>
          <p:cNvPr id="12" name="SK-22-text-11"/>
          <p:cNvSpPr/>
          <p:nvPr/>
        </p:nvSpPr>
        <p:spPr>
          <a:xfrm>
            <a:off x="714375" y="4991100"/>
            <a:ext cx="3478411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Average age when CSE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concerns first identified</a:t>
            </a:r>
            <a:endParaRPr lang="en-US" sz="1725" dirty="0"/>
          </a:p>
        </p:txBody>
      </p:sp>
      <p:sp>
        <p:nvSpPr>
          <p:cNvPr id="13" name="SK-22-text-12"/>
          <p:cNvSpPr/>
          <p:nvPr/>
        </p:nvSpPr>
        <p:spPr>
          <a:xfrm>
            <a:off x="4514850" y="4019550"/>
            <a:ext cx="7098030" cy="3286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8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Gender &amp; CSE Identification</a:t>
            </a:r>
            <a:endParaRPr lang="en-US" sz="1725" dirty="0"/>
          </a:p>
        </p:txBody>
      </p:sp>
      <p:sp>
        <p:nvSpPr>
          <p:cNvPr id="14" name="SK-22-text-13"/>
          <p:cNvSpPr/>
          <p:nvPr/>
        </p:nvSpPr>
        <p:spPr>
          <a:xfrm>
            <a:off x="8867775" y="4019550"/>
            <a:ext cx="2388840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“Consensual”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Misidentification</a:t>
            </a:r>
            <a:endParaRPr lang="en-US" sz="1725" dirty="0"/>
          </a:p>
        </p:txBody>
      </p:sp>
      <p:sp>
        <p:nvSpPr>
          <p:cNvPr id="15" name="SK-22-text-14"/>
          <p:cNvSpPr/>
          <p:nvPr/>
        </p:nvSpPr>
        <p:spPr>
          <a:xfrm>
            <a:off x="714375" y="3000375"/>
            <a:ext cx="891540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UK average — both sexes (Natsal-3, 2013)</a:t>
            </a:r>
            <a:endParaRPr lang="en-US" sz="1350" dirty="0"/>
          </a:p>
        </p:txBody>
      </p:sp>
      <p:sp>
        <p:nvSpPr>
          <p:cNvPr id="16" name="SK-22-text-15"/>
          <p:cNvSpPr/>
          <p:nvPr/>
        </p:nvSpPr>
        <p:spPr>
          <a:xfrm>
            <a:off x="4629150" y="3000375"/>
            <a:ext cx="356616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Natsal-3, 2013</a:t>
            </a:r>
            <a:endParaRPr lang="en-US" sz="1350" dirty="0"/>
          </a:p>
        </p:txBody>
      </p:sp>
      <p:sp>
        <p:nvSpPr>
          <p:cNvPr id="17" name="SK-22-text-16"/>
          <p:cNvSpPr/>
          <p:nvPr/>
        </p:nvSpPr>
        <p:spPr>
          <a:xfrm>
            <a:off x="8515350" y="3000375"/>
            <a:ext cx="367665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Rotherham Independent Inquiry</a:t>
            </a:r>
            <a:endParaRPr lang="en-US" sz="1350" dirty="0"/>
          </a:p>
        </p:txBody>
      </p:sp>
      <p:sp>
        <p:nvSpPr>
          <p:cNvPr id="18" name="SK-22-text-17"/>
          <p:cNvSpPr/>
          <p:nvPr/>
        </p:nvSpPr>
        <p:spPr>
          <a:xfrm>
            <a:off x="714375" y="5743575"/>
            <a:ext cx="260604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NSPCC 2024</a:t>
            </a:r>
            <a:endParaRPr lang="en-US" sz="1350" dirty="0"/>
          </a:p>
        </p:txBody>
      </p:sp>
      <p:sp>
        <p:nvSpPr>
          <p:cNvPr id="19" name="SK-22-text-18"/>
          <p:cNvSpPr/>
          <p:nvPr/>
        </p:nvSpPr>
        <p:spPr>
          <a:xfrm>
            <a:off x="4514850" y="4495800"/>
            <a:ext cx="2713583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Majority of identified CSE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victims are female</a:t>
            </a:r>
            <a:endParaRPr lang="en-US" sz="1350" dirty="0"/>
          </a:p>
        </p:txBody>
      </p:sp>
      <p:sp>
        <p:nvSpPr>
          <p:cNvPr id="20" name="SK-22-text-19"/>
          <p:cNvSpPr/>
          <p:nvPr/>
        </p:nvSpPr>
        <p:spPr>
          <a:xfrm>
            <a:off x="4514850" y="5181600"/>
            <a:ext cx="2409825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Boys are significantly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under-recognised and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underidentified</a:t>
            </a:r>
            <a:endParaRPr lang="en-US" sz="1350" dirty="0"/>
          </a:p>
        </p:txBody>
      </p:sp>
      <p:sp>
        <p:nvSpPr>
          <p:cNvPr id="21" name="SK-22-text-20"/>
          <p:cNvSpPr/>
          <p:nvPr/>
        </p:nvSpPr>
        <p:spPr>
          <a:xfrm>
            <a:off x="8867775" y="4838700"/>
            <a:ext cx="3164086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CSE is frequently misidentified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as a lifestyle choice — this is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never acceptable</a:t>
            </a:r>
            <a:endParaRPr lang="en-US" sz="1350" dirty="0"/>
          </a:p>
        </p:txBody>
      </p:sp>
      <p:sp>
        <p:nvSpPr>
          <p:cNvPr id="22" name="SK-22-text-21"/>
          <p:cNvSpPr/>
          <p:nvPr/>
        </p:nvSpPr>
        <p:spPr>
          <a:xfrm>
            <a:off x="8867775" y="5743575"/>
            <a:ext cx="3324225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Working Together 2026</a:t>
            </a:r>
            <a:endParaRPr lang="en-US" sz="1350" dirty="0"/>
          </a:p>
        </p:txBody>
      </p:sp>
      <p:sp>
        <p:nvSpPr>
          <p:cNvPr id="23" name="SK-22-text-22"/>
          <p:cNvSpPr/>
          <p:nvPr/>
        </p:nvSpPr>
        <p:spPr>
          <a:xfrm>
            <a:off x="9144000" y="6572250"/>
            <a:ext cx="2954536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 • May 2026</a:t>
            </a:r>
            <a:endParaRPr lang="en-US" sz="1200" dirty="0"/>
          </a:p>
        </p:txBody>
      </p:sp>
      <p:sp>
        <p:nvSpPr>
          <p:cNvPr id="24" name="SK-22-text-23"/>
          <p:cNvSpPr/>
          <p:nvPr/>
        </p:nvSpPr>
        <p:spPr>
          <a:xfrm>
            <a:off x="409575" y="6572250"/>
            <a:ext cx="950976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Teaching Deck — Adolescent Safeguarding</a:t>
            </a:r>
            <a:endParaRPr lang="en-US" sz="1200" dirty="0"/>
          </a:p>
        </p:txBody>
      </p:sp>
      <p:sp>
        <p:nvSpPr>
          <p:cNvPr id="25" name="SK-22-text-24"/>
          <p:cNvSpPr/>
          <p:nvPr/>
        </p:nvSpPr>
        <p:spPr>
          <a:xfrm>
            <a:off x="6345436" y="190500"/>
            <a:ext cx="5846415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64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Sources: Natsal-3, 2013 • NSPCC 2024 • Rotherham Independent Inquiry</a:t>
            </a:r>
            <a:endParaRPr lang="en-US" sz="1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000" y="261565"/>
            <a:ext cx="585192" cy="610344"/>
          </a:xfrm>
          <a:prstGeom prst="rect">
            <a:avLst/>
          </a:prstGeom>
        </p:spPr>
      </p:pic>
      <p:sp>
        <p:nvSpPr>
          <p:cNvPr id="4" name="SK-23-text-3"/>
          <p:cNvSpPr/>
          <p:nvPr/>
        </p:nvSpPr>
        <p:spPr>
          <a:xfrm>
            <a:off x="1933575" y="533400"/>
            <a:ext cx="7498080" cy="562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28"/>
              </a:lnSpc>
              <a:buNone/>
            </a:pPr>
            <a:r>
              <a:rPr lang="en-US" sz="3075" b="1" dirty="0">
                <a:solidFill>
                  <a:srgbClr val="FFFFFF"/>
                </a:solidFill>
              </a:rPr>
              <a:t>Top Tips for GPs</a:t>
            </a:r>
            <a:endParaRPr lang="en-US" sz="3075" dirty="0"/>
          </a:p>
        </p:txBody>
      </p:sp>
      <p:sp>
        <p:nvSpPr>
          <p:cNvPr id="5" name="SK-23-text-4"/>
          <p:cNvSpPr/>
          <p:nvPr/>
        </p:nvSpPr>
        <p:spPr>
          <a:xfrm>
            <a:off x="573881" y="1619250"/>
            <a:ext cx="366713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01</a:t>
            </a:r>
            <a:endParaRPr lang="en-US" sz="2250" dirty="0"/>
          </a:p>
        </p:txBody>
      </p:sp>
      <p:sp>
        <p:nvSpPr>
          <p:cNvPr id="6" name="SK-23-text-5"/>
          <p:cNvSpPr/>
          <p:nvPr/>
        </p:nvSpPr>
        <p:spPr>
          <a:xfrm>
            <a:off x="3379887" y="1619250"/>
            <a:ext cx="450503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02</a:t>
            </a:r>
            <a:endParaRPr lang="en-US" sz="2250" dirty="0"/>
          </a:p>
        </p:txBody>
      </p:sp>
      <p:sp>
        <p:nvSpPr>
          <p:cNvPr id="7" name="SK-23-text-6"/>
          <p:cNvSpPr/>
          <p:nvPr/>
        </p:nvSpPr>
        <p:spPr>
          <a:xfrm>
            <a:off x="6237387" y="1619250"/>
            <a:ext cx="450503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03</a:t>
            </a:r>
            <a:endParaRPr lang="en-US" sz="2250" dirty="0"/>
          </a:p>
        </p:txBody>
      </p:sp>
      <p:sp>
        <p:nvSpPr>
          <p:cNvPr id="8" name="SK-23-text-7"/>
          <p:cNvSpPr/>
          <p:nvPr/>
        </p:nvSpPr>
        <p:spPr>
          <a:xfrm>
            <a:off x="9123908" y="1619250"/>
            <a:ext cx="439936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04</a:t>
            </a:r>
            <a:endParaRPr lang="en-US" sz="2250" dirty="0"/>
          </a:p>
        </p:txBody>
      </p:sp>
      <p:sp>
        <p:nvSpPr>
          <p:cNvPr id="9" name="SK-23-text-8"/>
          <p:cNvSpPr/>
          <p:nvPr/>
        </p:nvSpPr>
        <p:spPr>
          <a:xfrm>
            <a:off x="571946" y="3990975"/>
            <a:ext cx="408533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05</a:t>
            </a:r>
            <a:endParaRPr lang="en-US" sz="2250" dirty="0"/>
          </a:p>
        </p:txBody>
      </p:sp>
      <p:sp>
        <p:nvSpPr>
          <p:cNvPr id="10" name="SK-23-text-9"/>
          <p:cNvSpPr/>
          <p:nvPr/>
        </p:nvSpPr>
        <p:spPr>
          <a:xfrm>
            <a:off x="3379440" y="3990975"/>
            <a:ext cx="460921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06</a:t>
            </a:r>
            <a:endParaRPr lang="en-US" sz="2250" dirty="0"/>
          </a:p>
        </p:txBody>
      </p:sp>
      <p:sp>
        <p:nvSpPr>
          <p:cNvPr id="11" name="SK-23-text-10"/>
          <p:cNvSpPr/>
          <p:nvPr/>
        </p:nvSpPr>
        <p:spPr>
          <a:xfrm>
            <a:off x="6237387" y="3990975"/>
            <a:ext cx="450503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07</a:t>
            </a:r>
            <a:endParaRPr lang="en-US" sz="2250" dirty="0"/>
          </a:p>
        </p:txBody>
      </p:sp>
      <p:sp>
        <p:nvSpPr>
          <p:cNvPr id="12" name="SK-23-text-11"/>
          <p:cNvSpPr/>
          <p:nvPr/>
        </p:nvSpPr>
        <p:spPr>
          <a:xfrm>
            <a:off x="9123908" y="3990975"/>
            <a:ext cx="439936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250" b="1" dirty="0">
                <a:solidFill>
                  <a:srgbClr val="FFFFFF"/>
                </a:solidFill>
              </a:rPr>
              <a:t>08</a:t>
            </a:r>
            <a:endParaRPr lang="en-US" sz="2250" dirty="0"/>
          </a:p>
        </p:txBody>
      </p:sp>
      <p:sp>
        <p:nvSpPr>
          <p:cNvPr id="13" name="SK-23-text-12"/>
          <p:cNvSpPr/>
          <p:nvPr/>
        </p:nvSpPr>
        <p:spPr>
          <a:xfrm>
            <a:off x="733871" y="1838325"/>
            <a:ext cx="2294483" cy="9286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000000"/>
                </a:solidFill>
              </a:rPr>
              <a:t>Explain</a:t>
            </a:r>
            <a:endParaRPr lang="en-US" sz="1950" dirty="0"/>
          </a:p>
          <a:p>
            <a:pPr marL="0" indent="0" algn="ctr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000000"/>
                </a:solidFill>
              </a:rPr>
              <a:t>Confidentiality</a:t>
            </a:r>
            <a:endParaRPr lang="en-US" sz="1950" dirty="0"/>
          </a:p>
          <a:p>
            <a:pPr marL="0" indent="0" algn="ctr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000000"/>
                </a:solidFill>
              </a:rPr>
              <a:t>First</a:t>
            </a:r>
            <a:endParaRPr lang="en-US" sz="1950" dirty="0"/>
          </a:p>
        </p:txBody>
      </p:sp>
      <p:sp>
        <p:nvSpPr>
          <p:cNvPr id="14" name="SK-23-text-13"/>
          <p:cNvSpPr/>
          <p:nvPr/>
        </p:nvSpPr>
        <p:spPr>
          <a:xfrm>
            <a:off x="3917603" y="1866900"/>
            <a:ext cx="2032546" cy="570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Always Offer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Alone Time</a:t>
            </a:r>
            <a:endParaRPr lang="en-US" sz="2025" dirty="0"/>
          </a:p>
        </p:txBody>
      </p:sp>
      <p:sp>
        <p:nvSpPr>
          <p:cNvPr id="15" name="SK-23-text-14"/>
          <p:cNvSpPr/>
          <p:nvPr/>
        </p:nvSpPr>
        <p:spPr>
          <a:xfrm>
            <a:off x="6854130" y="1866900"/>
            <a:ext cx="1760190" cy="570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Under-13 =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Disclose</a:t>
            </a:r>
            <a:endParaRPr lang="en-US" sz="2025" dirty="0"/>
          </a:p>
        </p:txBody>
      </p:sp>
      <p:sp>
        <p:nvSpPr>
          <p:cNvPr id="16" name="SK-23-text-15"/>
          <p:cNvSpPr/>
          <p:nvPr/>
        </p:nvSpPr>
        <p:spPr>
          <a:xfrm>
            <a:off x="9713565" y="1866900"/>
            <a:ext cx="1927771" cy="570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CSE Is Never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a Choice</a:t>
            </a:r>
            <a:endParaRPr lang="en-US" sz="2025" dirty="0"/>
          </a:p>
        </p:txBody>
      </p:sp>
      <p:sp>
        <p:nvSpPr>
          <p:cNvPr id="17" name="SK-23-text-16"/>
          <p:cNvSpPr/>
          <p:nvPr/>
        </p:nvSpPr>
        <p:spPr>
          <a:xfrm>
            <a:off x="731937" y="4171950"/>
            <a:ext cx="2336453" cy="570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Document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Every Concern</a:t>
            </a:r>
            <a:endParaRPr lang="en-US" sz="2025" dirty="0"/>
          </a:p>
        </p:txBody>
      </p:sp>
      <p:sp>
        <p:nvSpPr>
          <p:cNvPr id="18" name="SK-23-text-17"/>
          <p:cNvSpPr/>
          <p:nvPr/>
        </p:nvSpPr>
        <p:spPr>
          <a:xfrm>
            <a:off x="3719512" y="4171950"/>
            <a:ext cx="2200275" cy="570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Consult Your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SG Lead Early</a:t>
            </a:r>
            <a:endParaRPr lang="en-US" sz="2025" dirty="0"/>
          </a:p>
        </p:txBody>
      </p:sp>
      <p:sp>
        <p:nvSpPr>
          <p:cNvPr id="19" name="SK-23-text-18"/>
          <p:cNvSpPr/>
          <p:nvPr/>
        </p:nvSpPr>
        <p:spPr>
          <a:xfrm>
            <a:off x="6593086" y="4171950"/>
            <a:ext cx="2053530" cy="8563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Use the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SAFEGUARD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Mnemonic</a:t>
            </a:r>
            <a:endParaRPr lang="en-US" sz="2025" dirty="0"/>
          </a:p>
        </p:txBody>
      </p:sp>
      <p:sp>
        <p:nvSpPr>
          <p:cNvPr id="20" name="SK-23-text-19"/>
          <p:cNvSpPr/>
          <p:nvPr/>
        </p:nvSpPr>
        <p:spPr>
          <a:xfrm>
            <a:off x="9679186" y="4171950"/>
            <a:ext cx="1634430" cy="8563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Reassess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Capacity</a:t>
            </a:r>
            <a:endParaRPr lang="en-US" sz="2025" dirty="0"/>
          </a:p>
          <a:p>
            <a:pPr marL="0" indent="0" algn="ctr">
              <a:lnSpc>
                <a:spcPts val="2248"/>
              </a:lnSpc>
              <a:buNone/>
            </a:pPr>
            <a:r>
              <a:rPr lang="en-US" sz="2025" b="1" dirty="0">
                <a:solidFill>
                  <a:srgbClr val="000000"/>
                </a:solidFill>
              </a:rPr>
              <a:t>Each Time</a:t>
            </a:r>
            <a:endParaRPr lang="en-US" sz="2025" dirty="0"/>
          </a:p>
        </p:txBody>
      </p:sp>
      <p:sp>
        <p:nvSpPr>
          <p:cNvPr id="21" name="SK-23-text-20"/>
          <p:cNvSpPr/>
          <p:nvPr/>
        </p:nvSpPr>
        <p:spPr>
          <a:xfrm>
            <a:off x="1990725" y="180975"/>
            <a:ext cx="2880360" cy="282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1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Bradford VTS</a:t>
            </a:r>
            <a:endParaRPr lang="en-US" sz="1575" dirty="0"/>
          </a:p>
        </p:txBody>
      </p:sp>
      <p:sp>
        <p:nvSpPr>
          <p:cNvPr id="22" name="SK-23-text-21"/>
          <p:cNvSpPr/>
          <p:nvPr/>
        </p:nvSpPr>
        <p:spPr>
          <a:xfrm>
            <a:off x="838200" y="2924175"/>
            <a:ext cx="2367855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Builds trust — say it at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the start of every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consultation</a:t>
            </a:r>
            <a:endParaRPr lang="en-US" sz="1425" dirty="0"/>
          </a:p>
        </p:txBody>
      </p:sp>
      <p:sp>
        <p:nvSpPr>
          <p:cNvPr id="23" name="SK-23-text-22"/>
          <p:cNvSpPr/>
          <p:nvPr/>
        </p:nvSpPr>
        <p:spPr>
          <a:xfrm>
            <a:off x="3705225" y="2743200"/>
            <a:ext cx="2137321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Routine for all young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people — not only if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abuse is suspected</a:t>
            </a:r>
            <a:endParaRPr lang="en-US" sz="1425" dirty="0"/>
          </a:p>
        </p:txBody>
      </p:sp>
      <p:sp>
        <p:nvSpPr>
          <p:cNvPr id="24" name="SK-23-text-23"/>
          <p:cNvSpPr/>
          <p:nvPr/>
        </p:nvSpPr>
        <p:spPr>
          <a:xfrm>
            <a:off x="6562725" y="2743200"/>
            <a:ext cx="2346871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Almost always refer;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consult named doctor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before deciding not to</a:t>
            </a:r>
            <a:endParaRPr lang="en-US" sz="1425" dirty="0"/>
          </a:p>
        </p:txBody>
      </p:sp>
      <p:sp>
        <p:nvSpPr>
          <p:cNvPr id="25" name="SK-23-text-24"/>
          <p:cNvSpPr/>
          <p:nvPr/>
        </p:nvSpPr>
        <p:spPr>
          <a:xfrm>
            <a:off x="9429750" y="2743200"/>
            <a:ext cx="2399258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Challenge assumptions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— exploitation is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always abuse</a:t>
            </a:r>
            <a:endParaRPr lang="en-US" sz="1425" dirty="0"/>
          </a:p>
        </p:txBody>
      </p:sp>
      <p:sp>
        <p:nvSpPr>
          <p:cNvPr id="26" name="SK-23-text-25"/>
          <p:cNvSpPr/>
          <p:nvPr/>
        </p:nvSpPr>
        <p:spPr>
          <a:xfrm>
            <a:off x="838200" y="5143500"/>
            <a:ext cx="2357438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Even if you decide not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to refer — record your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reasoning fully</a:t>
            </a:r>
            <a:endParaRPr lang="en-US" sz="1425" dirty="0"/>
          </a:p>
        </p:txBody>
      </p:sp>
      <p:sp>
        <p:nvSpPr>
          <p:cNvPr id="27" name="SK-23-text-26"/>
          <p:cNvSpPr/>
          <p:nvPr/>
        </p:nvSpPr>
        <p:spPr>
          <a:xfrm>
            <a:off x="3705225" y="5029200"/>
            <a:ext cx="2399258" cy="904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Safeguarding is shared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— use your practice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lead, don't carry it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alone</a:t>
            </a:r>
            <a:endParaRPr lang="en-US" sz="1425" dirty="0"/>
          </a:p>
        </p:txBody>
      </p:sp>
      <p:sp>
        <p:nvSpPr>
          <p:cNvPr id="28" name="SK-23-text-27"/>
          <p:cNvSpPr/>
          <p:nvPr/>
        </p:nvSpPr>
        <p:spPr>
          <a:xfrm>
            <a:off x="6562725" y="5229225"/>
            <a:ext cx="2514600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Your CSE aide-mémoire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for every adolescent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consultation</a:t>
            </a:r>
            <a:endParaRPr lang="en-US" sz="1425" dirty="0"/>
          </a:p>
        </p:txBody>
      </p:sp>
      <p:sp>
        <p:nvSpPr>
          <p:cNvPr id="29" name="SK-23-text-28"/>
          <p:cNvSpPr/>
          <p:nvPr/>
        </p:nvSpPr>
        <p:spPr>
          <a:xfrm>
            <a:off x="9429750" y="5229225"/>
            <a:ext cx="2252663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Capacity fluctuates —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never assume from a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</a:rPr>
              <a:t>previous assessment</a:t>
            </a:r>
            <a:endParaRPr lang="en-US" sz="1425" dirty="0"/>
          </a:p>
        </p:txBody>
      </p:sp>
      <p:sp>
        <p:nvSpPr>
          <p:cNvPr id="30" name="SK-23-text-29"/>
          <p:cNvSpPr/>
          <p:nvPr/>
        </p:nvSpPr>
        <p:spPr>
          <a:xfrm>
            <a:off x="9734550" y="6534150"/>
            <a:ext cx="2189708" cy="161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9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www.bradfordvts.co.uk</a:t>
            </a:r>
            <a:endParaRPr lang="en-US" sz="1350" dirty="0"/>
          </a:p>
        </p:txBody>
      </p:sp>
      <p:sp>
        <p:nvSpPr>
          <p:cNvPr id="31" name="SK-23-text-30"/>
          <p:cNvSpPr/>
          <p:nvPr/>
        </p:nvSpPr>
        <p:spPr>
          <a:xfrm>
            <a:off x="9734550" y="180975"/>
            <a:ext cx="2137321" cy="161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9"/>
              </a:lnSpc>
              <a:buNone/>
            </a:pPr>
            <a:r>
              <a:rPr lang="en-US" sz="1350" dirty="0">
                <a:solidFill>
                  <a:srgbClr val="FFFFFF"/>
                </a:solidFill>
              </a:rPr>
              <a:t>Adolescent Safeguarding</a:t>
            </a:r>
            <a:endParaRPr lang="en-US" sz="1350" dirty="0"/>
          </a:p>
        </p:txBody>
      </p:sp>
      <p:sp>
        <p:nvSpPr>
          <p:cNvPr id="32" name="SK-23-text-31"/>
          <p:cNvSpPr/>
          <p:nvPr/>
        </p:nvSpPr>
        <p:spPr>
          <a:xfrm>
            <a:off x="466725" y="6534150"/>
            <a:ext cx="10287000" cy="161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9"/>
              </a:lnSpc>
              <a:buNone/>
            </a:pPr>
            <a:r>
              <a:rPr lang="en-US" sz="1350" dirty="0">
                <a:solidFill>
                  <a:srgbClr val="808080"/>
                </a:solidFill>
              </a:rPr>
              <a:t>NICE NG76 · Working Together 2026 · GMC 0-18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459432"/>
            <a:ext cx="560784" cy="514350"/>
          </a:xfrm>
          <a:prstGeom prst="rect">
            <a:avLst/>
          </a:prstGeom>
        </p:spPr>
      </p:pic>
      <p:sp>
        <p:nvSpPr>
          <p:cNvPr id="4" name="SK-24-text-3"/>
          <p:cNvSpPr/>
          <p:nvPr/>
        </p:nvSpPr>
        <p:spPr>
          <a:xfrm>
            <a:off x="1200150" y="466725"/>
            <a:ext cx="442341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RED FLAGS</a:t>
            </a:r>
            <a:endParaRPr lang="en-US" sz="3225" dirty="0"/>
          </a:p>
        </p:txBody>
      </p:sp>
      <p:sp>
        <p:nvSpPr>
          <p:cNvPr id="5" name="SK-24-text-4"/>
          <p:cNvSpPr/>
          <p:nvPr/>
        </p:nvSpPr>
        <p:spPr>
          <a:xfrm>
            <a:off x="1143000" y="1562100"/>
            <a:ext cx="5332958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Child under 13 – any sexual activity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disclosed or suspected</a:t>
            </a:r>
            <a:endParaRPr lang="en-US" sz="1650" dirty="0"/>
          </a:p>
        </p:txBody>
      </p:sp>
      <p:sp>
        <p:nvSpPr>
          <p:cNvPr id="6" name="SK-24-text-5"/>
          <p:cNvSpPr/>
          <p:nvPr/>
        </p:nvSpPr>
        <p:spPr>
          <a:xfrm>
            <a:off x="6934200" y="1562100"/>
            <a:ext cx="4861471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Repeatedly missing from home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pattern of unexplained absences</a:t>
            </a:r>
            <a:endParaRPr lang="en-US" sz="1650" dirty="0"/>
          </a:p>
        </p:txBody>
      </p:sp>
      <p:sp>
        <p:nvSpPr>
          <p:cNvPr id="7" name="SK-24-text-6"/>
          <p:cNvSpPr/>
          <p:nvPr/>
        </p:nvSpPr>
        <p:spPr>
          <a:xfrm>
            <a:off x="1143000" y="2867025"/>
            <a:ext cx="4735711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Physical abuse evidence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unexplained injuries, inconsistent history</a:t>
            </a:r>
            <a:endParaRPr lang="en-US" sz="1650" dirty="0"/>
          </a:p>
        </p:txBody>
      </p:sp>
      <p:sp>
        <p:nvSpPr>
          <p:cNvPr id="8" name="SK-24-text-7"/>
          <p:cNvSpPr/>
          <p:nvPr/>
        </p:nvSpPr>
        <p:spPr>
          <a:xfrm>
            <a:off x="6816923" y="2867025"/>
            <a:ext cx="5374928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Substance misuse or DV in household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parent/carer with significant risk factors</a:t>
            </a:r>
            <a:endParaRPr lang="en-US" sz="1650" dirty="0"/>
          </a:p>
        </p:txBody>
      </p:sp>
      <p:sp>
        <p:nvSpPr>
          <p:cNvPr id="9" name="SK-24-text-8"/>
          <p:cNvSpPr/>
          <p:nvPr/>
        </p:nvSpPr>
        <p:spPr>
          <a:xfrm>
            <a:off x="1143000" y="4171950"/>
            <a:ext cx="4494758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Disclosure of sexual abuse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do not investigate – refer immediately</a:t>
            </a:r>
            <a:endParaRPr lang="en-US" sz="1650" dirty="0"/>
          </a:p>
        </p:txBody>
      </p:sp>
      <p:sp>
        <p:nvSpPr>
          <p:cNvPr id="10" name="SK-24-text-9"/>
          <p:cNvSpPr/>
          <p:nvPr/>
        </p:nvSpPr>
        <p:spPr>
          <a:xfrm>
            <a:off x="6837908" y="4171950"/>
            <a:ext cx="535394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Controlled or fearful behaviour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avoiding eye contact with accompanying adult</a:t>
            </a:r>
            <a:endParaRPr lang="en-US" sz="1650" dirty="0"/>
          </a:p>
        </p:txBody>
      </p:sp>
      <p:sp>
        <p:nvSpPr>
          <p:cNvPr id="11" name="SK-24-text-10"/>
          <p:cNvSpPr/>
          <p:nvPr/>
        </p:nvSpPr>
        <p:spPr>
          <a:xfrm>
            <a:off x="3048000" y="5476875"/>
            <a:ext cx="7302698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Significant self-harm in context of exploitation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especially where grooming or coercion is suspected</a:t>
            </a:r>
            <a:endParaRPr lang="en-US" sz="1650" dirty="0"/>
          </a:p>
        </p:txBody>
      </p:sp>
      <p:sp>
        <p:nvSpPr>
          <p:cNvPr id="12" name="SK-24-text-11"/>
          <p:cNvSpPr/>
          <p:nvPr/>
        </p:nvSpPr>
        <p:spPr>
          <a:xfrm>
            <a:off x="3886200" y="609600"/>
            <a:ext cx="830580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Urgent Safeguarding Action Required</a:t>
            </a:r>
            <a:endParaRPr lang="en-US" sz="1575" dirty="0"/>
          </a:p>
        </p:txBody>
      </p:sp>
      <p:sp>
        <p:nvSpPr>
          <p:cNvPr id="13" name="SK-24-text-12"/>
          <p:cNvSpPr/>
          <p:nvPr/>
        </p:nvSpPr>
        <p:spPr>
          <a:xfrm>
            <a:off x="8277225" y="638175"/>
            <a:ext cx="3914775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Act on suspicion – do not wait for certainty</a:t>
            </a:r>
            <a:endParaRPr lang="en-US" sz="1200" dirty="0"/>
          </a:p>
        </p:txBody>
      </p:sp>
      <p:sp>
        <p:nvSpPr>
          <p:cNvPr id="14" name="SK-24-text-13"/>
          <p:cNvSpPr/>
          <p:nvPr/>
        </p:nvSpPr>
        <p:spPr>
          <a:xfrm>
            <a:off x="352425" y="6638925"/>
            <a:ext cx="5760720" cy="1467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Bradford VTS · www.bradfordvts.co.uk</a:t>
            </a:r>
            <a:endParaRPr lang="en-US" sz="1050" dirty="0"/>
          </a:p>
        </p:txBody>
      </p:sp>
      <p:sp>
        <p:nvSpPr>
          <p:cNvPr id="15" name="SK-24-text-14"/>
          <p:cNvSpPr/>
          <p:nvPr/>
        </p:nvSpPr>
        <p:spPr>
          <a:xfrm>
            <a:off x="8515350" y="6638925"/>
            <a:ext cx="3635573" cy="1467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Working Together to Safeguard Children 2026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65" y="5040511"/>
            <a:ext cx="511969" cy="500509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82" y="5040511"/>
            <a:ext cx="487561" cy="500509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965" y="3456384"/>
            <a:ext cx="511969" cy="507355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2" y="3463230"/>
            <a:ext cx="487561" cy="500509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0965" y="1878955"/>
            <a:ext cx="511969" cy="507355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082" y="1878955"/>
            <a:ext cx="487561" cy="507355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0675" y="761107"/>
            <a:ext cx="1219200" cy="582811"/>
          </a:xfrm>
          <a:prstGeom prst="rect">
            <a:avLst/>
          </a:prstGeom>
        </p:spPr>
      </p:pic>
      <p:sp>
        <p:nvSpPr>
          <p:cNvPr id="10" name="SK-25-text-9"/>
          <p:cNvSpPr/>
          <p:nvPr/>
        </p:nvSpPr>
        <p:spPr>
          <a:xfrm>
            <a:off x="590550" y="762000"/>
            <a:ext cx="5909310" cy="537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30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 Pearls</a:t>
            </a:r>
            <a:endParaRPr lang="en-US" sz="3525" dirty="0"/>
          </a:p>
        </p:txBody>
      </p:sp>
      <p:sp>
        <p:nvSpPr>
          <p:cNvPr id="11" name="SK-25-text-10"/>
          <p:cNvSpPr/>
          <p:nvPr/>
        </p:nvSpPr>
        <p:spPr>
          <a:xfrm>
            <a:off x="1323975" y="1943100"/>
            <a:ext cx="521208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Fraser, Not Gillick</a:t>
            </a:r>
            <a:endParaRPr lang="en-US" sz="1800" dirty="0"/>
          </a:p>
        </p:txBody>
      </p:sp>
      <p:sp>
        <p:nvSpPr>
          <p:cNvPr id="12" name="SK-25-text-11"/>
          <p:cNvSpPr/>
          <p:nvPr/>
        </p:nvSpPr>
        <p:spPr>
          <a:xfrm>
            <a:off x="1323975" y="3505200"/>
            <a:ext cx="649224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Working Together 2026</a:t>
            </a:r>
            <a:endParaRPr lang="en-US" sz="1800" dirty="0"/>
          </a:p>
        </p:txBody>
      </p:sp>
      <p:sp>
        <p:nvSpPr>
          <p:cNvPr id="13" name="SK-25-text-12"/>
          <p:cNvSpPr/>
          <p:nvPr/>
        </p:nvSpPr>
        <p:spPr>
          <a:xfrm>
            <a:off x="1323975" y="5086350"/>
            <a:ext cx="630936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CSERQ15 Threshold: 5+</a:t>
            </a:r>
            <a:endParaRPr lang="en-US" sz="1800" dirty="0"/>
          </a:p>
        </p:txBody>
      </p:sp>
      <p:sp>
        <p:nvSpPr>
          <p:cNvPr id="14" name="SK-25-text-13"/>
          <p:cNvSpPr/>
          <p:nvPr/>
        </p:nvSpPr>
        <p:spPr>
          <a:xfrm>
            <a:off x="6934200" y="1943100"/>
            <a:ext cx="52578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Under-13 = Presumptive Disclosure</a:t>
            </a:r>
            <a:endParaRPr lang="en-US" sz="1800" dirty="0"/>
          </a:p>
        </p:txBody>
      </p:sp>
      <p:sp>
        <p:nvSpPr>
          <p:cNvPr id="15" name="SK-25-text-14"/>
          <p:cNvSpPr/>
          <p:nvPr/>
        </p:nvSpPr>
        <p:spPr>
          <a:xfrm>
            <a:off x="6934200" y="3505200"/>
            <a:ext cx="52578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Named Doctor = Practice Level</a:t>
            </a:r>
            <a:endParaRPr lang="en-US" sz="1800" dirty="0"/>
          </a:p>
        </p:txBody>
      </p:sp>
      <p:sp>
        <p:nvSpPr>
          <p:cNvPr id="16" name="SK-25-text-15"/>
          <p:cNvSpPr/>
          <p:nvPr/>
        </p:nvSpPr>
        <p:spPr>
          <a:xfrm>
            <a:off x="6934200" y="5086350"/>
            <a:ext cx="52578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CSE ≠ Lifestyle Choice</a:t>
            </a:r>
            <a:endParaRPr lang="en-US" sz="1800" dirty="0"/>
          </a:p>
        </p:txBody>
      </p:sp>
      <p:sp>
        <p:nvSpPr>
          <p:cNvPr id="17" name="SK-25-text-16"/>
          <p:cNvSpPr/>
          <p:nvPr/>
        </p:nvSpPr>
        <p:spPr>
          <a:xfrm>
            <a:off x="590550" y="466725"/>
            <a:ext cx="578358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9A8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APPLIED KNOWLEDGE TEST</a:t>
            </a:r>
            <a:endParaRPr lang="en-US" sz="1725" dirty="0"/>
          </a:p>
        </p:txBody>
      </p:sp>
      <p:sp>
        <p:nvSpPr>
          <p:cNvPr id="18" name="SK-25-text-17"/>
          <p:cNvSpPr/>
          <p:nvPr/>
        </p:nvSpPr>
        <p:spPr>
          <a:xfrm>
            <a:off x="1323975" y="2295525"/>
            <a:ext cx="5071021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Fraser Guidelines apply to AKT questions about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contraception — 5 specific criteria. 'Gillick' in an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AKT contraception stem = distractor.</a:t>
            </a:r>
            <a:endParaRPr lang="en-US" sz="1500" dirty="0"/>
          </a:p>
        </p:txBody>
      </p:sp>
      <p:sp>
        <p:nvSpPr>
          <p:cNvPr id="19" name="SK-25-text-18"/>
          <p:cNvSpPr/>
          <p:nvPr/>
        </p:nvSpPr>
        <p:spPr>
          <a:xfrm>
            <a:off x="1323975" y="3867150"/>
            <a:ext cx="498723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Current statutory safeguarding framework —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updated March 2026. Know the year for MCQs.</a:t>
            </a:r>
            <a:endParaRPr lang="en-US" sz="1500" dirty="0"/>
          </a:p>
        </p:txBody>
      </p:sp>
      <p:sp>
        <p:nvSpPr>
          <p:cNvPr id="20" name="SK-25-text-19"/>
          <p:cNvSpPr/>
          <p:nvPr/>
        </p:nvSpPr>
        <p:spPr>
          <a:xfrm>
            <a:off x="1323975" y="5429250"/>
            <a:ext cx="4945261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Five or more positive responses on CSERQ15 =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mandatory action. OR 1+ positive on core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CSERQ4 items.</a:t>
            </a:r>
            <a:endParaRPr lang="en-US" sz="1500" dirty="0"/>
          </a:p>
        </p:txBody>
      </p:sp>
      <p:sp>
        <p:nvSpPr>
          <p:cNvPr id="21" name="SK-25-text-20"/>
          <p:cNvSpPr/>
          <p:nvPr/>
        </p:nvSpPr>
        <p:spPr>
          <a:xfrm>
            <a:off x="6934200" y="2295525"/>
            <a:ext cx="5175796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Sexual activity involving a child under 13 requires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safeguarding disclosure — regardless of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apparent consent.</a:t>
            </a:r>
            <a:endParaRPr lang="en-US" sz="1500" dirty="0"/>
          </a:p>
        </p:txBody>
      </p:sp>
      <p:sp>
        <p:nvSpPr>
          <p:cNvPr id="22" name="SK-25-text-21"/>
          <p:cNvSpPr/>
          <p:nvPr/>
        </p:nvSpPr>
        <p:spPr>
          <a:xfrm>
            <a:off x="6934200" y="3867150"/>
            <a:ext cx="5112990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Named doctor is the practice-level safeguarding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contact — not the Designated Doctor (who is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CCB/ICB level).</a:t>
            </a:r>
            <a:endParaRPr lang="en-US" sz="1500" dirty="0"/>
          </a:p>
        </p:txBody>
      </p:sp>
      <p:sp>
        <p:nvSpPr>
          <p:cNvPr id="23" name="SK-25-text-22"/>
          <p:cNvSpPr/>
          <p:nvPr/>
        </p:nvSpPr>
        <p:spPr>
          <a:xfrm>
            <a:off x="6934200" y="5429250"/>
            <a:ext cx="5092005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Describing CSE as a 'lifestyle choice' in an AKT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stem = professional failing. Always abuse. Never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acceptable framing.</a:t>
            </a:r>
            <a:endParaRPr lang="en-US" sz="1500" dirty="0"/>
          </a:p>
        </p:txBody>
      </p:sp>
      <p:sp>
        <p:nvSpPr>
          <p:cNvPr id="24" name="SK-25-text-23"/>
          <p:cNvSpPr/>
          <p:nvPr/>
        </p:nvSpPr>
        <p:spPr>
          <a:xfrm>
            <a:off x="590550" y="6524625"/>
            <a:ext cx="658368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F9A8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Bradford VTS • www.bradfordvts.co.uk</a:t>
            </a:r>
            <a:endParaRPr lang="en-US" sz="1200" dirty="0"/>
          </a:p>
        </p:txBody>
      </p:sp>
      <p:sp>
        <p:nvSpPr>
          <p:cNvPr id="25" name="SK-25-text-24"/>
          <p:cNvSpPr/>
          <p:nvPr/>
        </p:nvSpPr>
        <p:spPr>
          <a:xfrm>
            <a:off x="11049000" y="6524625"/>
            <a:ext cx="597098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B0BEC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25 / 30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679" y="47923"/>
            <a:ext cx="329059" cy="473125"/>
          </a:xfrm>
          <a:prstGeom prst="rect">
            <a:avLst/>
          </a:prstGeom>
        </p:spPr>
      </p:pic>
      <p:sp>
        <p:nvSpPr>
          <p:cNvPr id="4" name="SK-26-text-3"/>
          <p:cNvSpPr/>
          <p:nvPr/>
        </p:nvSpPr>
        <p:spPr>
          <a:xfrm>
            <a:off x="9098161" y="123825"/>
            <a:ext cx="1005780" cy="4256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352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SCA</a:t>
            </a:r>
            <a:endParaRPr lang="en-US" sz="3075" dirty="0"/>
          </a:p>
        </p:txBody>
      </p:sp>
      <p:sp>
        <p:nvSpPr>
          <p:cNvPr id="5" name="SK-26-text-4"/>
          <p:cNvSpPr/>
          <p:nvPr/>
        </p:nvSpPr>
        <p:spPr>
          <a:xfrm>
            <a:off x="10913269" y="190500"/>
            <a:ext cx="890588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MRCGP</a:t>
            </a:r>
            <a:endParaRPr lang="en-US" sz="1575" dirty="0"/>
          </a:p>
        </p:txBody>
      </p:sp>
      <p:sp>
        <p:nvSpPr>
          <p:cNvPr id="6" name="SK-26-text-5"/>
          <p:cNvSpPr/>
          <p:nvPr/>
        </p:nvSpPr>
        <p:spPr>
          <a:xfrm>
            <a:off x="880467" y="1257300"/>
            <a:ext cx="324743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725" dirty="0"/>
          </a:p>
        </p:txBody>
      </p:sp>
      <p:sp>
        <p:nvSpPr>
          <p:cNvPr id="7" name="SK-26-text-6"/>
          <p:cNvSpPr/>
          <p:nvPr/>
        </p:nvSpPr>
        <p:spPr>
          <a:xfrm>
            <a:off x="879128" y="2971800"/>
            <a:ext cx="356146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725" dirty="0"/>
          </a:p>
        </p:txBody>
      </p:sp>
      <p:sp>
        <p:nvSpPr>
          <p:cNvPr id="8" name="SK-26-text-7"/>
          <p:cNvSpPr/>
          <p:nvPr/>
        </p:nvSpPr>
        <p:spPr>
          <a:xfrm>
            <a:off x="879128" y="4648200"/>
            <a:ext cx="356146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725" dirty="0"/>
          </a:p>
        </p:txBody>
      </p:sp>
      <p:sp>
        <p:nvSpPr>
          <p:cNvPr id="9" name="SK-26-text-8"/>
          <p:cNvSpPr/>
          <p:nvPr/>
        </p:nvSpPr>
        <p:spPr>
          <a:xfrm>
            <a:off x="6432649" y="1257300"/>
            <a:ext cx="345728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725" dirty="0"/>
          </a:p>
        </p:txBody>
      </p:sp>
      <p:sp>
        <p:nvSpPr>
          <p:cNvPr id="10" name="SK-26-text-9"/>
          <p:cNvSpPr/>
          <p:nvPr/>
        </p:nvSpPr>
        <p:spPr>
          <a:xfrm>
            <a:off x="6432649" y="2971800"/>
            <a:ext cx="345728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725" dirty="0"/>
          </a:p>
        </p:txBody>
      </p:sp>
      <p:sp>
        <p:nvSpPr>
          <p:cNvPr id="11" name="SK-26-text-10"/>
          <p:cNvSpPr/>
          <p:nvPr/>
        </p:nvSpPr>
        <p:spPr>
          <a:xfrm>
            <a:off x="6432649" y="4648200"/>
            <a:ext cx="345728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725" dirty="0"/>
          </a:p>
        </p:txBody>
      </p:sp>
      <p:sp>
        <p:nvSpPr>
          <p:cNvPr id="12" name="SK-26-text-11"/>
          <p:cNvSpPr/>
          <p:nvPr/>
        </p:nvSpPr>
        <p:spPr>
          <a:xfrm>
            <a:off x="352425" y="238125"/>
            <a:ext cx="301752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 PEARLS</a:t>
            </a:r>
            <a:endParaRPr lang="en-US" sz="1800" dirty="0"/>
          </a:p>
        </p:txBody>
      </p:sp>
      <p:sp>
        <p:nvSpPr>
          <p:cNvPr id="13" name="SK-26-text-12"/>
          <p:cNvSpPr/>
          <p:nvPr/>
        </p:nvSpPr>
        <p:spPr>
          <a:xfrm>
            <a:off x="1447800" y="1276350"/>
            <a:ext cx="6572250" cy="304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Acknowledge, Then Clarify</a:t>
            </a:r>
            <a:endParaRPr lang="en-US" sz="1725" dirty="0"/>
          </a:p>
        </p:txBody>
      </p:sp>
      <p:sp>
        <p:nvSpPr>
          <p:cNvPr id="14" name="SK-26-text-13"/>
          <p:cNvSpPr/>
          <p:nvPr/>
        </p:nvSpPr>
        <p:spPr>
          <a:xfrm>
            <a:off x="1447800" y="2981325"/>
            <a:ext cx="4469130" cy="304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Manage the Parent</a:t>
            </a:r>
            <a:endParaRPr lang="en-US" sz="1725" dirty="0"/>
          </a:p>
        </p:txBody>
      </p:sp>
      <p:sp>
        <p:nvSpPr>
          <p:cNvPr id="15" name="SK-26-text-14"/>
          <p:cNvSpPr/>
          <p:nvPr/>
        </p:nvSpPr>
        <p:spPr>
          <a:xfrm>
            <a:off x="1447800" y="4667250"/>
            <a:ext cx="6309360" cy="304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Patient-Centred Language</a:t>
            </a:r>
            <a:endParaRPr lang="en-US" sz="1725" dirty="0"/>
          </a:p>
        </p:txBody>
      </p:sp>
      <p:sp>
        <p:nvSpPr>
          <p:cNvPr id="16" name="SK-26-text-15"/>
          <p:cNvSpPr/>
          <p:nvPr/>
        </p:nvSpPr>
        <p:spPr>
          <a:xfrm>
            <a:off x="6991350" y="1276350"/>
            <a:ext cx="5200650" cy="304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State Confidentiality Limits</a:t>
            </a:r>
            <a:endParaRPr lang="en-US" sz="1725" dirty="0"/>
          </a:p>
        </p:txBody>
      </p:sp>
      <p:sp>
        <p:nvSpPr>
          <p:cNvPr id="17" name="SK-26-text-16"/>
          <p:cNvSpPr/>
          <p:nvPr/>
        </p:nvSpPr>
        <p:spPr>
          <a:xfrm>
            <a:off x="6991350" y="2981325"/>
            <a:ext cx="5200650" cy="304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 &amp; Safety-Net</a:t>
            </a:r>
            <a:endParaRPr lang="en-US" sz="1725" dirty="0"/>
          </a:p>
        </p:txBody>
      </p:sp>
      <p:sp>
        <p:nvSpPr>
          <p:cNvPr id="18" name="SK-26-text-17"/>
          <p:cNvSpPr/>
          <p:nvPr/>
        </p:nvSpPr>
        <p:spPr>
          <a:xfrm>
            <a:off x="6991350" y="4667250"/>
            <a:ext cx="4469130" cy="304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Signgst Resources</a:t>
            </a:r>
            <a:endParaRPr lang="en-US" sz="1725" dirty="0"/>
          </a:p>
        </p:txBody>
      </p:sp>
      <p:sp>
        <p:nvSpPr>
          <p:cNvPr id="19" name="SK-26-text-18"/>
          <p:cNvSpPr/>
          <p:nvPr/>
        </p:nvSpPr>
        <p:spPr>
          <a:xfrm>
            <a:off x="1400175" y="1866900"/>
            <a:ext cx="4672905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CSE constutations — resist jumping to action.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Hear the young person first.</a:t>
            </a:r>
            <a:endParaRPr lang="en-US" sz="1350" dirty="0"/>
          </a:p>
        </p:txBody>
      </p:sp>
      <p:sp>
        <p:nvSpPr>
          <p:cNvPr id="20" name="SK-26-text-19"/>
          <p:cNvSpPr/>
          <p:nvPr/>
        </p:nvSpPr>
        <p:spPr>
          <a:xfrm>
            <a:off x="1400175" y="3514725"/>
            <a:ext cx="441096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Separate sensitively using structured phrases.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Never exlude without explanation.</a:t>
            </a:r>
            <a:endParaRPr lang="en-US" sz="1350" dirty="0"/>
          </a:p>
        </p:txBody>
      </p:sp>
      <p:sp>
        <p:nvSpPr>
          <p:cNvPr id="21" name="SK-26-text-20"/>
          <p:cNvSpPr/>
          <p:nvPr/>
        </p:nvSpPr>
        <p:spPr>
          <a:xfrm>
            <a:off x="1400175" y="5191125"/>
            <a:ext cx="445293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“I’m here to help, not to judge.” Avoid clinical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detachment — show genuine warmth.</a:t>
            </a:r>
            <a:endParaRPr lang="en-US" sz="1350" dirty="0"/>
          </a:p>
        </p:txBody>
      </p:sp>
      <p:sp>
        <p:nvSpPr>
          <p:cNvPr id="22" name="SK-26-text-21"/>
          <p:cNvSpPr/>
          <p:nvPr/>
        </p:nvSpPr>
        <p:spPr>
          <a:xfrm>
            <a:off x="6943725" y="1866900"/>
            <a:ext cx="445293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“I hepp things private unless I’m worried about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safety” — say this early and clearly.</a:t>
            </a:r>
            <a:endParaRPr lang="en-US" sz="1350" dirty="0"/>
          </a:p>
        </p:txBody>
      </p:sp>
      <p:sp>
        <p:nvSpPr>
          <p:cNvPr id="23" name="SK-26-text-22"/>
          <p:cNvSpPr/>
          <p:nvPr/>
        </p:nvSpPr>
        <p:spPr>
          <a:xfrm>
            <a:off x="6943725" y="3514725"/>
            <a:ext cx="435858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Examiners look for documentation awareness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and clear safety-netting plans.</a:t>
            </a:r>
            <a:endParaRPr lang="en-US" sz="1350" dirty="0"/>
          </a:p>
        </p:txBody>
      </p:sp>
      <p:sp>
        <p:nvSpPr>
          <p:cNvPr id="24" name="SK-26-text-23"/>
          <p:cNvSpPr/>
          <p:nvPr/>
        </p:nvSpPr>
        <p:spPr>
          <a:xfrm>
            <a:off x="6943725" y="5191125"/>
            <a:ext cx="411762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NSPCC Helpline 0808 800 5000 • Childline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0800 1111 • Local MASH</a:t>
            </a:r>
            <a:endParaRPr lang="en-US" sz="1350" dirty="0"/>
          </a:p>
        </p:txBody>
      </p:sp>
      <p:sp>
        <p:nvSpPr>
          <p:cNvPr id="25" name="SK-26-text-24"/>
          <p:cNvSpPr/>
          <p:nvPr/>
        </p:nvSpPr>
        <p:spPr>
          <a:xfrm>
            <a:off x="11453217" y="6543675"/>
            <a:ext cx="534293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26/30</a:t>
            </a:r>
            <a:endParaRPr lang="en-US" sz="1200" dirty="0"/>
          </a:p>
        </p:txBody>
      </p:sp>
      <p:sp>
        <p:nvSpPr>
          <p:cNvPr id="26" name="SK-26-text-25"/>
          <p:cNvSpPr/>
          <p:nvPr/>
        </p:nvSpPr>
        <p:spPr>
          <a:xfrm>
            <a:off x="8734425" y="552450"/>
            <a:ext cx="3457575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Structured Clinical Assessment — Consultation Skills</a:t>
            </a:r>
            <a:endParaRPr lang="en-US" sz="900" dirty="0"/>
          </a:p>
        </p:txBody>
      </p:sp>
      <p:sp>
        <p:nvSpPr>
          <p:cNvPr id="27" name="SK-26-text-26"/>
          <p:cNvSpPr/>
          <p:nvPr/>
        </p:nvSpPr>
        <p:spPr>
          <a:xfrm>
            <a:off x="590550" y="6543675"/>
            <a:ext cx="4937760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F9672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• www.bradfordvts.co.uk</a:t>
            </a:r>
            <a:endParaRPr lang="en-US" sz="900" dirty="0"/>
          </a:p>
        </p:txBody>
      </p:sp>
      <p:sp>
        <p:nvSpPr>
          <p:cNvPr id="28" name="SK-26-text-27"/>
          <p:cNvSpPr/>
          <p:nvPr/>
        </p:nvSpPr>
        <p:spPr>
          <a:xfrm>
            <a:off x="4429125" y="6543675"/>
            <a:ext cx="7762875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60"/>
              </a:lnSpc>
              <a:buNone/>
            </a:pPr>
            <a:r>
              <a:rPr lang="en-US" sz="975" dirty="0">
                <a:solidFill>
                  <a:srgbClr val="1B2E3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Working Together to Safeguard Children 2026 • GMC 0-18 Guidance</a:t>
            </a:r>
            <a:endParaRPr lang="en-US" sz="97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7-text-2"/>
          <p:cNvSpPr/>
          <p:nvPr/>
        </p:nvSpPr>
        <p:spPr>
          <a:xfrm>
            <a:off x="523875" y="742950"/>
            <a:ext cx="822960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19191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Pitfalls</a:t>
            </a:r>
            <a:endParaRPr lang="en-US" sz="3600" dirty="0"/>
          </a:p>
        </p:txBody>
      </p:sp>
      <p:sp>
        <p:nvSpPr>
          <p:cNvPr id="4" name="SK-27-text-3"/>
          <p:cNvSpPr/>
          <p:nvPr/>
        </p:nvSpPr>
        <p:spPr>
          <a:xfrm>
            <a:off x="488603" y="1352550"/>
            <a:ext cx="11703397" cy="331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2"/>
              </a:lnSpc>
              <a:buNone/>
            </a:pPr>
            <a:r>
              <a:rPr lang="en-US" sz="2025" dirty="0">
                <a:solidFill>
                  <a:srgbClr val="6F5F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Mistakes that put young people at risk — and your practice at medicolegal risk</a:t>
            </a:r>
            <a:endParaRPr lang="en-US" sz="2025" dirty="0"/>
          </a:p>
        </p:txBody>
      </p:sp>
      <p:sp>
        <p:nvSpPr>
          <p:cNvPr id="5" name="SK-27-text-4"/>
          <p:cNvSpPr/>
          <p:nvPr/>
        </p:nvSpPr>
        <p:spPr>
          <a:xfrm>
            <a:off x="1162050" y="2314575"/>
            <a:ext cx="905256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Assuming CSE is a “lifestyle choice”</a:t>
            </a:r>
            <a:endParaRPr lang="en-US" sz="1650" dirty="0"/>
          </a:p>
        </p:txBody>
      </p:sp>
      <p:sp>
        <p:nvSpPr>
          <p:cNvPr id="6" name="SK-27-text-5"/>
          <p:cNvSpPr/>
          <p:nvPr/>
        </p:nvSpPr>
        <p:spPr>
          <a:xfrm>
            <a:off x="6819900" y="2209800"/>
            <a:ext cx="537210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documenting capacity assessments</a:t>
            </a:r>
            <a:endParaRPr lang="en-US" sz="1650" dirty="0"/>
          </a:p>
        </p:txBody>
      </p:sp>
      <p:sp>
        <p:nvSpPr>
          <p:cNvPr id="7" name="SK-27-text-6"/>
          <p:cNvSpPr/>
          <p:nvPr/>
        </p:nvSpPr>
        <p:spPr>
          <a:xfrm>
            <a:off x="1162050" y="3752850"/>
            <a:ext cx="829818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Failing to see young people alone</a:t>
            </a:r>
            <a:endParaRPr lang="en-US" sz="1650" dirty="0"/>
          </a:p>
        </p:txBody>
      </p:sp>
      <p:sp>
        <p:nvSpPr>
          <p:cNvPr id="8" name="SK-27-text-7"/>
          <p:cNvSpPr/>
          <p:nvPr/>
        </p:nvSpPr>
        <p:spPr>
          <a:xfrm>
            <a:off x="6819900" y="3276600"/>
            <a:ext cx="537210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Waiting for certainty before referring</a:t>
            </a:r>
            <a:endParaRPr lang="en-US" sz="1650" dirty="0"/>
          </a:p>
        </p:txBody>
      </p:sp>
      <p:sp>
        <p:nvSpPr>
          <p:cNvPr id="9" name="SK-27-text-8"/>
          <p:cNvSpPr/>
          <p:nvPr/>
        </p:nvSpPr>
        <p:spPr>
          <a:xfrm>
            <a:off x="1162050" y="5153025"/>
            <a:ext cx="4756696" cy="5214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Applying Fraser Guidelines only to</a:t>
            </a:r>
            <a:endParaRPr lang="en-US" sz="1725" dirty="0"/>
          </a:p>
          <a:p>
            <a:pPr marL="0" indent="0">
              <a:lnSpc>
                <a:spcPts val="2053"/>
              </a:lnSpc>
              <a:buNone/>
            </a:pPr>
            <a:r>
              <a:rPr lang="en-US" sz="17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contraception</a:t>
            </a:r>
            <a:endParaRPr lang="en-US" sz="1725" dirty="0"/>
          </a:p>
        </p:txBody>
      </p:sp>
      <p:sp>
        <p:nvSpPr>
          <p:cNvPr id="10" name="SK-27-text-9"/>
          <p:cNvSpPr/>
          <p:nvPr/>
        </p:nvSpPr>
        <p:spPr>
          <a:xfrm>
            <a:off x="6819900" y="4305300"/>
            <a:ext cx="4714875" cy="5214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Confusing Gillick competence with</a:t>
            </a:r>
            <a:endParaRPr lang="en-US" sz="1725" dirty="0"/>
          </a:p>
          <a:p>
            <a:pPr marL="0" indent="0">
              <a:lnSpc>
                <a:spcPts val="2053"/>
              </a:lnSpc>
              <a:buNone/>
            </a:pPr>
            <a:r>
              <a:rPr lang="en-US" sz="17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Fraser Guidelines</a:t>
            </a:r>
            <a:endParaRPr lang="en-US" sz="1725" dirty="0"/>
          </a:p>
        </p:txBody>
      </p:sp>
      <p:sp>
        <p:nvSpPr>
          <p:cNvPr id="11" name="SK-27-text-10"/>
          <p:cNvSpPr/>
          <p:nvPr/>
        </p:nvSpPr>
        <p:spPr>
          <a:xfrm>
            <a:off x="6819900" y="5543550"/>
            <a:ext cx="537210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Missing male victims of CSE</a:t>
            </a:r>
            <a:endParaRPr lang="en-US" sz="1650" dirty="0"/>
          </a:p>
        </p:txBody>
      </p:sp>
      <p:sp>
        <p:nvSpPr>
          <p:cNvPr id="12" name="SK-27-text-11"/>
          <p:cNvSpPr/>
          <p:nvPr/>
        </p:nvSpPr>
        <p:spPr>
          <a:xfrm>
            <a:off x="1162050" y="2667000"/>
            <a:ext cx="5217765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Exploitation is always abuse — never a consensual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decision by the young person.</a:t>
            </a:r>
            <a:endParaRPr lang="en-US" sz="1425" dirty="0"/>
          </a:p>
        </p:txBody>
      </p:sp>
      <p:sp>
        <p:nvSpPr>
          <p:cNvPr id="13" name="SK-27-text-12"/>
          <p:cNvSpPr/>
          <p:nvPr/>
        </p:nvSpPr>
        <p:spPr>
          <a:xfrm>
            <a:off x="6819900" y="2543175"/>
            <a:ext cx="5165378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major medicolegal gap — record your assessment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 every relevant consultation.</a:t>
            </a:r>
            <a:endParaRPr lang="en-US" sz="1425" dirty="0"/>
          </a:p>
        </p:txBody>
      </p:sp>
      <p:sp>
        <p:nvSpPr>
          <p:cNvPr id="14" name="SK-27-text-13"/>
          <p:cNvSpPr/>
          <p:nvPr/>
        </p:nvSpPr>
        <p:spPr>
          <a:xfrm>
            <a:off x="1162050" y="4114800"/>
            <a:ext cx="4201418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Parental presence actively deters honest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disclosure — offer solo time routinely.</a:t>
            </a:r>
            <a:endParaRPr lang="en-US" sz="1425" dirty="0"/>
          </a:p>
        </p:txBody>
      </p:sp>
      <p:sp>
        <p:nvSpPr>
          <p:cNvPr id="15" name="SK-27-text-14"/>
          <p:cNvSpPr/>
          <p:nvPr/>
        </p:nvSpPr>
        <p:spPr>
          <a:xfrm>
            <a:off x="6819900" y="3638550"/>
            <a:ext cx="488245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Refer on reasonable suspicion — not proof. Delay</a:t>
            </a:r>
            <a:endParaRPr lang="en-US" sz="1350" dirty="0"/>
          </a:p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causes harm.</a:t>
            </a:r>
            <a:endParaRPr lang="en-US" sz="1350" dirty="0"/>
          </a:p>
        </p:txBody>
      </p:sp>
      <p:sp>
        <p:nvSpPr>
          <p:cNvPr id="16" name="SK-27-text-15"/>
          <p:cNvSpPr/>
          <p:nvPr/>
        </p:nvSpPr>
        <p:spPr>
          <a:xfrm>
            <a:off x="1162050" y="5810250"/>
            <a:ext cx="5217765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They apply to all treatment decisions for under-16s,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contraception alone.</a:t>
            </a:r>
            <a:endParaRPr lang="en-US" sz="1425" dirty="0"/>
          </a:p>
        </p:txBody>
      </p:sp>
      <p:sp>
        <p:nvSpPr>
          <p:cNvPr id="17" name="SK-27-text-16"/>
          <p:cNvSpPr/>
          <p:nvPr/>
        </p:nvSpPr>
        <p:spPr>
          <a:xfrm>
            <a:off x="6806505" y="4867275"/>
            <a:ext cx="5385346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Gillick = capacity to consent broadly. Fraser = specific</a:t>
            </a:r>
            <a:endParaRPr lang="en-US" sz="1350" dirty="0"/>
          </a:p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contraception criteria.</a:t>
            </a:r>
            <a:endParaRPr lang="en-US" sz="1350" dirty="0"/>
          </a:p>
        </p:txBody>
      </p:sp>
      <p:sp>
        <p:nvSpPr>
          <p:cNvPr id="18" name="SK-27-text-17"/>
          <p:cNvSpPr/>
          <p:nvPr/>
        </p:nvSpPr>
        <p:spPr>
          <a:xfrm>
            <a:off x="6819900" y="5886450"/>
            <a:ext cx="521776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Boys are significantly under-recognised — apply the</a:t>
            </a:r>
            <a:endParaRPr lang="en-US" sz="1350" dirty="0"/>
          </a:p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same vigilance regardless of gender.</a:t>
            </a:r>
            <a:endParaRPr lang="en-US" sz="1350" dirty="0"/>
          </a:p>
        </p:txBody>
      </p:sp>
      <p:sp>
        <p:nvSpPr>
          <p:cNvPr id="19" name="SK-27-text-18"/>
          <p:cNvSpPr/>
          <p:nvPr/>
        </p:nvSpPr>
        <p:spPr>
          <a:xfrm>
            <a:off x="571500" y="6610350"/>
            <a:ext cx="82677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6F5F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Adolescent Safeguarding · May 2026</a:t>
            </a:r>
            <a:endParaRPr lang="en-US" sz="1050" dirty="0"/>
          </a:p>
        </p:txBody>
      </p:sp>
      <p:sp>
        <p:nvSpPr>
          <p:cNvPr id="20" name="SK-27-text-19"/>
          <p:cNvSpPr/>
          <p:nvPr/>
        </p:nvSpPr>
        <p:spPr>
          <a:xfrm>
            <a:off x="11153775" y="6610350"/>
            <a:ext cx="555278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19191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27 / 30</a:t>
            </a:r>
            <a:endParaRPr lang="en-US" sz="1050" dirty="0"/>
          </a:p>
        </p:txBody>
      </p:sp>
      <p:sp>
        <p:nvSpPr>
          <p:cNvPr id="21" name="SK-27-text-20"/>
          <p:cNvSpPr/>
          <p:nvPr/>
        </p:nvSpPr>
        <p:spPr>
          <a:xfrm>
            <a:off x="971550" y="485775"/>
            <a:ext cx="20574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B588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</a:t>
            </a:r>
            <a:endParaRPr lang="en-US" sz="11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7388" y="4704457"/>
            <a:ext cx="2365177" cy="1673275"/>
          </a:xfrm>
          <a:prstGeom prst="rect">
            <a:avLst/>
          </a:prstGeom>
        </p:spPr>
      </p:pic>
      <p:sp>
        <p:nvSpPr>
          <p:cNvPr id="4" name="SK-28-text-3"/>
          <p:cNvSpPr/>
          <p:nvPr/>
        </p:nvSpPr>
        <p:spPr>
          <a:xfrm>
            <a:off x="657225" y="714375"/>
            <a:ext cx="10801350" cy="5100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Communication</a:t>
            </a:r>
            <a:endParaRPr lang="en-US" sz="3375" dirty="0"/>
          </a:p>
        </p:txBody>
      </p:sp>
      <p:sp>
        <p:nvSpPr>
          <p:cNvPr id="5" name="SK-28-text-4"/>
          <p:cNvSpPr/>
          <p:nvPr/>
        </p:nvSpPr>
        <p:spPr>
          <a:xfrm>
            <a:off x="657225" y="1304925"/>
            <a:ext cx="11534775" cy="3195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6"/>
              </a:lnSpc>
              <a:buNone/>
            </a:pPr>
            <a:r>
              <a:rPr lang="en-US" sz="1950" dirty="0">
                <a:solidFill>
                  <a:srgbClr val="7D77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Useful phrases for building trust and supporting disclosure</a:t>
            </a:r>
            <a:endParaRPr lang="en-US" sz="1950" dirty="0"/>
          </a:p>
        </p:txBody>
      </p:sp>
      <p:sp>
        <p:nvSpPr>
          <p:cNvPr id="6" name="SK-28-text-5"/>
          <p:cNvSpPr/>
          <p:nvPr/>
        </p:nvSpPr>
        <p:spPr>
          <a:xfrm>
            <a:off x="962025" y="2428875"/>
            <a:ext cx="5395913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Everything you tell me is private between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us, unless I'm worried about your safety.</a:t>
            </a:r>
            <a:endParaRPr lang="en-US" sz="1725" dirty="0"/>
          </a:p>
        </p:txBody>
      </p:sp>
      <p:sp>
        <p:nvSpPr>
          <p:cNvPr id="7" name="SK-28-text-6"/>
          <p:cNvSpPr/>
          <p:nvPr/>
        </p:nvSpPr>
        <p:spPr>
          <a:xfrm>
            <a:off x="6600825" y="2428875"/>
            <a:ext cx="4651921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It's not your fault. You haven't done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anything wrong.</a:t>
            </a:r>
            <a:endParaRPr lang="en-US" sz="1725" dirty="0"/>
          </a:p>
        </p:txBody>
      </p:sp>
      <p:sp>
        <p:nvSpPr>
          <p:cNvPr id="8" name="SK-28-text-7"/>
          <p:cNvSpPr/>
          <p:nvPr/>
        </p:nvSpPr>
        <p:spPr>
          <a:xfrm>
            <a:off x="962025" y="3867150"/>
            <a:ext cx="5511105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I'm not going to judge you — I just want to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make sure you're okay.</a:t>
            </a:r>
            <a:endParaRPr lang="en-US" sz="1725" dirty="0"/>
          </a:p>
        </p:txBody>
      </p:sp>
      <p:sp>
        <p:nvSpPr>
          <p:cNvPr id="9" name="SK-28-text-8"/>
          <p:cNvSpPr/>
          <p:nvPr/>
        </p:nvSpPr>
        <p:spPr>
          <a:xfrm>
            <a:off x="6600825" y="3867150"/>
            <a:ext cx="5364361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need to talk to [name] about this, but I'll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tell you first what I'm going to say.</a:t>
            </a:r>
            <a:endParaRPr lang="en-US" sz="1725" dirty="0"/>
          </a:p>
        </p:txBody>
      </p:sp>
      <p:sp>
        <p:nvSpPr>
          <p:cNvPr id="10" name="SK-28-text-9"/>
          <p:cNvSpPr/>
          <p:nvPr/>
        </p:nvSpPr>
        <p:spPr>
          <a:xfrm>
            <a:off x="962025" y="5295900"/>
            <a:ext cx="5123408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Has anything happened that made you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feel unsafe or uncomfortable?</a:t>
            </a:r>
            <a:endParaRPr lang="en-US" sz="1725" dirty="0"/>
          </a:p>
        </p:txBody>
      </p:sp>
      <p:sp>
        <p:nvSpPr>
          <p:cNvPr id="11" name="SK-28-text-10"/>
          <p:cNvSpPr/>
          <p:nvPr/>
        </p:nvSpPr>
        <p:spPr>
          <a:xfrm>
            <a:off x="657225" y="428625"/>
            <a:ext cx="34975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D3722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SKILLS</a:t>
            </a:r>
            <a:endParaRPr lang="en-US" sz="1350" dirty="0"/>
          </a:p>
        </p:txBody>
      </p:sp>
      <p:sp>
        <p:nvSpPr>
          <p:cNvPr id="12" name="SK-28-text-11"/>
          <p:cNvSpPr/>
          <p:nvPr/>
        </p:nvSpPr>
        <p:spPr>
          <a:xfrm>
            <a:off x="962025" y="2114550"/>
            <a:ext cx="30861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CONFIDENTIALITY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3" name="SK-28-text-12"/>
          <p:cNvSpPr/>
          <p:nvPr/>
        </p:nvSpPr>
        <p:spPr>
          <a:xfrm>
            <a:off x="6600825" y="2114550"/>
            <a:ext cx="22631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REASSURANCE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4" name="SK-28-text-13"/>
          <p:cNvSpPr/>
          <p:nvPr/>
        </p:nvSpPr>
        <p:spPr>
          <a:xfrm>
            <a:off x="962025" y="3524250"/>
            <a:ext cx="267462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NON-JUDGEMENT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5" name="SK-28-text-14"/>
          <p:cNvSpPr/>
          <p:nvPr/>
        </p:nvSpPr>
        <p:spPr>
          <a:xfrm>
            <a:off x="6600825" y="3524250"/>
            <a:ext cx="288036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BEFORE SHARING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6" name="SK-28-text-15"/>
          <p:cNvSpPr/>
          <p:nvPr/>
        </p:nvSpPr>
        <p:spPr>
          <a:xfrm>
            <a:off x="962025" y="4953000"/>
            <a:ext cx="32918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OPENING THE DOOR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7" name="SK-28-text-16"/>
          <p:cNvSpPr/>
          <p:nvPr/>
        </p:nvSpPr>
        <p:spPr>
          <a:xfrm>
            <a:off x="11049000" y="6591300"/>
            <a:ext cx="58668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28 / 30</a:t>
            </a:r>
            <a:endParaRPr lang="en-US" sz="1200" dirty="0"/>
          </a:p>
        </p:txBody>
      </p:sp>
      <p:sp>
        <p:nvSpPr>
          <p:cNvPr id="18" name="SK-28-text-17"/>
          <p:cNvSpPr/>
          <p:nvPr/>
        </p:nvSpPr>
        <p:spPr>
          <a:xfrm>
            <a:off x="400050" y="6591300"/>
            <a:ext cx="694944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· Adolescent Safeguarding</a:t>
            </a:r>
            <a:endParaRPr lang="en-US" sz="1200" dirty="0"/>
          </a:p>
        </p:txBody>
      </p:sp>
      <p:sp>
        <p:nvSpPr>
          <p:cNvPr id="19" name="SK-28-text-18"/>
          <p:cNvSpPr/>
          <p:nvPr/>
        </p:nvSpPr>
        <p:spPr>
          <a:xfrm>
            <a:off x="5101084" y="6591300"/>
            <a:ext cx="1980158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D3722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9-text-2"/>
          <p:cNvSpPr/>
          <p:nvPr/>
        </p:nvSpPr>
        <p:spPr>
          <a:xfrm>
            <a:off x="409575" y="571500"/>
            <a:ext cx="6172200" cy="5100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Recall</a:t>
            </a:r>
            <a:endParaRPr lang="en-US" sz="3375" dirty="0"/>
          </a:p>
        </p:txBody>
      </p:sp>
      <p:sp>
        <p:nvSpPr>
          <p:cNvPr id="4" name="SK-29-text-3"/>
          <p:cNvSpPr/>
          <p:nvPr/>
        </p:nvSpPr>
        <p:spPr>
          <a:xfrm>
            <a:off x="657225" y="1838325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2100" dirty="0"/>
          </a:p>
        </p:txBody>
      </p:sp>
      <p:sp>
        <p:nvSpPr>
          <p:cNvPr id="5" name="SK-29-text-4"/>
          <p:cNvSpPr/>
          <p:nvPr/>
        </p:nvSpPr>
        <p:spPr>
          <a:xfrm>
            <a:off x="2971800" y="1838325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2100" dirty="0"/>
          </a:p>
        </p:txBody>
      </p:sp>
      <p:sp>
        <p:nvSpPr>
          <p:cNvPr id="6" name="SK-29-text-5"/>
          <p:cNvSpPr/>
          <p:nvPr/>
        </p:nvSpPr>
        <p:spPr>
          <a:xfrm>
            <a:off x="5286375" y="1838325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2100" dirty="0"/>
          </a:p>
        </p:txBody>
      </p:sp>
      <p:sp>
        <p:nvSpPr>
          <p:cNvPr id="7" name="SK-29-text-6"/>
          <p:cNvSpPr/>
          <p:nvPr/>
        </p:nvSpPr>
        <p:spPr>
          <a:xfrm>
            <a:off x="7620000" y="1838325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2100" dirty="0"/>
          </a:p>
        </p:txBody>
      </p:sp>
      <p:sp>
        <p:nvSpPr>
          <p:cNvPr id="8" name="SK-29-text-7"/>
          <p:cNvSpPr/>
          <p:nvPr/>
        </p:nvSpPr>
        <p:spPr>
          <a:xfrm>
            <a:off x="9934575" y="1838325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2100" dirty="0"/>
          </a:p>
        </p:txBody>
      </p:sp>
      <p:sp>
        <p:nvSpPr>
          <p:cNvPr id="9" name="SK-29-text-8"/>
          <p:cNvSpPr/>
          <p:nvPr/>
        </p:nvSpPr>
        <p:spPr>
          <a:xfrm>
            <a:off x="657225" y="4210050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2100" dirty="0"/>
          </a:p>
        </p:txBody>
      </p:sp>
      <p:sp>
        <p:nvSpPr>
          <p:cNvPr id="10" name="SK-29-text-9"/>
          <p:cNvSpPr/>
          <p:nvPr/>
        </p:nvSpPr>
        <p:spPr>
          <a:xfrm>
            <a:off x="2971800" y="4210050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</a:t>
            </a:r>
            <a:endParaRPr lang="en-US" sz="2100" dirty="0"/>
          </a:p>
        </p:txBody>
      </p:sp>
      <p:sp>
        <p:nvSpPr>
          <p:cNvPr id="11" name="SK-29-text-10"/>
          <p:cNvSpPr/>
          <p:nvPr/>
        </p:nvSpPr>
        <p:spPr>
          <a:xfrm>
            <a:off x="5286375" y="4210050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</a:t>
            </a:r>
            <a:endParaRPr lang="en-US" sz="2100" dirty="0"/>
          </a:p>
        </p:txBody>
      </p:sp>
      <p:sp>
        <p:nvSpPr>
          <p:cNvPr id="12" name="SK-29-text-11"/>
          <p:cNvSpPr/>
          <p:nvPr/>
        </p:nvSpPr>
        <p:spPr>
          <a:xfrm>
            <a:off x="7620000" y="4210050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09</a:t>
            </a:r>
            <a:endParaRPr lang="en-US" sz="2100" dirty="0"/>
          </a:p>
        </p:txBody>
      </p:sp>
      <p:sp>
        <p:nvSpPr>
          <p:cNvPr id="13" name="SK-29-text-12"/>
          <p:cNvSpPr/>
          <p:nvPr/>
        </p:nvSpPr>
        <p:spPr>
          <a:xfrm>
            <a:off x="9934575" y="4210050"/>
            <a:ext cx="1066800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2100" dirty="0"/>
          </a:p>
        </p:txBody>
      </p:sp>
      <p:sp>
        <p:nvSpPr>
          <p:cNvPr id="14" name="SK-29-text-13"/>
          <p:cNvSpPr/>
          <p:nvPr/>
        </p:nvSpPr>
        <p:spPr>
          <a:xfrm>
            <a:off x="657225" y="2371725"/>
            <a:ext cx="3143250" cy="307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Abuse Types</a:t>
            </a:r>
            <a:endParaRPr lang="en-US" sz="1875" dirty="0"/>
          </a:p>
        </p:txBody>
      </p:sp>
      <p:sp>
        <p:nvSpPr>
          <p:cNvPr id="15" name="SK-29-text-14"/>
          <p:cNvSpPr/>
          <p:nvPr/>
        </p:nvSpPr>
        <p:spPr>
          <a:xfrm>
            <a:off x="2971800" y="2286000"/>
            <a:ext cx="167640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Adolescent</a:t>
            </a:r>
            <a:endParaRPr lang="en-US" sz="1800" dirty="0"/>
          </a:p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Brain</a:t>
            </a:r>
            <a:endParaRPr lang="en-US" sz="1800" dirty="0"/>
          </a:p>
        </p:txBody>
      </p:sp>
      <p:sp>
        <p:nvSpPr>
          <p:cNvPr id="16" name="SK-29-text-15"/>
          <p:cNvSpPr/>
          <p:nvPr/>
        </p:nvSpPr>
        <p:spPr>
          <a:xfrm>
            <a:off x="5286375" y="2286000"/>
            <a:ext cx="1519238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Fraser</a:t>
            </a:r>
            <a:endParaRPr lang="en-US" sz="1800" dirty="0"/>
          </a:p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Guidelines</a:t>
            </a:r>
            <a:endParaRPr lang="en-US" sz="1800" dirty="0"/>
          </a:p>
        </p:txBody>
      </p:sp>
      <p:sp>
        <p:nvSpPr>
          <p:cNvPr id="17" name="SK-29-text-16"/>
          <p:cNvSpPr/>
          <p:nvPr/>
        </p:nvSpPr>
        <p:spPr>
          <a:xfrm>
            <a:off x="7620000" y="2286000"/>
            <a:ext cx="1341090" cy="5441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Under-13</a:t>
            </a:r>
            <a:endParaRPr lang="en-US" sz="1800" dirty="0"/>
          </a:p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Rule</a:t>
            </a:r>
            <a:endParaRPr lang="en-US" sz="1800" dirty="0"/>
          </a:p>
        </p:txBody>
      </p:sp>
      <p:sp>
        <p:nvSpPr>
          <p:cNvPr id="18" name="SK-29-text-17"/>
          <p:cNvSpPr/>
          <p:nvPr/>
        </p:nvSpPr>
        <p:spPr>
          <a:xfrm>
            <a:off x="9934575" y="2400300"/>
            <a:ext cx="2257425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SAFEGUARD</a:t>
            </a:r>
            <a:endParaRPr lang="en-US" sz="1800" dirty="0"/>
          </a:p>
        </p:txBody>
      </p:sp>
      <p:sp>
        <p:nvSpPr>
          <p:cNvPr id="19" name="SK-29-text-18"/>
          <p:cNvSpPr/>
          <p:nvPr/>
        </p:nvSpPr>
        <p:spPr>
          <a:xfrm>
            <a:off x="657225" y="4781550"/>
            <a:ext cx="228600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CSERQ15</a:t>
            </a:r>
            <a:endParaRPr lang="en-US" sz="1800" dirty="0"/>
          </a:p>
        </p:txBody>
      </p:sp>
      <p:sp>
        <p:nvSpPr>
          <p:cNvPr id="20" name="SK-29-text-19"/>
          <p:cNvSpPr/>
          <p:nvPr/>
        </p:nvSpPr>
        <p:spPr>
          <a:xfrm>
            <a:off x="2971800" y="4781550"/>
            <a:ext cx="219456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</a:t>
            </a:r>
            <a:endParaRPr lang="en-US" sz="1800" dirty="0"/>
          </a:p>
        </p:txBody>
      </p:sp>
      <p:sp>
        <p:nvSpPr>
          <p:cNvPr id="21" name="SK-29-text-20"/>
          <p:cNvSpPr/>
          <p:nvPr/>
        </p:nvSpPr>
        <p:spPr>
          <a:xfrm>
            <a:off x="5286375" y="4781550"/>
            <a:ext cx="82296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CSE</a:t>
            </a:r>
            <a:endParaRPr lang="en-US" sz="1800" dirty="0"/>
          </a:p>
        </p:txBody>
      </p:sp>
      <p:sp>
        <p:nvSpPr>
          <p:cNvPr id="22" name="SK-29-text-21"/>
          <p:cNvSpPr/>
          <p:nvPr/>
        </p:nvSpPr>
        <p:spPr>
          <a:xfrm>
            <a:off x="7620000" y="4781550"/>
            <a:ext cx="356616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Documentation</a:t>
            </a:r>
            <a:endParaRPr lang="en-US" sz="1800" dirty="0"/>
          </a:p>
        </p:txBody>
      </p:sp>
      <p:sp>
        <p:nvSpPr>
          <p:cNvPr id="23" name="SK-29-text-22"/>
          <p:cNvSpPr/>
          <p:nvPr/>
        </p:nvSpPr>
        <p:spPr>
          <a:xfrm>
            <a:off x="9934575" y="4733925"/>
            <a:ext cx="1456283" cy="4982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Referral</a:t>
            </a:r>
            <a:endParaRPr lang="en-US" sz="1800" dirty="0"/>
          </a:p>
          <a:p>
            <a:pPr marL="0" indent="0">
              <a:lnSpc>
                <a:spcPts val="196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Threshold</a:t>
            </a:r>
            <a:endParaRPr lang="en-US" sz="1800" dirty="0"/>
          </a:p>
        </p:txBody>
      </p:sp>
      <p:sp>
        <p:nvSpPr>
          <p:cNvPr id="24" name="SK-29-text-23"/>
          <p:cNvSpPr/>
          <p:nvPr/>
        </p:nvSpPr>
        <p:spPr>
          <a:xfrm>
            <a:off x="657225" y="2933700"/>
            <a:ext cx="1959173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Physical • Emotional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• Neglect •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Exploitation</a:t>
            </a:r>
            <a:endParaRPr lang="en-US" sz="1350" dirty="0"/>
          </a:p>
        </p:txBody>
      </p:sp>
      <p:sp>
        <p:nvSpPr>
          <p:cNvPr id="25" name="SK-29-text-24"/>
          <p:cNvSpPr/>
          <p:nvPr/>
        </p:nvSpPr>
        <p:spPr>
          <a:xfrm>
            <a:off x="2971800" y="2971800"/>
            <a:ext cx="1634430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development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continues to age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</a:t>
            </a:r>
            <a:endParaRPr lang="en-US" sz="1350" dirty="0"/>
          </a:p>
        </p:txBody>
      </p:sp>
      <p:sp>
        <p:nvSpPr>
          <p:cNvPr id="26" name="SK-29-text-25"/>
          <p:cNvSpPr/>
          <p:nvPr/>
        </p:nvSpPr>
        <p:spPr>
          <a:xfrm>
            <a:off x="5286375" y="2971800"/>
            <a:ext cx="1236315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 criteria for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competence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 16</a:t>
            </a:r>
            <a:endParaRPr lang="en-US" sz="1350" dirty="0"/>
          </a:p>
        </p:txBody>
      </p:sp>
      <p:sp>
        <p:nvSpPr>
          <p:cNvPr id="27" name="SK-29-text-26"/>
          <p:cNvSpPr/>
          <p:nvPr/>
        </p:nvSpPr>
        <p:spPr>
          <a:xfrm>
            <a:off x="7620000" y="2971800"/>
            <a:ext cx="1634430" cy="6634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activity →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almost always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disclose</a:t>
            </a:r>
            <a:endParaRPr lang="en-US" sz="1350" dirty="0"/>
          </a:p>
        </p:txBody>
      </p:sp>
      <p:sp>
        <p:nvSpPr>
          <p:cNvPr id="28" name="SK-29-text-27"/>
          <p:cNvSpPr/>
          <p:nvPr/>
        </p:nvSpPr>
        <p:spPr>
          <a:xfrm>
            <a:off x="9934575" y="2933700"/>
            <a:ext cx="1917353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9-letter CSE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indicator mnemonic</a:t>
            </a:r>
            <a:endParaRPr lang="en-US" sz="1350" dirty="0"/>
          </a:p>
        </p:txBody>
      </p:sp>
      <p:sp>
        <p:nvSpPr>
          <p:cNvPr id="29" name="SK-29-text-28"/>
          <p:cNvSpPr/>
          <p:nvPr/>
        </p:nvSpPr>
        <p:spPr>
          <a:xfrm>
            <a:off x="657225" y="5238750"/>
            <a:ext cx="1697236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5+ positive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responses =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action</a:t>
            </a:r>
            <a:endParaRPr lang="en-US" sz="1350" dirty="0"/>
          </a:p>
        </p:txBody>
      </p:sp>
      <p:sp>
        <p:nvSpPr>
          <p:cNvPr id="30" name="SK-29-text-29"/>
          <p:cNvSpPr/>
          <p:nvPr/>
        </p:nvSpPr>
        <p:spPr>
          <a:xfrm>
            <a:off x="2971800" y="5238750"/>
            <a:ext cx="177060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 fresh at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consultation</a:t>
            </a:r>
            <a:endParaRPr lang="en-US" sz="1350" dirty="0"/>
          </a:p>
        </p:txBody>
      </p:sp>
      <p:sp>
        <p:nvSpPr>
          <p:cNvPr id="31" name="SK-29-text-30"/>
          <p:cNvSpPr/>
          <p:nvPr/>
        </p:nvSpPr>
        <p:spPr>
          <a:xfrm>
            <a:off x="5286375" y="5238750"/>
            <a:ext cx="1634430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a lifestyle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choice — always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abuse</a:t>
            </a:r>
            <a:endParaRPr lang="en-US" sz="1350" dirty="0"/>
          </a:p>
        </p:txBody>
      </p:sp>
      <p:sp>
        <p:nvSpPr>
          <p:cNvPr id="32" name="SK-29-text-31"/>
          <p:cNvSpPr/>
          <p:nvPr/>
        </p:nvSpPr>
        <p:spPr>
          <a:xfrm>
            <a:off x="7620000" y="5238750"/>
            <a:ext cx="1990725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 all concerns,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even if no referral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made</a:t>
            </a:r>
            <a:endParaRPr lang="en-US" sz="1350" dirty="0"/>
          </a:p>
        </p:txBody>
      </p:sp>
      <p:sp>
        <p:nvSpPr>
          <p:cNvPr id="33" name="SK-29-text-32"/>
          <p:cNvSpPr/>
          <p:nvPr/>
        </p:nvSpPr>
        <p:spPr>
          <a:xfrm>
            <a:off x="9934575" y="5467350"/>
            <a:ext cx="1875383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 on suspicion —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certainty</a:t>
            </a:r>
            <a:endParaRPr lang="en-US" sz="1350" dirty="0"/>
          </a:p>
        </p:txBody>
      </p:sp>
      <p:sp>
        <p:nvSpPr>
          <p:cNvPr id="34" name="SK-29-text-33"/>
          <p:cNvSpPr/>
          <p:nvPr/>
        </p:nvSpPr>
        <p:spPr>
          <a:xfrm>
            <a:off x="409575" y="257175"/>
            <a:ext cx="14401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9A8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SUMMARY</a:t>
            </a:r>
            <a:endParaRPr lang="en-US" sz="1350" dirty="0"/>
          </a:p>
        </p:txBody>
      </p:sp>
      <p:sp>
        <p:nvSpPr>
          <p:cNvPr id="35" name="SK-29-text-34"/>
          <p:cNvSpPr/>
          <p:nvPr/>
        </p:nvSpPr>
        <p:spPr>
          <a:xfrm>
            <a:off x="7620000" y="285750"/>
            <a:ext cx="4572000" cy="1602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2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· Adolescent Safeguarding · May 2026</a:t>
            </a:r>
            <a:endParaRPr lang="en-US" sz="1275" dirty="0"/>
          </a:p>
        </p:txBody>
      </p:sp>
      <p:sp>
        <p:nvSpPr>
          <p:cNvPr id="36" name="SK-29-text-35"/>
          <p:cNvSpPr/>
          <p:nvPr/>
        </p:nvSpPr>
        <p:spPr>
          <a:xfrm>
            <a:off x="409575" y="6572250"/>
            <a:ext cx="384048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88"/>
              </a:lnSpc>
              <a:buNone/>
            </a:pPr>
            <a:r>
              <a:rPr lang="en-US" sz="1200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7" name="SK-29-text-36"/>
          <p:cNvSpPr/>
          <p:nvPr/>
        </p:nvSpPr>
        <p:spPr>
          <a:xfrm>
            <a:off x="11277600" y="6572250"/>
            <a:ext cx="576263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29 / 30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5569" y="4450705"/>
            <a:ext cx="1487388" cy="1364605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067" y="438894"/>
            <a:ext cx="816769" cy="747415"/>
          </a:xfrm>
          <a:prstGeom prst="rect">
            <a:avLst/>
          </a:prstGeom>
        </p:spPr>
      </p:pic>
      <p:sp>
        <p:nvSpPr>
          <p:cNvPr id="5" name="SK-30-text-4"/>
          <p:cNvSpPr/>
          <p:nvPr/>
        </p:nvSpPr>
        <p:spPr>
          <a:xfrm>
            <a:off x="1019175" y="1257300"/>
            <a:ext cx="5600700" cy="5600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10"/>
              </a:lnSpc>
              <a:buNone/>
            </a:pPr>
            <a:r>
              <a:rPr lang="en-US" sz="3675" b="1" dirty="0">
                <a:solidFill>
                  <a:srgbClr val="29353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Disclaimer</a:t>
            </a:r>
            <a:endParaRPr lang="en-US" sz="3675" dirty="0"/>
          </a:p>
        </p:txBody>
      </p:sp>
      <p:sp>
        <p:nvSpPr>
          <p:cNvPr id="6" name="SK-30-text-5"/>
          <p:cNvSpPr/>
          <p:nvPr/>
        </p:nvSpPr>
        <p:spPr>
          <a:xfrm>
            <a:off x="466725" y="6496050"/>
            <a:ext cx="3017520" cy="1991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8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650" dirty="0"/>
          </a:p>
        </p:txBody>
      </p:sp>
      <p:sp>
        <p:nvSpPr>
          <p:cNvPr id="7" name="SK-30-text-6"/>
          <p:cNvSpPr/>
          <p:nvPr/>
        </p:nvSpPr>
        <p:spPr>
          <a:xfrm>
            <a:off x="1266825" y="2524125"/>
            <a:ext cx="10089803" cy="619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8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This teaching deck is produced for educational purposes only. It does not</a:t>
            </a:r>
            <a:endParaRPr lang="en-US" sz="1875" dirty="0"/>
          </a:p>
          <a:p>
            <a:pPr marL="0" indent="0">
              <a:lnSpc>
                <a:spcPts val="2438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constitute clinical advice and must not replace professional judgement.</a:t>
            </a:r>
            <a:endParaRPr lang="en-US" sz="1875" dirty="0"/>
          </a:p>
        </p:txBody>
      </p:sp>
      <p:sp>
        <p:nvSpPr>
          <p:cNvPr id="8" name="SK-30-text-7"/>
          <p:cNvSpPr/>
          <p:nvPr/>
        </p:nvSpPr>
        <p:spPr>
          <a:xfrm>
            <a:off x="1266825" y="3438525"/>
            <a:ext cx="9691688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verify clinical guidance, drug doses, and safeguarding</a:t>
            </a:r>
            <a:endParaRPr lang="en-US" sz="1875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thresholds against the latest NICE guidelines, BNF, and local Trust</a:t>
            </a:r>
            <a:endParaRPr lang="en-US" sz="1875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protocols before applying in practice.</a:t>
            </a:r>
            <a:endParaRPr lang="en-US" sz="1875" dirty="0"/>
          </a:p>
        </p:txBody>
      </p:sp>
      <p:sp>
        <p:nvSpPr>
          <p:cNvPr id="9" name="SK-30-text-8"/>
          <p:cNvSpPr/>
          <p:nvPr/>
        </p:nvSpPr>
        <p:spPr>
          <a:xfrm>
            <a:off x="1266825" y="4648200"/>
            <a:ext cx="9880253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Safeguarding legislation and guidance is subject to change. Check gov.uk</a:t>
            </a:r>
            <a:endParaRPr lang="en-US" sz="1875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and NICE for the most current versions of Working Together to Safeguard</a:t>
            </a:r>
            <a:endParaRPr lang="en-US" sz="1875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Children and NICE NG76.</a:t>
            </a:r>
            <a:endParaRPr lang="en-US" sz="1875" dirty="0"/>
          </a:p>
        </p:txBody>
      </p:sp>
      <p:sp>
        <p:nvSpPr>
          <p:cNvPr id="10" name="SK-30-text-9"/>
          <p:cNvSpPr/>
          <p:nvPr/>
        </p:nvSpPr>
        <p:spPr>
          <a:xfrm>
            <a:off x="9734550" y="6534150"/>
            <a:ext cx="2451646" cy="200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75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575" dirty="0"/>
          </a:p>
        </p:txBody>
      </p:sp>
      <p:sp>
        <p:nvSpPr>
          <p:cNvPr id="11" name="SK-30-text-10"/>
          <p:cNvSpPr/>
          <p:nvPr/>
        </p:nvSpPr>
        <p:spPr>
          <a:xfrm>
            <a:off x="1266825" y="5953125"/>
            <a:ext cx="10925175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500" dirty="0">
                <a:solidFill>
                  <a:srgbClr val="29353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Original source: RCGP Learning (Nov 2019) • Updated May 2026 • Bradford VTS Teaching Programme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3767</Words>
  <Application>Microsoft Office PowerPoint</Application>
  <PresentationFormat>Widescreen</PresentationFormat>
  <Paragraphs>832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6" baseType="lpstr">
      <vt:lpstr>Poppins</vt:lpstr>
      <vt:lpstr>TrebuchetMS-Italic</vt:lpstr>
      <vt:lpstr>TimesNewRomanPS-ItalicMT</vt:lpstr>
      <vt:lpstr>Open Sans</vt:lpstr>
      <vt:lpstr>Arial-Black</vt:lpstr>
      <vt:lpstr>Trebuchet-BoldItalic</vt:lpstr>
      <vt:lpstr>Noto Sans KR</vt:lpstr>
      <vt:lpstr>Montserrat</vt:lpstr>
      <vt:lpstr>OpenSans-Bold</vt:lpstr>
      <vt:lpstr>Merriweather-Regular</vt:lpstr>
      <vt:lpstr>Arial</vt:lpstr>
      <vt:lpstr>Lato</vt:lpstr>
      <vt:lpstr>Inter</vt:lpstr>
      <vt:lpstr>Roboto-Regular</vt:lpstr>
      <vt:lpstr>ArialMT</vt:lpstr>
      <vt:lpstr>Arial-BoldMT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2026-05-23T17:45:48Z</dcterms:created>
  <dcterms:modified xsi:type="dcterms:W3CDTF">2026-05-23T21:38:24Z</dcterms:modified>
</cp:coreProperties>
</file>