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embeddedFontLst>
    <p:embeddedFont>
      <p:font typeface="Noto Sans KR" panose="020B0604020202020204" charset="-128"/>
      <p:regular r:id="rId33"/>
      <p:bold r:id="rId34"/>
    </p:embeddedFont>
    <p:embeddedFont>
      <p:font typeface="Arial-Black" panose="020B0604020202020204" charset="0"/>
      <p:regular r:id="rId35"/>
    </p:embeddedFont>
    <p:embeddedFont>
      <p:font typeface="Arial-BoldMT" panose="020B0604020202020204" charset="0"/>
      <p:regular r:id="rId36"/>
    </p:embeddedFont>
    <p:embeddedFont>
      <p:font typeface="ArialMT" panose="020B0604020202020204" charset="0"/>
      <p:regular r:id="rId37"/>
    </p:embeddedFont>
    <p:embeddedFont>
      <p:font typeface="Inter" panose="020B0604020202020204" charset="0"/>
      <p:regular r:id="rId38"/>
      <p:bold r:id="rId39"/>
    </p:embeddedFont>
    <p:embeddedFont>
      <p:font typeface="Montserrat" panose="00000500000000000000" pitchFamily="2" charset="0"/>
      <p:regular r:id="rId40"/>
      <p:bold r:id="rId41"/>
      <p:italic r:id="rId42"/>
      <p:boldItalic r:id="rId43"/>
    </p:embeddedFont>
    <p:embeddedFont>
      <p:font typeface="Noto Color Emoji" panose="020B0604020202020204" charset="0"/>
      <p:regular r:id="rId44"/>
    </p:embeddedFont>
    <p:embeddedFont>
      <p:font typeface="Open Sans" panose="020B0606030504020204" pitchFamily="34" charset="0"/>
      <p:regular r:id="rId45"/>
      <p:bold r:id="rId46"/>
      <p:italic r:id="rId47"/>
      <p:boldItalic r:id="rId48"/>
    </p:embeddedFont>
    <p:embeddedFont>
      <p:font typeface="Poppins" panose="00000500000000000000" pitchFamily="2" charset="0"/>
      <p:regular r:id="rId49"/>
      <p:bold r:id="rId50"/>
    </p:embeddedFont>
    <p:embeddedFont>
      <p:font typeface="Roboto-BoldItalic" panose="020B0604020202020204" charset="0"/>
      <p:regular r:id="rId51"/>
    </p:embeddedFont>
    <p:embeddedFont>
      <p:font typeface="Roboto-Regular" panose="020B0604020202020204" charset="0"/>
      <p:regular r:id="rId52"/>
    </p:embeddedFont>
    <p:embeddedFont>
      <p:font typeface="TimesNewRomanPS-BoldItalicMT" panose="020B0604020202020204" charset="0"/>
      <p:regular r:id="rId5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54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596" y="1165771"/>
            <a:ext cx="4279255" cy="517773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445740"/>
            <a:ext cx="682675" cy="541734"/>
          </a:xfrm>
          <a:prstGeom prst="rect">
            <a:avLst/>
          </a:prstGeom>
        </p:spPr>
      </p:pic>
      <p:sp>
        <p:nvSpPr>
          <p:cNvPr id="5" name="SK-1-text-4"/>
          <p:cNvSpPr/>
          <p:nvPr/>
        </p:nvSpPr>
        <p:spPr>
          <a:xfrm>
            <a:off x="2551658" y="228600"/>
            <a:ext cx="7774186" cy="3905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075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3075" dirty="0"/>
          </a:p>
        </p:txBody>
      </p:sp>
      <p:sp>
        <p:nvSpPr>
          <p:cNvPr id="6" name="SK-1-text-5"/>
          <p:cNvSpPr/>
          <p:nvPr/>
        </p:nvSpPr>
        <p:spPr>
          <a:xfrm>
            <a:off x="1933575" y="1838325"/>
            <a:ext cx="6181725" cy="13867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460"/>
              </a:lnSpc>
              <a:buNone/>
            </a:pPr>
            <a:r>
              <a:rPr lang="en-US" sz="4200" b="1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Teenage Mental</a:t>
            </a:r>
            <a:endParaRPr lang="en-US" sz="4200" dirty="0"/>
          </a:p>
          <a:p>
            <a:pPr marL="0" indent="0">
              <a:lnSpc>
                <a:spcPts val="5460"/>
              </a:lnSpc>
              <a:buNone/>
            </a:pPr>
            <a:r>
              <a:rPr lang="en-US" sz="4200" b="1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 &amp; Self-Harm</a:t>
            </a:r>
            <a:endParaRPr lang="en-US" sz="4200" dirty="0"/>
          </a:p>
        </p:txBody>
      </p:sp>
      <p:sp>
        <p:nvSpPr>
          <p:cNvPr id="7" name="SK-1-text-6"/>
          <p:cNvSpPr/>
          <p:nvPr/>
        </p:nvSpPr>
        <p:spPr>
          <a:xfrm>
            <a:off x="1990725" y="3314700"/>
            <a:ext cx="10201275" cy="4134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55"/>
              </a:lnSpc>
              <a:buNone/>
            </a:pPr>
            <a:r>
              <a:rPr lang="en-US" sz="2325" b="1" dirty="0">
                <a:solidFill>
                  <a:srgbClr val="F9A8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*A Teaching Deck for GP Trainees*</a:t>
            </a:r>
            <a:endParaRPr lang="en-US" sz="2325" dirty="0"/>
          </a:p>
        </p:txBody>
      </p:sp>
      <p:sp>
        <p:nvSpPr>
          <p:cNvPr id="8" name="SK-1-text-7"/>
          <p:cNvSpPr/>
          <p:nvPr/>
        </p:nvSpPr>
        <p:spPr>
          <a:xfrm>
            <a:off x="4588073" y="685800"/>
            <a:ext cx="3206055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950" dirty="0"/>
          </a:p>
        </p:txBody>
      </p:sp>
      <p:sp>
        <p:nvSpPr>
          <p:cNvPr id="9" name="SK-1-text-8"/>
          <p:cNvSpPr/>
          <p:nvPr/>
        </p:nvSpPr>
        <p:spPr>
          <a:xfrm>
            <a:off x="1990725" y="4343400"/>
            <a:ext cx="6296918" cy="84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Updated to May 2026 standards. Including NICE</a:t>
            </a:r>
            <a:endParaRPr lang="en-US" sz="1575" dirty="0"/>
          </a:p>
          <a:p>
            <a:pPr marL="0" indent="0">
              <a:lnSpc>
                <a:spcPts val="220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NG225 (Self-Harm, 2022) and NICE NG134</a:t>
            </a:r>
            <a:endParaRPr lang="en-US" sz="1575" dirty="0"/>
          </a:p>
          <a:p>
            <a:pPr marL="0" indent="0">
              <a:lnSpc>
                <a:spcPts val="220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(Depression in Children &amp; Young People, reviewed 2024)</a:t>
            </a:r>
            <a:endParaRPr lang="en-US" sz="1575" dirty="0"/>
          </a:p>
        </p:txBody>
      </p:sp>
      <p:sp>
        <p:nvSpPr>
          <p:cNvPr id="10" name="SK-1-text-9"/>
          <p:cNvSpPr/>
          <p:nvPr/>
        </p:nvSpPr>
        <p:spPr>
          <a:xfrm>
            <a:off x="1990725" y="5467350"/>
            <a:ext cx="4053840" cy="2352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75757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Created May 2026</a:t>
            </a:r>
            <a:endParaRPr lang="en-US" sz="1425" dirty="0"/>
          </a:p>
        </p:txBody>
      </p:sp>
      <p:sp>
        <p:nvSpPr>
          <p:cNvPr id="11" name="SK-1-text-10"/>
          <p:cNvSpPr/>
          <p:nvPr/>
        </p:nvSpPr>
        <p:spPr>
          <a:xfrm>
            <a:off x="1990725" y="6467475"/>
            <a:ext cx="2057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</a:t>
            </a:r>
            <a:endParaRPr lang="en-US" sz="1125" dirty="0"/>
          </a:p>
        </p:txBody>
      </p:sp>
      <p:sp>
        <p:nvSpPr>
          <p:cNvPr id="12" name="SK-1-text-11"/>
          <p:cNvSpPr/>
          <p:nvPr/>
        </p:nvSpPr>
        <p:spPr>
          <a:xfrm>
            <a:off x="10801350" y="6467475"/>
            <a:ext cx="1390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75757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May 2026</a:t>
            </a:r>
            <a:endParaRPr lang="en-US" sz="1350" dirty="0"/>
          </a:p>
        </p:txBody>
      </p:sp>
      <p:sp>
        <p:nvSpPr>
          <p:cNvPr id="13" name="SK-1-text-12"/>
          <p:cNvSpPr/>
          <p:nvPr/>
        </p:nvSpPr>
        <p:spPr>
          <a:xfrm>
            <a:off x="579983" y="3829050"/>
            <a:ext cx="230386" cy="1619250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ctr">
              <a:lnSpc>
                <a:spcPts val="1586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GP REGISTRAR TRAINING</a:t>
            </a:r>
            <a:endParaRPr lang="en-US" sz="1125" dirty="0"/>
          </a:p>
        </p:txBody>
      </p:sp>
      <p:sp>
        <p:nvSpPr>
          <p:cNvPr id="14" name="SK-1-text-13"/>
          <p:cNvSpPr/>
          <p:nvPr/>
        </p:nvSpPr>
        <p:spPr>
          <a:xfrm>
            <a:off x="1990725" y="6010275"/>
            <a:ext cx="10201275" cy="1879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1"/>
              </a:lnSpc>
              <a:buNone/>
            </a:pPr>
            <a:r>
              <a:rPr lang="en-US" sz="1050" i="1" dirty="0">
                <a:solidFill>
                  <a:srgbClr val="75757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⚠️ For educational purposes only. Always verify against current NICE/BNF guidance.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871" y="5239494"/>
            <a:ext cx="877788" cy="946398"/>
          </a:xfrm>
          <a:prstGeom prst="rect">
            <a:avLst/>
          </a:prstGeom>
        </p:spPr>
      </p:pic>
      <p:sp>
        <p:nvSpPr>
          <p:cNvPr id="4" name="SK-2-text-3"/>
          <p:cNvSpPr/>
          <p:nvPr/>
        </p:nvSpPr>
        <p:spPr>
          <a:xfrm>
            <a:off x="962025" y="714375"/>
            <a:ext cx="1122997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0B1A42"/>
                </a:solidFill>
              </a:rPr>
              <a:t>Attribution &amp; Clinical Currency</a:t>
            </a:r>
            <a:endParaRPr lang="en-US" sz="3375" dirty="0"/>
          </a:p>
        </p:txBody>
      </p:sp>
      <p:sp>
        <p:nvSpPr>
          <p:cNvPr id="5" name="SK-2-text-4"/>
          <p:cNvSpPr/>
          <p:nvPr/>
        </p:nvSpPr>
        <p:spPr>
          <a:xfrm>
            <a:off x="962025" y="1352550"/>
            <a:ext cx="11229975" cy="3342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33"/>
              </a:lnSpc>
              <a:buNone/>
            </a:pPr>
            <a:r>
              <a:rPr lang="en-US" sz="2025" dirty="0">
                <a:solidFill>
                  <a:srgbClr val="4747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Sources, guidelines, and frameworks underpinning this teaching deck</a:t>
            </a:r>
            <a:endParaRPr lang="en-US" sz="2025" dirty="0"/>
          </a:p>
        </p:txBody>
      </p:sp>
      <p:sp>
        <p:nvSpPr>
          <p:cNvPr id="6" name="SK-2-text-5"/>
          <p:cNvSpPr/>
          <p:nvPr/>
        </p:nvSpPr>
        <p:spPr>
          <a:xfrm>
            <a:off x="962025" y="2552700"/>
            <a:ext cx="5888236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NG225 Self-Harm: Assessment, Management and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Preventing Recurrence September 2022 — current</a:t>
            </a:r>
            <a:endParaRPr lang="en-US" sz="1425" dirty="0"/>
          </a:p>
        </p:txBody>
      </p:sp>
      <p:sp>
        <p:nvSpPr>
          <p:cNvPr id="7" name="SK-2-text-6"/>
          <p:cNvSpPr/>
          <p:nvPr/>
        </p:nvSpPr>
        <p:spPr>
          <a:xfrm>
            <a:off x="962025" y="3276600"/>
            <a:ext cx="5678686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CKS Self-Harm Primary care knowledge summary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revised February 2025</a:t>
            </a:r>
            <a:endParaRPr lang="en-US" sz="1425" dirty="0"/>
          </a:p>
        </p:txBody>
      </p:sp>
      <p:sp>
        <p:nvSpPr>
          <p:cNvPr id="8" name="SK-2-text-7"/>
          <p:cNvSpPr/>
          <p:nvPr/>
        </p:nvSpPr>
        <p:spPr>
          <a:xfrm>
            <a:off x="962025" y="3943350"/>
            <a:ext cx="5385346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NG134 Depression in Children and Young People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2019 — last reviewed May 2024</a:t>
            </a:r>
            <a:endParaRPr lang="en-US" sz="1425" dirty="0"/>
          </a:p>
        </p:txBody>
      </p:sp>
      <p:sp>
        <p:nvSpPr>
          <p:cNvPr id="9" name="SK-2-text-8"/>
          <p:cNvSpPr/>
          <p:nvPr/>
        </p:nvSpPr>
        <p:spPr>
          <a:xfrm>
            <a:off x="962025" y="4610100"/>
            <a:ext cx="5647283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NG185 Mental Health of Children and Young People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2021 — current</a:t>
            </a:r>
            <a:endParaRPr lang="en-US" sz="1425" dirty="0"/>
          </a:p>
        </p:txBody>
      </p:sp>
      <p:sp>
        <p:nvSpPr>
          <p:cNvPr id="10" name="SK-2-text-9"/>
          <p:cNvSpPr/>
          <p:nvPr/>
        </p:nvSpPr>
        <p:spPr>
          <a:xfrm>
            <a:off x="962025" y="5267325"/>
            <a:ext cx="4756696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NG87 ADHD: Diagnosis and Management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</a:t>
            </a:r>
            <a:endParaRPr lang="en-US" sz="1425" dirty="0"/>
          </a:p>
        </p:txBody>
      </p:sp>
      <p:sp>
        <p:nvSpPr>
          <p:cNvPr id="11" name="SK-2-text-10"/>
          <p:cNvSpPr/>
          <p:nvPr/>
        </p:nvSpPr>
        <p:spPr>
          <a:xfrm>
            <a:off x="962025" y="5934075"/>
            <a:ext cx="3111698" cy="4125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CKS Anxiety Disorders</a:t>
            </a:r>
            <a:endParaRPr lang="en-US" sz="1425" dirty="0"/>
          </a:p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</a:t>
            </a:r>
            <a:endParaRPr lang="en-US" sz="1425" dirty="0"/>
          </a:p>
        </p:txBody>
      </p:sp>
      <p:sp>
        <p:nvSpPr>
          <p:cNvPr id="12" name="SK-2-text-11"/>
          <p:cNvSpPr/>
          <p:nvPr/>
        </p:nvSpPr>
        <p:spPr>
          <a:xfrm>
            <a:off x="6934200" y="2552700"/>
            <a:ext cx="2468880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CWMT Toolkit</a:t>
            </a:r>
            <a:endParaRPr lang="en-US" sz="1350" dirty="0"/>
          </a:p>
        </p:txBody>
      </p:sp>
      <p:sp>
        <p:nvSpPr>
          <p:cNvPr id="13" name="SK-2-text-12"/>
          <p:cNvSpPr/>
          <p:nvPr/>
        </p:nvSpPr>
        <p:spPr>
          <a:xfrm>
            <a:off x="6934200" y="3886200"/>
            <a:ext cx="3703320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Reference</a:t>
            </a:r>
            <a:endParaRPr lang="en-US" sz="1350" dirty="0"/>
          </a:p>
        </p:txBody>
      </p:sp>
      <p:sp>
        <p:nvSpPr>
          <p:cNvPr id="14" name="SK-2-text-13"/>
          <p:cNvSpPr/>
          <p:nvPr/>
        </p:nvSpPr>
        <p:spPr>
          <a:xfrm>
            <a:off x="6934200" y="5229225"/>
            <a:ext cx="3086100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Processing Date</a:t>
            </a:r>
            <a:endParaRPr lang="en-US" sz="1350" dirty="0"/>
          </a:p>
        </p:txBody>
      </p:sp>
      <p:sp>
        <p:nvSpPr>
          <p:cNvPr id="15" name="SK-2-text-14"/>
          <p:cNvSpPr/>
          <p:nvPr/>
        </p:nvSpPr>
        <p:spPr>
          <a:xfrm>
            <a:off x="6934200" y="2847975"/>
            <a:ext cx="4903440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Charlie Waller Mental Health Toolkit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 Maryanne Freer, 2012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Consultation framework and problem-solving guide</a:t>
            </a:r>
            <a:endParaRPr lang="en-US" sz="1350" dirty="0"/>
          </a:p>
        </p:txBody>
      </p:sp>
      <p:sp>
        <p:nvSpPr>
          <p:cNvPr id="16" name="SK-2-text-15"/>
          <p:cNvSpPr/>
          <p:nvPr/>
        </p:nvSpPr>
        <p:spPr>
          <a:xfrm>
            <a:off x="6934200" y="4191000"/>
            <a:ext cx="3918496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 People Who Self-Harm by Cutting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Roberts et al, BMJ, 2013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Epidemiology and clinical approach</a:t>
            </a:r>
            <a:endParaRPr lang="en-US" sz="1350" dirty="0"/>
          </a:p>
        </p:txBody>
      </p:sp>
      <p:sp>
        <p:nvSpPr>
          <p:cNvPr id="17" name="SK-2-text-16"/>
          <p:cNvSpPr/>
          <p:nvPr/>
        </p:nvSpPr>
        <p:spPr>
          <a:xfrm>
            <a:off x="6934200" y="5524500"/>
            <a:ext cx="4170015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compiled and verified: May 2026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to reflect NICE NG225 and NG134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(reviewed 2024)</a:t>
            </a:r>
            <a:endParaRPr lang="en-US" sz="1350" dirty="0"/>
          </a:p>
        </p:txBody>
      </p:sp>
      <p:sp>
        <p:nvSpPr>
          <p:cNvPr id="18" name="SK-2-text-17"/>
          <p:cNvSpPr/>
          <p:nvPr/>
        </p:nvSpPr>
        <p:spPr>
          <a:xfrm>
            <a:off x="962025" y="2085975"/>
            <a:ext cx="3909060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F79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GUIDELINES</a:t>
            </a:r>
            <a:endParaRPr lang="en-US" sz="1350" dirty="0"/>
          </a:p>
        </p:txBody>
      </p:sp>
      <p:sp>
        <p:nvSpPr>
          <p:cNvPr id="19" name="SK-2-text-18"/>
          <p:cNvSpPr/>
          <p:nvPr/>
        </p:nvSpPr>
        <p:spPr>
          <a:xfrm>
            <a:off x="6686550" y="2085975"/>
            <a:ext cx="5505450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F796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FRAMEWORK &amp; ATTRIBUTION</a:t>
            </a:r>
            <a:endParaRPr lang="en-US" sz="1350" dirty="0"/>
          </a:p>
        </p:txBody>
      </p:sp>
      <p:sp>
        <p:nvSpPr>
          <p:cNvPr id="20" name="SK-2-text-19"/>
          <p:cNvSpPr/>
          <p:nvPr/>
        </p:nvSpPr>
        <p:spPr>
          <a:xfrm>
            <a:off x="590550" y="6562725"/>
            <a:ext cx="192024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21" name="SK-2-text-20"/>
          <p:cNvSpPr/>
          <p:nvPr/>
        </p:nvSpPr>
        <p:spPr>
          <a:xfrm>
            <a:off x="9144000" y="6562725"/>
            <a:ext cx="2744986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 • May 2026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-text-2"/>
          <p:cNvSpPr/>
          <p:nvPr/>
        </p:nvSpPr>
        <p:spPr>
          <a:xfrm>
            <a:off x="5006280" y="2352675"/>
            <a:ext cx="2179290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6210"/>
              </a:lnSpc>
              <a:buNone/>
            </a:pPr>
            <a:r>
              <a:rPr lang="en-US" sz="51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in 3</a:t>
            </a:r>
            <a:endParaRPr lang="en-US" sz="5175" dirty="0"/>
          </a:p>
        </p:txBody>
      </p:sp>
      <p:sp>
        <p:nvSpPr>
          <p:cNvPr id="4" name="SK-3-text-3"/>
          <p:cNvSpPr/>
          <p:nvPr/>
        </p:nvSpPr>
        <p:spPr>
          <a:xfrm>
            <a:off x="714375" y="923925"/>
            <a:ext cx="11477625" cy="4994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33"/>
              </a:lnSpc>
              <a:buNone/>
            </a:pPr>
            <a:r>
              <a:rPr lang="en-US" sz="3450" b="1" dirty="0">
                <a:solidFill>
                  <a:srgbClr val="1C2B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This Matters — The Scale</a:t>
            </a:r>
            <a:endParaRPr lang="en-US" sz="3450" dirty="0"/>
          </a:p>
        </p:txBody>
      </p:sp>
      <p:sp>
        <p:nvSpPr>
          <p:cNvPr id="5" name="SK-3-text-4"/>
          <p:cNvSpPr/>
          <p:nvPr/>
        </p:nvSpPr>
        <p:spPr>
          <a:xfrm>
            <a:off x="1295846" y="4514850"/>
            <a:ext cx="1246733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1C2B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50%</a:t>
            </a:r>
            <a:endParaRPr lang="en-US" sz="3900" dirty="0"/>
          </a:p>
        </p:txBody>
      </p:sp>
      <p:sp>
        <p:nvSpPr>
          <p:cNvPr id="6" name="SK-3-text-5"/>
          <p:cNvSpPr/>
          <p:nvPr/>
        </p:nvSpPr>
        <p:spPr>
          <a:xfrm>
            <a:off x="3824734" y="4514850"/>
            <a:ext cx="1770608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1C2B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in 10</a:t>
            </a:r>
            <a:endParaRPr lang="en-US" sz="3900" dirty="0"/>
          </a:p>
        </p:txBody>
      </p:sp>
      <p:sp>
        <p:nvSpPr>
          <p:cNvPr id="7" name="SK-3-text-6"/>
          <p:cNvSpPr/>
          <p:nvPr/>
        </p:nvSpPr>
        <p:spPr>
          <a:xfrm>
            <a:off x="6828830" y="4514850"/>
            <a:ext cx="1267718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1C2B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30%</a:t>
            </a:r>
            <a:endParaRPr lang="en-US" sz="3900" dirty="0"/>
          </a:p>
        </p:txBody>
      </p:sp>
      <p:sp>
        <p:nvSpPr>
          <p:cNvPr id="8" name="SK-3-text-7"/>
          <p:cNvSpPr/>
          <p:nvPr/>
        </p:nvSpPr>
        <p:spPr>
          <a:xfrm>
            <a:off x="9903619" y="4514850"/>
            <a:ext cx="681038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1C2B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#1</a:t>
            </a:r>
            <a:endParaRPr lang="en-US" sz="3900" dirty="0"/>
          </a:p>
        </p:txBody>
      </p:sp>
      <p:sp>
        <p:nvSpPr>
          <p:cNvPr id="9" name="SK-3-text-8"/>
          <p:cNvSpPr/>
          <p:nvPr/>
        </p:nvSpPr>
        <p:spPr>
          <a:xfrm>
            <a:off x="2743200" y="3209925"/>
            <a:ext cx="6705600" cy="3543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F76D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 people presenting to their GP</a:t>
            </a:r>
            <a:endParaRPr lang="en-US" sz="2325" dirty="0"/>
          </a:p>
        </p:txBody>
      </p:sp>
      <p:sp>
        <p:nvSpPr>
          <p:cNvPr id="10" name="SK-3-text-9"/>
          <p:cNvSpPr/>
          <p:nvPr/>
        </p:nvSpPr>
        <p:spPr>
          <a:xfrm>
            <a:off x="714375" y="1514475"/>
            <a:ext cx="11477625" cy="3318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3"/>
              </a:lnSpc>
              <a:buNone/>
            </a:pPr>
            <a:r>
              <a:rPr lang="en-US" sz="1950" i="1" dirty="0">
                <a:solidFill>
                  <a:srgbClr val="595959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Epidemiology of mental health in young people presenting to primary care</a:t>
            </a:r>
            <a:endParaRPr lang="en-US" sz="1950" dirty="0"/>
          </a:p>
        </p:txBody>
      </p:sp>
      <p:sp>
        <p:nvSpPr>
          <p:cNvPr id="11" name="SK-3-text-10"/>
          <p:cNvSpPr/>
          <p:nvPr/>
        </p:nvSpPr>
        <p:spPr>
          <a:xfrm>
            <a:off x="3559969" y="3609975"/>
            <a:ext cx="5081588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have a diagnosable mental health condition</a:t>
            </a:r>
            <a:endParaRPr lang="en-US" sz="1650" dirty="0"/>
          </a:p>
        </p:txBody>
      </p:sp>
      <p:sp>
        <p:nvSpPr>
          <p:cNvPr id="12" name="SK-3-text-11"/>
          <p:cNvSpPr/>
          <p:nvPr/>
        </p:nvSpPr>
        <p:spPr>
          <a:xfrm>
            <a:off x="696218" y="5181600"/>
            <a:ext cx="2493615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of all adult mental health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conditions are diagnosable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by age 14</a:t>
            </a:r>
            <a:endParaRPr lang="en-US" sz="1350" dirty="0"/>
          </a:p>
        </p:txBody>
      </p:sp>
      <p:sp>
        <p:nvSpPr>
          <p:cNvPr id="13" name="SK-3-text-12"/>
          <p:cNvSpPr/>
          <p:nvPr/>
        </p:nvSpPr>
        <p:spPr>
          <a:xfrm>
            <a:off x="3456980" y="5181600"/>
            <a:ext cx="2525018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children aged 5–16 have a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diagnosable mental health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condition (NHS Digital)</a:t>
            </a:r>
            <a:endParaRPr lang="en-US" sz="1350" dirty="0"/>
          </a:p>
        </p:txBody>
      </p:sp>
      <p:sp>
        <p:nvSpPr>
          <p:cNvPr id="14" name="SK-3-text-13"/>
          <p:cNvSpPr/>
          <p:nvPr/>
        </p:nvSpPr>
        <p:spPr>
          <a:xfrm>
            <a:off x="6323112" y="5181600"/>
            <a:ext cx="2336453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of young people with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depression continue into</a:t>
            </a:r>
            <a:endParaRPr lang="en-US" sz="1350" dirty="0"/>
          </a:p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4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adulthood</a:t>
            </a:r>
            <a:endParaRPr lang="en-US" sz="1350" dirty="0"/>
          </a:p>
        </p:txBody>
      </p:sp>
      <p:sp>
        <p:nvSpPr>
          <p:cNvPr id="15" name="SK-3-text-14"/>
          <p:cNvSpPr/>
          <p:nvPr/>
        </p:nvSpPr>
        <p:spPr>
          <a:xfrm>
            <a:off x="8971955" y="5181600"/>
            <a:ext cx="2525018" cy="5098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1C2B46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Mental health is the leading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1C2B46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cause of ill health in young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1C2B46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people globally</a:t>
            </a:r>
            <a:endParaRPr lang="en-US" sz="1125" dirty="0"/>
          </a:p>
        </p:txBody>
      </p:sp>
      <p:sp>
        <p:nvSpPr>
          <p:cNvPr id="16" name="SK-3-text-15"/>
          <p:cNvSpPr/>
          <p:nvPr/>
        </p:nvSpPr>
        <p:spPr>
          <a:xfrm>
            <a:off x="8515350" y="190500"/>
            <a:ext cx="3436590" cy="1696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7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Teenage Mental Health &amp; Self-Harm</a:t>
            </a:r>
            <a:endParaRPr lang="en-US" sz="1350" dirty="0"/>
          </a:p>
        </p:txBody>
      </p:sp>
      <p:sp>
        <p:nvSpPr>
          <p:cNvPr id="17" name="SK-3-text-16"/>
          <p:cNvSpPr/>
          <p:nvPr/>
        </p:nvSpPr>
        <p:spPr>
          <a:xfrm>
            <a:off x="533400" y="190500"/>
            <a:ext cx="2606040" cy="1791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1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</a:t>
            </a:r>
            <a:endParaRPr lang="en-US" sz="1425" dirty="0"/>
          </a:p>
        </p:txBody>
      </p:sp>
      <p:sp>
        <p:nvSpPr>
          <p:cNvPr id="18" name="SK-3-text-17"/>
          <p:cNvSpPr/>
          <p:nvPr/>
        </p:nvSpPr>
        <p:spPr>
          <a:xfrm>
            <a:off x="1905741" y="6213573"/>
            <a:ext cx="11011942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i="1" dirty="0">
                <a:solidFill>
                  <a:srgbClr val="595959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“The GP surgery is often the first — and sometimes only — point of contact for a young person in crisis.”</a:t>
            </a:r>
            <a:endParaRPr lang="en-US" sz="1350" dirty="0"/>
          </a:p>
        </p:txBody>
      </p:sp>
      <p:sp>
        <p:nvSpPr>
          <p:cNvPr id="19" name="SK-3-text-18"/>
          <p:cNvSpPr/>
          <p:nvPr/>
        </p:nvSpPr>
        <p:spPr>
          <a:xfrm>
            <a:off x="657225" y="6638925"/>
            <a:ext cx="416052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13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0" name="SK-3-text-19"/>
          <p:cNvSpPr/>
          <p:nvPr/>
        </p:nvSpPr>
        <p:spPr>
          <a:xfrm>
            <a:off x="10896600" y="6638925"/>
            <a:ext cx="71244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3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May 2026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2753" y="2736205"/>
            <a:ext cx="402282" cy="322213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279" y="5356027"/>
            <a:ext cx="304800" cy="33590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667" y="4135338"/>
            <a:ext cx="353467" cy="32221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667" y="2715667"/>
            <a:ext cx="353467" cy="329059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5369719"/>
            <a:ext cx="341263" cy="315367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69" y="4128492"/>
            <a:ext cx="341263" cy="329059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769" y="2674590"/>
            <a:ext cx="304800" cy="356592"/>
          </a:xfrm>
          <a:prstGeom prst="rect">
            <a:avLst/>
          </a:prstGeom>
        </p:spPr>
      </p:pic>
      <p:sp>
        <p:nvSpPr>
          <p:cNvPr id="10" name="SK-4-text-9"/>
          <p:cNvSpPr/>
          <p:nvPr/>
        </p:nvSpPr>
        <p:spPr>
          <a:xfrm>
            <a:off x="657225" y="647700"/>
            <a:ext cx="11534775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B1A30"/>
                </a:solidFill>
              </a:rPr>
              <a:t>Presentation Challenges in General Practice</a:t>
            </a:r>
            <a:endParaRPr lang="en-US" sz="3225" dirty="0"/>
          </a:p>
        </p:txBody>
      </p:sp>
      <p:sp>
        <p:nvSpPr>
          <p:cNvPr id="11" name="SK-4-text-10"/>
          <p:cNvSpPr/>
          <p:nvPr/>
        </p:nvSpPr>
        <p:spPr>
          <a:xfrm>
            <a:off x="657225" y="2181225"/>
            <a:ext cx="288036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D36E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CHALLENGES</a:t>
            </a:r>
            <a:endParaRPr lang="en-US" sz="1350" dirty="0"/>
          </a:p>
        </p:txBody>
      </p:sp>
      <p:sp>
        <p:nvSpPr>
          <p:cNvPr id="12" name="SK-4-text-11"/>
          <p:cNvSpPr/>
          <p:nvPr/>
        </p:nvSpPr>
        <p:spPr>
          <a:xfrm>
            <a:off x="8515350" y="2181225"/>
            <a:ext cx="329184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D36E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GP ADVANTAGE</a:t>
            </a:r>
            <a:endParaRPr lang="en-US" sz="1350" dirty="0"/>
          </a:p>
        </p:txBody>
      </p:sp>
      <p:sp>
        <p:nvSpPr>
          <p:cNvPr id="13" name="SK-4-text-12"/>
          <p:cNvSpPr/>
          <p:nvPr/>
        </p:nvSpPr>
        <p:spPr>
          <a:xfrm>
            <a:off x="1266825" y="2762250"/>
            <a:ext cx="246888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Somatization</a:t>
            </a:r>
            <a:endParaRPr lang="en-US" sz="1350" dirty="0"/>
          </a:p>
        </p:txBody>
      </p:sp>
      <p:sp>
        <p:nvSpPr>
          <p:cNvPr id="14" name="SK-4-text-13"/>
          <p:cNvSpPr/>
          <p:nvPr/>
        </p:nvSpPr>
        <p:spPr>
          <a:xfrm>
            <a:off x="1266825" y="4171950"/>
            <a:ext cx="390906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Short Consultations</a:t>
            </a:r>
            <a:endParaRPr lang="en-US" sz="1350" dirty="0"/>
          </a:p>
        </p:txBody>
      </p:sp>
      <p:sp>
        <p:nvSpPr>
          <p:cNvPr id="15" name="SK-4-text-14"/>
          <p:cNvSpPr/>
          <p:nvPr/>
        </p:nvSpPr>
        <p:spPr>
          <a:xfrm>
            <a:off x="1266825" y="5419725"/>
            <a:ext cx="349758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Fear of Labelling</a:t>
            </a:r>
            <a:endParaRPr lang="en-US" sz="1350" dirty="0"/>
          </a:p>
        </p:txBody>
      </p:sp>
      <p:sp>
        <p:nvSpPr>
          <p:cNvPr id="16" name="SK-4-text-15"/>
          <p:cNvSpPr/>
          <p:nvPr/>
        </p:nvSpPr>
        <p:spPr>
          <a:xfrm>
            <a:off x="5067300" y="2686050"/>
            <a:ext cx="262979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Irritability Mistaken for</a:t>
            </a:r>
            <a:endParaRPr lang="en-US" sz="1350" dirty="0"/>
          </a:p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 Behaviour</a:t>
            </a:r>
            <a:endParaRPr lang="en-US" sz="1350" dirty="0"/>
          </a:p>
        </p:txBody>
      </p:sp>
      <p:sp>
        <p:nvSpPr>
          <p:cNvPr id="17" name="SK-4-text-16"/>
          <p:cNvSpPr/>
          <p:nvPr/>
        </p:nvSpPr>
        <p:spPr>
          <a:xfrm>
            <a:off x="5067300" y="4171950"/>
            <a:ext cx="349758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Fear of Labelling</a:t>
            </a:r>
            <a:endParaRPr lang="en-US" sz="1350" dirty="0"/>
          </a:p>
        </p:txBody>
      </p:sp>
      <p:sp>
        <p:nvSpPr>
          <p:cNvPr id="18" name="SK-4-text-17"/>
          <p:cNvSpPr/>
          <p:nvPr/>
        </p:nvSpPr>
        <p:spPr>
          <a:xfrm>
            <a:off x="5067300" y="5419725"/>
            <a:ext cx="617220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“Will I Open a Pandora's Box?”</a:t>
            </a:r>
            <a:endParaRPr lang="en-US" sz="1350" dirty="0"/>
          </a:p>
        </p:txBody>
      </p:sp>
      <p:sp>
        <p:nvSpPr>
          <p:cNvPr id="19" name="SK-4-text-18"/>
          <p:cNvSpPr/>
          <p:nvPr/>
        </p:nvSpPr>
        <p:spPr>
          <a:xfrm>
            <a:off x="8763000" y="3171825"/>
            <a:ext cx="302790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“GPs can notice change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over time — that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longitudinal relationship is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clinical tool in itself.”</a:t>
            </a:r>
            <a:endParaRPr lang="en-US" sz="1350" dirty="0"/>
          </a:p>
        </p:txBody>
      </p:sp>
      <p:sp>
        <p:nvSpPr>
          <p:cNvPr id="20" name="SK-4-text-19"/>
          <p:cNvSpPr/>
          <p:nvPr/>
        </p:nvSpPr>
        <p:spPr>
          <a:xfrm>
            <a:off x="838200" y="3105150"/>
            <a:ext cx="3457575" cy="5210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Headaches, abdominal pain, and fatigue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often mask underlying depression or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anxiety</a:t>
            </a:r>
            <a:endParaRPr lang="en-US" sz="1200" dirty="0"/>
          </a:p>
        </p:txBody>
      </p:sp>
      <p:sp>
        <p:nvSpPr>
          <p:cNvPr id="21" name="SK-4-text-20"/>
          <p:cNvSpPr/>
          <p:nvPr/>
        </p:nvSpPr>
        <p:spPr>
          <a:xfrm>
            <a:off x="838200" y="4514850"/>
            <a:ext cx="3499396" cy="3473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Opening a mental health conversation in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 minutes requires skill and confidence</a:t>
            </a:r>
            <a:endParaRPr lang="en-US" sz="1200" dirty="0"/>
          </a:p>
        </p:txBody>
      </p:sp>
      <p:sp>
        <p:nvSpPr>
          <p:cNvPr id="22" name="SK-4-text-21"/>
          <p:cNvSpPr/>
          <p:nvPr/>
        </p:nvSpPr>
        <p:spPr>
          <a:xfrm>
            <a:off x="838200" y="5762625"/>
            <a:ext cx="3740348" cy="3473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GPs may hesitate to assign a diagnosis,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worrying about stigma or over-medicalising</a:t>
            </a:r>
            <a:endParaRPr lang="en-US" sz="1200" dirty="0"/>
          </a:p>
        </p:txBody>
      </p:sp>
      <p:sp>
        <p:nvSpPr>
          <p:cNvPr id="23" name="SK-4-text-22"/>
          <p:cNvSpPr/>
          <p:nvPr/>
        </p:nvSpPr>
        <p:spPr>
          <a:xfrm>
            <a:off x="4676775" y="3209925"/>
            <a:ext cx="3572768" cy="5210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Irritability is a key sign of adolescent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depression — easily dismissed as “typical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teenage behaviour”</a:t>
            </a:r>
            <a:endParaRPr lang="en-US" sz="1200" dirty="0"/>
          </a:p>
        </p:txBody>
      </p:sp>
      <p:sp>
        <p:nvSpPr>
          <p:cNvPr id="24" name="SK-4-text-23"/>
          <p:cNvSpPr/>
          <p:nvPr/>
        </p:nvSpPr>
        <p:spPr>
          <a:xfrm>
            <a:off x="4676775" y="4514850"/>
            <a:ext cx="3698528" cy="5210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GPs may hesitate to assign a diagnosis,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worrying about stigma or over-medicalising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distress</a:t>
            </a:r>
            <a:endParaRPr lang="en-US" sz="1200" dirty="0"/>
          </a:p>
        </p:txBody>
      </p:sp>
      <p:sp>
        <p:nvSpPr>
          <p:cNvPr id="25" name="SK-4-text-24"/>
          <p:cNvSpPr/>
          <p:nvPr/>
        </p:nvSpPr>
        <p:spPr>
          <a:xfrm>
            <a:off x="4676775" y="5724525"/>
            <a:ext cx="3656558" cy="3473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Asking directly about self-harm or suicide</a:t>
            </a:r>
            <a:endParaRPr lang="en-US" sz="1200" dirty="0"/>
          </a:p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 NOT increase risk — it provides relief</a:t>
            </a:r>
            <a:endParaRPr lang="en-US" sz="1200" dirty="0"/>
          </a:p>
        </p:txBody>
      </p:sp>
      <p:sp>
        <p:nvSpPr>
          <p:cNvPr id="26" name="SK-4-text-25"/>
          <p:cNvSpPr/>
          <p:nvPr/>
        </p:nvSpPr>
        <p:spPr>
          <a:xfrm>
            <a:off x="8763000" y="4686300"/>
            <a:ext cx="3429000" cy="189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Recognise gradual deterioration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8763000" y="4991100"/>
            <a:ext cx="3429000" cy="189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Build trust across multiple contacts</a:t>
            </a:r>
            <a:endParaRPr lang="en-US" sz="1200" dirty="0"/>
          </a:p>
        </p:txBody>
      </p:sp>
      <p:sp>
        <p:nvSpPr>
          <p:cNvPr id="28" name="SK-4-text-27"/>
          <p:cNvSpPr/>
          <p:nvPr/>
        </p:nvSpPr>
        <p:spPr>
          <a:xfrm>
            <a:off x="8763000" y="5314950"/>
            <a:ext cx="3429000" cy="189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Act before crisis develops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8763000" y="5848350"/>
            <a:ext cx="3429000" cy="1653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2"/>
              </a:lnSpc>
              <a:buNone/>
            </a:pPr>
            <a:r>
              <a:rPr lang="en-US" sz="1050" b="1" dirty="0">
                <a:solidFill>
                  <a:srgbClr val="D36E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LONGITUDINAL CARE ADVANTAGE</a:t>
            </a:r>
            <a:endParaRPr lang="en-US" sz="1050" dirty="0"/>
          </a:p>
        </p:txBody>
      </p:sp>
      <p:sp>
        <p:nvSpPr>
          <p:cNvPr id="30" name="SK-4-text-29"/>
          <p:cNvSpPr/>
          <p:nvPr/>
        </p:nvSpPr>
        <p:spPr>
          <a:xfrm>
            <a:off x="590550" y="6638925"/>
            <a:ext cx="4389120" cy="137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80"/>
              </a:lnSpc>
              <a:buNone/>
            </a:pPr>
            <a:r>
              <a:rPr lang="en-US" sz="9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NG134 / NG225 / NG185</a:t>
            </a:r>
            <a:endParaRPr lang="en-US" sz="900" dirty="0"/>
          </a:p>
        </p:txBody>
      </p:sp>
      <p:sp>
        <p:nvSpPr>
          <p:cNvPr id="31" name="SK-4-text-30"/>
          <p:cNvSpPr/>
          <p:nvPr/>
        </p:nvSpPr>
        <p:spPr>
          <a:xfrm>
            <a:off x="9801225" y="95250"/>
            <a:ext cx="2273498" cy="137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80"/>
              </a:lnSpc>
              <a:buNone/>
            </a:pPr>
            <a:r>
              <a:rPr lang="en-US" sz="9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2" name="SK-4-text-31"/>
          <p:cNvSpPr/>
          <p:nvPr/>
        </p:nvSpPr>
        <p:spPr>
          <a:xfrm>
            <a:off x="11239500" y="6638925"/>
            <a:ext cx="408533" cy="137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80"/>
              </a:lnSpc>
              <a:buNone/>
            </a:pPr>
            <a:r>
              <a:rPr lang="en-US" sz="90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Page 4</a:t>
            </a:r>
            <a:endParaRPr lang="en-US" sz="900" dirty="0"/>
          </a:p>
        </p:txBody>
      </p:sp>
      <p:sp>
        <p:nvSpPr>
          <p:cNvPr id="33" name="SK-4-text-32"/>
          <p:cNvSpPr/>
          <p:nvPr/>
        </p:nvSpPr>
        <p:spPr>
          <a:xfrm>
            <a:off x="645765" y="1466850"/>
            <a:ext cx="11546235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4747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mental health in young people is easy to miss — and how GPs have a unique advantage</a:t>
            </a:r>
            <a:endParaRPr lang="en-US" sz="17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9584" y="4512469"/>
            <a:ext cx="609600" cy="651421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161" y="4533007"/>
            <a:ext cx="646063" cy="582811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1294" y="4505623"/>
            <a:ext cx="597396" cy="671959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259" y="4512469"/>
            <a:ext cx="719286" cy="630882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6361" y="2352229"/>
            <a:ext cx="780157" cy="473125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0957" y="2242542"/>
            <a:ext cx="658267" cy="692646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1294" y="2311003"/>
            <a:ext cx="609600" cy="562273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8259" y="2242542"/>
            <a:ext cx="694879" cy="699492"/>
          </a:xfrm>
          <a:prstGeom prst="rect">
            <a:avLst/>
          </a:prstGeom>
        </p:spPr>
      </p:pic>
      <p:sp>
        <p:nvSpPr>
          <p:cNvPr id="11" name="SK-5-text-10"/>
          <p:cNvSpPr/>
          <p:nvPr/>
        </p:nvSpPr>
        <p:spPr>
          <a:xfrm>
            <a:off x="809625" y="666750"/>
            <a:ext cx="11382375" cy="4597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20"/>
              </a:lnSpc>
              <a:buNone/>
            </a:pPr>
            <a:r>
              <a:rPr lang="en-US" sz="2850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Mental Health Presentations</a:t>
            </a:r>
            <a:endParaRPr lang="en-US" sz="2850" dirty="0"/>
          </a:p>
        </p:txBody>
      </p:sp>
      <p:sp>
        <p:nvSpPr>
          <p:cNvPr id="12" name="SK-5-text-11"/>
          <p:cNvSpPr/>
          <p:nvPr/>
        </p:nvSpPr>
        <p:spPr>
          <a:xfrm>
            <a:off x="1151483" y="3067050"/>
            <a:ext cx="1487686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</a:t>
            </a:r>
            <a:endParaRPr lang="en-US" sz="1575" dirty="0"/>
          </a:p>
        </p:txBody>
      </p:sp>
      <p:sp>
        <p:nvSpPr>
          <p:cNvPr id="13" name="SK-5-text-12"/>
          <p:cNvSpPr/>
          <p:nvPr/>
        </p:nvSpPr>
        <p:spPr>
          <a:xfrm>
            <a:off x="3572768" y="3067050"/>
            <a:ext cx="2284065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Disorders</a:t>
            </a:r>
            <a:endParaRPr lang="en-US" sz="1575" dirty="0"/>
          </a:p>
        </p:txBody>
      </p:sp>
      <p:sp>
        <p:nvSpPr>
          <p:cNvPr id="14" name="SK-5-text-13"/>
          <p:cNvSpPr/>
          <p:nvPr/>
        </p:nvSpPr>
        <p:spPr>
          <a:xfrm>
            <a:off x="7127528" y="3067050"/>
            <a:ext cx="775246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ADHD</a:t>
            </a:r>
            <a:endParaRPr lang="en-US" sz="1575" dirty="0"/>
          </a:p>
        </p:txBody>
      </p:sp>
      <p:sp>
        <p:nvSpPr>
          <p:cNvPr id="15" name="SK-5-text-14"/>
          <p:cNvSpPr/>
          <p:nvPr/>
        </p:nvSpPr>
        <p:spPr>
          <a:xfrm>
            <a:off x="9171533" y="3067050"/>
            <a:ext cx="2325886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Conduct Disorders</a:t>
            </a:r>
            <a:endParaRPr lang="en-US" sz="1575" dirty="0"/>
          </a:p>
        </p:txBody>
      </p:sp>
      <p:sp>
        <p:nvSpPr>
          <p:cNvPr id="16" name="SK-5-text-15"/>
          <p:cNvSpPr/>
          <p:nvPr/>
        </p:nvSpPr>
        <p:spPr>
          <a:xfrm>
            <a:off x="848171" y="5324475"/>
            <a:ext cx="2084933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Eating Disorders</a:t>
            </a:r>
            <a:endParaRPr lang="en-US" sz="1575" dirty="0"/>
          </a:p>
        </p:txBody>
      </p:sp>
      <p:sp>
        <p:nvSpPr>
          <p:cNvPr id="17" name="SK-5-text-16"/>
          <p:cNvSpPr/>
          <p:nvPr/>
        </p:nvSpPr>
        <p:spPr>
          <a:xfrm>
            <a:off x="3550890" y="5324475"/>
            <a:ext cx="2346871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Substance Misuse</a:t>
            </a:r>
            <a:endParaRPr lang="en-US" sz="1575" dirty="0"/>
          </a:p>
        </p:txBody>
      </p:sp>
      <p:sp>
        <p:nvSpPr>
          <p:cNvPr id="18" name="SK-5-text-17"/>
          <p:cNvSpPr/>
          <p:nvPr/>
        </p:nvSpPr>
        <p:spPr>
          <a:xfrm>
            <a:off x="6622703" y="5191125"/>
            <a:ext cx="1822996" cy="3759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1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Emotional</a:t>
            </a:r>
            <a:endParaRPr lang="en-US" sz="1575" dirty="0"/>
          </a:p>
          <a:p>
            <a:pPr marL="0" indent="0" algn="ctr">
              <a:lnSpc>
                <a:spcPts val="1481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Dysregulation</a:t>
            </a:r>
            <a:endParaRPr lang="en-US" sz="1575" dirty="0"/>
          </a:p>
        </p:txBody>
      </p:sp>
      <p:sp>
        <p:nvSpPr>
          <p:cNvPr id="19" name="SK-5-text-18"/>
          <p:cNvSpPr/>
          <p:nvPr/>
        </p:nvSpPr>
        <p:spPr>
          <a:xfrm>
            <a:off x="9421118" y="5324475"/>
            <a:ext cx="1864965" cy="2419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Trauma &amp; ACEs</a:t>
            </a:r>
            <a:endParaRPr lang="en-US" sz="1575" dirty="0"/>
          </a:p>
        </p:txBody>
      </p:sp>
      <p:sp>
        <p:nvSpPr>
          <p:cNvPr id="20" name="SK-5-text-19"/>
          <p:cNvSpPr/>
          <p:nvPr/>
        </p:nvSpPr>
        <p:spPr>
          <a:xfrm>
            <a:off x="809625" y="1219200"/>
            <a:ext cx="11382375" cy="2881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9"/>
              </a:lnSpc>
              <a:buNone/>
            </a:pPr>
            <a:r>
              <a:rPr lang="en-US" sz="187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Frequent conditions presenting in young people in primary care</a:t>
            </a:r>
            <a:endParaRPr lang="en-US" sz="1875" dirty="0"/>
          </a:p>
        </p:txBody>
      </p:sp>
      <p:sp>
        <p:nvSpPr>
          <p:cNvPr id="21" name="SK-5-text-20"/>
          <p:cNvSpPr/>
          <p:nvPr/>
        </p:nvSpPr>
        <p:spPr>
          <a:xfrm>
            <a:off x="704850" y="3381375"/>
            <a:ext cx="2305050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Most under-diagnosed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young people</a:t>
            </a:r>
            <a:endParaRPr lang="en-US" sz="1425" dirty="0"/>
          </a:p>
        </p:txBody>
      </p:sp>
      <p:sp>
        <p:nvSpPr>
          <p:cNvPr id="22" name="SK-5-text-21"/>
          <p:cNvSpPr/>
          <p:nvPr/>
        </p:nvSpPr>
        <p:spPr>
          <a:xfrm>
            <a:off x="3489871" y="3381375"/>
            <a:ext cx="2430661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Most common condition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overall</a:t>
            </a:r>
            <a:endParaRPr lang="en-US" sz="1425" dirty="0"/>
          </a:p>
        </p:txBody>
      </p:sp>
      <p:sp>
        <p:nvSpPr>
          <p:cNvPr id="23" name="SK-5-text-22"/>
          <p:cNvSpPr/>
          <p:nvPr/>
        </p:nvSpPr>
        <p:spPr>
          <a:xfrm>
            <a:off x="6513612" y="3381375"/>
            <a:ext cx="1917353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Affects school and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home domains</a:t>
            </a:r>
            <a:endParaRPr lang="en-US" sz="1425" dirty="0"/>
          </a:p>
        </p:txBody>
      </p:sp>
      <p:sp>
        <p:nvSpPr>
          <p:cNvPr id="24" name="SK-5-text-23"/>
          <p:cNvSpPr/>
          <p:nvPr/>
        </p:nvSpPr>
        <p:spPr>
          <a:xfrm>
            <a:off x="9390162" y="3381375"/>
            <a:ext cx="1917353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Behaviour and rule-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breaking patterns</a:t>
            </a:r>
            <a:endParaRPr lang="en-US" sz="1425" dirty="0"/>
          </a:p>
        </p:txBody>
      </p:sp>
      <p:sp>
        <p:nvSpPr>
          <p:cNvPr id="25" name="SK-5-text-24"/>
          <p:cNvSpPr/>
          <p:nvPr/>
        </p:nvSpPr>
        <p:spPr>
          <a:xfrm>
            <a:off x="647700" y="5629275"/>
            <a:ext cx="2514600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referral if physical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compromise</a:t>
            </a:r>
            <a:endParaRPr lang="en-US" sz="1425" dirty="0"/>
          </a:p>
        </p:txBody>
      </p:sp>
      <p:sp>
        <p:nvSpPr>
          <p:cNvPr id="26" name="SK-5-text-25"/>
          <p:cNvSpPr/>
          <p:nvPr/>
        </p:nvSpPr>
        <p:spPr>
          <a:xfrm>
            <a:off x="3552230" y="5629275"/>
            <a:ext cx="2315468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Often co-presents with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</a:t>
            </a:r>
            <a:endParaRPr lang="en-US" sz="1425" dirty="0"/>
          </a:p>
        </p:txBody>
      </p:sp>
      <p:sp>
        <p:nvSpPr>
          <p:cNvPr id="27" name="SK-5-text-26"/>
          <p:cNvSpPr/>
          <p:nvPr/>
        </p:nvSpPr>
        <p:spPr>
          <a:xfrm>
            <a:off x="6465540" y="5629275"/>
            <a:ext cx="2137321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Emerging personality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difficulties</a:t>
            </a:r>
            <a:endParaRPr lang="en-US" sz="1425" dirty="0"/>
          </a:p>
        </p:txBody>
      </p:sp>
      <p:sp>
        <p:nvSpPr>
          <p:cNvPr id="28" name="SK-5-text-27"/>
          <p:cNvSpPr/>
          <p:nvPr/>
        </p:nvSpPr>
        <p:spPr>
          <a:xfrm>
            <a:off x="9473059" y="5629275"/>
            <a:ext cx="1770608" cy="4378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Adverse childhood</a:t>
            </a:r>
            <a:endParaRPr lang="en-US" sz="1425" dirty="0"/>
          </a:p>
          <a:p>
            <a:pPr marL="0" indent="0" algn="ctr">
              <a:lnSpc>
                <a:spcPts val="1724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experiences</a:t>
            </a:r>
            <a:endParaRPr lang="en-US" sz="1425" dirty="0"/>
          </a:p>
        </p:txBody>
      </p:sp>
      <p:sp>
        <p:nvSpPr>
          <p:cNvPr id="29" name="SK-5-text-28"/>
          <p:cNvSpPr/>
          <p:nvPr/>
        </p:nvSpPr>
        <p:spPr>
          <a:xfrm>
            <a:off x="619125" y="6562725"/>
            <a:ext cx="1783080" cy="1201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46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30" name="SK-5-text-29"/>
          <p:cNvSpPr/>
          <p:nvPr/>
        </p:nvSpPr>
        <p:spPr>
          <a:xfrm>
            <a:off x="10610850" y="6562725"/>
            <a:ext cx="1089571" cy="1570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37"/>
              </a:lnSpc>
              <a:buNone/>
            </a:pPr>
            <a:r>
              <a:rPr lang="en-US" sz="127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Page 5 of 30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57" y="5527477"/>
            <a:ext cx="292596" cy="315367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788" y="726877"/>
            <a:ext cx="1682353" cy="366206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1898" y="3737521"/>
            <a:ext cx="390079" cy="383977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2879" y="3744367"/>
            <a:ext cx="390079" cy="383977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67" y="3785592"/>
            <a:ext cx="402282" cy="294829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7490" y="1906488"/>
            <a:ext cx="414486" cy="34290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1694" y="1851571"/>
            <a:ext cx="292596" cy="459432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082" y="1872109"/>
            <a:ext cx="280392" cy="404515"/>
          </a:xfrm>
          <a:prstGeom prst="rect">
            <a:avLst/>
          </a:prstGeom>
        </p:spPr>
      </p:pic>
      <p:sp>
        <p:nvSpPr>
          <p:cNvPr id="11" name="SK-6-text-10"/>
          <p:cNvSpPr/>
          <p:nvPr/>
        </p:nvSpPr>
        <p:spPr>
          <a:xfrm>
            <a:off x="590550" y="676275"/>
            <a:ext cx="11601450" cy="4295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83"/>
              </a:lnSpc>
              <a:buNone/>
            </a:pPr>
            <a:r>
              <a:rPr lang="en-US" sz="3075" b="1" dirty="0">
                <a:solidFill>
                  <a:srgbClr val="000A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Depression — Key Features in Young People</a:t>
            </a:r>
            <a:endParaRPr lang="en-US" sz="3075" dirty="0"/>
          </a:p>
        </p:txBody>
      </p:sp>
      <p:sp>
        <p:nvSpPr>
          <p:cNvPr id="12" name="SK-6-text-11"/>
          <p:cNvSpPr/>
          <p:nvPr/>
        </p:nvSpPr>
        <p:spPr>
          <a:xfrm>
            <a:off x="838200" y="5819775"/>
            <a:ext cx="8740140" cy="4104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32"/>
              </a:lnSpc>
              <a:buNone/>
            </a:pPr>
            <a:r>
              <a:rPr lang="en-US" sz="2325" b="1" dirty="0">
                <a:solidFill>
                  <a:srgbClr val="F76D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PHQ-A (Adolescent PHQ-9)</a:t>
            </a:r>
            <a:endParaRPr lang="en-US" sz="2325" dirty="0"/>
          </a:p>
        </p:txBody>
      </p:sp>
      <p:sp>
        <p:nvSpPr>
          <p:cNvPr id="13" name="SK-6-text-12"/>
          <p:cNvSpPr/>
          <p:nvPr/>
        </p:nvSpPr>
        <p:spPr>
          <a:xfrm>
            <a:off x="1200150" y="1905000"/>
            <a:ext cx="105156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Mood</a:t>
            </a:r>
            <a:endParaRPr lang="en-US" sz="1725" dirty="0"/>
          </a:p>
        </p:txBody>
      </p:sp>
      <p:sp>
        <p:nvSpPr>
          <p:cNvPr id="14" name="SK-6-text-13"/>
          <p:cNvSpPr/>
          <p:nvPr/>
        </p:nvSpPr>
        <p:spPr>
          <a:xfrm>
            <a:off x="4248150" y="1905000"/>
            <a:ext cx="210312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Physical</a:t>
            </a:r>
            <a:endParaRPr lang="en-US" sz="1725" dirty="0"/>
          </a:p>
        </p:txBody>
      </p:sp>
      <p:sp>
        <p:nvSpPr>
          <p:cNvPr id="15" name="SK-6-text-14"/>
          <p:cNvSpPr/>
          <p:nvPr/>
        </p:nvSpPr>
        <p:spPr>
          <a:xfrm>
            <a:off x="7362825" y="1905000"/>
            <a:ext cx="157734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School</a:t>
            </a:r>
            <a:endParaRPr lang="en-US" sz="1725" dirty="0"/>
          </a:p>
        </p:txBody>
      </p:sp>
      <p:sp>
        <p:nvSpPr>
          <p:cNvPr id="16" name="SK-6-text-15"/>
          <p:cNvSpPr/>
          <p:nvPr/>
        </p:nvSpPr>
        <p:spPr>
          <a:xfrm>
            <a:off x="1200150" y="3752850"/>
            <a:ext cx="157734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</a:t>
            </a:r>
            <a:endParaRPr lang="en-US" sz="1725" dirty="0"/>
          </a:p>
        </p:txBody>
      </p:sp>
      <p:sp>
        <p:nvSpPr>
          <p:cNvPr id="17" name="SK-6-text-16"/>
          <p:cNvSpPr/>
          <p:nvPr/>
        </p:nvSpPr>
        <p:spPr>
          <a:xfrm>
            <a:off x="4248150" y="3752850"/>
            <a:ext cx="236601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Behaviour</a:t>
            </a:r>
            <a:endParaRPr lang="en-US" sz="1725" dirty="0"/>
          </a:p>
        </p:txBody>
      </p:sp>
      <p:sp>
        <p:nvSpPr>
          <p:cNvPr id="18" name="SK-6-text-17"/>
          <p:cNvSpPr/>
          <p:nvPr/>
        </p:nvSpPr>
        <p:spPr>
          <a:xfrm>
            <a:off x="7362825" y="3752850"/>
            <a:ext cx="210312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Appetite</a:t>
            </a:r>
            <a:endParaRPr lang="en-US" sz="1725" dirty="0"/>
          </a:p>
        </p:txBody>
      </p:sp>
      <p:sp>
        <p:nvSpPr>
          <p:cNvPr id="19" name="SK-6-text-18"/>
          <p:cNvSpPr/>
          <p:nvPr/>
        </p:nvSpPr>
        <p:spPr>
          <a:xfrm>
            <a:off x="714375" y="2352675"/>
            <a:ext cx="5715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Irritability over Sadness</a:t>
            </a:r>
            <a:endParaRPr lang="en-US" sz="1500" dirty="0"/>
          </a:p>
        </p:txBody>
      </p:sp>
      <p:sp>
        <p:nvSpPr>
          <p:cNvPr id="20" name="SK-6-text-19"/>
          <p:cNvSpPr/>
          <p:nvPr/>
        </p:nvSpPr>
        <p:spPr>
          <a:xfrm>
            <a:off x="3762375" y="2352675"/>
            <a:ext cx="3657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Somatic Symptoms</a:t>
            </a:r>
            <a:endParaRPr lang="en-US" sz="1500" dirty="0"/>
          </a:p>
        </p:txBody>
      </p:sp>
      <p:sp>
        <p:nvSpPr>
          <p:cNvPr id="21" name="SK-6-text-20"/>
          <p:cNvSpPr/>
          <p:nvPr/>
        </p:nvSpPr>
        <p:spPr>
          <a:xfrm>
            <a:off x="6867525" y="2352675"/>
            <a:ext cx="53244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School Refusal / Truancy</a:t>
            </a:r>
            <a:endParaRPr lang="en-US" sz="1500" dirty="0"/>
          </a:p>
        </p:txBody>
      </p:sp>
      <p:sp>
        <p:nvSpPr>
          <p:cNvPr id="22" name="SK-6-text-21"/>
          <p:cNvSpPr/>
          <p:nvPr/>
        </p:nvSpPr>
        <p:spPr>
          <a:xfrm>
            <a:off x="714375" y="4191000"/>
            <a:ext cx="38862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 Withdrawal</a:t>
            </a:r>
            <a:endParaRPr lang="en-US" sz="1500" dirty="0"/>
          </a:p>
        </p:txBody>
      </p:sp>
      <p:sp>
        <p:nvSpPr>
          <p:cNvPr id="23" name="SK-6-text-22"/>
          <p:cNvSpPr/>
          <p:nvPr/>
        </p:nvSpPr>
        <p:spPr>
          <a:xfrm>
            <a:off x="3762375" y="4191000"/>
            <a:ext cx="4800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Risk-Taking Behaviour</a:t>
            </a:r>
            <a:endParaRPr lang="en-US" sz="1500" dirty="0"/>
          </a:p>
        </p:txBody>
      </p:sp>
      <p:sp>
        <p:nvSpPr>
          <p:cNvPr id="24" name="SK-6-text-23"/>
          <p:cNvSpPr/>
          <p:nvPr/>
        </p:nvSpPr>
        <p:spPr>
          <a:xfrm>
            <a:off x="6867525" y="4191000"/>
            <a:ext cx="53244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Weight &amp; Appetite Changes</a:t>
            </a:r>
            <a:endParaRPr lang="en-US" sz="1500" dirty="0"/>
          </a:p>
        </p:txBody>
      </p:sp>
      <p:sp>
        <p:nvSpPr>
          <p:cNvPr id="25" name="SK-6-text-24"/>
          <p:cNvSpPr/>
          <p:nvPr/>
        </p:nvSpPr>
        <p:spPr>
          <a:xfrm>
            <a:off x="1200150" y="5543550"/>
            <a:ext cx="32004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Screening Tool</a:t>
            </a:r>
            <a:endParaRPr lang="en-US" sz="1500" dirty="0"/>
          </a:p>
        </p:txBody>
      </p:sp>
      <p:sp>
        <p:nvSpPr>
          <p:cNvPr id="26" name="SK-6-text-25"/>
          <p:cNvSpPr/>
          <p:nvPr/>
        </p:nvSpPr>
        <p:spPr>
          <a:xfrm>
            <a:off x="5734050" y="5610225"/>
            <a:ext cx="6457950" cy="3155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84"/>
              </a:lnSpc>
              <a:buNone/>
            </a:pPr>
            <a:r>
              <a:rPr lang="en-US" sz="1725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≥ 10 suggests depression</a:t>
            </a:r>
            <a:endParaRPr lang="en-US" sz="1725" dirty="0"/>
          </a:p>
        </p:txBody>
      </p:sp>
      <p:sp>
        <p:nvSpPr>
          <p:cNvPr id="27" name="SK-6-text-26"/>
          <p:cNvSpPr/>
          <p:nvPr/>
        </p:nvSpPr>
        <p:spPr>
          <a:xfrm>
            <a:off x="5734050" y="5989695"/>
            <a:ext cx="664279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Validated for 11–17 year olds • Use at first assessment and follow-up</a:t>
            </a:r>
            <a:endParaRPr lang="en-US" sz="1350" dirty="0"/>
          </a:p>
        </p:txBody>
      </p:sp>
      <p:sp>
        <p:nvSpPr>
          <p:cNvPr id="28" name="SK-6-text-27"/>
          <p:cNvSpPr/>
          <p:nvPr/>
        </p:nvSpPr>
        <p:spPr>
          <a:xfrm>
            <a:off x="714375" y="4495800"/>
            <a:ext cx="2409825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Loss of interest in friends,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hobbies, and previously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enjoyed activities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3762375" y="4495800"/>
            <a:ext cx="3069878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Substance misuse, recklessness,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and boundary-testing can be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depressive equivalents</a:t>
            </a:r>
            <a:endParaRPr lang="en-US" sz="1350" dirty="0"/>
          </a:p>
        </p:txBody>
      </p:sp>
      <p:sp>
        <p:nvSpPr>
          <p:cNvPr id="30" name="SK-6-text-29"/>
          <p:cNvSpPr/>
          <p:nvPr/>
        </p:nvSpPr>
        <p:spPr>
          <a:xfrm>
            <a:off x="6867525" y="4495800"/>
            <a:ext cx="280794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Both loss and gain — monitor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alongside mood trajectory</a:t>
            </a:r>
            <a:endParaRPr lang="en-US" sz="1350" dirty="0"/>
          </a:p>
        </p:txBody>
      </p:sp>
      <p:sp>
        <p:nvSpPr>
          <p:cNvPr id="31" name="SK-6-text-30"/>
          <p:cNvSpPr/>
          <p:nvPr/>
        </p:nvSpPr>
        <p:spPr>
          <a:xfrm>
            <a:off x="714375" y="2657475"/>
            <a:ext cx="2923133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*Classic "low mood" may be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absent — irritability is often the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dominant mood signal</a:t>
            </a:r>
            <a:endParaRPr lang="en-US" sz="1275" dirty="0"/>
          </a:p>
        </p:txBody>
      </p:sp>
      <p:sp>
        <p:nvSpPr>
          <p:cNvPr id="32" name="SK-6-text-31"/>
          <p:cNvSpPr/>
          <p:nvPr/>
        </p:nvSpPr>
        <p:spPr>
          <a:xfrm>
            <a:off x="3762375" y="2657475"/>
            <a:ext cx="3216473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*Headaches, abdominal pain,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fatigue — somatization is common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and can mask the diagnosis</a:t>
            </a:r>
            <a:endParaRPr lang="en-US" sz="1275" dirty="0"/>
          </a:p>
        </p:txBody>
      </p:sp>
      <p:sp>
        <p:nvSpPr>
          <p:cNvPr id="33" name="SK-6-text-32"/>
          <p:cNvSpPr/>
          <p:nvPr/>
        </p:nvSpPr>
        <p:spPr>
          <a:xfrm>
            <a:off x="6867525" y="2657475"/>
            <a:ext cx="3017490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*Unexplained absence or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reluctance to attend school is a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 behavioural red flag</a:t>
            </a:r>
            <a:endParaRPr lang="en-US" sz="1275" dirty="0"/>
          </a:p>
        </p:txBody>
      </p:sp>
      <p:sp>
        <p:nvSpPr>
          <p:cNvPr id="34" name="SK-6-text-33"/>
          <p:cNvSpPr/>
          <p:nvPr/>
        </p:nvSpPr>
        <p:spPr>
          <a:xfrm>
            <a:off x="9914037" y="4476750"/>
            <a:ext cx="1917353" cy="567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“Irritability is often the</a:t>
            </a:r>
            <a:endParaRPr lang="en-US" sz="1200" dirty="0"/>
          </a:p>
          <a:p>
            <a:pPr marL="0" indent="0" algn="ctr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face of depression in</a:t>
            </a:r>
            <a:endParaRPr lang="en-US" sz="1200" dirty="0"/>
          </a:p>
          <a:p>
            <a:pPr marL="0" indent="0" algn="ctr">
              <a:lnSpc>
                <a:spcPts val="14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people”</a:t>
            </a:r>
            <a:endParaRPr lang="en-US" sz="1200" dirty="0"/>
          </a:p>
        </p:txBody>
      </p:sp>
      <p:sp>
        <p:nvSpPr>
          <p:cNvPr id="35" name="SK-6-text-34"/>
          <p:cNvSpPr/>
          <p:nvPr/>
        </p:nvSpPr>
        <p:spPr>
          <a:xfrm>
            <a:off x="590550" y="6572250"/>
            <a:ext cx="1920240" cy="151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97"/>
              </a:lnSpc>
              <a:buNone/>
            </a:pPr>
            <a:r>
              <a:rPr lang="en-US" sz="1050" b="1" dirty="0">
                <a:solidFill>
                  <a:srgbClr val="000A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9496425" y="6572250"/>
            <a:ext cx="2514600" cy="1736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68"/>
              </a:lnSpc>
              <a:buNone/>
            </a:pPr>
            <a:r>
              <a:rPr lang="en-US" sz="1200" dirty="0">
                <a:solidFill>
                  <a:srgbClr val="7979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NICE NG134 · Reviewed 2024</a:t>
            </a:r>
            <a:endParaRPr lang="en-US" sz="1200" dirty="0"/>
          </a:p>
        </p:txBody>
      </p:sp>
      <p:sp>
        <p:nvSpPr>
          <p:cNvPr id="37" name="SK-6-text-36"/>
          <p:cNvSpPr/>
          <p:nvPr/>
        </p:nvSpPr>
        <p:spPr>
          <a:xfrm>
            <a:off x="590550" y="1276350"/>
            <a:ext cx="1160145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7979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*How adolescent depression differs from adult presentation — NICE NG134 (reviewed 2024)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490" y="5445175"/>
            <a:ext cx="438894" cy="418207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777" y="1467594"/>
            <a:ext cx="6888361" cy="3675757"/>
          </a:xfrm>
          <a:prstGeom prst="rect">
            <a:avLst/>
          </a:prstGeom>
        </p:spPr>
      </p:pic>
      <p:sp>
        <p:nvSpPr>
          <p:cNvPr id="5" name="SK-7-text-4"/>
          <p:cNvSpPr/>
          <p:nvPr/>
        </p:nvSpPr>
        <p:spPr>
          <a:xfrm>
            <a:off x="714375" y="533400"/>
            <a:ext cx="11477625" cy="4686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 — NICE Stepped-Care Model</a:t>
            </a:r>
            <a:endParaRPr lang="en-US" sz="3075" dirty="0"/>
          </a:p>
        </p:txBody>
      </p:sp>
      <p:sp>
        <p:nvSpPr>
          <p:cNvPr id="6" name="SK-7-text-5"/>
          <p:cNvSpPr/>
          <p:nvPr/>
        </p:nvSpPr>
        <p:spPr>
          <a:xfrm>
            <a:off x="1447800" y="5543550"/>
            <a:ext cx="921258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Mild, Non-Persistent Depression</a:t>
            </a:r>
            <a:endParaRPr lang="en-US" sz="1950" dirty="0"/>
          </a:p>
        </p:txBody>
      </p:sp>
      <p:sp>
        <p:nvSpPr>
          <p:cNvPr id="7" name="SK-7-text-6"/>
          <p:cNvSpPr/>
          <p:nvPr/>
        </p:nvSpPr>
        <p:spPr>
          <a:xfrm>
            <a:off x="8943975" y="1733550"/>
            <a:ext cx="268218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FLUOXETINE — PRESCRIBING</a:t>
            </a:r>
            <a:endParaRPr lang="en-US" sz="1350" dirty="0"/>
          </a:p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ESSENTIALS</a:t>
            </a:r>
            <a:endParaRPr lang="en-US" sz="1350" dirty="0"/>
          </a:p>
        </p:txBody>
      </p:sp>
      <p:sp>
        <p:nvSpPr>
          <p:cNvPr id="8" name="SK-7-text-7"/>
          <p:cNvSpPr/>
          <p:nvPr/>
        </p:nvSpPr>
        <p:spPr>
          <a:xfrm>
            <a:off x="7461528" y="5153025"/>
            <a:ext cx="489585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B5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MHRA Monitoring Requirement</a:t>
            </a:r>
            <a:endParaRPr lang="en-US" sz="1500" dirty="0"/>
          </a:p>
        </p:txBody>
      </p:sp>
      <p:sp>
        <p:nvSpPr>
          <p:cNvPr id="9" name="SK-7-text-8"/>
          <p:cNvSpPr/>
          <p:nvPr/>
        </p:nvSpPr>
        <p:spPr>
          <a:xfrm>
            <a:off x="714375" y="1047750"/>
            <a:ext cx="911352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NG134 · Reviewed May 2024</a:t>
            </a:r>
            <a:endParaRPr lang="en-US" sz="1725" dirty="0"/>
          </a:p>
        </p:txBody>
      </p:sp>
      <p:sp>
        <p:nvSpPr>
          <p:cNvPr id="10" name="SK-7-text-9"/>
          <p:cNvSpPr/>
          <p:nvPr/>
        </p:nvSpPr>
        <p:spPr>
          <a:xfrm>
            <a:off x="1447800" y="5334000"/>
            <a:ext cx="1371600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STEP 1</a:t>
            </a:r>
            <a:endParaRPr lang="en-US" sz="1350" dirty="0"/>
          </a:p>
        </p:txBody>
      </p:sp>
      <p:sp>
        <p:nvSpPr>
          <p:cNvPr id="11" name="SK-7-text-10"/>
          <p:cNvSpPr/>
          <p:nvPr/>
        </p:nvSpPr>
        <p:spPr>
          <a:xfrm>
            <a:off x="1447800" y="5924550"/>
            <a:ext cx="107442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monitoring + psychoeducation; review in 2 weeks</a:t>
            </a:r>
            <a:endParaRPr lang="en-US" sz="1350" dirty="0"/>
          </a:p>
        </p:txBody>
      </p:sp>
      <p:sp>
        <p:nvSpPr>
          <p:cNvPr id="12" name="SK-7-text-11"/>
          <p:cNvSpPr/>
          <p:nvPr/>
        </p:nvSpPr>
        <p:spPr>
          <a:xfrm>
            <a:off x="8943975" y="2314575"/>
            <a:ext cx="3174653" cy="466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Only SSRI licensed for depression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under-18s in the UK</a:t>
            </a:r>
            <a:endParaRPr lang="en-US" sz="1350" dirty="0"/>
          </a:p>
        </p:txBody>
      </p:sp>
      <p:sp>
        <p:nvSpPr>
          <p:cNvPr id="13" name="SK-7-text-12"/>
          <p:cNvSpPr/>
          <p:nvPr/>
        </p:nvSpPr>
        <p:spPr>
          <a:xfrm>
            <a:off x="8943975" y="2886075"/>
            <a:ext cx="2860328" cy="466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Start at 10 mg/day → titrate to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 mg/day (maximum)</a:t>
            </a:r>
            <a:endParaRPr lang="en-US" sz="1350" dirty="0"/>
          </a:p>
        </p:txBody>
      </p:sp>
      <p:sp>
        <p:nvSpPr>
          <p:cNvPr id="14" name="SK-7-text-13"/>
          <p:cNvSpPr/>
          <p:nvPr/>
        </p:nvSpPr>
        <p:spPr>
          <a:xfrm>
            <a:off x="8943975" y="3457575"/>
            <a:ext cx="2388840" cy="466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initiate alongside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psychological therapy</a:t>
            </a:r>
            <a:endParaRPr lang="en-US" sz="1350" dirty="0"/>
          </a:p>
        </p:txBody>
      </p:sp>
      <p:sp>
        <p:nvSpPr>
          <p:cNvPr id="15" name="SK-7-text-14"/>
          <p:cNvSpPr/>
          <p:nvPr/>
        </p:nvSpPr>
        <p:spPr>
          <a:xfrm>
            <a:off x="8943975" y="4057650"/>
            <a:ext cx="2933700" cy="466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use TCAs, venlafaxine,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 MAOIs in under-18s</a:t>
            </a:r>
            <a:endParaRPr lang="en-US" sz="1350" dirty="0"/>
          </a:p>
        </p:txBody>
      </p:sp>
      <p:sp>
        <p:nvSpPr>
          <p:cNvPr id="16" name="SK-7-text-15"/>
          <p:cNvSpPr/>
          <p:nvPr/>
        </p:nvSpPr>
        <p:spPr>
          <a:xfrm>
            <a:off x="7485340" y="5369389"/>
            <a:ext cx="4872038" cy="7576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After starting fluoxetine: review weekly for the first 4 weeks</a:t>
            </a:r>
            <a:endParaRPr lang="en-US" sz="1100" dirty="0"/>
          </a:p>
          <a:p>
            <a:pPr marL="0" indent="0">
              <a:lnSpc>
                <a:spcPts val="198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Monitor for: increased agitation • emerging self-harm</a:t>
            </a:r>
            <a:endParaRPr lang="en-US" sz="1100" dirty="0"/>
          </a:p>
          <a:p>
            <a:pPr marL="0" indent="0">
              <a:lnSpc>
                <a:spcPts val="198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Risk is highest in the first 2-4 weeks of treatment</a:t>
            </a:r>
            <a:endParaRPr lang="en-US" sz="1100" dirty="0"/>
          </a:p>
        </p:txBody>
      </p:sp>
      <p:sp>
        <p:nvSpPr>
          <p:cNvPr id="17" name="SK-7-text-16"/>
          <p:cNvSpPr/>
          <p:nvPr/>
        </p:nvSpPr>
        <p:spPr>
          <a:xfrm>
            <a:off x="9982200" y="6572250"/>
            <a:ext cx="19383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2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NG134 · May 2026</a:t>
            </a:r>
            <a:endParaRPr lang="en-US" sz="1200" dirty="0"/>
          </a:p>
        </p:txBody>
      </p:sp>
      <p:sp>
        <p:nvSpPr>
          <p:cNvPr id="18" name="SK-7-text-17"/>
          <p:cNvSpPr/>
          <p:nvPr/>
        </p:nvSpPr>
        <p:spPr>
          <a:xfrm>
            <a:off x="466725" y="6572250"/>
            <a:ext cx="233172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867" y="2715667"/>
            <a:ext cx="841177" cy="767953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977" y="2736205"/>
            <a:ext cx="755898" cy="699492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271" y="2701975"/>
            <a:ext cx="816769" cy="781794"/>
          </a:xfrm>
          <a:prstGeom prst="rect">
            <a:avLst/>
          </a:prstGeom>
        </p:spPr>
      </p:pic>
      <p:sp>
        <p:nvSpPr>
          <p:cNvPr id="6" name="SK-8-text-5"/>
          <p:cNvSpPr/>
          <p:nvPr/>
        </p:nvSpPr>
        <p:spPr>
          <a:xfrm>
            <a:off x="628650" y="742950"/>
            <a:ext cx="10515600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70"/>
              </a:lnSpc>
              <a:buNone/>
            </a:pPr>
            <a:r>
              <a:rPr lang="en-US" sz="3000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in Young People</a:t>
            </a:r>
            <a:endParaRPr lang="en-US" sz="3000" dirty="0"/>
          </a:p>
        </p:txBody>
      </p:sp>
      <p:sp>
        <p:nvSpPr>
          <p:cNvPr id="7" name="SK-8-text-6"/>
          <p:cNvSpPr/>
          <p:nvPr/>
        </p:nvSpPr>
        <p:spPr>
          <a:xfrm>
            <a:off x="1982539" y="2352675"/>
            <a:ext cx="1854398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12"/>
              </a:lnSpc>
              <a:buNone/>
            </a:pPr>
            <a:r>
              <a:rPr lang="en-US" sz="1350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Types of Anxiety</a:t>
            </a:r>
            <a:endParaRPr lang="en-US" sz="1350" dirty="0"/>
          </a:p>
        </p:txBody>
      </p:sp>
      <p:sp>
        <p:nvSpPr>
          <p:cNvPr id="8" name="SK-8-text-7"/>
          <p:cNvSpPr/>
          <p:nvPr/>
        </p:nvSpPr>
        <p:spPr>
          <a:xfrm>
            <a:off x="4974431" y="2352675"/>
            <a:ext cx="2252663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12"/>
              </a:lnSpc>
              <a:buNone/>
            </a:pPr>
            <a:r>
              <a:rPr lang="en-US" sz="1350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 Treatment</a:t>
            </a:r>
            <a:endParaRPr lang="en-US" sz="1350" dirty="0"/>
          </a:p>
        </p:txBody>
      </p:sp>
      <p:sp>
        <p:nvSpPr>
          <p:cNvPr id="9" name="SK-8-text-8"/>
          <p:cNvSpPr/>
          <p:nvPr/>
        </p:nvSpPr>
        <p:spPr>
          <a:xfrm>
            <a:off x="8478143" y="2352675"/>
            <a:ext cx="1655415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12"/>
              </a:lnSpc>
              <a:buNone/>
            </a:pPr>
            <a:r>
              <a:rPr lang="en-US" sz="1350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School Refusal</a:t>
            </a:r>
            <a:endParaRPr lang="en-US" sz="1350" dirty="0"/>
          </a:p>
        </p:txBody>
      </p:sp>
      <p:sp>
        <p:nvSpPr>
          <p:cNvPr id="10" name="SK-8-text-9"/>
          <p:cNvSpPr/>
          <p:nvPr/>
        </p:nvSpPr>
        <p:spPr>
          <a:xfrm>
            <a:off x="657225" y="466725"/>
            <a:ext cx="41833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NG185 • NG47</a:t>
            </a:r>
            <a:endParaRPr lang="en-US" sz="1350" dirty="0"/>
          </a:p>
        </p:txBody>
      </p:sp>
      <p:sp>
        <p:nvSpPr>
          <p:cNvPr id="11" name="SK-8-text-10"/>
          <p:cNvSpPr/>
          <p:nvPr/>
        </p:nvSpPr>
        <p:spPr>
          <a:xfrm>
            <a:off x="991025" y="5819775"/>
            <a:ext cx="11609189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is persistent, impairing school and social function, and not responding to primary care interventions.</a:t>
            </a:r>
            <a:endParaRPr lang="en-US" sz="1575" dirty="0"/>
          </a:p>
        </p:txBody>
      </p:sp>
      <p:sp>
        <p:nvSpPr>
          <p:cNvPr id="12" name="SK-8-text-11"/>
          <p:cNvSpPr/>
          <p:nvPr/>
        </p:nvSpPr>
        <p:spPr>
          <a:xfrm>
            <a:off x="714375" y="1600200"/>
            <a:ext cx="11477625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most common mental health condition in young people — and often missed</a:t>
            </a:r>
            <a:endParaRPr lang="en-US" sz="1575" dirty="0"/>
          </a:p>
        </p:txBody>
      </p:sp>
      <p:sp>
        <p:nvSpPr>
          <p:cNvPr id="13" name="SK-8-text-12"/>
          <p:cNvSpPr/>
          <p:nvPr/>
        </p:nvSpPr>
        <p:spPr>
          <a:xfrm>
            <a:off x="2181225" y="3543300"/>
            <a:ext cx="1466850" cy="2128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76"/>
              </a:lnSpc>
              <a:buNone/>
            </a:pPr>
            <a:r>
              <a:rPr lang="en-US" sz="112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TYPES</a:t>
            </a:r>
            <a:endParaRPr lang="en-US" sz="1125" dirty="0"/>
          </a:p>
        </p:txBody>
      </p:sp>
      <p:sp>
        <p:nvSpPr>
          <p:cNvPr id="14" name="SK-8-text-13"/>
          <p:cNvSpPr/>
          <p:nvPr/>
        </p:nvSpPr>
        <p:spPr>
          <a:xfrm>
            <a:off x="5047655" y="3543300"/>
            <a:ext cx="2105918" cy="2128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76"/>
              </a:lnSpc>
              <a:buNone/>
            </a:pPr>
            <a:r>
              <a:rPr lang="en-US" sz="112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 TREATMENT</a:t>
            </a:r>
            <a:endParaRPr lang="en-US" sz="1125" dirty="0"/>
          </a:p>
        </p:txBody>
      </p:sp>
      <p:sp>
        <p:nvSpPr>
          <p:cNvPr id="15" name="SK-8-text-14"/>
          <p:cNvSpPr/>
          <p:nvPr/>
        </p:nvSpPr>
        <p:spPr>
          <a:xfrm>
            <a:off x="8539163" y="3543300"/>
            <a:ext cx="1571625" cy="2128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76"/>
              </a:lnSpc>
              <a:buNone/>
            </a:pPr>
            <a:r>
              <a:rPr lang="en-US" sz="112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SCHOOL REFUSAL</a:t>
            </a:r>
            <a:endParaRPr lang="en-US" sz="1125" dirty="0"/>
          </a:p>
        </p:txBody>
      </p:sp>
      <p:sp>
        <p:nvSpPr>
          <p:cNvPr id="16" name="SK-8-text-15"/>
          <p:cNvSpPr/>
          <p:nvPr/>
        </p:nvSpPr>
        <p:spPr>
          <a:xfrm>
            <a:off x="995107" y="5636269"/>
            <a:ext cx="3086100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TO CAMHS IF:</a:t>
            </a:r>
            <a:endParaRPr lang="en-US" sz="1125" dirty="0"/>
          </a:p>
        </p:txBody>
      </p:sp>
      <p:sp>
        <p:nvSpPr>
          <p:cNvPr id="17" name="SK-8-text-16"/>
          <p:cNvSpPr/>
          <p:nvPr/>
        </p:nvSpPr>
        <p:spPr>
          <a:xfrm>
            <a:off x="991025" y="6176814"/>
            <a:ext cx="11477625" cy="1556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26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early discussion with CAMHS even before formal referral — advice lines can guide primary care management</a:t>
            </a:r>
            <a:endParaRPr lang="en-US" sz="1125" dirty="0"/>
          </a:p>
        </p:txBody>
      </p:sp>
      <p:sp>
        <p:nvSpPr>
          <p:cNvPr id="18" name="SK-8-text-17"/>
          <p:cNvSpPr/>
          <p:nvPr/>
        </p:nvSpPr>
        <p:spPr>
          <a:xfrm>
            <a:off x="1638300" y="3857625"/>
            <a:ext cx="2975521" cy="1191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Generalised Anxiety Disorder (GAD)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Social anxiety disorder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Separation anxiety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School phobia / avoidance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OCD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PTSD</a:t>
            </a:r>
            <a:endParaRPr lang="en-US" sz="1125" dirty="0"/>
          </a:p>
        </p:txBody>
      </p:sp>
      <p:sp>
        <p:nvSpPr>
          <p:cNvPr id="19" name="SK-8-text-18"/>
          <p:cNvSpPr/>
          <p:nvPr/>
        </p:nvSpPr>
        <p:spPr>
          <a:xfrm>
            <a:off x="4800600" y="3857625"/>
            <a:ext cx="2986088" cy="1191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CBT-based interventions for all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types (NICE)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Individual or group format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Can begin in primary care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SSRIs for anxiety in under-18s: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off-label — specialist input required</a:t>
            </a:r>
            <a:endParaRPr lang="en-US" sz="1125" dirty="0"/>
          </a:p>
        </p:txBody>
      </p:sp>
      <p:sp>
        <p:nvSpPr>
          <p:cNvPr id="20" name="SK-8-text-19"/>
          <p:cNvSpPr/>
          <p:nvPr/>
        </p:nvSpPr>
        <p:spPr>
          <a:xfrm>
            <a:off x="8001000" y="3857625"/>
            <a:ext cx="2933700" cy="1191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Urgent MDT approach required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Early intervention significantly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improves prognosis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Involves GP, school, CAMHS, family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Prolonged absence worsens</a:t>
            </a:r>
            <a:endParaRPr lang="en-US" sz="1125" dirty="0"/>
          </a:p>
          <a:p>
            <a:pPr marL="0" indent="0">
              <a:lnSpc>
                <a:spcPts val="156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and social development</a:t>
            </a:r>
            <a:endParaRPr lang="en-US" sz="1125" dirty="0"/>
          </a:p>
        </p:txBody>
      </p:sp>
      <p:sp>
        <p:nvSpPr>
          <p:cNvPr id="21" name="SK-8-text-20"/>
          <p:cNvSpPr/>
          <p:nvPr/>
        </p:nvSpPr>
        <p:spPr>
          <a:xfrm>
            <a:off x="657225" y="6572250"/>
            <a:ext cx="1783080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000A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22" name="SK-8-text-21"/>
          <p:cNvSpPr/>
          <p:nvPr/>
        </p:nvSpPr>
        <p:spPr>
          <a:xfrm>
            <a:off x="11087100" y="6572250"/>
            <a:ext cx="502890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51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8 / 30</a:t>
            </a:r>
            <a:endParaRPr lang="en-US" sz="1125" dirty="0"/>
          </a:p>
        </p:txBody>
      </p:sp>
      <p:sp>
        <p:nvSpPr>
          <p:cNvPr id="23" name="SK-8-text-22"/>
          <p:cNvSpPr/>
          <p:nvPr/>
        </p:nvSpPr>
        <p:spPr>
          <a:xfrm>
            <a:off x="5238750" y="6572250"/>
            <a:ext cx="1885950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51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Anxiety in Young People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992" y="6199584"/>
            <a:ext cx="304800" cy="274290"/>
          </a:xfrm>
          <a:prstGeom prst="rect">
            <a:avLst/>
          </a:prstGeom>
        </p:spPr>
      </p:pic>
      <p:sp>
        <p:nvSpPr>
          <p:cNvPr id="4" name="SK-9-text-3"/>
          <p:cNvSpPr/>
          <p:nvPr/>
        </p:nvSpPr>
        <p:spPr>
          <a:xfrm>
            <a:off x="590550" y="400050"/>
            <a:ext cx="9258300" cy="5658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55"/>
              </a:lnSpc>
              <a:buNone/>
            </a:pPr>
            <a:r>
              <a:rPr lang="en-US" sz="3375" b="1" dirty="0">
                <a:solidFill>
                  <a:srgbClr val="00204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ADHD — The GP Role</a:t>
            </a:r>
            <a:endParaRPr lang="en-US" sz="3375" dirty="0"/>
          </a:p>
        </p:txBody>
      </p:sp>
      <p:sp>
        <p:nvSpPr>
          <p:cNvPr id="5" name="SK-9-text-4"/>
          <p:cNvSpPr/>
          <p:nvPr/>
        </p:nvSpPr>
        <p:spPr>
          <a:xfrm>
            <a:off x="590550" y="1047750"/>
            <a:ext cx="11601450" cy="2751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7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Recognition • Referral • Shared Care — NICE NG87</a:t>
            </a:r>
            <a:endParaRPr lang="en-US" sz="2025" dirty="0"/>
          </a:p>
        </p:txBody>
      </p:sp>
      <p:sp>
        <p:nvSpPr>
          <p:cNvPr id="6" name="SK-9-text-5"/>
          <p:cNvSpPr/>
          <p:nvPr/>
        </p:nvSpPr>
        <p:spPr>
          <a:xfrm>
            <a:off x="771525" y="2019300"/>
            <a:ext cx="564642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Diagnostic Criteria</a:t>
            </a:r>
            <a:endParaRPr lang="en-US" sz="1950" dirty="0"/>
          </a:p>
        </p:txBody>
      </p:sp>
      <p:sp>
        <p:nvSpPr>
          <p:cNvPr id="7" name="SK-9-text-6"/>
          <p:cNvSpPr/>
          <p:nvPr/>
        </p:nvSpPr>
        <p:spPr>
          <a:xfrm>
            <a:off x="6629400" y="2190750"/>
            <a:ext cx="44577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Methylphenidate</a:t>
            </a:r>
            <a:endParaRPr lang="en-US" sz="1950" dirty="0"/>
          </a:p>
        </p:txBody>
      </p:sp>
      <p:sp>
        <p:nvSpPr>
          <p:cNvPr id="8" name="SK-9-text-7"/>
          <p:cNvSpPr/>
          <p:nvPr/>
        </p:nvSpPr>
        <p:spPr>
          <a:xfrm>
            <a:off x="6629400" y="3267075"/>
            <a:ext cx="475488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Lisdexamfetamine</a:t>
            </a:r>
            <a:endParaRPr lang="en-US" sz="1950" dirty="0"/>
          </a:p>
        </p:txBody>
      </p:sp>
      <p:sp>
        <p:nvSpPr>
          <p:cNvPr id="9" name="SK-9-text-8"/>
          <p:cNvSpPr/>
          <p:nvPr/>
        </p:nvSpPr>
        <p:spPr>
          <a:xfrm>
            <a:off x="6629400" y="4238625"/>
            <a:ext cx="326898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Atomoxetine</a:t>
            </a:r>
            <a:endParaRPr lang="en-US" sz="1950" dirty="0"/>
          </a:p>
        </p:txBody>
      </p:sp>
      <p:sp>
        <p:nvSpPr>
          <p:cNvPr id="10" name="SK-9-text-9"/>
          <p:cNvSpPr/>
          <p:nvPr/>
        </p:nvSpPr>
        <p:spPr>
          <a:xfrm>
            <a:off x="6629400" y="5324475"/>
            <a:ext cx="29718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Guanfacine</a:t>
            </a:r>
            <a:endParaRPr lang="en-US" sz="1950" dirty="0"/>
          </a:p>
        </p:txBody>
      </p:sp>
      <p:sp>
        <p:nvSpPr>
          <p:cNvPr id="11" name="SK-9-text-10"/>
          <p:cNvSpPr/>
          <p:nvPr/>
        </p:nvSpPr>
        <p:spPr>
          <a:xfrm>
            <a:off x="590550" y="6153150"/>
            <a:ext cx="4348163" cy="477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81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MONITORING ON STIMULANTS —</a:t>
            </a:r>
            <a:endParaRPr lang="en-US" sz="1650" dirty="0"/>
          </a:p>
          <a:p>
            <a:pPr marL="0" indent="0">
              <a:lnSpc>
                <a:spcPts val="1881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AT EVERY SHARED CARE REVIEW:</a:t>
            </a:r>
            <a:endParaRPr lang="en-US" sz="1650" dirty="0"/>
          </a:p>
        </p:txBody>
      </p:sp>
      <p:sp>
        <p:nvSpPr>
          <p:cNvPr id="12" name="SK-9-text-11"/>
          <p:cNvSpPr/>
          <p:nvPr/>
        </p:nvSpPr>
        <p:spPr>
          <a:xfrm>
            <a:off x="771525" y="3752850"/>
            <a:ext cx="499491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GP Responsibilities</a:t>
            </a:r>
            <a:endParaRPr lang="en-US" sz="1725" dirty="0"/>
          </a:p>
        </p:txBody>
      </p:sp>
      <p:sp>
        <p:nvSpPr>
          <p:cNvPr id="13" name="SK-9-text-12"/>
          <p:cNvSpPr/>
          <p:nvPr/>
        </p:nvSpPr>
        <p:spPr>
          <a:xfrm>
            <a:off x="6629400" y="1990725"/>
            <a:ext cx="20574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D35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</a:t>
            </a:r>
            <a:endParaRPr lang="en-US" sz="1350" dirty="0"/>
          </a:p>
        </p:txBody>
      </p:sp>
      <p:sp>
        <p:nvSpPr>
          <p:cNvPr id="14" name="SK-9-text-13"/>
          <p:cNvSpPr/>
          <p:nvPr/>
        </p:nvSpPr>
        <p:spPr>
          <a:xfrm>
            <a:off x="6629400" y="3067050"/>
            <a:ext cx="390906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D35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 — SEVERE</a:t>
            </a:r>
            <a:endParaRPr lang="en-US" sz="1350" dirty="0"/>
          </a:p>
        </p:txBody>
      </p:sp>
      <p:sp>
        <p:nvSpPr>
          <p:cNvPr id="15" name="SK-9-text-14"/>
          <p:cNvSpPr/>
          <p:nvPr/>
        </p:nvSpPr>
        <p:spPr>
          <a:xfrm>
            <a:off x="6629400" y="4029075"/>
            <a:ext cx="22631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5E5E5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ALTERNATIVE</a:t>
            </a:r>
            <a:endParaRPr lang="en-US" sz="1350" dirty="0"/>
          </a:p>
        </p:txBody>
      </p:sp>
      <p:sp>
        <p:nvSpPr>
          <p:cNvPr id="16" name="SK-9-text-15"/>
          <p:cNvSpPr/>
          <p:nvPr/>
        </p:nvSpPr>
        <p:spPr>
          <a:xfrm>
            <a:off x="6629400" y="5057775"/>
            <a:ext cx="267462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5E5E5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NON-STIMULANT</a:t>
            </a:r>
            <a:endParaRPr lang="en-US" sz="1350" dirty="0"/>
          </a:p>
        </p:txBody>
      </p:sp>
      <p:sp>
        <p:nvSpPr>
          <p:cNvPr id="17" name="SK-9-text-16"/>
          <p:cNvSpPr/>
          <p:nvPr/>
        </p:nvSpPr>
        <p:spPr>
          <a:xfrm>
            <a:off x="6710884" y="6251652"/>
            <a:ext cx="1236315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Height</a:t>
            </a:r>
            <a:endParaRPr lang="en-US" sz="1275" dirty="0"/>
          </a:p>
        </p:txBody>
      </p:sp>
      <p:sp>
        <p:nvSpPr>
          <p:cNvPr id="18" name="SK-9-text-17"/>
          <p:cNvSpPr/>
          <p:nvPr/>
        </p:nvSpPr>
        <p:spPr>
          <a:xfrm>
            <a:off x="7947199" y="6240363"/>
            <a:ext cx="116586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Weight</a:t>
            </a:r>
            <a:endParaRPr lang="en-US" sz="1275" dirty="0"/>
          </a:p>
        </p:txBody>
      </p:sp>
      <p:sp>
        <p:nvSpPr>
          <p:cNvPr id="19" name="SK-9-text-18"/>
          <p:cNvSpPr/>
          <p:nvPr/>
        </p:nvSpPr>
        <p:spPr>
          <a:xfrm>
            <a:off x="9156300" y="6243212"/>
            <a:ext cx="9715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Pulse</a:t>
            </a:r>
            <a:endParaRPr lang="en-US" sz="1275" dirty="0"/>
          </a:p>
        </p:txBody>
      </p:sp>
      <p:sp>
        <p:nvSpPr>
          <p:cNvPr id="20" name="SK-9-text-19"/>
          <p:cNvSpPr/>
          <p:nvPr/>
        </p:nvSpPr>
        <p:spPr>
          <a:xfrm>
            <a:off x="10429875" y="6240363"/>
            <a:ext cx="1762125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Blood Pressure</a:t>
            </a:r>
            <a:endParaRPr lang="en-US" sz="1275" dirty="0"/>
          </a:p>
        </p:txBody>
      </p:sp>
      <p:sp>
        <p:nvSpPr>
          <p:cNvPr id="21" name="SK-9-text-20"/>
          <p:cNvSpPr/>
          <p:nvPr/>
        </p:nvSpPr>
        <p:spPr>
          <a:xfrm>
            <a:off x="590550" y="1619250"/>
            <a:ext cx="45262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D35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RECOGNITION &amp; REFERRAL</a:t>
            </a:r>
            <a:endParaRPr lang="en-US" sz="1350" dirty="0"/>
          </a:p>
        </p:txBody>
      </p:sp>
      <p:sp>
        <p:nvSpPr>
          <p:cNvPr id="22" name="SK-9-text-21"/>
          <p:cNvSpPr/>
          <p:nvPr/>
        </p:nvSpPr>
        <p:spPr>
          <a:xfrm>
            <a:off x="6505575" y="1619250"/>
            <a:ext cx="568642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D35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MEDICATIONS — INITIATED BY SPECIALIST ONLY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771525" y="2400300"/>
            <a:ext cx="5626298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Symptoms present before age 12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Impairment in two or more settings (home AND school)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Causing meaningful impact on daily functioning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Symptoms not better explained by another condition</a:t>
            </a:r>
            <a:endParaRPr lang="en-US" sz="1350" dirty="0"/>
          </a:p>
        </p:txBody>
      </p:sp>
      <p:sp>
        <p:nvSpPr>
          <p:cNvPr id="24" name="SK-9-text-23"/>
          <p:cNvSpPr/>
          <p:nvPr/>
        </p:nvSpPr>
        <p:spPr>
          <a:xfrm>
            <a:off x="6629400" y="2514600"/>
            <a:ext cx="55626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Stimulant • Most widely used</a:t>
            </a:r>
            <a:endParaRPr lang="en-US" sz="1350" dirty="0"/>
          </a:p>
        </p:txBody>
      </p:sp>
      <p:sp>
        <p:nvSpPr>
          <p:cNvPr id="25" name="SK-9-text-24"/>
          <p:cNvSpPr/>
          <p:nvPr/>
        </p:nvSpPr>
        <p:spPr>
          <a:xfrm>
            <a:off x="6629400" y="3486150"/>
            <a:ext cx="55626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Stimulant • For more severe presentations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6629400" y="4572000"/>
            <a:ext cx="55626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Non-stimulant • Useful if stimulants not tolerated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6629400" y="5600700"/>
            <a:ext cx="55626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Non-stimulant • Alternative option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771525" y="4133850"/>
            <a:ext cx="5573911" cy="15481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Recognise and refer for specialist ADHD assessment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Initiate shared care once specialist has confirmed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diagnosis and started treatment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Annual shared care reviews — prescribing continues in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care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Medication breaks (e.g., summer holidays) to reassess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ongoing need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6765950" y="6607639"/>
            <a:ext cx="6035129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26"/>
              </a:lnSpc>
              <a:buNone/>
            </a:pPr>
            <a:r>
              <a:rPr lang="en-US" sz="900" i="1" dirty="0">
                <a:solidFill>
                  <a:schemeClr val="accent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Document findings at every review — escalate if growth or cardiovascular concerns arise</a:t>
            </a:r>
            <a:endParaRPr lang="en-US" sz="9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075" y="2605980"/>
            <a:ext cx="2218879" cy="596503"/>
          </a:xfrm>
          <a:prstGeom prst="rect">
            <a:avLst/>
          </a:prstGeom>
        </p:spPr>
      </p:pic>
      <p:sp>
        <p:nvSpPr>
          <p:cNvPr id="4" name="SK-10-text-3"/>
          <p:cNvSpPr/>
          <p:nvPr/>
        </p:nvSpPr>
        <p:spPr>
          <a:xfrm>
            <a:off x="628650" y="714375"/>
            <a:ext cx="1156335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Self-Harm — Definition and Facts</a:t>
            </a:r>
            <a:endParaRPr lang="en-US" sz="3600" dirty="0"/>
          </a:p>
        </p:txBody>
      </p:sp>
      <p:sp>
        <p:nvSpPr>
          <p:cNvPr id="5" name="SK-10-text-4"/>
          <p:cNvSpPr/>
          <p:nvPr/>
        </p:nvSpPr>
        <p:spPr>
          <a:xfrm>
            <a:off x="6515100" y="5200650"/>
            <a:ext cx="5676900" cy="5213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12-15 years old</a:t>
            </a:r>
            <a:endParaRPr lang="en-US" sz="3450" dirty="0"/>
          </a:p>
        </p:txBody>
      </p:sp>
      <p:sp>
        <p:nvSpPr>
          <p:cNvPr id="6" name="SK-10-text-5"/>
          <p:cNvSpPr/>
          <p:nvPr/>
        </p:nvSpPr>
        <p:spPr>
          <a:xfrm>
            <a:off x="6515100" y="2038350"/>
            <a:ext cx="4556760" cy="5213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D35A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25-30%</a:t>
            </a:r>
            <a:endParaRPr lang="en-US" sz="3450" dirty="0"/>
          </a:p>
        </p:txBody>
      </p:sp>
      <p:sp>
        <p:nvSpPr>
          <p:cNvPr id="7" name="SK-10-text-6"/>
          <p:cNvSpPr/>
          <p:nvPr/>
        </p:nvSpPr>
        <p:spPr>
          <a:xfrm>
            <a:off x="9906000" y="3276600"/>
            <a:ext cx="2286000" cy="5213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 : 1</a:t>
            </a:r>
            <a:endParaRPr lang="en-US" sz="3450" dirty="0"/>
          </a:p>
        </p:txBody>
      </p:sp>
      <p:sp>
        <p:nvSpPr>
          <p:cNvPr id="9" name="SK-10-text-8"/>
          <p:cNvSpPr/>
          <p:nvPr/>
        </p:nvSpPr>
        <p:spPr>
          <a:xfrm>
            <a:off x="6515100" y="2695575"/>
            <a:ext cx="2493615" cy="958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6"/>
              </a:lnSpc>
              <a:buNone/>
            </a:pPr>
            <a:r>
              <a:rPr lang="en-US" sz="19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of UK 15-16 year-</a:t>
            </a:r>
            <a:endParaRPr lang="en-US" sz="1950" dirty="0"/>
          </a:p>
          <a:p>
            <a:pPr marL="0" indent="0">
              <a:lnSpc>
                <a:spcPts val="2516"/>
              </a:lnSpc>
              <a:buNone/>
            </a:pPr>
            <a:r>
              <a:rPr lang="en-US" sz="19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olds report having</a:t>
            </a:r>
            <a:endParaRPr lang="en-US" sz="1950" dirty="0"/>
          </a:p>
          <a:p>
            <a:pPr marL="0" indent="0">
              <a:lnSpc>
                <a:spcPts val="2516"/>
              </a:lnSpc>
              <a:buNone/>
            </a:pPr>
            <a:r>
              <a:rPr lang="en-US" sz="19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self-harmed</a:t>
            </a:r>
            <a:endParaRPr lang="en-US" sz="1950" dirty="0"/>
          </a:p>
        </p:txBody>
      </p:sp>
      <p:sp>
        <p:nvSpPr>
          <p:cNvPr id="10" name="SK-10-text-9"/>
          <p:cNvSpPr/>
          <p:nvPr/>
        </p:nvSpPr>
        <p:spPr>
          <a:xfrm>
            <a:off x="6515100" y="4857750"/>
            <a:ext cx="25146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D35A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PEAK ONSET</a:t>
            </a:r>
            <a:endParaRPr lang="en-US" sz="1650" dirty="0"/>
          </a:p>
        </p:txBody>
      </p:sp>
      <p:sp>
        <p:nvSpPr>
          <p:cNvPr id="11" name="SK-10-text-10"/>
          <p:cNvSpPr/>
          <p:nvPr/>
        </p:nvSpPr>
        <p:spPr>
          <a:xfrm>
            <a:off x="6515100" y="3752850"/>
            <a:ext cx="2399258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at some point in their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lifetime</a:t>
            </a:r>
            <a:endParaRPr lang="en-US" sz="1650" dirty="0"/>
          </a:p>
        </p:txBody>
      </p:sp>
      <p:sp>
        <p:nvSpPr>
          <p:cNvPr id="12" name="SK-10-text-11"/>
          <p:cNvSpPr/>
          <p:nvPr/>
        </p:nvSpPr>
        <p:spPr>
          <a:xfrm>
            <a:off x="6515100" y="5781675"/>
            <a:ext cx="56769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window when GP awareness matters most</a:t>
            </a:r>
            <a:endParaRPr lang="en-US" sz="1650" dirty="0"/>
          </a:p>
        </p:txBody>
      </p:sp>
      <p:sp>
        <p:nvSpPr>
          <p:cNvPr id="13" name="SK-10-text-12"/>
          <p:cNvSpPr/>
          <p:nvPr/>
        </p:nvSpPr>
        <p:spPr>
          <a:xfrm>
            <a:off x="714375" y="5029200"/>
            <a:ext cx="861822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Self-harm ≠ a suicide attempt</a:t>
            </a:r>
            <a:endParaRPr lang="en-US" sz="1950" dirty="0"/>
          </a:p>
        </p:txBody>
      </p:sp>
      <p:sp>
        <p:nvSpPr>
          <p:cNvPr id="14" name="SK-10-text-13"/>
          <p:cNvSpPr/>
          <p:nvPr/>
        </p:nvSpPr>
        <p:spPr>
          <a:xfrm>
            <a:off x="981075" y="2419350"/>
            <a:ext cx="5311973" cy="10327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“Any act where a person intentionally</a:t>
            </a:r>
            <a:endParaRPr lang="en-US" sz="1950" dirty="0"/>
          </a:p>
          <a:p>
            <a:pPr marL="0" indent="0">
              <a:lnSpc>
                <a:spcPts val="2711"/>
              </a:lnSpc>
              <a:buNone/>
            </a:pPr>
            <a:r>
              <a:rPr lang="en-US" sz="1950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damages or injures their body,</a:t>
            </a:r>
            <a:endParaRPr lang="en-US" sz="1950" dirty="0"/>
          </a:p>
          <a:p>
            <a:pPr marL="0" indent="0">
              <a:lnSpc>
                <a:spcPts val="2711"/>
              </a:lnSpc>
              <a:buNone/>
            </a:pPr>
            <a:r>
              <a:rPr lang="en-US" sz="1950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regardless of suicidal intent.”</a:t>
            </a:r>
            <a:endParaRPr lang="en-US" sz="1950" dirty="0"/>
          </a:p>
        </p:txBody>
      </p:sp>
      <p:sp>
        <p:nvSpPr>
          <p:cNvPr id="15" name="SK-10-text-14"/>
          <p:cNvSpPr/>
          <p:nvPr/>
        </p:nvSpPr>
        <p:spPr>
          <a:xfrm>
            <a:off x="714375" y="5467350"/>
            <a:ext cx="5553075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But it is a significant risk factor for completed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suicide — and must always be taken seriously.</a:t>
            </a:r>
            <a:endParaRPr lang="en-US" sz="1725" dirty="0"/>
          </a:p>
        </p:txBody>
      </p:sp>
      <p:sp>
        <p:nvSpPr>
          <p:cNvPr id="16" name="SK-10-text-15"/>
          <p:cNvSpPr/>
          <p:nvPr/>
        </p:nvSpPr>
        <p:spPr>
          <a:xfrm>
            <a:off x="981075" y="3810000"/>
            <a:ext cx="4693890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Cutting • Burning • Hitting • Scratching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Overdose • Ingestion of substances</a:t>
            </a:r>
            <a:endParaRPr lang="en-US" sz="1725" dirty="0"/>
          </a:p>
        </p:txBody>
      </p:sp>
      <p:sp>
        <p:nvSpPr>
          <p:cNvPr id="17" name="SK-10-text-16"/>
          <p:cNvSpPr/>
          <p:nvPr/>
        </p:nvSpPr>
        <p:spPr>
          <a:xfrm>
            <a:off x="9171980" y="2066925"/>
            <a:ext cx="2315468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D35A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FEMALE : MALE RATIO</a:t>
            </a:r>
            <a:endParaRPr lang="en-US" sz="1500" dirty="0"/>
          </a:p>
          <a:p>
            <a:pPr marL="0" indent="0" algn="ctr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D35A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 CUTTING</a:t>
            </a:r>
            <a:endParaRPr lang="en-US" sz="1500" dirty="0"/>
          </a:p>
        </p:txBody>
      </p:sp>
      <p:sp>
        <p:nvSpPr>
          <p:cNvPr id="18" name="SK-10-text-17"/>
          <p:cNvSpPr/>
          <p:nvPr/>
        </p:nvSpPr>
        <p:spPr>
          <a:xfrm>
            <a:off x="1009650" y="2038350"/>
            <a:ext cx="52578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D35A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DEFINITION</a:t>
            </a:r>
            <a:endParaRPr lang="en-US" sz="1500" dirty="0"/>
          </a:p>
        </p:txBody>
      </p:sp>
      <p:sp>
        <p:nvSpPr>
          <p:cNvPr id="19" name="SK-10-text-18"/>
          <p:cNvSpPr/>
          <p:nvPr/>
        </p:nvSpPr>
        <p:spPr>
          <a:xfrm>
            <a:off x="3200400" y="1314450"/>
            <a:ext cx="610362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• Updated 2022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9075390" y="3838575"/>
            <a:ext cx="2556421" cy="3970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4"/>
              </a:lnSpc>
              <a:buNone/>
            </a:pPr>
            <a:r>
              <a:rPr lang="en-US" sz="11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Male ratio increases for</a:t>
            </a:r>
            <a:endParaRPr lang="en-US" sz="1125" dirty="0"/>
          </a:p>
          <a:p>
            <a:pPr marL="0" indent="0" algn="ctr">
              <a:lnSpc>
                <a:spcPts val="1564"/>
              </a:lnSpc>
              <a:buNone/>
            </a:pPr>
            <a:r>
              <a:rPr lang="en-US" sz="11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overdose and more lethal methods</a:t>
            </a:r>
            <a:endParaRPr lang="en-US" sz="1125" dirty="0"/>
          </a:p>
        </p:txBody>
      </p:sp>
      <p:sp>
        <p:nvSpPr>
          <p:cNvPr id="21" name="SK-10-text-20"/>
          <p:cNvSpPr/>
          <p:nvPr/>
        </p:nvSpPr>
        <p:spPr>
          <a:xfrm>
            <a:off x="6188273" y="6572250"/>
            <a:ext cx="6003727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• Self-Harm: Assessment, Management and Preventing Recurrence</a:t>
            </a:r>
            <a:endParaRPr lang="en-US" sz="1125" dirty="0"/>
          </a:p>
        </p:txBody>
      </p:sp>
      <p:sp>
        <p:nvSpPr>
          <p:cNvPr id="22" name="SK-10-text-21"/>
          <p:cNvSpPr/>
          <p:nvPr/>
        </p:nvSpPr>
        <p:spPr>
          <a:xfrm>
            <a:off x="657225" y="6572250"/>
            <a:ext cx="20574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079" y="1947565"/>
            <a:ext cx="597396" cy="699492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180" y="1947565"/>
            <a:ext cx="731490" cy="699492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9357" y="1961257"/>
            <a:ext cx="682675" cy="685800"/>
          </a:xfrm>
          <a:prstGeom prst="rect">
            <a:avLst/>
          </a:prstGeom>
        </p:spPr>
      </p:pic>
      <p:sp>
        <p:nvSpPr>
          <p:cNvPr id="6" name="SK-11-text-5"/>
          <p:cNvSpPr/>
          <p:nvPr/>
        </p:nvSpPr>
        <p:spPr>
          <a:xfrm>
            <a:off x="657225" y="600075"/>
            <a:ext cx="1097280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2060"/>
                </a:solidFill>
              </a:rPr>
              <a:t>Self-Harm — Risk Factors</a:t>
            </a:r>
            <a:endParaRPr lang="en-US" sz="3000" dirty="0"/>
          </a:p>
        </p:txBody>
      </p:sp>
      <p:sp>
        <p:nvSpPr>
          <p:cNvPr id="7" name="SK-11-text-6"/>
          <p:cNvSpPr/>
          <p:nvPr/>
        </p:nvSpPr>
        <p:spPr>
          <a:xfrm>
            <a:off x="1017240" y="2762250"/>
            <a:ext cx="2765971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SOCIODEMOGRAPHIC</a:t>
            </a:r>
            <a:endParaRPr lang="en-US" sz="1650" dirty="0"/>
          </a:p>
        </p:txBody>
      </p:sp>
      <p:sp>
        <p:nvSpPr>
          <p:cNvPr id="8" name="SK-11-text-7"/>
          <p:cNvSpPr/>
          <p:nvPr/>
        </p:nvSpPr>
        <p:spPr>
          <a:xfrm>
            <a:off x="4731544" y="2762250"/>
            <a:ext cx="2776538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&amp; FAMILY</a:t>
            </a:r>
            <a:endParaRPr lang="en-US" sz="1650" dirty="0"/>
          </a:p>
        </p:txBody>
      </p:sp>
      <p:sp>
        <p:nvSpPr>
          <p:cNvPr id="9" name="SK-11-text-8"/>
          <p:cNvSpPr/>
          <p:nvPr/>
        </p:nvSpPr>
        <p:spPr>
          <a:xfrm>
            <a:off x="8716268" y="2762250"/>
            <a:ext cx="2284065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</a:t>
            </a:r>
            <a:endParaRPr lang="en-US" sz="1650" dirty="0"/>
          </a:p>
        </p:txBody>
      </p:sp>
      <p:sp>
        <p:nvSpPr>
          <p:cNvPr id="10" name="SK-11-text-9"/>
          <p:cNvSpPr/>
          <p:nvPr/>
        </p:nvSpPr>
        <p:spPr>
          <a:xfrm>
            <a:off x="750540" y="5953125"/>
            <a:ext cx="460921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F77F00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⚠️</a:t>
            </a:r>
            <a:endParaRPr lang="en-US" sz="1650" dirty="0"/>
          </a:p>
        </p:txBody>
      </p:sp>
      <p:sp>
        <p:nvSpPr>
          <p:cNvPr id="11" name="SK-11-text-10"/>
          <p:cNvSpPr/>
          <p:nvPr/>
        </p:nvSpPr>
        <p:spPr>
          <a:xfrm>
            <a:off x="714375" y="3276600"/>
            <a:ext cx="3122265" cy="1371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Female sex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Low socioeconomic status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LGBTQ+ identity struggles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Academic difficulties /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restricted achievement</a:t>
            </a:r>
            <a:endParaRPr lang="en-US" sz="1500" dirty="0"/>
          </a:p>
        </p:txBody>
      </p:sp>
      <p:sp>
        <p:nvSpPr>
          <p:cNvPr id="12" name="SK-11-text-11"/>
          <p:cNvSpPr/>
          <p:nvPr/>
        </p:nvSpPr>
        <p:spPr>
          <a:xfrm>
            <a:off x="4552950" y="3276600"/>
            <a:ext cx="3583186" cy="21943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Adverse childhood experiences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(ACEs)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Parental separation or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bereavement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Physical or sexual abuse history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Bullying (peer or online)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Family history of mental illness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suicide</a:t>
            </a:r>
            <a:endParaRPr lang="en-US" sz="1500" dirty="0"/>
          </a:p>
        </p:txBody>
      </p:sp>
      <p:sp>
        <p:nvSpPr>
          <p:cNvPr id="13" name="SK-11-text-12"/>
          <p:cNvSpPr/>
          <p:nvPr/>
        </p:nvSpPr>
        <p:spPr>
          <a:xfrm>
            <a:off x="8391525" y="3276600"/>
            <a:ext cx="3237458" cy="19200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Depression or anxiety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ADHD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Substance misuse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Impulsivity / emotional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dysregulation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Hopelessness, perfectionism</a:t>
            </a:r>
            <a:endParaRPr lang="en-US" sz="15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Low self-esteem</a:t>
            </a:r>
            <a:endParaRPr lang="en-US" sz="1500" dirty="0"/>
          </a:p>
        </p:txBody>
      </p:sp>
      <p:sp>
        <p:nvSpPr>
          <p:cNvPr id="14" name="SK-11-text-13"/>
          <p:cNvSpPr/>
          <p:nvPr/>
        </p:nvSpPr>
        <p:spPr>
          <a:xfrm>
            <a:off x="657225" y="1352550"/>
            <a:ext cx="11534775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*NICE NG225 — factors associated with increased risk in adolescents</a:t>
            </a:r>
            <a:endParaRPr lang="en-US" sz="1425" dirty="0"/>
          </a:p>
        </p:txBody>
      </p:sp>
      <p:sp>
        <p:nvSpPr>
          <p:cNvPr id="15" name="SK-11-text-14"/>
          <p:cNvSpPr/>
          <p:nvPr/>
        </p:nvSpPr>
        <p:spPr>
          <a:xfrm>
            <a:off x="1211461" y="5953125"/>
            <a:ext cx="11923514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Risk factors are cumulative — the more factors present, the greater the concern. No single factor predicts self-harm alone.</a:t>
            </a:r>
            <a:endParaRPr lang="en-US" sz="1425" dirty="0"/>
          </a:p>
        </p:txBody>
      </p:sp>
      <p:sp>
        <p:nvSpPr>
          <p:cNvPr id="16" name="SK-11-text-15"/>
          <p:cNvSpPr/>
          <p:nvPr/>
        </p:nvSpPr>
        <p:spPr>
          <a:xfrm>
            <a:off x="4977259" y="6562725"/>
            <a:ext cx="1141958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33436B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17" name="SK-11-text-16"/>
          <p:cNvSpPr/>
          <p:nvPr/>
        </p:nvSpPr>
        <p:spPr>
          <a:xfrm>
            <a:off x="6335911" y="6562725"/>
            <a:ext cx="10057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NICE NG225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553" y="5088582"/>
            <a:ext cx="1840855" cy="1042392"/>
          </a:xfrm>
          <a:prstGeom prst="rect">
            <a:avLst/>
          </a:prstGeom>
        </p:spPr>
      </p:pic>
      <p:sp>
        <p:nvSpPr>
          <p:cNvPr id="4" name="SK-12-text-3"/>
          <p:cNvSpPr/>
          <p:nvPr/>
        </p:nvSpPr>
        <p:spPr>
          <a:xfrm>
            <a:off x="657225" y="533400"/>
            <a:ext cx="11534775" cy="5028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0B1A30"/>
                </a:solidFill>
              </a:rPr>
              <a:t>The Initial Consultation — Opening Up</a:t>
            </a:r>
            <a:endParaRPr lang="en-US" sz="3300" dirty="0"/>
          </a:p>
        </p:txBody>
      </p:sp>
      <p:sp>
        <p:nvSpPr>
          <p:cNvPr id="5" name="SK-12-text-4"/>
          <p:cNvSpPr/>
          <p:nvPr/>
        </p:nvSpPr>
        <p:spPr>
          <a:xfrm>
            <a:off x="4572000" y="1905000"/>
            <a:ext cx="1200150" cy="7140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623"/>
              </a:lnSpc>
              <a:buNone/>
            </a:pPr>
            <a:r>
              <a:rPr lang="en-US" sz="4725" b="1" dirty="0">
                <a:solidFill>
                  <a:srgbClr val="F77F00"/>
                </a:solidFill>
              </a:rPr>
              <a:t>1</a:t>
            </a:r>
            <a:endParaRPr lang="en-US" sz="4725" dirty="0"/>
          </a:p>
        </p:txBody>
      </p:sp>
      <p:sp>
        <p:nvSpPr>
          <p:cNvPr id="6" name="SK-12-text-5"/>
          <p:cNvSpPr/>
          <p:nvPr/>
        </p:nvSpPr>
        <p:spPr>
          <a:xfrm>
            <a:off x="4514850" y="2933700"/>
            <a:ext cx="1200150" cy="7140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623"/>
              </a:lnSpc>
              <a:buNone/>
            </a:pPr>
            <a:r>
              <a:rPr lang="en-US" sz="4725" b="1" dirty="0">
                <a:solidFill>
                  <a:srgbClr val="F77F00"/>
                </a:solidFill>
              </a:rPr>
              <a:t>2</a:t>
            </a:r>
            <a:endParaRPr lang="en-US" sz="4725" dirty="0"/>
          </a:p>
        </p:txBody>
      </p:sp>
      <p:sp>
        <p:nvSpPr>
          <p:cNvPr id="7" name="SK-12-text-6"/>
          <p:cNvSpPr/>
          <p:nvPr/>
        </p:nvSpPr>
        <p:spPr>
          <a:xfrm>
            <a:off x="4514850" y="3962400"/>
            <a:ext cx="1200150" cy="7140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623"/>
              </a:lnSpc>
              <a:buNone/>
            </a:pPr>
            <a:r>
              <a:rPr lang="en-US" sz="4725" b="1" dirty="0">
                <a:solidFill>
                  <a:srgbClr val="F77F00"/>
                </a:solidFill>
              </a:rPr>
              <a:t>3</a:t>
            </a:r>
            <a:endParaRPr lang="en-US" sz="4725" dirty="0"/>
          </a:p>
        </p:txBody>
      </p:sp>
      <p:sp>
        <p:nvSpPr>
          <p:cNvPr id="8" name="SK-12-text-7"/>
          <p:cNvSpPr/>
          <p:nvPr/>
        </p:nvSpPr>
        <p:spPr>
          <a:xfrm>
            <a:off x="4514850" y="4991100"/>
            <a:ext cx="1200150" cy="7140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623"/>
              </a:lnSpc>
              <a:buNone/>
            </a:pPr>
            <a:r>
              <a:rPr lang="en-US" sz="4725" b="1" dirty="0">
                <a:solidFill>
                  <a:srgbClr val="F77F00"/>
                </a:solidFill>
              </a:rPr>
              <a:t>4</a:t>
            </a:r>
            <a:endParaRPr lang="en-US" sz="4725" dirty="0"/>
          </a:p>
        </p:txBody>
      </p:sp>
      <p:sp>
        <p:nvSpPr>
          <p:cNvPr id="9" name="SK-12-text-8"/>
          <p:cNvSpPr/>
          <p:nvPr/>
        </p:nvSpPr>
        <p:spPr>
          <a:xfrm>
            <a:off x="1551087" y="2495550"/>
            <a:ext cx="1498253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B1A30"/>
                </a:solidFill>
              </a:rPr>
              <a:t>Hayley, 15</a:t>
            </a:r>
            <a:endParaRPr lang="en-US" sz="2025" dirty="0"/>
          </a:p>
        </p:txBody>
      </p:sp>
      <p:sp>
        <p:nvSpPr>
          <p:cNvPr id="10" name="SK-12-text-9"/>
          <p:cNvSpPr/>
          <p:nvPr/>
        </p:nvSpPr>
        <p:spPr>
          <a:xfrm>
            <a:off x="5210175" y="2038350"/>
            <a:ext cx="698182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B1A30"/>
                </a:solidFill>
              </a:rPr>
              <a:t>Address the presenting problem first</a:t>
            </a:r>
            <a:endParaRPr lang="en-US" sz="2025" dirty="0"/>
          </a:p>
        </p:txBody>
      </p:sp>
      <p:sp>
        <p:nvSpPr>
          <p:cNvPr id="11" name="SK-12-text-10"/>
          <p:cNvSpPr/>
          <p:nvPr/>
        </p:nvSpPr>
        <p:spPr>
          <a:xfrm>
            <a:off x="5210175" y="2962275"/>
            <a:ext cx="698182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B1A30"/>
                </a:solidFill>
              </a:rPr>
              <a:t>Ask permission to explore</a:t>
            </a:r>
            <a:endParaRPr lang="en-US" sz="2025" dirty="0"/>
          </a:p>
        </p:txBody>
      </p:sp>
      <p:sp>
        <p:nvSpPr>
          <p:cNvPr id="12" name="SK-12-text-11"/>
          <p:cNvSpPr/>
          <p:nvPr/>
        </p:nvSpPr>
        <p:spPr>
          <a:xfrm>
            <a:off x="5210175" y="3933825"/>
            <a:ext cx="698182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B1A30"/>
                </a:solidFill>
              </a:rPr>
              <a:t>Be explicitly non-judgmental</a:t>
            </a:r>
            <a:endParaRPr lang="en-US" sz="2025" dirty="0"/>
          </a:p>
        </p:txBody>
      </p:sp>
      <p:sp>
        <p:nvSpPr>
          <p:cNvPr id="13" name="SK-12-text-12"/>
          <p:cNvSpPr/>
          <p:nvPr/>
        </p:nvSpPr>
        <p:spPr>
          <a:xfrm>
            <a:off x="5210175" y="4895850"/>
            <a:ext cx="698182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B1A30"/>
                </a:solidFill>
              </a:rPr>
              <a:t>Explain confidentiality and its limits</a:t>
            </a:r>
            <a:endParaRPr lang="en-US" sz="2025" dirty="0"/>
          </a:p>
        </p:txBody>
      </p:sp>
      <p:sp>
        <p:nvSpPr>
          <p:cNvPr id="14" name="SK-12-text-13"/>
          <p:cNvSpPr/>
          <p:nvPr/>
        </p:nvSpPr>
        <p:spPr>
          <a:xfrm>
            <a:off x="657225" y="1152525"/>
            <a:ext cx="11534775" cy="3591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28"/>
              </a:lnSpc>
              <a:buNone/>
            </a:pPr>
            <a:r>
              <a:rPr lang="en-US" sz="2175" dirty="0">
                <a:solidFill>
                  <a:srgbClr val="5F6A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Creating safety for disclosure — a skills-based approach</a:t>
            </a:r>
            <a:endParaRPr lang="en-US" sz="2175" dirty="0"/>
          </a:p>
        </p:txBody>
      </p:sp>
      <p:sp>
        <p:nvSpPr>
          <p:cNvPr id="15" name="SK-12-text-14"/>
          <p:cNvSpPr/>
          <p:nvPr/>
        </p:nvSpPr>
        <p:spPr>
          <a:xfrm>
            <a:off x="1313855" y="2114550"/>
            <a:ext cx="1896368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VIGNETTE</a:t>
            </a:r>
            <a:endParaRPr lang="en-US" sz="1500" dirty="0"/>
          </a:p>
        </p:txBody>
      </p:sp>
      <p:sp>
        <p:nvSpPr>
          <p:cNvPr id="16" name="SK-12-text-15"/>
          <p:cNvSpPr/>
          <p:nvPr/>
        </p:nvSpPr>
        <p:spPr>
          <a:xfrm>
            <a:off x="1013817" y="2857500"/>
            <a:ext cx="2839343" cy="10858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Attends for acne review</a:t>
            </a:r>
            <a:endParaRPr lang="en-US" sz="1425" dirty="0"/>
          </a:p>
          <a:p>
            <a:pPr marL="0" indent="0" algn="ctr">
              <a:lnSpc>
                <a:spcPts val="21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Scar visible at wrist</a:t>
            </a:r>
            <a:endParaRPr lang="en-US" sz="1425" dirty="0"/>
          </a:p>
          <a:p>
            <a:pPr marL="0" indent="0" algn="ctr">
              <a:lnSpc>
                <a:spcPts val="21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Unaccompanied</a:t>
            </a:r>
            <a:endParaRPr lang="en-US" sz="1425" dirty="0"/>
          </a:p>
          <a:p>
            <a:pPr marL="0" indent="0" algn="ctr">
              <a:lnSpc>
                <a:spcPts val="21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Family history of depression</a:t>
            </a:r>
            <a:endParaRPr lang="en-US" sz="1425" dirty="0"/>
          </a:p>
        </p:txBody>
      </p:sp>
      <p:sp>
        <p:nvSpPr>
          <p:cNvPr id="17" name="SK-12-text-16"/>
          <p:cNvSpPr/>
          <p:nvPr/>
        </p:nvSpPr>
        <p:spPr>
          <a:xfrm>
            <a:off x="698153" y="4438650"/>
            <a:ext cx="3289846" cy="466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36"/>
              </a:lnSpc>
              <a:buNone/>
            </a:pPr>
            <a:r>
              <a:rPr lang="en-US" sz="1350" i="1" dirty="0">
                <a:solidFill>
                  <a:srgbClr val="D95F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“It takes considerable courage</a:t>
            </a:r>
            <a:endParaRPr lang="en-US" sz="1350" dirty="0"/>
          </a:p>
          <a:p>
            <a:pPr marL="0" indent="0" algn="ctr">
              <a:lnSpc>
                <a:spcPts val="1836"/>
              </a:lnSpc>
              <a:buNone/>
            </a:pPr>
            <a:r>
              <a:rPr lang="en-US" sz="1350" i="1" dirty="0">
                <a:solidFill>
                  <a:srgbClr val="D95F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a young person to attend.”</a:t>
            </a:r>
            <a:endParaRPr lang="en-US" sz="1350" dirty="0"/>
          </a:p>
        </p:txBody>
      </p:sp>
      <p:sp>
        <p:nvSpPr>
          <p:cNvPr id="18" name="SK-12-text-17"/>
          <p:cNvSpPr/>
          <p:nvPr/>
        </p:nvSpPr>
        <p:spPr>
          <a:xfrm>
            <a:off x="5210175" y="2409825"/>
            <a:ext cx="6981825" cy="2332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rapport before raising the sensitive topic</a:t>
            </a:r>
            <a:endParaRPr lang="en-US" sz="1350" dirty="0"/>
          </a:p>
        </p:txBody>
      </p:sp>
      <p:sp>
        <p:nvSpPr>
          <p:cNvPr id="19" name="SK-12-text-18"/>
          <p:cNvSpPr/>
          <p:nvPr/>
        </p:nvSpPr>
        <p:spPr>
          <a:xfrm>
            <a:off x="5481935" y="3353913"/>
            <a:ext cx="7040910" cy="2332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“Can I ask about this scar? I’d like to understand how you’re doing.”</a:t>
            </a:r>
            <a:endParaRPr lang="en-US" sz="1350" dirty="0"/>
          </a:p>
        </p:txBody>
      </p:sp>
      <p:sp>
        <p:nvSpPr>
          <p:cNvPr id="20" name="SK-12-text-19"/>
          <p:cNvSpPr/>
          <p:nvPr/>
        </p:nvSpPr>
        <p:spPr>
          <a:xfrm>
            <a:off x="5462588" y="4326948"/>
            <a:ext cx="6981825" cy="2332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“I’m not here to judge you. I’m just here to help.”</a:t>
            </a:r>
            <a:endParaRPr lang="en-US" sz="1350" dirty="0"/>
          </a:p>
        </p:txBody>
      </p:sp>
      <p:sp>
        <p:nvSpPr>
          <p:cNvPr id="21" name="SK-12-text-20"/>
          <p:cNvSpPr/>
          <p:nvPr/>
        </p:nvSpPr>
        <p:spPr>
          <a:xfrm>
            <a:off x="4983361" y="5295900"/>
            <a:ext cx="7208639" cy="2332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 people need to know what stays private — and when it cannot</a:t>
            </a:r>
            <a:endParaRPr lang="en-US" sz="1350" dirty="0"/>
          </a:p>
        </p:txBody>
      </p:sp>
      <p:sp>
        <p:nvSpPr>
          <p:cNvPr id="22" name="SK-12-text-21"/>
          <p:cNvSpPr/>
          <p:nvPr/>
        </p:nvSpPr>
        <p:spPr>
          <a:xfrm>
            <a:off x="4572000" y="5981700"/>
            <a:ext cx="233172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EVIDENCE</a:t>
            </a:r>
            <a:endParaRPr lang="en-US" sz="1275" dirty="0"/>
          </a:p>
        </p:txBody>
      </p:sp>
      <p:sp>
        <p:nvSpPr>
          <p:cNvPr id="23" name="SK-12-text-22"/>
          <p:cNvSpPr/>
          <p:nvPr/>
        </p:nvSpPr>
        <p:spPr>
          <a:xfrm>
            <a:off x="6251228" y="5876925"/>
            <a:ext cx="5940623" cy="4405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Asking about self-harm or suicide does NOT increase risk —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provides relief and opens the door to help</a:t>
            </a:r>
            <a:endParaRPr lang="en-US" sz="1275" dirty="0"/>
          </a:p>
        </p:txBody>
      </p:sp>
      <p:sp>
        <p:nvSpPr>
          <p:cNvPr id="24" name="SK-12-text-23"/>
          <p:cNvSpPr/>
          <p:nvPr/>
        </p:nvSpPr>
        <p:spPr>
          <a:xfrm>
            <a:off x="657225" y="6562725"/>
            <a:ext cx="1783080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25" name="SK-12-text-24"/>
          <p:cNvSpPr/>
          <p:nvPr/>
        </p:nvSpPr>
        <p:spPr>
          <a:xfrm>
            <a:off x="10610850" y="6562725"/>
            <a:ext cx="1026765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5F6A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12 of 30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79" y="4814292"/>
            <a:ext cx="609600" cy="61719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92" y="4848523"/>
            <a:ext cx="548580" cy="534888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079" y="3648373"/>
            <a:ext cx="609600" cy="466279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59" y="3545532"/>
            <a:ext cx="438894" cy="603498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486" y="2290465"/>
            <a:ext cx="536377" cy="582811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992" y="2311003"/>
            <a:ext cx="536377" cy="528042"/>
          </a:xfrm>
          <a:prstGeom prst="rect">
            <a:avLst/>
          </a:prstGeom>
        </p:spPr>
      </p:pic>
      <p:sp>
        <p:nvSpPr>
          <p:cNvPr id="9" name="SK-13-text-8"/>
          <p:cNvSpPr/>
          <p:nvPr/>
        </p:nvSpPr>
        <p:spPr>
          <a:xfrm>
            <a:off x="895350" y="628650"/>
            <a:ext cx="11296650" cy="5258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40"/>
              </a:lnSpc>
              <a:buNone/>
            </a:pPr>
            <a:r>
              <a:rPr lang="en-US" sz="3450" b="1" dirty="0">
                <a:solidFill>
                  <a:srgbClr val="162046"/>
                </a:solidFill>
              </a:rPr>
              <a:t>Holistic Self-Harm Assessment</a:t>
            </a:r>
            <a:endParaRPr lang="en-US" sz="3450" dirty="0"/>
          </a:p>
        </p:txBody>
      </p:sp>
      <p:sp>
        <p:nvSpPr>
          <p:cNvPr id="10" name="SK-13-text-9"/>
          <p:cNvSpPr/>
          <p:nvPr/>
        </p:nvSpPr>
        <p:spPr>
          <a:xfrm>
            <a:off x="1685925" y="2286000"/>
            <a:ext cx="446913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Onset &amp; Frequency</a:t>
            </a:r>
            <a:endParaRPr lang="en-US" sz="1725" dirty="0"/>
          </a:p>
        </p:txBody>
      </p:sp>
      <p:sp>
        <p:nvSpPr>
          <p:cNvPr id="11" name="SK-13-text-10"/>
          <p:cNvSpPr/>
          <p:nvPr/>
        </p:nvSpPr>
        <p:spPr>
          <a:xfrm>
            <a:off x="1685925" y="3438525"/>
            <a:ext cx="499491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Triggers &amp; Feelings</a:t>
            </a:r>
            <a:endParaRPr lang="en-US" sz="1725" dirty="0"/>
          </a:p>
        </p:txBody>
      </p:sp>
      <p:sp>
        <p:nvSpPr>
          <p:cNvPr id="12" name="SK-13-text-11"/>
          <p:cNvSpPr/>
          <p:nvPr/>
        </p:nvSpPr>
        <p:spPr>
          <a:xfrm>
            <a:off x="1685925" y="4743450"/>
            <a:ext cx="262890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Escalation</a:t>
            </a:r>
            <a:endParaRPr lang="en-US" sz="1725" dirty="0"/>
          </a:p>
        </p:txBody>
      </p:sp>
      <p:sp>
        <p:nvSpPr>
          <p:cNvPr id="13" name="SK-13-text-12"/>
          <p:cNvSpPr/>
          <p:nvPr/>
        </p:nvSpPr>
        <p:spPr>
          <a:xfrm>
            <a:off x="7296150" y="2181225"/>
            <a:ext cx="446913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Suicidal Ideation</a:t>
            </a:r>
            <a:endParaRPr lang="en-US" sz="1725" dirty="0"/>
          </a:p>
        </p:txBody>
      </p:sp>
      <p:sp>
        <p:nvSpPr>
          <p:cNvPr id="14" name="SK-13-text-13"/>
          <p:cNvSpPr/>
          <p:nvPr/>
        </p:nvSpPr>
        <p:spPr>
          <a:xfrm>
            <a:off x="7296150" y="3438525"/>
            <a:ext cx="394335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Access to Means</a:t>
            </a:r>
            <a:endParaRPr lang="en-US" sz="1725" dirty="0"/>
          </a:p>
        </p:txBody>
      </p:sp>
      <p:sp>
        <p:nvSpPr>
          <p:cNvPr id="15" name="SK-13-text-14"/>
          <p:cNvSpPr/>
          <p:nvPr/>
        </p:nvSpPr>
        <p:spPr>
          <a:xfrm>
            <a:off x="7296150" y="4743450"/>
            <a:ext cx="473202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Protective Factors</a:t>
            </a:r>
            <a:endParaRPr lang="en-US" sz="1725" dirty="0"/>
          </a:p>
        </p:txBody>
      </p:sp>
      <p:sp>
        <p:nvSpPr>
          <p:cNvPr id="16" name="SK-13-text-15"/>
          <p:cNvSpPr/>
          <p:nvPr/>
        </p:nvSpPr>
        <p:spPr>
          <a:xfrm>
            <a:off x="895350" y="5953125"/>
            <a:ext cx="341757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62046"/>
                </a:solidFill>
              </a:rPr>
              <a:t>Also Explore:</a:t>
            </a:r>
            <a:endParaRPr lang="en-US" sz="1725" dirty="0"/>
          </a:p>
        </p:txBody>
      </p:sp>
      <p:sp>
        <p:nvSpPr>
          <p:cNvPr id="17" name="SK-13-text-16"/>
          <p:cNvSpPr/>
          <p:nvPr/>
        </p:nvSpPr>
        <p:spPr>
          <a:xfrm>
            <a:off x="895350" y="1276350"/>
            <a:ext cx="11296650" cy="309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8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NG225 — Key Areas to Explore in Every Assessment</a:t>
            </a:r>
            <a:endParaRPr lang="en-US" sz="1875" dirty="0"/>
          </a:p>
        </p:txBody>
      </p:sp>
      <p:sp>
        <p:nvSpPr>
          <p:cNvPr id="18" name="SK-13-text-17"/>
          <p:cNvSpPr/>
          <p:nvPr/>
        </p:nvSpPr>
        <p:spPr>
          <a:xfrm>
            <a:off x="3048000" y="5953125"/>
            <a:ext cx="9144000" cy="309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8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Sleep &amp; appetite • Safeguarding at home • Support network</a:t>
            </a:r>
            <a:endParaRPr lang="en-US" sz="1875" dirty="0"/>
          </a:p>
        </p:txBody>
      </p:sp>
      <p:sp>
        <p:nvSpPr>
          <p:cNvPr id="19" name="SK-13-text-18"/>
          <p:cNvSpPr/>
          <p:nvPr/>
        </p:nvSpPr>
        <p:spPr>
          <a:xfrm>
            <a:off x="1685925" y="2667000"/>
            <a:ext cx="913257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did it start? How often? Is it increasing?</a:t>
            </a:r>
            <a:endParaRPr lang="en-US" sz="1275" dirty="0"/>
          </a:p>
        </p:txBody>
      </p:sp>
      <p:sp>
        <p:nvSpPr>
          <p:cNvPr id="20" name="SK-13-text-19"/>
          <p:cNvSpPr/>
          <p:nvPr/>
        </p:nvSpPr>
        <p:spPr>
          <a:xfrm>
            <a:off x="1685925" y="3819525"/>
            <a:ext cx="4421386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precedes self-harm? Relief-seeking?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Emotional state before and after?</a:t>
            </a:r>
            <a:endParaRPr lang="en-US" sz="1275" dirty="0"/>
          </a:p>
        </p:txBody>
      </p:sp>
      <p:sp>
        <p:nvSpPr>
          <p:cNvPr id="21" name="SK-13-text-20"/>
          <p:cNvSpPr/>
          <p:nvPr/>
        </p:nvSpPr>
        <p:spPr>
          <a:xfrm>
            <a:off x="1685925" y="5114925"/>
            <a:ext cx="469389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Deeper cuts? More frequent? New methods?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Increasing severity is a key risk signal.</a:t>
            </a:r>
            <a:endParaRPr lang="en-US" sz="1275" dirty="0"/>
          </a:p>
        </p:txBody>
      </p:sp>
      <p:sp>
        <p:nvSpPr>
          <p:cNvPr id="22" name="SK-13-text-21"/>
          <p:cNvSpPr/>
          <p:nvPr/>
        </p:nvSpPr>
        <p:spPr>
          <a:xfrm>
            <a:off x="7296150" y="2543175"/>
            <a:ext cx="4557713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“Have you felt life isn't worth living?” Intent,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plan, and timeline must be explored directly.</a:t>
            </a:r>
            <a:endParaRPr lang="en-US" sz="1275" dirty="0"/>
          </a:p>
        </p:txBody>
      </p:sp>
      <p:sp>
        <p:nvSpPr>
          <p:cNvPr id="23" name="SK-13-text-22"/>
          <p:cNvSpPr/>
          <p:nvPr/>
        </p:nvSpPr>
        <p:spPr>
          <a:xfrm>
            <a:off x="7296150" y="3810000"/>
            <a:ext cx="481965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Medications at home? Sharp objects? Safe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storage discussion is a NICE recommendation.</a:t>
            </a:r>
            <a:endParaRPr lang="en-US" sz="1275" dirty="0"/>
          </a:p>
        </p:txBody>
      </p:sp>
      <p:sp>
        <p:nvSpPr>
          <p:cNvPr id="24" name="SK-13-text-23"/>
          <p:cNvSpPr/>
          <p:nvPr/>
        </p:nvSpPr>
        <p:spPr>
          <a:xfrm>
            <a:off x="7296150" y="5086350"/>
            <a:ext cx="3583186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Trusted adults, future plans, hope,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relationships, reasons to stay safe.</a:t>
            </a:r>
            <a:endParaRPr lang="en-US" sz="1275" dirty="0"/>
          </a:p>
        </p:txBody>
      </p:sp>
      <p:sp>
        <p:nvSpPr>
          <p:cNvPr id="25" name="SK-13-text-24"/>
          <p:cNvSpPr/>
          <p:nvPr/>
        </p:nvSpPr>
        <p:spPr>
          <a:xfrm>
            <a:off x="628650" y="6496050"/>
            <a:ext cx="2057400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</a:t>
            </a:r>
            <a:endParaRPr lang="en-US" sz="1125" dirty="0"/>
          </a:p>
        </p:txBody>
      </p:sp>
      <p:sp>
        <p:nvSpPr>
          <p:cNvPr id="26" name="SK-13-text-25"/>
          <p:cNvSpPr/>
          <p:nvPr/>
        </p:nvSpPr>
        <p:spPr>
          <a:xfrm>
            <a:off x="9648825" y="6496050"/>
            <a:ext cx="206394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NG225 • May 2026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4-text-2"/>
          <p:cNvSpPr/>
          <p:nvPr/>
        </p:nvSpPr>
        <p:spPr>
          <a:xfrm>
            <a:off x="838200" y="809625"/>
            <a:ext cx="11353800" cy="4686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002060"/>
                </a:solidFill>
              </a:rPr>
              <a:t>Risk Assessment — The NICE Position</a:t>
            </a:r>
            <a:endParaRPr lang="en-US" sz="3075" dirty="0"/>
          </a:p>
        </p:txBody>
      </p:sp>
      <p:sp>
        <p:nvSpPr>
          <p:cNvPr id="4" name="SK-14-text-3"/>
          <p:cNvSpPr/>
          <p:nvPr/>
        </p:nvSpPr>
        <p:spPr>
          <a:xfrm>
            <a:off x="838200" y="2047875"/>
            <a:ext cx="6705600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❌ What NICE says NOT to do</a:t>
            </a:r>
            <a:endParaRPr lang="en-US" sz="1650" dirty="0"/>
          </a:p>
        </p:txBody>
      </p:sp>
      <p:sp>
        <p:nvSpPr>
          <p:cNvPr id="5" name="SK-14-text-4"/>
          <p:cNvSpPr/>
          <p:nvPr/>
        </p:nvSpPr>
        <p:spPr>
          <a:xfrm>
            <a:off x="838200" y="2495550"/>
            <a:ext cx="8801100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dirty="0">
                <a:solidFill>
                  <a:srgbClr val="A02D0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Use Standardised Risk Scales</a:t>
            </a:r>
            <a:endParaRPr lang="en-US" sz="1650" dirty="0"/>
          </a:p>
        </p:txBody>
      </p:sp>
      <p:sp>
        <p:nvSpPr>
          <p:cNvPr id="6" name="SK-14-text-5"/>
          <p:cNvSpPr/>
          <p:nvPr/>
        </p:nvSpPr>
        <p:spPr>
          <a:xfrm>
            <a:off x="6448425" y="2047875"/>
            <a:ext cx="5743575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✔ What NICE recommends instead</a:t>
            </a:r>
            <a:endParaRPr lang="en-US" sz="1650" dirty="0"/>
          </a:p>
        </p:txBody>
      </p:sp>
      <p:sp>
        <p:nvSpPr>
          <p:cNvPr id="7" name="SK-14-text-6"/>
          <p:cNvSpPr/>
          <p:nvPr/>
        </p:nvSpPr>
        <p:spPr>
          <a:xfrm>
            <a:off x="6448425" y="2495550"/>
            <a:ext cx="5743575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Conduct a Holistic, Person-Centred Assessment</a:t>
            </a:r>
            <a:endParaRPr lang="en-US" sz="1650" dirty="0"/>
          </a:p>
        </p:txBody>
      </p:sp>
      <p:sp>
        <p:nvSpPr>
          <p:cNvPr id="8" name="SK-14-text-7"/>
          <p:cNvSpPr/>
          <p:nvPr/>
        </p:nvSpPr>
        <p:spPr>
          <a:xfrm>
            <a:off x="6448425" y="5334000"/>
            <a:ext cx="5743575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🔴 Urgent same-day CAMHS / crisis team contact if:</a:t>
            </a:r>
            <a:endParaRPr lang="en-US" sz="1650" dirty="0"/>
          </a:p>
        </p:txBody>
      </p:sp>
      <p:sp>
        <p:nvSpPr>
          <p:cNvPr id="9" name="SK-14-text-8"/>
          <p:cNvSpPr/>
          <p:nvPr/>
        </p:nvSpPr>
        <p:spPr>
          <a:xfrm>
            <a:off x="590550" y="266700"/>
            <a:ext cx="2743200" cy="2457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b="1" dirty="0">
                <a:solidFill>
                  <a:srgbClr val="002060"/>
                </a:solidFill>
              </a:rPr>
              <a:t>Bradford VTS</a:t>
            </a:r>
            <a:endParaRPr lang="en-US" sz="1500" dirty="0"/>
          </a:p>
        </p:txBody>
      </p:sp>
      <p:sp>
        <p:nvSpPr>
          <p:cNvPr id="10" name="SK-14-text-9"/>
          <p:cNvSpPr/>
          <p:nvPr/>
        </p:nvSpPr>
        <p:spPr>
          <a:xfrm>
            <a:off x="838200" y="3048000"/>
            <a:ext cx="5364361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Risk assessment scales do not reliably predict future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self-harm or suicide in individuals.</a:t>
            </a:r>
            <a:endParaRPr lang="en-US" sz="1425" dirty="0"/>
          </a:p>
        </p:txBody>
      </p:sp>
      <p:sp>
        <p:nvSpPr>
          <p:cNvPr id="11" name="SK-14-text-10"/>
          <p:cNvSpPr/>
          <p:nvPr/>
        </p:nvSpPr>
        <p:spPr>
          <a:xfrm>
            <a:off x="838200" y="3724275"/>
            <a:ext cx="5427315" cy="1419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Examples of tools NICE advises against using routinely: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Beck Scale for Suicide Ideation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Columbia Suicide Severity Rating Scale (as a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standalone decision tool)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Any numerical score used to “clear” or “discharge”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patient</a:t>
            </a:r>
            <a:endParaRPr lang="en-US" sz="1350" dirty="0"/>
          </a:p>
        </p:txBody>
      </p:sp>
      <p:sp>
        <p:nvSpPr>
          <p:cNvPr id="12" name="SK-14-text-11"/>
          <p:cNvSpPr/>
          <p:nvPr/>
        </p:nvSpPr>
        <p:spPr>
          <a:xfrm>
            <a:off x="838200" y="5705475"/>
            <a:ext cx="5469136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low score does not mean low risk. A high score does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replace clinical judgement.</a:t>
            </a:r>
            <a:endParaRPr lang="en-US" sz="1425" dirty="0"/>
          </a:p>
        </p:txBody>
      </p:sp>
      <p:sp>
        <p:nvSpPr>
          <p:cNvPr id="13" name="SK-14-text-12"/>
          <p:cNvSpPr/>
          <p:nvPr/>
        </p:nvSpPr>
        <p:spPr>
          <a:xfrm>
            <a:off x="6448425" y="3048000"/>
            <a:ext cx="5647283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■ Psychological state — mental health, suicidal intent,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distress level</a:t>
            </a:r>
            <a:endParaRPr lang="en-US" sz="1425" dirty="0"/>
          </a:p>
        </p:txBody>
      </p:sp>
      <p:sp>
        <p:nvSpPr>
          <p:cNvPr id="14" name="SK-14-text-13"/>
          <p:cNvSpPr/>
          <p:nvPr/>
        </p:nvSpPr>
        <p:spPr>
          <a:xfrm>
            <a:off x="6230243" y="3590925"/>
            <a:ext cx="5961757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■ Physical care needs — nature and severity of any injuries</a:t>
            </a:r>
            <a:endParaRPr lang="en-US" sz="1425" dirty="0"/>
          </a:p>
        </p:txBody>
      </p:sp>
      <p:sp>
        <p:nvSpPr>
          <p:cNvPr id="15" name="SK-14-text-14"/>
          <p:cNvSpPr/>
          <p:nvPr/>
        </p:nvSpPr>
        <p:spPr>
          <a:xfrm>
            <a:off x="6448425" y="3914775"/>
            <a:ext cx="555307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■ Social circumstances — relationships, home safety,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school, support network</a:t>
            </a:r>
            <a:endParaRPr lang="en-US" sz="1425" dirty="0"/>
          </a:p>
        </p:txBody>
      </p:sp>
      <p:sp>
        <p:nvSpPr>
          <p:cNvPr id="16" name="SK-14-text-15"/>
          <p:cNvSpPr/>
          <p:nvPr/>
        </p:nvSpPr>
        <p:spPr>
          <a:xfrm>
            <a:off x="6448425" y="4467225"/>
            <a:ext cx="521776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■ Protective factors — hope, future plans, trusted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people, reasons to stay safe</a:t>
            </a:r>
            <a:endParaRPr lang="en-US" sz="1425" dirty="0"/>
          </a:p>
        </p:txBody>
      </p:sp>
      <p:sp>
        <p:nvSpPr>
          <p:cNvPr id="17" name="SK-14-text-16"/>
          <p:cNvSpPr/>
          <p:nvPr/>
        </p:nvSpPr>
        <p:spPr>
          <a:xfrm>
            <a:off x="6839323" y="5703094"/>
            <a:ext cx="5856833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Suicidal intent confirmed + specific plan + access to means</a:t>
            </a:r>
            <a:endParaRPr lang="en-US" sz="1200" dirty="0"/>
          </a:p>
          <a:p>
            <a:pPr marL="0" indent="0">
              <a:lnSpc>
                <a:spcPts val="171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Do not wait. Do not discharge. Act the same day.</a:t>
            </a:r>
            <a:endParaRPr lang="en-US" sz="1200" dirty="0"/>
          </a:p>
        </p:txBody>
      </p:sp>
      <p:sp>
        <p:nvSpPr>
          <p:cNvPr id="18" name="SK-14-text-17"/>
          <p:cNvSpPr/>
          <p:nvPr/>
        </p:nvSpPr>
        <p:spPr>
          <a:xfrm>
            <a:off x="838200" y="1390650"/>
            <a:ext cx="1135380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i="1" dirty="0">
                <a:solidFill>
                  <a:srgbClr val="4040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*NICE NG225 — Self-Harm: Assessment, Management and Preventing Recurrence (2022)</a:t>
            </a:r>
            <a:endParaRPr lang="en-US" sz="1425" dirty="0"/>
          </a:p>
        </p:txBody>
      </p:sp>
      <p:sp>
        <p:nvSpPr>
          <p:cNvPr id="19" name="SK-14-text-18"/>
          <p:cNvSpPr/>
          <p:nvPr/>
        </p:nvSpPr>
        <p:spPr>
          <a:xfrm>
            <a:off x="10163175" y="6638925"/>
            <a:ext cx="163443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797979"/>
                </a:solidFill>
              </a:rPr>
              <a:t>NICE NG225 · 2022</a:t>
            </a:r>
            <a:endParaRPr lang="en-US" sz="1200" dirty="0"/>
          </a:p>
        </p:txBody>
      </p:sp>
      <p:sp>
        <p:nvSpPr>
          <p:cNvPr id="20" name="SK-14-text-19"/>
          <p:cNvSpPr/>
          <p:nvPr/>
        </p:nvSpPr>
        <p:spPr>
          <a:xfrm>
            <a:off x="590550" y="6638925"/>
            <a:ext cx="192024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2060"/>
                </a:solidFill>
              </a:rPr>
              <a:t>Bradford VTS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992" y="5500092"/>
            <a:ext cx="268188" cy="239911"/>
          </a:xfrm>
          <a:prstGeom prst="rect">
            <a:avLst/>
          </a:prstGeom>
        </p:spPr>
      </p:pic>
      <p:sp>
        <p:nvSpPr>
          <p:cNvPr id="4" name="SK-15-text-3"/>
          <p:cNvSpPr/>
          <p:nvPr/>
        </p:nvSpPr>
        <p:spPr>
          <a:xfrm>
            <a:off x="895350" y="581025"/>
            <a:ext cx="7029450" cy="4881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4"/>
              </a:lnSpc>
              <a:buNone/>
            </a:pPr>
            <a:r>
              <a:rPr lang="en-US" sz="3075" b="1" dirty="0">
                <a:solidFill>
                  <a:srgbClr val="0B1A3F"/>
                </a:solidFill>
              </a:rPr>
              <a:t>Safety Planning</a:t>
            </a:r>
            <a:endParaRPr lang="en-US" sz="3075" dirty="0"/>
          </a:p>
        </p:txBody>
      </p:sp>
      <p:sp>
        <p:nvSpPr>
          <p:cNvPr id="5" name="SK-15-text-4"/>
          <p:cNvSpPr/>
          <p:nvPr/>
        </p:nvSpPr>
        <p:spPr>
          <a:xfrm>
            <a:off x="1532930" y="2038350"/>
            <a:ext cx="219968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79646"/>
                </a:solidFill>
              </a:rPr>
              <a:t>1</a:t>
            </a:r>
            <a:endParaRPr lang="en-US" sz="3000" dirty="0"/>
          </a:p>
        </p:txBody>
      </p:sp>
      <p:sp>
        <p:nvSpPr>
          <p:cNvPr id="6" name="SK-15-text-5"/>
          <p:cNvSpPr/>
          <p:nvPr/>
        </p:nvSpPr>
        <p:spPr>
          <a:xfrm>
            <a:off x="3723233" y="2038350"/>
            <a:ext cx="230386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79646"/>
                </a:solidFill>
              </a:rPr>
              <a:t>2</a:t>
            </a:r>
            <a:endParaRPr lang="en-US" sz="3000" dirty="0"/>
          </a:p>
        </p:txBody>
      </p:sp>
      <p:sp>
        <p:nvSpPr>
          <p:cNvPr id="7" name="SK-15-text-6"/>
          <p:cNvSpPr/>
          <p:nvPr/>
        </p:nvSpPr>
        <p:spPr>
          <a:xfrm>
            <a:off x="5930205" y="2038350"/>
            <a:ext cx="29334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79646"/>
                </a:solidFill>
              </a:rPr>
              <a:t>3</a:t>
            </a:r>
            <a:endParaRPr lang="en-US" sz="3000" dirty="0"/>
          </a:p>
        </p:txBody>
      </p:sp>
      <p:sp>
        <p:nvSpPr>
          <p:cNvPr id="8" name="SK-15-text-7"/>
          <p:cNvSpPr/>
          <p:nvPr/>
        </p:nvSpPr>
        <p:spPr>
          <a:xfrm>
            <a:off x="8149530" y="2038350"/>
            <a:ext cx="29334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79646"/>
                </a:solidFill>
              </a:rPr>
              <a:t>4</a:t>
            </a:r>
            <a:endParaRPr lang="en-US" sz="3000" dirty="0"/>
          </a:p>
        </p:txBody>
      </p:sp>
      <p:sp>
        <p:nvSpPr>
          <p:cNvPr id="9" name="SK-15-text-8"/>
          <p:cNvSpPr/>
          <p:nvPr/>
        </p:nvSpPr>
        <p:spPr>
          <a:xfrm>
            <a:off x="10368855" y="2038350"/>
            <a:ext cx="29334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79646"/>
                </a:solidFill>
              </a:rPr>
              <a:t>5</a:t>
            </a:r>
            <a:endParaRPr lang="en-US" sz="3000" dirty="0"/>
          </a:p>
        </p:txBody>
      </p:sp>
      <p:sp>
        <p:nvSpPr>
          <p:cNvPr id="10" name="SK-15-text-9"/>
          <p:cNvSpPr/>
          <p:nvPr/>
        </p:nvSpPr>
        <p:spPr>
          <a:xfrm>
            <a:off x="715268" y="2647950"/>
            <a:ext cx="1864965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Triggers &amp;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Warning Signs</a:t>
            </a:r>
            <a:endParaRPr lang="en-US" sz="1725" dirty="0"/>
          </a:p>
        </p:txBody>
      </p:sp>
      <p:sp>
        <p:nvSpPr>
          <p:cNvPr id="11" name="SK-15-text-10"/>
          <p:cNvSpPr/>
          <p:nvPr/>
        </p:nvSpPr>
        <p:spPr>
          <a:xfrm>
            <a:off x="3186113" y="2647950"/>
            <a:ext cx="1362075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Coping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Strategies</a:t>
            </a:r>
            <a:endParaRPr lang="en-US" sz="1725" dirty="0"/>
          </a:p>
        </p:txBody>
      </p:sp>
      <p:sp>
        <p:nvSpPr>
          <p:cNvPr id="12" name="SK-15-text-11"/>
          <p:cNvSpPr/>
          <p:nvPr/>
        </p:nvSpPr>
        <p:spPr>
          <a:xfrm>
            <a:off x="5593556" y="2647950"/>
            <a:ext cx="995363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Trusted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</a:t>
            </a:r>
            <a:endParaRPr lang="en-US" sz="1725" dirty="0"/>
          </a:p>
        </p:txBody>
      </p:sp>
      <p:sp>
        <p:nvSpPr>
          <p:cNvPr id="13" name="SK-15-text-12"/>
          <p:cNvSpPr/>
          <p:nvPr/>
        </p:nvSpPr>
        <p:spPr>
          <a:xfrm>
            <a:off x="7706618" y="2647950"/>
            <a:ext cx="1236315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Crisis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Contacts</a:t>
            </a:r>
            <a:endParaRPr lang="en-US" sz="1725" dirty="0"/>
          </a:p>
        </p:txBody>
      </p:sp>
      <p:sp>
        <p:nvSpPr>
          <p:cNvPr id="14" name="SK-15-text-13"/>
          <p:cNvSpPr/>
          <p:nvPr/>
        </p:nvSpPr>
        <p:spPr>
          <a:xfrm>
            <a:off x="9802564" y="2647950"/>
            <a:ext cx="1435298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to Go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A&amp;E</a:t>
            </a:r>
            <a:endParaRPr lang="en-US" sz="1725" dirty="0"/>
          </a:p>
        </p:txBody>
      </p:sp>
      <p:sp>
        <p:nvSpPr>
          <p:cNvPr id="15" name="SK-15-text-14"/>
          <p:cNvSpPr/>
          <p:nvPr/>
        </p:nvSpPr>
        <p:spPr>
          <a:xfrm>
            <a:off x="895350" y="1219200"/>
            <a:ext cx="11296650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NG225 — Every person who has self-harmed should leave with a safety plan</a:t>
            </a:r>
            <a:endParaRPr lang="en-US" sz="1650" dirty="0"/>
          </a:p>
        </p:txBody>
      </p:sp>
      <p:sp>
        <p:nvSpPr>
          <p:cNvPr id="16" name="SK-15-text-15"/>
          <p:cNvSpPr/>
          <p:nvPr/>
        </p:nvSpPr>
        <p:spPr>
          <a:xfrm>
            <a:off x="895350" y="5534025"/>
            <a:ext cx="10287000" cy="238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Means Restriction — NICE NG225 Evidence</a:t>
            </a:r>
            <a:endParaRPr lang="en-US" sz="1500" dirty="0"/>
          </a:p>
        </p:txBody>
      </p:sp>
      <p:sp>
        <p:nvSpPr>
          <p:cNvPr id="17" name="SK-15-text-16"/>
          <p:cNvSpPr/>
          <p:nvPr/>
        </p:nvSpPr>
        <p:spPr>
          <a:xfrm>
            <a:off x="769590" y="3314700"/>
            <a:ext cx="1718221" cy="12002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 personal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triggers and early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warning signs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together with the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 person</a:t>
            </a:r>
            <a:endParaRPr lang="en-US" sz="1500" dirty="0"/>
          </a:p>
        </p:txBody>
      </p:sp>
      <p:sp>
        <p:nvSpPr>
          <p:cNvPr id="18" name="SK-15-text-17"/>
          <p:cNvSpPr/>
          <p:nvPr/>
        </p:nvSpPr>
        <p:spPr>
          <a:xfrm>
            <a:off x="3049339" y="3314700"/>
            <a:ext cx="1644848" cy="1440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Distraction,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grounding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techniques,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calling a trusted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friend — agreed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collaboratively</a:t>
            </a:r>
            <a:endParaRPr lang="en-US" sz="1500" dirty="0"/>
          </a:p>
        </p:txBody>
      </p:sp>
      <p:sp>
        <p:nvSpPr>
          <p:cNvPr id="19" name="SK-15-text-18"/>
          <p:cNvSpPr/>
          <p:nvPr/>
        </p:nvSpPr>
        <p:spPr>
          <a:xfrm>
            <a:off x="5201989" y="3314700"/>
            <a:ext cx="1854398" cy="12002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 at least one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 the young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 can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 when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distress escalates</a:t>
            </a:r>
            <a:endParaRPr lang="en-US" sz="1500" dirty="0"/>
          </a:p>
        </p:txBody>
      </p:sp>
      <p:sp>
        <p:nvSpPr>
          <p:cNvPr id="20" name="SK-15-text-19"/>
          <p:cNvSpPr/>
          <p:nvPr/>
        </p:nvSpPr>
        <p:spPr>
          <a:xfrm>
            <a:off x="7318921" y="3314700"/>
            <a:ext cx="2011561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Samaritans: 116 123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(free, 24h)</a:t>
            </a:r>
            <a:endParaRPr lang="en-US" sz="1500" dirty="0"/>
          </a:p>
        </p:txBody>
      </p:sp>
      <p:sp>
        <p:nvSpPr>
          <p:cNvPr id="21" name="SK-15-text-20"/>
          <p:cNvSpPr/>
          <p:nvPr/>
        </p:nvSpPr>
        <p:spPr>
          <a:xfrm>
            <a:off x="7316986" y="3848100"/>
            <a:ext cx="2053530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Childline: 0800 1111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(under-19s)</a:t>
            </a:r>
            <a:endParaRPr lang="en-US" sz="1500" dirty="0"/>
          </a:p>
        </p:txBody>
      </p:sp>
      <p:sp>
        <p:nvSpPr>
          <p:cNvPr id="22" name="SK-15-text-21"/>
          <p:cNvSpPr/>
          <p:nvPr/>
        </p:nvSpPr>
        <p:spPr>
          <a:xfrm>
            <a:off x="7358955" y="4381500"/>
            <a:ext cx="1969740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Local CAMHS crisis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number</a:t>
            </a:r>
            <a:endParaRPr lang="en-US" sz="1500" dirty="0"/>
          </a:p>
        </p:txBody>
      </p:sp>
      <p:sp>
        <p:nvSpPr>
          <p:cNvPr id="23" name="SK-15-text-22"/>
          <p:cNvSpPr/>
          <p:nvPr/>
        </p:nvSpPr>
        <p:spPr>
          <a:xfrm>
            <a:off x="9610130" y="3314700"/>
            <a:ext cx="1896368" cy="960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Serious injury,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overdose, or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risk of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harm — do not wait</a:t>
            </a:r>
            <a:endParaRPr lang="en-US" sz="1500" dirty="0"/>
          </a:p>
        </p:txBody>
      </p:sp>
      <p:sp>
        <p:nvSpPr>
          <p:cNvPr id="24" name="SK-15-text-23"/>
          <p:cNvSpPr/>
          <p:nvPr/>
        </p:nvSpPr>
        <p:spPr>
          <a:xfrm>
            <a:off x="895350" y="5849847"/>
            <a:ext cx="11829157" cy="1781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Discuss safe storage of medications in the home. Removing access to means is an evidence-based intervention that reduces suicide risk.</a:t>
            </a:r>
            <a:endParaRPr lang="en-US" sz="1275" dirty="0"/>
          </a:p>
        </p:txBody>
      </p:sp>
      <p:sp>
        <p:nvSpPr>
          <p:cNvPr id="25" name="SK-15-text-24"/>
          <p:cNvSpPr/>
          <p:nvPr/>
        </p:nvSpPr>
        <p:spPr>
          <a:xfrm>
            <a:off x="628650" y="6543675"/>
            <a:ext cx="1783080" cy="1375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82"/>
              </a:lnSpc>
              <a:buNone/>
            </a:pPr>
            <a:r>
              <a:rPr lang="en-US" sz="975" b="1" dirty="0">
                <a:solidFill>
                  <a:srgbClr val="0B1A3F"/>
                </a:solidFill>
              </a:rPr>
              <a:t>Bradford VTS</a:t>
            </a:r>
            <a:endParaRPr lang="en-US" sz="975" dirty="0"/>
          </a:p>
        </p:txBody>
      </p:sp>
      <p:sp>
        <p:nvSpPr>
          <p:cNvPr id="26" name="SK-15-text-25"/>
          <p:cNvSpPr/>
          <p:nvPr/>
        </p:nvSpPr>
        <p:spPr>
          <a:xfrm>
            <a:off x="9410700" y="6553200"/>
            <a:ext cx="2325886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49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Planning · Slide 15 of 30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075" y="1673275"/>
            <a:ext cx="3633192" cy="2989957"/>
          </a:xfrm>
          <a:prstGeom prst="rect">
            <a:avLst/>
          </a:prstGeom>
        </p:spPr>
      </p:pic>
      <p:sp>
        <p:nvSpPr>
          <p:cNvPr id="4" name="SK-16-text-3"/>
          <p:cNvSpPr/>
          <p:nvPr/>
        </p:nvSpPr>
        <p:spPr>
          <a:xfrm>
            <a:off x="657225" y="657225"/>
            <a:ext cx="11534775" cy="4761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49"/>
              </a:lnSpc>
              <a:buNone/>
            </a:pPr>
            <a:r>
              <a:rPr lang="en-US" sz="315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Psychological Treatment for Self-Harm</a:t>
            </a:r>
            <a:endParaRPr lang="en-US" sz="3150" dirty="0"/>
          </a:p>
        </p:txBody>
      </p:sp>
      <p:sp>
        <p:nvSpPr>
          <p:cNvPr id="5" name="SK-16-text-4"/>
          <p:cNvSpPr/>
          <p:nvPr/>
        </p:nvSpPr>
        <p:spPr>
          <a:xfrm>
            <a:off x="1571625" y="1866900"/>
            <a:ext cx="696087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Cognitive Behavioural Therapy</a:t>
            </a:r>
            <a:endParaRPr lang="en-US" sz="1575" dirty="0"/>
          </a:p>
        </p:txBody>
      </p:sp>
      <p:sp>
        <p:nvSpPr>
          <p:cNvPr id="6" name="SK-16-text-5"/>
          <p:cNvSpPr/>
          <p:nvPr/>
        </p:nvSpPr>
        <p:spPr>
          <a:xfrm>
            <a:off x="1571625" y="3333750"/>
            <a:ext cx="696087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Dialectical Behaviour Therapy</a:t>
            </a:r>
            <a:endParaRPr lang="en-US" sz="1575" dirty="0"/>
          </a:p>
        </p:txBody>
      </p:sp>
      <p:sp>
        <p:nvSpPr>
          <p:cNvPr id="7" name="SK-16-text-6"/>
          <p:cNvSpPr/>
          <p:nvPr/>
        </p:nvSpPr>
        <p:spPr>
          <a:xfrm>
            <a:off x="1571625" y="4914900"/>
            <a:ext cx="648081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Mentalisation-Based Therapy</a:t>
            </a:r>
            <a:endParaRPr lang="en-US" sz="1575" dirty="0"/>
          </a:p>
        </p:txBody>
      </p:sp>
      <p:sp>
        <p:nvSpPr>
          <p:cNvPr id="8" name="SK-16-text-7"/>
          <p:cNvSpPr/>
          <p:nvPr/>
        </p:nvSpPr>
        <p:spPr>
          <a:xfrm>
            <a:off x="7905750" y="5095875"/>
            <a:ext cx="3625155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use antidepressants as a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standalone treatment for self-harm</a:t>
            </a:r>
            <a:endParaRPr lang="en-US" sz="1425" dirty="0"/>
          </a:p>
        </p:txBody>
      </p:sp>
      <p:sp>
        <p:nvSpPr>
          <p:cNvPr id="9" name="SK-16-text-8"/>
          <p:cNvSpPr/>
          <p:nvPr/>
        </p:nvSpPr>
        <p:spPr>
          <a:xfrm>
            <a:off x="714375" y="1219200"/>
            <a:ext cx="11477625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— Recommended Psychological Therapies</a:t>
            </a:r>
            <a:endParaRPr lang="en-US" sz="1650" dirty="0"/>
          </a:p>
        </p:txBody>
      </p:sp>
      <p:sp>
        <p:nvSpPr>
          <p:cNvPr id="10" name="SK-16-text-9"/>
          <p:cNvSpPr/>
          <p:nvPr/>
        </p:nvSpPr>
        <p:spPr>
          <a:xfrm>
            <a:off x="943868" y="1895475"/>
            <a:ext cx="39811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CBT</a:t>
            </a:r>
            <a:endParaRPr lang="en-US" sz="1350" dirty="0"/>
          </a:p>
        </p:txBody>
      </p:sp>
      <p:sp>
        <p:nvSpPr>
          <p:cNvPr id="11" name="SK-16-text-10"/>
          <p:cNvSpPr/>
          <p:nvPr/>
        </p:nvSpPr>
        <p:spPr>
          <a:xfrm>
            <a:off x="943868" y="3343275"/>
            <a:ext cx="39811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DBT</a:t>
            </a:r>
            <a:endParaRPr lang="en-US" sz="1350" dirty="0"/>
          </a:p>
        </p:txBody>
      </p:sp>
      <p:sp>
        <p:nvSpPr>
          <p:cNvPr id="12" name="SK-16-text-11"/>
          <p:cNvSpPr/>
          <p:nvPr/>
        </p:nvSpPr>
        <p:spPr>
          <a:xfrm>
            <a:off x="943868" y="4943475"/>
            <a:ext cx="39811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MBT</a:t>
            </a:r>
            <a:endParaRPr lang="en-US" sz="1350" dirty="0"/>
          </a:p>
        </p:txBody>
      </p:sp>
      <p:sp>
        <p:nvSpPr>
          <p:cNvPr id="13" name="SK-16-text-12"/>
          <p:cNvSpPr/>
          <p:nvPr/>
        </p:nvSpPr>
        <p:spPr>
          <a:xfrm>
            <a:off x="7467005" y="5124450"/>
            <a:ext cx="219968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!</a:t>
            </a:r>
            <a:endParaRPr lang="en-US" sz="1350" dirty="0"/>
          </a:p>
        </p:txBody>
      </p:sp>
      <p:sp>
        <p:nvSpPr>
          <p:cNvPr id="14" name="SK-16-text-13"/>
          <p:cNvSpPr/>
          <p:nvPr/>
        </p:nvSpPr>
        <p:spPr>
          <a:xfrm>
            <a:off x="1614573" y="2274987"/>
            <a:ext cx="5852432" cy="4179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 psychological therapy for self-harm in young people. Helps </a:t>
            </a:r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identify and</a:t>
            </a:r>
            <a:r>
              <a:rPr lang="en-US" sz="1275" dirty="0"/>
              <a:t> </a:t>
            </a: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reframe negative thought patterns and develop healthier </a:t>
            </a:r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coping strategies.</a:t>
            </a:r>
            <a:endParaRPr lang="en-US" sz="1275" dirty="0"/>
          </a:p>
        </p:txBody>
      </p:sp>
      <p:sp>
        <p:nvSpPr>
          <p:cNvPr id="15" name="SK-16-text-14"/>
          <p:cNvSpPr/>
          <p:nvPr/>
        </p:nvSpPr>
        <p:spPr>
          <a:xfrm>
            <a:off x="1571625" y="3648075"/>
            <a:ext cx="6045398" cy="626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Especially recommended for recurrent self-harm with emotional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dysregulation. Combines CBT with mindfulness, distress tolerance, and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interpersonal effectiveness skills.</a:t>
            </a:r>
            <a:endParaRPr lang="en-US" sz="1275" dirty="0"/>
          </a:p>
        </p:txBody>
      </p:sp>
      <p:sp>
        <p:nvSpPr>
          <p:cNvPr id="16" name="SK-16-text-15"/>
          <p:cNvSpPr/>
          <p:nvPr/>
        </p:nvSpPr>
        <p:spPr>
          <a:xfrm>
            <a:off x="1571625" y="5229225"/>
            <a:ext cx="5773043" cy="626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Helps young people understand their own and others' mental states.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Useful where emotional dysregulation and interpersonal difficulties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are prominent.</a:t>
            </a:r>
            <a:endParaRPr lang="en-US" sz="1275" dirty="0"/>
          </a:p>
        </p:txBody>
      </p:sp>
      <p:sp>
        <p:nvSpPr>
          <p:cNvPr id="17" name="SK-16-text-16"/>
          <p:cNvSpPr/>
          <p:nvPr/>
        </p:nvSpPr>
        <p:spPr>
          <a:xfrm>
            <a:off x="7905750" y="5600700"/>
            <a:ext cx="4096643" cy="5527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Antidepressants may be appropriate where a comorbid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diagnosis of depression or anxiety is confirmed – but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must not replace psychological therapy. (NICE NG225)</a:t>
            </a:r>
            <a:endParaRPr lang="en-US" sz="1125" dirty="0"/>
          </a:p>
        </p:txBody>
      </p:sp>
      <p:sp>
        <p:nvSpPr>
          <p:cNvPr id="18" name="SK-16-text-17"/>
          <p:cNvSpPr/>
          <p:nvPr/>
        </p:nvSpPr>
        <p:spPr>
          <a:xfrm>
            <a:off x="1571625" y="2854139"/>
            <a:ext cx="6343650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b="1" i="1" dirty="0">
                <a:solidFill>
                  <a:srgbClr val="F796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Recommended first-line — NICE NG225</a:t>
            </a:r>
            <a:endParaRPr lang="en-US" sz="1125" dirty="0"/>
          </a:p>
        </p:txBody>
      </p:sp>
      <p:sp>
        <p:nvSpPr>
          <p:cNvPr id="19" name="SK-16-text-18"/>
          <p:cNvSpPr/>
          <p:nvPr/>
        </p:nvSpPr>
        <p:spPr>
          <a:xfrm>
            <a:off x="1571625" y="4343400"/>
            <a:ext cx="10458450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b="1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Recommended for recurrent self-harm + emotional dysregulation</a:t>
            </a:r>
            <a:endParaRPr lang="en-US" sz="1125" dirty="0"/>
          </a:p>
        </p:txBody>
      </p:sp>
      <p:sp>
        <p:nvSpPr>
          <p:cNvPr id="20" name="SK-16-text-19"/>
          <p:cNvSpPr/>
          <p:nvPr/>
        </p:nvSpPr>
        <p:spPr>
          <a:xfrm>
            <a:off x="1571625" y="5915025"/>
            <a:ext cx="10620375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b="1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Group therapy also has evidence – consider alongside individual work</a:t>
            </a:r>
            <a:endParaRPr lang="en-US" sz="1125" dirty="0"/>
          </a:p>
        </p:txBody>
      </p:sp>
      <p:sp>
        <p:nvSpPr>
          <p:cNvPr id="21" name="SK-16-text-20"/>
          <p:cNvSpPr/>
          <p:nvPr/>
        </p:nvSpPr>
        <p:spPr>
          <a:xfrm>
            <a:off x="657225" y="6553200"/>
            <a:ext cx="20574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125" dirty="0"/>
          </a:p>
        </p:txBody>
      </p:sp>
      <p:sp>
        <p:nvSpPr>
          <p:cNvPr id="22" name="SK-16-text-21"/>
          <p:cNvSpPr/>
          <p:nvPr/>
        </p:nvSpPr>
        <p:spPr>
          <a:xfrm>
            <a:off x="9677400" y="6553200"/>
            <a:ext cx="2032546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| Page 16 of 30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655" y="2359075"/>
            <a:ext cx="5035153" cy="3319165"/>
          </a:xfrm>
          <a:prstGeom prst="rect">
            <a:avLst/>
          </a:prstGeom>
        </p:spPr>
      </p:pic>
      <p:sp>
        <p:nvSpPr>
          <p:cNvPr id="4" name="SK-17-text-3"/>
          <p:cNvSpPr/>
          <p:nvPr/>
        </p:nvSpPr>
        <p:spPr>
          <a:xfrm>
            <a:off x="714375" y="781050"/>
            <a:ext cx="11477625" cy="566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63"/>
              </a:lnSpc>
              <a:buNone/>
            </a:pPr>
            <a:r>
              <a:rPr lang="en-US" sz="37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Mental Health Consultation Framework</a:t>
            </a:r>
            <a:endParaRPr lang="en-US" sz="3750" dirty="0"/>
          </a:p>
        </p:txBody>
      </p:sp>
      <p:sp>
        <p:nvSpPr>
          <p:cNvPr id="5" name="SK-17-text-4"/>
          <p:cNvSpPr/>
          <p:nvPr/>
        </p:nvSpPr>
        <p:spPr>
          <a:xfrm>
            <a:off x="714375" y="1428750"/>
            <a:ext cx="11477625" cy="3707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19"/>
              </a:lnSpc>
              <a:buNone/>
            </a:pPr>
            <a:r>
              <a:rPr lang="en-US" sz="2100" b="1" dirty="0">
                <a:solidFill>
                  <a:srgbClr val="6E6E6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CWMT Toolkit — Five Elements of the GP Mental Health Consultation</a:t>
            </a:r>
            <a:endParaRPr lang="en-US" sz="2100" dirty="0"/>
          </a:p>
        </p:txBody>
      </p:sp>
      <p:sp>
        <p:nvSpPr>
          <p:cNvPr id="6" name="SK-17-text-5"/>
          <p:cNvSpPr/>
          <p:nvPr/>
        </p:nvSpPr>
        <p:spPr>
          <a:xfrm>
            <a:off x="1447800" y="2247900"/>
            <a:ext cx="347472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Agree the Agenda</a:t>
            </a:r>
            <a:endParaRPr lang="en-US" sz="1425" dirty="0"/>
          </a:p>
        </p:txBody>
      </p:sp>
      <p:sp>
        <p:nvSpPr>
          <p:cNvPr id="7" name="SK-17-text-6"/>
          <p:cNvSpPr/>
          <p:nvPr/>
        </p:nvSpPr>
        <p:spPr>
          <a:xfrm>
            <a:off x="1447800" y="3067050"/>
            <a:ext cx="412623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Establish the Story</a:t>
            </a:r>
            <a:endParaRPr lang="en-US" sz="1425" dirty="0"/>
          </a:p>
        </p:txBody>
      </p:sp>
      <p:sp>
        <p:nvSpPr>
          <p:cNvPr id="8" name="SK-17-text-7"/>
          <p:cNvSpPr/>
          <p:nvPr/>
        </p:nvSpPr>
        <p:spPr>
          <a:xfrm>
            <a:off x="1447800" y="3876675"/>
            <a:ext cx="716661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Explore Understanding and Beliefs</a:t>
            </a:r>
            <a:endParaRPr lang="en-US" sz="1425" dirty="0"/>
          </a:p>
        </p:txBody>
      </p:sp>
      <p:sp>
        <p:nvSpPr>
          <p:cNvPr id="9" name="SK-17-text-8"/>
          <p:cNvSpPr/>
          <p:nvPr/>
        </p:nvSpPr>
        <p:spPr>
          <a:xfrm>
            <a:off x="1447800" y="4714875"/>
            <a:ext cx="521208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 Severity and Risk</a:t>
            </a:r>
            <a:endParaRPr lang="en-US" sz="1425" dirty="0"/>
          </a:p>
        </p:txBody>
      </p:sp>
      <p:sp>
        <p:nvSpPr>
          <p:cNvPr id="10" name="SK-17-text-9"/>
          <p:cNvSpPr/>
          <p:nvPr/>
        </p:nvSpPr>
        <p:spPr>
          <a:xfrm>
            <a:off x="1447800" y="5534025"/>
            <a:ext cx="456057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Develop a Shared Plan</a:t>
            </a:r>
            <a:endParaRPr lang="en-US" sz="1425" dirty="0"/>
          </a:p>
        </p:txBody>
      </p:sp>
      <p:sp>
        <p:nvSpPr>
          <p:cNvPr id="11" name="SK-17-text-10"/>
          <p:cNvSpPr/>
          <p:nvPr/>
        </p:nvSpPr>
        <p:spPr>
          <a:xfrm>
            <a:off x="952500" y="2343150"/>
            <a:ext cx="209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1425" dirty="0"/>
          </a:p>
        </p:txBody>
      </p:sp>
      <p:sp>
        <p:nvSpPr>
          <p:cNvPr id="12" name="SK-17-text-11"/>
          <p:cNvSpPr/>
          <p:nvPr/>
        </p:nvSpPr>
        <p:spPr>
          <a:xfrm>
            <a:off x="952500" y="3162300"/>
            <a:ext cx="209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1425" dirty="0"/>
          </a:p>
        </p:txBody>
      </p:sp>
      <p:sp>
        <p:nvSpPr>
          <p:cNvPr id="13" name="SK-17-text-12"/>
          <p:cNvSpPr/>
          <p:nvPr/>
        </p:nvSpPr>
        <p:spPr>
          <a:xfrm>
            <a:off x="952500" y="3990975"/>
            <a:ext cx="209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1425" dirty="0"/>
          </a:p>
        </p:txBody>
      </p:sp>
      <p:sp>
        <p:nvSpPr>
          <p:cNvPr id="14" name="SK-17-text-13"/>
          <p:cNvSpPr/>
          <p:nvPr/>
        </p:nvSpPr>
        <p:spPr>
          <a:xfrm>
            <a:off x="952500" y="4810125"/>
            <a:ext cx="209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1425" dirty="0"/>
          </a:p>
        </p:txBody>
      </p:sp>
      <p:sp>
        <p:nvSpPr>
          <p:cNvPr id="15" name="SK-17-text-14"/>
          <p:cNvSpPr/>
          <p:nvPr/>
        </p:nvSpPr>
        <p:spPr>
          <a:xfrm>
            <a:off x="952500" y="5629275"/>
            <a:ext cx="209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1425" dirty="0"/>
          </a:p>
        </p:txBody>
      </p:sp>
      <p:sp>
        <p:nvSpPr>
          <p:cNvPr id="16" name="SK-17-text-15"/>
          <p:cNvSpPr/>
          <p:nvPr/>
        </p:nvSpPr>
        <p:spPr>
          <a:xfrm>
            <a:off x="7775674" y="2114550"/>
            <a:ext cx="286032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7961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SHARED MANAGEMENT PLAN</a:t>
            </a:r>
            <a:endParaRPr lang="en-US" sz="1200" dirty="0"/>
          </a:p>
        </p:txBody>
      </p:sp>
      <p:sp>
        <p:nvSpPr>
          <p:cNvPr id="17" name="SK-17-text-16"/>
          <p:cNvSpPr/>
          <p:nvPr/>
        </p:nvSpPr>
        <p:spPr>
          <a:xfrm>
            <a:off x="1447800" y="2543175"/>
            <a:ext cx="99441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does the young person want from today's consultation?</a:t>
            </a:r>
            <a:endParaRPr lang="en-US" sz="1125" dirty="0"/>
          </a:p>
        </p:txBody>
      </p:sp>
      <p:sp>
        <p:nvSpPr>
          <p:cNvPr id="18" name="SK-17-text-17"/>
          <p:cNvSpPr/>
          <p:nvPr/>
        </p:nvSpPr>
        <p:spPr>
          <a:xfrm>
            <a:off x="1447800" y="3362325"/>
            <a:ext cx="10744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Current presentation, past history, family context – biopsychosocial timeline</a:t>
            </a:r>
            <a:endParaRPr lang="en-US" sz="1125" dirty="0"/>
          </a:p>
        </p:txBody>
      </p:sp>
      <p:sp>
        <p:nvSpPr>
          <p:cNvPr id="19" name="SK-17-text-18"/>
          <p:cNvSpPr/>
          <p:nvPr/>
        </p:nvSpPr>
        <p:spPr>
          <a:xfrm>
            <a:off x="1447800" y="4200525"/>
            <a:ext cx="10744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does the young person think is happening? What are their concerns?</a:t>
            </a:r>
            <a:endParaRPr lang="en-US" sz="1125" dirty="0"/>
          </a:p>
        </p:txBody>
      </p:sp>
      <p:sp>
        <p:nvSpPr>
          <p:cNvPr id="20" name="SK-17-text-19"/>
          <p:cNvSpPr/>
          <p:nvPr/>
        </p:nvSpPr>
        <p:spPr>
          <a:xfrm>
            <a:off x="1447800" y="5019675"/>
            <a:ext cx="10744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Validated tool (PHQ-A) combined with clinical judgement – not risk scales alone</a:t>
            </a:r>
            <a:endParaRPr lang="en-US" sz="1125" dirty="0"/>
          </a:p>
        </p:txBody>
      </p:sp>
      <p:sp>
        <p:nvSpPr>
          <p:cNvPr id="21" name="SK-17-text-20"/>
          <p:cNvSpPr/>
          <p:nvPr/>
        </p:nvSpPr>
        <p:spPr>
          <a:xfrm>
            <a:off x="1447800" y="5838825"/>
            <a:ext cx="10744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Collaborative, small achievable steps – follow-up booked before leaving</a:t>
            </a:r>
            <a:endParaRPr lang="en-US" sz="1125" dirty="0"/>
          </a:p>
        </p:txBody>
      </p:sp>
      <p:sp>
        <p:nvSpPr>
          <p:cNvPr id="22" name="SK-17-text-21"/>
          <p:cNvSpPr/>
          <p:nvPr/>
        </p:nvSpPr>
        <p:spPr>
          <a:xfrm>
            <a:off x="7543800" y="5886450"/>
            <a:ext cx="3583186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Source: CWMT Toolkit – adapted for primary care</a:t>
            </a:r>
            <a:endParaRPr lang="en-US" sz="1125" dirty="0"/>
          </a:p>
        </p:txBody>
      </p:sp>
      <p:sp>
        <p:nvSpPr>
          <p:cNvPr id="23" name="SK-17-text-22"/>
          <p:cNvSpPr/>
          <p:nvPr/>
        </p:nvSpPr>
        <p:spPr>
          <a:xfrm>
            <a:off x="9734550" y="6553200"/>
            <a:ext cx="1990725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6E6E6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NG185 / CWMT Toolkit</a:t>
            </a:r>
            <a:endParaRPr lang="en-US" sz="1125" dirty="0"/>
          </a:p>
        </p:txBody>
      </p:sp>
      <p:sp>
        <p:nvSpPr>
          <p:cNvPr id="24" name="SK-17-text-23"/>
          <p:cNvSpPr/>
          <p:nvPr/>
        </p:nvSpPr>
        <p:spPr>
          <a:xfrm>
            <a:off x="657225" y="6553200"/>
            <a:ext cx="219456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88"/>
              </a:lnSpc>
              <a:buNone/>
            </a:pPr>
            <a:r>
              <a:rPr lang="en-US" sz="120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8173" y="569119"/>
            <a:ext cx="1853059" cy="1522363"/>
          </a:xfrm>
          <a:prstGeom prst="rect">
            <a:avLst/>
          </a:prstGeom>
        </p:spPr>
      </p:pic>
      <p:sp>
        <p:nvSpPr>
          <p:cNvPr id="4" name="SK-18-text-3"/>
          <p:cNvSpPr/>
          <p:nvPr/>
        </p:nvSpPr>
        <p:spPr>
          <a:xfrm>
            <a:off x="809625" y="666750"/>
            <a:ext cx="11382375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70"/>
              </a:lnSpc>
              <a:buNone/>
            </a:pPr>
            <a:r>
              <a:rPr lang="en-US" sz="3000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Problem-Solving in the Consultation</a:t>
            </a:r>
            <a:endParaRPr lang="en-US" sz="3000" dirty="0"/>
          </a:p>
        </p:txBody>
      </p:sp>
      <p:sp>
        <p:nvSpPr>
          <p:cNvPr id="5" name="SK-18-text-4"/>
          <p:cNvSpPr/>
          <p:nvPr/>
        </p:nvSpPr>
        <p:spPr>
          <a:xfrm>
            <a:off x="1355824" y="2486025"/>
            <a:ext cx="555278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3075" dirty="0"/>
          </a:p>
        </p:txBody>
      </p:sp>
      <p:sp>
        <p:nvSpPr>
          <p:cNvPr id="6" name="SK-18-text-5"/>
          <p:cNvSpPr/>
          <p:nvPr/>
        </p:nvSpPr>
        <p:spPr>
          <a:xfrm>
            <a:off x="3522315" y="2486025"/>
            <a:ext cx="670471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3075" dirty="0"/>
          </a:p>
        </p:txBody>
      </p:sp>
      <p:sp>
        <p:nvSpPr>
          <p:cNvPr id="7" name="SK-18-text-6"/>
          <p:cNvSpPr/>
          <p:nvPr/>
        </p:nvSpPr>
        <p:spPr>
          <a:xfrm>
            <a:off x="5789265" y="2486025"/>
            <a:ext cx="670471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3075" dirty="0"/>
          </a:p>
        </p:txBody>
      </p:sp>
      <p:sp>
        <p:nvSpPr>
          <p:cNvPr id="8" name="SK-18-text-7"/>
          <p:cNvSpPr/>
          <p:nvPr/>
        </p:nvSpPr>
        <p:spPr>
          <a:xfrm>
            <a:off x="8056662" y="2486025"/>
            <a:ext cx="660053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3075" dirty="0"/>
          </a:p>
        </p:txBody>
      </p:sp>
      <p:sp>
        <p:nvSpPr>
          <p:cNvPr id="9" name="SK-18-text-8"/>
          <p:cNvSpPr/>
          <p:nvPr/>
        </p:nvSpPr>
        <p:spPr>
          <a:xfrm>
            <a:off x="10266462" y="2486025"/>
            <a:ext cx="660053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3075" dirty="0"/>
          </a:p>
        </p:txBody>
      </p:sp>
      <p:sp>
        <p:nvSpPr>
          <p:cNvPr id="10" name="SK-18-text-9"/>
          <p:cNvSpPr/>
          <p:nvPr/>
        </p:nvSpPr>
        <p:spPr>
          <a:xfrm>
            <a:off x="771525" y="1323975"/>
            <a:ext cx="8109496" cy="639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6"/>
              </a:lnSpc>
              <a:buNone/>
            </a:pPr>
            <a:r>
              <a:rPr lang="en-US" sz="195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collaborative framework to build self-efficacy and find</a:t>
            </a:r>
            <a:endParaRPr lang="en-US" sz="1950" dirty="0"/>
          </a:p>
          <a:p>
            <a:pPr marL="0" indent="0">
              <a:lnSpc>
                <a:spcPts val="2516"/>
              </a:lnSpc>
              <a:buNone/>
            </a:pPr>
            <a:r>
              <a:rPr lang="en-US" sz="195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manageable next steps — CWMT Toolkit</a:t>
            </a:r>
            <a:endParaRPr lang="en-US" sz="1950" dirty="0"/>
          </a:p>
        </p:txBody>
      </p:sp>
      <p:sp>
        <p:nvSpPr>
          <p:cNvPr id="11" name="SK-18-text-10"/>
          <p:cNvSpPr/>
          <p:nvPr/>
        </p:nvSpPr>
        <p:spPr>
          <a:xfrm>
            <a:off x="925711" y="3067050"/>
            <a:ext cx="1424880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Define the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Problem</a:t>
            </a:r>
            <a:endParaRPr lang="en-US" sz="1725" dirty="0"/>
          </a:p>
        </p:txBody>
      </p:sp>
      <p:sp>
        <p:nvSpPr>
          <p:cNvPr id="12" name="SK-18-text-11"/>
          <p:cNvSpPr/>
          <p:nvPr/>
        </p:nvSpPr>
        <p:spPr>
          <a:xfrm>
            <a:off x="3236119" y="3067050"/>
            <a:ext cx="1309688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Generate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Solutions</a:t>
            </a:r>
            <a:endParaRPr lang="en-US" sz="1725" dirty="0"/>
          </a:p>
        </p:txBody>
      </p:sp>
      <p:sp>
        <p:nvSpPr>
          <p:cNvPr id="13" name="SK-18-text-12"/>
          <p:cNvSpPr/>
          <p:nvPr/>
        </p:nvSpPr>
        <p:spPr>
          <a:xfrm>
            <a:off x="5442942" y="3067050"/>
            <a:ext cx="1372493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Weigh the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Options</a:t>
            </a:r>
            <a:endParaRPr lang="en-US" sz="1725" dirty="0"/>
          </a:p>
        </p:txBody>
      </p:sp>
      <p:sp>
        <p:nvSpPr>
          <p:cNvPr id="14" name="SK-18-text-13"/>
          <p:cNvSpPr/>
          <p:nvPr/>
        </p:nvSpPr>
        <p:spPr>
          <a:xfrm>
            <a:off x="7629971" y="3067050"/>
            <a:ext cx="1456283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Agree One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Step</a:t>
            </a:r>
            <a:endParaRPr lang="en-US" sz="1725" dirty="0"/>
          </a:p>
        </p:txBody>
      </p:sp>
      <p:sp>
        <p:nvSpPr>
          <p:cNvPr id="15" name="SK-18-text-14"/>
          <p:cNvSpPr/>
          <p:nvPr/>
        </p:nvSpPr>
        <p:spPr>
          <a:xfrm>
            <a:off x="10069264" y="3067050"/>
            <a:ext cx="1016198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Review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66C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Together</a:t>
            </a:r>
            <a:endParaRPr lang="en-US" sz="1725" dirty="0"/>
          </a:p>
        </p:txBody>
      </p:sp>
      <p:sp>
        <p:nvSpPr>
          <p:cNvPr id="16" name="SK-18-text-15"/>
          <p:cNvSpPr/>
          <p:nvPr/>
        </p:nvSpPr>
        <p:spPr>
          <a:xfrm>
            <a:off x="1381125" y="5067300"/>
            <a:ext cx="10320338" cy="520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“This keeps the young person in control and builds self-efficacy — the goal is one</a:t>
            </a:r>
            <a:endParaRPr lang="en-US" sz="1575" dirty="0"/>
          </a:p>
          <a:p>
            <a:pPr marL="0" indent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manageable step, not a perfect solution.”</a:t>
            </a:r>
            <a:endParaRPr lang="en-US" sz="1575" dirty="0"/>
          </a:p>
        </p:txBody>
      </p:sp>
      <p:sp>
        <p:nvSpPr>
          <p:cNvPr id="17" name="SK-18-text-16"/>
          <p:cNvSpPr/>
          <p:nvPr/>
        </p:nvSpPr>
        <p:spPr>
          <a:xfrm>
            <a:off x="661392" y="3686175"/>
            <a:ext cx="2001143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Name it clearly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together — not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“everything is bad” but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one specific difficulty</a:t>
            </a:r>
            <a:endParaRPr lang="en-US" sz="1275" dirty="0"/>
          </a:p>
        </p:txBody>
      </p:sp>
      <p:sp>
        <p:nvSpPr>
          <p:cNvPr id="18" name="SK-18-text-17"/>
          <p:cNvSpPr/>
          <p:nvPr/>
        </p:nvSpPr>
        <p:spPr>
          <a:xfrm>
            <a:off x="2902744" y="3686175"/>
            <a:ext cx="1938337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Brainstorm 3-5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possible options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together — no idea is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wrong at this stage</a:t>
            </a:r>
            <a:endParaRPr lang="en-US" sz="1275" dirty="0"/>
          </a:p>
        </p:txBody>
      </p:sp>
      <p:sp>
        <p:nvSpPr>
          <p:cNvPr id="19" name="SK-18-text-18"/>
          <p:cNvSpPr/>
          <p:nvPr/>
        </p:nvSpPr>
        <p:spPr>
          <a:xfrm>
            <a:off x="5306318" y="3686175"/>
            <a:ext cx="1655415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pros and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 of each — let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young person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lead the thinking</a:t>
            </a:r>
            <a:endParaRPr lang="en-US" sz="1275" dirty="0"/>
          </a:p>
        </p:txBody>
      </p:sp>
      <p:sp>
        <p:nvSpPr>
          <p:cNvPr id="20" name="SK-18-text-19"/>
          <p:cNvSpPr/>
          <p:nvPr/>
        </p:nvSpPr>
        <p:spPr>
          <a:xfrm>
            <a:off x="7500938" y="3686175"/>
            <a:ext cx="1781175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Choose ONE small,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achievable action to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try before the next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appointment</a:t>
            </a:r>
            <a:endParaRPr lang="en-US" sz="1275" dirty="0"/>
          </a:p>
        </p:txBody>
      </p:sp>
      <p:sp>
        <p:nvSpPr>
          <p:cNvPr id="21" name="SK-18-text-20"/>
          <p:cNvSpPr/>
          <p:nvPr/>
        </p:nvSpPr>
        <p:spPr>
          <a:xfrm>
            <a:off x="9682609" y="3686175"/>
            <a:ext cx="1770608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Book a follow-up —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acknowledge effort,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adapt if needed,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 on progress</a:t>
            </a:r>
            <a:endParaRPr lang="en-US" sz="1275" dirty="0"/>
          </a:p>
        </p:txBody>
      </p:sp>
      <p:sp>
        <p:nvSpPr>
          <p:cNvPr id="22" name="SK-18-text-21"/>
          <p:cNvSpPr/>
          <p:nvPr/>
        </p:nvSpPr>
        <p:spPr>
          <a:xfrm>
            <a:off x="1381125" y="5743575"/>
            <a:ext cx="5349240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i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CWMT Problem-Solving Guide</a:t>
            </a:r>
            <a:endParaRPr lang="en-US" sz="1350" dirty="0"/>
          </a:p>
        </p:txBody>
      </p:sp>
      <p:sp>
        <p:nvSpPr>
          <p:cNvPr id="23" name="SK-18-text-22"/>
          <p:cNvSpPr/>
          <p:nvPr/>
        </p:nvSpPr>
        <p:spPr>
          <a:xfrm>
            <a:off x="666750" y="6496050"/>
            <a:ext cx="1783080" cy="122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65"/>
              </a:lnSpc>
              <a:buNone/>
            </a:pPr>
            <a:r>
              <a:rPr lang="en-US" sz="975" b="1" dirty="0">
                <a:solidFill>
                  <a:srgbClr val="0B1A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24" name="SK-18-text-23"/>
          <p:cNvSpPr/>
          <p:nvPr/>
        </p:nvSpPr>
        <p:spPr>
          <a:xfrm>
            <a:off x="10506075" y="6496050"/>
            <a:ext cx="1141958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Page 18 of 30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73" y="6014442"/>
            <a:ext cx="219373" cy="267444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275" y="4567386"/>
            <a:ext cx="414486" cy="452586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0" y="4567386"/>
            <a:ext cx="402282" cy="452586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1757" y="4553694"/>
            <a:ext cx="487561" cy="466279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7286" y="4574232"/>
            <a:ext cx="438894" cy="425053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8259" y="4581079"/>
            <a:ext cx="438894" cy="418207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4863" y="2503140"/>
            <a:ext cx="524173" cy="383977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3867" y="2489448"/>
            <a:ext cx="438894" cy="445740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4055" y="2489448"/>
            <a:ext cx="438894" cy="452586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2188" y="2496294"/>
            <a:ext cx="475357" cy="438894"/>
          </a:xfrm>
          <a:prstGeom prst="rect">
            <a:avLst/>
          </a:prstGeom>
        </p:spPr>
      </p:pic>
      <p:sp>
        <p:nvSpPr>
          <p:cNvPr id="13" name="SK-19-text-12"/>
          <p:cNvSpPr/>
          <p:nvPr/>
        </p:nvSpPr>
        <p:spPr>
          <a:xfrm>
            <a:off x="714375" y="638175"/>
            <a:ext cx="11477625" cy="5213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When to Refer to CAMHS</a:t>
            </a:r>
            <a:endParaRPr lang="en-US" sz="3450" dirty="0"/>
          </a:p>
        </p:txBody>
      </p:sp>
      <p:sp>
        <p:nvSpPr>
          <p:cNvPr id="14" name="SK-19-text-13"/>
          <p:cNvSpPr/>
          <p:nvPr/>
        </p:nvSpPr>
        <p:spPr>
          <a:xfrm>
            <a:off x="714375" y="1209675"/>
            <a:ext cx="11477625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Knowing when to escalate — and when to manage in primary care</a:t>
            </a:r>
            <a:endParaRPr lang="en-US" sz="1950" dirty="0"/>
          </a:p>
        </p:txBody>
      </p:sp>
      <p:sp>
        <p:nvSpPr>
          <p:cNvPr id="15" name="SK-19-text-14"/>
          <p:cNvSpPr/>
          <p:nvPr/>
        </p:nvSpPr>
        <p:spPr>
          <a:xfrm>
            <a:off x="962025" y="1809750"/>
            <a:ext cx="10515600" cy="2387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80"/>
              </a:lnSpc>
              <a:buNone/>
            </a:pPr>
            <a:r>
              <a:rPr lang="en-US" sz="1725" b="1" dirty="0">
                <a:solidFill>
                  <a:srgbClr val="9B1D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— Same-Day CAMHS / Crisis Contact</a:t>
            </a:r>
            <a:endParaRPr lang="en-US" sz="1725" dirty="0"/>
          </a:p>
        </p:txBody>
      </p:sp>
      <p:sp>
        <p:nvSpPr>
          <p:cNvPr id="16" name="SK-19-text-15"/>
          <p:cNvSpPr/>
          <p:nvPr/>
        </p:nvSpPr>
        <p:spPr>
          <a:xfrm>
            <a:off x="1019175" y="3867150"/>
            <a:ext cx="8675370" cy="2387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80"/>
              </a:lnSpc>
              <a:buNone/>
            </a:pPr>
            <a:r>
              <a:rPr lang="en-US" sz="1725" b="1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ROUTINE REFERRAL — Plan and Refer</a:t>
            </a:r>
            <a:endParaRPr lang="en-US" sz="1725" dirty="0"/>
          </a:p>
        </p:txBody>
      </p:sp>
      <p:sp>
        <p:nvSpPr>
          <p:cNvPr id="17" name="SK-19-text-16"/>
          <p:cNvSpPr/>
          <p:nvPr/>
        </p:nvSpPr>
        <p:spPr>
          <a:xfrm>
            <a:off x="1250603" y="3038475"/>
            <a:ext cx="1613446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Suicidal Intent</a:t>
            </a:r>
            <a:endParaRPr lang="en-US" sz="1500" dirty="0"/>
          </a:p>
        </p:txBody>
      </p:sp>
      <p:sp>
        <p:nvSpPr>
          <p:cNvPr id="18" name="SK-19-text-17"/>
          <p:cNvSpPr/>
          <p:nvPr/>
        </p:nvSpPr>
        <p:spPr>
          <a:xfrm>
            <a:off x="3832771" y="3038475"/>
            <a:ext cx="2011561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Serious Self-Harm</a:t>
            </a:r>
            <a:endParaRPr lang="en-US" sz="1500" dirty="0"/>
          </a:p>
        </p:txBody>
      </p:sp>
      <p:sp>
        <p:nvSpPr>
          <p:cNvPr id="19" name="SK-19-text-18"/>
          <p:cNvSpPr/>
          <p:nvPr/>
        </p:nvSpPr>
        <p:spPr>
          <a:xfrm>
            <a:off x="6552605" y="3038475"/>
            <a:ext cx="2105918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Psychosis or Mania</a:t>
            </a:r>
            <a:endParaRPr lang="en-US" sz="1500" dirty="0"/>
          </a:p>
        </p:txBody>
      </p:sp>
      <p:sp>
        <p:nvSpPr>
          <p:cNvPr id="20" name="SK-19-text-19"/>
          <p:cNvSpPr/>
          <p:nvPr/>
        </p:nvSpPr>
        <p:spPr>
          <a:xfrm>
            <a:off x="9292530" y="2962275"/>
            <a:ext cx="217929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 Deterioration</a:t>
            </a:r>
            <a:endParaRPr lang="en-US" sz="1500" dirty="0"/>
          </a:p>
        </p:txBody>
      </p:sp>
      <p:sp>
        <p:nvSpPr>
          <p:cNvPr id="21" name="SK-19-text-20"/>
          <p:cNvSpPr/>
          <p:nvPr/>
        </p:nvSpPr>
        <p:spPr>
          <a:xfrm>
            <a:off x="1142405" y="5095875"/>
            <a:ext cx="1267718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</a:t>
            </a:r>
            <a:endParaRPr lang="en-US" sz="1500" dirty="0"/>
          </a:p>
        </p:txBody>
      </p:sp>
      <p:sp>
        <p:nvSpPr>
          <p:cNvPr id="22" name="SK-19-text-21"/>
          <p:cNvSpPr/>
          <p:nvPr/>
        </p:nvSpPr>
        <p:spPr>
          <a:xfrm>
            <a:off x="2878931" y="5095875"/>
            <a:ext cx="2252663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Recurrent Self-Harm</a:t>
            </a:r>
            <a:endParaRPr lang="en-US" sz="1500" dirty="0"/>
          </a:p>
        </p:txBody>
      </p:sp>
      <p:sp>
        <p:nvSpPr>
          <p:cNvPr id="23" name="SK-19-text-22"/>
          <p:cNvSpPr/>
          <p:nvPr/>
        </p:nvSpPr>
        <p:spPr>
          <a:xfrm>
            <a:off x="5390108" y="5095875"/>
            <a:ext cx="1697236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Eating Disorder</a:t>
            </a:r>
            <a:endParaRPr lang="en-US" sz="1500" dirty="0"/>
          </a:p>
        </p:txBody>
      </p:sp>
      <p:sp>
        <p:nvSpPr>
          <p:cNvPr id="24" name="SK-19-text-23"/>
          <p:cNvSpPr/>
          <p:nvPr/>
        </p:nvSpPr>
        <p:spPr>
          <a:xfrm>
            <a:off x="7420421" y="5095875"/>
            <a:ext cx="2084933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ADHD Assessment</a:t>
            </a:r>
            <a:endParaRPr lang="en-US" sz="1500" dirty="0"/>
          </a:p>
        </p:txBody>
      </p:sp>
      <p:sp>
        <p:nvSpPr>
          <p:cNvPr id="25" name="SK-19-text-24"/>
          <p:cNvSpPr/>
          <p:nvPr/>
        </p:nvSpPr>
        <p:spPr>
          <a:xfrm>
            <a:off x="9776371" y="5095875"/>
            <a:ext cx="1802011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Complex Trauma</a:t>
            </a:r>
            <a:endParaRPr lang="en-US" sz="1500" dirty="0"/>
          </a:p>
        </p:txBody>
      </p:sp>
      <p:sp>
        <p:nvSpPr>
          <p:cNvPr id="26" name="SK-19-text-25"/>
          <p:cNvSpPr/>
          <p:nvPr/>
        </p:nvSpPr>
        <p:spPr>
          <a:xfrm>
            <a:off x="756919" y="6024041"/>
            <a:ext cx="3429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Practical Note:</a:t>
            </a:r>
            <a:endParaRPr lang="en-US" sz="1400" dirty="0"/>
          </a:p>
        </p:txBody>
      </p:sp>
      <p:sp>
        <p:nvSpPr>
          <p:cNvPr id="27" name="SK-19-text-26"/>
          <p:cNvSpPr/>
          <p:nvPr/>
        </p:nvSpPr>
        <p:spPr>
          <a:xfrm>
            <a:off x="1019175" y="2114550"/>
            <a:ext cx="9875520" cy="1869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72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 immediately — do not wait for a routine slot</a:t>
            </a:r>
            <a:endParaRPr lang="en-US" sz="1350" dirty="0"/>
          </a:p>
        </p:txBody>
      </p:sp>
      <p:sp>
        <p:nvSpPr>
          <p:cNvPr id="28" name="SK-19-text-27"/>
          <p:cNvSpPr/>
          <p:nvPr/>
        </p:nvSpPr>
        <p:spPr>
          <a:xfrm>
            <a:off x="1019175" y="4171950"/>
            <a:ext cx="11172825" cy="1869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72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When primary care management has been exhausted or is insufficient</a:t>
            </a:r>
            <a:endParaRPr lang="en-US" sz="1350" dirty="0"/>
          </a:p>
        </p:txBody>
      </p:sp>
      <p:sp>
        <p:nvSpPr>
          <p:cNvPr id="29" name="SK-19-text-28"/>
          <p:cNvSpPr/>
          <p:nvPr/>
        </p:nvSpPr>
        <p:spPr>
          <a:xfrm>
            <a:off x="800100" y="3305175"/>
            <a:ext cx="25146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plan + access to means</a:t>
            </a:r>
            <a:endParaRPr lang="en-US" sz="1125" dirty="0"/>
          </a:p>
        </p:txBody>
      </p:sp>
      <p:sp>
        <p:nvSpPr>
          <p:cNvPr id="30" name="SK-19-text-29"/>
          <p:cNvSpPr/>
          <p:nvPr/>
        </p:nvSpPr>
        <p:spPr>
          <a:xfrm>
            <a:off x="3657600" y="3305175"/>
            <a:ext cx="23050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Requires medical treatment</a:t>
            </a:r>
            <a:endParaRPr lang="en-US" sz="1125" dirty="0"/>
          </a:p>
        </p:txBody>
      </p:sp>
      <p:sp>
        <p:nvSpPr>
          <p:cNvPr id="31" name="SK-19-text-30"/>
          <p:cNvSpPr/>
          <p:nvPr/>
        </p:nvSpPr>
        <p:spPr>
          <a:xfrm>
            <a:off x="6595467" y="3305175"/>
            <a:ext cx="200114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 episode — any age</a:t>
            </a:r>
            <a:endParaRPr lang="en-US" sz="1125" dirty="0"/>
          </a:p>
        </p:txBody>
      </p:sp>
      <p:sp>
        <p:nvSpPr>
          <p:cNvPr id="32" name="SK-19-text-31"/>
          <p:cNvSpPr/>
          <p:nvPr/>
        </p:nvSpPr>
        <p:spPr>
          <a:xfrm>
            <a:off x="9052024" y="3228975"/>
            <a:ext cx="2650778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Stopped eating, not leaving home,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complete withdrawal</a:t>
            </a:r>
            <a:endParaRPr lang="en-US" sz="1125" dirty="0"/>
          </a:p>
        </p:txBody>
      </p:sp>
      <p:sp>
        <p:nvSpPr>
          <p:cNvPr id="33" name="SK-19-text-32"/>
          <p:cNvSpPr/>
          <p:nvPr/>
        </p:nvSpPr>
        <p:spPr>
          <a:xfrm>
            <a:off x="610493" y="5362575"/>
            <a:ext cx="2284065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Moderate-to-severe; failed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two primary care treatments</a:t>
            </a:r>
            <a:endParaRPr lang="en-US" sz="1125" dirty="0"/>
          </a:p>
        </p:txBody>
      </p:sp>
      <p:sp>
        <p:nvSpPr>
          <p:cNvPr id="34" name="SK-19-text-33"/>
          <p:cNvSpPr/>
          <p:nvPr/>
        </p:nvSpPr>
        <p:spPr>
          <a:xfrm>
            <a:off x="3109317" y="5362575"/>
            <a:ext cx="1791593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Ongoing despite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care support</a:t>
            </a:r>
            <a:endParaRPr lang="en-US" sz="1125" dirty="0"/>
          </a:p>
        </p:txBody>
      </p:sp>
      <p:sp>
        <p:nvSpPr>
          <p:cNvPr id="35" name="SK-19-text-34"/>
          <p:cNvSpPr/>
          <p:nvPr/>
        </p:nvSpPr>
        <p:spPr>
          <a:xfrm>
            <a:off x="5590133" y="5362575"/>
            <a:ext cx="127813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Any suspected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eating disorder</a:t>
            </a:r>
            <a:endParaRPr lang="en-US" sz="1125" dirty="0"/>
          </a:p>
        </p:txBody>
      </p:sp>
      <p:sp>
        <p:nvSpPr>
          <p:cNvPr id="36" name="SK-19-text-35"/>
          <p:cNvSpPr/>
          <p:nvPr/>
        </p:nvSpPr>
        <p:spPr>
          <a:xfrm>
            <a:off x="7609880" y="5362575"/>
            <a:ext cx="1686818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Diagnosis and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medication initiation</a:t>
            </a:r>
            <a:endParaRPr lang="en-US" sz="1125" dirty="0"/>
          </a:p>
        </p:txBody>
      </p:sp>
      <p:sp>
        <p:nvSpPr>
          <p:cNvPr id="37" name="SK-19-text-36"/>
          <p:cNvSpPr/>
          <p:nvPr/>
        </p:nvSpPr>
        <p:spPr>
          <a:xfrm>
            <a:off x="9819233" y="5362575"/>
            <a:ext cx="169723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 anxiety, ACEs,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 PTSD features</a:t>
            </a:r>
            <a:endParaRPr lang="en-US" sz="1125" dirty="0"/>
          </a:p>
        </p:txBody>
      </p:sp>
      <p:sp>
        <p:nvSpPr>
          <p:cNvPr id="38" name="SK-19-text-37"/>
          <p:cNvSpPr/>
          <p:nvPr/>
        </p:nvSpPr>
        <p:spPr>
          <a:xfrm>
            <a:off x="9144000" y="123825"/>
            <a:ext cx="2860328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Teenage Mental Health &amp; Self-Harm</a:t>
            </a:r>
            <a:endParaRPr lang="en-US" sz="1200" dirty="0"/>
          </a:p>
        </p:txBody>
      </p:sp>
      <p:sp>
        <p:nvSpPr>
          <p:cNvPr id="39" name="SK-19-text-38"/>
          <p:cNvSpPr/>
          <p:nvPr/>
        </p:nvSpPr>
        <p:spPr>
          <a:xfrm>
            <a:off x="466725" y="123825"/>
            <a:ext cx="475488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40" name="SK-19-text-39"/>
          <p:cNvSpPr/>
          <p:nvPr/>
        </p:nvSpPr>
        <p:spPr>
          <a:xfrm>
            <a:off x="10801350" y="6572250"/>
            <a:ext cx="1037183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08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19 of 30</a:t>
            </a:r>
            <a:endParaRPr lang="en-US" sz="1200" dirty="0"/>
          </a:p>
        </p:txBody>
      </p:sp>
      <p:sp>
        <p:nvSpPr>
          <p:cNvPr id="41" name="SK-19-text-40"/>
          <p:cNvSpPr/>
          <p:nvPr/>
        </p:nvSpPr>
        <p:spPr>
          <a:xfrm>
            <a:off x="466725" y="6572250"/>
            <a:ext cx="2468880" cy="1869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72"/>
              </a:lnSpc>
              <a:buNone/>
            </a:pPr>
            <a:r>
              <a:rPr lang="en-US" sz="1350" b="1" dirty="0">
                <a:solidFill>
                  <a:srgbClr val="00316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350" dirty="0"/>
          </a:p>
        </p:txBody>
      </p:sp>
      <p:sp>
        <p:nvSpPr>
          <p:cNvPr id="42" name="SK-19-text-41"/>
          <p:cNvSpPr/>
          <p:nvPr/>
        </p:nvSpPr>
        <p:spPr>
          <a:xfrm>
            <a:off x="2187401" y="6048375"/>
            <a:ext cx="10791825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Know your local CAMHS pathway — waiting times are long. Always provide primary care support while the young person waits.</a:t>
            </a:r>
            <a:endParaRPr lang="en-US" sz="12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679" y="1460748"/>
            <a:ext cx="1219200" cy="1858417"/>
          </a:xfrm>
          <a:prstGeom prst="rect">
            <a:avLst/>
          </a:prstGeom>
        </p:spPr>
      </p:pic>
      <p:sp>
        <p:nvSpPr>
          <p:cNvPr id="4" name="SK-20-text-3"/>
          <p:cNvSpPr/>
          <p:nvPr/>
        </p:nvSpPr>
        <p:spPr>
          <a:xfrm>
            <a:off x="657225" y="809625"/>
            <a:ext cx="11534775" cy="4686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00255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Case Discussion — Michelle</a:t>
            </a:r>
            <a:endParaRPr lang="en-US" sz="3075" dirty="0"/>
          </a:p>
        </p:txBody>
      </p:sp>
      <p:sp>
        <p:nvSpPr>
          <p:cNvPr id="5" name="SK-20-text-4"/>
          <p:cNvSpPr/>
          <p:nvPr/>
        </p:nvSpPr>
        <p:spPr>
          <a:xfrm>
            <a:off x="962025" y="3486150"/>
            <a:ext cx="74066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255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Are the Differentials?</a:t>
            </a:r>
            <a:endParaRPr lang="en-US" sz="1800" dirty="0"/>
          </a:p>
        </p:txBody>
      </p:sp>
      <p:sp>
        <p:nvSpPr>
          <p:cNvPr id="6" name="SK-20-text-5"/>
          <p:cNvSpPr/>
          <p:nvPr/>
        </p:nvSpPr>
        <p:spPr>
          <a:xfrm>
            <a:off x="6629400" y="3486150"/>
            <a:ext cx="27432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255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Do</a:t>
            </a:r>
            <a:endParaRPr lang="en-US" sz="1800" dirty="0"/>
          </a:p>
        </p:txBody>
      </p:sp>
      <p:sp>
        <p:nvSpPr>
          <p:cNvPr id="7" name="SK-20-text-6"/>
          <p:cNvSpPr/>
          <p:nvPr/>
        </p:nvSpPr>
        <p:spPr>
          <a:xfrm>
            <a:off x="657225" y="533400"/>
            <a:ext cx="325755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D269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CASE DISCUSSION</a:t>
            </a:r>
            <a:endParaRPr lang="en-US" sz="1425" dirty="0"/>
          </a:p>
        </p:txBody>
      </p:sp>
      <p:sp>
        <p:nvSpPr>
          <p:cNvPr id="8" name="SK-20-text-7"/>
          <p:cNvSpPr/>
          <p:nvPr/>
        </p:nvSpPr>
        <p:spPr>
          <a:xfrm>
            <a:off x="1019175" y="2038350"/>
            <a:ext cx="10163175" cy="7407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Michelle, 16, attends requesting the combined oral contraceptive pill for PMT. During the consultation: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low mood • poor sleep • reduced appetite • weight loss • social withdrawal • poor concentration.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She mentions her mood has been low for several weeks — pre-dating the pill.</a:t>
            </a:r>
            <a:endParaRPr lang="en-US" sz="1350" dirty="0"/>
          </a:p>
        </p:txBody>
      </p:sp>
      <p:sp>
        <p:nvSpPr>
          <p:cNvPr id="9" name="SK-20-text-8"/>
          <p:cNvSpPr/>
          <p:nvPr/>
        </p:nvSpPr>
        <p:spPr>
          <a:xfrm>
            <a:off x="1019175" y="1771650"/>
            <a:ext cx="155448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3166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THE CASE</a:t>
            </a:r>
            <a:endParaRPr lang="en-US" sz="1275" dirty="0"/>
          </a:p>
        </p:txBody>
      </p:sp>
      <p:sp>
        <p:nvSpPr>
          <p:cNvPr id="10" name="SK-20-text-9"/>
          <p:cNvSpPr/>
          <p:nvPr/>
        </p:nvSpPr>
        <p:spPr>
          <a:xfrm>
            <a:off x="962025" y="3962400"/>
            <a:ext cx="112299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1. Depression — most likely; duration, severity, functional impact</a:t>
            </a:r>
            <a:endParaRPr lang="en-US" sz="1200" dirty="0"/>
          </a:p>
        </p:txBody>
      </p:sp>
      <p:sp>
        <p:nvSpPr>
          <p:cNvPr id="11" name="SK-20-text-10"/>
          <p:cNvSpPr/>
          <p:nvPr/>
        </p:nvSpPr>
        <p:spPr>
          <a:xfrm>
            <a:off x="962025" y="4410075"/>
            <a:ext cx="112299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2. PMT / COC side effect — possible but mood pre-dates the pill</a:t>
            </a:r>
            <a:endParaRPr lang="en-US" sz="1200" dirty="0"/>
          </a:p>
        </p:txBody>
      </p:sp>
      <p:sp>
        <p:nvSpPr>
          <p:cNvPr id="12" name="SK-20-text-11"/>
          <p:cNvSpPr/>
          <p:nvPr/>
        </p:nvSpPr>
        <p:spPr>
          <a:xfrm>
            <a:off x="962025" y="4848225"/>
            <a:ext cx="1072896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3. Eating disorder — weight loss, appetite change: explore</a:t>
            </a:r>
            <a:endParaRPr lang="en-US" sz="1200" dirty="0"/>
          </a:p>
        </p:txBody>
      </p:sp>
      <p:sp>
        <p:nvSpPr>
          <p:cNvPr id="13" name="SK-20-text-12"/>
          <p:cNvSpPr/>
          <p:nvPr/>
        </p:nvSpPr>
        <p:spPr>
          <a:xfrm>
            <a:off x="962025" y="5286375"/>
            <a:ext cx="112299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4. Normal adolescent variation — do not dismiss; but do not assume</a:t>
            </a:r>
            <a:endParaRPr lang="en-US" sz="1200" dirty="0"/>
          </a:p>
        </p:txBody>
      </p:sp>
      <p:sp>
        <p:nvSpPr>
          <p:cNvPr id="14" name="SK-20-text-13"/>
          <p:cNvSpPr/>
          <p:nvPr/>
        </p:nvSpPr>
        <p:spPr>
          <a:xfrm>
            <a:off x="962025" y="5724525"/>
            <a:ext cx="7620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5. Substance misuse — explore sensitively</a:t>
            </a:r>
            <a:endParaRPr lang="en-US" sz="1200" dirty="0"/>
          </a:p>
        </p:txBody>
      </p:sp>
      <p:sp>
        <p:nvSpPr>
          <p:cNvPr id="15" name="SK-20-text-14"/>
          <p:cNvSpPr/>
          <p:nvPr/>
        </p:nvSpPr>
        <p:spPr>
          <a:xfrm>
            <a:off x="6686550" y="3962400"/>
            <a:ext cx="341376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1. Screen formally</a:t>
            </a:r>
            <a:endParaRPr lang="en-US" sz="1200" dirty="0"/>
          </a:p>
        </p:txBody>
      </p:sp>
      <p:sp>
        <p:nvSpPr>
          <p:cNvPr id="16" name="SK-20-text-15"/>
          <p:cNvSpPr/>
          <p:nvPr/>
        </p:nvSpPr>
        <p:spPr>
          <a:xfrm>
            <a:off x="6686550" y="4410075"/>
            <a:ext cx="469392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2. Explore psychosocially</a:t>
            </a:r>
            <a:endParaRPr lang="en-US" sz="1200" dirty="0"/>
          </a:p>
        </p:txBody>
      </p:sp>
      <p:sp>
        <p:nvSpPr>
          <p:cNvPr id="17" name="SK-20-text-16"/>
          <p:cNvSpPr/>
          <p:nvPr/>
        </p:nvSpPr>
        <p:spPr>
          <a:xfrm>
            <a:off x="6686550" y="4848225"/>
            <a:ext cx="390144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3. Review in 2 weeks</a:t>
            </a:r>
            <a:endParaRPr lang="en-US" sz="1200" dirty="0"/>
          </a:p>
        </p:txBody>
      </p:sp>
      <p:sp>
        <p:nvSpPr>
          <p:cNvPr id="18" name="SK-20-text-17"/>
          <p:cNvSpPr/>
          <p:nvPr/>
        </p:nvSpPr>
        <p:spPr>
          <a:xfrm>
            <a:off x="6686550" y="5286375"/>
            <a:ext cx="550545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Active monitoring — do not leave her without a follow-up date</a:t>
            </a:r>
            <a:endParaRPr lang="en-US" sz="1200" dirty="0"/>
          </a:p>
        </p:txBody>
      </p:sp>
      <p:sp>
        <p:nvSpPr>
          <p:cNvPr id="19" name="SK-20-text-18"/>
          <p:cNvSpPr/>
          <p:nvPr/>
        </p:nvSpPr>
        <p:spPr>
          <a:xfrm>
            <a:off x="6686550" y="5724525"/>
            <a:ext cx="550545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Is she safe at home? Any concerns about abuse or self-harm?</a:t>
            </a:r>
            <a:endParaRPr lang="en-US" sz="1200" dirty="0"/>
          </a:p>
        </p:txBody>
      </p:sp>
      <p:sp>
        <p:nvSpPr>
          <p:cNvPr id="20" name="SK-20-text-19"/>
          <p:cNvSpPr/>
          <p:nvPr/>
        </p:nvSpPr>
        <p:spPr>
          <a:xfrm>
            <a:off x="6686550" y="6172200"/>
            <a:ext cx="5505450" cy="167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Moderate-to-severe depression or active self-harm → refer</a:t>
            </a:r>
            <a:endParaRPr lang="en-US" sz="1200" dirty="0"/>
          </a:p>
        </p:txBody>
      </p:sp>
      <p:sp>
        <p:nvSpPr>
          <p:cNvPr id="21" name="SK-20-text-20"/>
          <p:cNvSpPr/>
          <p:nvPr/>
        </p:nvSpPr>
        <p:spPr>
          <a:xfrm>
            <a:off x="6492180" y="4057650"/>
            <a:ext cx="5699820" cy="2143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Use PHQ-A (Adolescent PHQ-9) — score ≥10 suggests depression</a:t>
            </a:r>
            <a:endParaRPr lang="en-US" sz="1125" dirty="0"/>
          </a:p>
        </p:txBody>
      </p:sp>
      <p:sp>
        <p:nvSpPr>
          <p:cNvPr id="22" name="SK-20-text-21"/>
          <p:cNvSpPr/>
          <p:nvPr/>
        </p:nvSpPr>
        <p:spPr>
          <a:xfrm>
            <a:off x="6686550" y="4505325"/>
            <a:ext cx="5505450" cy="2143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Biopsychosocial history — school, home, relationships, ACEs</a:t>
            </a:r>
            <a:endParaRPr lang="en-US" sz="1125" dirty="0"/>
          </a:p>
        </p:txBody>
      </p:sp>
      <p:sp>
        <p:nvSpPr>
          <p:cNvPr id="23" name="SK-20-text-22"/>
          <p:cNvSpPr/>
          <p:nvPr/>
        </p:nvSpPr>
        <p:spPr>
          <a:xfrm>
            <a:off x="6686550" y="5543550"/>
            <a:ext cx="3086100" cy="1571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Safeguarding check</a:t>
            </a:r>
            <a:endParaRPr lang="en-US" sz="1125" dirty="0"/>
          </a:p>
        </p:txBody>
      </p:sp>
      <p:sp>
        <p:nvSpPr>
          <p:cNvPr id="24" name="SK-20-text-23"/>
          <p:cNvSpPr/>
          <p:nvPr/>
        </p:nvSpPr>
        <p:spPr>
          <a:xfrm>
            <a:off x="6686550" y="5972175"/>
            <a:ext cx="4800600" cy="1571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Discuss with CAMHS if needed</a:t>
            </a:r>
            <a:endParaRPr lang="en-US" sz="1125" dirty="0"/>
          </a:p>
        </p:txBody>
      </p:sp>
      <p:sp>
        <p:nvSpPr>
          <p:cNvPr id="25" name="SK-20-text-24"/>
          <p:cNvSpPr/>
          <p:nvPr/>
        </p:nvSpPr>
        <p:spPr>
          <a:xfrm>
            <a:off x="714375" y="6124575"/>
            <a:ext cx="104584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D2691E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'Screen formally — don't anchor on the presenting complaint.'</a:t>
            </a:r>
            <a:endParaRPr lang="en-US" sz="1125" dirty="0"/>
          </a:p>
        </p:txBody>
      </p:sp>
      <p:sp>
        <p:nvSpPr>
          <p:cNvPr id="26" name="SK-20-text-25"/>
          <p:cNvSpPr/>
          <p:nvPr/>
        </p:nvSpPr>
        <p:spPr>
          <a:xfrm>
            <a:off x="657225" y="6572250"/>
            <a:ext cx="1783080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003166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27" name="SK-20-text-26"/>
          <p:cNvSpPr/>
          <p:nvPr/>
        </p:nvSpPr>
        <p:spPr>
          <a:xfrm>
            <a:off x="10610850" y="6572250"/>
            <a:ext cx="100578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787878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Page 20 of 30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298" y="4841677"/>
            <a:ext cx="438894" cy="459432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263" y="4855369"/>
            <a:ext cx="463153" cy="411361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4557" y="2955727"/>
            <a:ext cx="426690" cy="418207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0298" y="761107"/>
            <a:ext cx="438894" cy="411361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71" y="3010644"/>
            <a:ext cx="438894" cy="418207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5059" y="809179"/>
            <a:ext cx="463153" cy="383977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157" y="2215009"/>
            <a:ext cx="4815780" cy="3106638"/>
          </a:xfrm>
          <a:prstGeom prst="rect">
            <a:avLst/>
          </a:prstGeom>
        </p:spPr>
      </p:pic>
      <p:sp>
        <p:nvSpPr>
          <p:cNvPr id="10" name="SK-21-text-9"/>
          <p:cNvSpPr/>
          <p:nvPr/>
        </p:nvSpPr>
        <p:spPr>
          <a:xfrm>
            <a:off x="809625" y="666750"/>
            <a:ext cx="5395913" cy="9828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Communicating with</a:t>
            </a:r>
            <a:endParaRPr lang="en-US" sz="3225" dirty="0"/>
          </a:p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 People</a:t>
            </a:r>
            <a:endParaRPr lang="en-US" sz="3225" dirty="0"/>
          </a:p>
        </p:txBody>
      </p:sp>
      <p:sp>
        <p:nvSpPr>
          <p:cNvPr id="11" name="SK-21-text-10"/>
          <p:cNvSpPr/>
          <p:nvPr/>
        </p:nvSpPr>
        <p:spPr>
          <a:xfrm>
            <a:off x="6477000" y="1304925"/>
            <a:ext cx="41148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Body Language</a:t>
            </a:r>
            <a:endParaRPr lang="en-US" sz="1500" dirty="0"/>
          </a:p>
        </p:txBody>
      </p:sp>
      <p:sp>
        <p:nvSpPr>
          <p:cNvPr id="12" name="SK-21-text-11"/>
          <p:cNvSpPr/>
          <p:nvPr/>
        </p:nvSpPr>
        <p:spPr>
          <a:xfrm>
            <a:off x="9334500" y="1266825"/>
            <a:ext cx="1802011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Normalise Their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Distress</a:t>
            </a:r>
            <a:endParaRPr lang="en-US" sz="1500" dirty="0"/>
          </a:p>
        </p:txBody>
      </p:sp>
      <p:sp>
        <p:nvSpPr>
          <p:cNvPr id="13" name="SK-21-text-12"/>
          <p:cNvSpPr/>
          <p:nvPr/>
        </p:nvSpPr>
        <p:spPr>
          <a:xfrm>
            <a:off x="7027218" y="3077468"/>
            <a:ext cx="3429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Silence Is Okay</a:t>
            </a:r>
            <a:endParaRPr lang="en-US" sz="1500" dirty="0"/>
          </a:p>
        </p:txBody>
      </p:sp>
      <p:sp>
        <p:nvSpPr>
          <p:cNvPr id="14" name="SK-21-text-13"/>
          <p:cNvSpPr/>
          <p:nvPr/>
        </p:nvSpPr>
        <p:spPr>
          <a:xfrm>
            <a:off x="9867900" y="2933700"/>
            <a:ext cx="155064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Directly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About Suicide</a:t>
            </a:r>
            <a:endParaRPr lang="en-US" sz="1500" dirty="0"/>
          </a:p>
        </p:txBody>
      </p:sp>
      <p:sp>
        <p:nvSpPr>
          <p:cNvPr id="15" name="SK-21-text-14"/>
          <p:cNvSpPr/>
          <p:nvPr/>
        </p:nvSpPr>
        <p:spPr>
          <a:xfrm>
            <a:off x="7027218" y="4916347"/>
            <a:ext cx="3657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Match Their Pace</a:t>
            </a:r>
            <a:endParaRPr lang="en-US" sz="1500" dirty="0"/>
          </a:p>
        </p:txBody>
      </p:sp>
      <p:sp>
        <p:nvSpPr>
          <p:cNvPr id="16" name="SK-21-text-15"/>
          <p:cNvSpPr/>
          <p:nvPr/>
        </p:nvSpPr>
        <p:spPr>
          <a:xfrm>
            <a:off x="9867900" y="4838700"/>
            <a:ext cx="1854398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Book the Follow-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 Now</a:t>
            </a:r>
            <a:endParaRPr lang="en-US" sz="1500" dirty="0"/>
          </a:p>
        </p:txBody>
      </p:sp>
      <p:sp>
        <p:nvSpPr>
          <p:cNvPr id="17" name="SK-21-text-16"/>
          <p:cNvSpPr/>
          <p:nvPr/>
        </p:nvSpPr>
        <p:spPr>
          <a:xfrm>
            <a:off x="838200" y="1838325"/>
            <a:ext cx="11353800" cy="272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5D60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*Practical skills for opening the conversation*</a:t>
            </a:r>
            <a:endParaRPr lang="en-US" sz="1650" dirty="0"/>
          </a:p>
        </p:txBody>
      </p:sp>
      <p:sp>
        <p:nvSpPr>
          <p:cNvPr id="18" name="SK-21-text-17"/>
          <p:cNvSpPr/>
          <p:nvPr/>
        </p:nvSpPr>
        <p:spPr>
          <a:xfrm>
            <a:off x="993428" y="5581650"/>
            <a:ext cx="454714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“Asking about suicide does not increase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risk — it provides relief.”</a:t>
            </a:r>
            <a:endParaRPr lang="en-US" sz="1350" dirty="0"/>
          </a:p>
        </p:txBody>
      </p:sp>
      <p:sp>
        <p:nvSpPr>
          <p:cNvPr id="19" name="SK-21-text-18"/>
          <p:cNvSpPr/>
          <p:nvPr/>
        </p:nvSpPr>
        <p:spPr>
          <a:xfrm>
            <a:off x="6477000" y="1790700"/>
            <a:ext cx="2682180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Sit at the same level; lean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slightly forward; avoid crossing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arms or sitting behind a barrier.</a:t>
            </a:r>
            <a:endParaRPr lang="en-US" sz="1125" dirty="0"/>
          </a:p>
        </p:txBody>
      </p:sp>
      <p:sp>
        <p:nvSpPr>
          <p:cNvPr id="20" name="SK-21-text-19"/>
          <p:cNvSpPr/>
          <p:nvPr/>
        </p:nvSpPr>
        <p:spPr>
          <a:xfrm>
            <a:off x="9334500" y="1790700"/>
            <a:ext cx="2451646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“Lots of young people go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through really difficult times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you're not alone in this.”</a:t>
            </a:r>
            <a:endParaRPr lang="en-US" sz="1125" dirty="0"/>
          </a:p>
        </p:txBody>
      </p:sp>
      <p:sp>
        <p:nvSpPr>
          <p:cNvPr id="21" name="SK-21-text-20"/>
          <p:cNvSpPr/>
          <p:nvPr/>
        </p:nvSpPr>
        <p:spPr>
          <a:xfrm>
            <a:off x="6477000" y="3552825"/>
            <a:ext cx="2566988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Give them space to think and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speak. Resist the urge to fill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pause.</a:t>
            </a:r>
            <a:endParaRPr lang="en-US" sz="1125" dirty="0"/>
          </a:p>
        </p:txBody>
      </p:sp>
      <p:sp>
        <p:nvSpPr>
          <p:cNvPr id="22" name="SK-21-text-21"/>
          <p:cNvSpPr/>
          <p:nvPr/>
        </p:nvSpPr>
        <p:spPr>
          <a:xfrm>
            <a:off x="9334500" y="3514725"/>
            <a:ext cx="2650778" cy="7429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“Have you had thoughts of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hurting yourself or not wanting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 be here?” — asking helps, it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does not plant the idea.</a:t>
            </a:r>
            <a:endParaRPr lang="en-US" sz="1125" dirty="0"/>
          </a:p>
        </p:txBody>
      </p:sp>
      <p:sp>
        <p:nvSpPr>
          <p:cNvPr id="23" name="SK-21-text-22"/>
          <p:cNvSpPr/>
          <p:nvPr/>
        </p:nvSpPr>
        <p:spPr>
          <a:xfrm>
            <a:off x="6477000" y="5410200"/>
            <a:ext cx="2483048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Slow your speech; avoid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clinical jargon; let the young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 lead the narrative.</a:t>
            </a:r>
            <a:endParaRPr lang="en-US" sz="1125" dirty="0"/>
          </a:p>
        </p:txBody>
      </p:sp>
      <p:sp>
        <p:nvSpPr>
          <p:cNvPr id="24" name="SK-21-text-23"/>
          <p:cNvSpPr/>
          <p:nvPr/>
        </p:nvSpPr>
        <p:spPr>
          <a:xfrm>
            <a:off x="9334500" y="5410200"/>
            <a:ext cx="2650778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“I’d like to see you again in two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weeks — let’s book it before</a:t>
            </a:r>
            <a:endParaRPr lang="en-US" sz="1125" dirty="0"/>
          </a:p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 leave today.”</a:t>
            </a:r>
            <a:endParaRPr lang="en-US" sz="1125" dirty="0"/>
          </a:p>
        </p:txBody>
      </p:sp>
      <p:sp>
        <p:nvSpPr>
          <p:cNvPr id="25" name="SK-21-text-24"/>
          <p:cNvSpPr/>
          <p:nvPr/>
        </p:nvSpPr>
        <p:spPr>
          <a:xfrm>
            <a:off x="10515600" y="6524625"/>
            <a:ext cx="137249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20"/>
              </a:lnSpc>
              <a:buNone/>
            </a:pPr>
            <a:r>
              <a:rPr lang="en-US" sz="13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Slide 21 of 30</a:t>
            </a:r>
            <a:endParaRPr lang="en-US" sz="1350" dirty="0"/>
          </a:p>
        </p:txBody>
      </p:sp>
      <p:sp>
        <p:nvSpPr>
          <p:cNvPr id="26" name="SK-21-text-25"/>
          <p:cNvSpPr/>
          <p:nvPr/>
        </p:nvSpPr>
        <p:spPr>
          <a:xfrm>
            <a:off x="466725" y="6524625"/>
            <a:ext cx="21945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2-text-2"/>
          <p:cNvSpPr/>
          <p:nvPr/>
        </p:nvSpPr>
        <p:spPr>
          <a:xfrm>
            <a:off x="714375" y="990600"/>
            <a:ext cx="7498080" cy="4217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21"/>
              </a:lnSpc>
              <a:buNone/>
            </a:pPr>
            <a:r>
              <a:rPr lang="en-US" sz="3075" b="1" dirty="0">
                <a:solidFill>
                  <a:srgbClr val="0B214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Top Tips for GPs</a:t>
            </a:r>
            <a:endParaRPr lang="en-US" sz="3075" dirty="0"/>
          </a:p>
        </p:txBody>
      </p:sp>
      <p:sp>
        <p:nvSpPr>
          <p:cNvPr id="4" name="SK-22-text-3"/>
          <p:cNvSpPr/>
          <p:nvPr/>
        </p:nvSpPr>
        <p:spPr>
          <a:xfrm>
            <a:off x="714375" y="685800"/>
            <a:ext cx="176784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9A82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22 / 30</a:t>
            </a:r>
            <a:endParaRPr lang="en-US" sz="1200" dirty="0"/>
          </a:p>
        </p:txBody>
      </p:sp>
      <p:sp>
        <p:nvSpPr>
          <p:cNvPr id="5" name="SK-22-text-4"/>
          <p:cNvSpPr/>
          <p:nvPr/>
        </p:nvSpPr>
        <p:spPr>
          <a:xfrm>
            <a:off x="714375" y="1504950"/>
            <a:ext cx="11477625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75757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Ten clinical pearls for managing teenage mental health in primary care</a:t>
            </a:r>
            <a:endParaRPr lang="en-US" sz="1650" dirty="0"/>
          </a:p>
        </p:txBody>
      </p:sp>
      <p:sp>
        <p:nvSpPr>
          <p:cNvPr id="6" name="SK-22-text-5"/>
          <p:cNvSpPr/>
          <p:nvPr/>
        </p:nvSpPr>
        <p:spPr>
          <a:xfrm>
            <a:off x="533400" y="6534150"/>
            <a:ext cx="1783080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0B214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7" name="SK-22-text-6"/>
          <p:cNvSpPr/>
          <p:nvPr/>
        </p:nvSpPr>
        <p:spPr>
          <a:xfrm>
            <a:off x="885825" y="2574471"/>
            <a:ext cx="362712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 No Risk Scales Alone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8" name="SK-22-text-7"/>
          <p:cNvSpPr/>
          <p:nvPr/>
        </p:nvSpPr>
        <p:spPr>
          <a:xfrm>
            <a:off x="3705225" y="2552700"/>
            <a:ext cx="426720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 Fluoxetine is First-Line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9" name="SK-22-text-8"/>
          <p:cNvSpPr/>
          <p:nvPr/>
        </p:nvSpPr>
        <p:spPr>
          <a:xfrm>
            <a:off x="6686550" y="2552700"/>
            <a:ext cx="506730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 Irritability Means Depression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0" name="SK-22-text-9"/>
          <p:cNvSpPr/>
          <p:nvPr/>
        </p:nvSpPr>
        <p:spPr>
          <a:xfrm>
            <a:off x="9553575" y="2552700"/>
            <a:ext cx="2638425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 Use PHQ-A to Screen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1" name="SK-22-text-10"/>
          <p:cNvSpPr/>
          <p:nvPr/>
        </p:nvSpPr>
        <p:spPr>
          <a:xfrm>
            <a:off x="913328" y="3930849"/>
            <a:ext cx="458724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 Ask About Suicide Directly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2" name="SK-22-text-11"/>
          <p:cNvSpPr/>
          <p:nvPr/>
        </p:nvSpPr>
        <p:spPr>
          <a:xfrm>
            <a:off x="3705225" y="3924300"/>
            <a:ext cx="474726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 Always Create a Safety Plan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3" name="SK-22-text-12"/>
          <p:cNvSpPr/>
          <p:nvPr/>
        </p:nvSpPr>
        <p:spPr>
          <a:xfrm>
            <a:off x="6686550" y="3924300"/>
            <a:ext cx="394716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7 ADHD: Shared Care Only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4" name="SK-22-text-13"/>
          <p:cNvSpPr/>
          <p:nvPr/>
        </p:nvSpPr>
        <p:spPr>
          <a:xfrm>
            <a:off x="9553575" y="3924300"/>
            <a:ext cx="2638425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8  Don't Leave a Void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6" name="SK-22-text-15"/>
          <p:cNvSpPr/>
          <p:nvPr/>
        </p:nvSpPr>
        <p:spPr>
          <a:xfrm>
            <a:off x="3705225" y="5172075"/>
            <a:ext cx="506730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9 Self-Harm ≠ Attention-Seeking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7" name="SK-22-text-16"/>
          <p:cNvSpPr/>
          <p:nvPr/>
        </p:nvSpPr>
        <p:spPr>
          <a:xfrm>
            <a:off x="6686550" y="5172075"/>
            <a:ext cx="5505450" cy="244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2"/>
              </a:lnSpc>
              <a:buNone/>
            </a:pPr>
            <a:r>
              <a:rPr lang="en-US" sz="1050" b="1" dirty="0">
                <a:solidFill>
                  <a:schemeClr val="accent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 Don't Leave Local CAMHS Pathway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8" name="SK-22-text-17"/>
          <p:cNvSpPr/>
          <p:nvPr/>
        </p:nvSpPr>
        <p:spPr>
          <a:xfrm>
            <a:off x="216098" y="2057400"/>
            <a:ext cx="11975902" cy="2239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4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MHR A reminder: Monitor weekly for 4 weeks after starting fluoxetine — increased agitation and self-harm risk in under-18s.</a:t>
            </a:r>
            <a:endParaRPr lang="en-US" sz="1200" dirty="0"/>
          </a:p>
        </p:txBody>
      </p:sp>
      <p:sp>
        <p:nvSpPr>
          <p:cNvPr id="19" name="SK-22-text-18"/>
          <p:cNvSpPr/>
          <p:nvPr/>
        </p:nvSpPr>
        <p:spPr>
          <a:xfrm>
            <a:off x="9677400" y="123825"/>
            <a:ext cx="225266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0" name="SK-22-text-19"/>
          <p:cNvSpPr/>
          <p:nvPr/>
        </p:nvSpPr>
        <p:spPr>
          <a:xfrm>
            <a:off x="533400" y="123825"/>
            <a:ext cx="44577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21" name="SK-22-text-20"/>
          <p:cNvSpPr/>
          <p:nvPr/>
        </p:nvSpPr>
        <p:spPr>
          <a:xfrm>
            <a:off x="9144000" y="6562725"/>
            <a:ext cx="283934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75757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· NICE NG134 · May 2026</a:t>
            </a:r>
            <a:endParaRPr lang="en-US" sz="1050" dirty="0"/>
          </a:p>
        </p:txBody>
      </p:sp>
      <p:sp>
        <p:nvSpPr>
          <p:cNvPr id="22" name="SK-22-text-21"/>
          <p:cNvSpPr/>
          <p:nvPr/>
        </p:nvSpPr>
        <p:spPr>
          <a:xfrm>
            <a:off x="6324600" y="2933700"/>
            <a:ext cx="2828925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young people, irritability often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replaces sadness. Don't mistake it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 rudeness or normal teenage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behaviour.</a:t>
            </a:r>
            <a:endParaRPr lang="en-US" sz="1125" dirty="0"/>
          </a:p>
        </p:txBody>
      </p:sp>
      <p:sp>
        <p:nvSpPr>
          <p:cNvPr id="23" name="SK-22-text-22"/>
          <p:cNvSpPr/>
          <p:nvPr/>
        </p:nvSpPr>
        <p:spPr>
          <a:xfrm>
            <a:off x="9191625" y="2933700"/>
            <a:ext cx="2870746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PHQ-A (adolescent PHQ-9) is your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validated tool. Score ≥10 suggests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 — use it, document it.</a:t>
            </a:r>
            <a:endParaRPr lang="en-US" sz="1125" dirty="0"/>
          </a:p>
        </p:txBody>
      </p:sp>
      <p:sp>
        <p:nvSpPr>
          <p:cNvPr id="24" name="SK-22-text-23"/>
          <p:cNvSpPr/>
          <p:nvPr/>
        </p:nvSpPr>
        <p:spPr>
          <a:xfrm>
            <a:off x="6324600" y="4305300"/>
            <a:ext cx="297552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ADHD medications are specialist-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initiated. Monitor height, weight, pulse,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and BP at every shared care review.</a:t>
            </a:r>
            <a:endParaRPr lang="en-US" sz="1125" dirty="0"/>
          </a:p>
        </p:txBody>
      </p:sp>
      <p:sp>
        <p:nvSpPr>
          <p:cNvPr id="25" name="SK-22-text-24"/>
          <p:cNvSpPr/>
          <p:nvPr/>
        </p:nvSpPr>
        <p:spPr>
          <a:xfrm>
            <a:off x="9191625" y="4229100"/>
            <a:ext cx="2744986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Review every 2-4 weeks. CAMHS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waits are long — active primary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care management must continue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the interim.</a:t>
            </a:r>
            <a:endParaRPr lang="en-US" sz="1125" dirty="0"/>
          </a:p>
        </p:txBody>
      </p:sp>
      <p:sp>
        <p:nvSpPr>
          <p:cNvPr id="26" name="SK-22-text-25"/>
          <p:cNvSpPr/>
          <p:nvPr/>
        </p:nvSpPr>
        <p:spPr>
          <a:xfrm>
            <a:off x="6324600" y="5486400"/>
            <a:ext cx="578346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Review every 2-4 weeks. CAMHS: Waiting times are long.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Proactively signpost to YoungMinds, Kooth, and Samaritans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management must continue in this while awaiting specialist input.</a:t>
            </a:r>
            <a:endParaRPr lang="en-US" sz="1125" dirty="0"/>
          </a:p>
        </p:txBody>
      </p:sp>
      <p:sp>
        <p:nvSpPr>
          <p:cNvPr id="27" name="SK-22-text-26"/>
          <p:cNvSpPr/>
          <p:nvPr/>
        </p:nvSpPr>
        <p:spPr>
          <a:xfrm>
            <a:off x="619125" y="2952750"/>
            <a:ext cx="2587823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— holistic, person-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centred assessment always. Risk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scales do not predict future self-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harm.</a:t>
            </a:r>
            <a:endParaRPr lang="en-US" sz="1125" dirty="0"/>
          </a:p>
        </p:txBody>
      </p:sp>
      <p:sp>
        <p:nvSpPr>
          <p:cNvPr id="28" name="SK-22-text-27"/>
          <p:cNvSpPr/>
          <p:nvPr/>
        </p:nvSpPr>
        <p:spPr>
          <a:xfrm>
            <a:off x="3400425" y="2952750"/>
            <a:ext cx="2870746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Only SSRI licensed for depression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under-18s in the UK. Do not use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TCAs, venlafaxine, or MAOIs.</a:t>
            </a:r>
            <a:endParaRPr lang="en-US" sz="1125" dirty="0"/>
          </a:p>
        </p:txBody>
      </p:sp>
      <p:sp>
        <p:nvSpPr>
          <p:cNvPr id="29" name="SK-22-text-28"/>
          <p:cNvSpPr/>
          <p:nvPr/>
        </p:nvSpPr>
        <p:spPr>
          <a:xfrm>
            <a:off x="3400425" y="4229100"/>
            <a:ext cx="2965103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Core NICE NG225 recommendation —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co-create every time, with crisis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contacts and coping strategies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agreed together.</a:t>
            </a:r>
            <a:endParaRPr lang="en-US" sz="1125" dirty="0"/>
          </a:p>
        </p:txBody>
      </p:sp>
      <p:sp>
        <p:nvSpPr>
          <p:cNvPr id="30" name="SK-22-text-29"/>
          <p:cNvSpPr/>
          <p:nvPr/>
        </p:nvSpPr>
        <p:spPr>
          <a:xfrm>
            <a:off x="574328" y="4299857"/>
            <a:ext cx="264021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Asking does not plant the idea —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it provides relief. Silence on this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topic is the greater risk.</a:t>
            </a:r>
            <a:endParaRPr lang="en-US" sz="1125" dirty="0"/>
          </a:p>
        </p:txBody>
      </p:sp>
      <p:sp>
        <p:nvSpPr>
          <p:cNvPr id="31" name="SK-22-text-30"/>
          <p:cNvSpPr/>
          <p:nvPr/>
        </p:nvSpPr>
        <p:spPr>
          <a:xfrm>
            <a:off x="3400425" y="5486400"/>
            <a:ext cx="2933700" cy="5201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It is always communication of</a:t>
            </a:r>
            <a:endParaRPr lang="en-US" sz="1050" dirty="0"/>
          </a:p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distress. Validate the young person's</a:t>
            </a:r>
            <a:endParaRPr lang="en-US" sz="1050" dirty="0"/>
          </a:p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experience before anything else.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53" y="754261"/>
            <a:ext cx="877788" cy="857250"/>
          </a:xfrm>
          <a:prstGeom prst="rect">
            <a:avLst/>
          </a:prstGeom>
        </p:spPr>
      </p:pic>
      <p:sp>
        <p:nvSpPr>
          <p:cNvPr id="4" name="SK-23-text-3"/>
          <p:cNvSpPr/>
          <p:nvPr/>
        </p:nvSpPr>
        <p:spPr>
          <a:xfrm>
            <a:off x="1524000" y="857250"/>
            <a:ext cx="10668000" cy="5258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40"/>
              </a:lnSpc>
              <a:buNone/>
            </a:pPr>
            <a:r>
              <a:rPr lang="en-US" sz="3450" b="1" dirty="0">
                <a:solidFill>
                  <a:srgbClr val="0B1A30"/>
                </a:solidFill>
              </a:rPr>
              <a:t>Red Flags — Urgent Action Required</a:t>
            </a:r>
            <a:endParaRPr lang="en-US" sz="3450" dirty="0"/>
          </a:p>
        </p:txBody>
      </p:sp>
      <p:sp>
        <p:nvSpPr>
          <p:cNvPr id="5" name="SK-23-text-4"/>
          <p:cNvSpPr/>
          <p:nvPr/>
        </p:nvSpPr>
        <p:spPr>
          <a:xfrm>
            <a:off x="1190625" y="2476500"/>
            <a:ext cx="4809083" cy="548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Suicidal Intent with Plan + Access to Means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Same-day CAMHS or crisis team contact — do not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defer</a:t>
            </a:r>
            <a:endParaRPr lang="en-US" sz="1200" dirty="0"/>
          </a:p>
        </p:txBody>
      </p:sp>
      <p:sp>
        <p:nvSpPr>
          <p:cNvPr id="6" name="SK-23-text-5"/>
          <p:cNvSpPr/>
          <p:nvPr/>
        </p:nvSpPr>
        <p:spPr>
          <a:xfrm>
            <a:off x="6848475" y="2476500"/>
            <a:ext cx="5081588" cy="548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Serious Self-Harm Requiring Medical Treatment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 directly to A&amp;E — wound care and psychiatric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 needed</a:t>
            </a:r>
            <a:endParaRPr lang="en-US" sz="1200" dirty="0"/>
          </a:p>
        </p:txBody>
      </p:sp>
      <p:sp>
        <p:nvSpPr>
          <p:cNvPr id="7" name="SK-23-text-6"/>
          <p:cNvSpPr/>
          <p:nvPr/>
        </p:nvSpPr>
        <p:spPr>
          <a:xfrm>
            <a:off x="1190625" y="3733800"/>
            <a:ext cx="6583680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Psychosis or First Episode Mania</a:t>
            </a:r>
            <a:endParaRPr lang="en-US" sz="1350" dirty="0"/>
          </a:p>
        </p:txBody>
      </p:sp>
      <p:sp>
        <p:nvSpPr>
          <p:cNvPr id="8" name="SK-23-text-7"/>
          <p:cNvSpPr/>
          <p:nvPr/>
        </p:nvSpPr>
        <p:spPr>
          <a:xfrm>
            <a:off x="1190625" y="4010025"/>
            <a:ext cx="485105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specialist review — do not manage alone in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care</a:t>
            </a:r>
            <a:endParaRPr lang="en-US" sz="1350" dirty="0"/>
          </a:p>
        </p:txBody>
      </p:sp>
      <p:sp>
        <p:nvSpPr>
          <p:cNvPr id="9" name="SK-23-text-8"/>
          <p:cNvSpPr/>
          <p:nvPr/>
        </p:nvSpPr>
        <p:spPr>
          <a:xfrm>
            <a:off x="6816923" y="3733800"/>
            <a:ext cx="5375077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Severe Eating Disorder with Physical Compromise</a:t>
            </a:r>
            <a:endParaRPr lang="en-US" sz="1350" dirty="0"/>
          </a:p>
        </p:txBody>
      </p:sp>
      <p:sp>
        <p:nvSpPr>
          <p:cNvPr id="10" name="SK-23-text-9"/>
          <p:cNvSpPr/>
          <p:nvPr/>
        </p:nvSpPr>
        <p:spPr>
          <a:xfrm>
            <a:off x="6848475" y="4010025"/>
            <a:ext cx="498723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medical review — risk of cardiac arrhythmia,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electrolyte crisis</a:t>
            </a:r>
            <a:endParaRPr lang="en-US" sz="1350" dirty="0"/>
          </a:p>
        </p:txBody>
      </p:sp>
      <p:sp>
        <p:nvSpPr>
          <p:cNvPr id="11" name="SK-23-text-10"/>
          <p:cNvSpPr/>
          <p:nvPr/>
        </p:nvSpPr>
        <p:spPr>
          <a:xfrm>
            <a:off x="1190625" y="4991100"/>
            <a:ext cx="494526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 Social Withdrawal — Not Eating, Not</a:t>
            </a:r>
            <a:endParaRPr lang="en-US" sz="1350" dirty="0"/>
          </a:p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Leaving Home</a:t>
            </a:r>
            <a:endParaRPr lang="en-US" sz="1350" dirty="0"/>
          </a:p>
        </p:txBody>
      </p:sp>
      <p:sp>
        <p:nvSpPr>
          <p:cNvPr id="12" name="SK-23-text-11"/>
          <p:cNvSpPr/>
          <p:nvPr/>
        </p:nvSpPr>
        <p:spPr>
          <a:xfrm>
            <a:off x="1190625" y="5505450"/>
            <a:ext cx="479866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assessment — risk of severe depression or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psychosis</a:t>
            </a:r>
            <a:endParaRPr lang="en-US" sz="1350" dirty="0"/>
          </a:p>
        </p:txBody>
      </p:sp>
      <p:sp>
        <p:nvSpPr>
          <p:cNvPr id="13" name="SK-23-text-12"/>
          <p:cNvSpPr/>
          <p:nvPr/>
        </p:nvSpPr>
        <p:spPr>
          <a:xfrm>
            <a:off x="6848475" y="4991100"/>
            <a:ext cx="453672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Disclosure of Abuse During Mental Health</a:t>
            </a:r>
            <a:endParaRPr lang="en-US" sz="1350" dirty="0"/>
          </a:p>
          <a:p>
            <a:pPr marL="0" indent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</a:t>
            </a:r>
            <a:endParaRPr lang="en-US" sz="1350" dirty="0"/>
          </a:p>
        </p:txBody>
      </p:sp>
      <p:sp>
        <p:nvSpPr>
          <p:cNvPr id="14" name="SK-23-text-13"/>
          <p:cNvSpPr/>
          <p:nvPr/>
        </p:nvSpPr>
        <p:spPr>
          <a:xfrm>
            <a:off x="6848475" y="5505450"/>
            <a:ext cx="501863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safeguarding referral — follow local child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protection protocol</a:t>
            </a:r>
            <a:endParaRPr lang="en-US" sz="1350" dirty="0"/>
          </a:p>
        </p:txBody>
      </p:sp>
      <p:sp>
        <p:nvSpPr>
          <p:cNvPr id="15" name="SK-23-text-14"/>
          <p:cNvSpPr/>
          <p:nvPr/>
        </p:nvSpPr>
        <p:spPr>
          <a:xfrm>
            <a:off x="1524000" y="1733550"/>
            <a:ext cx="10668000" cy="289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77"/>
              </a:lnSpc>
              <a:buNone/>
            </a:pPr>
            <a:r>
              <a:rPr lang="en-US" sz="1650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following situations require same-day action — do not wait for routine CAMHS slots</a:t>
            </a:r>
            <a:endParaRPr lang="en-US" sz="1650" dirty="0"/>
          </a:p>
        </p:txBody>
      </p:sp>
      <p:sp>
        <p:nvSpPr>
          <p:cNvPr id="16" name="SK-23-text-15"/>
          <p:cNvSpPr/>
          <p:nvPr/>
        </p:nvSpPr>
        <p:spPr>
          <a:xfrm>
            <a:off x="533400" y="190500"/>
            <a:ext cx="416052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17" name="SK-23-text-16"/>
          <p:cNvSpPr/>
          <p:nvPr/>
        </p:nvSpPr>
        <p:spPr>
          <a:xfrm>
            <a:off x="9008269" y="190500"/>
            <a:ext cx="298608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Teenage Mental Health &amp; Self-Harm</a:t>
            </a:r>
            <a:endParaRPr lang="en-US" sz="1200" dirty="0"/>
          </a:p>
        </p:txBody>
      </p:sp>
      <p:sp>
        <p:nvSpPr>
          <p:cNvPr id="18" name="SK-23-text-17"/>
          <p:cNvSpPr/>
          <p:nvPr/>
        </p:nvSpPr>
        <p:spPr>
          <a:xfrm>
            <a:off x="533400" y="6553200"/>
            <a:ext cx="1165860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CAMHS Urgent Referral: Always explain to the young person what to expect and why</a:t>
            </a:r>
            <a:endParaRPr lang="en-US" sz="1050" dirty="0"/>
          </a:p>
        </p:txBody>
      </p:sp>
      <p:sp>
        <p:nvSpPr>
          <p:cNvPr id="19" name="SK-23-text-18"/>
          <p:cNvSpPr/>
          <p:nvPr/>
        </p:nvSpPr>
        <p:spPr>
          <a:xfrm>
            <a:off x="7319963" y="6553200"/>
            <a:ext cx="487203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F9A8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NG225 — Holistic assessment, not risk scales alone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753" y="1021705"/>
            <a:ext cx="390079" cy="452586"/>
          </a:xfrm>
          <a:prstGeom prst="rect">
            <a:avLst/>
          </a:prstGeom>
        </p:spPr>
      </p:pic>
      <p:sp>
        <p:nvSpPr>
          <p:cNvPr id="4" name="SK-24-text-3"/>
          <p:cNvSpPr/>
          <p:nvPr/>
        </p:nvSpPr>
        <p:spPr>
          <a:xfrm>
            <a:off x="704850" y="781050"/>
            <a:ext cx="6286500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37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Pearls</a:t>
            </a:r>
            <a:endParaRPr lang="en-US" sz="3750" dirty="0"/>
          </a:p>
        </p:txBody>
      </p:sp>
      <p:sp>
        <p:nvSpPr>
          <p:cNvPr id="5" name="SK-24-text-4"/>
          <p:cNvSpPr/>
          <p:nvPr/>
        </p:nvSpPr>
        <p:spPr>
          <a:xfrm>
            <a:off x="10696575" y="981075"/>
            <a:ext cx="1405890" cy="5740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52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</a:t>
            </a:r>
            <a:endParaRPr lang="en-US" sz="3075" dirty="0"/>
          </a:p>
        </p:txBody>
      </p:sp>
      <p:sp>
        <p:nvSpPr>
          <p:cNvPr id="6" name="SK-24-text-5"/>
          <p:cNvSpPr/>
          <p:nvPr/>
        </p:nvSpPr>
        <p:spPr>
          <a:xfrm>
            <a:off x="714375" y="1352550"/>
            <a:ext cx="1147762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02"/>
              </a:lnSpc>
              <a:buNone/>
            </a:pPr>
            <a:r>
              <a:rPr lang="en-US" sz="2700" b="1" dirty="0">
                <a:solidFill>
                  <a:srgbClr val="F9841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Applied Knowledge Test (AKT)</a:t>
            </a:r>
            <a:endParaRPr lang="en-US" sz="2700" dirty="0"/>
          </a:p>
        </p:txBody>
      </p:sp>
      <p:sp>
        <p:nvSpPr>
          <p:cNvPr id="7" name="SK-24-text-6"/>
          <p:cNvSpPr/>
          <p:nvPr/>
        </p:nvSpPr>
        <p:spPr>
          <a:xfrm>
            <a:off x="590550" y="2352675"/>
            <a:ext cx="3154680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NICE NG225</a:t>
            </a:r>
            <a:endParaRPr lang="en-US" sz="1725" dirty="0"/>
          </a:p>
        </p:txBody>
      </p:sp>
      <p:sp>
        <p:nvSpPr>
          <p:cNvPr id="8" name="SK-24-text-7"/>
          <p:cNvSpPr/>
          <p:nvPr/>
        </p:nvSpPr>
        <p:spPr>
          <a:xfrm>
            <a:off x="1030083" y="2260997"/>
            <a:ext cx="4712132" cy="105608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NICE NG225 states: do NOT use standardised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risk assessment scales to predict future self-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harm or suicide — holistic, person-centred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assessment is required instead.</a:t>
            </a:r>
            <a:endParaRPr lang="en-US" sz="1650" dirty="0"/>
          </a:p>
        </p:txBody>
      </p:sp>
      <p:sp>
        <p:nvSpPr>
          <p:cNvPr id="9" name="SK-24-text-8"/>
          <p:cNvSpPr/>
          <p:nvPr/>
        </p:nvSpPr>
        <p:spPr>
          <a:xfrm>
            <a:off x="6838950" y="2352675"/>
            <a:ext cx="3154680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9841D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MHRA warning</a:t>
            </a:r>
            <a:endParaRPr lang="en-US" sz="1725" dirty="0"/>
          </a:p>
        </p:txBody>
      </p:sp>
      <p:sp>
        <p:nvSpPr>
          <p:cNvPr id="10" name="SK-24-text-9"/>
          <p:cNvSpPr/>
          <p:nvPr/>
        </p:nvSpPr>
        <p:spPr>
          <a:xfrm>
            <a:off x="6827491" y="2352675"/>
            <a:ext cx="4712132" cy="105608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MHRA warning — all SSRIs in under-18s: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monitor weekly for 4 weeks after initiation for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increased agitation, self-harm risk, and suicidal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ideation.</a:t>
            </a:r>
            <a:endParaRPr lang="en-US" sz="1650" dirty="0"/>
          </a:p>
        </p:txBody>
      </p:sp>
      <p:sp>
        <p:nvSpPr>
          <p:cNvPr id="11" name="SK-24-text-10"/>
          <p:cNvSpPr/>
          <p:nvPr/>
        </p:nvSpPr>
        <p:spPr>
          <a:xfrm>
            <a:off x="590550" y="3686175"/>
            <a:ext cx="2628900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9841D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Fluoxetine</a:t>
            </a:r>
            <a:endParaRPr lang="en-US" sz="1725" dirty="0"/>
          </a:p>
        </p:txBody>
      </p:sp>
      <p:sp>
        <p:nvSpPr>
          <p:cNvPr id="12" name="SK-24-text-11"/>
          <p:cNvSpPr/>
          <p:nvPr/>
        </p:nvSpPr>
        <p:spPr>
          <a:xfrm>
            <a:off x="881743" y="3686175"/>
            <a:ext cx="4936694" cy="105608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Fluoxetine is the only SSRI licensed for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depression in under-18s in the UK — it is the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first-line antidepressant for moderate-to-severe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depression in young people.</a:t>
            </a:r>
            <a:endParaRPr lang="en-US" sz="1650" dirty="0"/>
          </a:p>
        </p:txBody>
      </p:sp>
      <p:sp>
        <p:nvSpPr>
          <p:cNvPr id="13" name="SK-24-text-12"/>
          <p:cNvSpPr/>
          <p:nvPr/>
        </p:nvSpPr>
        <p:spPr>
          <a:xfrm>
            <a:off x="6838950" y="3686175"/>
            <a:ext cx="5008215" cy="1056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DBT (Dialectical Behaviour Therapy) is the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evidence-based treatment for recurrent self-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harm with emotional dysregulation —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recommended in NICE NG225.</a:t>
            </a:r>
            <a:endParaRPr lang="en-US" sz="1650" dirty="0"/>
          </a:p>
        </p:txBody>
      </p:sp>
      <p:sp>
        <p:nvSpPr>
          <p:cNvPr id="14" name="SK-24-text-13"/>
          <p:cNvSpPr/>
          <p:nvPr/>
        </p:nvSpPr>
        <p:spPr>
          <a:xfrm>
            <a:off x="590550" y="5076825"/>
            <a:ext cx="4732020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combined treatment</a:t>
            </a:r>
            <a:endParaRPr lang="en-US" sz="1725" dirty="0"/>
          </a:p>
        </p:txBody>
      </p:sp>
      <p:sp>
        <p:nvSpPr>
          <p:cNvPr id="15" name="SK-24-text-14"/>
          <p:cNvSpPr/>
          <p:nvPr/>
        </p:nvSpPr>
        <p:spPr>
          <a:xfrm>
            <a:off x="834481" y="5041106"/>
            <a:ext cx="5078640" cy="105608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Combine Treatment: Moderate-to-severe depression in </a:t>
            </a:r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young people</a:t>
            </a:r>
            <a:r>
              <a:rPr lang="en-US" sz="1650" dirty="0"/>
              <a:t> </a:t>
            </a: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requires — psychological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therapy (CBT) together with fluoxetine —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medication alone is not recommended.</a:t>
            </a:r>
            <a:endParaRPr lang="en-US" sz="1650" dirty="0"/>
          </a:p>
        </p:txBody>
      </p:sp>
      <p:sp>
        <p:nvSpPr>
          <p:cNvPr id="16" name="SK-24-text-15"/>
          <p:cNvSpPr/>
          <p:nvPr/>
        </p:nvSpPr>
        <p:spPr>
          <a:xfrm>
            <a:off x="6838950" y="5076825"/>
            <a:ext cx="1051560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9841D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ADHD</a:t>
            </a:r>
            <a:endParaRPr lang="en-US" sz="1725" dirty="0"/>
          </a:p>
        </p:txBody>
      </p:sp>
      <p:sp>
        <p:nvSpPr>
          <p:cNvPr id="17" name="SK-24-text-16"/>
          <p:cNvSpPr/>
          <p:nvPr/>
        </p:nvSpPr>
        <p:spPr>
          <a:xfrm>
            <a:off x="6617941" y="5076825"/>
            <a:ext cx="5008216" cy="105608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ADHD diagnosis requires symptoms to be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present before age 12, across multiple settings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(home and school), causing functional impairment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methylphenidate is first-line medication.</a:t>
            </a:r>
            <a:endParaRPr lang="en-US" sz="1650" dirty="0"/>
          </a:p>
        </p:txBody>
      </p:sp>
      <p:sp>
        <p:nvSpPr>
          <p:cNvPr id="18" name="SK-24-text-17"/>
          <p:cNvSpPr/>
          <p:nvPr/>
        </p:nvSpPr>
        <p:spPr>
          <a:xfrm>
            <a:off x="581918" y="2400300"/>
            <a:ext cx="188565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01</a:t>
            </a:r>
            <a:endParaRPr lang="en-US" sz="900" dirty="0"/>
          </a:p>
        </p:txBody>
      </p:sp>
      <p:sp>
        <p:nvSpPr>
          <p:cNvPr id="19" name="SK-24-text-18"/>
          <p:cNvSpPr/>
          <p:nvPr/>
        </p:nvSpPr>
        <p:spPr>
          <a:xfrm>
            <a:off x="581918" y="3724275"/>
            <a:ext cx="188565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02</a:t>
            </a:r>
            <a:endParaRPr lang="en-US" sz="900" dirty="0"/>
          </a:p>
        </p:txBody>
      </p:sp>
      <p:sp>
        <p:nvSpPr>
          <p:cNvPr id="20" name="SK-24-text-19"/>
          <p:cNvSpPr/>
          <p:nvPr/>
        </p:nvSpPr>
        <p:spPr>
          <a:xfrm>
            <a:off x="581918" y="5105400"/>
            <a:ext cx="188565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03</a:t>
            </a:r>
            <a:endParaRPr lang="en-US" sz="900" dirty="0"/>
          </a:p>
        </p:txBody>
      </p:sp>
      <p:sp>
        <p:nvSpPr>
          <p:cNvPr id="21" name="SK-24-text-20"/>
          <p:cNvSpPr/>
          <p:nvPr/>
        </p:nvSpPr>
        <p:spPr>
          <a:xfrm>
            <a:off x="6373564" y="2400300"/>
            <a:ext cx="177998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04</a:t>
            </a:r>
            <a:endParaRPr lang="en-US" sz="900" dirty="0"/>
          </a:p>
        </p:txBody>
      </p:sp>
      <p:sp>
        <p:nvSpPr>
          <p:cNvPr id="22" name="SK-24-text-21"/>
          <p:cNvSpPr/>
          <p:nvPr/>
        </p:nvSpPr>
        <p:spPr>
          <a:xfrm>
            <a:off x="6373564" y="3724275"/>
            <a:ext cx="177998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05</a:t>
            </a:r>
            <a:endParaRPr lang="en-US" sz="900" dirty="0"/>
          </a:p>
        </p:txBody>
      </p:sp>
      <p:sp>
        <p:nvSpPr>
          <p:cNvPr id="23" name="SK-24-text-22"/>
          <p:cNvSpPr/>
          <p:nvPr/>
        </p:nvSpPr>
        <p:spPr>
          <a:xfrm>
            <a:off x="6373564" y="5105400"/>
            <a:ext cx="177998" cy="130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6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TimesNewRomanPS-BoldItalicMT" pitchFamily="34" charset="0"/>
                <a:ea typeface="TimesNewRomanPS-BoldItalicMT" pitchFamily="34" charset="-122"/>
                <a:cs typeface="TimesNewRomanPS-BoldItalicMT" pitchFamily="34" charset="-120"/>
              </a:rPr>
              <a:t>06</a:t>
            </a:r>
            <a:endParaRPr lang="en-US" sz="900" dirty="0"/>
          </a:p>
        </p:txBody>
      </p:sp>
      <p:sp>
        <p:nvSpPr>
          <p:cNvPr id="24" name="SK-24-text-23"/>
          <p:cNvSpPr/>
          <p:nvPr/>
        </p:nvSpPr>
        <p:spPr>
          <a:xfrm>
            <a:off x="10220325" y="123825"/>
            <a:ext cx="1644848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68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PAGE 24 OF 30</a:t>
            </a:r>
            <a:endParaRPr lang="en-US" sz="1425" dirty="0"/>
          </a:p>
        </p:txBody>
      </p:sp>
      <p:sp>
        <p:nvSpPr>
          <p:cNvPr id="25" name="SK-24-text-24"/>
          <p:cNvSpPr/>
          <p:nvPr/>
        </p:nvSpPr>
        <p:spPr>
          <a:xfrm>
            <a:off x="466725" y="123825"/>
            <a:ext cx="781812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 — GP REGISTRAR TRAINING</a:t>
            </a:r>
            <a:endParaRPr lang="en-US" sz="1425" dirty="0"/>
          </a:p>
        </p:txBody>
      </p:sp>
      <p:sp>
        <p:nvSpPr>
          <p:cNvPr id="26" name="SK-24-text-25"/>
          <p:cNvSpPr/>
          <p:nvPr/>
        </p:nvSpPr>
        <p:spPr>
          <a:xfrm>
            <a:off x="9858375" y="6572250"/>
            <a:ext cx="202212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· May 2026</a:t>
            </a:r>
            <a:endParaRPr lang="en-US" sz="1125" dirty="0"/>
          </a:p>
        </p:txBody>
      </p:sp>
      <p:sp>
        <p:nvSpPr>
          <p:cNvPr id="27" name="SK-24-text-26"/>
          <p:cNvSpPr/>
          <p:nvPr/>
        </p:nvSpPr>
        <p:spPr>
          <a:xfrm>
            <a:off x="466725" y="6572250"/>
            <a:ext cx="69151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NICE NG225 · NICE NG134 · NICE NG87</a:t>
            </a:r>
            <a:endParaRPr lang="en-US" sz="11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4944517"/>
            <a:ext cx="1731169" cy="1467594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169" y="4958209"/>
            <a:ext cx="524173" cy="548580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169" y="3806130"/>
            <a:ext cx="524173" cy="54858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169" y="2660898"/>
            <a:ext cx="524173" cy="548580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286" y="4958209"/>
            <a:ext cx="524173" cy="548580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86" y="3806130"/>
            <a:ext cx="524173" cy="54858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286" y="2653903"/>
            <a:ext cx="524173" cy="555427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082" y="2016175"/>
            <a:ext cx="231577" cy="226219"/>
          </a:xfrm>
          <a:prstGeom prst="rect">
            <a:avLst/>
          </a:prstGeom>
        </p:spPr>
      </p:pic>
      <p:sp>
        <p:nvSpPr>
          <p:cNvPr id="11" name="SK-25-text-10"/>
          <p:cNvSpPr/>
          <p:nvPr/>
        </p:nvSpPr>
        <p:spPr>
          <a:xfrm>
            <a:off x="809625" y="742950"/>
            <a:ext cx="8161020" cy="4761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49"/>
              </a:lnSpc>
              <a:buNone/>
            </a:pPr>
            <a:r>
              <a:rPr lang="en-US" sz="3150" b="1" dirty="0">
                <a:solidFill>
                  <a:srgbClr val="0B1A30"/>
                </a:solidFill>
              </a:rPr>
              <a:t>Exam Pearls — SCA</a:t>
            </a:r>
            <a:endParaRPr lang="en-US" sz="3150" dirty="0"/>
          </a:p>
        </p:txBody>
      </p:sp>
      <p:sp>
        <p:nvSpPr>
          <p:cNvPr id="12" name="SK-25-text-11"/>
          <p:cNvSpPr/>
          <p:nvPr/>
        </p:nvSpPr>
        <p:spPr>
          <a:xfrm>
            <a:off x="809625" y="1323975"/>
            <a:ext cx="11382375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31"/>
              </a:lnSpc>
              <a:buNone/>
            </a:pPr>
            <a:r>
              <a:rPr lang="en-US" sz="1875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Consultation Skills · Simulated Consultation Assessment</a:t>
            </a:r>
            <a:endParaRPr lang="en-US" sz="1875" dirty="0"/>
          </a:p>
        </p:txBody>
      </p:sp>
      <p:sp>
        <p:nvSpPr>
          <p:cNvPr id="13" name="SK-25-text-12"/>
          <p:cNvSpPr/>
          <p:nvPr/>
        </p:nvSpPr>
        <p:spPr>
          <a:xfrm>
            <a:off x="1400175" y="2724150"/>
            <a:ext cx="1032129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Asking about suicide does NOT increase risk</a:t>
            </a:r>
            <a:endParaRPr lang="en-US" sz="1575" dirty="0"/>
          </a:p>
        </p:txBody>
      </p:sp>
      <p:sp>
        <p:nvSpPr>
          <p:cNvPr id="14" name="SK-25-text-13"/>
          <p:cNvSpPr/>
          <p:nvPr/>
        </p:nvSpPr>
        <p:spPr>
          <a:xfrm>
            <a:off x="1400175" y="3848100"/>
            <a:ext cx="10791825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plan: co-create, never just list numbers</a:t>
            </a:r>
            <a:endParaRPr lang="en-US" sz="1575" dirty="0"/>
          </a:p>
        </p:txBody>
      </p:sp>
      <p:sp>
        <p:nvSpPr>
          <p:cNvPr id="15" name="SK-25-text-14"/>
          <p:cNvSpPr/>
          <p:nvPr/>
        </p:nvSpPr>
        <p:spPr>
          <a:xfrm>
            <a:off x="6953250" y="2724150"/>
            <a:ext cx="523875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Acknowledge distress BEFORE problem-solving</a:t>
            </a:r>
            <a:endParaRPr lang="en-US" sz="1575" dirty="0"/>
          </a:p>
        </p:txBody>
      </p:sp>
      <p:sp>
        <p:nvSpPr>
          <p:cNvPr id="16" name="SK-25-text-15"/>
          <p:cNvSpPr/>
          <p:nvPr/>
        </p:nvSpPr>
        <p:spPr>
          <a:xfrm>
            <a:off x="6953250" y="3848100"/>
            <a:ext cx="523875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 confidentiality and its limits early</a:t>
            </a:r>
            <a:endParaRPr lang="en-US" sz="1575" dirty="0"/>
          </a:p>
        </p:txBody>
      </p:sp>
      <p:sp>
        <p:nvSpPr>
          <p:cNvPr id="17" name="SK-25-text-16"/>
          <p:cNvSpPr/>
          <p:nvPr/>
        </p:nvSpPr>
        <p:spPr>
          <a:xfrm>
            <a:off x="1400175" y="5038725"/>
            <a:ext cx="864108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Involve parents/carers appropriately</a:t>
            </a:r>
            <a:endParaRPr lang="en-US" sz="1575" dirty="0"/>
          </a:p>
        </p:txBody>
      </p:sp>
      <p:sp>
        <p:nvSpPr>
          <p:cNvPr id="18" name="SK-25-text-17"/>
          <p:cNvSpPr/>
          <p:nvPr/>
        </p:nvSpPr>
        <p:spPr>
          <a:xfrm>
            <a:off x="6953250" y="4924425"/>
            <a:ext cx="2849761" cy="475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Hold the uncertainty with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young person</a:t>
            </a:r>
            <a:endParaRPr lang="en-US" sz="1575" dirty="0"/>
          </a:p>
        </p:txBody>
      </p:sp>
      <p:sp>
        <p:nvSpPr>
          <p:cNvPr id="19" name="SK-25-text-18"/>
          <p:cNvSpPr/>
          <p:nvPr/>
        </p:nvSpPr>
        <p:spPr>
          <a:xfrm>
            <a:off x="981075" y="2009775"/>
            <a:ext cx="2286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SKILLS</a:t>
            </a:r>
            <a:endParaRPr lang="en-US" sz="1500" dirty="0"/>
          </a:p>
        </p:txBody>
      </p:sp>
      <p:sp>
        <p:nvSpPr>
          <p:cNvPr id="20" name="SK-25-text-19"/>
          <p:cNvSpPr/>
          <p:nvPr/>
        </p:nvSpPr>
        <p:spPr>
          <a:xfrm>
            <a:off x="1400175" y="3009900"/>
            <a:ext cx="955548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provides relief — ask directly every time</a:t>
            </a:r>
            <a:endParaRPr lang="en-US" sz="1425" dirty="0"/>
          </a:p>
        </p:txBody>
      </p:sp>
      <p:sp>
        <p:nvSpPr>
          <p:cNvPr id="21" name="SK-25-text-20"/>
          <p:cNvSpPr/>
          <p:nvPr/>
        </p:nvSpPr>
        <p:spPr>
          <a:xfrm>
            <a:off x="1400175" y="4152900"/>
            <a:ext cx="10791825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it together with the young person in the room</a:t>
            </a:r>
            <a:endParaRPr lang="en-US" sz="1425" dirty="0"/>
          </a:p>
        </p:txBody>
      </p:sp>
      <p:sp>
        <p:nvSpPr>
          <p:cNvPr id="22" name="SK-25-text-21"/>
          <p:cNvSpPr/>
          <p:nvPr/>
        </p:nvSpPr>
        <p:spPr>
          <a:xfrm>
            <a:off x="6953250" y="3009900"/>
            <a:ext cx="523875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“It sounds like things have been really tough…”</a:t>
            </a:r>
            <a:endParaRPr lang="en-US" sz="1425" dirty="0"/>
          </a:p>
        </p:txBody>
      </p:sp>
      <p:sp>
        <p:nvSpPr>
          <p:cNvPr id="23" name="SK-25-text-22"/>
          <p:cNvSpPr/>
          <p:nvPr/>
        </p:nvSpPr>
        <p:spPr>
          <a:xfrm>
            <a:off x="6953250" y="4152900"/>
            <a:ext cx="523875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this from the very start of the consultation</a:t>
            </a:r>
            <a:endParaRPr lang="en-US" sz="1425" dirty="0"/>
          </a:p>
        </p:txBody>
      </p:sp>
      <p:sp>
        <p:nvSpPr>
          <p:cNvPr id="24" name="SK-25-text-23"/>
          <p:cNvSpPr/>
          <p:nvPr/>
        </p:nvSpPr>
        <p:spPr>
          <a:xfrm>
            <a:off x="1400175" y="5324475"/>
            <a:ext cx="4651921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Especially under-16s — balance autonomy with</a:t>
            </a:r>
            <a:endParaRPr lang="en-US" sz="1500" dirty="0"/>
          </a:p>
          <a:p>
            <a:pPr marL="0" indent="0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</a:t>
            </a:r>
            <a:endParaRPr lang="en-US" sz="1500" dirty="0"/>
          </a:p>
        </p:txBody>
      </p:sp>
      <p:sp>
        <p:nvSpPr>
          <p:cNvPr id="25" name="SK-25-text-24"/>
          <p:cNvSpPr/>
          <p:nvPr/>
        </p:nvSpPr>
        <p:spPr>
          <a:xfrm>
            <a:off x="6953250" y="5486400"/>
            <a:ext cx="3289846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“We’ll watch this together”— not</a:t>
            </a:r>
            <a:endParaRPr lang="en-US" sz="1500" dirty="0"/>
          </a:p>
          <a:p>
            <a:pPr marL="0" indent="0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answer is immediate</a:t>
            </a:r>
            <a:endParaRPr lang="en-US" sz="1500" dirty="0"/>
          </a:p>
        </p:txBody>
      </p:sp>
      <p:sp>
        <p:nvSpPr>
          <p:cNvPr id="26" name="SK-25-text-25"/>
          <p:cNvSpPr/>
          <p:nvPr/>
        </p:nvSpPr>
        <p:spPr>
          <a:xfrm>
            <a:off x="11068050" y="123825"/>
            <a:ext cx="53429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 / 30</a:t>
            </a:r>
            <a:endParaRPr lang="en-US" sz="1125" dirty="0"/>
          </a:p>
        </p:txBody>
      </p:sp>
      <p:sp>
        <p:nvSpPr>
          <p:cNvPr id="27" name="SK-25-text-26"/>
          <p:cNvSpPr/>
          <p:nvPr/>
        </p:nvSpPr>
        <p:spPr>
          <a:xfrm>
            <a:off x="657225" y="123825"/>
            <a:ext cx="233172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</a:t>
            </a:r>
            <a:endParaRPr lang="en-US" sz="1275" dirty="0"/>
          </a:p>
        </p:txBody>
      </p:sp>
      <p:sp>
        <p:nvSpPr>
          <p:cNvPr id="28" name="SK-25-text-27"/>
          <p:cNvSpPr/>
          <p:nvPr/>
        </p:nvSpPr>
        <p:spPr>
          <a:xfrm>
            <a:off x="10829925" y="6572250"/>
            <a:ext cx="79623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7979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 2026</a:t>
            </a:r>
            <a:endParaRPr lang="en-US" sz="1200" dirty="0"/>
          </a:p>
        </p:txBody>
      </p:sp>
      <p:sp>
        <p:nvSpPr>
          <p:cNvPr id="29" name="SK-25-text-28"/>
          <p:cNvSpPr/>
          <p:nvPr/>
        </p:nvSpPr>
        <p:spPr>
          <a:xfrm>
            <a:off x="628650" y="6572250"/>
            <a:ext cx="44577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30" name="SK-25-text-29"/>
          <p:cNvSpPr/>
          <p:nvPr/>
        </p:nvSpPr>
        <p:spPr>
          <a:xfrm>
            <a:off x="4596705" y="6572250"/>
            <a:ext cx="301749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7979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Teenage Mental Health &amp; Self-Harm</a:t>
            </a:r>
            <a:endParaRPr lang="en-US" sz="1200" dirty="0"/>
          </a:p>
        </p:txBody>
      </p:sp>
      <p:sp>
        <p:nvSpPr>
          <p:cNvPr id="31" name="SK-25-text-30"/>
          <p:cNvSpPr/>
          <p:nvPr/>
        </p:nvSpPr>
        <p:spPr>
          <a:xfrm>
            <a:off x="5625852" y="2514600"/>
            <a:ext cx="28277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1</a:t>
            </a:r>
            <a:endParaRPr lang="en-US" sz="1125" dirty="0"/>
          </a:p>
        </p:txBody>
      </p:sp>
      <p:sp>
        <p:nvSpPr>
          <p:cNvPr id="32" name="SK-25-text-31"/>
          <p:cNvSpPr/>
          <p:nvPr/>
        </p:nvSpPr>
        <p:spPr>
          <a:xfrm>
            <a:off x="5615880" y="3638550"/>
            <a:ext cx="29334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3</a:t>
            </a:r>
            <a:endParaRPr lang="en-US" sz="1125" dirty="0"/>
          </a:p>
        </p:txBody>
      </p:sp>
      <p:sp>
        <p:nvSpPr>
          <p:cNvPr id="33" name="SK-25-text-32"/>
          <p:cNvSpPr/>
          <p:nvPr/>
        </p:nvSpPr>
        <p:spPr>
          <a:xfrm>
            <a:off x="5615880" y="4829175"/>
            <a:ext cx="29334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5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377" y="5115967"/>
            <a:ext cx="390079" cy="363438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275" y="5115967"/>
            <a:ext cx="390079" cy="363438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377" y="3723829"/>
            <a:ext cx="390079" cy="370284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2275" y="3730675"/>
            <a:ext cx="390079" cy="363438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6769" y="2077938"/>
            <a:ext cx="402282" cy="383977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7984" y="2077938"/>
            <a:ext cx="402282" cy="383977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2275" y="2077938"/>
            <a:ext cx="390079" cy="383977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2180" y="356592"/>
            <a:ext cx="1389757" cy="1323529"/>
          </a:xfrm>
          <a:prstGeom prst="rect">
            <a:avLst/>
          </a:prstGeom>
        </p:spPr>
      </p:pic>
      <p:sp>
        <p:nvSpPr>
          <p:cNvPr id="11" name="SK-26-text-10"/>
          <p:cNvSpPr/>
          <p:nvPr/>
        </p:nvSpPr>
        <p:spPr>
          <a:xfrm>
            <a:off x="809625" y="742950"/>
            <a:ext cx="822960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Pitfalls</a:t>
            </a:r>
            <a:endParaRPr lang="en-US" sz="3600" dirty="0"/>
          </a:p>
        </p:txBody>
      </p:sp>
      <p:sp>
        <p:nvSpPr>
          <p:cNvPr id="12" name="SK-26-text-11"/>
          <p:cNvSpPr/>
          <p:nvPr/>
        </p:nvSpPr>
        <p:spPr>
          <a:xfrm>
            <a:off x="809625" y="1352550"/>
            <a:ext cx="1010412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F9922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to avoid in clinical practice</a:t>
            </a:r>
            <a:endParaRPr lang="en-US" sz="1950" dirty="0"/>
          </a:p>
        </p:txBody>
      </p:sp>
      <p:sp>
        <p:nvSpPr>
          <p:cNvPr id="13" name="SK-26-text-12"/>
          <p:cNvSpPr/>
          <p:nvPr/>
        </p:nvSpPr>
        <p:spPr>
          <a:xfrm rot="16200000">
            <a:off x="-779073" y="3677440"/>
            <a:ext cx="2915893" cy="604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9922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</a:t>
            </a:r>
            <a:endParaRPr lang="en-US" sz="1650" dirty="0"/>
          </a:p>
        </p:txBody>
      </p:sp>
      <p:sp>
        <p:nvSpPr>
          <p:cNvPr id="14" name="SK-26-text-13"/>
          <p:cNvSpPr/>
          <p:nvPr/>
        </p:nvSpPr>
        <p:spPr>
          <a:xfrm>
            <a:off x="1809750" y="2085975"/>
            <a:ext cx="2881313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Dismissing self-harm as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“attention-seeking”</a:t>
            </a:r>
            <a:endParaRPr lang="en-US" sz="1650" dirty="0"/>
          </a:p>
        </p:txBody>
      </p:sp>
      <p:sp>
        <p:nvSpPr>
          <p:cNvPr id="15" name="SK-26-text-14"/>
          <p:cNvSpPr/>
          <p:nvPr/>
        </p:nvSpPr>
        <p:spPr>
          <a:xfrm>
            <a:off x="5362575" y="2085975"/>
            <a:ext cx="2692598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Using risk scales alone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 determine safety</a:t>
            </a:r>
            <a:endParaRPr lang="en-US" sz="1650" dirty="0"/>
          </a:p>
        </p:txBody>
      </p:sp>
      <p:sp>
        <p:nvSpPr>
          <p:cNvPr id="16" name="SK-26-text-15"/>
          <p:cNvSpPr/>
          <p:nvPr/>
        </p:nvSpPr>
        <p:spPr>
          <a:xfrm>
            <a:off x="8905875" y="2085975"/>
            <a:ext cx="2671763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Prescribing the wrong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SSRI first-line</a:t>
            </a:r>
            <a:endParaRPr lang="en-US" sz="1650" dirty="0"/>
          </a:p>
        </p:txBody>
      </p:sp>
      <p:sp>
        <p:nvSpPr>
          <p:cNvPr id="17" name="SK-26-text-16"/>
          <p:cNvSpPr/>
          <p:nvPr/>
        </p:nvSpPr>
        <p:spPr>
          <a:xfrm>
            <a:off x="1809750" y="3752850"/>
            <a:ext cx="100584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monitoring after starting fluoxetine</a:t>
            </a:r>
            <a:endParaRPr lang="en-US" sz="1650" dirty="0"/>
          </a:p>
        </p:txBody>
      </p:sp>
      <p:sp>
        <p:nvSpPr>
          <p:cNvPr id="18" name="SK-26-text-17"/>
          <p:cNvSpPr/>
          <p:nvPr/>
        </p:nvSpPr>
        <p:spPr>
          <a:xfrm>
            <a:off x="7172325" y="3752850"/>
            <a:ext cx="4306193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Avoiding the topic for fear of making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things worse</a:t>
            </a:r>
            <a:endParaRPr lang="en-US" sz="1650" dirty="0"/>
          </a:p>
        </p:txBody>
      </p:sp>
      <p:sp>
        <p:nvSpPr>
          <p:cNvPr id="19" name="SK-26-text-18"/>
          <p:cNvSpPr/>
          <p:nvPr/>
        </p:nvSpPr>
        <p:spPr>
          <a:xfrm>
            <a:off x="1809750" y="5124450"/>
            <a:ext cx="4264223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Waiting for CAMHS without interim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care management</a:t>
            </a:r>
            <a:endParaRPr lang="en-US" sz="1650" dirty="0"/>
          </a:p>
        </p:txBody>
      </p:sp>
      <p:sp>
        <p:nvSpPr>
          <p:cNvPr id="20" name="SK-26-text-19"/>
          <p:cNvSpPr/>
          <p:nvPr/>
        </p:nvSpPr>
        <p:spPr>
          <a:xfrm>
            <a:off x="7172325" y="5124450"/>
            <a:ext cx="4442371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Failing to book a follow-up before the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 person leaves</a:t>
            </a:r>
            <a:endParaRPr lang="en-US" sz="1650" dirty="0"/>
          </a:p>
        </p:txBody>
      </p:sp>
      <p:sp>
        <p:nvSpPr>
          <p:cNvPr id="21" name="SK-26-text-20"/>
          <p:cNvSpPr/>
          <p:nvPr/>
        </p:nvSpPr>
        <p:spPr>
          <a:xfrm>
            <a:off x="809625" y="466725"/>
            <a:ext cx="37719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PITFALLS</a:t>
            </a:r>
            <a:endParaRPr lang="en-US" sz="1650" dirty="0"/>
          </a:p>
        </p:txBody>
      </p:sp>
      <p:sp>
        <p:nvSpPr>
          <p:cNvPr id="22" name="SK-26-text-21"/>
          <p:cNvSpPr/>
          <p:nvPr/>
        </p:nvSpPr>
        <p:spPr>
          <a:xfrm>
            <a:off x="1809750" y="2667000"/>
            <a:ext cx="2965103" cy="5527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It is always communication of distress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validate the young person’s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experience, never minimise.</a:t>
            </a:r>
            <a:endParaRPr lang="en-US" sz="1125" dirty="0"/>
          </a:p>
        </p:txBody>
      </p:sp>
      <p:sp>
        <p:nvSpPr>
          <p:cNvPr id="23" name="SK-26-text-22"/>
          <p:cNvSpPr/>
          <p:nvPr/>
        </p:nvSpPr>
        <p:spPr>
          <a:xfrm>
            <a:off x="5362575" y="2667000"/>
            <a:ext cx="2986088" cy="5527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 explicitly advises against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this — holistic, person-centred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assessment is required.</a:t>
            </a:r>
            <a:endParaRPr lang="en-US" sz="1125" dirty="0"/>
          </a:p>
        </p:txBody>
      </p:sp>
      <p:sp>
        <p:nvSpPr>
          <p:cNvPr id="24" name="SK-26-text-23"/>
          <p:cNvSpPr/>
          <p:nvPr/>
        </p:nvSpPr>
        <p:spPr>
          <a:xfrm>
            <a:off x="8905875" y="2600325"/>
            <a:ext cx="3122265" cy="7369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Fluoxetine is the only SSRI licensed for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 in under-18s in the UK —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default to sertraline or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citalopram without specialist input.</a:t>
            </a:r>
            <a:endParaRPr lang="en-US" sz="1125" dirty="0"/>
          </a:p>
        </p:txBody>
      </p:sp>
      <p:sp>
        <p:nvSpPr>
          <p:cNvPr id="25" name="SK-26-text-24"/>
          <p:cNvSpPr/>
          <p:nvPr/>
        </p:nvSpPr>
        <p:spPr>
          <a:xfrm>
            <a:off x="1809750" y="4095750"/>
            <a:ext cx="4599533" cy="5527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MHRA mandates weekly review for the first four weeks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monitor for agitation, increased self-harm risk, and</a:t>
            </a:r>
            <a:endParaRPr lang="en-US" sz="1125" dirty="0"/>
          </a:p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suicidal ideation.</a:t>
            </a:r>
            <a:endParaRPr lang="en-US" sz="1125" dirty="0"/>
          </a:p>
        </p:txBody>
      </p:sp>
      <p:sp>
        <p:nvSpPr>
          <p:cNvPr id="26" name="SK-26-text-25"/>
          <p:cNvSpPr/>
          <p:nvPr/>
        </p:nvSpPr>
        <p:spPr>
          <a:xfrm>
            <a:off x="7172325" y="4305300"/>
            <a:ext cx="475669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Asking about self-harm or suicide does not increase risk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it provides relief and opens the door to help.</a:t>
            </a:r>
            <a:endParaRPr lang="en-US" sz="1125" dirty="0"/>
          </a:p>
        </p:txBody>
      </p:sp>
      <p:sp>
        <p:nvSpPr>
          <p:cNvPr id="27" name="SK-26-text-26"/>
          <p:cNvSpPr/>
          <p:nvPr/>
        </p:nvSpPr>
        <p:spPr>
          <a:xfrm>
            <a:off x="1809750" y="5686425"/>
            <a:ext cx="4767263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Waiting lists are long — active monitoring, safety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planning, and follow-up must continue in primary care.</a:t>
            </a:r>
            <a:endParaRPr lang="en-US" sz="1125" dirty="0"/>
          </a:p>
        </p:txBody>
      </p:sp>
      <p:sp>
        <p:nvSpPr>
          <p:cNvPr id="28" name="SK-26-text-27"/>
          <p:cNvSpPr/>
          <p:nvPr/>
        </p:nvSpPr>
        <p:spPr>
          <a:xfrm>
            <a:off x="7172325" y="5686425"/>
            <a:ext cx="4568130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leave a young person without a named review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date — longitudinal care is a GP's greatest asset.</a:t>
            </a:r>
            <a:endParaRPr lang="en-US" sz="1125" dirty="0"/>
          </a:p>
        </p:txBody>
      </p:sp>
      <p:sp>
        <p:nvSpPr>
          <p:cNvPr id="29" name="SK-26-text-28"/>
          <p:cNvSpPr/>
          <p:nvPr/>
        </p:nvSpPr>
        <p:spPr>
          <a:xfrm>
            <a:off x="11201400" y="6572250"/>
            <a:ext cx="523875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26 / 30</a:t>
            </a:r>
            <a:endParaRPr lang="en-US" sz="1125" dirty="0"/>
          </a:p>
        </p:txBody>
      </p:sp>
      <p:sp>
        <p:nvSpPr>
          <p:cNvPr id="30" name="SK-26-text-29"/>
          <p:cNvSpPr/>
          <p:nvPr/>
        </p:nvSpPr>
        <p:spPr>
          <a:xfrm>
            <a:off x="495300" y="6572250"/>
            <a:ext cx="20574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112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1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7-text-2"/>
          <p:cNvSpPr/>
          <p:nvPr/>
        </p:nvSpPr>
        <p:spPr>
          <a:xfrm>
            <a:off x="895350" y="466725"/>
            <a:ext cx="11296650" cy="5067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90"/>
              </a:lnSpc>
              <a:buNone/>
            </a:pPr>
            <a:r>
              <a:rPr lang="en-US" sz="2850" b="1" dirty="0">
                <a:solidFill>
                  <a:srgbClr val="000A66"/>
                </a:solidFill>
              </a:rPr>
              <a:t>Patient Communication Phrases</a:t>
            </a:r>
            <a:endParaRPr lang="en-US" sz="2850" dirty="0"/>
          </a:p>
        </p:txBody>
      </p:sp>
      <p:sp>
        <p:nvSpPr>
          <p:cNvPr id="4" name="SK-27-text-3"/>
          <p:cNvSpPr/>
          <p:nvPr/>
        </p:nvSpPr>
        <p:spPr>
          <a:xfrm>
            <a:off x="895350" y="2867025"/>
            <a:ext cx="3373636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“It took courage to come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talk about this —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 for trusting me.”</a:t>
            </a:r>
            <a:endParaRPr lang="en-US" sz="1725" dirty="0"/>
          </a:p>
        </p:txBody>
      </p:sp>
      <p:sp>
        <p:nvSpPr>
          <p:cNvPr id="5" name="SK-27-text-4"/>
          <p:cNvSpPr/>
          <p:nvPr/>
        </p:nvSpPr>
        <p:spPr>
          <a:xfrm>
            <a:off x="4629150" y="2867025"/>
            <a:ext cx="3488978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“Everything you tell me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stays between us, unless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I’m worried you’re not safe.”</a:t>
            </a:r>
            <a:endParaRPr lang="en-US" sz="1725" dirty="0"/>
          </a:p>
        </p:txBody>
      </p:sp>
      <p:sp>
        <p:nvSpPr>
          <p:cNvPr id="6" name="SK-27-text-5"/>
          <p:cNvSpPr/>
          <p:nvPr/>
        </p:nvSpPr>
        <p:spPr>
          <a:xfrm>
            <a:off x="8410575" y="2867025"/>
            <a:ext cx="3206055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“Can I ask you directly —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have you had thoughts of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hurting yourself?”</a:t>
            </a:r>
            <a:endParaRPr lang="en-US" sz="1725" dirty="0"/>
          </a:p>
        </p:txBody>
      </p:sp>
      <p:sp>
        <p:nvSpPr>
          <p:cNvPr id="7" name="SK-27-text-6"/>
          <p:cNvSpPr/>
          <p:nvPr/>
        </p:nvSpPr>
        <p:spPr>
          <a:xfrm>
            <a:off x="895350" y="4867275"/>
            <a:ext cx="3206055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“What helps when things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get really bad? Even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things count.”</a:t>
            </a:r>
            <a:endParaRPr lang="en-US" sz="1725" dirty="0"/>
          </a:p>
        </p:txBody>
      </p:sp>
      <p:sp>
        <p:nvSpPr>
          <p:cNvPr id="8" name="SK-27-text-7"/>
          <p:cNvSpPr/>
          <p:nvPr/>
        </p:nvSpPr>
        <p:spPr>
          <a:xfrm>
            <a:off x="4629150" y="4867275"/>
            <a:ext cx="3289846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“We're going to work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through this together. You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won't be doing this alone.”</a:t>
            </a:r>
            <a:endParaRPr lang="en-US" sz="1725" dirty="0"/>
          </a:p>
        </p:txBody>
      </p:sp>
      <p:sp>
        <p:nvSpPr>
          <p:cNvPr id="9" name="SK-27-text-8"/>
          <p:cNvSpPr/>
          <p:nvPr/>
        </p:nvSpPr>
        <p:spPr>
          <a:xfrm>
            <a:off x="8410575" y="4867275"/>
            <a:ext cx="3268861" cy="8545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“I’d like to see you again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two weeks — let’s book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before you leave.”</a:t>
            </a:r>
            <a:endParaRPr lang="en-US" sz="1725" dirty="0"/>
          </a:p>
        </p:txBody>
      </p:sp>
      <p:sp>
        <p:nvSpPr>
          <p:cNvPr id="10" name="SK-27-text-9"/>
          <p:cNvSpPr/>
          <p:nvPr/>
        </p:nvSpPr>
        <p:spPr>
          <a:xfrm>
            <a:off x="895350" y="2495550"/>
            <a:ext cx="2286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VALIDATION</a:t>
            </a:r>
            <a:endParaRPr lang="en-US" sz="1500" dirty="0"/>
          </a:p>
        </p:txBody>
      </p:sp>
      <p:sp>
        <p:nvSpPr>
          <p:cNvPr id="11" name="SK-27-text-10"/>
          <p:cNvSpPr/>
          <p:nvPr/>
        </p:nvSpPr>
        <p:spPr>
          <a:xfrm>
            <a:off x="4629150" y="2495550"/>
            <a:ext cx="3429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</a:t>
            </a:r>
            <a:endParaRPr lang="en-US" sz="1500" dirty="0"/>
          </a:p>
        </p:txBody>
      </p:sp>
      <p:sp>
        <p:nvSpPr>
          <p:cNvPr id="12" name="SK-27-text-11"/>
          <p:cNvSpPr/>
          <p:nvPr/>
        </p:nvSpPr>
        <p:spPr>
          <a:xfrm>
            <a:off x="8410575" y="2495550"/>
            <a:ext cx="3429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ASKING DIRECTLY</a:t>
            </a:r>
            <a:endParaRPr lang="en-US" sz="1500" dirty="0"/>
          </a:p>
        </p:txBody>
      </p:sp>
      <p:sp>
        <p:nvSpPr>
          <p:cNvPr id="13" name="SK-27-text-12"/>
          <p:cNvSpPr/>
          <p:nvPr/>
        </p:nvSpPr>
        <p:spPr>
          <a:xfrm>
            <a:off x="895350" y="4495800"/>
            <a:ext cx="1371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COPING</a:t>
            </a:r>
            <a:endParaRPr lang="en-US" sz="1500" dirty="0"/>
          </a:p>
        </p:txBody>
      </p:sp>
      <p:sp>
        <p:nvSpPr>
          <p:cNvPr id="14" name="SK-27-text-13"/>
          <p:cNvSpPr/>
          <p:nvPr/>
        </p:nvSpPr>
        <p:spPr>
          <a:xfrm>
            <a:off x="4629150" y="4495800"/>
            <a:ext cx="2514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REASSURANCE</a:t>
            </a:r>
            <a:endParaRPr lang="en-US" sz="1500" dirty="0"/>
          </a:p>
        </p:txBody>
      </p:sp>
      <p:sp>
        <p:nvSpPr>
          <p:cNvPr id="15" name="SK-27-text-14"/>
          <p:cNvSpPr/>
          <p:nvPr/>
        </p:nvSpPr>
        <p:spPr>
          <a:xfrm>
            <a:off x="8410575" y="4495800"/>
            <a:ext cx="20574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FOLLOW-UP</a:t>
            </a:r>
            <a:endParaRPr lang="en-US" sz="1500" dirty="0"/>
          </a:p>
        </p:txBody>
      </p:sp>
      <p:sp>
        <p:nvSpPr>
          <p:cNvPr id="16" name="SK-27-text-15"/>
          <p:cNvSpPr/>
          <p:nvPr/>
        </p:nvSpPr>
        <p:spPr>
          <a:xfrm>
            <a:off x="687586" y="1085850"/>
            <a:ext cx="11504414" cy="3000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875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Scripts for validation, confidentiality, and follow-up — use these in your consultations</a:t>
            </a:r>
            <a:endParaRPr lang="en-US" sz="1875" dirty="0"/>
          </a:p>
        </p:txBody>
      </p:sp>
      <p:sp>
        <p:nvSpPr>
          <p:cNvPr id="17" name="SK-27-text-16"/>
          <p:cNvSpPr/>
          <p:nvPr/>
        </p:nvSpPr>
        <p:spPr>
          <a:xfrm>
            <a:off x="10458450" y="6553200"/>
            <a:ext cx="1173361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76"/>
              </a:lnSpc>
              <a:buNone/>
            </a:pPr>
            <a:r>
              <a:rPr lang="en-US" sz="1200" dirty="0">
                <a:solidFill>
                  <a:srgbClr val="7979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27 of 30</a:t>
            </a:r>
            <a:endParaRPr lang="en-US" sz="1200" dirty="0"/>
          </a:p>
        </p:txBody>
      </p:sp>
      <p:sp>
        <p:nvSpPr>
          <p:cNvPr id="18" name="SK-27-text-17"/>
          <p:cNvSpPr/>
          <p:nvPr/>
        </p:nvSpPr>
        <p:spPr>
          <a:xfrm>
            <a:off x="628650" y="6553200"/>
            <a:ext cx="1920240" cy="1306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29"/>
              </a:lnSpc>
              <a:buNone/>
            </a:pPr>
            <a:r>
              <a:rPr lang="en-US" sz="1050" b="1" dirty="0">
                <a:solidFill>
                  <a:srgbClr val="000A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8-text-2"/>
          <p:cNvSpPr/>
          <p:nvPr/>
        </p:nvSpPr>
        <p:spPr>
          <a:xfrm>
            <a:off x="590550" y="533400"/>
            <a:ext cx="6858000" cy="566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63"/>
              </a:lnSpc>
              <a:buNone/>
            </a:pPr>
            <a:r>
              <a:rPr lang="en-US" sz="37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Quick Recall</a:t>
            </a:r>
            <a:endParaRPr lang="en-US" sz="3750" dirty="0"/>
          </a:p>
        </p:txBody>
      </p:sp>
      <p:sp>
        <p:nvSpPr>
          <p:cNvPr id="4" name="SK-28-text-3"/>
          <p:cNvSpPr/>
          <p:nvPr/>
        </p:nvSpPr>
        <p:spPr>
          <a:xfrm>
            <a:off x="3894237" y="733425"/>
            <a:ext cx="2546003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REVISION ESSENTIALS</a:t>
            </a:r>
            <a:endParaRPr lang="en-US" sz="1650" dirty="0"/>
          </a:p>
        </p:txBody>
      </p:sp>
      <p:sp>
        <p:nvSpPr>
          <p:cNvPr id="5" name="SK-28-text-4"/>
          <p:cNvSpPr/>
          <p:nvPr/>
        </p:nvSpPr>
        <p:spPr>
          <a:xfrm>
            <a:off x="895350" y="1771650"/>
            <a:ext cx="184404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 IN 3</a:t>
            </a:r>
            <a:endParaRPr lang="en-US" sz="1650" dirty="0"/>
          </a:p>
        </p:txBody>
      </p:sp>
      <p:sp>
        <p:nvSpPr>
          <p:cNvPr id="6" name="SK-28-text-5"/>
          <p:cNvSpPr/>
          <p:nvPr/>
        </p:nvSpPr>
        <p:spPr>
          <a:xfrm>
            <a:off x="895350" y="2705100"/>
            <a:ext cx="251460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</a:t>
            </a:r>
            <a:endParaRPr lang="en-US" sz="1650" dirty="0"/>
          </a:p>
        </p:txBody>
      </p:sp>
      <p:sp>
        <p:nvSpPr>
          <p:cNvPr id="7" name="SK-28-text-6"/>
          <p:cNvSpPr/>
          <p:nvPr/>
        </p:nvSpPr>
        <p:spPr>
          <a:xfrm>
            <a:off x="895350" y="3648075"/>
            <a:ext cx="251460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FLUOXETINE</a:t>
            </a:r>
            <a:endParaRPr lang="en-US" sz="1650" dirty="0"/>
          </a:p>
        </p:txBody>
      </p:sp>
      <p:sp>
        <p:nvSpPr>
          <p:cNvPr id="8" name="SK-28-text-7"/>
          <p:cNvSpPr/>
          <p:nvPr/>
        </p:nvSpPr>
        <p:spPr>
          <a:xfrm>
            <a:off x="895350" y="4581525"/>
            <a:ext cx="301752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NG225</a:t>
            </a:r>
            <a:endParaRPr lang="en-US" sz="1650" dirty="0"/>
          </a:p>
        </p:txBody>
      </p:sp>
      <p:sp>
        <p:nvSpPr>
          <p:cNvPr id="9" name="SK-28-text-8"/>
          <p:cNvSpPr/>
          <p:nvPr/>
        </p:nvSpPr>
        <p:spPr>
          <a:xfrm>
            <a:off x="895350" y="5514975"/>
            <a:ext cx="226314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SELF-HARM</a:t>
            </a:r>
            <a:endParaRPr lang="en-US" sz="1650" dirty="0"/>
          </a:p>
        </p:txBody>
      </p:sp>
      <p:sp>
        <p:nvSpPr>
          <p:cNvPr id="10" name="SK-28-text-9"/>
          <p:cNvSpPr/>
          <p:nvPr/>
        </p:nvSpPr>
        <p:spPr>
          <a:xfrm>
            <a:off x="6562725" y="1771650"/>
            <a:ext cx="75438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DBT</a:t>
            </a:r>
            <a:endParaRPr lang="en-US" sz="1650" dirty="0"/>
          </a:p>
        </p:txBody>
      </p:sp>
      <p:sp>
        <p:nvSpPr>
          <p:cNvPr id="11" name="SK-28-text-10"/>
          <p:cNvSpPr/>
          <p:nvPr/>
        </p:nvSpPr>
        <p:spPr>
          <a:xfrm>
            <a:off x="6562725" y="2705100"/>
            <a:ext cx="276606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SAFETY PLAN</a:t>
            </a:r>
            <a:endParaRPr lang="en-US" sz="1650" dirty="0"/>
          </a:p>
        </p:txBody>
      </p:sp>
      <p:sp>
        <p:nvSpPr>
          <p:cNvPr id="12" name="SK-28-text-11"/>
          <p:cNvSpPr/>
          <p:nvPr/>
        </p:nvSpPr>
        <p:spPr>
          <a:xfrm>
            <a:off x="6562725" y="3648075"/>
            <a:ext cx="301752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CAMHS URGENT</a:t>
            </a:r>
            <a:endParaRPr lang="en-US" sz="1650" dirty="0"/>
          </a:p>
        </p:txBody>
      </p:sp>
      <p:sp>
        <p:nvSpPr>
          <p:cNvPr id="13" name="SK-28-text-12"/>
          <p:cNvSpPr/>
          <p:nvPr/>
        </p:nvSpPr>
        <p:spPr>
          <a:xfrm>
            <a:off x="6562725" y="4581525"/>
            <a:ext cx="301752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ASKING HELPS</a:t>
            </a:r>
            <a:endParaRPr lang="en-US" sz="1650" dirty="0"/>
          </a:p>
        </p:txBody>
      </p:sp>
      <p:sp>
        <p:nvSpPr>
          <p:cNvPr id="14" name="SK-28-text-13"/>
          <p:cNvSpPr/>
          <p:nvPr/>
        </p:nvSpPr>
        <p:spPr>
          <a:xfrm>
            <a:off x="6562725" y="5514975"/>
            <a:ext cx="226314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FOLLOW UP</a:t>
            </a:r>
            <a:endParaRPr lang="en-US" sz="1650" dirty="0"/>
          </a:p>
        </p:txBody>
      </p:sp>
      <p:sp>
        <p:nvSpPr>
          <p:cNvPr id="15" name="SK-28-text-14"/>
          <p:cNvSpPr/>
          <p:nvPr/>
        </p:nvSpPr>
        <p:spPr>
          <a:xfrm>
            <a:off x="762000" y="1209675"/>
            <a:ext cx="11430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Core facts to carry into every consultation — and into the exam</a:t>
            </a:r>
            <a:endParaRPr lang="en-US" sz="1500" dirty="0"/>
          </a:p>
        </p:txBody>
      </p:sp>
      <p:sp>
        <p:nvSpPr>
          <p:cNvPr id="16" name="SK-28-text-15"/>
          <p:cNvSpPr/>
          <p:nvPr/>
        </p:nvSpPr>
        <p:spPr>
          <a:xfrm>
            <a:off x="895350" y="2038350"/>
            <a:ext cx="5553075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 people attending GP have a diagnosable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mental health condition</a:t>
            </a:r>
            <a:endParaRPr lang="en-US" sz="1500" dirty="0"/>
          </a:p>
        </p:txBody>
      </p:sp>
      <p:sp>
        <p:nvSpPr>
          <p:cNvPr id="17" name="SK-28-text-16"/>
          <p:cNvSpPr/>
          <p:nvPr/>
        </p:nvSpPr>
        <p:spPr>
          <a:xfrm>
            <a:off x="895350" y="2971800"/>
            <a:ext cx="5196780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Irritability over sadness; use PHQ-A — score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≥10 suggests depression</a:t>
            </a:r>
            <a:endParaRPr lang="en-US" sz="1500" dirty="0"/>
          </a:p>
        </p:txBody>
      </p:sp>
      <p:sp>
        <p:nvSpPr>
          <p:cNvPr id="18" name="SK-28-text-17"/>
          <p:cNvSpPr/>
          <p:nvPr/>
        </p:nvSpPr>
        <p:spPr>
          <a:xfrm>
            <a:off x="895350" y="3914775"/>
            <a:ext cx="5500688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Only licensed antidepressant for depression in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under-18s in the UK</a:t>
            </a:r>
            <a:endParaRPr lang="en-US" sz="1500" dirty="0"/>
          </a:p>
        </p:txBody>
      </p:sp>
      <p:sp>
        <p:nvSpPr>
          <p:cNvPr id="19" name="SK-28-text-18"/>
          <p:cNvSpPr/>
          <p:nvPr/>
        </p:nvSpPr>
        <p:spPr>
          <a:xfrm>
            <a:off x="895350" y="4848225"/>
            <a:ext cx="5259586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 risk scales — use holistic, person-centred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assessment every time</a:t>
            </a:r>
            <a:endParaRPr lang="en-US" sz="1500" dirty="0"/>
          </a:p>
        </p:txBody>
      </p:sp>
      <p:sp>
        <p:nvSpPr>
          <p:cNvPr id="20" name="SK-28-text-19"/>
          <p:cNvSpPr/>
          <p:nvPr/>
        </p:nvSpPr>
        <p:spPr>
          <a:xfrm>
            <a:off x="895350" y="5781675"/>
            <a:ext cx="5081588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Female:male ratio 6:1; peak onset age 12-15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years</a:t>
            </a:r>
            <a:endParaRPr lang="en-US" sz="1500" dirty="0"/>
          </a:p>
        </p:txBody>
      </p:sp>
      <p:sp>
        <p:nvSpPr>
          <p:cNvPr id="21" name="SK-28-text-20"/>
          <p:cNvSpPr/>
          <p:nvPr/>
        </p:nvSpPr>
        <p:spPr>
          <a:xfrm>
            <a:off x="6492180" y="2038350"/>
            <a:ext cx="5699671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Evidence-based therapy for recurrent self-harm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harm with emotional dysregulation</a:t>
            </a:r>
            <a:endParaRPr lang="en-US" sz="1500" dirty="0"/>
          </a:p>
        </p:txBody>
      </p:sp>
      <p:sp>
        <p:nvSpPr>
          <p:cNvPr id="22" name="SK-28-text-21"/>
          <p:cNvSpPr/>
          <p:nvPr/>
        </p:nvSpPr>
        <p:spPr>
          <a:xfrm>
            <a:off x="6562725" y="2971800"/>
            <a:ext cx="5092005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Co-create every time; always include crisis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contacts (Samaritans 116 123)</a:t>
            </a:r>
            <a:endParaRPr lang="en-US" sz="1500" dirty="0"/>
          </a:p>
        </p:txBody>
      </p:sp>
      <p:sp>
        <p:nvSpPr>
          <p:cNvPr id="23" name="SK-28-text-22"/>
          <p:cNvSpPr/>
          <p:nvPr/>
        </p:nvSpPr>
        <p:spPr>
          <a:xfrm>
            <a:off x="6562725" y="3914775"/>
            <a:ext cx="4966246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Suicidal intent + specific plan + access to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means → same-day referral</a:t>
            </a:r>
            <a:endParaRPr lang="en-US" sz="1500" dirty="0"/>
          </a:p>
        </p:txBody>
      </p:sp>
      <p:sp>
        <p:nvSpPr>
          <p:cNvPr id="24" name="SK-28-text-23"/>
          <p:cNvSpPr/>
          <p:nvPr/>
        </p:nvSpPr>
        <p:spPr>
          <a:xfrm>
            <a:off x="6562725" y="4848225"/>
            <a:ext cx="5479703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Asking about suicide does NOT increase risk —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it provides relief</a:t>
            </a:r>
            <a:endParaRPr lang="en-US" sz="1500" dirty="0"/>
          </a:p>
        </p:txBody>
      </p:sp>
      <p:sp>
        <p:nvSpPr>
          <p:cNvPr id="25" name="SK-28-text-24"/>
          <p:cNvSpPr/>
          <p:nvPr/>
        </p:nvSpPr>
        <p:spPr>
          <a:xfrm>
            <a:off x="6562725" y="5781675"/>
            <a:ext cx="5573911" cy="4152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Review every 2-4 weeks — never leave a young</a:t>
            </a:r>
            <a:endParaRPr lang="en-US" sz="1500" dirty="0"/>
          </a:p>
          <a:p>
            <a:pPr marL="0" indent="0">
              <a:lnSpc>
                <a:spcPts val="1635"/>
              </a:lnSpc>
              <a:buNone/>
            </a:pPr>
            <a:r>
              <a:rPr lang="en-US" sz="1500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person without a return date</a:t>
            </a:r>
            <a:endParaRPr lang="en-US" sz="1500" dirty="0"/>
          </a:p>
        </p:txBody>
      </p:sp>
      <p:sp>
        <p:nvSpPr>
          <p:cNvPr id="26" name="SK-28-text-25"/>
          <p:cNvSpPr/>
          <p:nvPr/>
        </p:nvSpPr>
        <p:spPr>
          <a:xfrm>
            <a:off x="533400" y="6467475"/>
            <a:ext cx="260604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1620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425" dirty="0"/>
          </a:p>
        </p:txBody>
      </p:sp>
      <p:sp>
        <p:nvSpPr>
          <p:cNvPr id="27" name="SK-28-text-26"/>
          <p:cNvSpPr/>
          <p:nvPr/>
        </p:nvSpPr>
        <p:spPr>
          <a:xfrm>
            <a:off x="9677400" y="6467475"/>
            <a:ext cx="2147888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07"/>
              </a:lnSpc>
              <a:buNone/>
            </a:pPr>
            <a:r>
              <a:rPr lang="en-US" sz="1350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784" y="4409629"/>
            <a:ext cx="536377" cy="555427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165" y="4409629"/>
            <a:ext cx="524173" cy="548580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4" y="4409629"/>
            <a:ext cx="536377" cy="555427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0784" y="2187625"/>
            <a:ext cx="548580" cy="555427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2165" y="2187625"/>
            <a:ext cx="524173" cy="555427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694" y="2187625"/>
            <a:ext cx="536377" cy="555427"/>
          </a:xfrm>
          <a:prstGeom prst="rect">
            <a:avLst/>
          </a:prstGeom>
        </p:spPr>
      </p:pic>
      <p:sp>
        <p:nvSpPr>
          <p:cNvPr id="9" name="SK-29-text-8"/>
          <p:cNvSpPr/>
          <p:nvPr/>
        </p:nvSpPr>
        <p:spPr>
          <a:xfrm>
            <a:off x="857250" y="781050"/>
            <a:ext cx="8046720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92"/>
              </a:lnSpc>
              <a:buNone/>
            </a:pPr>
            <a:r>
              <a:rPr lang="en-US" sz="33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Useful Resources</a:t>
            </a:r>
            <a:endParaRPr lang="en-US" sz="3300" dirty="0"/>
          </a:p>
        </p:txBody>
      </p:sp>
      <p:sp>
        <p:nvSpPr>
          <p:cNvPr id="10" name="SK-29-text-9"/>
          <p:cNvSpPr/>
          <p:nvPr/>
        </p:nvSpPr>
        <p:spPr>
          <a:xfrm>
            <a:off x="857250" y="1409700"/>
            <a:ext cx="11334750" cy="3155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84"/>
              </a:lnSpc>
              <a:buNone/>
            </a:pPr>
            <a:r>
              <a:rPr lang="en-US" sz="172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Helplines, online support, and clinical guidelines for GP practice</a:t>
            </a:r>
            <a:endParaRPr lang="en-US" sz="1725" dirty="0"/>
          </a:p>
        </p:txBody>
      </p:sp>
      <p:sp>
        <p:nvSpPr>
          <p:cNvPr id="11" name="SK-29-text-10"/>
          <p:cNvSpPr/>
          <p:nvPr/>
        </p:nvSpPr>
        <p:spPr>
          <a:xfrm>
            <a:off x="1400175" y="2209800"/>
            <a:ext cx="262890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Samaritans</a:t>
            </a:r>
            <a:endParaRPr lang="en-US" sz="1725" dirty="0"/>
          </a:p>
        </p:txBody>
      </p:sp>
      <p:sp>
        <p:nvSpPr>
          <p:cNvPr id="12" name="SK-29-text-11"/>
          <p:cNvSpPr/>
          <p:nvPr/>
        </p:nvSpPr>
        <p:spPr>
          <a:xfrm>
            <a:off x="5114925" y="2209800"/>
            <a:ext cx="236601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Childline</a:t>
            </a:r>
            <a:endParaRPr lang="en-US" sz="1725" dirty="0"/>
          </a:p>
        </p:txBody>
      </p:sp>
      <p:sp>
        <p:nvSpPr>
          <p:cNvPr id="13" name="SK-29-text-12"/>
          <p:cNvSpPr/>
          <p:nvPr/>
        </p:nvSpPr>
        <p:spPr>
          <a:xfrm>
            <a:off x="8839200" y="2209800"/>
            <a:ext cx="262890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YoungMinds</a:t>
            </a:r>
            <a:endParaRPr lang="en-US" sz="1725" dirty="0"/>
          </a:p>
        </p:txBody>
      </p:sp>
      <p:sp>
        <p:nvSpPr>
          <p:cNvPr id="14" name="SK-29-text-13"/>
          <p:cNvSpPr/>
          <p:nvPr/>
        </p:nvSpPr>
        <p:spPr>
          <a:xfrm>
            <a:off x="1400175" y="4457700"/>
            <a:ext cx="131445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Kooth</a:t>
            </a:r>
            <a:endParaRPr lang="en-US" sz="1725" dirty="0"/>
          </a:p>
        </p:txBody>
      </p:sp>
      <p:sp>
        <p:nvSpPr>
          <p:cNvPr id="15" name="SK-29-text-14"/>
          <p:cNvSpPr/>
          <p:nvPr/>
        </p:nvSpPr>
        <p:spPr>
          <a:xfrm>
            <a:off x="5114925" y="4457700"/>
            <a:ext cx="315468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NG225</a:t>
            </a:r>
            <a:endParaRPr lang="en-US" sz="1725" dirty="0"/>
          </a:p>
        </p:txBody>
      </p:sp>
      <p:sp>
        <p:nvSpPr>
          <p:cNvPr id="16" name="SK-29-text-15"/>
          <p:cNvSpPr/>
          <p:nvPr/>
        </p:nvSpPr>
        <p:spPr>
          <a:xfrm>
            <a:off x="8839200" y="4457700"/>
            <a:ext cx="3154680" cy="271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9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NG134</a:t>
            </a:r>
            <a:endParaRPr lang="en-US" sz="1725" dirty="0"/>
          </a:p>
        </p:txBody>
      </p:sp>
      <p:sp>
        <p:nvSpPr>
          <p:cNvPr id="17" name="SK-29-text-16"/>
          <p:cNvSpPr/>
          <p:nvPr/>
        </p:nvSpPr>
        <p:spPr>
          <a:xfrm>
            <a:off x="1400175" y="2533650"/>
            <a:ext cx="2514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116 123</a:t>
            </a:r>
            <a:endParaRPr lang="en-US" sz="1500" dirty="0"/>
          </a:p>
        </p:txBody>
      </p:sp>
      <p:sp>
        <p:nvSpPr>
          <p:cNvPr id="18" name="SK-29-text-17"/>
          <p:cNvSpPr/>
          <p:nvPr/>
        </p:nvSpPr>
        <p:spPr>
          <a:xfrm>
            <a:off x="5114925" y="2533650"/>
            <a:ext cx="32766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0800 1111</a:t>
            </a:r>
            <a:endParaRPr lang="en-US" sz="1500" dirty="0"/>
          </a:p>
        </p:txBody>
      </p:sp>
      <p:sp>
        <p:nvSpPr>
          <p:cNvPr id="19" name="SK-29-text-18"/>
          <p:cNvSpPr/>
          <p:nvPr/>
        </p:nvSpPr>
        <p:spPr>
          <a:xfrm>
            <a:off x="8839200" y="2533650"/>
            <a:ext cx="33528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www.youngminds.org.uk</a:t>
            </a:r>
            <a:endParaRPr lang="en-US" sz="1500" dirty="0"/>
          </a:p>
        </p:txBody>
      </p:sp>
      <p:sp>
        <p:nvSpPr>
          <p:cNvPr id="20" name="SK-29-text-19"/>
          <p:cNvSpPr/>
          <p:nvPr/>
        </p:nvSpPr>
        <p:spPr>
          <a:xfrm>
            <a:off x="1400175" y="4781550"/>
            <a:ext cx="2377440" cy="158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8"/>
              </a:lnSpc>
              <a:buNone/>
            </a:pPr>
            <a:r>
              <a:rPr lang="en-US" sz="12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www.kooth.com</a:t>
            </a:r>
            <a:endParaRPr lang="en-US" sz="1200" dirty="0"/>
          </a:p>
        </p:txBody>
      </p:sp>
      <p:sp>
        <p:nvSpPr>
          <p:cNvPr id="21" name="SK-29-text-20"/>
          <p:cNvSpPr/>
          <p:nvPr/>
        </p:nvSpPr>
        <p:spPr>
          <a:xfrm>
            <a:off x="5114925" y="4781550"/>
            <a:ext cx="5852160" cy="158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8"/>
              </a:lnSpc>
              <a:buNone/>
            </a:pPr>
            <a:r>
              <a:rPr lang="en-US" sz="12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www.nice.org.uk/guidance/ng225</a:t>
            </a:r>
            <a:endParaRPr lang="en-US" sz="1200" dirty="0"/>
          </a:p>
        </p:txBody>
      </p:sp>
      <p:sp>
        <p:nvSpPr>
          <p:cNvPr id="22" name="SK-29-text-21"/>
          <p:cNvSpPr/>
          <p:nvPr/>
        </p:nvSpPr>
        <p:spPr>
          <a:xfrm>
            <a:off x="8839200" y="4781550"/>
            <a:ext cx="3352800" cy="158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8"/>
              </a:lnSpc>
              <a:buNone/>
            </a:pPr>
            <a:r>
              <a:rPr lang="en-US" sz="1200" b="1" dirty="0">
                <a:solidFill>
                  <a:srgbClr val="9E46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www.nice.org.uk/guidance/ng134</a:t>
            </a:r>
            <a:endParaRPr lang="en-US" sz="1200" dirty="0"/>
          </a:p>
        </p:txBody>
      </p:sp>
      <p:sp>
        <p:nvSpPr>
          <p:cNvPr id="23" name="SK-29-text-22"/>
          <p:cNvSpPr/>
          <p:nvPr/>
        </p:nvSpPr>
        <p:spPr>
          <a:xfrm>
            <a:off x="1400175" y="2819400"/>
            <a:ext cx="2923133" cy="4405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Free to call, 24 hours a day, 7 days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week</a:t>
            </a:r>
            <a:endParaRPr lang="en-US" sz="1275" dirty="0"/>
          </a:p>
        </p:txBody>
      </p:sp>
      <p:sp>
        <p:nvSpPr>
          <p:cNvPr id="24" name="SK-29-text-23"/>
          <p:cNvSpPr/>
          <p:nvPr/>
        </p:nvSpPr>
        <p:spPr>
          <a:xfrm>
            <a:off x="5114925" y="2819400"/>
            <a:ext cx="2451646" cy="4405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Free, confidential support for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under-19s, 24 hours</a:t>
            </a:r>
            <a:endParaRPr lang="en-US" sz="1275" dirty="0"/>
          </a:p>
        </p:txBody>
      </p:sp>
      <p:sp>
        <p:nvSpPr>
          <p:cNvPr id="25" name="SK-29-text-24"/>
          <p:cNvSpPr/>
          <p:nvPr/>
        </p:nvSpPr>
        <p:spPr>
          <a:xfrm>
            <a:off x="8839200" y="2819400"/>
            <a:ext cx="3122265" cy="4405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Mental health information and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support for young people and parents</a:t>
            </a:r>
            <a:endParaRPr lang="en-US" sz="1275" dirty="0"/>
          </a:p>
        </p:txBody>
      </p:sp>
      <p:sp>
        <p:nvSpPr>
          <p:cNvPr id="26" name="SK-29-text-25"/>
          <p:cNvSpPr/>
          <p:nvPr/>
        </p:nvSpPr>
        <p:spPr>
          <a:xfrm>
            <a:off x="1400175" y="5057775"/>
            <a:ext cx="3069878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Free, safe, anonymous online mental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health support for young people</a:t>
            </a:r>
            <a:endParaRPr lang="en-US" sz="1275" dirty="0"/>
          </a:p>
        </p:txBody>
      </p:sp>
      <p:sp>
        <p:nvSpPr>
          <p:cNvPr id="27" name="SK-29-text-26"/>
          <p:cNvSpPr/>
          <p:nvPr/>
        </p:nvSpPr>
        <p:spPr>
          <a:xfrm>
            <a:off x="5114925" y="5057775"/>
            <a:ext cx="3111698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Self-Harm: Assessment, Management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and Preventing Recurrence (2022)</a:t>
            </a:r>
            <a:endParaRPr lang="en-US" sz="1275" dirty="0"/>
          </a:p>
        </p:txBody>
      </p:sp>
      <p:sp>
        <p:nvSpPr>
          <p:cNvPr id="28" name="SK-29-text-27"/>
          <p:cNvSpPr/>
          <p:nvPr/>
        </p:nvSpPr>
        <p:spPr>
          <a:xfrm>
            <a:off x="8839200" y="5057775"/>
            <a:ext cx="2807940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Depression in Children and Young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People (reviewed 2024)</a:t>
            </a:r>
            <a:endParaRPr lang="en-US" sz="1275" dirty="0"/>
          </a:p>
        </p:txBody>
      </p:sp>
      <p:sp>
        <p:nvSpPr>
          <p:cNvPr id="29" name="SK-29-text-28"/>
          <p:cNvSpPr/>
          <p:nvPr/>
        </p:nvSpPr>
        <p:spPr>
          <a:xfrm>
            <a:off x="1466850" y="3381375"/>
            <a:ext cx="224028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9E46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Crisis Support</a:t>
            </a:r>
            <a:endParaRPr lang="en-US" sz="1050" dirty="0"/>
          </a:p>
        </p:txBody>
      </p:sp>
      <p:sp>
        <p:nvSpPr>
          <p:cNvPr id="30" name="SK-29-text-29"/>
          <p:cNvSpPr/>
          <p:nvPr/>
        </p:nvSpPr>
        <p:spPr>
          <a:xfrm>
            <a:off x="5191125" y="3381375"/>
            <a:ext cx="165354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9E46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Under-19s</a:t>
            </a:r>
            <a:endParaRPr lang="en-US" sz="1050" dirty="0"/>
          </a:p>
        </p:txBody>
      </p:sp>
      <p:sp>
        <p:nvSpPr>
          <p:cNvPr id="31" name="SK-29-text-30"/>
          <p:cNvSpPr/>
          <p:nvPr/>
        </p:nvSpPr>
        <p:spPr>
          <a:xfrm>
            <a:off x="8915400" y="3381375"/>
            <a:ext cx="240030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9E46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Online Resource</a:t>
            </a:r>
            <a:endParaRPr lang="en-US" sz="1050" dirty="0"/>
          </a:p>
        </p:txBody>
      </p:sp>
      <p:sp>
        <p:nvSpPr>
          <p:cNvPr id="32" name="SK-29-text-31"/>
          <p:cNvSpPr/>
          <p:nvPr/>
        </p:nvSpPr>
        <p:spPr>
          <a:xfrm>
            <a:off x="1466850" y="5581650"/>
            <a:ext cx="288036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9E46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Online Counselling</a:t>
            </a:r>
            <a:endParaRPr lang="en-US" sz="1050" dirty="0"/>
          </a:p>
        </p:txBody>
      </p:sp>
      <p:sp>
        <p:nvSpPr>
          <p:cNvPr id="33" name="SK-29-text-32"/>
          <p:cNvSpPr/>
          <p:nvPr/>
        </p:nvSpPr>
        <p:spPr>
          <a:xfrm>
            <a:off x="5191125" y="5581650"/>
            <a:ext cx="288036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 Guideline</a:t>
            </a:r>
            <a:endParaRPr lang="en-US" sz="1050" dirty="0"/>
          </a:p>
        </p:txBody>
      </p:sp>
      <p:sp>
        <p:nvSpPr>
          <p:cNvPr id="34" name="SK-29-text-33"/>
          <p:cNvSpPr/>
          <p:nvPr/>
        </p:nvSpPr>
        <p:spPr>
          <a:xfrm>
            <a:off x="8915400" y="5581650"/>
            <a:ext cx="288036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 Guideline</a:t>
            </a:r>
            <a:endParaRPr lang="en-US" sz="1050" dirty="0"/>
          </a:p>
        </p:txBody>
      </p:sp>
      <p:sp>
        <p:nvSpPr>
          <p:cNvPr id="35" name="SK-29-text-34"/>
          <p:cNvSpPr/>
          <p:nvPr/>
        </p:nvSpPr>
        <p:spPr>
          <a:xfrm>
            <a:off x="619125" y="161925"/>
            <a:ext cx="106299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9E46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Teenage Mental Health &amp; Self-Harm</a:t>
            </a:r>
            <a:endParaRPr lang="en-US" sz="1125" dirty="0"/>
          </a:p>
        </p:txBody>
      </p:sp>
      <p:sp>
        <p:nvSpPr>
          <p:cNvPr id="36" name="SK-29-text-35"/>
          <p:cNvSpPr/>
          <p:nvPr/>
        </p:nvSpPr>
        <p:spPr>
          <a:xfrm>
            <a:off x="9867900" y="6553200"/>
            <a:ext cx="18439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Page 29 of 30 · May 2026</a:t>
            </a:r>
            <a:endParaRPr lang="en-US" sz="1125" dirty="0"/>
          </a:p>
        </p:txBody>
      </p:sp>
      <p:sp>
        <p:nvSpPr>
          <p:cNvPr id="37" name="SK-29-text-36"/>
          <p:cNvSpPr/>
          <p:nvPr/>
        </p:nvSpPr>
        <p:spPr>
          <a:xfrm>
            <a:off x="9915525" y="161925"/>
            <a:ext cx="181257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8" name="SK-29-text-37"/>
          <p:cNvSpPr/>
          <p:nvPr/>
        </p:nvSpPr>
        <p:spPr>
          <a:xfrm>
            <a:off x="657225" y="6553200"/>
            <a:ext cx="192024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39" name="SK-29-text-38"/>
          <p:cNvSpPr/>
          <p:nvPr/>
        </p:nvSpPr>
        <p:spPr>
          <a:xfrm>
            <a:off x="574774" y="6099423"/>
            <a:ext cx="12192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check your local CAMHS referral pathway — waiting times and thresholds vary by region. Contact your local CAMHS team directly for up-to-date referral criteria.</a:t>
            </a:r>
            <a:endParaRPr lang="en-US" sz="11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5561707"/>
            <a:ext cx="585192" cy="109686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863" y="1837879"/>
            <a:ext cx="1121569" cy="1008013"/>
          </a:xfrm>
          <a:prstGeom prst="rect">
            <a:avLst/>
          </a:prstGeom>
        </p:spPr>
      </p:pic>
      <p:sp>
        <p:nvSpPr>
          <p:cNvPr id="5" name="SK-30-text-4"/>
          <p:cNvSpPr/>
          <p:nvPr/>
        </p:nvSpPr>
        <p:spPr>
          <a:xfrm>
            <a:off x="809625" y="485775"/>
            <a:ext cx="548640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132147"/>
                </a:solidFill>
              </a:rPr>
              <a:t>Disclaimer</a:t>
            </a:r>
            <a:endParaRPr lang="en-US" sz="3600" dirty="0"/>
          </a:p>
        </p:txBody>
      </p:sp>
      <p:sp>
        <p:nvSpPr>
          <p:cNvPr id="6" name="SK-30-text-5"/>
          <p:cNvSpPr/>
          <p:nvPr/>
        </p:nvSpPr>
        <p:spPr>
          <a:xfrm>
            <a:off x="1787277" y="2971800"/>
            <a:ext cx="8664773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13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resource is intended for educational purposes only.</a:t>
            </a:r>
            <a:endParaRPr lang="en-US" sz="2100" dirty="0"/>
          </a:p>
        </p:txBody>
      </p:sp>
      <p:sp>
        <p:nvSpPr>
          <p:cNvPr id="7" name="SK-30-text-6"/>
          <p:cNvSpPr/>
          <p:nvPr/>
        </p:nvSpPr>
        <p:spPr>
          <a:xfrm>
            <a:off x="838200" y="1143000"/>
            <a:ext cx="998982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Please read before using this resource</a:t>
            </a:r>
            <a:endParaRPr lang="en-US" sz="1725" dirty="0"/>
          </a:p>
        </p:txBody>
      </p:sp>
      <p:sp>
        <p:nvSpPr>
          <p:cNvPr id="8" name="SK-30-text-7"/>
          <p:cNvSpPr/>
          <p:nvPr/>
        </p:nvSpPr>
        <p:spPr>
          <a:xfrm>
            <a:off x="1243905" y="3390900"/>
            <a:ext cx="9723090" cy="9135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verify all clinical advice, drug doses, and treatment recommendations</a:t>
            </a:r>
            <a:endParaRPr lang="en-US" sz="1725" dirty="0"/>
          </a:p>
          <a:p>
            <a:pPr marL="0" indent="0" algn="ctr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against the most current editions of NICE guidance and the British National</a:t>
            </a:r>
            <a:endParaRPr lang="en-US" sz="1725" dirty="0"/>
          </a:p>
          <a:p>
            <a:pPr marL="0" indent="0" algn="ctr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Formulary (BNF) before applying to patient care.</a:t>
            </a:r>
            <a:endParaRPr lang="en-US" sz="1725" dirty="0"/>
          </a:p>
        </p:txBody>
      </p:sp>
      <p:sp>
        <p:nvSpPr>
          <p:cNvPr id="9" name="SK-30-text-8"/>
          <p:cNvSpPr/>
          <p:nvPr/>
        </p:nvSpPr>
        <p:spPr>
          <a:xfrm>
            <a:off x="5297686" y="5781675"/>
            <a:ext cx="1634430" cy="2074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34"/>
              </a:lnSpc>
              <a:buNone/>
            </a:pPr>
            <a:r>
              <a:rPr lang="en-US" sz="1650" b="1" dirty="0">
                <a:solidFill>
                  <a:srgbClr val="13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</a:t>
            </a:r>
            <a:endParaRPr lang="en-US" sz="1650" dirty="0"/>
          </a:p>
        </p:txBody>
      </p:sp>
      <p:sp>
        <p:nvSpPr>
          <p:cNvPr id="10" name="SK-30-text-9"/>
          <p:cNvSpPr/>
          <p:nvPr/>
        </p:nvSpPr>
        <p:spPr>
          <a:xfrm>
            <a:off x="3125986" y="5095875"/>
            <a:ext cx="6034980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Sources referenced in this deck</a:t>
            </a:r>
            <a:endParaRPr lang="en-US" sz="1200" dirty="0"/>
          </a:p>
          <a:p>
            <a:pPr marL="0" indent="0" algn="ctr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NG225 · NICE NG134 · NICE NG185 · NICE NG87 · NICE CKS · BNF</a:t>
            </a:r>
            <a:endParaRPr lang="en-US" sz="1200" dirty="0"/>
          </a:p>
        </p:txBody>
      </p:sp>
      <p:sp>
        <p:nvSpPr>
          <p:cNvPr id="11" name="SK-30-text-10"/>
          <p:cNvSpPr/>
          <p:nvPr/>
        </p:nvSpPr>
        <p:spPr>
          <a:xfrm>
            <a:off x="5139184" y="6029325"/>
            <a:ext cx="1980158" cy="2117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68"/>
              </a:lnSpc>
              <a:buNone/>
            </a:pPr>
            <a:r>
              <a:rPr lang="en-US" sz="1200" dirty="0">
                <a:solidFill>
                  <a:srgbClr val="F796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2" name="SK-30-text-11"/>
          <p:cNvSpPr/>
          <p:nvPr/>
        </p:nvSpPr>
        <p:spPr>
          <a:xfrm>
            <a:off x="5340102" y="6267450"/>
            <a:ext cx="1540073" cy="2117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May 2026</a:t>
            </a:r>
            <a:endParaRPr lang="en-US" sz="1200" dirty="0"/>
          </a:p>
        </p:txBody>
      </p:sp>
      <p:sp>
        <p:nvSpPr>
          <p:cNvPr id="13" name="SK-30-text-12"/>
          <p:cNvSpPr/>
          <p:nvPr/>
        </p:nvSpPr>
        <p:spPr>
          <a:xfrm>
            <a:off x="323850" y="6572250"/>
            <a:ext cx="19202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32147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14" name="SK-30-text-13"/>
          <p:cNvSpPr/>
          <p:nvPr/>
        </p:nvSpPr>
        <p:spPr>
          <a:xfrm>
            <a:off x="10801350" y="6572250"/>
            <a:ext cx="115252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Page 30 of 30</a:t>
            </a:r>
            <a:endParaRPr lang="en-US" sz="1200" dirty="0"/>
          </a:p>
        </p:txBody>
      </p:sp>
      <p:sp>
        <p:nvSpPr>
          <p:cNvPr id="15" name="SK-30-text-14"/>
          <p:cNvSpPr/>
          <p:nvPr/>
        </p:nvSpPr>
        <p:spPr>
          <a:xfrm>
            <a:off x="1914525" y="4505325"/>
            <a:ext cx="8382000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Clinical guidelines are subject to change. It is the responsibility of the individual clinician to ensure</a:t>
            </a:r>
            <a:endParaRPr lang="en-US" sz="1200" dirty="0"/>
          </a:p>
          <a:p>
            <a:pPr marL="0" indent="0" algn="ctr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their their practice reflects the latest evidence and local protocols.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4664</Words>
  <Application>Microsoft Office PowerPoint</Application>
  <PresentationFormat>Widescreen</PresentationFormat>
  <Paragraphs>965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TimesNewRomanPS-BoldItalicMT</vt:lpstr>
      <vt:lpstr>Inter</vt:lpstr>
      <vt:lpstr>Open Sans</vt:lpstr>
      <vt:lpstr>Arial-BoldMT</vt:lpstr>
      <vt:lpstr>Arial</vt:lpstr>
      <vt:lpstr>Arial-Black</vt:lpstr>
      <vt:lpstr>Roboto-BoldItalic</vt:lpstr>
      <vt:lpstr>ArialMT</vt:lpstr>
      <vt:lpstr>Montserrat</vt:lpstr>
      <vt:lpstr>Poppins</vt:lpstr>
      <vt:lpstr>Noto Sans KR</vt:lpstr>
      <vt:lpstr>Noto Color Emoji</vt:lpstr>
      <vt:lpstr>Roboto-Regular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2026-05-23T17:48:10Z</dcterms:created>
  <dcterms:modified xsi:type="dcterms:W3CDTF">2026-05-23T18:47:06Z</dcterms:modified>
</cp:coreProperties>
</file>