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Montserrat" panose="00000500000000000000" pitchFamily="2" charset="0"/>
      <p:regular r:id="rId13"/>
      <p:bold r:id="rId14"/>
    </p:embeddedFont>
    <p:embeddedFont>
      <p:font typeface="Open Sans" panose="020B0606030504020204" pitchFamily="34" charset="0"/>
      <p:regular r:id="rId15"/>
      <p:bold r:id="rId16"/>
    </p:embeddedFont>
    <p:embeddedFont>
      <p:font typeface="Roboto" panose="02000000000000000000" pitchFamily="2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964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1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1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26" Type="http://schemas.openxmlformats.org/officeDocument/2006/relationships/image" Target="../media/image88.png"/><Relationship Id="rId3" Type="http://schemas.openxmlformats.org/officeDocument/2006/relationships/image" Target="../media/image1.png"/><Relationship Id="rId21" Type="http://schemas.openxmlformats.org/officeDocument/2006/relationships/image" Target="../media/image83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5" Type="http://schemas.openxmlformats.org/officeDocument/2006/relationships/image" Target="../media/image8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29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24" Type="http://schemas.openxmlformats.org/officeDocument/2006/relationships/image" Target="../media/image86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23" Type="http://schemas.openxmlformats.org/officeDocument/2006/relationships/image" Target="../media/image85.png"/><Relationship Id="rId28" Type="http://schemas.openxmlformats.org/officeDocument/2006/relationships/image" Target="../media/image90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Relationship Id="rId22" Type="http://schemas.openxmlformats.org/officeDocument/2006/relationships/image" Target="../media/image84.png"/><Relationship Id="rId27" Type="http://schemas.openxmlformats.org/officeDocument/2006/relationships/image" Target="../media/image8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3" Type="http://schemas.openxmlformats.org/officeDocument/2006/relationships/image" Target="../media/image1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5" Type="http://schemas.openxmlformats.org/officeDocument/2006/relationships/image" Target="../media/image103.png"/><Relationship Id="rId10" Type="http://schemas.openxmlformats.org/officeDocument/2006/relationships/image" Target="../media/image98.png"/><Relationship Id="rId19" Type="http://schemas.openxmlformats.org/officeDocument/2006/relationships/image" Target="../media/image107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3" Type="http://schemas.openxmlformats.org/officeDocument/2006/relationships/image" Target="../media/image1.png"/><Relationship Id="rId21" Type="http://schemas.openxmlformats.org/officeDocument/2006/relationships/image" Target="../media/image125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7" Type="http://schemas.openxmlformats.org/officeDocument/2006/relationships/image" Target="../media/image12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20.png"/><Relationship Id="rId20" Type="http://schemas.openxmlformats.org/officeDocument/2006/relationships/image" Target="../media/image1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23" Type="http://schemas.openxmlformats.org/officeDocument/2006/relationships/image" Target="../media/image127.png"/><Relationship Id="rId10" Type="http://schemas.openxmlformats.org/officeDocument/2006/relationships/image" Target="../media/image114.png"/><Relationship Id="rId19" Type="http://schemas.openxmlformats.org/officeDocument/2006/relationships/image" Target="../media/image123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Relationship Id="rId22" Type="http://schemas.openxmlformats.org/officeDocument/2006/relationships/image" Target="../media/image1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18" Type="http://schemas.openxmlformats.org/officeDocument/2006/relationships/image" Target="../media/image142.png"/><Relationship Id="rId26" Type="http://schemas.openxmlformats.org/officeDocument/2006/relationships/image" Target="../media/image150.png"/><Relationship Id="rId3" Type="http://schemas.openxmlformats.org/officeDocument/2006/relationships/image" Target="../media/image1.png"/><Relationship Id="rId21" Type="http://schemas.openxmlformats.org/officeDocument/2006/relationships/image" Target="../media/image145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17" Type="http://schemas.openxmlformats.org/officeDocument/2006/relationships/image" Target="../media/image141.png"/><Relationship Id="rId25" Type="http://schemas.openxmlformats.org/officeDocument/2006/relationships/image" Target="../media/image14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40.png"/><Relationship Id="rId20" Type="http://schemas.openxmlformats.org/officeDocument/2006/relationships/image" Target="../media/image1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24" Type="http://schemas.openxmlformats.org/officeDocument/2006/relationships/image" Target="../media/image148.png"/><Relationship Id="rId5" Type="http://schemas.openxmlformats.org/officeDocument/2006/relationships/image" Target="../media/image129.png"/><Relationship Id="rId15" Type="http://schemas.openxmlformats.org/officeDocument/2006/relationships/image" Target="../media/image139.png"/><Relationship Id="rId23" Type="http://schemas.openxmlformats.org/officeDocument/2006/relationships/image" Target="../media/image147.png"/><Relationship Id="rId10" Type="http://schemas.openxmlformats.org/officeDocument/2006/relationships/image" Target="../media/image134.png"/><Relationship Id="rId19" Type="http://schemas.openxmlformats.org/officeDocument/2006/relationships/image" Target="../media/image143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Relationship Id="rId22" Type="http://schemas.openxmlformats.org/officeDocument/2006/relationships/image" Target="../media/image1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18" Type="http://schemas.openxmlformats.org/officeDocument/2006/relationships/image" Target="../media/image166.png"/><Relationship Id="rId3" Type="http://schemas.openxmlformats.org/officeDocument/2006/relationships/image" Target="../media/image151.png"/><Relationship Id="rId21" Type="http://schemas.openxmlformats.org/officeDocument/2006/relationships/image" Target="../media/image169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17" Type="http://schemas.openxmlformats.org/officeDocument/2006/relationships/image" Target="../media/image16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64.png"/><Relationship Id="rId20" Type="http://schemas.openxmlformats.org/officeDocument/2006/relationships/image" Target="../media/image1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24" Type="http://schemas.openxmlformats.org/officeDocument/2006/relationships/image" Target="../media/image172.png"/><Relationship Id="rId5" Type="http://schemas.openxmlformats.org/officeDocument/2006/relationships/image" Target="../media/image153.png"/><Relationship Id="rId15" Type="http://schemas.openxmlformats.org/officeDocument/2006/relationships/image" Target="../media/image163.png"/><Relationship Id="rId23" Type="http://schemas.openxmlformats.org/officeDocument/2006/relationships/image" Target="../media/image171.png"/><Relationship Id="rId10" Type="http://schemas.openxmlformats.org/officeDocument/2006/relationships/image" Target="../media/image158.png"/><Relationship Id="rId19" Type="http://schemas.openxmlformats.org/officeDocument/2006/relationships/image" Target="../media/image167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Relationship Id="rId22" Type="http://schemas.openxmlformats.org/officeDocument/2006/relationships/image" Target="../media/image17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82.png"/><Relationship Id="rId3" Type="http://schemas.openxmlformats.org/officeDocument/2006/relationships/image" Target="../media/image1.png"/><Relationship Id="rId7" Type="http://schemas.openxmlformats.org/officeDocument/2006/relationships/image" Target="../media/image176.png"/><Relationship Id="rId12" Type="http://schemas.openxmlformats.org/officeDocument/2006/relationships/image" Target="../media/image18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5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0" Type="http://schemas.openxmlformats.org/officeDocument/2006/relationships/image" Target="../media/image179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Relationship Id="rId14" Type="http://schemas.openxmlformats.org/officeDocument/2006/relationships/image" Target="../media/image1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461498" cy="6295579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95579"/>
            <a:ext cx="12192000" cy="562273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1498" y="0"/>
            <a:ext cx="121890" cy="6295579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580" y="0"/>
            <a:ext cx="4389090" cy="960090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937671"/>
            <a:ext cx="2682180" cy="2331690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9561" y="3840361"/>
            <a:ext cx="4023271" cy="2263080"/>
          </a:xfrm>
          <a:prstGeom prst="rect">
            <a:avLst/>
          </a:prstGeom>
        </p:spPr>
      </p:pic>
      <p:pic>
        <p:nvPicPr>
          <p:cNvPr id="9" name="SK-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655" y="1169938"/>
            <a:ext cx="6388596" cy="19050"/>
          </a:xfrm>
          <a:prstGeom prst="rect">
            <a:avLst/>
          </a:prstGeom>
        </p:spPr>
      </p:pic>
      <p:pic>
        <p:nvPicPr>
          <p:cNvPr id="10" name="SK-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655" y="4191744"/>
            <a:ext cx="1267867" cy="38100"/>
          </a:xfrm>
          <a:prstGeom prst="rect">
            <a:avLst/>
          </a:prstGeom>
        </p:spPr>
      </p:pic>
      <p:pic>
        <p:nvPicPr>
          <p:cNvPr id="11" name="SK-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73467" y="1467594"/>
            <a:ext cx="3840361" cy="3922663"/>
          </a:xfrm>
          <a:prstGeom prst="rect">
            <a:avLst/>
          </a:prstGeom>
        </p:spPr>
      </p:pic>
      <p:sp>
        <p:nvSpPr>
          <p:cNvPr id="12" name="SK-1-text-11"/>
          <p:cNvSpPr/>
          <p:nvPr/>
        </p:nvSpPr>
        <p:spPr>
          <a:xfrm>
            <a:off x="572987" y="500509"/>
            <a:ext cx="6437263" cy="383977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2775" dirty="0"/>
          </a:p>
        </p:txBody>
      </p:sp>
      <p:sp>
        <p:nvSpPr>
          <p:cNvPr id="13" name="SK-1-text-12"/>
          <p:cNvSpPr/>
          <p:nvPr/>
        </p:nvSpPr>
        <p:spPr>
          <a:xfrm>
            <a:off x="572988" y="898327"/>
            <a:ext cx="48958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DB91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500" dirty="0"/>
          </a:p>
        </p:txBody>
      </p:sp>
      <p:sp>
        <p:nvSpPr>
          <p:cNvPr id="14" name="SK-1-text-13"/>
          <p:cNvSpPr/>
          <p:nvPr/>
        </p:nvSpPr>
        <p:spPr>
          <a:xfrm>
            <a:off x="585192" y="1817340"/>
            <a:ext cx="4492943" cy="9257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66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CKD:</a:t>
            </a:r>
            <a:endParaRPr lang="en-US" sz="6675" dirty="0"/>
          </a:p>
        </p:txBody>
      </p:sp>
      <p:sp>
        <p:nvSpPr>
          <p:cNvPr id="15" name="SK-1-text-14"/>
          <p:cNvSpPr/>
          <p:nvPr/>
        </p:nvSpPr>
        <p:spPr>
          <a:xfrm>
            <a:off x="585192" y="2846040"/>
            <a:ext cx="6559153" cy="14126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4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Referral, Complications</a:t>
            </a:r>
            <a:endParaRPr lang="en-US" sz="4500" dirty="0"/>
          </a:p>
          <a:p>
            <a:pPr marL="0" indent="0" algn="l">
              <a:lnSpc>
                <a:spcPts val="4950"/>
              </a:lnSpc>
              <a:buNone/>
            </a:pPr>
            <a:r>
              <a:rPr lang="en-US" sz="4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&amp; Progression</a:t>
            </a:r>
            <a:endParaRPr lang="en-US" sz="4500" dirty="0"/>
          </a:p>
        </p:txBody>
      </p:sp>
      <p:sp>
        <p:nvSpPr>
          <p:cNvPr id="17" name="SK-1-text-16"/>
          <p:cNvSpPr/>
          <p:nvPr/>
        </p:nvSpPr>
        <p:spPr>
          <a:xfrm>
            <a:off x="572988" y="5013127"/>
            <a:ext cx="11619012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FDB91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Updated to NICE NG203 (2021) &amp; NICE CKS (2025)</a:t>
            </a:r>
            <a:endParaRPr lang="en-US" sz="1800" dirty="0"/>
          </a:p>
        </p:txBody>
      </p:sp>
      <p:sp>
        <p:nvSpPr>
          <p:cNvPr id="18" name="SK-1-text-17"/>
          <p:cNvSpPr/>
          <p:nvPr/>
        </p:nvSpPr>
        <p:spPr>
          <a:xfrm>
            <a:off x="572988" y="5369719"/>
            <a:ext cx="11619012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&amp; SCA Exam Preparation · Clinical Management</a:t>
            </a:r>
            <a:endParaRPr lang="en-US" sz="1800" dirty="0"/>
          </a:p>
        </p:txBody>
      </p:sp>
      <p:sp>
        <p:nvSpPr>
          <p:cNvPr id="19" name="SK-1-text-18"/>
          <p:cNvSpPr/>
          <p:nvPr/>
        </p:nvSpPr>
        <p:spPr>
          <a:xfrm>
            <a:off x="566678" y="5698778"/>
            <a:ext cx="392620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8888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Created May 2026</a:t>
            </a:r>
            <a:endParaRPr lang="en-US" sz="1350" dirty="0"/>
          </a:p>
        </p:txBody>
      </p:sp>
      <p:sp>
        <p:nvSpPr>
          <p:cNvPr id="20" name="SK-1-text-19"/>
          <p:cNvSpPr/>
          <p:nvPr/>
        </p:nvSpPr>
        <p:spPr>
          <a:xfrm>
            <a:off x="3338959" y="6604248"/>
            <a:ext cx="547717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NG203 · NICE CKS 2025 · UK Kidney Association · BNF May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53" y="383977"/>
            <a:ext cx="121890" cy="864096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53" y="1398389"/>
            <a:ext cx="11265396" cy="28575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459" y="1872109"/>
            <a:ext cx="146298" cy="82153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5388" y="1903809"/>
            <a:ext cx="1292275" cy="1905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38792" y="1872109"/>
            <a:ext cx="146298" cy="82153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82573" y="1903809"/>
            <a:ext cx="1292275" cy="1905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2753" y="5746998"/>
            <a:ext cx="4941604" cy="575965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6392" y="2201317"/>
            <a:ext cx="5291286" cy="1179463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6392" y="2201317"/>
            <a:ext cx="146298" cy="1179463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6392" y="3449538"/>
            <a:ext cx="5291286" cy="1728192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6392" y="3449538"/>
            <a:ext cx="146298" cy="1728192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76392" y="5287417"/>
            <a:ext cx="5291286" cy="1179463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76392" y="5287417"/>
            <a:ext cx="146298" cy="1179463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850588" y="5719465"/>
            <a:ext cx="341263" cy="829717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95765" y="5362873"/>
            <a:ext cx="243780" cy="267444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95765" y="3518148"/>
            <a:ext cx="231577" cy="274290"/>
          </a:xfrm>
          <a:prstGeom prst="rect">
            <a:avLst/>
          </a:prstGeom>
        </p:spPr>
      </p:pic>
      <p:pic>
        <p:nvPicPr>
          <p:cNvPr id="20" name="SK-2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95765" y="2276773"/>
            <a:ext cx="231577" cy="301675"/>
          </a:xfrm>
          <a:prstGeom prst="rect">
            <a:avLst/>
          </a:prstGeom>
        </p:spPr>
      </p:pic>
      <p:pic>
        <p:nvPicPr>
          <p:cNvPr id="21" name="SK-2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4565" y="5129659"/>
            <a:ext cx="353467" cy="397669"/>
          </a:xfrm>
          <a:prstGeom prst="rect">
            <a:avLst/>
          </a:prstGeom>
        </p:spPr>
      </p:pic>
      <p:pic>
        <p:nvPicPr>
          <p:cNvPr id="22" name="SK-2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0157" y="4581079"/>
            <a:ext cx="390079" cy="363438"/>
          </a:xfrm>
          <a:prstGeom prst="rect">
            <a:avLst/>
          </a:prstGeom>
        </p:spPr>
      </p:pic>
      <p:pic>
        <p:nvPicPr>
          <p:cNvPr id="23" name="SK-2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43694" y="3991273"/>
            <a:ext cx="438894" cy="404515"/>
          </a:xfrm>
          <a:prstGeom prst="rect">
            <a:avLst/>
          </a:prstGeom>
        </p:spPr>
      </p:pic>
      <p:pic>
        <p:nvPicPr>
          <p:cNvPr id="24" name="SK-2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16769" y="3429000"/>
            <a:ext cx="329059" cy="390823"/>
          </a:xfrm>
          <a:prstGeom prst="rect">
            <a:avLst/>
          </a:prstGeom>
        </p:spPr>
      </p:pic>
      <p:pic>
        <p:nvPicPr>
          <p:cNvPr id="25" name="SK-2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43694" y="2852886"/>
            <a:ext cx="451098" cy="404515"/>
          </a:xfrm>
          <a:prstGeom prst="rect">
            <a:avLst/>
          </a:prstGeom>
        </p:spPr>
      </p:pic>
      <p:pic>
        <p:nvPicPr>
          <p:cNvPr id="26" name="SK-2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55898" y="2269927"/>
            <a:ext cx="426690" cy="432048"/>
          </a:xfrm>
          <a:prstGeom prst="rect">
            <a:avLst/>
          </a:prstGeom>
        </p:spPr>
      </p:pic>
      <p:pic>
        <p:nvPicPr>
          <p:cNvPr id="27" name="SK-2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167765" y="0"/>
            <a:ext cx="1024086" cy="987475"/>
          </a:xfrm>
          <a:prstGeom prst="rect">
            <a:avLst/>
          </a:prstGeom>
        </p:spPr>
      </p:pic>
      <p:sp>
        <p:nvSpPr>
          <p:cNvPr id="28" name="SK-2-text-27"/>
          <p:cNvSpPr/>
          <p:nvPr/>
        </p:nvSpPr>
        <p:spPr>
          <a:xfrm>
            <a:off x="682675" y="383977"/>
            <a:ext cx="11509325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Timely Referral and NICE Criteria</a:t>
            </a:r>
            <a:endParaRPr lang="en-US" sz="4050" dirty="0"/>
          </a:p>
        </p:txBody>
      </p:sp>
      <p:sp>
        <p:nvSpPr>
          <p:cNvPr id="29" name="SK-2-text-28"/>
          <p:cNvSpPr/>
          <p:nvPr/>
        </p:nvSpPr>
        <p:spPr>
          <a:xfrm>
            <a:off x="682675" y="973782"/>
            <a:ext cx="1150932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(2021) · Why It Matters and Who to Refer</a:t>
            </a:r>
            <a:endParaRPr lang="en-US" sz="1950" dirty="0"/>
          </a:p>
        </p:txBody>
      </p:sp>
      <p:sp>
        <p:nvSpPr>
          <p:cNvPr id="30" name="SK-2-text-29"/>
          <p:cNvSpPr/>
          <p:nvPr/>
        </p:nvSpPr>
        <p:spPr>
          <a:xfrm>
            <a:off x="670471" y="1741884"/>
            <a:ext cx="936021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Early Referral Matters</a:t>
            </a:r>
            <a:endParaRPr lang="en-US" sz="2325" dirty="0"/>
          </a:p>
        </p:txBody>
      </p:sp>
      <p:sp>
        <p:nvSpPr>
          <p:cNvPr id="31" name="SK-2-text-30"/>
          <p:cNvSpPr/>
          <p:nvPr/>
        </p:nvSpPr>
        <p:spPr>
          <a:xfrm>
            <a:off x="1316682" y="2269927"/>
            <a:ext cx="513397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Poor vascular access</a:t>
            </a:r>
            <a:endParaRPr lang="en-US" sz="1650" dirty="0"/>
          </a:p>
        </p:txBody>
      </p:sp>
      <p:sp>
        <p:nvSpPr>
          <p:cNvPr id="32" name="SK-2-text-31"/>
          <p:cNvSpPr/>
          <p:nvPr/>
        </p:nvSpPr>
        <p:spPr>
          <a:xfrm>
            <a:off x="1328886" y="2509986"/>
            <a:ext cx="1086311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Tunnelled lines instead of AV fistula – higher infection risk</a:t>
            </a:r>
            <a:endParaRPr lang="en-US" sz="1200" dirty="0"/>
          </a:p>
        </p:txBody>
      </p:sp>
      <p:sp>
        <p:nvSpPr>
          <p:cNvPr id="33" name="SK-2-text-32"/>
          <p:cNvSpPr/>
          <p:nvPr/>
        </p:nvSpPr>
        <p:spPr>
          <a:xfrm>
            <a:off x="1328886" y="2839194"/>
            <a:ext cx="312229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Malnutrition</a:t>
            </a:r>
            <a:endParaRPr lang="en-US" sz="1650" dirty="0"/>
          </a:p>
        </p:txBody>
      </p:sp>
      <p:sp>
        <p:nvSpPr>
          <p:cNvPr id="34" name="SK-2-text-33"/>
          <p:cNvSpPr/>
          <p:nvPr/>
        </p:nvSpPr>
        <p:spPr>
          <a:xfrm>
            <a:off x="1328886" y="3079105"/>
            <a:ext cx="995172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Malnourishment at dialysis initiation worsens outcomes</a:t>
            </a:r>
            <a:endParaRPr lang="en-US" sz="1200" dirty="0"/>
          </a:p>
        </p:txBody>
      </p:sp>
      <p:sp>
        <p:nvSpPr>
          <p:cNvPr id="35" name="SK-2-text-34"/>
          <p:cNvSpPr/>
          <p:nvPr/>
        </p:nvSpPr>
        <p:spPr>
          <a:xfrm>
            <a:off x="1316682" y="3408313"/>
            <a:ext cx="79000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Anaemia &amp; calcium dysregulation</a:t>
            </a:r>
            <a:endParaRPr lang="en-US" sz="1650" dirty="0"/>
          </a:p>
        </p:txBody>
      </p:sp>
      <p:sp>
        <p:nvSpPr>
          <p:cNvPr id="36" name="SK-2-text-35"/>
          <p:cNvSpPr/>
          <p:nvPr/>
        </p:nvSpPr>
        <p:spPr>
          <a:xfrm>
            <a:off x="1328886" y="3662065"/>
            <a:ext cx="99517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Lower Hb and poor calcium control at start of dialysis</a:t>
            </a:r>
            <a:endParaRPr lang="en-US" sz="1200" dirty="0"/>
          </a:p>
        </p:txBody>
      </p:sp>
      <p:sp>
        <p:nvSpPr>
          <p:cNvPr id="37" name="SK-2-text-36"/>
          <p:cNvSpPr/>
          <p:nvPr/>
        </p:nvSpPr>
        <p:spPr>
          <a:xfrm>
            <a:off x="1316682" y="3977580"/>
            <a:ext cx="639127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Prolonged hospitalisation</a:t>
            </a:r>
            <a:endParaRPr lang="en-US" sz="1650" dirty="0"/>
          </a:p>
        </p:txBody>
      </p:sp>
      <p:sp>
        <p:nvSpPr>
          <p:cNvPr id="38" name="SK-2-text-37"/>
          <p:cNvSpPr/>
          <p:nvPr/>
        </p:nvSpPr>
        <p:spPr>
          <a:xfrm>
            <a:off x="1328886" y="4224486"/>
            <a:ext cx="976884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Longer stays, higher costs, increased early morbidity</a:t>
            </a:r>
            <a:endParaRPr lang="en-US" sz="1200" dirty="0"/>
          </a:p>
        </p:txBody>
      </p:sp>
      <p:sp>
        <p:nvSpPr>
          <p:cNvPr id="39" name="SK-2-text-38"/>
          <p:cNvSpPr/>
          <p:nvPr/>
        </p:nvSpPr>
        <p:spPr>
          <a:xfrm>
            <a:off x="1328886" y="4546848"/>
            <a:ext cx="488251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Increased mortality</a:t>
            </a:r>
            <a:endParaRPr lang="en-US" sz="1650" dirty="0"/>
          </a:p>
        </p:txBody>
      </p:sp>
      <p:sp>
        <p:nvSpPr>
          <p:cNvPr id="40" name="SK-2-text-39"/>
          <p:cNvSpPr/>
          <p:nvPr/>
        </p:nvSpPr>
        <p:spPr>
          <a:xfrm>
            <a:off x="1328886" y="4793605"/>
            <a:ext cx="885444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Higher early death rates linked to late referral</a:t>
            </a:r>
            <a:endParaRPr lang="en-US" sz="1200" dirty="0"/>
          </a:p>
        </p:txBody>
      </p:sp>
      <p:sp>
        <p:nvSpPr>
          <p:cNvPr id="41" name="SK-2-text-40"/>
          <p:cNvSpPr/>
          <p:nvPr/>
        </p:nvSpPr>
        <p:spPr>
          <a:xfrm>
            <a:off x="1328886" y="5115967"/>
            <a:ext cx="53854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Lost preparation time</a:t>
            </a:r>
            <a:endParaRPr lang="en-US" sz="1650" dirty="0"/>
          </a:p>
        </p:txBody>
      </p:sp>
      <p:sp>
        <p:nvSpPr>
          <p:cNvPr id="42" name="SK-2-text-41"/>
          <p:cNvSpPr/>
          <p:nvPr/>
        </p:nvSpPr>
        <p:spPr>
          <a:xfrm>
            <a:off x="1328886" y="5362873"/>
            <a:ext cx="10863114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time for MDT education, modality choice, or fistula formation</a:t>
            </a:r>
            <a:endParaRPr lang="en-US" sz="1200" dirty="0"/>
          </a:p>
        </p:txBody>
      </p:sp>
      <p:sp>
        <p:nvSpPr>
          <p:cNvPr id="43" name="SK-2-text-42"/>
          <p:cNvSpPr/>
          <p:nvPr/>
        </p:nvSpPr>
        <p:spPr>
          <a:xfrm>
            <a:off x="1243459" y="5829300"/>
            <a:ext cx="10948541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85640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Late referral = within 90 days of needing dialysis</a:t>
            </a:r>
            <a:endParaRPr lang="en-US" sz="1650" dirty="0"/>
          </a:p>
        </p:txBody>
      </p:sp>
      <p:sp>
        <p:nvSpPr>
          <p:cNvPr id="44" name="SK-2-text-43"/>
          <p:cNvSpPr/>
          <p:nvPr/>
        </p:nvSpPr>
        <p:spPr>
          <a:xfrm>
            <a:off x="1889671" y="6069211"/>
            <a:ext cx="80010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*This is the definition – know it for AKT*</a:t>
            </a:r>
            <a:endParaRPr lang="en-US" sz="1200" dirty="0"/>
          </a:p>
        </p:txBody>
      </p:sp>
      <p:sp>
        <p:nvSpPr>
          <p:cNvPr id="45" name="SK-2-text-44"/>
          <p:cNvSpPr/>
          <p:nvPr/>
        </p:nvSpPr>
        <p:spPr>
          <a:xfrm>
            <a:off x="6339780" y="1741884"/>
            <a:ext cx="5852220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Referral Criteria</a:t>
            </a:r>
            <a:endParaRPr lang="en-US" sz="2325" dirty="0"/>
          </a:p>
        </p:txBody>
      </p:sp>
      <p:sp>
        <p:nvSpPr>
          <p:cNvPr id="46" name="SK-2-text-45"/>
          <p:cNvSpPr/>
          <p:nvPr/>
        </p:nvSpPr>
        <p:spPr>
          <a:xfrm>
            <a:off x="6876157" y="2304157"/>
            <a:ext cx="531584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A944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URGENT — Within 2 Weeks</a:t>
            </a:r>
            <a:endParaRPr lang="en-US" sz="1650" dirty="0"/>
          </a:p>
        </p:txBody>
      </p:sp>
      <p:sp>
        <p:nvSpPr>
          <p:cNvPr id="47" name="SK-2-text-46"/>
          <p:cNvSpPr/>
          <p:nvPr/>
        </p:nvSpPr>
        <p:spPr>
          <a:xfrm>
            <a:off x="6644580" y="2619673"/>
            <a:ext cx="554742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Rapidly declining eGFR — suggesting AKI or rapidly progressive CKD</a:t>
            </a:r>
            <a:endParaRPr lang="en-US" sz="1200" dirty="0"/>
          </a:p>
        </p:txBody>
      </p:sp>
      <p:sp>
        <p:nvSpPr>
          <p:cNvPr id="48" name="SK-2-text-47"/>
          <p:cNvSpPr/>
          <p:nvPr/>
        </p:nvSpPr>
        <p:spPr>
          <a:xfrm>
            <a:off x="6644580" y="2839194"/>
            <a:ext cx="37338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Nephrotic syndrome</a:t>
            </a:r>
            <a:endParaRPr lang="en-US" sz="1200" dirty="0"/>
          </a:p>
        </p:txBody>
      </p:sp>
      <p:sp>
        <p:nvSpPr>
          <p:cNvPr id="49" name="SK-2-text-48"/>
          <p:cNvSpPr/>
          <p:nvPr/>
        </p:nvSpPr>
        <p:spPr>
          <a:xfrm>
            <a:off x="6644580" y="3044875"/>
            <a:ext cx="55474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Severe hypertension unresponsive to therapy</a:t>
            </a:r>
            <a:endParaRPr lang="en-US" sz="1200" dirty="0"/>
          </a:p>
        </p:txBody>
      </p:sp>
      <p:sp>
        <p:nvSpPr>
          <p:cNvPr id="50" name="SK-2-text-49"/>
          <p:cNvSpPr/>
          <p:nvPr/>
        </p:nvSpPr>
        <p:spPr>
          <a:xfrm>
            <a:off x="6876157" y="3531840"/>
            <a:ext cx="531584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ROUTINE Nephrology Referral</a:t>
            </a:r>
            <a:endParaRPr lang="en-US" sz="1650" dirty="0"/>
          </a:p>
        </p:txBody>
      </p:sp>
      <p:sp>
        <p:nvSpPr>
          <p:cNvPr id="51" name="SK-2-text-50"/>
          <p:cNvSpPr/>
          <p:nvPr/>
        </p:nvSpPr>
        <p:spPr>
          <a:xfrm>
            <a:off x="6644580" y="3819823"/>
            <a:ext cx="55474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CKD G4 or G5 — eGFR &lt;30 ml/min/1.73m²</a:t>
            </a:r>
            <a:endParaRPr lang="en-US" sz="1200" dirty="0"/>
          </a:p>
        </p:txBody>
      </p:sp>
      <p:sp>
        <p:nvSpPr>
          <p:cNvPr id="52" name="SK-2-text-51"/>
          <p:cNvSpPr/>
          <p:nvPr/>
        </p:nvSpPr>
        <p:spPr>
          <a:xfrm>
            <a:off x="6644580" y="4025503"/>
            <a:ext cx="554742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ACR &gt;70 mg/mmol (unless diabetic, already managed)</a:t>
            </a:r>
            <a:endParaRPr lang="en-US" sz="1200" dirty="0"/>
          </a:p>
        </p:txBody>
      </p:sp>
      <p:sp>
        <p:nvSpPr>
          <p:cNvPr id="53" name="SK-2-text-52"/>
          <p:cNvSpPr/>
          <p:nvPr/>
        </p:nvSpPr>
        <p:spPr>
          <a:xfrm>
            <a:off x="6644580" y="4251871"/>
            <a:ext cx="55474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ACR &gt;30 mg/mmol + haematuria</a:t>
            </a:r>
            <a:endParaRPr lang="en-US" sz="1200" dirty="0"/>
          </a:p>
        </p:txBody>
      </p:sp>
      <p:sp>
        <p:nvSpPr>
          <p:cNvPr id="54" name="SK-2-text-53"/>
          <p:cNvSpPr/>
          <p:nvPr/>
        </p:nvSpPr>
        <p:spPr>
          <a:xfrm>
            <a:off x="6644580" y="4450705"/>
            <a:ext cx="554742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Progressive CKD — decline &gt;5 ml/min/yr or &gt;10 ml/min/5yr</a:t>
            </a:r>
            <a:endParaRPr lang="en-US" sz="1200" dirty="0"/>
          </a:p>
        </p:txBody>
      </p:sp>
      <p:sp>
        <p:nvSpPr>
          <p:cNvPr id="55" name="SK-2-text-54"/>
          <p:cNvSpPr/>
          <p:nvPr/>
        </p:nvSpPr>
        <p:spPr>
          <a:xfrm>
            <a:off x="6644580" y="4670227"/>
            <a:ext cx="55474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Hypertension resistant to ≥4 agents</a:t>
            </a:r>
            <a:endParaRPr lang="en-US" sz="1200" dirty="0"/>
          </a:p>
        </p:txBody>
      </p:sp>
      <p:sp>
        <p:nvSpPr>
          <p:cNvPr id="56" name="SK-2-text-55"/>
          <p:cNvSpPr/>
          <p:nvPr/>
        </p:nvSpPr>
        <p:spPr>
          <a:xfrm>
            <a:off x="6644580" y="4869061"/>
            <a:ext cx="55474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Suspected rare/genetic cause (Alport's, APKD) or renal artery stenosis</a:t>
            </a:r>
            <a:endParaRPr lang="en-US" sz="1200" dirty="0"/>
          </a:p>
        </p:txBody>
      </p:sp>
      <p:sp>
        <p:nvSpPr>
          <p:cNvPr id="57" name="SK-2-text-56"/>
          <p:cNvSpPr/>
          <p:nvPr/>
        </p:nvSpPr>
        <p:spPr>
          <a:xfrm>
            <a:off x="6876157" y="5376565"/>
            <a:ext cx="531584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85640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Phone or Letter First</a:t>
            </a:r>
            <a:endParaRPr lang="en-US" sz="1650" dirty="0"/>
          </a:p>
        </p:txBody>
      </p:sp>
      <p:sp>
        <p:nvSpPr>
          <p:cNvPr id="58" name="SK-2-text-57"/>
          <p:cNvSpPr/>
          <p:nvPr/>
        </p:nvSpPr>
        <p:spPr>
          <a:xfrm>
            <a:off x="6644580" y="5664696"/>
            <a:ext cx="55474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Before formal referral if clinic visit may not be needed</a:t>
            </a:r>
            <a:endParaRPr lang="en-US" sz="1200" dirty="0"/>
          </a:p>
        </p:txBody>
      </p:sp>
      <p:sp>
        <p:nvSpPr>
          <p:cNvPr id="59" name="SK-2-text-58"/>
          <p:cNvSpPr/>
          <p:nvPr/>
        </p:nvSpPr>
        <p:spPr>
          <a:xfrm>
            <a:off x="6644580" y="5870377"/>
            <a:ext cx="4510980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CKD G3b with borderline ACR or BP – clarify management with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nephrology</a:t>
            </a:r>
            <a:endParaRPr lang="en-US" sz="1200" dirty="0"/>
          </a:p>
        </p:txBody>
      </p:sp>
      <p:sp>
        <p:nvSpPr>
          <p:cNvPr id="60" name="SK-2-text-59"/>
          <p:cNvSpPr/>
          <p:nvPr/>
        </p:nvSpPr>
        <p:spPr>
          <a:xfrm>
            <a:off x="3986659" y="6631632"/>
            <a:ext cx="8205341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August 2021 · Bradford VTS · 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7669"/>
            <a:ext cx="207169" cy="864096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97669"/>
            <a:ext cx="85279" cy="864096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416844"/>
            <a:ext cx="10972800" cy="1905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82573" y="0"/>
            <a:ext cx="1609427" cy="486966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748730"/>
            <a:ext cx="365671" cy="2345382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898" y="1748730"/>
            <a:ext cx="4425553" cy="2345382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067" y="3588693"/>
            <a:ext cx="3974455" cy="9525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1679" y="5842992"/>
            <a:ext cx="4632871" cy="541735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67765" y="5637163"/>
            <a:ext cx="1024086" cy="912019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71679" y="5239494"/>
            <a:ext cx="463153" cy="459432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71679" y="4731990"/>
            <a:ext cx="463153" cy="445740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71679" y="4210794"/>
            <a:ext cx="463153" cy="452586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71679" y="3703290"/>
            <a:ext cx="463153" cy="445740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71679" y="3175248"/>
            <a:ext cx="463153" cy="452586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71679" y="2660898"/>
            <a:ext cx="463153" cy="452586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71679" y="2132707"/>
            <a:ext cx="463153" cy="459432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5584" y="4327327"/>
            <a:ext cx="3742879" cy="2057400"/>
          </a:xfrm>
          <a:prstGeom prst="rect">
            <a:avLst/>
          </a:prstGeom>
        </p:spPr>
      </p:pic>
      <p:sp>
        <p:nvSpPr>
          <p:cNvPr id="21" name="SK-3-text-20"/>
          <p:cNvSpPr/>
          <p:nvPr/>
        </p:nvSpPr>
        <p:spPr>
          <a:xfrm>
            <a:off x="10826353" y="157609"/>
            <a:ext cx="136564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5F7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</a:t>
            </a:r>
            <a:endParaRPr lang="en-US" sz="1500" dirty="0"/>
          </a:p>
        </p:txBody>
      </p:sp>
      <p:sp>
        <p:nvSpPr>
          <p:cNvPr id="22" name="SK-3-text-21"/>
          <p:cNvSpPr/>
          <p:nvPr/>
        </p:nvSpPr>
        <p:spPr>
          <a:xfrm>
            <a:off x="792361" y="397669"/>
            <a:ext cx="11399639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04B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Identifying and Preventing CKD Progression</a:t>
            </a:r>
            <a:endParaRPr lang="en-US" sz="3600" dirty="0"/>
          </a:p>
        </p:txBody>
      </p:sp>
      <p:sp>
        <p:nvSpPr>
          <p:cNvPr id="23" name="SK-3-text-22"/>
          <p:cNvSpPr/>
          <p:nvPr/>
        </p:nvSpPr>
        <p:spPr>
          <a:xfrm>
            <a:off x="792361" y="946398"/>
            <a:ext cx="11399639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Definition &amp; Modifiable Risk Factors</a:t>
            </a:r>
            <a:endParaRPr lang="en-US" sz="2175" dirty="0"/>
          </a:p>
        </p:txBody>
      </p:sp>
      <p:sp>
        <p:nvSpPr>
          <p:cNvPr id="24" name="SK-3-text-23"/>
          <p:cNvSpPr/>
          <p:nvPr/>
        </p:nvSpPr>
        <p:spPr>
          <a:xfrm>
            <a:off x="11033671" y="1021705"/>
            <a:ext cx="1158329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D4A0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/ 10</a:t>
            </a:r>
            <a:endParaRPr lang="en-US" sz="1650" dirty="0"/>
          </a:p>
        </p:txBody>
      </p:sp>
      <p:sp>
        <p:nvSpPr>
          <p:cNvPr id="25" name="SK-3-text-24"/>
          <p:cNvSpPr/>
          <p:nvPr/>
        </p:nvSpPr>
        <p:spPr>
          <a:xfrm>
            <a:off x="938659" y="1940719"/>
            <a:ext cx="58102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8860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PROGRESSIVE CKD — DEFINED</a:t>
            </a:r>
            <a:endParaRPr lang="en-US" sz="1500" dirty="0"/>
          </a:p>
        </p:txBody>
      </p:sp>
      <p:sp>
        <p:nvSpPr>
          <p:cNvPr id="26" name="SK-3-text-25"/>
          <p:cNvSpPr/>
          <p:nvPr/>
        </p:nvSpPr>
        <p:spPr>
          <a:xfrm>
            <a:off x="938659" y="2297311"/>
            <a:ext cx="3998863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decline &gt;5 ml/min/1.73m²/year</a:t>
            </a:r>
            <a:endParaRPr lang="en-US" sz="1950" dirty="0"/>
          </a:p>
          <a:p>
            <a:pPr marL="0" indent="0" algn="l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&gt;10 ml/min/1.73m² within 5 years</a:t>
            </a:r>
            <a:endParaRPr lang="en-US" sz="1950" dirty="0"/>
          </a:p>
        </p:txBody>
      </p:sp>
      <p:sp>
        <p:nvSpPr>
          <p:cNvPr id="27" name="SK-3-text-26"/>
          <p:cNvSpPr/>
          <p:nvPr/>
        </p:nvSpPr>
        <p:spPr>
          <a:xfrm>
            <a:off x="938659" y="3024336"/>
            <a:ext cx="3596580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*Confirmed by minimum 3 eGFR measurements over</a:t>
            </a:r>
            <a:endParaRPr lang="en-US" sz="12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≥90 days*</a:t>
            </a:r>
            <a:endParaRPr lang="en-US" sz="1200" dirty="0"/>
          </a:p>
        </p:txBody>
      </p:sp>
      <p:sp>
        <p:nvSpPr>
          <p:cNvPr id="28" name="SK-3-text-27"/>
          <p:cNvSpPr/>
          <p:nvPr/>
        </p:nvSpPr>
        <p:spPr>
          <a:xfrm>
            <a:off x="938659" y="3689598"/>
            <a:ext cx="1068324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Natural age-related decline: ~1 ml/min/year after age 40</a:t>
            </a:r>
            <a:endParaRPr lang="en-US" sz="1200" dirty="0"/>
          </a:p>
        </p:txBody>
      </p:sp>
      <p:sp>
        <p:nvSpPr>
          <p:cNvPr id="29" name="SK-3-text-28"/>
          <p:cNvSpPr/>
          <p:nvPr/>
        </p:nvSpPr>
        <p:spPr>
          <a:xfrm>
            <a:off x="5547271" y="1762423"/>
            <a:ext cx="53530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8860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MODIFIABLE RISK FACTORS</a:t>
            </a:r>
            <a:endParaRPr lang="en-US" sz="1500" dirty="0"/>
          </a:p>
        </p:txBody>
      </p:sp>
      <p:sp>
        <p:nvSpPr>
          <p:cNvPr id="30" name="SK-3-text-29"/>
          <p:cNvSpPr/>
          <p:nvPr/>
        </p:nvSpPr>
        <p:spPr>
          <a:xfrm>
            <a:off x="6120259" y="2139553"/>
            <a:ext cx="5083969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Hypertension — most important modifiable factor; target &lt;140/90 or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&lt;130/80 if ACR ≥70</a:t>
            </a:r>
            <a:endParaRPr lang="en-US" sz="1350" dirty="0"/>
          </a:p>
        </p:txBody>
      </p:sp>
      <p:sp>
        <p:nvSpPr>
          <p:cNvPr id="31" name="SK-3-text-30"/>
          <p:cNvSpPr/>
          <p:nvPr/>
        </p:nvSpPr>
        <p:spPr>
          <a:xfrm>
            <a:off x="6120259" y="2777430"/>
            <a:ext cx="6071741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Proteinuria — ACEi/ARB reduce urinary protein loss and slow progression</a:t>
            </a:r>
            <a:endParaRPr lang="en-US" sz="1350" dirty="0"/>
          </a:p>
        </p:txBody>
      </p:sp>
      <p:sp>
        <p:nvSpPr>
          <p:cNvPr id="32" name="SK-3-text-31"/>
          <p:cNvSpPr/>
          <p:nvPr/>
        </p:nvSpPr>
        <p:spPr>
          <a:xfrm>
            <a:off x="6120259" y="3291780"/>
            <a:ext cx="6071741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Diabetes — tight glycaemic control reduces nephropathy progression</a:t>
            </a:r>
            <a:endParaRPr lang="en-US" sz="1350" dirty="0"/>
          </a:p>
        </p:txBody>
      </p:sp>
      <p:sp>
        <p:nvSpPr>
          <p:cNvPr id="33" name="SK-3-text-32"/>
          <p:cNvSpPr/>
          <p:nvPr/>
        </p:nvSpPr>
        <p:spPr>
          <a:xfrm>
            <a:off x="6120259" y="3812977"/>
            <a:ext cx="6071741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Smoking — renal function declines twice as fast; cessation is a clinical priority</a:t>
            </a:r>
            <a:endParaRPr lang="en-US" sz="1350" dirty="0"/>
          </a:p>
        </p:txBody>
      </p:sp>
      <p:sp>
        <p:nvSpPr>
          <p:cNvPr id="34" name="SK-3-text-33"/>
          <p:cNvSpPr/>
          <p:nvPr/>
        </p:nvSpPr>
        <p:spPr>
          <a:xfrm>
            <a:off x="6120259" y="4327327"/>
            <a:ext cx="6071741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Obesity — independent risk factor; weight management advised</a:t>
            </a:r>
            <a:endParaRPr lang="en-US" sz="1350" dirty="0"/>
          </a:p>
        </p:txBody>
      </p:sp>
      <p:sp>
        <p:nvSpPr>
          <p:cNvPr id="35" name="SK-3-text-34"/>
          <p:cNvSpPr/>
          <p:nvPr/>
        </p:nvSpPr>
        <p:spPr>
          <a:xfrm>
            <a:off x="6120259" y="4848523"/>
            <a:ext cx="6071741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 — nephrotoxic — avoid in ALL CKD patients</a:t>
            </a:r>
            <a:endParaRPr lang="en-US" sz="1350" dirty="0"/>
          </a:p>
        </p:txBody>
      </p:sp>
      <p:sp>
        <p:nvSpPr>
          <p:cNvPr id="36" name="SK-3-text-35"/>
          <p:cNvSpPr/>
          <p:nvPr/>
        </p:nvSpPr>
        <p:spPr>
          <a:xfrm>
            <a:off x="6120259" y="5349180"/>
            <a:ext cx="6071741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Dehydration / Recurrent AKI — accelerates nephron loss; avoid volume depletion</a:t>
            </a:r>
            <a:endParaRPr lang="en-US" sz="1350" dirty="0"/>
          </a:p>
        </p:txBody>
      </p:sp>
      <p:sp>
        <p:nvSpPr>
          <p:cNvPr id="37" name="SK-3-text-36"/>
          <p:cNvSpPr/>
          <p:nvPr/>
        </p:nvSpPr>
        <p:spPr>
          <a:xfrm>
            <a:off x="5644753" y="5890915"/>
            <a:ext cx="42824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Non-modifiable factors:</a:t>
            </a:r>
            <a:endParaRPr lang="en-US" sz="1200" dirty="0"/>
          </a:p>
        </p:txBody>
      </p:sp>
      <p:sp>
        <p:nvSpPr>
          <p:cNvPr id="38" name="SK-3-text-37"/>
          <p:cNvSpPr/>
          <p:nvPr/>
        </p:nvSpPr>
        <p:spPr>
          <a:xfrm>
            <a:off x="5656957" y="6103590"/>
            <a:ext cx="653504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*Underlying CKD aetiology · Genetic factors (e.g. APKD mutations)</a:t>
            </a:r>
            <a:endParaRPr lang="en-US" sz="1200" dirty="0"/>
          </a:p>
        </p:txBody>
      </p:sp>
      <p:sp>
        <p:nvSpPr>
          <p:cNvPr id="39" name="SK-3-text-38"/>
          <p:cNvSpPr/>
          <p:nvPr/>
        </p:nvSpPr>
        <p:spPr>
          <a:xfrm>
            <a:off x="5279082" y="6631632"/>
            <a:ext cx="39166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5F7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0" name="SK-3-text-39"/>
          <p:cNvSpPr/>
          <p:nvPr/>
        </p:nvSpPr>
        <p:spPr>
          <a:xfrm>
            <a:off x="9509671" y="6617940"/>
            <a:ext cx="2682329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(2021) · NICE CKS (2025)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47067"/>
            <a:ext cx="10972800" cy="1905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471761"/>
            <a:ext cx="10972800" cy="1905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82811"/>
            <a:ext cx="402282" cy="822871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582811"/>
            <a:ext cx="170557" cy="822871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611511"/>
            <a:ext cx="5364361" cy="4834830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1961" y="4389090"/>
            <a:ext cx="3779490" cy="651421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7890" y="1611511"/>
            <a:ext cx="5364361" cy="4834830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2551063"/>
            <a:ext cx="4998690" cy="500509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93161" y="6000750"/>
            <a:ext cx="3438079" cy="34290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19271" y="4080421"/>
            <a:ext cx="2072580" cy="2468761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76392" y="1728192"/>
            <a:ext cx="950863" cy="754261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5898" y="1755577"/>
            <a:ext cx="1036290" cy="713184"/>
          </a:xfrm>
          <a:prstGeom prst="rect">
            <a:avLst/>
          </a:prstGeom>
        </p:spPr>
      </p:pic>
      <p:sp>
        <p:nvSpPr>
          <p:cNvPr id="16" name="SK-4-text-15"/>
          <p:cNvSpPr/>
          <p:nvPr/>
        </p:nvSpPr>
        <p:spPr>
          <a:xfrm>
            <a:off x="877788" y="541734"/>
            <a:ext cx="11314212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0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Complications: Anaemia &amp; Cardiovascular Disease</a:t>
            </a:r>
            <a:endParaRPr lang="en-US" sz="3450" dirty="0"/>
          </a:p>
        </p:txBody>
      </p:sp>
      <p:sp>
        <p:nvSpPr>
          <p:cNvPr id="17" name="SK-4-text-16"/>
          <p:cNvSpPr/>
          <p:nvPr/>
        </p:nvSpPr>
        <p:spPr>
          <a:xfrm>
            <a:off x="877788" y="1056084"/>
            <a:ext cx="11314212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 G3b onwards — staged monitoring and active management</a:t>
            </a:r>
            <a:endParaRPr lang="en-US" sz="2400" dirty="0"/>
          </a:p>
        </p:txBody>
      </p:sp>
      <p:sp>
        <p:nvSpPr>
          <p:cNvPr id="18" name="SK-4-text-17"/>
          <p:cNvSpPr/>
          <p:nvPr/>
        </p:nvSpPr>
        <p:spPr>
          <a:xfrm>
            <a:off x="1901875" y="1933873"/>
            <a:ext cx="4907280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Renal Anaemia</a:t>
            </a:r>
            <a:endParaRPr lang="en-US" sz="2400" dirty="0"/>
          </a:p>
        </p:txBody>
      </p:sp>
      <p:sp>
        <p:nvSpPr>
          <p:cNvPr id="19" name="SK-4-text-18"/>
          <p:cNvSpPr/>
          <p:nvPr/>
        </p:nvSpPr>
        <p:spPr>
          <a:xfrm>
            <a:off x="767953" y="2619673"/>
            <a:ext cx="4925467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Mechanism: Reduced EPO production by damaged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kidneys → normochromic, normocytic anaemia</a:t>
            </a:r>
            <a:endParaRPr lang="en-US" sz="1650" dirty="0"/>
          </a:p>
        </p:txBody>
      </p:sp>
      <p:sp>
        <p:nvSpPr>
          <p:cNvPr id="20" name="SK-4-text-19"/>
          <p:cNvSpPr/>
          <p:nvPr/>
        </p:nvSpPr>
        <p:spPr>
          <a:xfrm>
            <a:off x="767953" y="3188940"/>
            <a:ext cx="4669482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Investigate when: Hb below 110 g/L in men and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women</a:t>
            </a:r>
            <a:endParaRPr lang="en-US" sz="1650" dirty="0"/>
          </a:p>
        </p:txBody>
      </p:sp>
      <p:sp>
        <p:nvSpPr>
          <p:cNvPr id="21" name="SK-4-text-20"/>
          <p:cNvSpPr/>
          <p:nvPr/>
        </p:nvSpPr>
        <p:spPr>
          <a:xfrm>
            <a:off x="767953" y="3751213"/>
            <a:ext cx="5071765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First exclude: Iron deficiency (ferritin below 100 µg/L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oral iron first), B12, folate, haemolysis, blood loss</a:t>
            </a:r>
            <a:endParaRPr lang="en-US" sz="1650" dirty="0"/>
          </a:p>
        </p:txBody>
      </p:sp>
      <p:sp>
        <p:nvSpPr>
          <p:cNvPr id="22" name="SK-4-text-21"/>
          <p:cNvSpPr/>
          <p:nvPr/>
        </p:nvSpPr>
        <p:spPr>
          <a:xfrm>
            <a:off x="1511796" y="4505623"/>
            <a:ext cx="3511153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 IV Iron if: ferritin &lt;500 + TSAT &lt;20%</a:t>
            </a:r>
            <a:endParaRPr lang="en-US" sz="1575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IV iron threshold</a:t>
            </a:r>
            <a:endParaRPr lang="en-US" sz="1575" dirty="0"/>
          </a:p>
        </p:txBody>
      </p:sp>
      <p:sp>
        <p:nvSpPr>
          <p:cNvPr id="23" name="SK-4-text-22"/>
          <p:cNvSpPr/>
          <p:nvPr/>
        </p:nvSpPr>
        <p:spPr>
          <a:xfrm>
            <a:off x="767953" y="5198269"/>
            <a:ext cx="4572000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ESA therapy: Hb target 100–120 g/L; specialist-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initiated and monitored by nephrology</a:t>
            </a:r>
            <a:endParaRPr lang="en-US" sz="1650" dirty="0"/>
          </a:p>
        </p:txBody>
      </p:sp>
      <p:sp>
        <p:nvSpPr>
          <p:cNvPr id="24" name="SK-4-text-23"/>
          <p:cNvSpPr/>
          <p:nvPr/>
        </p:nvSpPr>
        <p:spPr>
          <a:xfrm>
            <a:off x="767953" y="5760690"/>
            <a:ext cx="4730353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If untreated: LVH, cognitive impairment, reduced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immunity, poor quality of life</a:t>
            </a:r>
            <a:endParaRPr lang="en-US" sz="1650" dirty="0"/>
          </a:p>
        </p:txBody>
      </p:sp>
      <p:sp>
        <p:nvSpPr>
          <p:cNvPr id="25" name="SK-4-text-24"/>
          <p:cNvSpPr/>
          <p:nvPr/>
        </p:nvSpPr>
        <p:spPr>
          <a:xfrm>
            <a:off x="7437090" y="1933873"/>
            <a:ext cx="4754910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Cardiovascular Disease</a:t>
            </a:r>
            <a:endParaRPr lang="en-US" sz="2400" dirty="0"/>
          </a:p>
        </p:txBody>
      </p:sp>
      <p:sp>
        <p:nvSpPr>
          <p:cNvPr id="26" name="SK-4-text-25"/>
          <p:cNvSpPr/>
          <p:nvPr/>
        </p:nvSpPr>
        <p:spPr>
          <a:xfrm>
            <a:off x="6534894" y="2619673"/>
            <a:ext cx="5657106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49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&gt;50% of CKD G3–G5 deaths are cardiovascular</a:t>
            </a:r>
            <a:endParaRPr lang="en-US" sz="1800" dirty="0"/>
          </a:p>
        </p:txBody>
      </p:sp>
      <p:sp>
        <p:nvSpPr>
          <p:cNvPr id="27" name="SK-4-text-26"/>
          <p:cNvSpPr/>
          <p:nvPr/>
        </p:nvSpPr>
        <p:spPr>
          <a:xfrm>
            <a:off x="6388596" y="3182094"/>
            <a:ext cx="4340275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CKD independently increases CV risk beyond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traditional risk factors</a:t>
            </a:r>
            <a:endParaRPr lang="en-US" sz="1650" dirty="0"/>
          </a:p>
        </p:txBody>
      </p:sp>
      <p:sp>
        <p:nvSpPr>
          <p:cNvPr id="28" name="SK-4-text-27"/>
          <p:cNvSpPr/>
          <p:nvPr/>
        </p:nvSpPr>
        <p:spPr>
          <a:xfrm>
            <a:off x="6388596" y="3751213"/>
            <a:ext cx="4035475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LVH develops early — driven by anaemia,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hypertension, and fluid overload</a:t>
            </a:r>
            <a:endParaRPr lang="en-US" sz="1650" dirty="0"/>
          </a:p>
        </p:txBody>
      </p:sp>
      <p:sp>
        <p:nvSpPr>
          <p:cNvPr id="29" name="SK-4-text-28"/>
          <p:cNvSpPr/>
          <p:nvPr/>
        </p:nvSpPr>
        <p:spPr>
          <a:xfrm>
            <a:off x="6388596" y="4313634"/>
            <a:ext cx="4986486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Statin: Atorvastatin 20 mg — recommended for ALL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 patients regardless of baseline cholesterol</a:t>
            </a:r>
            <a:endParaRPr lang="en-US" sz="1650" dirty="0"/>
          </a:p>
        </p:txBody>
      </p:sp>
      <p:sp>
        <p:nvSpPr>
          <p:cNvPr id="30" name="SK-4-text-29"/>
          <p:cNvSpPr/>
          <p:nvPr/>
        </p:nvSpPr>
        <p:spPr>
          <a:xfrm>
            <a:off x="6388596" y="4882753"/>
            <a:ext cx="4998690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BP control: Target below 140/90 (or below 130/80 if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ACR ≥70 mg/mmol)</a:t>
            </a:r>
            <a:endParaRPr lang="en-US" sz="1650" dirty="0"/>
          </a:p>
        </p:txBody>
      </p:sp>
      <p:sp>
        <p:nvSpPr>
          <p:cNvPr id="31" name="SK-4-text-30"/>
          <p:cNvSpPr/>
          <p:nvPr/>
        </p:nvSpPr>
        <p:spPr>
          <a:xfrm>
            <a:off x="6388596" y="5445175"/>
            <a:ext cx="4218384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Smoking cessation, diabetes management,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antiplatelet therapy if established CVD</a:t>
            </a:r>
            <a:endParaRPr lang="en-US" sz="1650" dirty="0"/>
          </a:p>
        </p:txBody>
      </p:sp>
      <p:sp>
        <p:nvSpPr>
          <p:cNvPr id="32" name="SK-4-text-31"/>
          <p:cNvSpPr/>
          <p:nvPr/>
        </p:nvSpPr>
        <p:spPr>
          <a:xfrm>
            <a:off x="7201793" y="6082903"/>
            <a:ext cx="339655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ECG/echo if LVH suspected</a:t>
            </a:r>
            <a:endParaRPr lang="en-US" sz="1650" dirty="0"/>
          </a:p>
        </p:txBody>
      </p:sp>
      <p:sp>
        <p:nvSpPr>
          <p:cNvPr id="33" name="SK-4-text-32"/>
          <p:cNvSpPr/>
          <p:nvPr/>
        </p:nvSpPr>
        <p:spPr>
          <a:xfrm>
            <a:off x="572988" y="6624786"/>
            <a:ext cx="603980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NICE CKS 2025</a:t>
            </a:r>
            <a:endParaRPr lang="en-US" sz="1275" dirty="0"/>
          </a:p>
        </p:txBody>
      </p:sp>
      <p:sp>
        <p:nvSpPr>
          <p:cNvPr id="34" name="SK-4-text-33"/>
          <p:cNvSpPr/>
          <p:nvPr/>
        </p:nvSpPr>
        <p:spPr>
          <a:xfrm>
            <a:off x="9209336" y="6624786"/>
            <a:ext cx="28606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dirty="0">
                <a:solidFill>
                  <a:srgbClr val="D49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9" y="308521"/>
            <a:ext cx="10984855" cy="637729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263" y="308521"/>
            <a:ext cx="182761" cy="637729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1953" y="1522363"/>
            <a:ext cx="1804392" cy="390823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6855" y="1522363"/>
            <a:ext cx="1804392" cy="390823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6475" y="1632198"/>
            <a:ext cx="19050" cy="4594771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286" y="2016175"/>
            <a:ext cx="4962079" cy="390823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286" y="2585442"/>
            <a:ext cx="4962079" cy="390823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9286" y="3161407"/>
            <a:ext cx="4962079" cy="390823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9286" y="3730675"/>
            <a:ext cx="4962079" cy="390823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9286" y="4306788"/>
            <a:ext cx="4962079" cy="390823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65723" y="2180779"/>
            <a:ext cx="57150" cy="438894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26946" y="2504696"/>
            <a:ext cx="134704" cy="134704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65723" y="2750046"/>
            <a:ext cx="57150" cy="438894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26946" y="3073963"/>
            <a:ext cx="134704" cy="134704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65723" y="3326011"/>
            <a:ext cx="57150" cy="438894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26946" y="3649928"/>
            <a:ext cx="134704" cy="134704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65723" y="3895279"/>
            <a:ext cx="57150" cy="438894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26946" y="4219196"/>
            <a:ext cx="134704" cy="134704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9286" y="4787057"/>
            <a:ext cx="4962079" cy="637432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6856" y="5493246"/>
            <a:ext cx="5700222" cy="898327"/>
          </a:xfrm>
          <a:prstGeom prst="rect">
            <a:avLst/>
          </a:prstGeom>
        </p:spPr>
      </p:pic>
      <p:pic>
        <p:nvPicPr>
          <p:cNvPr id="23" name="SK-5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39694" y="2064246"/>
            <a:ext cx="4669482" cy="692646"/>
          </a:xfrm>
          <a:prstGeom prst="rect">
            <a:avLst/>
          </a:prstGeom>
        </p:spPr>
      </p:pic>
      <p:pic>
        <p:nvPicPr>
          <p:cNvPr id="24" name="SK-5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39694" y="2756892"/>
            <a:ext cx="4669482" cy="699492"/>
          </a:xfrm>
          <a:prstGeom prst="rect">
            <a:avLst/>
          </a:prstGeom>
        </p:spPr>
      </p:pic>
      <p:pic>
        <p:nvPicPr>
          <p:cNvPr id="25" name="SK-5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839694" y="3456384"/>
            <a:ext cx="4669482" cy="692646"/>
          </a:xfrm>
          <a:prstGeom prst="rect">
            <a:avLst/>
          </a:prstGeom>
        </p:spPr>
      </p:pic>
      <p:pic>
        <p:nvPicPr>
          <p:cNvPr id="26" name="SK-5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28209" y="2064246"/>
            <a:ext cx="57150" cy="2071092"/>
          </a:xfrm>
          <a:prstGeom prst="rect">
            <a:avLst/>
          </a:prstGeom>
        </p:spPr>
      </p:pic>
      <p:pic>
        <p:nvPicPr>
          <p:cNvPr id="27" name="SK-5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75962" y="3997366"/>
            <a:ext cx="161645" cy="161645"/>
          </a:xfrm>
          <a:prstGeom prst="rect">
            <a:avLst/>
          </a:prstGeom>
        </p:spPr>
      </p:pic>
      <p:pic>
        <p:nvPicPr>
          <p:cNvPr id="28" name="SK-5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95765" y="4258717"/>
            <a:ext cx="4913263" cy="788640"/>
          </a:xfrm>
          <a:prstGeom prst="rect">
            <a:avLst/>
          </a:prstGeom>
        </p:spPr>
      </p:pic>
      <p:pic>
        <p:nvPicPr>
          <p:cNvPr id="29" name="SK-5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59153" y="5191423"/>
            <a:ext cx="4949875" cy="1200150"/>
          </a:xfrm>
          <a:prstGeom prst="rect">
            <a:avLst/>
          </a:prstGeom>
        </p:spPr>
      </p:pic>
      <p:pic>
        <p:nvPicPr>
          <p:cNvPr id="30" name="SK-5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0" y="6515100"/>
            <a:ext cx="12192000" cy="342900"/>
          </a:xfrm>
          <a:prstGeom prst="rect">
            <a:avLst/>
          </a:prstGeom>
        </p:spPr>
      </p:pic>
      <p:pic>
        <p:nvPicPr>
          <p:cNvPr id="32" name="SK-5-img-31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753600" y="1563588"/>
            <a:ext cx="304800" cy="287982"/>
          </a:xfrm>
          <a:prstGeom prst="rect">
            <a:avLst/>
          </a:prstGeom>
        </p:spPr>
      </p:pic>
      <p:pic>
        <p:nvPicPr>
          <p:cNvPr id="33" name="SK-5-img-32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657600" y="1549896"/>
            <a:ext cx="390079" cy="308521"/>
          </a:xfrm>
          <a:prstGeom prst="rect">
            <a:avLst/>
          </a:prstGeom>
        </p:spPr>
      </p:pic>
      <p:sp>
        <p:nvSpPr>
          <p:cNvPr id="34" name="SK-5-text-33"/>
          <p:cNvSpPr/>
          <p:nvPr/>
        </p:nvSpPr>
        <p:spPr>
          <a:xfrm>
            <a:off x="719286" y="377130"/>
            <a:ext cx="11472714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Mineral Bone Disorder &amp; Hyperkalaemia</a:t>
            </a:r>
            <a:endParaRPr lang="en-US" sz="3900" dirty="0"/>
          </a:p>
        </p:txBody>
      </p:sp>
      <p:sp>
        <p:nvSpPr>
          <p:cNvPr id="35" name="SK-5-text-34"/>
          <p:cNvSpPr/>
          <p:nvPr/>
        </p:nvSpPr>
        <p:spPr>
          <a:xfrm>
            <a:off x="682675" y="1014859"/>
            <a:ext cx="1150932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D49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CKD-MBD Pathophysiology · Monitoring · Hyperkalaemia Management</a:t>
            </a:r>
            <a:endParaRPr lang="en-US" sz="2250" dirty="0"/>
          </a:p>
        </p:txBody>
      </p:sp>
      <p:sp>
        <p:nvSpPr>
          <p:cNvPr id="36" name="SK-5-text-35"/>
          <p:cNvSpPr/>
          <p:nvPr/>
        </p:nvSpPr>
        <p:spPr>
          <a:xfrm>
            <a:off x="2415332" y="1563588"/>
            <a:ext cx="126503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CKD-MBD</a:t>
            </a:r>
            <a:endParaRPr lang="en-US" sz="1875" dirty="0"/>
          </a:p>
        </p:txBody>
      </p:sp>
      <p:sp>
        <p:nvSpPr>
          <p:cNvPr id="37" name="SK-5-text-36"/>
          <p:cNvSpPr/>
          <p:nvPr/>
        </p:nvSpPr>
        <p:spPr>
          <a:xfrm>
            <a:off x="1508075" y="2071092"/>
            <a:ext cx="3359944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↓ Active Vitamin D (1,25-dihydroxy)</a:t>
            </a:r>
            <a:endParaRPr lang="en-US" sz="1650" dirty="0"/>
          </a:p>
        </p:txBody>
      </p:sp>
      <p:sp>
        <p:nvSpPr>
          <p:cNvPr id="38" name="SK-5-text-37"/>
          <p:cNvSpPr/>
          <p:nvPr/>
        </p:nvSpPr>
        <p:spPr>
          <a:xfrm>
            <a:off x="1264295" y="2640211"/>
            <a:ext cx="383545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↓ Calcium Absorption → Hypocalcaemia</a:t>
            </a:r>
            <a:endParaRPr lang="en-US" sz="1650" dirty="0"/>
          </a:p>
        </p:txBody>
      </p:sp>
      <p:sp>
        <p:nvSpPr>
          <p:cNvPr id="39" name="SK-5-text-38"/>
          <p:cNvSpPr/>
          <p:nvPr/>
        </p:nvSpPr>
        <p:spPr>
          <a:xfrm>
            <a:off x="1361777" y="3223171"/>
            <a:ext cx="365254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↑ Phosphate (reduced renal clearance)</a:t>
            </a:r>
            <a:endParaRPr lang="en-US" sz="1650" dirty="0"/>
          </a:p>
        </p:txBody>
      </p:sp>
      <p:sp>
        <p:nvSpPr>
          <p:cNvPr id="40" name="SK-5-text-39"/>
          <p:cNvSpPr/>
          <p:nvPr/>
        </p:nvSpPr>
        <p:spPr>
          <a:xfrm>
            <a:off x="1264295" y="3792438"/>
            <a:ext cx="3823246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Secondary Hyperparathyroidism (↑PTH)</a:t>
            </a:r>
            <a:endParaRPr lang="en-US" sz="1650" dirty="0"/>
          </a:p>
        </p:txBody>
      </p:sp>
      <p:sp>
        <p:nvSpPr>
          <p:cNvPr id="41" name="SK-5-text-40"/>
          <p:cNvSpPr/>
          <p:nvPr/>
        </p:nvSpPr>
        <p:spPr>
          <a:xfrm>
            <a:off x="1398389" y="4375398"/>
            <a:ext cx="3555057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Bone Fragility · Vascular Calcification</a:t>
            </a:r>
            <a:endParaRPr lang="en-US" sz="1650" dirty="0"/>
          </a:p>
        </p:txBody>
      </p:sp>
      <p:sp>
        <p:nvSpPr>
          <p:cNvPr id="42" name="SK-5-text-41"/>
          <p:cNvSpPr/>
          <p:nvPr/>
        </p:nvSpPr>
        <p:spPr>
          <a:xfrm>
            <a:off x="2288381" y="4841677"/>
            <a:ext cx="177507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in G4–G5</a:t>
            </a:r>
            <a:endParaRPr lang="en-US" sz="1650" dirty="0"/>
          </a:p>
        </p:txBody>
      </p:sp>
      <p:sp>
        <p:nvSpPr>
          <p:cNvPr id="43" name="SK-5-text-42"/>
          <p:cNvSpPr/>
          <p:nvPr/>
        </p:nvSpPr>
        <p:spPr>
          <a:xfrm>
            <a:off x="1005929" y="5102275"/>
            <a:ext cx="434012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7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Calcium ● Phosphate ● PTH ● Vitamin D</a:t>
            </a:r>
            <a:endParaRPr lang="en-US" sz="1725" dirty="0"/>
          </a:p>
        </p:txBody>
      </p:sp>
      <p:sp>
        <p:nvSpPr>
          <p:cNvPr id="44" name="SK-5-text-43"/>
          <p:cNvSpPr/>
          <p:nvPr/>
        </p:nvSpPr>
        <p:spPr>
          <a:xfrm>
            <a:off x="1195834" y="5513784"/>
            <a:ext cx="394781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G3: Cholecalciferol / Ergocalciferol for deficiency</a:t>
            </a:r>
            <a:endParaRPr lang="en-US" sz="1500" dirty="0"/>
          </a:p>
        </p:txBody>
      </p:sp>
      <p:sp>
        <p:nvSpPr>
          <p:cNvPr id="45" name="SK-5-text-44"/>
          <p:cNvSpPr/>
          <p:nvPr/>
        </p:nvSpPr>
        <p:spPr>
          <a:xfrm>
            <a:off x="717947" y="5829300"/>
            <a:ext cx="491579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G4–G5: Alfacalcidol / Calcitriol active analogues, monitor Ca²⁺</a:t>
            </a:r>
            <a:endParaRPr lang="en-US" sz="1575" dirty="0"/>
          </a:p>
        </p:txBody>
      </p:sp>
      <p:sp>
        <p:nvSpPr>
          <p:cNvPr id="46" name="SK-5-text-45"/>
          <p:cNvSpPr/>
          <p:nvPr/>
        </p:nvSpPr>
        <p:spPr>
          <a:xfrm>
            <a:off x="1854250" y="6151513"/>
            <a:ext cx="2643336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bisphosphonates if eGFR &lt;35</a:t>
            </a:r>
            <a:endParaRPr lang="en-US" sz="1500" dirty="0"/>
          </a:p>
        </p:txBody>
      </p:sp>
      <p:sp>
        <p:nvSpPr>
          <p:cNvPr id="47" name="SK-5-text-46"/>
          <p:cNvSpPr/>
          <p:nvPr/>
        </p:nvSpPr>
        <p:spPr>
          <a:xfrm>
            <a:off x="7962751" y="1563588"/>
            <a:ext cx="1777157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Hyperkalaemia</a:t>
            </a:r>
            <a:endParaRPr lang="en-US" sz="1875" dirty="0"/>
          </a:p>
        </p:txBody>
      </p:sp>
      <p:sp>
        <p:nvSpPr>
          <p:cNvPr id="48" name="SK-5-text-47"/>
          <p:cNvSpPr/>
          <p:nvPr/>
        </p:nvSpPr>
        <p:spPr>
          <a:xfrm>
            <a:off x="6973788" y="2146548"/>
            <a:ext cx="828973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K⁺ &gt;5.0</a:t>
            </a:r>
            <a:endParaRPr lang="en-US" sz="180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mmol/L</a:t>
            </a:r>
            <a:endParaRPr lang="en-US" sz="1800" dirty="0"/>
          </a:p>
        </p:txBody>
      </p:sp>
      <p:sp>
        <p:nvSpPr>
          <p:cNvPr id="49" name="SK-5-text-48"/>
          <p:cNvSpPr/>
          <p:nvPr/>
        </p:nvSpPr>
        <p:spPr>
          <a:xfrm>
            <a:off x="8095357" y="2146548"/>
            <a:ext cx="3303984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Dietary restriction · review K⁺-raising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medications · avoid NSAIDs</a:t>
            </a:r>
            <a:endParaRPr lang="en-US" sz="1650" dirty="0"/>
          </a:p>
        </p:txBody>
      </p:sp>
      <p:sp>
        <p:nvSpPr>
          <p:cNvPr id="50" name="SK-5-text-49"/>
          <p:cNvSpPr/>
          <p:nvPr/>
        </p:nvSpPr>
        <p:spPr>
          <a:xfrm>
            <a:off x="6973788" y="2852886"/>
            <a:ext cx="816769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K⁺ &gt;5.5</a:t>
            </a:r>
            <a:endParaRPr lang="en-US" sz="180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mmol/L</a:t>
            </a:r>
            <a:endParaRPr lang="en-US" sz="1800" dirty="0"/>
          </a:p>
        </p:txBody>
      </p:sp>
      <p:sp>
        <p:nvSpPr>
          <p:cNvPr id="51" name="SK-5-text-50"/>
          <p:cNvSpPr/>
          <p:nvPr/>
        </p:nvSpPr>
        <p:spPr>
          <a:xfrm>
            <a:off x="8095357" y="2852886"/>
            <a:ext cx="3133279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Restrict dietary potassium · review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ACEi/ARB dose · monitor closely</a:t>
            </a:r>
            <a:endParaRPr lang="en-US" sz="1650" dirty="0"/>
          </a:p>
        </p:txBody>
      </p:sp>
      <p:sp>
        <p:nvSpPr>
          <p:cNvPr id="52" name="SK-5-text-51"/>
          <p:cNvSpPr/>
          <p:nvPr/>
        </p:nvSpPr>
        <p:spPr>
          <a:xfrm>
            <a:off x="6973788" y="3566071"/>
            <a:ext cx="816769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K⁺ &gt;6.0</a:t>
            </a:r>
            <a:endParaRPr lang="en-US" sz="180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mmol/L</a:t>
            </a:r>
            <a:endParaRPr lang="en-US" sz="1800" dirty="0"/>
          </a:p>
        </p:txBody>
      </p:sp>
      <p:sp>
        <p:nvSpPr>
          <p:cNvPr id="53" name="SK-5-text-52"/>
          <p:cNvSpPr/>
          <p:nvPr/>
        </p:nvSpPr>
        <p:spPr>
          <a:xfrm>
            <a:off x="8095357" y="3566071"/>
            <a:ext cx="2145655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 ACEi/ARB · urgent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specialist review</a:t>
            </a:r>
            <a:endParaRPr lang="en-US" sz="1650" dirty="0"/>
          </a:p>
        </p:txBody>
      </p:sp>
      <p:sp>
        <p:nvSpPr>
          <p:cNvPr id="54" name="SK-5-text-53"/>
          <p:cNvSpPr/>
          <p:nvPr/>
        </p:nvSpPr>
        <p:spPr>
          <a:xfrm>
            <a:off x="8128397" y="4272409"/>
            <a:ext cx="1799332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Triggers</a:t>
            </a:r>
            <a:endParaRPr lang="en-US" sz="1650" dirty="0"/>
          </a:p>
        </p:txBody>
      </p:sp>
      <p:sp>
        <p:nvSpPr>
          <p:cNvPr id="55" name="SK-5-text-54"/>
          <p:cNvSpPr/>
          <p:nvPr/>
        </p:nvSpPr>
        <p:spPr>
          <a:xfrm>
            <a:off x="6803082" y="4533007"/>
            <a:ext cx="2838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ACEi / ARB</a:t>
            </a:r>
            <a:endParaRPr lang="en-US" sz="1500" dirty="0"/>
          </a:p>
        </p:txBody>
      </p:sp>
      <p:sp>
        <p:nvSpPr>
          <p:cNvPr id="56" name="SK-5-text-55"/>
          <p:cNvSpPr/>
          <p:nvPr/>
        </p:nvSpPr>
        <p:spPr>
          <a:xfrm>
            <a:off x="9338965" y="4539853"/>
            <a:ext cx="1924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NSAIDs</a:t>
            </a:r>
            <a:endParaRPr lang="en-US" sz="1500" dirty="0"/>
          </a:p>
        </p:txBody>
      </p:sp>
      <p:sp>
        <p:nvSpPr>
          <p:cNvPr id="57" name="SK-5-text-56"/>
          <p:cNvSpPr/>
          <p:nvPr/>
        </p:nvSpPr>
        <p:spPr>
          <a:xfrm>
            <a:off x="6803082" y="4773067"/>
            <a:ext cx="51244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K⁺-sparing diuretics</a:t>
            </a:r>
            <a:endParaRPr lang="en-US" sz="1500" dirty="0"/>
          </a:p>
        </p:txBody>
      </p:sp>
      <p:sp>
        <p:nvSpPr>
          <p:cNvPr id="58" name="SK-5-text-57"/>
          <p:cNvSpPr/>
          <p:nvPr/>
        </p:nvSpPr>
        <p:spPr>
          <a:xfrm>
            <a:off x="9338965" y="4773067"/>
            <a:ext cx="28530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High K⁺ diet</a:t>
            </a:r>
            <a:endParaRPr lang="en-US" sz="1500" dirty="0"/>
          </a:p>
        </p:txBody>
      </p:sp>
      <p:sp>
        <p:nvSpPr>
          <p:cNvPr id="59" name="SK-5-text-58"/>
          <p:cNvSpPr/>
          <p:nvPr/>
        </p:nvSpPr>
        <p:spPr>
          <a:xfrm>
            <a:off x="8177213" y="5218807"/>
            <a:ext cx="17018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Novel K⁺ Binders</a:t>
            </a:r>
            <a:endParaRPr lang="en-US" sz="1650" dirty="0"/>
          </a:p>
        </p:txBody>
      </p:sp>
      <p:sp>
        <p:nvSpPr>
          <p:cNvPr id="60" name="SK-5-text-59"/>
          <p:cNvSpPr/>
          <p:nvPr/>
        </p:nvSpPr>
        <p:spPr>
          <a:xfrm>
            <a:off x="8559850" y="5506938"/>
            <a:ext cx="960834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Patiromer</a:t>
            </a:r>
            <a:endParaRPr lang="en-US" sz="1500" dirty="0"/>
          </a:p>
        </p:txBody>
      </p:sp>
      <p:sp>
        <p:nvSpPr>
          <p:cNvPr id="61" name="SK-5-text-60"/>
          <p:cNvSpPr/>
          <p:nvPr/>
        </p:nvSpPr>
        <p:spPr>
          <a:xfrm>
            <a:off x="7377261" y="5788075"/>
            <a:ext cx="3326011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Sodium Zirconium Cyclosilicate (SZC)</a:t>
            </a:r>
            <a:endParaRPr lang="en-US" sz="1500" dirty="0"/>
          </a:p>
        </p:txBody>
      </p:sp>
      <p:sp>
        <p:nvSpPr>
          <p:cNvPr id="62" name="SK-5-text-61"/>
          <p:cNvSpPr/>
          <p:nvPr/>
        </p:nvSpPr>
        <p:spPr>
          <a:xfrm>
            <a:off x="6630888" y="6110436"/>
            <a:ext cx="478229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Enable continuation of RAASi in hyperkalaemic CKD – specialist initiated</a:t>
            </a:r>
            <a:endParaRPr lang="en-US" sz="1200" dirty="0"/>
          </a:p>
        </p:txBody>
      </p:sp>
      <p:sp>
        <p:nvSpPr>
          <p:cNvPr id="63" name="SK-5-text-62"/>
          <p:cNvSpPr/>
          <p:nvPr/>
        </p:nvSpPr>
        <p:spPr>
          <a:xfrm>
            <a:off x="316855" y="6583561"/>
            <a:ext cx="71056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NICE CKS 2025</a:t>
            </a:r>
            <a:endParaRPr lang="en-US" sz="1500" dirty="0"/>
          </a:p>
        </p:txBody>
      </p:sp>
      <p:sp>
        <p:nvSpPr>
          <p:cNvPr id="64" name="SK-5-text-63"/>
          <p:cNvSpPr/>
          <p:nvPr/>
        </p:nvSpPr>
        <p:spPr>
          <a:xfrm>
            <a:off x="5911751" y="6604248"/>
            <a:ext cx="35599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</a:t>
            </a:r>
            <a:endParaRPr lang="en-US" sz="1575" dirty="0"/>
          </a:p>
        </p:txBody>
      </p:sp>
      <p:sp>
        <p:nvSpPr>
          <p:cNvPr id="65" name="SK-5-text-64"/>
          <p:cNvSpPr/>
          <p:nvPr/>
        </p:nvSpPr>
        <p:spPr>
          <a:xfrm>
            <a:off x="8707338" y="6583561"/>
            <a:ext cx="321632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D49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www.bradfordvts.co.uk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67" y="575965"/>
            <a:ext cx="109686" cy="432048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6886" y="363438"/>
            <a:ext cx="194965" cy="671959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788" y="1169938"/>
            <a:ext cx="11582415" cy="33201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431482"/>
            <a:ext cx="1158180" cy="1735038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837879"/>
            <a:ext cx="3486894" cy="4368403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2753" y="1837879"/>
            <a:ext cx="2560290" cy="89148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9255" y="1837879"/>
            <a:ext cx="3620988" cy="4368403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6965" y="1837879"/>
            <a:ext cx="2645569" cy="89148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95357" y="1824186"/>
            <a:ext cx="3633192" cy="4437013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95271" y="1824186"/>
            <a:ext cx="2645569" cy="89148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58079" y="2647057"/>
            <a:ext cx="121890" cy="68461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14879" y="5513784"/>
            <a:ext cx="3194298" cy="603498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4788" y="6471196"/>
            <a:ext cx="11582415" cy="3320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73059" y="2036713"/>
            <a:ext cx="865584" cy="569119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03255" y="2043559"/>
            <a:ext cx="560784" cy="534888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121396" y="2057400"/>
            <a:ext cx="463153" cy="630882"/>
          </a:xfrm>
          <a:prstGeom prst="rect">
            <a:avLst/>
          </a:prstGeom>
        </p:spPr>
      </p:pic>
      <p:sp>
        <p:nvSpPr>
          <p:cNvPr id="19" name="SK-6-text-18"/>
          <p:cNvSpPr/>
          <p:nvPr/>
        </p:nvSpPr>
        <p:spPr>
          <a:xfrm>
            <a:off x="621655" y="507355"/>
            <a:ext cx="11570345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004B5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Acidosis, Fluid Overload &amp; Conservative Care</a:t>
            </a:r>
            <a:endParaRPr lang="en-US" sz="3900" dirty="0"/>
          </a:p>
        </p:txBody>
      </p:sp>
      <p:sp>
        <p:nvSpPr>
          <p:cNvPr id="20" name="SK-6-text-19"/>
          <p:cNvSpPr/>
          <p:nvPr/>
        </p:nvSpPr>
        <p:spPr>
          <a:xfrm>
            <a:off x="621655" y="1316682"/>
            <a:ext cx="1157034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Managing metabolic complications and respecting patient choice</a:t>
            </a:r>
            <a:endParaRPr lang="en-US" sz="1950" dirty="0"/>
          </a:p>
        </p:txBody>
      </p:sp>
      <p:sp>
        <p:nvSpPr>
          <p:cNvPr id="21" name="SK-6-text-20"/>
          <p:cNvSpPr/>
          <p:nvPr/>
        </p:nvSpPr>
        <p:spPr>
          <a:xfrm>
            <a:off x="1120676" y="2873425"/>
            <a:ext cx="2464594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Metabolic Acidosis</a:t>
            </a:r>
            <a:endParaRPr lang="en-US" sz="1950" dirty="0"/>
          </a:p>
        </p:txBody>
      </p:sp>
      <p:sp>
        <p:nvSpPr>
          <p:cNvPr id="22" name="SK-6-text-21"/>
          <p:cNvSpPr/>
          <p:nvPr/>
        </p:nvSpPr>
        <p:spPr>
          <a:xfrm>
            <a:off x="877788" y="3312319"/>
            <a:ext cx="2743200" cy="7405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Bicarbonate &lt;22 mmol/L →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sodium bicarbonate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supplementation</a:t>
            </a:r>
            <a:endParaRPr lang="en-US" sz="1575" dirty="0"/>
          </a:p>
        </p:txBody>
      </p:sp>
      <p:sp>
        <p:nvSpPr>
          <p:cNvPr id="23" name="SK-6-text-22"/>
          <p:cNvSpPr/>
          <p:nvPr/>
        </p:nvSpPr>
        <p:spPr>
          <a:xfrm>
            <a:off x="877788" y="4142184"/>
            <a:ext cx="2608957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Worsens bone disease and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muscle wasting</a:t>
            </a:r>
            <a:endParaRPr lang="en-US" sz="1575" dirty="0"/>
          </a:p>
        </p:txBody>
      </p:sp>
      <p:sp>
        <p:nvSpPr>
          <p:cNvPr id="24" name="SK-6-text-23"/>
          <p:cNvSpPr/>
          <p:nvPr/>
        </p:nvSpPr>
        <p:spPr>
          <a:xfrm>
            <a:off x="877788" y="4725144"/>
            <a:ext cx="2560290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Monitor serum bicarbonate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regularly in G4–G5</a:t>
            </a:r>
            <a:endParaRPr lang="en-US" sz="1575" dirty="0"/>
          </a:p>
        </p:txBody>
      </p:sp>
      <p:sp>
        <p:nvSpPr>
          <p:cNvPr id="25" name="SK-6-text-24"/>
          <p:cNvSpPr/>
          <p:nvPr/>
        </p:nvSpPr>
        <p:spPr>
          <a:xfrm>
            <a:off x="792361" y="5307955"/>
            <a:ext cx="2657773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8B45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Bicarbonate &lt;18 → urgent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8B45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specialist input (red flag)</a:t>
            </a:r>
            <a:endParaRPr lang="en-US" sz="1575" dirty="0"/>
          </a:p>
        </p:txBody>
      </p:sp>
      <p:sp>
        <p:nvSpPr>
          <p:cNvPr id="26" name="SK-6-text-25"/>
          <p:cNvSpPr/>
          <p:nvPr/>
        </p:nvSpPr>
        <p:spPr>
          <a:xfrm>
            <a:off x="5132784" y="2640211"/>
            <a:ext cx="1914079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Fluid Overload</a:t>
            </a:r>
            <a:endParaRPr lang="en-US" sz="2100" dirty="0"/>
          </a:p>
          <a:p>
            <a:pPr marL="0" indent="0" algn="ctr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&amp; Hypertension</a:t>
            </a:r>
            <a:endParaRPr lang="en-US" sz="2100" dirty="0"/>
          </a:p>
        </p:txBody>
      </p:sp>
      <p:sp>
        <p:nvSpPr>
          <p:cNvPr id="27" name="SK-6-text-26"/>
          <p:cNvSpPr/>
          <p:nvPr/>
        </p:nvSpPr>
        <p:spPr>
          <a:xfrm>
            <a:off x="4535388" y="3312319"/>
            <a:ext cx="2840682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Sodium and water retention as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nephrons are lost</a:t>
            </a:r>
            <a:endParaRPr lang="en-US" sz="1575" dirty="0"/>
          </a:p>
        </p:txBody>
      </p:sp>
      <p:sp>
        <p:nvSpPr>
          <p:cNvPr id="28" name="SK-6-text-27"/>
          <p:cNvSpPr/>
          <p:nvPr/>
        </p:nvSpPr>
        <p:spPr>
          <a:xfrm>
            <a:off x="4535388" y="3895279"/>
            <a:ext cx="3096667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Presents as: oedema, pulmonary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congestion, raised BP</a:t>
            </a:r>
            <a:endParaRPr lang="en-US" sz="1575" dirty="0"/>
          </a:p>
        </p:txBody>
      </p:sp>
      <p:sp>
        <p:nvSpPr>
          <p:cNvPr id="29" name="SK-6-text-28"/>
          <p:cNvSpPr/>
          <p:nvPr/>
        </p:nvSpPr>
        <p:spPr>
          <a:xfrm>
            <a:off x="4535388" y="4471392"/>
            <a:ext cx="2413992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Management: salt &amp; fluid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restriction</a:t>
            </a:r>
            <a:endParaRPr lang="en-US" sz="1575" dirty="0"/>
          </a:p>
        </p:txBody>
      </p:sp>
      <p:sp>
        <p:nvSpPr>
          <p:cNvPr id="30" name="SK-6-text-29"/>
          <p:cNvSpPr/>
          <p:nvPr/>
        </p:nvSpPr>
        <p:spPr>
          <a:xfrm>
            <a:off x="4535388" y="5054203"/>
            <a:ext cx="3291780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Furosemide — dose escalation may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 needed; BP control essential</a:t>
            </a:r>
            <a:endParaRPr lang="en-US" sz="1575" dirty="0"/>
          </a:p>
        </p:txBody>
      </p:sp>
      <p:sp>
        <p:nvSpPr>
          <p:cNvPr id="31" name="SK-6-text-30"/>
          <p:cNvSpPr/>
          <p:nvPr/>
        </p:nvSpPr>
        <p:spPr>
          <a:xfrm>
            <a:off x="4779169" y="5685234"/>
            <a:ext cx="2682180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Loop diuretics remain first-line for fluid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in CKD</a:t>
            </a:r>
            <a:endParaRPr lang="en-US" sz="1200" dirty="0"/>
          </a:p>
        </p:txBody>
      </p:sp>
      <p:sp>
        <p:nvSpPr>
          <p:cNvPr id="32" name="SK-6-text-31"/>
          <p:cNvSpPr/>
          <p:nvPr/>
        </p:nvSpPr>
        <p:spPr>
          <a:xfrm>
            <a:off x="8716268" y="2653903"/>
            <a:ext cx="2489002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Conservative Care</a:t>
            </a:r>
            <a:endParaRPr lang="en-US" sz="1950" dirty="0"/>
          </a:p>
        </p:txBody>
      </p:sp>
      <p:sp>
        <p:nvSpPr>
          <p:cNvPr id="33" name="SK-6-text-32"/>
          <p:cNvSpPr/>
          <p:nvPr/>
        </p:nvSpPr>
        <p:spPr>
          <a:xfrm>
            <a:off x="8262193" y="2962573"/>
            <a:ext cx="327526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dirty="0">
                <a:solidFill>
                  <a:srgbClr val="8B45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legitimate and active treatment choice</a:t>
            </a:r>
            <a:endParaRPr lang="en-US" sz="1275" dirty="0"/>
          </a:p>
        </p:txBody>
      </p:sp>
      <p:sp>
        <p:nvSpPr>
          <p:cNvPr id="34" name="SK-6-text-33"/>
          <p:cNvSpPr/>
          <p:nvPr/>
        </p:nvSpPr>
        <p:spPr>
          <a:xfrm>
            <a:off x="8314879" y="3298627"/>
            <a:ext cx="3011388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Not all CKD ends in dialysis —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conservative management is valid</a:t>
            </a:r>
            <a:endParaRPr lang="en-US" sz="1575" dirty="0"/>
          </a:p>
        </p:txBody>
      </p:sp>
      <p:sp>
        <p:nvSpPr>
          <p:cNvPr id="35" name="SK-6-text-34"/>
          <p:cNvSpPr/>
          <p:nvPr/>
        </p:nvSpPr>
        <p:spPr>
          <a:xfrm>
            <a:off x="8314879" y="3847207"/>
            <a:ext cx="3291780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Best suited to: frail elderly, significant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comorbidities, patient preference</a:t>
            </a:r>
            <a:endParaRPr lang="en-US" sz="1575" dirty="0"/>
          </a:p>
        </p:txBody>
      </p:sp>
      <p:sp>
        <p:nvSpPr>
          <p:cNvPr id="36" name="SK-6-text-35"/>
          <p:cNvSpPr/>
          <p:nvPr/>
        </p:nvSpPr>
        <p:spPr>
          <a:xfrm>
            <a:off x="8314879" y="4389090"/>
            <a:ext cx="3194298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Focus: symptom control, quality of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life, nutrition, psychological support</a:t>
            </a:r>
            <a:endParaRPr lang="en-US" sz="1575" dirty="0"/>
          </a:p>
        </p:txBody>
      </p:sp>
      <p:sp>
        <p:nvSpPr>
          <p:cNvPr id="37" name="SK-6-text-36"/>
          <p:cNvSpPr/>
          <p:nvPr/>
        </p:nvSpPr>
        <p:spPr>
          <a:xfrm>
            <a:off x="8314879" y="4930825"/>
            <a:ext cx="3096667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Requires: advance care planning +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MDT involvement</a:t>
            </a:r>
            <a:endParaRPr lang="en-US" sz="1575" dirty="0"/>
          </a:p>
        </p:txBody>
      </p:sp>
      <p:sp>
        <p:nvSpPr>
          <p:cNvPr id="38" name="SK-6-text-37"/>
          <p:cNvSpPr/>
          <p:nvPr/>
        </p:nvSpPr>
        <p:spPr>
          <a:xfrm>
            <a:off x="8424565" y="5582394"/>
            <a:ext cx="2962573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Pre-dialysis counselling is essential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patient has the right to choose</a:t>
            </a:r>
            <a:endParaRPr lang="en-US" sz="1500" dirty="0"/>
          </a:p>
        </p:txBody>
      </p:sp>
      <p:sp>
        <p:nvSpPr>
          <p:cNvPr id="39" name="SK-6-text-38"/>
          <p:cNvSpPr/>
          <p:nvPr/>
        </p:nvSpPr>
        <p:spPr>
          <a:xfrm>
            <a:off x="597396" y="6576715"/>
            <a:ext cx="603980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NICE CKS 2025</a:t>
            </a:r>
            <a:endParaRPr lang="en-US" sz="1275" dirty="0"/>
          </a:p>
        </p:txBody>
      </p:sp>
      <p:sp>
        <p:nvSpPr>
          <p:cNvPr id="40" name="SK-6-text-39"/>
          <p:cNvSpPr/>
          <p:nvPr/>
        </p:nvSpPr>
        <p:spPr>
          <a:xfrm>
            <a:off x="10330904" y="6576715"/>
            <a:ext cx="13854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5367"/>
            <a:ext cx="487561" cy="96009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94" y="342900"/>
            <a:ext cx="158353" cy="795486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694" y="1286619"/>
            <a:ext cx="10692259" cy="1905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94" y="1769269"/>
            <a:ext cx="3413671" cy="466338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694" y="1769269"/>
            <a:ext cx="3413671" cy="116532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4682" y="1769269"/>
            <a:ext cx="3425875" cy="3497461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4682" y="1769269"/>
            <a:ext cx="3425875" cy="116532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7875" y="1769269"/>
            <a:ext cx="3438079" cy="3497461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97875" y="1769269"/>
            <a:ext cx="3438079" cy="116532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64682" y="5383411"/>
            <a:ext cx="7071271" cy="1049238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3821" y="5493246"/>
            <a:ext cx="14288" cy="822871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05600" y="5774382"/>
            <a:ext cx="170557" cy="178296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76157" y="5858768"/>
            <a:ext cx="1121569" cy="9525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97875" y="5774382"/>
            <a:ext cx="219373" cy="178296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435953" y="6082903"/>
            <a:ext cx="756047" cy="1549896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90471" y="5746998"/>
            <a:ext cx="2523679" cy="212527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75577" y="1440061"/>
            <a:ext cx="719286" cy="733723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30180" y="1440061"/>
            <a:ext cx="731490" cy="733723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02196" y="4649688"/>
            <a:ext cx="3108871" cy="1543050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109192" y="1440061"/>
            <a:ext cx="707082" cy="733723"/>
          </a:xfrm>
          <a:prstGeom prst="rect">
            <a:avLst/>
          </a:prstGeom>
        </p:spPr>
      </p:pic>
      <p:sp>
        <p:nvSpPr>
          <p:cNvPr id="23" name="SK-7-text-22"/>
          <p:cNvSpPr/>
          <p:nvPr/>
        </p:nvSpPr>
        <p:spPr>
          <a:xfrm>
            <a:off x="1024086" y="356592"/>
            <a:ext cx="11167914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04B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Renal Replacement Therapy &amp; Preparation</a:t>
            </a:r>
            <a:endParaRPr lang="en-US" sz="3450" dirty="0"/>
          </a:p>
        </p:txBody>
      </p:sp>
      <p:sp>
        <p:nvSpPr>
          <p:cNvPr id="24" name="SK-7-text-23"/>
          <p:cNvSpPr/>
          <p:nvPr/>
        </p:nvSpPr>
        <p:spPr>
          <a:xfrm>
            <a:off x="1024086" y="857250"/>
            <a:ext cx="11167914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Three pathways — and why preparation must begin at G4</a:t>
            </a:r>
            <a:endParaRPr lang="en-US" sz="2250" dirty="0"/>
          </a:p>
        </p:txBody>
      </p:sp>
      <p:sp>
        <p:nvSpPr>
          <p:cNvPr id="25" name="SK-7-text-24"/>
          <p:cNvSpPr/>
          <p:nvPr/>
        </p:nvSpPr>
        <p:spPr>
          <a:xfrm>
            <a:off x="1487388" y="2228850"/>
            <a:ext cx="4933950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‘Haemodialysis’</a:t>
            </a:r>
            <a:endParaRPr lang="en-US" sz="2100" dirty="0"/>
          </a:p>
        </p:txBody>
      </p:sp>
      <p:sp>
        <p:nvSpPr>
          <p:cNvPr id="26" name="SK-7-text-25"/>
          <p:cNvSpPr/>
          <p:nvPr/>
        </p:nvSpPr>
        <p:spPr>
          <a:xfrm>
            <a:off x="2279898" y="2564755"/>
            <a:ext cx="95916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D4A0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‘HD’</a:t>
            </a:r>
            <a:endParaRPr lang="en-US" sz="1425" dirty="0"/>
          </a:p>
        </p:txBody>
      </p:sp>
      <p:sp>
        <p:nvSpPr>
          <p:cNvPr id="27" name="SK-7-text-26"/>
          <p:cNvSpPr/>
          <p:nvPr/>
        </p:nvSpPr>
        <p:spPr>
          <a:xfrm>
            <a:off x="877788" y="2900809"/>
            <a:ext cx="2840682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Typical 3× per week, ~4 hours per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session</a:t>
            </a:r>
            <a:endParaRPr lang="en-US" sz="1350" dirty="0"/>
          </a:p>
        </p:txBody>
      </p:sp>
      <p:sp>
        <p:nvSpPr>
          <p:cNvPr id="28" name="SK-7-text-27"/>
          <p:cNvSpPr/>
          <p:nvPr/>
        </p:nvSpPr>
        <p:spPr>
          <a:xfrm>
            <a:off x="877788" y="3380929"/>
            <a:ext cx="790384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Hospital-based or home haemodialysis</a:t>
            </a:r>
            <a:endParaRPr lang="en-US" sz="1350" dirty="0"/>
          </a:p>
        </p:txBody>
      </p:sp>
      <p:sp>
        <p:nvSpPr>
          <p:cNvPr id="29" name="SK-7-text-28"/>
          <p:cNvSpPr/>
          <p:nvPr/>
        </p:nvSpPr>
        <p:spPr>
          <a:xfrm>
            <a:off x="877788" y="3655219"/>
            <a:ext cx="3145482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Requires vascular access — AV fistula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preferred</a:t>
            </a:r>
            <a:endParaRPr lang="en-US" sz="1350" dirty="0"/>
          </a:p>
        </p:txBody>
      </p:sp>
      <p:sp>
        <p:nvSpPr>
          <p:cNvPr id="30" name="SK-7-text-29"/>
          <p:cNvSpPr/>
          <p:nvPr/>
        </p:nvSpPr>
        <p:spPr>
          <a:xfrm>
            <a:off x="877788" y="4135338"/>
            <a:ext cx="2669977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AV fistula needs 3–6 months to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mature — plan early</a:t>
            </a:r>
            <a:endParaRPr lang="en-US" sz="1350" dirty="0"/>
          </a:p>
        </p:txBody>
      </p:sp>
      <p:sp>
        <p:nvSpPr>
          <p:cNvPr id="31" name="SK-7-text-30"/>
          <p:cNvSpPr/>
          <p:nvPr/>
        </p:nvSpPr>
        <p:spPr>
          <a:xfrm>
            <a:off x="1487388" y="6220123"/>
            <a:ext cx="53568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Vascular access for haemodialysis</a:t>
            </a:r>
            <a:endParaRPr lang="en-US" sz="1050" dirty="0"/>
          </a:p>
        </p:txBody>
      </p:sp>
      <p:sp>
        <p:nvSpPr>
          <p:cNvPr id="32" name="SK-7-text-31"/>
          <p:cNvSpPr/>
          <p:nvPr/>
        </p:nvSpPr>
        <p:spPr>
          <a:xfrm>
            <a:off x="4876800" y="2228850"/>
            <a:ext cx="6854190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2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‘Peritoneal Dialysis’</a:t>
            </a:r>
            <a:endParaRPr lang="en-US" sz="2100" dirty="0"/>
          </a:p>
        </p:txBody>
      </p:sp>
      <p:sp>
        <p:nvSpPr>
          <p:cNvPr id="33" name="SK-7-text-32"/>
          <p:cNvSpPr/>
          <p:nvPr/>
        </p:nvSpPr>
        <p:spPr>
          <a:xfrm>
            <a:off x="5913090" y="2564755"/>
            <a:ext cx="95916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D4A0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‘PD’</a:t>
            </a:r>
            <a:endParaRPr lang="en-US" sz="1425" dirty="0"/>
          </a:p>
        </p:txBody>
      </p:sp>
      <p:sp>
        <p:nvSpPr>
          <p:cNvPr id="34" name="SK-7-text-33"/>
          <p:cNvSpPr/>
          <p:nvPr/>
        </p:nvSpPr>
        <p:spPr>
          <a:xfrm>
            <a:off x="4510980" y="2900809"/>
            <a:ext cx="2840682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Continuous ambulatory (CAPD) or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automated (APD)</a:t>
            </a:r>
            <a:endParaRPr lang="en-US" sz="1350" dirty="0"/>
          </a:p>
        </p:txBody>
      </p:sp>
      <p:sp>
        <p:nvSpPr>
          <p:cNvPr id="35" name="SK-7-text-34"/>
          <p:cNvSpPr/>
          <p:nvPr/>
        </p:nvSpPr>
        <p:spPr>
          <a:xfrm>
            <a:off x="4510980" y="3380929"/>
            <a:ext cx="2621161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Home-based — greater patient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independence</a:t>
            </a:r>
            <a:endParaRPr lang="en-US" sz="1350" dirty="0"/>
          </a:p>
        </p:txBody>
      </p:sp>
      <p:sp>
        <p:nvSpPr>
          <p:cNvPr id="36" name="SK-7-text-35"/>
          <p:cNvSpPr/>
          <p:nvPr/>
        </p:nvSpPr>
        <p:spPr>
          <a:xfrm>
            <a:off x="4510980" y="3861048"/>
            <a:ext cx="275525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Preserves residual renal function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longer than HD</a:t>
            </a:r>
            <a:endParaRPr lang="en-US" sz="1350" dirty="0"/>
          </a:p>
        </p:txBody>
      </p:sp>
      <p:sp>
        <p:nvSpPr>
          <p:cNvPr id="37" name="SK-7-text-36"/>
          <p:cNvSpPr/>
          <p:nvPr/>
        </p:nvSpPr>
        <p:spPr>
          <a:xfrm>
            <a:off x="4510980" y="4341019"/>
            <a:ext cx="768102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Requires peritoneal catheter insertion</a:t>
            </a:r>
            <a:endParaRPr lang="en-US" sz="1350" dirty="0"/>
          </a:p>
        </p:txBody>
      </p:sp>
      <p:sp>
        <p:nvSpPr>
          <p:cNvPr id="38" name="SK-7-text-37"/>
          <p:cNvSpPr/>
          <p:nvPr/>
        </p:nvSpPr>
        <p:spPr>
          <a:xfrm>
            <a:off x="4510980" y="4615309"/>
            <a:ext cx="2913757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Good option for patients preferring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home therapy</a:t>
            </a:r>
            <a:endParaRPr lang="en-US" sz="1350" dirty="0"/>
          </a:p>
        </p:txBody>
      </p:sp>
      <p:sp>
        <p:nvSpPr>
          <p:cNvPr id="39" name="SK-7-text-38"/>
          <p:cNvSpPr/>
          <p:nvPr/>
        </p:nvSpPr>
        <p:spPr>
          <a:xfrm>
            <a:off x="8314879" y="2228850"/>
            <a:ext cx="3877121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‘Renal Transplantation’</a:t>
            </a:r>
            <a:endParaRPr lang="en-US" sz="2100" dirty="0"/>
          </a:p>
        </p:txBody>
      </p:sp>
      <p:sp>
        <p:nvSpPr>
          <p:cNvPr id="40" name="SK-7-text-39"/>
          <p:cNvSpPr/>
          <p:nvPr/>
        </p:nvSpPr>
        <p:spPr>
          <a:xfrm>
            <a:off x="8607475" y="2564755"/>
            <a:ext cx="358452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D4A0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‘Best long-term outcomes’</a:t>
            </a:r>
            <a:endParaRPr lang="en-US" sz="1425" dirty="0"/>
          </a:p>
        </p:txBody>
      </p:sp>
      <p:sp>
        <p:nvSpPr>
          <p:cNvPr id="41" name="SK-7-text-40"/>
          <p:cNvSpPr/>
          <p:nvPr/>
        </p:nvSpPr>
        <p:spPr>
          <a:xfrm>
            <a:off x="8156377" y="2900809"/>
            <a:ext cx="3084463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Best long-term survival and quality of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life</a:t>
            </a:r>
            <a:endParaRPr lang="en-US" sz="1350" dirty="0"/>
          </a:p>
        </p:txBody>
      </p:sp>
      <p:sp>
        <p:nvSpPr>
          <p:cNvPr id="42" name="SK-7-text-41"/>
          <p:cNvSpPr/>
          <p:nvPr/>
        </p:nvSpPr>
        <p:spPr>
          <a:xfrm>
            <a:off x="8156377" y="3374082"/>
            <a:ext cx="3084463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Living donor preferred over deceased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donor</a:t>
            </a:r>
            <a:endParaRPr lang="en-US" sz="1350" dirty="0"/>
          </a:p>
        </p:txBody>
      </p:sp>
      <p:sp>
        <p:nvSpPr>
          <p:cNvPr id="43" name="SK-7-text-42"/>
          <p:cNvSpPr/>
          <p:nvPr/>
        </p:nvSpPr>
        <p:spPr>
          <a:xfrm>
            <a:off x="8156377" y="3854053"/>
            <a:ext cx="256029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Pre-emptive transplant (before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dialysis) reduces wait time</a:t>
            </a:r>
            <a:endParaRPr lang="en-US" sz="1350" dirty="0"/>
          </a:p>
        </p:txBody>
      </p:sp>
      <p:sp>
        <p:nvSpPr>
          <p:cNvPr id="44" name="SK-7-text-43"/>
          <p:cNvSpPr/>
          <p:nvPr/>
        </p:nvSpPr>
        <p:spPr>
          <a:xfrm>
            <a:off x="8156377" y="4327327"/>
            <a:ext cx="2999184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Early listing and living donor workup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begin at G4</a:t>
            </a:r>
            <a:endParaRPr lang="en-US" sz="1350" dirty="0"/>
          </a:p>
        </p:txBody>
      </p:sp>
      <p:sp>
        <p:nvSpPr>
          <p:cNvPr id="45" name="SK-7-text-44"/>
          <p:cNvSpPr/>
          <p:nvPr/>
        </p:nvSpPr>
        <p:spPr>
          <a:xfrm>
            <a:off x="8144173" y="4800600"/>
            <a:ext cx="3096667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Hepatitis B vaccination required if not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immune</a:t>
            </a:r>
            <a:endParaRPr lang="en-US" sz="1350" dirty="0"/>
          </a:p>
        </p:txBody>
      </p:sp>
      <p:sp>
        <p:nvSpPr>
          <p:cNvPr id="46" name="SK-7-text-45"/>
          <p:cNvSpPr/>
          <p:nvPr/>
        </p:nvSpPr>
        <p:spPr>
          <a:xfrm>
            <a:off x="4535388" y="5479405"/>
            <a:ext cx="1621482" cy="802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Pre-Dialysis</a:t>
            </a:r>
            <a:endParaRPr lang="en-US" sz="1875" dirty="0"/>
          </a:p>
          <a:p>
            <a:pPr marL="0" indent="0" algn="l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Preparation —</a:t>
            </a:r>
            <a:endParaRPr lang="en-US" sz="1875" dirty="0"/>
          </a:p>
          <a:p>
            <a:pPr marL="0" indent="0" algn="l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at G4</a:t>
            </a:r>
            <a:endParaRPr lang="en-US" sz="1875" dirty="0"/>
          </a:p>
        </p:txBody>
      </p:sp>
      <p:sp>
        <p:nvSpPr>
          <p:cNvPr id="47" name="SK-7-text-46"/>
          <p:cNvSpPr/>
          <p:nvPr/>
        </p:nvSpPr>
        <p:spPr>
          <a:xfrm>
            <a:off x="6534894" y="5479405"/>
            <a:ext cx="5657106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① Patient education — modality choice discussion</a:t>
            </a:r>
            <a:endParaRPr lang="en-US" sz="1200" dirty="0"/>
          </a:p>
        </p:txBody>
      </p:sp>
      <p:sp>
        <p:nvSpPr>
          <p:cNvPr id="48" name="SK-7-text-47"/>
          <p:cNvSpPr/>
          <p:nvPr/>
        </p:nvSpPr>
        <p:spPr>
          <a:xfrm>
            <a:off x="6510486" y="5986909"/>
            <a:ext cx="179218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 fistula formation —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3–6 months maturation time</a:t>
            </a:r>
            <a:endParaRPr lang="en-US" sz="1050" dirty="0"/>
          </a:p>
        </p:txBody>
      </p:sp>
      <p:sp>
        <p:nvSpPr>
          <p:cNvPr id="49" name="SK-7-text-48"/>
          <p:cNvSpPr/>
          <p:nvPr/>
        </p:nvSpPr>
        <p:spPr>
          <a:xfrm>
            <a:off x="8522196" y="5986909"/>
            <a:ext cx="1401961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Living donor workup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begin early</a:t>
            </a:r>
            <a:endParaRPr lang="en-US" sz="1050" dirty="0"/>
          </a:p>
        </p:txBody>
      </p:sp>
      <p:sp>
        <p:nvSpPr>
          <p:cNvPr id="50" name="SK-7-text-49"/>
          <p:cNvSpPr/>
          <p:nvPr/>
        </p:nvSpPr>
        <p:spPr>
          <a:xfrm>
            <a:off x="10082659" y="5986909"/>
            <a:ext cx="1206996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Transplant listing +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Hep B vaccination</a:t>
            </a:r>
            <a:endParaRPr lang="en-US" sz="1050" dirty="0"/>
          </a:p>
        </p:txBody>
      </p:sp>
      <p:sp>
        <p:nvSpPr>
          <p:cNvPr id="51" name="SK-7-text-50"/>
          <p:cNvSpPr/>
          <p:nvPr/>
        </p:nvSpPr>
        <p:spPr>
          <a:xfrm>
            <a:off x="8217396" y="6604248"/>
            <a:ext cx="3974604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D4A0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· Bradford VTS · www.bradfordvts.co.uk</a:t>
            </a:r>
            <a:endParaRPr lang="en-US" sz="1050" dirty="0"/>
          </a:p>
        </p:txBody>
      </p:sp>
      <p:sp>
        <p:nvSpPr>
          <p:cNvPr id="52" name="SK-7-text-51"/>
          <p:cNvSpPr/>
          <p:nvPr/>
        </p:nvSpPr>
        <p:spPr>
          <a:xfrm>
            <a:off x="11948071" y="6604248"/>
            <a:ext cx="24392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9" y="326380"/>
            <a:ext cx="10923984" cy="1905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59" y="521196"/>
            <a:ext cx="121890" cy="665113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6894" y="0"/>
            <a:ext cx="1084957" cy="1083469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624786"/>
            <a:ext cx="12192000" cy="233065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6475" y="1851571"/>
            <a:ext cx="19050" cy="4526161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769" y="1679525"/>
            <a:ext cx="1840855" cy="28575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2855" y="1679525"/>
            <a:ext cx="2621161" cy="28575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769" y="1837879"/>
            <a:ext cx="4901059" cy="685800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6769" y="1837879"/>
            <a:ext cx="121890" cy="68580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6769" y="2612827"/>
            <a:ext cx="4901059" cy="685800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6769" y="2612827"/>
            <a:ext cx="121890" cy="68580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6769" y="3387775"/>
            <a:ext cx="4901059" cy="685800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6769" y="3387775"/>
            <a:ext cx="121890" cy="685800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6769" y="4162723"/>
            <a:ext cx="4901059" cy="685800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6769" y="4162723"/>
            <a:ext cx="121890" cy="685800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6769" y="4937671"/>
            <a:ext cx="4901059" cy="685800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6769" y="4937671"/>
            <a:ext cx="121890" cy="685800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769" y="5712619"/>
            <a:ext cx="4901059" cy="685800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6769" y="5712619"/>
            <a:ext cx="121890" cy="685800"/>
          </a:xfrm>
          <a:prstGeom prst="rect">
            <a:avLst/>
          </a:prstGeom>
        </p:spPr>
      </p:pic>
      <p:pic>
        <p:nvPicPr>
          <p:cNvPr id="22" name="SK-8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12855" y="1837879"/>
            <a:ext cx="5254675" cy="685800"/>
          </a:xfrm>
          <a:prstGeom prst="rect">
            <a:avLst/>
          </a:prstGeom>
        </p:spPr>
      </p:pic>
      <p:pic>
        <p:nvPicPr>
          <p:cNvPr id="23" name="SK-8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12855" y="1837879"/>
            <a:ext cx="121890" cy="685800"/>
          </a:xfrm>
          <a:prstGeom prst="rect">
            <a:avLst/>
          </a:prstGeom>
        </p:spPr>
      </p:pic>
      <p:pic>
        <p:nvPicPr>
          <p:cNvPr id="24" name="SK-8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12855" y="2612827"/>
            <a:ext cx="5254675" cy="685800"/>
          </a:xfrm>
          <a:prstGeom prst="rect">
            <a:avLst/>
          </a:prstGeom>
        </p:spPr>
      </p:pic>
      <p:pic>
        <p:nvPicPr>
          <p:cNvPr id="25" name="SK-8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12855" y="2612827"/>
            <a:ext cx="121890" cy="685800"/>
          </a:xfrm>
          <a:prstGeom prst="rect">
            <a:avLst/>
          </a:prstGeom>
        </p:spPr>
      </p:pic>
      <p:pic>
        <p:nvPicPr>
          <p:cNvPr id="26" name="SK-8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12855" y="3387775"/>
            <a:ext cx="5254675" cy="685800"/>
          </a:xfrm>
          <a:prstGeom prst="rect">
            <a:avLst/>
          </a:prstGeom>
        </p:spPr>
      </p:pic>
      <p:pic>
        <p:nvPicPr>
          <p:cNvPr id="27" name="SK-8-img-26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12855" y="3387775"/>
            <a:ext cx="121890" cy="685800"/>
          </a:xfrm>
          <a:prstGeom prst="rect">
            <a:avLst/>
          </a:prstGeom>
        </p:spPr>
      </p:pic>
      <p:pic>
        <p:nvPicPr>
          <p:cNvPr id="28" name="SK-8-img-27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12855" y="4162723"/>
            <a:ext cx="5254675" cy="685800"/>
          </a:xfrm>
          <a:prstGeom prst="rect">
            <a:avLst/>
          </a:prstGeom>
        </p:spPr>
      </p:pic>
      <p:pic>
        <p:nvPicPr>
          <p:cNvPr id="29" name="SK-8-img-2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12855" y="4162723"/>
            <a:ext cx="121890" cy="685800"/>
          </a:xfrm>
          <a:prstGeom prst="rect">
            <a:avLst/>
          </a:prstGeom>
        </p:spPr>
      </p:pic>
      <p:pic>
        <p:nvPicPr>
          <p:cNvPr id="30" name="SK-8-img-2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12855" y="4937671"/>
            <a:ext cx="5254675" cy="685800"/>
          </a:xfrm>
          <a:prstGeom prst="rect">
            <a:avLst/>
          </a:prstGeom>
        </p:spPr>
      </p:pic>
      <p:pic>
        <p:nvPicPr>
          <p:cNvPr id="31" name="SK-8-img-3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12855" y="4937671"/>
            <a:ext cx="121890" cy="685800"/>
          </a:xfrm>
          <a:prstGeom prst="rect">
            <a:avLst/>
          </a:prstGeom>
        </p:spPr>
      </p:pic>
      <p:pic>
        <p:nvPicPr>
          <p:cNvPr id="32" name="SK-8-img-3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12855" y="5712619"/>
            <a:ext cx="5254675" cy="685800"/>
          </a:xfrm>
          <a:prstGeom prst="rect">
            <a:avLst/>
          </a:prstGeom>
        </p:spPr>
      </p:pic>
      <p:pic>
        <p:nvPicPr>
          <p:cNvPr id="33" name="SK-8-img-3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12855" y="5712619"/>
            <a:ext cx="121890" cy="685800"/>
          </a:xfrm>
          <a:prstGeom prst="rect">
            <a:avLst/>
          </a:prstGeom>
        </p:spPr>
      </p:pic>
      <p:pic>
        <p:nvPicPr>
          <p:cNvPr id="34" name="SK-8-img-3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0" y="4114800"/>
            <a:ext cx="2438400" cy="2743200"/>
          </a:xfrm>
          <a:prstGeom prst="rect">
            <a:avLst/>
          </a:prstGeom>
        </p:spPr>
      </p:pic>
      <p:pic>
        <p:nvPicPr>
          <p:cNvPr id="35" name="SK-8-img-3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28973" y="1330375"/>
            <a:ext cx="341263" cy="315367"/>
          </a:xfrm>
          <a:prstGeom prst="rect">
            <a:avLst/>
          </a:prstGeom>
        </p:spPr>
      </p:pic>
      <p:sp>
        <p:nvSpPr>
          <p:cNvPr id="36" name="SK-8-text-35"/>
          <p:cNvSpPr/>
          <p:nvPr/>
        </p:nvSpPr>
        <p:spPr>
          <a:xfrm>
            <a:off x="877788" y="493663"/>
            <a:ext cx="11314212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0445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 Flags &amp; Common Pitfalls</a:t>
            </a:r>
            <a:endParaRPr lang="en-US" sz="3450" dirty="0"/>
          </a:p>
        </p:txBody>
      </p:sp>
      <p:sp>
        <p:nvSpPr>
          <p:cNvPr id="37" name="SK-8-text-36"/>
          <p:cNvSpPr/>
          <p:nvPr/>
        </p:nvSpPr>
        <p:spPr>
          <a:xfrm>
            <a:off x="877788" y="1008013"/>
            <a:ext cx="1115091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Recognise the urgent · Avoid the avoidable</a:t>
            </a:r>
            <a:endParaRPr lang="en-US" sz="1725" dirty="0"/>
          </a:p>
        </p:txBody>
      </p:sp>
      <p:sp>
        <p:nvSpPr>
          <p:cNvPr id="38" name="SK-8-text-37"/>
          <p:cNvSpPr/>
          <p:nvPr/>
        </p:nvSpPr>
        <p:spPr>
          <a:xfrm>
            <a:off x="1231255" y="1364605"/>
            <a:ext cx="279844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A51D2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 FLAGS</a:t>
            </a:r>
            <a:endParaRPr lang="en-US" sz="1950" dirty="0"/>
          </a:p>
        </p:txBody>
      </p:sp>
      <p:sp>
        <p:nvSpPr>
          <p:cNvPr id="39" name="SK-8-text-38"/>
          <p:cNvSpPr/>
          <p:nvPr/>
        </p:nvSpPr>
        <p:spPr>
          <a:xfrm>
            <a:off x="1036290" y="1940719"/>
            <a:ext cx="563689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Rapidly Declining eGFR</a:t>
            </a:r>
            <a:endParaRPr lang="en-US" sz="1650" dirty="0"/>
          </a:p>
        </p:txBody>
      </p:sp>
      <p:sp>
        <p:nvSpPr>
          <p:cNvPr id="40" name="SK-8-text-39"/>
          <p:cNvSpPr/>
          <p:nvPr/>
        </p:nvSpPr>
        <p:spPr>
          <a:xfrm>
            <a:off x="1036290" y="2228850"/>
            <a:ext cx="100774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&gt;5 ml/min/year — urgent nephrology referral</a:t>
            </a:r>
            <a:endParaRPr lang="en-US" sz="1500" dirty="0"/>
          </a:p>
        </p:txBody>
      </p:sp>
      <p:sp>
        <p:nvSpPr>
          <p:cNvPr id="41" name="SK-8-text-40"/>
          <p:cNvSpPr/>
          <p:nvPr/>
        </p:nvSpPr>
        <p:spPr>
          <a:xfrm>
            <a:off x="1036290" y="2715667"/>
            <a:ext cx="613981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Haematuria + Proteinuria</a:t>
            </a:r>
            <a:endParaRPr lang="en-US" sz="1650" dirty="0"/>
          </a:p>
        </p:txBody>
      </p:sp>
      <p:sp>
        <p:nvSpPr>
          <p:cNvPr id="42" name="SK-8-text-41"/>
          <p:cNvSpPr/>
          <p:nvPr/>
        </p:nvSpPr>
        <p:spPr>
          <a:xfrm>
            <a:off x="1036290" y="2989957"/>
            <a:ext cx="101536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Possible glomerulonephritis — refer urgently</a:t>
            </a:r>
            <a:endParaRPr lang="en-US" sz="1500" dirty="0"/>
          </a:p>
        </p:txBody>
      </p:sp>
      <p:sp>
        <p:nvSpPr>
          <p:cNvPr id="43" name="SK-8-text-42"/>
          <p:cNvSpPr/>
          <p:nvPr/>
        </p:nvSpPr>
        <p:spPr>
          <a:xfrm>
            <a:off x="1036290" y="3476923"/>
            <a:ext cx="463105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Nephrotic Syndrome</a:t>
            </a:r>
            <a:endParaRPr lang="en-US" sz="1650" dirty="0"/>
          </a:p>
        </p:txBody>
      </p:sp>
      <p:sp>
        <p:nvSpPr>
          <p:cNvPr id="44" name="SK-8-text-43"/>
          <p:cNvSpPr/>
          <p:nvPr/>
        </p:nvSpPr>
        <p:spPr>
          <a:xfrm>
            <a:off x="1036290" y="3758059"/>
            <a:ext cx="71056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Urgent 2WW-equivalent referral</a:t>
            </a:r>
            <a:endParaRPr lang="en-US" sz="1500" dirty="0"/>
          </a:p>
        </p:txBody>
      </p:sp>
      <p:sp>
        <p:nvSpPr>
          <p:cNvPr id="45" name="SK-8-text-44"/>
          <p:cNvSpPr/>
          <p:nvPr/>
        </p:nvSpPr>
        <p:spPr>
          <a:xfrm>
            <a:off x="1036290" y="4245025"/>
            <a:ext cx="764857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Severe Refractory Hypertension</a:t>
            </a:r>
            <a:endParaRPr lang="en-US" sz="1650" dirty="0"/>
          </a:p>
        </p:txBody>
      </p:sp>
      <p:sp>
        <p:nvSpPr>
          <p:cNvPr id="46" name="SK-8-text-45"/>
          <p:cNvSpPr/>
          <p:nvPr/>
        </p:nvSpPr>
        <p:spPr>
          <a:xfrm>
            <a:off x="1036290" y="4533007"/>
            <a:ext cx="85534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Investigate for renal artery stenosis</a:t>
            </a:r>
            <a:endParaRPr lang="en-US" sz="1500" dirty="0"/>
          </a:p>
        </p:txBody>
      </p:sp>
      <p:sp>
        <p:nvSpPr>
          <p:cNvPr id="47" name="SK-8-text-46"/>
          <p:cNvSpPr/>
          <p:nvPr/>
        </p:nvSpPr>
        <p:spPr>
          <a:xfrm>
            <a:off x="1036290" y="5019973"/>
            <a:ext cx="412813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Uraemic Symptoms</a:t>
            </a:r>
            <a:endParaRPr lang="en-US" sz="1650" dirty="0"/>
          </a:p>
        </p:txBody>
      </p:sp>
      <p:sp>
        <p:nvSpPr>
          <p:cNvPr id="48" name="SK-8-text-47"/>
          <p:cNvSpPr/>
          <p:nvPr/>
        </p:nvSpPr>
        <p:spPr>
          <a:xfrm>
            <a:off x="1036290" y="5294263"/>
            <a:ext cx="1115571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Nausea, confusion, asterixis, itch — urgent review</a:t>
            </a:r>
            <a:endParaRPr lang="en-US" sz="1500" dirty="0"/>
          </a:p>
        </p:txBody>
      </p:sp>
      <p:sp>
        <p:nvSpPr>
          <p:cNvPr id="49" name="SK-8-text-48"/>
          <p:cNvSpPr/>
          <p:nvPr/>
        </p:nvSpPr>
        <p:spPr>
          <a:xfrm>
            <a:off x="1036290" y="5781229"/>
            <a:ext cx="597217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Bicarbonate &lt;18 mmol/L</a:t>
            </a:r>
            <a:endParaRPr lang="en-US" sz="1650" dirty="0"/>
          </a:p>
        </p:txBody>
      </p:sp>
      <p:sp>
        <p:nvSpPr>
          <p:cNvPr id="50" name="SK-8-text-49"/>
          <p:cNvSpPr/>
          <p:nvPr/>
        </p:nvSpPr>
        <p:spPr>
          <a:xfrm>
            <a:off x="1036290" y="6055519"/>
            <a:ext cx="741045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Urgent specialist input required</a:t>
            </a:r>
            <a:endParaRPr lang="en-US" sz="1500" dirty="0"/>
          </a:p>
        </p:txBody>
      </p:sp>
      <p:sp>
        <p:nvSpPr>
          <p:cNvPr id="51" name="SK-8-text-50"/>
          <p:cNvSpPr/>
          <p:nvPr/>
        </p:nvSpPr>
        <p:spPr>
          <a:xfrm>
            <a:off x="6486079" y="1357759"/>
            <a:ext cx="458152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2D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COMMON PITFALLS</a:t>
            </a:r>
            <a:endParaRPr lang="en-US" sz="1950" dirty="0"/>
          </a:p>
        </p:txBody>
      </p:sp>
      <p:sp>
        <p:nvSpPr>
          <p:cNvPr id="52" name="SK-8-text-51"/>
          <p:cNvSpPr/>
          <p:nvPr/>
        </p:nvSpPr>
        <p:spPr>
          <a:xfrm>
            <a:off x="6693396" y="1947565"/>
            <a:ext cx="5498604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Late Referral to Nephrology</a:t>
            </a:r>
            <a:endParaRPr lang="en-US" sz="1650" dirty="0"/>
          </a:p>
        </p:txBody>
      </p:sp>
      <p:sp>
        <p:nvSpPr>
          <p:cNvPr id="53" name="SK-8-text-52"/>
          <p:cNvSpPr/>
          <p:nvPr/>
        </p:nvSpPr>
        <p:spPr>
          <a:xfrm>
            <a:off x="6693396" y="2228850"/>
            <a:ext cx="5498604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Don’t wait for G5 or uraemic symptoms — refer at G4</a:t>
            </a:r>
            <a:endParaRPr lang="en-US" sz="1500" dirty="0"/>
          </a:p>
        </p:txBody>
      </p:sp>
      <p:sp>
        <p:nvSpPr>
          <p:cNvPr id="54" name="SK-8-text-53"/>
          <p:cNvSpPr/>
          <p:nvPr/>
        </p:nvSpPr>
        <p:spPr>
          <a:xfrm>
            <a:off x="6693396" y="2708821"/>
            <a:ext cx="5498604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Checking eGFR Only Once a Year</a:t>
            </a:r>
            <a:endParaRPr lang="en-US" sz="1650" dirty="0"/>
          </a:p>
        </p:txBody>
      </p:sp>
      <p:sp>
        <p:nvSpPr>
          <p:cNvPr id="55" name="SK-8-text-54"/>
          <p:cNvSpPr/>
          <p:nvPr/>
        </p:nvSpPr>
        <p:spPr>
          <a:xfrm>
            <a:off x="6693396" y="2989957"/>
            <a:ext cx="5498604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Progressive CKD missed without serial measurements</a:t>
            </a:r>
            <a:endParaRPr lang="en-US" sz="1500" dirty="0"/>
          </a:p>
        </p:txBody>
      </p:sp>
      <p:sp>
        <p:nvSpPr>
          <p:cNvPr id="56" name="SK-8-text-55"/>
          <p:cNvSpPr/>
          <p:nvPr/>
        </p:nvSpPr>
        <p:spPr>
          <a:xfrm>
            <a:off x="6693396" y="3476923"/>
            <a:ext cx="5498604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Delayed Anaemia Investigation</a:t>
            </a:r>
            <a:endParaRPr lang="en-US" sz="1650" dirty="0"/>
          </a:p>
        </p:txBody>
      </p:sp>
      <p:sp>
        <p:nvSpPr>
          <p:cNvPr id="57" name="SK-8-text-56"/>
          <p:cNvSpPr/>
          <p:nvPr/>
        </p:nvSpPr>
        <p:spPr>
          <a:xfrm>
            <a:off x="6693396" y="3758059"/>
            <a:ext cx="549860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Check FBC and ferritin from G3b onwards</a:t>
            </a:r>
            <a:endParaRPr lang="en-US" sz="1500" dirty="0"/>
          </a:p>
        </p:txBody>
      </p:sp>
      <p:sp>
        <p:nvSpPr>
          <p:cNvPr id="58" name="SK-8-text-57"/>
          <p:cNvSpPr/>
          <p:nvPr/>
        </p:nvSpPr>
        <p:spPr>
          <a:xfrm>
            <a:off x="6693396" y="4245025"/>
            <a:ext cx="5498604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Bone Disease Without PTH/Phosphate Check</a:t>
            </a:r>
            <a:endParaRPr lang="en-US" sz="1650" dirty="0"/>
          </a:p>
        </p:txBody>
      </p:sp>
      <p:sp>
        <p:nvSpPr>
          <p:cNvPr id="59" name="SK-8-text-58"/>
          <p:cNvSpPr/>
          <p:nvPr/>
        </p:nvSpPr>
        <p:spPr>
          <a:xfrm>
            <a:off x="6693396" y="4526161"/>
            <a:ext cx="5498604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Always check Ca, PO₄, PTH before treating</a:t>
            </a:r>
            <a:endParaRPr lang="en-US" sz="1500" dirty="0"/>
          </a:p>
        </p:txBody>
      </p:sp>
      <p:sp>
        <p:nvSpPr>
          <p:cNvPr id="60" name="SK-8-text-59"/>
          <p:cNvSpPr/>
          <p:nvPr/>
        </p:nvSpPr>
        <p:spPr>
          <a:xfrm>
            <a:off x="6693396" y="5019973"/>
            <a:ext cx="337375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NSAIDs in CKD</a:t>
            </a:r>
            <a:endParaRPr lang="en-US" sz="1650" dirty="0"/>
          </a:p>
        </p:txBody>
      </p:sp>
      <p:sp>
        <p:nvSpPr>
          <p:cNvPr id="61" name="SK-8-text-60"/>
          <p:cNvSpPr/>
          <p:nvPr/>
        </p:nvSpPr>
        <p:spPr>
          <a:xfrm>
            <a:off x="6693396" y="5294263"/>
            <a:ext cx="5498604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Nephrotoxic — avoid in all CKD stages</a:t>
            </a:r>
            <a:endParaRPr lang="en-US" sz="1500" dirty="0"/>
          </a:p>
        </p:txBody>
      </p:sp>
      <p:sp>
        <p:nvSpPr>
          <p:cNvPr id="62" name="SK-8-text-61"/>
          <p:cNvSpPr/>
          <p:nvPr/>
        </p:nvSpPr>
        <p:spPr>
          <a:xfrm>
            <a:off x="6693396" y="5781229"/>
            <a:ext cx="5498604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 AV Fistula Planning</a:t>
            </a:r>
            <a:endParaRPr lang="en-US" sz="1650" dirty="0"/>
          </a:p>
        </p:txBody>
      </p:sp>
      <p:sp>
        <p:nvSpPr>
          <p:cNvPr id="63" name="SK-8-text-62"/>
          <p:cNvSpPr/>
          <p:nvPr/>
        </p:nvSpPr>
        <p:spPr>
          <a:xfrm>
            <a:off x="6693396" y="6055519"/>
            <a:ext cx="5498604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Fistula needs 3–6 months to mature — plan early</a:t>
            </a:r>
            <a:endParaRPr lang="en-US" sz="1500" dirty="0"/>
          </a:p>
        </p:txBody>
      </p:sp>
      <p:sp>
        <p:nvSpPr>
          <p:cNvPr id="64" name="SK-8-text-63"/>
          <p:cNvSpPr/>
          <p:nvPr/>
        </p:nvSpPr>
        <p:spPr>
          <a:xfrm>
            <a:off x="3962400" y="6679555"/>
            <a:ext cx="82296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· www.bradfordvts.co.uk · NICE NG203 · NICE CKS 2025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3315"/>
            <a:ext cx="12192000" cy="1905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1773" y="0"/>
            <a:ext cx="390079" cy="877788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153" y="445740"/>
            <a:ext cx="146298" cy="78864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1" y="1405830"/>
            <a:ext cx="5425380" cy="4937671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561" y="1405830"/>
            <a:ext cx="5425380" cy="822871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471" y="2365921"/>
            <a:ext cx="5059561" cy="44574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2361" y="2434530"/>
            <a:ext cx="975271" cy="308521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471" y="2914650"/>
            <a:ext cx="5059561" cy="445740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2361" y="2983111"/>
            <a:ext cx="1462980" cy="308521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471" y="3463230"/>
            <a:ext cx="5059561" cy="44574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2361" y="3531840"/>
            <a:ext cx="1828800" cy="308521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471" y="4011811"/>
            <a:ext cx="5059561" cy="445740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2361" y="4080421"/>
            <a:ext cx="1828800" cy="308521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471" y="4560540"/>
            <a:ext cx="5059561" cy="445740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2361" y="4629150"/>
            <a:ext cx="1828800" cy="308521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78761" y="1405830"/>
            <a:ext cx="5425380" cy="4937671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78761" y="1405830"/>
            <a:ext cx="5425380" cy="822871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597253"/>
            <a:ext cx="390079" cy="260598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8580" y="6597253"/>
            <a:ext cx="11094690" cy="260598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801773" y="6597253"/>
            <a:ext cx="390079" cy="260598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98282" y="5239494"/>
            <a:ext cx="426690" cy="432048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98282" y="4238179"/>
            <a:ext cx="426690" cy="432048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98282" y="3236863"/>
            <a:ext cx="426690" cy="432048"/>
          </a:xfrm>
          <a:prstGeom prst="rect">
            <a:avLst/>
          </a:prstGeom>
        </p:spPr>
      </p:pic>
      <p:pic>
        <p:nvPicPr>
          <p:cNvPr id="26" name="SK-9-img-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98282" y="2242542"/>
            <a:ext cx="438894" cy="432048"/>
          </a:xfrm>
          <a:prstGeom prst="rect">
            <a:avLst/>
          </a:prstGeom>
        </p:spPr>
      </p:pic>
      <p:sp>
        <p:nvSpPr>
          <p:cNvPr id="27" name="SK-9-text-26"/>
          <p:cNvSpPr/>
          <p:nvPr/>
        </p:nvSpPr>
        <p:spPr>
          <a:xfrm>
            <a:off x="707082" y="418207"/>
            <a:ext cx="11484918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0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 Pearls • AKT &amp; SCA Preparation</a:t>
            </a:r>
            <a:endParaRPr lang="en-US" sz="3450" dirty="0"/>
          </a:p>
        </p:txBody>
      </p:sp>
      <p:sp>
        <p:nvSpPr>
          <p:cNvPr id="28" name="SK-9-text-27"/>
          <p:cNvSpPr/>
          <p:nvPr/>
        </p:nvSpPr>
        <p:spPr>
          <a:xfrm>
            <a:off x="707082" y="987475"/>
            <a:ext cx="1016317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Know the numbers. Know the conversation.</a:t>
            </a:r>
            <a:endParaRPr lang="en-US" sz="1650" dirty="0"/>
          </a:p>
        </p:txBody>
      </p:sp>
      <p:sp>
        <p:nvSpPr>
          <p:cNvPr id="29" name="SK-9-text-28"/>
          <p:cNvSpPr/>
          <p:nvPr/>
        </p:nvSpPr>
        <p:spPr>
          <a:xfrm>
            <a:off x="2816275" y="1481286"/>
            <a:ext cx="1249680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</a:t>
            </a:r>
            <a:endParaRPr lang="en-US" sz="2400" dirty="0"/>
          </a:p>
        </p:txBody>
      </p:sp>
      <p:sp>
        <p:nvSpPr>
          <p:cNvPr id="30" name="SK-9-text-29"/>
          <p:cNvSpPr/>
          <p:nvPr/>
        </p:nvSpPr>
        <p:spPr>
          <a:xfrm>
            <a:off x="2291953" y="1844725"/>
            <a:ext cx="412813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Know the Numbers</a:t>
            </a:r>
            <a:endParaRPr lang="en-US" sz="1650" dirty="0"/>
          </a:p>
        </p:txBody>
      </p:sp>
      <p:sp>
        <p:nvSpPr>
          <p:cNvPr id="31" name="SK-9-text-30"/>
          <p:cNvSpPr/>
          <p:nvPr/>
        </p:nvSpPr>
        <p:spPr>
          <a:xfrm>
            <a:off x="840790" y="2441228"/>
            <a:ext cx="260032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90 days</a:t>
            </a:r>
            <a:endParaRPr lang="en-US" sz="1950" dirty="0"/>
          </a:p>
        </p:txBody>
      </p:sp>
      <p:sp>
        <p:nvSpPr>
          <p:cNvPr id="32" name="SK-9-text-31"/>
          <p:cNvSpPr/>
          <p:nvPr/>
        </p:nvSpPr>
        <p:spPr>
          <a:xfrm>
            <a:off x="2438251" y="2389469"/>
            <a:ext cx="3413671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Late referral = within 90 days of needing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dialysis. Associated with worse outcomes.</a:t>
            </a:r>
            <a:endParaRPr lang="en-US" sz="1350" dirty="0"/>
          </a:p>
        </p:txBody>
      </p:sp>
      <p:sp>
        <p:nvSpPr>
          <p:cNvPr id="33" name="SK-9-text-32"/>
          <p:cNvSpPr/>
          <p:nvPr/>
        </p:nvSpPr>
        <p:spPr>
          <a:xfrm>
            <a:off x="840790" y="3006585"/>
            <a:ext cx="398716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Hb &lt;110 g/L</a:t>
            </a:r>
            <a:endParaRPr lang="en-US" sz="1950" dirty="0"/>
          </a:p>
        </p:txBody>
      </p:sp>
      <p:sp>
        <p:nvSpPr>
          <p:cNvPr id="34" name="SK-9-text-33"/>
          <p:cNvSpPr/>
          <p:nvPr/>
        </p:nvSpPr>
        <p:spPr>
          <a:xfrm>
            <a:off x="2773072" y="2976478"/>
            <a:ext cx="3121075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Threshold for anaemia investigation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same for men and women.</a:t>
            </a:r>
            <a:endParaRPr lang="en-US" sz="1350" dirty="0"/>
          </a:p>
        </p:txBody>
      </p:sp>
      <p:sp>
        <p:nvSpPr>
          <p:cNvPr id="35" name="SK-9-text-34"/>
          <p:cNvSpPr/>
          <p:nvPr/>
        </p:nvSpPr>
        <p:spPr>
          <a:xfrm>
            <a:off x="762982" y="3545532"/>
            <a:ext cx="5473065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Hb 100–120 g/L</a:t>
            </a:r>
            <a:endParaRPr lang="en-US" sz="1950" dirty="0"/>
          </a:p>
        </p:txBody>
      </p:sp>
      <p:sp>
        <p:nvSpPr>
          <p:cNvPr id="36" name="SK-9-text-35"/>
          <p:cNvSpPr/>
          <p:nvPr/>
        </p:nvSpPr>
        <p:spPr>
          <a:xfrm>
            <a:off x="2773072" y="3505307"/>
            <a:ext cx="2499271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ESA target range. Initiated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monitored by nephrology.</a:t>
            </a:r>
            <a:endParaRPr lang="en-US" sz="1350" dirty="0"/>
          </a:p>
        </p:txBody>
      </p:sp>
      <p:sp>
        <p:nvSpPr>
          <p:cNvPr id="37" name="SK-9-text-36"/>
          <p:cNvSpPr/>
          <p:nvPr/>
        </p:nvSpPr>
        <p:spPr>
          <a:xfrm>
            <a:off x="802005" y="4113162"/>
            <a:ext cx="497776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Bicarbonate &lt;22</a:t>
            </a:r>
            <a:endParaRPr lang="en-US" sz="1950" dirty="0"/>
          </a:p>
        </p:txBody>
      </p:sp>
      <p:sp>
        <p:nvSpPr>
          <p:cNvPr id="38" name="SK-9-text-37"/>
          <p:cNvSpPr/>
          <p:nvPr/>
        </p:nvSpPr>
        <p:spPr>
          <a:xfrm>
            <a:off x="2773072" y="4052888"/>
            <a:ext cx="290155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Consider sodium bicarbonate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supplementation. Monitor in G4/G5.</a:t>
            </a:r>
            <a:endParaRPr lang="en-US" sz="1350" dirty="0"/>
          </a:p>
        </p:txBody>
      </p:sp>
      <p:sp>
        <p:nvSpPr>
          <p:cNvPr id="39" name="SK-9-text-38"/>
          <p:cNvSpPr/>
          <p:nvPr/>
        </p:nvSpPr>
        <p:spPr>
          <a:xfrm>
            <a:off x="1052036" y="4642843"/>
            <a:ext cx="349186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3–6 months</a:t>
            </a:r>
            <a:endParaRPr lang="en-US" sz="1950" dirty="0"/>
          </a:p>
        </p:txBody>
      </p:sp>
      <p:sp>
        <p:nvSpPr>
          <p:cNvPr id="40" name="SK-9-text-39"/>
          <p:cNvSpPr/>
          <p:nvPr/>
        </p:nvSpPr>
        <p:spPr>
          <a:xfrm>
            <a:off x="2773561" y="4574084"/>
            <a:ext cx="2804071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AV fistula maturation time. Best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vascular access for HD. Plan early.</a:t>
            </a:r>
            <a:endParaRPr lang="en-US" sz="1350" dirty="0"/>
          </a:p>
        </p:txBody>
      </p:sp>
      <p:sp>
        <p:nvSpPr>
          <p:cNvPr id="41" name="SK-9-text-40"/>
          <p:cNvSpPr/>
          <p:nvPr/>
        </p:nvSpPr>
        <p:spPr>
          <a:xfrm>
            <a:off x="670471" y="5527477"/>
            <a:ext cx="1009840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G3 vitamin D: cholecalciferol / ergocalciferol</a:t>
            </a:r>
            <a:endParaRPr lang="en-US" sz="1350" dirty="0"/>
          </a:p>
        </p:txBody>
      </p:sp>
      <p:sp>
        <p:nvSpPr>
          <p:cNvPr id="42" name="SK-9-text-41"/>
          <p:cNvSpPr/>
          <p:nvPr/>
        </p:nvSpPr>
        <p:spPr>
          <a:xfrm>
            <a:off x="670471" y="5760690"/>
            <a:ext cx="11521529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G4–G5 vitamin D: alfacalcidol / calcitriol (active analogues)</a:t>
            </a:r>
            <a:endParaRPr lang="en-US" sz="1350" dirty="0"/>
          </a:p>
        </p:txBody>
      </p:sp>
      <p:sp>
        <p:nvSpPr>
          <p:cNvPr id="43" name="SK-9-text-42"/>
          <p:cNvSpPr/>
          <p:nvPr/>
        </p:nvSpPr>
        <p:spPr>
          <a:xfrm>
            <a:off x="670471" y="5993755"/>
            <a:ext cx="1152152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Novel K+-binders: patiromer, SZC — enable continuation of RAASi</a:t>
            </a:r>
            <a:endParaRPr lang="en-US" sz="1350" dirty="0"/>
          </a:p>
        </p:txBody>
      </p:sp>
      <p:sp>
        <p:nvSpPr>
          <p:cNvPr id="44" name="SK-9-text-43"/>
          <p:cNvSpPr/>
          <p:nvPr/>
        </p:nvSpPr>
        <p:spPr>
          <a:xfrm>
            <a:off x="8644086" y="1481286"/>
            <a:ext cx="1249680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</a:t>
            </a:r>
            <a:endParaRPr lang="en-US" sz="2400" dirty="0"/>
          </a:p>
        </p:txBody>
      </p:sp>
      <p:sp>
        <p:nvSpPr>
          <p:cNvPr id="45" name="SK-9-text-44"/>
          <p:cNvSpPr/>
          <p:nvPr/>
        </p:nvSpPr>
        <p:spPr>
          <a:xfrm>
            <a:off x="7949059" y="1844725"/>
            <a:ext cx="424294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Know the Conversation</a:t>
            </a:r>
            <a:endParaRPr lang="en-US" sz="1650" dirty="0"/>
          </a:p>
        </p:txBody>
      </p:sp>
      <p:sp>
        <p:nvSpPr>
          <p:cNvPr id="46" name="SK-9-text-45"/>
          <p:cNvSpPr/>
          <p:nvPr/>
        </p:nvSpPr>
        <p:spPr>
          <a:xfrm>
            <a:off x="7010400" y="2311003"/>
            <a:ext cx="518160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Early Specialist Review</a:t>
            </a:r>
            <a:endParaRPr lang="en-US" sz="1650" dirty="0"/>
          </a:p>
        </p:txBody>
      </p:sp>
      <p:sp>
        <p:nvSpPr>
          <p:cNvPr id="47" name="SK-9-text-46"/>
          <p:cNvSpPr/>
          <p:nvPr/>
        </p:nvSpPr>
        <p:spPr>
          <a:xfrm>
            <a:off x="6998196" y="2564755"/>
            <a:ext cx="4510980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 why early nephrology referral improves outcomes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better access, better preparation, better quality of life at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dialysis start.</a:t>
            </a:r>
            <a:endParaRPr lang="en-US" sz="1350" dirty="0"/>
          </a:p>
        </p:txBody>
      </p:sp>
      <p:sp>
        <p:nvSpPr>
          <p:cNvPr id="48" name="SK-9-text-47"/>
          <p:cNvSpPr/>
          <p:nvPr/>
        </p:nvSpPr>
        <p:spPr>
          <a:xfrm>
            <a:off x="7010400" y="3305473"/>
            <a:ext cx="387667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Modality Choice</a:t>
            </a:r>
            <a:endParaRPr lang="en-US" sz="1650" dirty="0"/>
          </a:p>
        </p:txBody>
      </p:sp>
      <p:sp>
        <p:nvSpPr>
          <p:cNvPr id="49" name="SK-9-text-48"/>
          <p:cNvSpPr/>
          <p:nvPr/>
        </p:nvSpPr>
        <p:spPr>
          <a:xfrm>
            <a:off x="6998196" y="3566071"/>
            <a:ext cx="4303663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has the right to choose between HD, PD,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transplant. Explore lifestyle, home circumstances,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preferences. Pre-emptive transplant is the best outcome.</a:t>
            </a:r>
            <a:endParaRPr lang="en-US" sz="1350" dirty="0"/>
          </a:p>
        </p:txBody>
      </p:sp>
      <p:sp>
        <p:nvSpPr>
          <p:cNvPr id="50" name="SK-9-text-49"/>
          <p:cNvSpPr/>
          <p:nvPr/>
        </p:nvSpPr>
        <p:spPr>
          <a:xfrm>
            <a:off x="7010400" y="4313634"/>
            <a:ext cx="437959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Smoking Cessation</a:t>
            </a:r>
            <a:endParaRPr lang="en-US" sz="1650" dirty="0"/>
          </a:p>
        </p:txBody>
      </p:sp>
      <p:sp>
        <p:nvSpPr>
          <p:cNvPr id="51" name="SK-9-text-50"/>
          <p:cNvSpPr/>
          <p:nvPr/>
        </p:nvSpPr>
        <p:spPr>
          <a:xfrm>
            <a:off x="6998196" y="4560540"/>
            <a:ext cx="4437757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Smoking doubles the rate of CKD progression — frame this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 a direct clinical intervention, not just lifestyle advice.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Offer structured cessation support.</a:t>
            </a:r>
            <a:endParaRPr lang="en-US" sz="1350" dirty="0"/>
          </a:p>
        </p:txBody>
      </p:sp>
      <p:sp>
        <p:nvSpPr>
          <p:cNvPr id="52" name="SK-9-text-51"/>
          <p:cNvSpPr/>
          <p:nvPr/>
        </p:nvSpPr>
        <p:spPr>
          <a:xfrm>
            <a:off x="7010400" y="5314950"/>
            <a:ext cx="518160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Advance Care Planning</a:t>
            </a:r>
            <a:endParaRPr lang="en-US" sz="1650" dirty="0"/>
          </a:p>
        </p:txBody>
      </p:sp>
      <p:sp>
        <p:nvSpPr>
          <p:cNvPr id="53" name="SK-9-text-52"/>
          <p:cNvSpPr/>
          <p:nvPr/>
        </p:nvSpPr>
        <p:spPr>
          <a:xfrm>
            <a:off x="6998196" y="5568553"/>
            <a:ext cx="4340275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Appropriate for frail/elderly patients. Conservative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is a legitimate, active choice. Discuss goals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care, quality of life, and patient values sensitively.</a:t>
            </a:r>
            <a:endParaRPr lang="en-US" sz="1350" dirty="0"/>
          </a:p>
        </p:txBody>
      </p:sp>
      <p:sp>
        <p:nvSpPr>
          <p:cNvPr id="54" name="SK-9-text-53"/>
          <p:cNvSpPr/>
          <p:nvPr/>
        </p:nvSpPr>
        <p:spPr>
          <a:xfrm>
            <a:off x="3755082" y="6645325"/>
            <a:ext cx="843691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NG203 • NICE CKS 2025 • Bradford VTS • 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690" y="0"/>
            <a:ext cx="1097161" cy="113154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23471"/>
            <a:ext cx="1158180" cy="123438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69" y="260598"/>
            <a:ext cx="134094" cy="699492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153" y="1179463"/>
            <a:ext cx="11265396" cy="41077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6475" y="1440061"/>
            <a:ext cx="19050" cy="497205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1316682"/>
            <a:ext cx="5303490" cy="925711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1316682"/>
            <a:ext cx="60871" cy="925711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2359075"/>
            <a:ext cx="5303490" cy="925711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2359075"/>
            <a:ext cx="60871" cy="925711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401467"/>
            <a:ext cx="5303490" cy="925711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3401467"/>
            <a:ext cx="60871" cy="925711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443859"/>
            <a:ext cx="5303490" cy="925711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443859"/>
            <a:ext cx="60871" cy="925711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5486400"/>
            <a:ext cx="5303490" cy="925711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5486400"/>
            <a:ext cx="60871" cy="925711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8761" y="1316682"/>
            <a:ext cx="5303490" cy="925711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8761" y="1316682"/>
            <a:ext cx="60871" cy="925711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8761" y="2359075"/>
            <a:ext cx="5303490" cy="925711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78761" y="2359075"/>
            <a:ext cx="60871" cy="925711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8761" y="3401467"/>
            <a:ext cx="5303490" cy="925711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8761" y="3401467"/>
            <a:ext cx="60871" cy="925711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8761" y="4443859"/>
            <a:ext cx="5303490" cy="925711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78761" y="4443859"/>
            <a:ext cx="60871" cy="925711"/>
          </a:xfrm>
          <a:prstGeom prst="rect">
            <a:avLst/>
          </a:prstGeom>
        </p:spPr>
      </p:pic>
      <p:pic>
        <p:nvPicPr>
          <p:cNvPr id="26" name="SK-10-img-2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8761" y="5486400"/>
            <a:ext cx="5303490" cy="925711"/>
          </a:xfrm>
          <a:prstGeom prst="rect">
            <a:avLst/>
          </a:prstGeom>
        </p:spPr>
      </p:pic>
      <p:pic>
        <p:nvPicPr>
          <p:cNvPr id="27" name="SK-10-img-2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8761" y="5486400"/>
            <a:ext cx="60871" cy="925711"/>
          </a:xfrm>
          <a:prstGeom prst="rect">
            <a:avLst/>
          </a:prstGeom>
        </p:spPr>
      </p:pic>
      <p:pic>
        <p:nvPicPr>
          <p:cNvPr id="28" name="SK-10-img-2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28792"/>
            <a:ext cx="12192000" cy="329059"/>
          </a:xfrm>
          <a:prstGeom prst="rect">
            <a:avLst/>
          </a:prstGeom>
        </p:spPr>
      </p:pic>
      <p:pic>
        <p:nvPicPr>
          <p:cNvPr id="29" name="SK-10-img-2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59388" y="6672709"/>
            <a:ext cx="73075" cy="41077"/>
          </a:xfrm>
          <a:prstGeom prst="rect">
            <a:avLst/>
          </a:prstGeom>
        </p:spPr>
      </p:pic>
      <p:sp>
        <p:nvSpPr>
          <p:cNvPr id="30" name="SK-10-text-29"/>
          <p:cNvSpPr/>
          <p:nvPr/>
        </p:nvSpPr>
        <p:spPr>
          <a:xfrm>
            <a:off x="743694" y="260598"/>
            <a:ext cx="11448306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004D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Top Tips &amp; Clinical Summary</a:t>
            </a:r>
            <a:endParaRPr lang="en-US" sz="2850" dirty="0"/>
          </a:p>
        </p:txBody>
      </p:sp>
      <p:sp>
        <p:nvSpPr>
          <p:cNvPr id="31" name="SK-10-text-30"/>
          <p:cNvSpPr/>
          <p:nvPr/>
        </p:nvSpPr>
        <p:spPr>
          <a:xfrm>
            <a:off x="755898" y="754261"/>
            <a:ext cx="11436102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Essential takeaways for primary care — Bradford VTS GP Trainee Education</a:t>
            </a:r>
            <a:endParaRPr lang="en-US" sz="1650" dirty="0"/>
          </a:p>
        </p:txBody>
      </p:sp>
      <p:sp>
        <p:nvSpPr>
          <p:cNvPr id="32" name="SK-10-text-31"/>
          <p:cNvSpPr/>
          <p:nvPr/>
        </p:nvSpPr>
        <p:spPr>
          <a:xfrm>
            <a:off x="780157" y="1481286"/>
            <a:ext cx="5473065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 — Refer at G4</a:t>
            </a:r>
            <a:endParaRPr lang="en-US" sz="1950" dirty="0"/>
          </a:p>
        </p:txBody>
      </p:sp>
      <p:sp>
        <p:nvSpPr>
          <p:cNvPr id="33" name="SK-10-text-32"/>
          <p:cNvSpPr/>
          <p:nvPr/>
        </p:nvSpPr>
        <p:spPr>
          <a:xfrm>
            <a:off x="780157" y="1878955"/>
            <a:ext cx="109918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Don’t wait for G5 or uraemic symptoms to appear</a:t>
            </a:r>
            <a:endParaRPr lang="en-US" sz="1500" dirty="0"/>
          </a:p>
        </p:txBody>
      </p:sp>
      <p:sp>
        <p:nvSpPr>
          <p:cNvPr id="34" name="SK-10-text-33"/>
          <p:cNvSpPr/>
          <p:nvPr/>
        </p:nvSpPr>
        <p:spPr>
          <a:xfrm>
            <a:off x="780157" y="2509986"/>
            <a:ext cx="6859905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 — ACR &gt;70 mg/mmol</a:t>
            </a:r>
            <a:endParaRPr lang="en-US" sz="1950" dirty="0"/>
          </a:p>
        </p:txBody>
      </p:sp>
      <p:sp>
        <p:nvSpPr>
          <p:cNvPr id="35" name="SK-10-text-34"/>
          <p:cNvSpPr/>
          <p:nvPr/>
        </p:nvSpPr>
        <p:spPr>
          <a:xfrm>
            <a:off x="780157" y="2900809"/>
            <a:ext cx="1141184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Refer even without haematuria, unless already managed</a:t>
            </a:r>
            <a:endParaRPr lang="en-US" sz="1500" dirty="0"/>
          </a:p>
        </p:txBody>
      </p:sp>
      <p:sp>
        <p:nvSpPr>
          <p:cNvPr id="36" name="SK-10-text-35"/>
          <p:cNvSpPr/>
          <p:nvPr/>
        </p:nvSpPr>
        <p:spPr>
          <a:xfrm>
            <a:off x="780157" y="3538686"/>
            <a:ext cx="8345805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 — ACR &gt;30 + haematuria</a:t>
            </a:r>
            <a:endParaRPr lang="en-US" sz="1950" dirty="0"/>
          </a:p>
        </p:txBody>
      </p:sp>
      <p:sp>
        <p:nvSpPr>
          <p:cNvPr id="37" name="SK-10-text-36"/>
          <p:cNvSpPr/>
          <p:nvPr/>
        </p:nvSpPr>
        <p:spPr>
          <a:xfrm>
            <a:off x="780157" y="3929509"/>
            <a:ext cx="969645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Always refer — possible glomerulonephritis</a:t>
            </a:r>
            <a:endParaRPr lang="en-US" sz="1500" dirty="0"/>
          </a:p>
        </p:txBody>
      </p:sp>
      <p:sp>
        <p:nvSpPr>
          <p:cNvPr id="38" name="SK-10-text-37"/>
          <p:cNvSpPr/>
          <p:nvPr/>
        </p:nvSpPr>
        <p:spPr>
          <a:xfrm>
            <a:off x="780157" y="4581079"/>
            <a:ext cx="646366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— Progressive CKD</a:t>
            </a:r>
            <a:endParaRPr lang="en-US" sz="1950" dirty="0"/>
          </a:p>
        </p:txBody>
      </p:sp>
      <p:sp>
        <p:nvSpPr>
          <p:cNvPr id="39" name="SK-10-text-38"/>
          <p:cNvSpPr/>
          <p:nvPr/>
        </p:nvSpPr>
        <p:spPr>
          <a:xfrm>
            <a:off x="780157" y="4965055"/>
            <a:ext cx="1141184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Decline &gt;5/yr or &gt;10/5yr — refer for specialist assessment</a:t>
            </a:r>
            <a:endParaRPr lang="en-US" sz="1500" dirty="0"/>
          </a:p>
        </p:txBody>
      </p:sp>
      <p:sp>
        <p:nvSpPr>
          <p:cNvPr id="40" name="SK-10-text-39"/>
          <p:cNvSpPr/>
          <p:nvPr/>
        </p:nvSpPr>
        <p:spPr>
          <a:xfrm>
            <a:off x="780157" y="5527477"/>
            <a:ext cx="844486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 — Anaemia starts at G3b</a:t>
            </a:r>
            <a:endParaRPr lang="en-US" sz="1950" dirty="0"/>
          </a:p>
        </p:txBody>
      </p:sp>
      <p:sp>
        <p:nvSpPr>
          <p:cNvPr id="41" name="SK-10-text-40"/>
          <p:cNvSpPr/>
          <p:nvPr/>
        </p:nvSpPr>
        <p:spPr>
          <a:xfrm>
            <a:off x="780157" y="5890915"/>
            <a:ext cx="4888855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Check FBC and ferritin; correct iron first before labelling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 renal anaemia</a:t>
            </a:r>
            <a:endParaRPr lang="en-US" sz="1500" dirty="0"/>
          </a:p>
        </p:txBody>
      </p:sp>
      <p:sp>
        <p:nvSpPr>
          <p:cNvPr id="42" name="SK-10-text-41"/>
          <p:cNvSpPr/>
          <p:nvPr/>
        </p:nvSpPr>
        <p:spPr>
          <a:xfrm>
            <a:off x="6522690" y="1481286"/>
            <a:ext cx="5669310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 — LVH can develop silently</a:t>
            </a:r>
            <a:endParaRPr lang="en-US" sz="1950" dirty="0"/>
          </a:p>
        </p:txBody>
      </p:sp>
      <p:sp>
        <p:nvSpPr>
          <p:cNvPr id="43" name="SK-10-text-42"/>
          <p:cNvSpPr/>
          <p:nvPr/>
        </p:nvSpPr>
        <p:spPr>
          <a:xfrm>
            <a:off x="6522690" y="1878955"/>
            <a:ext cx="566931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Cardiovascular monitoring is essential in all CKD patients</a:t>
            </a:r>
            <a:endParaRPr lang="en-US" sz="1500" dirty="0"/>
          </a:p>
        </p:txBody>
      </p:sp>
      <p:sp>
        <p:nvSpPr>
          <p:cNvPr id="44" name="SK-10-text-43"/>
          <p:cNvSpPr/>
          <p:nvPr/>
        </p:nvSpPr>
        <p:spPr>
          <a:xfrm>
            <a:off x="6522690" y="2509986"/>
            <a:ext cx="566931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07 — Bone disease monitoring</a:t>
            </a:r>
            <a:endParaRPr lang="en-US" sz="1950" dirty="0"/>
          </a:p>
        </p:txBody>
      </p:sp>
      <p:sp>
        <p:nvSpPr>
          <p:cNvPr id="45" name="SK-10-text-44"/>
          <p:cNvSpPr/>
          <p:nvPr/>
        </p:nvSpPr>
        <p:spPr>
          <a:xfrm>
            <a:off x="6522690" y="2900809"/>
            <a:ext cx="566931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Check Ca, PO₄ and PTH in ALL G4/G5 patients</a:t>
            </a:r>
            <a:endParaRPr lang="en-US" sz="1500" dirty="0"/>
          </a:p>
        </p:txBody>
      </p:sp>
      <p:sp>
        <p:nvSpPr>
          <p:cNvPr id="46" name="SK-10-text-45"/>
          <p:cNvSpPr/>
          <p:nvPr/>
        </p:nvSpPr>
        <p:spPr>
          <a:xfrm>
            <a:off x="6522690" y="3538686"/>
            <a:ext cx="566931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08 — Check bicarbonate regularly</a:t>
            </a:r>
            <a:endParaRPr lang="en-US" sz="1950" dirty="0"/>
          </a:p>
        </p:txBody>
      </p:sp>
      <p:sp>
        <p:nvSpPr>
          <p:cNvPr id="47" name="SK-10-text-46"/>
          <p:cNvSpPr/>
          <p:nvPr/>
        </p:nvSpPr>
        <p:spPr>
          <a:xfrm>
            <a:off x="6522690" y="3936355"/>
            <a:ext cx="566931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Monitor in G4/G5; treat acidosis with sodium bicarbonate</a:t>
            </a:r>
            <a:endParaRPr lang="en-US" sz="1500" dirty="0"/>
          </a:p>
        </p:txBody>
      </p:sp>
      <p:sp>
        <p:nvSpPr>
          <p:cNvPr id="48" name="SK-10-text-47"/>
          <p:cNvSpPr/>
          <p:nvPr/>
        </p:nvSpPr>
        <p:spPr>
          <a:xfrm>
            <a:off x="6522690" y="4581079"/>
            <a:ext cx="566931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09 — Smoking doubles CKD progression</a:t>
            </a:r>
            <a:endParaRPr lang="en-US" sz="1950" dirty="0"/>
          </a:p>
        </p:txBody>
      </p:sp>
      <p:sp>
        <p:nvSpPr>
          <p:cNvPr id="49" name="SK-10-text-48"/>
          <p:cNvSpPr/>
          <p:nvPr/>
        </p:nvSpPr>
        <p:spPr>
          <a:xfrm>
            <a:off x="6522690" y="4965055"/>
            <a:ext cx="566931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Cessation is a clinical priority — not optional advice</a:t>
            </a:r>
            <a:endParaRPr lang="en-US" sz="1500" dirty="0"/>
          </a:p>
        </p:txBody>
      </p:sp>
      <p:sp>
        <p:nvSpPr>
          <p:cNvPr id="50" name="SK-10-text-49"/>
          <p:cNvSpPr/>
          <p:nvPr/>
        </p:nvSpPr>
        <p:spPr>
          <a:xfrm>
            <a:off x="6522690" y="5609779"/>
            <a:ext cx="5669310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 — Pre-dialysis prep is a process</a:t>
            </a:r>
            <a:endParaRPr lang="en-US" sz="1950" dirty="0"/>
          </a:p>
        </p:txBody>
      </p:sp>
      <p:sp>
        <p:nvSpPr>
          <p:cNvPr id="51" name="SK-10-text-50"/>
          <p:cNvSpPr/>
          <p:nvPr/>
        </p:nvSpPr>
        <p:spPr>
          <a:xfrm>
            <a:off x="6522690" y="6007596"/>
            <a:ext cx="566931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Start AV fistula planning and patient education at G4</a:t>
            </a:r>
            <a:endParaRPr lang="en-US" sz="1500" dirty="0"/>
          </a:p>
        </p:txBody>
      </p:sp>
      <p:sp>
        <p:nvSpPr>
          <p:cNvPr id="52" name="SK-10-text-51"/>
          <p:cNvSpPr/>
          <p:nvPr/>
        </p:nvSpPr>
        <p:spPr>
          <a:xfrm>
            <a:off x="280392" y="6672709"/>
            <a:ext cx="93040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· www.bradfordvts.co.uk · Created May 2026</a:t>
            </a:r>
            <a:endParaRPr lang="en-US" sz="1050" dirty="0"/>
          </a:p>
        </p:txBody>
      </p:sp>
      <p:sp>
        <p:nvSpPr>
          <p:cNvPr id="53" name="SK-10-text-52"/>
          <p:cNvSpPr/>
          <p:nvPr/>
        </p:nvSpPr>
        <p:spPr>
          <a:xfrm>
            <a:off x="7616875" y="6665863"/>
            <a:ext cx="439206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 NG203 · NICE CKS 2025 · UK Kidney Association · BNF May 2026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1982</Words>
  <Application>Microsoft Office PowerPoint</Application>
  <PresentationFormat>Widescreen</PresentationFormat>
  <Paragraphs>324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Open Sans</vt:lpstr>
      <vt:lpstr>Montserrat</vt:lpstr>
      <vt:lpstr>Roboto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2026-06-16T12:16:22Z</dcterms:created>
  <dcterms:modified xsi:type="dcterms:W3CDTF">2026-06-16T14:39:18Z</dcterms:modified>
</cp:coreProperties>
</file>