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12192000"/>
  <p:embeddedFontLst>
    <p:embeddedFont>
      <p:font typeface="Inter" panose="020B0604020202020204" charset="0"/>
      <p:regular r:id="rId33"/>
      <p:bold r:id="rId34"/>
    </p:embeddedFont>
    <p:embeddedFont>
      <p:font typeface="Montserrat" panose="00000500000000000000" pitchFamily="2" charset="0"/>
      <p:regular r:id="rId35"/>
      <p:bold r:id="rId36"/>
    </p:embeddedFont>
    <p:embeddedFont>
      <p:font typeface="Open Sans" panose="020B0606030504020204" pitchFamily="34" charset="0"/>
      <p:regular r:id="rId37"/>
      <p:bold r:id="rId38"/>
    </p:embeddedFont>
    <p:embeddedFont>
      <p:font typeface="Roboto" panose="02000000000000000000" pitchFamily="2" charset="0"/>
      <p:regular r:id="rId39"/>
      <p:bold r:id="rId4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5281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image" Target="../media/image1.png"/><Relationship Id="rId21" Type="http://schemas.openxmlformats.org/officeDocument/2006/relationships/image" Target="../media/image44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18" Type="http://schemas.openxmlformats.org/officeDocument/2006/relationships/image" Target="../media/image59.png"/><Relationship Id="rId3" Type="http://schemas.openxmlformats.org/officeDocument/2006/relationships/image" Target="../media/image1.png"/><Relationship Id="rId21" Type="http://schemas.openxmlformats.org/officeDocument/2006/relationships/image" Target="../media/image62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7.png"/><Relationship Id="rId20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23" Type="http://schemas.openxmlformats.org/officeDocument/2006/relationships/image" Target="../media/image64.png"/><Relationship Id="rId10" Type="http://schemas.openxmlformats.org/officeDocument/2006/relationships/image" Target="../media/image51.png"/><Relationship Id="rId19" Type="http://schemas.openxmlformats.org/officeDocument/2006/relationships/image" Target="../media/image60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Relationship Id="rId22" Type="http://schemas.openxmlformats.org/officeDocument/2006/relationships/image" Target="../media/image63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26" Type="http://schemas.openxmlformats.org/officeDocument/2006/relationships/image" Target="../media/image87.png"/><Relationship Id="rId39" Type="http://schemas.openxmlformats.org/officeDocument/2006/relationships/image" Target="../media/image100.png"/><Relationship Id="rId21" Type="http://schemas.openxmlformats.org/officeDocument/2006/relationships/image" Target="../media/image82.png"/><Relationship Id="rId34" Type="http://schemas.openxmlformats.org/officeDocument/2006/relationships/image" Target="../media/image95.png"/><Relationship Id="rId42" Type="http://schemas.openxmlformats.org/officeDocument/2006/relationships/image" Target="../media/image103.png"/><Relationship Id="rId47" Type="http://schemas.openxmlformats.org/officeDocument/2006/relationships/image" Target="../media/image108.png"/><Relationship Id="rId50" Type="http://schemas.openxmlformats.org/officeDocument/2006/relationships/image" Target="../media/image111.png"/><Relationship Id="rId55" Type="http://schemas.openxmlformats.org/officeDocument/2006/relationships/image" Target="../media/image116.png"/><Relationship Id="rId63" Type="http://schemas.openxmlformats.org/officeDocument/2006/relationships/image" Target="../media/image124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77.png"/><Relationship Id="rId29" Type="http://schemas.openxmlformats.org/officeDocument/2006/relationships/image" Target="../media/image90.png"/><Relationship Id="rId11" Type="http://schemas.openxmlformats.org/officeDocument/2006/relationships/image" Target="../media/image72.png"/><Relationship Id="rId24" Type="http://schemas.openxmlformats.org/officeDocument/2006/relationships/image" Target="../media/image85.png"/><Relationship Id="rId32" Type="http://schemas.openxmlformats.org/officeDocument/2006/relationships/image" Target="../media/image93.png"/><Relationship Id="rId37" Type="http://schemas.openxmlformats.org/officeDocument/2006/relationships/image" Target="../media/image98.png"/><Relationship Id="rId40" Type="http://schemas.openxmlformats.org/officeDocument/2006/relationships/image" Target="../media/image101.png"/><Relationship Id="rId45" Type="http://schemas.openxmlformats.org/officeDocument/2006/relationships/image" Target="../media/image106.png"/><Relationship Id="rId53" Type="http://schemas.openxmlformats.org/officeDocument/2006/relationships/image" Target="../media/image114.png"/><Relationship Id="rId58" Type="http://schemas.openxmlformats.org/officeDocument/2006/relationships/image" Target="../media/image119.png"/><Relationship Id="rId5" Type="http://schemas.openxmlformats.org/officeDocument/2006/relationships/image" Target="../media/image66.png"/><Relationship Id="rId61" Type="http://schemas.openxmlformats.org/officeDocument/2006/relationships/image" Target="../media/image122.png"/><Relationship Id="rId19" Type="http://schemas.openxmlformats.org/officeDocument/2006/relationships/image" Target="../media/image80.png"/><Relationship Id="rId14" Type="http://schemas.openxmlformats.org/officeDocument/2006/relationships/image" Target="../media/image75.png"/><Relationship Id="rId22" Type="http://schemas.openxmlformats.org/officeDocument/2006/relationships/image" Target="../media/image83.png"/><Relationship Id="rId27" Type="http://schemas.openxmlformats.org/officeDocument/2006/relationships/image" Target="../media/image88.png"/><Relationship Id="rId30" Type="http://schemas.openxmlformats.org/officeDocument/2006/relationships/image" Target="../media/image91.png"/><Relationship Id="rId35" Type="http://schemas.openxmlformats.org/officeDocument/2006/relationships/image" Target="../media/image96.png"/><Relationship Id="rId43" Type="http://schemas.openxmlformats.org/officeDocument/2006/relationships/image" Target="../media/image104.png"/><Relationship Id="rId48" Type="http://schemas.openxmlformats.org/officeDocument/2006/relationships/image" Target="../media/image109.png"/><Relationship Id="rId56" Type="http://schemas.openxmlformats.org/officeDocument/2006/relationships/image" Target="../media/image117.png"/><Relationship Id="rId8" Type="http://schemas.openxmlformats.org/officeDocument/2006/relationships/image" Target="../media/image69.png"/><Relationship Id="rId51" Type="http://schemas.openxmlformats.org/officeDocument/2006/relationships/image" Target="../media/image112.png"/><Relationship Id="rId3" Type="http://schemas.openxmlformats.org/officeDocument/2006/relationships/image" Target="../media/image1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5" Type="http://schemas.openxmlformats.org/officeDocument/2006/relationships/image" Target="../media/image86.png"/><Relationship Id="rId33" Type="http://schemas.openxmlformats.org/officeDocument/2006/relationships/image" Target="../media/image94.png"/><Relationship Id="rId38" Type="http://schemas.openxmlformats.org/officeDocument/2006/relationships/image" Target="../media/image99.png"/><Relationship Id="rId46" Type="http://schemas.openxmlformats.org/officeDocument/2006/relationships/image" Target="../media/image107.png"/><Relationship Id="rId59" Type="http://schemas.openxmlformats.org/officeDocument/2006/relationships/image" Target="../media/image120.png"/><Relationship Id="rId20" Type="http://schemas.openxmlformats.org/officeDocument/2006/relationships/image" Target="../media/image81.png"/><Relationship Id="rId41" Type="http://schemas.openxmlformats.org/officeDocument/2006/relationships/image" Target="../media/image102.png"/><Relationship Id="rId54" Type="http://schemas.openxmlformats.org/officeDocument/2006/relationships/image" Target="../media/image115.png"/><Relationship Id="rId62" Type="http://schemas.openxmlformats.org/officeDocument/2006/relationships/image" Target="../media/image1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15" Type="http://schemas.openxmlformats.org/officeDocument/2006/relationships/image" Target="../media/image76.png"/><Relationship Id="rId23" Type="http://schemas.openxmlformats.org/officeDocument/2006/relationships/image" Target="../media/image84.png"/><Relationship Id="rId28" Type="http://schemas.openxmlformats.org/officeDocument/2006/relationships/image" Target="../media/image89.png"/><Relationship Id="rId36" Type="http://schemas.openxmlformats.org/officeDocument/2006/relationships/image" Target="../media/image97.png"/><Relationship Id="rId49" Type="http://schemas.openxmlformats.org/officeDocument/2006/relationships/image" Target="../media/image110.png"/><Relationship Id="rId57" Type="http://schemas.openxmlformats.org/officeDocument/2006/relationships/image" Target="../media/image118.png"/><Relationship Id="rId10" Type="http://schemas.openxmlformats.org/officeDocument/2006/relationships/image" Target="../media/image71.png"/><Relationship Id="rId31" Type="http://schemas.openxmlformats.org/officeDocument/2006/relationships/image" Target="../media/image92.png"/><Relationship Id="rId44" Type="http://schemas.openxmlformats.org/officeDocument/2006/relationships/image" Target="../media/image105.png"/><Relationship Id="rId52" Type="http://schemas.openxmlformats.org/officeDocument/2006/relationships/image" Target="../media/image113.png"/><Relationship Id="rId60" Type="http://schemas.openxmlformats.org/officeDocument/2006/relationships/image" Target="../media/image12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image" Target="../media/image134.png"/><Relationship Id="rId3" Type="http://schemas.openxmlformats.org/officeDocument/2006/relationships/image" Target="../media/image1.png"/><Relationship Id="rId7" Type="http://schemas.openxmlformats.org/officeDocument/2006/relationships/image" Target="../media/image128.png"/><Relationship Id="rId12" Type="http://schemas.openxmlformats.org/officeDocument/2006/relationships/image" Target="../media/image1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7.png"/><Relationship Id="rId11" Type="http://schemas.openxmlformats.org/officeDocument/2006/relationships/image" Target="../media/image132.png"/><Relationship Id="rId5" Type="http://schemas.openxmlformats.org/officeDocument/2006/relationships/image" Target="../media/image126.png"/><Relationship Id="rId10" Type="http://schemas.openxmlformats.org/officeDocument/2006/relationships/image" Target="../media/image131.png"/><Relationship Id="rId4" Type="http://schemas.openxmlformats.org/officeDocument/2006/relationships/image" Target="../media/image125.png"/><Relationship Id="rId9" Type="http://schemas.openxmlformats.org/officeDocument/2006/relationships/image" Target="../media/image1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45.png"/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12" Type="http://schemas.openxmlformats.org/officeDocument/2006/relationships/image" Target="../media/image144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8.png"/><Relationship Id="rId11" Type="http://schemas.openxmlformats.org/officeDocument/2006/relationships/image" Target="../media/image143.png"/><Relationship Id="rId5" Type="http://schemas.openxmlformats.org/officeDocument/2006/relationships/image" Target="../media/image137.png"/><Relationship Id="rId15" Type="http://schemas.openxmlformats.org/officeDocument/2006/relationships/image" Target="../media/image147.png"/><Relationship Id="rId10" Type="http://schemas.openxmlformats.org/officeDocument/2006/relationships/image" Target="../media/image142.png"/><Relationship Id="rId4" Type="http://schemas.openxmlformats.org/officeDocument/2006/relationships/image" Target="../media/image136.png"/><Relationship Id="rId9" Type="http://schemas.openxmlformats.org/officeDocument/2006/relationships/image" Target="../media/image141.png"/><Relationship Id="rId14" Type="http://schemas.openxmlformats.org/officeDocument/2006/relationships/image" Target="../media/image1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13" Type="http://schemas.openxmlformats.org/officeDocument/2006/relationships/image" Target="../media/image158.png"/><Relationship Id="rId18" Type="http://schemas.openxmlformats.org/officeDocument/2006/relationships/image" Target="../media/image163.png"/><Relationship Id="rId3" Type="http://schemas.openxmlformats.org/officeDocument/2006/relationships/image" Target="../media/image1.png"/><Relationship Id="rId21" Type="http://schemas.openxmlformats.org/officeDocument/2006/relationships/image" Target="../media/image166.png"/><Relationship Id="rId7" Type="http://schemas.openxmlformats.org/officeDocument/2006/relationships/image" Target="../media/image152.png"/><Relationship Id="rId12" Type="http://schemas.openxmlformats.org/officeDocument/2006/relationships/image" Target="../media/image157.png"/><Relationship Id="rId17" Type="http://schemas.openxmlformats.org/officeDocument/2006/relationships/image" Target="../media/image162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61.png"/><Relationship Id="rId20" Type="http://schemas.openxmlformats.org/officeDocument/2006/relationships/image" Target="../media/image1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1.png"/><Relationship Id="rId11" Type="http://schemas.openxmlformats.org/officeDocument/2006/relationships/image" Target="../media/image156.png"/><Relationship Id="rId5" Type="http://schemas.openxmlformats.org/officeDocument/2006/relationships/image" Target="../media/image150.png"/><Relationship Id="rId15" Type="http://schemas.openxmlformats.org/officeDocument/2006/relationships/image" Target="../media/image160.png"/><Relationship Id="rId10" Type="http://schemas.openxmlformats.org/officeDocument/2006/relationships/image" Target="../media/image155.png"/><Relationship Id="rId19" Type="http://schemas.openxmlformats.org/officeDocument/2006/relationships/image" Target="../media/image164.png"/><Relationship Id="rId4" Type="http://schemas.openxmlformats.org/officeDocument/2006/relationships/image" Target="../media/image149.png"/><Relationship Id="rId9" Type="http://schemas.openxmlformats.org/officeDocument/2006/relationships/image" Target="../media/image154.png"/><Relationship Id="rId14" Type="http://schemas.openxmlformats.org/officeDocument/2006/relationships/image" Target="../media/image159.png"/><Relationship Id="rId22" Type="http://schemas.openxmlformats.org/officeDocument/2006/relationships/image" Target="../media/image16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13" Type="http://schemas.openxmlformats.org/officeDocument/2006/relationships/image" Target="../media/image177.png"/><Relationship Id="rId3" Type="http://schemas.openxmlformats.org/officeDocument/2006/relationships/image" Target="../media/image1.png"/><Relationship Id="rId7" Type="http://schemas.openxmlformats.org/officeDocument/2006/relationships/image" Target="../media/image171.png"/><Relationship Id="rId12" Type="http://schemas.openxmlformats.org/officeDocument/2006/relationships/image" Target="../media/image17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0.png"/><Relationship Id="rId11" Type="http://schemas.openxmlformats.org/officeDocument/2006/relationships/image" Target="../media/image175.png"/><Relationship Id="rId5" Type="http://schemas.openxmlformats.org/officeDocument/2006/relationships/image" Target="../media/image169.png"/><Relationship Id="rId10" Type="http://schemas.openxmlformats.org/officeDocument/2006/relationships/image" Target="../media/image174.png"/><Relationship Id="rId4" Type="http://schemas.openxmlformats.org/officeDocument/2006/relationships/image" Target="../media/image168.png"/><Relationship Id="rId9" Type="http://schemas.openxmlformats.org/officeDocument/2006/relationships/image" Target="../media/image173.png"/><Relationship Id="rId14" Type="http://schemas.openxmlformats.org/officeDocument/2006/relationships/image" Target="../media/image17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13" Type="http://schemas.openxmlformats.org/officeDocument/2006/relationships/image" Target="../media/image188.png"/><Relationship Id="rId18" Type="http://schemas.openxmlformats.org/officeDocument/2006/relationships/image" Target="../media/image193.png"/><Relationship Id="rId3" Type="http://schemas.openxmlformats.org/officeDocument/2006/relationships/image" Target="../media/image1.png"/><Relationship Id="rId21" Type="http://schemas.openxmlformats.org/officeDocument/2006/relationships/image" Target="../media/image196.png"/><Relationship Id="rId7" Type="http://schemas.openxmlformats.org/officeDocument/2006/relationships/image" Target="../media/image182.png"/><Relationship Id="rId12" Type="http://schemas.openxmlformats.org/officeDocument/2006/relationships/image" Target="../media/image187.png"/><Relationship Id="rId17" Type="http://schemas.openxmlformats.org/officeDocument/2006/relationships/image" Target="../media/image192.png"/><Relationship Id="rId25" Type="http://schemas.openxmlformats.org/officeDocument/2006/relationships/image" Target="../media/image200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91.png"/><Relationship Id="rId20" Type="http://schemas.openxmlformats.org/officeDocument/2006/relationships/image" Target="../media/image1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1.png"/><Relationship Id="rId11" Type="http://schemas.openxmlformats.org/officeDocument/2006/relationships/image" Target="../media/image186.png"/><Relationship Id="rId24" Type="http://schemas.openxmlformats.org/officeDocument/2006/relationships/image" Target="../media/image199.png"/><Relationship Id="rId5" Type="http://schemas.openxmlformats.org/officeDocument/2006/relationships/image" Target="../media/image180.png"/><Relationship Id="rId15" Type="http://schemas.openxmlformats.org/officeDocument/2006/relationships/image" Target="../media/image190.png"/><Relationship Id="rId23" Type="http://schemas.openxmlformats.org/officeDocument/2006/relationships/image" Target="../media/image198.png"/><Relationship Id="rId10" Type="http://schemas.openxmlformats.org/officeDocument/2006/relationships/image" Target="../media/image185.png"/><Relationship Id="rId19" Type="http://schemas.openxmlformats.org/officeDocument/2006/relationships/image" Target="../media/image194.png"/><Relationship Id="rId4" Type="http://schemas.openxmlformats.org/officeDocument/2006/relationships/image" Target="../media/image179.png"/><Relationship Id="rId9" Type="http://schemas.openxmlformats.org/officeDocument/2006/relationships/image" Target="../media/image184.png"/><Relationship Id="rId14" Type="http://schemas.openxmlformats.org/officeDocument/2006/relationships/image" Target="../media/image189.png"/><Relationship Id="rId22" Type="http://schemas.openxmlformats.org/officeDocument/2006/relationships/image" Target="../media/image19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png"/><Relationship Id="rId13" Type="http://schemas.openxmlformats.org/officeDocument/2006/relationships/image" Target="../media/image210.png"/><Relationship Id="rId18" Type="http://schemas.openxmlformats.org/officeDocument/2006/relationships/image" Target="../media/image215.png"/><Relationship Id="rId3" Type="http://schemas.openxmlformats.org/officeDocument/2006/relationships/image" Target="../media/image1.png"/><Relationship Id="rId21" Type="http://schemas.openxmlformats.org/officeDocument/2006/relationships/image" Target="../media/image218.png"/><Relationship Id="rId7" Type="http://schemas.openxmlformats.org/officeDocument/2006/relationships/image" Target="../media/image204.png"/><Relationship Id="rId12" Type="http://schemas.openxmlformats.org/officeDocument/2006/relationships/image" Target="../media/image209.png"/><Relationship Id="rId17" Type="http://schemas.openxmlformats.org/officeDocument/2006/relationships/image" Target="../media/image214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13.png"/><Relationship Id="rId20" Type="http://schemas.openxmlformats.org/officeDocument/2006/relationships/image" Target="../media/image2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3.png"/><Relationship Id="rId11" Type="http://schemas.openxmlformats.org/officeDocument/2006/relationships/image" Target="../media/image208.png"/><Relationship Id="rId5" Type="http://schemas.openxmlformats.org/officeDocument/2006/relationships/image" Target="../media/image202.png"/><Relationship Id="rId15" Type="http://schemas.openxmlformats.org/officeDocument/2006/relationships/image" Target="../media/image212.png"/><Relationship Id="rId10" Type="http://schemas.openxmlformats.org/officeDocument/2006/relationships/image" Target="../media/image207.png"/><Relationship Id="rId19" Type="http://schemas.openxmlformats.org/officeDocument/2006/relationships/image" Target="../media/image216.png"/><Relationship Id="rId4" Type="http://schemas.openxmlformats.org/officeDocument/2006/relationships/image" Target="../media/image201.png"/><Relationship Id="rId9" Type="http://schemas.openxmlformats.org/officeDocument/2006/relationships/image" Target="../media/image206.png"/><Relationship Id="rId14" Type="http://schemas.openxmlformats.org/officeDocument/2006/relationships/image" Target="../media/image211.png"/><Relationship Id="rId22" Type="http://schemas.openxmlformats.org/officeDocument/2006/relationships/image" Target="../media/image2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4.png"/><Relationship Id="rId13" Type="http://schemas.openxmlformats.org/officeDocument/2006/relationships/image" Target="../media/image229.png"/><Relationship Id="rId18" Type="http://schemas.openxmlformats.org/officeDocument/2006/relationships/image" Target="../media/image234.png"/><Relationship Id="rId3" Type="http://schemas.openxmlformats.org/officeDocument/2006/relationships/image" Target="../media/image1.png"/><Relationship Id="rId21" Type="http://schemas.openxmlformats.org/officeDocument/2006/relationships/image" Target="../media/image237.png"/><Relationship Id="rId7" Type="http://schemas.openxmlformats.org/officeDocument/2006/relationships/image" Target="../media/image223.png"/><Relationship Id="rId12" Type="http://schemas.openxmlformats.org/officeDocument/2006/relationships/image" Target="../media/image228.png"/><Relationship Id="rId17" Type="http://schemas.openxmlformats.org/officeDocument/2006/relationships/image" Target="../media/image233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232.png"/><Relationship Id="rId20" Type="http://schemas.openxmlformats.org/officeDocument/2006/relationships/image" Target="../media/image2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2.png"/><Relationship Id="rId11" Type="http://schemas.openxmlformats.org/officeDocument/2006/relationships/image" Target="../media/image227.png"/><Relationship Id="rId24" Type="http://schemas.openxmlformats.org/officeDocument/2006/relationships/image" Target="../media/image240.png"/><Relationship Id="rId5" Type="http://schemas.openxmlformats.org/officeDocument/2006/relationships/image" Target="../media/image221.png"/><Relationship Id="rId15" Type="http://schemas.openxmlformats.org/officeDocument/2006/relationships/image" Target="../media/image231.png"/><Relationship Id="rId23" Type="http://schemas.openxmlformats.org/officeDocument/2006/relationships/image" Target="../media/image239.png"/><Relationship Id="rId10" Type="http://schemas.openxmlformats.org/officeDocument/2006/relationships/image" Target="../media/image226.png"/><Relationship Id="rId19" Type="http://schemas.openxmlformats.org/officeDocument/2006/relationships/image" Target="../media/image235.png"/><Relationship Id="rId4" Type="http://schemas.openxmlformats.org/officeDocument/2006/relationships/image" Target="../media/image220.png"/><Relationship Id="rId9" Type="http://schemas.openxmlformats.org/officeDocument/2006/relationships/image" Target="../media/image225.png"/><Relationship Id="rId14" Type="http://schemas.openxmlformats.org/officeDocument/2006/relationships/image" Target="../media/image230.png"/><Relationship Id="rId22" Type="http://schemas.openxmlformats.org/officeDocument/2006/relationships/image" Target="../media/image2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png"/><Relationship Id="rId13" Type="http://schemas.openxmlformats.org/officeDocument/2006/relationships/image" Target="../media/image250.png"/><Relationship Id="rId3" Type="http://schemas.openxmlformats.org/officeDocument/2006/relationships/image" Target="../media/image1.png"/><Relationship Id="rId7" Type="http://schemas.openxmlformats.org/officeDocument/2006/relationships/image" Target="../media/image244.png"/><Relationship Id="rId12" Type="http://schemas.openxmlformats.org/officeDocument/2006/relationships/image" Target="../media/image24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3.png"/><Relationship Id="rId11" Type="http://schemas.openxmlformats.org/officeDocument/2006/relationships/image" Target="../media/image248.png"/><Relationship Id="rId5" Type="http://schemas.openxmlformats.org/officeDocument/2006/relationships/image" Target="../media/image242.png"/><Relationship Id="rId15" Type="http://schemas.openxmlformats.org/officeDocument/2006/relationships/image" Target="../media/image252.png"/><Relationship Id="rId10" Type="http://schemas.openxmlformats.org/officeDocument/2006/relationships/image" Target="../media/image247.png"/><Relationship Id="rId4" Type="http://schemas.openxmlformats.org/officeDocument/2006/relationships/image" Target="../media/image241.png"/><Relationship Id="rId9" Type="http://schemas.openxmlformats.org/officeDocument/2006/relationships/image" Target="../media/image246.png"/><Relationship Id="rId14" Type="http://schemas.openxmlformats.org/officeDocument/2006/relationships/image" Target="../media/image2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7.png"/><Relationship Id="rId13" Type="http://schemas.openxmlformats.org/officeDocument/2006/relationships/image" Target="../media/image262.png"/><Relationship Id="rId3" Type="http://schemas.openxmlformats.org/officeDocument/2006/relationships/image" Target="../media/image1.png"/><Relationship Id="rId7" Type="http://schemas.openxmlformats.org/officeDocument/2006/relationships/image" Target="../media/image256.png"/><Relationship Id="rId12" Type="http://schemas.openxmlformats.org/officeDocument/2006/relationships/image" Target="../media/image26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5.png"/><Relationship Id="rId11" Type="http://schemas.openxmlformats.org/officeDocument/2006/relationships/image" Target="../media/image260.png"/><Relationship Id="rId5" Type="http://schemas.openxmlformats.org/officeDocument/2006/relationships/image" Target="../media/image254.png"/><Relationship Id="rId10" Type="http://schemas.openxmlformats.org/officeDocument/2006/relationships/image" Target="../media/image259.png"/><Relationship Id="rId4" Type="http://schemas.openxmlformats.org/officeDocument/2006/relationships/image" Target="../media/image253.png"/><Relationship Id="rId9" Type="http://schemas.openxmlformats.org/officeDocument/2006/relationships/image" Target="../media/image25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7.png"/><Relationship Id="rId13" Type="http://schemas.openxmlformats.org/officeDocument/2006/relationships/image" Target="../media/image272.png"/><Relationship Id="rId18" Type="http://schemas.openxmlformats.org/officeDocument/2006/relationships/image" Target="../media/image277.png"/><Relationship Id="rId3" Type="http://schemas.openxmlformats.org/officeDocument/2006/relationships/image" Target="../media/image1.png"/><Relationship Id="rId21" Type="http://schemas.openxmlformats.org/officeDocument/2006/relationships/image" Target="../media/image280.png"/><Relationship Id="rId7" Type="http://schemas.openxmlformats.org/officeDocument/2006/relationships/image" Target="../media/image266.png"/><Relationship Id="rId12" Type="http://schemas.openxmlformats.org/officeDocument/2006/relationships/image" Target="../media/image271.png"/><Relationship Id="rId17" Type="http://schemas.openxmlformats.org/officeDocument/2006/relationships/image" Target="../media/image276.png"/><Relationship Id="rId25" Type="http://schemas.openxmlformats.org/officeDocument/2006/relationships/image" Target="../media/image284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75.png"/><Relationship Id="rId20" Type="http://schemas.openxmlformats.org/officeDocument/2006/relationships/image" Target="../media/image2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5.png"/><Relationship Id="rId11" Type="http://schemas.openxmlformats.org/officeDocument/2006/relationships/image" Target="../media/image270.png"/><Relationship Id="rId24" Type="http://schemas.openxmlformats.org/officeDocument/2006/relationships/image" Target="../media/image283.png"/><Relationship Id="rId5" Type="http://schemas.openxmlformats.org/officeDocument/2006/relationships/image" Target="../media/image264.png"/><Relationship Id="rId15" Type="http://schemas.openxmlformats.org/officeDocument/2006/relationships/image" Target="../media/image274.png"/><Relationship Id="rId23" Type="http://schemas.openxmlformats.org/officeDocument/2006/relationships/image" Target="../media/image282.png"/><Relationship Id="rId10" Type="http://schemas.openxmlformats.org/officeDocument/2006/relationships/image" Target="../media/image269.png"/><Relationship Id="rId19" Type="http://schemas.openxmlformats.org/officeDocument/2006/relationships/image" Target="../media/image278.png"/><Relationship Id="rId4" Type="http://schemas.openxmlformats.org/officeDocument/2006/relationships/image" Target="../media/image263.png"/><Relationship Id="rId9" Type="http://schemas.openxmlformats.org/officeDocument/2006/relationships/image" Target="../media/image268.png"/><Relationship Id="rId14" Type="http://schemas.openxmlformats.org/officeDocument/2006/relationships/image" Target="../media/image273.png"/><Relationship Id="rId22" Type="http://schemas.openxmlformats.org/officeDocument/2006/relationships/image" Target="../media/image28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9.png"/><Relationship Id="rId13" Type="http://schemas.openxmlformats.org/officeDocument/2006/relationships/image" Target="../media/image294.png"/><Relationship Id="rId18" Type="http://schemas.openxmlformats.org/officeDocument/2006/relationships/image" Target="../media/image299.png"/><Relationship Id="rId3" Type="http://schemas.openxmlformats.org/officeDocument/2006/relationships/image" Target="../media/image1.png"/><Relationship Id="rId21" Type="http://schemas.openxmlformats.org/officeDocument/2006/relationships/image" Target="../media/image302.png"/><Relationship Id="rId7" Type="http://schemas.openxmlformats.org/officeDocument/2006/relationships/image" Target="../media/image288.png"/><Relationship Id="rId12" Type="http://schemas.openxmlformats.org/officeDocument/2006/relationships/image" Target="../media/image293.png"/><Relationship Id="rId17" Type="http://schemas.openxmlformats.org/officeDocument/2006/relationships/image" Target="../media/image298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297.png"/><Relationship Id="rId20" Type="http://schemas.openxmlformats.org/officeDocument/2006/relationships/image" Target="../media/image30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7.png"/><Relationship Id="rId11" Type="http://schemas.openxmlformats.org/officeDocument/2006/relationships/image" Target="../media/image292.png"/><Relationship Id="rId5" Type="http://schemas.openxmlformats.org/officeDocument/2006/relationships/image" Target="../media/image286.png"/><Relationship Id="rId15" Type="http://schemas.openxmlformats.org/officeDocument/2006/relationships/image" Target="../media/image296.png"/><Relationship Id="rId10" Type="http://schemas.openxmlformats.org/officeDocument/2006/relationships/image" Target="../media/image291.png"/><Relationship Id="rId19" Type="http://schemas.openxmlformats.org/officeDocument/2006/relationships/image" Target="../media/image300.png"/><Relationship Id="rId4" Type="http://schemas.openxmlformats.org/officeDocument/2006/relationships/image" Target="../media/image285.png"/><Relationship Id="rId9" Type="http://schemas.openxmlformats.org/officeDocument/2006/relationships/image" Target="../media/image290.png"/><Relationship Id="rId14" Type="http://schemas.openxmlformats.org/officeDocument/2006/relationships/image" Target="../media/image295.png"/><Relationship Id="rId22" Type="http://schemas.openxmlformats.org/officeDocument/2006/relationships/image" Target="../media/image30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8.png"/><Relationship Id="rId13" Type="http://schemas.openxmlformats.org/officeDocument/2006/relationships/image" Target="../media/image313.png"/><Relationship Id="rId18" Type="http://schemas.openxmlformats.org/officeDocument/2006/relationships/image" Target="../media/image318.png"/><Relationship Id="rId3" Type="http://schemas.openxmlformats.org/officeDocument/2006/relationships/image" Target="../media/image1.png"/><Relationship Id="rId7" Type="http://schemas.openxmlformats.org/officeDocument/2006/relationships/image" Target="../media/image307.png"/><Relationship Id="rId12" Type="http://schemas.openxmlformats.org/officeDocument/2006/relationships/image" Target="../media/image312.png"/><Relationship Id="rId17" Type="http://schemas.openxmlformats.org/officeDocument/2006/relationships/image" Target="../media/image317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316.png"/><Relationship Id="rId20" Type="http://schemas.openxmlformats.org/officeDocument/2006/relationships/image" Target="../media/image3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6.png"/><Relationship Id="rId11" Type="http://schemas.openxmlformats.org/officeDocument/2006/relationships/image" Target="../media/image311.png"/><Relationship Id="rId5" Type="http://schemas.openxmlformats.org/officeDocument/2006/relationships/image" Target="../media/image305.png"/><Relationship Id="rId15" Type="http://schemas.openxmlformats.org/officeDocument/2006/relationships/image" Target="../media/image315.png"/><Relationship Id="rId10" Type="http://schemas.openxmlformats.org/officeDocument/2006/relationships/image" Target="../media/image310.png"/><Relationship Id="rId19" Type="http://schemas.openxmlformats.org/officeDocument/2006/relationships/image" Target="../media/image319.png"/><Relationship Id="rId4" Type="http://schemas.openxmlformats.org/officeDocument/2006/relationships/image" Target="../media/image304.png"/><Relationship Id="rId9" Type="http://schemas.openxmlformats.org/officeDocument/2006/relationships/image" Target="../media/image309.png"/><Relationship Id="rId14" Type="http://schemas.openxmlformats.org/officeDocument/2006/relationships/image" Target="../media/image31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5.png"/><Relationship Id="rId13" Type="http://schemas.openxmlformats.org/officeDocument/2006/relationships/image" Target="../media/image330.png"/><Relationship Id="rId18" Type="http://schemas.openxmlformats.org/officeDocument/2006/relationships/image" Target="../media/image335.png"/><Relationship Id="rId26" Type="http://schemas.openxmlformats.org/officeDocument/2006/relationships/image" Target="../media/image343.png"/><Relationship Id="rId3" Type="http://schemas.openxmlformats.org/officeDocument/2006/relationships/image" Target="../media/image1.png"/><Relationship Id="rId21" Type="http://schemas.openxmlformats.org/officeDocument/2006/relationships/image" Target="../media/image338.png"/><Relationship Id="rId7" Type="http://schemas.openxmlformats.org/officeDocument/2006/relationships/image" Target="../media/image324.png"/><Relationship Id="rId12" Type="http://schemas.openxmlformats.org/officeDocument/2006/relationships/image" Target="../media/image329.png"/><Relationship Id="rId17" Type="http://schemas.openxmlformats.org/officeDocument/2006/relationships/image" Target="../media/image334.png"/><Relationship Id="rId25" Type="http://schemas.openxmlformats.org/officeDocument/2006/relationships/image" Target="../media/image342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333.png"/><Relationship Id="rId20" Type="http://schemas.openxmlformats.org/officeDocument/2006/relationships/image" Target="../media/image337.png"/><Relationship Id="rId29" Type="http://schemas.openxmlformats.org/officeDocument/2006/relationships/image" Target="../media/image3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3.png"/><Relationship Id="rId11" Type="http://schemas.openxmlformats.org/officeDocument/2006/relationships/image" Target="../media/image328.png"/><Relationship Id="rId24" Type="http://schemas.openxmlformats.org/officeDocument/2006/relationships/image" Target="../media/image341.png"/><Relationship Id="rId5" Type="http://schemas.openxmlformats.org/officeDocument/2006/relationships/image" Target="../media/image322.png"/><Relationship Id="rId15" Type="http://schemas.openxmlformats.org/officeDocument/2006/relationships/image" Target="../media/image332.png"/><Relationship Id="rId23" Type="http://schemas.openxmlformats.org/officeDocument/2006/relationships/image" Target="../media/image340.png"/><Relationship Id="rId28" Type="http://schemas.openxmlformats.org/officeDocument/2006/relationships/image" Target="../media/image345.png"/><Relationship Id="rId10" Type="http://schemas.openxmlformats.org/officeDocument/2006/relationships/image" Target="../media/image327.png"/><Relationship Id="rId19" Type="http://schemas.openxmlformats.org/officeDocument/2006/relationships/image" Target="../media/image336.png"/><Relationship Id="rId4" Type="http://schemas.openxmlformats.org/officeDocument/2006/relationships/image" Target="../media/image321.png"/><Relationship Id="rId9" Type="http://schemas.openxmlformats.org/officeDocument/2006/relationships/image" Target="../media/image326.png"/><Relationship Id="rId14" Type="http://schemas.openxmlformats.org/officeDocument/2006/relationships/image" Target="../media/image331.png"/><Relationship Id="rId22" Type="http://schemas.openxmlformats.org/officeDocument/2006/relationships/image" Target="../media/image339.png"/><Relationship Id="rId27" Type="http://schemas.openxmlformats.org/officeDocument/2006/relationships/image" Target="../media/image34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2.png"/><Relationship Id="rId13" Type="http://schemas.openxmlformats.org/officeDocument/2006/relationships/image" Target="../media/image357.png"/><Relationship Id="rId18" Type="http://schemas.openxmlformats.org/officeDocument/2006/relationships/image" Target="../media/image362.png"/><Relationship Id="rId26" Type="http://schemas.openxmlformats.org/officeDocument/2006/relationships/image" Target="../media/image370.png"/><Relationship Id="rId3" Type="http://schemas.openxmlformats.org/officeDocument/2006/relationships/image" Target="../media/image347.png"/><Relationship Id="rId21" Type="http://schemas.openxmlformats.org/officeDocument/2006/relationships/image" Target="../media/image365.png"/><Relationship Id="rId7" Type="http://schemas.openxmlformats.org/officeDocument/2006/relationships/image" Target="../media/image351.png"/><Relationship Id="rId12" Type="http://schemas.openxmlformats.org/officeDocument/2006/relationships/image" Target="../media/image356.png"/><Relationship Id="rId17" Type="http://schemas.openxmlformats.org/officeDocument/2006/relationships/image" Target="../media/image361.png"/><Relationship Id="rId25" Type="http://schemas.openxmlformats.org/officeDocument/2006/relationships/image" Target="../media/image369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360.png"/><Relationship Id="rId20" Type="http://schemas.openxmlformats.org/officeDocument/2006/relationships/image" Target="../media/image3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0.png"/><Relationship Id="rId11" Type="http://schemas.openxmlformats.org/officeDocument/2006/relationships/image" Target="../media/image355.png"/><Relationship Id="rId24" Type="http://schemas.openxmlformats.org/officeDocument/2006/relationships/image" Target="../media/image368.png"/><Relationship Id="rId5" Type="http://schemas.openxmlformats.org/officeDocument/2006/relationships/image" Target="../media/image349.png"/><Relationship Id="rId15" Type="http://schemas.openxmlformats.org/officeDocument/2006/relationships/image" Target="../media/image359.png"/><Relationship Id="rId23" Type="http://schemas.openxmlformats.org/officeDocument/2006/relationships/image" Target="../media/image367.png"/><Relationship Id="rId10" Type="http://schemas.openxmlformats.org/officeDocument/2006/relationships/image" Target="../media/image354.png"/><Relationship Id="rId19" Type="http://schemas.openxmlformats.org/officeDocument/2006/relationships/image" Target="../media/image363.png"/><Relationship Id="rId4" Type="http://schemas.openxmlformats.org/officeDocument/2006/relationships/image" Target="../media/image348.png"/><Relationship Id="rId9" Type="http://schemas.openxmlformats.org/officeDocument/2006/relationships/image" Target="../media/image353.png"/><Relationship Id="rId14" Type="http://schemas.openxmlformats.org/officeDocument/2006/relationships/image" Target="../media/image358.png"/><Relationship Id="rId22" Type="http://schemas.openxmlformats.org/officeDocument/2006/relationships/image" Target="../media/image366.png"/><Relationship Id="rId27" Type="http://schemas.openxmlformats.org/officeDocument/2006/relationships/image" Target="../media/image37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6.png"/><Relationship Id="rId13" Type="http://schemas.openxmlformats.org/officeDocument/2006/relationships/image" Target="../media/image381.png"/><Relationship Id="rId3" Type="http://schemas.openxmlformats.org/officeDocument/2006/relationships/image" Target="../media/image1.png"/><Relationship Id="rId7" Type="http://schemas.openxmlformats.org/officeDocument/2006/relationships/image" Target="../media/image375.png"/><Relationship Id="rId12" Type="http://schemas.openxmlformats.org/officeDocument/2006/relationships/image" Target="../media/image380.png"/><Relationship Id="rId17" Type="http://schemas.openxmlformats.org/officeDocument/2006/relationships/image" Target="../media/image385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38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4.png"/><Relationship Id="rId11" Type="http://schemas.openxmlformats.org/officeDocument/2006/relationships/image" Target="../media/image379.png"/><Relationship Id="rId5" Type="http://schemas.openxmlformats.org/officeDocument/2006/relationships/image" Target="../media/image373.png"/><Relationship Id="rId15" Type="http://schemas.openxmlformats.org/officeDocument/2006/relationships/image" Target="../media/image383.png"/><Relationship Id="rId10" Type="http://schemas.openxmlformats.org/officeDocument/2006/relationships/image" Target="../media/image378.png"/><Relationship Id="rId4" Type="http://schemas.openxmlformats.org/officeDocument/2006/relationships/image" Target="../media/image372.png"/><Relationship Id="rId9" Type="http://schemas.openxmlformats.org/officeDocument/2006/relationships/image" Target="../media/image377.png"/><Relationship Id="rId14" Type="http://schemas.openxmlformats.org/officeDocument/2006/relationships/image" Target="../media/image38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0.png"/><Relationship Id="rId3" Type="http://schemas.openxmlformats.org/officeDocument/2006/relationships/image" Target="../media/image1.png"/><Relationship Id="rId7" Type="http://schemas.openxmlformats.org/officeDocument/2006/relationships/image" Target="../media/image38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8.png"/><Relationship Id="rId5" Type="http://schemas.openxmlformats.org/officeDocument/2006/relationships/image" Target="../media/image387.png"/><Relationship Id="rId4" Type="http://schemas.openxmlformats.org/officeDocument/2006/relationships/image" Target="../media/image386.png"/><Relationship Id="rId9" Type="http://schemas.openxmlformats.org/officeDocument/2006/relationships/image" Target="../media/image39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7.png"/><Relationship Id="rId13" Type="http://schemas.openxmlformats.org/officeDocument/2006/relationships/image" Target="../media/image402.png"/><Relationship Id="rId18" Type="http://schemas.openxmlformats.org/officeDocument/2006/relationships/image" Target="../media/image407.png"/><Relationship Id="rId3" Type="http://schemas.openxmlformats.org/officeDocument/2006/relationships/image" Target="../media/image392.png"/><Relationship Id="rId21" Type="http://schemas.openxmlformats.org/officeDocument/2006/relationships/image" Target="../media/image410.png"/><Relationship Id="rId7" Type="http://schemas.openxmlformats.org/officeDocument/2006/relationships/image" Target="../media/image396.png"/><Relationship Id="rId12" Type="http://schemas.openxmlformats.org/officeDocument/2006/relationships/image" Target="../media/image401.png"/><Relationship Id="rId17" Type="http://schemas.openxmlformats.org/officeDocument/2006/relationships/image" Target="../media/image406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405.png"/><Relationship Id="rId20" Type="http://schemas.openxmlformats.org/officeDocument/2006/relationships/image" Target="../media/image40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5.png"/><Relationship Id="rId11" Type="http://schemas.openxmlformats.org/officeDocument/2006/relationships/image" Target="../media/image400.png"/><Relationship Id="rId5" Type="http://schemas.openxmlformats.org/officeDocument/2006/relationships/image" Target="../media/image394.png"/><Relationship Id="rId15" Type="http://schemas.openxmlformats.org/officeDocument/2006/relationships/image" Target="../media/image404.png"/><Relationship Id="rId23" Type="http://schemas.openxmlformats.org/officeDocument/2006/relationships/image" Target="../media/image412.png"/><Relationship Id="rId10" Type="http://schemas.openxmlformats.org/officeDocument/2006/relationships/image" Target="../media/image399.png"/><Relationship Id="rId19" Type="http://schemas.openxmlformats.org/officeDocument/2006/relationships/image" Target="../media/image408.png"/><Relationship Id="rId4" Type="http://schemas.openxmlformats.org/officeDocument/2006/relationships/image" Target="../media/image393.png"/><Relationship Id="rId9" Type="http://schemas.openxmlformats.org/officeDocument/2006/relationships/image" Target="../media/image398.png"/><Relationship Id="rId14" Type="http://schemas.openxmlformats.org/officeDocument/2006/relationships/image" Target="../media/image403.png"/><Relationship Id="rId22" Type="http://schemas.openxmlformats.org/officeDocument/2006/relationships/image" Target="../media/image41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7.png"/><Relationship Id="rId13" Type="http://schemas.openxmlformats.org/officeDocument/2006/relationships/image" Target="../media/image422.png"/><Relationship Id="rId3" Type="http://schemas.openxmlformats.org/officeDocument/2006/relationships/image" Target="../media/image1.png"/><Relationship Id="rId7" Type="http://schemas.openxmlformats.org/officeDocument/2006/relationships/image" Target="../media/image416.png"/><Relationship Id="rId12" Type="http://schemas.openxmlformats.org/officeDocument/2006/relationships/image" Target="../media/image4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5.png"/><Relationship Id="rId11" Type="http://schemas.openxmlformats.org/officeDocument/2006/relationships/image" Target="../media/image420.png"/><Relationship Id="rId5" Type="http://schemas.openxmlformats.org/officeDocument/2006/relationships/image" Target="../media/image414.png"/><Relationship Id="rId10" Type="http://schemas.openxmlformats.org/officeDocument/2006/relationships/image" Target="../media/image419.png"/><Relationship Id="rId4" Type="http://schemas.openxmlformats.org/officeDocument/2006/relationships/image" Target="../media/image413.png"/><Relationship Id="rId9" Type="http://schemas.openxmlformats.org/officeDocument/2006/relationships/image" Target="../media/image41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7.png"/><Relationship Id="rId13" Type="http://schemas.openxmlformats.org/officeDocument/2006/relationships/image" Target="../media/image432.png"/><Relationship Id="rId3" Type="http://schemas.openxmlformats.org/officeDocument/2006/relationships/image" Target="../media/image1.png"/><Relationship Id="rId7" Type="http://schemas.openxmlformats.org/officeDocument/2006/relationships/image" Target="../media/image426.png"/><Relationship Id="rId12" Type="http://schemas.openxmlformats.org/officeDocument/2006/relationships/image" Target="../media/image431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4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5.png"/><Relationship Id="rId11" Type="http://schemas.openxmlformats.org/officeDocument/2006/relationships/image" Target="../media/image430.png"/><Relationship Id="rId5" Type="http://schemas.openxmlformats.org/officeDocument/2006/relationships/image" Target="../media/image424.png"/><Relationship Id="rId15" Type="http://schemas.openxmlformats.org/officeDocument/2006/relationships/image" Target="../media/image434.png"/><Relationship Id="rId10" Type="http://schemas.openxmlformats.org/officeDocument/2006/relationships/image" Target="../media/image429.png"/><Relationship Id="rId4" Type="http://schemas.openxmlformats.org/officeDocument/2006/relationships/image" Target="../media/image423.png"/><Relationship Id="rId9" Type="http://schemas.openxmlformats.org/officeDocument/2006/relationships/image" Target="../media/image428.png"/><Relationship Id="rId14" Type="http://schemas.openxmlformats.org/officeDocument/2006/relationships/image" Target="../media/image43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13" Type="http://schemas.openxmlformats.org/officeDocument/2006/relationships/image" Target="../media/image445.png"/><Relationship Id="rId18" Type="http://schemas.openxmlformats.org/officeDocument/2006/relationships/image" Target="../media/image450.png"/><Relationship Id="rId3" Type="http://schemas.openxmlformats.org/officeDocument/2006/relationships/image" Target="../media/image1.png"/><Relationship Id="rId21" Type="http://schemas.openxmlformats.org/officeDocument/2006/relationships/image" Target="../media/image453.png"/><Relationship Id="rId7" Type="http://schemas.openxmlformats.org/officeDocument/2006/relationships/image" Target="../media/image439.png"/><Relationship Id="rId12" Type="http://schemas.openxmlformats.org/officeDocument/2006/relationships/image" Target="../media/image444.png"/><Relationship Id="rId17" Type="http://schemas.openxmlformats.org/officeDocument/2006/relationships/image" Target="../media/image449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448.png"/><Relationship Id="rId20" Type="http://schemas.openxmlformats.org/officeDocument/2006/relationships/image" Target="../media/image4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8.png"/><Relationship Id="rId11" Type="http://schemas.openxmlformats.org/officeDocument/2006/relationships/image" Target="../media/image443.png"/><Relationship Id="rId5" Type="http://schemas.openxmlformats.org/officeDocument/2006/relationships/image" Target="../media/image437.png"/><Relationship Id="rId15" Type="http://schemas.openxmlformats.org/officeDocument/2006/relationships/image" Target="../media/image447.png"/><Relationship Id="rId23" Type="http://schemas.openxmlformats.org/officeDocument/2006/relationships/image" Target="../media/image455.png"/><Relationship Id="rId10" Type="http://schemas.openxmlformats.org/officeDocument/2006/relationships/image" Target="../media/image442.png"/><Relationship Id="rId19" Type="http://schemas.openxmlformats.org/officeDocument/2006/relationships/image" Target="../media/image451.png"/><Relationship Id="rId4" Type="http://schemas.openxmlformats.org/officeDocument/2006/relationships/image" Target="../media/image436.png"/><Relationship Id="rId9" Type="http://schemas.openxmlformats.org/officeDocument/2006/relationships/image" Target="../media/image441.png"/><Relationship Id="rId14" Type="http://schemas.openxmlformats.org/officeDocument/2006/relationships/image" Target="../media/image446.png"/><Relationship Id="rId22" Type="http://schemas.openxmlformats.org/officeDocument/2006/relationships/image" Target="../media/image45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0.png"/><Relationship Id="rId13" Type="http://schemas.openxmlformats.org/officeDocument/2006/relationships/image" Target="../media/image465.png"/><Relationship Id="rId18" Type="http://schemas.openxmlformats.org/officeDocument/2006/relationships/image" Target="../media/image470.png"/><Relationship Id="rId3" Type="http://schemas.openxmlformats.org/officeDocument/2006/relationships/image" Target="../media/image347.png"/><Relationship Id="rId7" Type="http://schemas.openxmlformats.org/officeDocument/2006/relationships/image" Target="../media/image459.png"/><Relationship Id="rId12" Type="http://schemas.openxmlformats.org/officeDocument/2006/relationships/image" Target="../media/image464.png"/><Relationship Id="rId17" Type="http://schemas.openxmlformats.org/officeDocument/2006/relationships/image" Target="../media/image469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468.png"/><Relationship Id="rId20" Type="http://schemas.openxmlformats.org/officeDocument/2006/relationships/image" Target="../media/image47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8.png"/><Relationship Id="rId11" Type="http://schemas.openxmlformats.org/officeDocument/2006/relationships/image" Target="../media/image463.png"/><Relationship Id="rId5" Type="http://schemas.openxmlformats.org/officeDocument/2006/relationships/image" Target="../media/image457.png"/><Relationship Id="rId15" Type="http://schemas.openxmlformats.org/officeDocument/2006/relationships/image" Target="../media/image467.png"/><Relationship Id="rId10" Type="http://schemas.openxmlformats.org/officeDocument/2006/relationships/image" Target="../media/image462.png"/><Relationship Id="rId19" Type="http://schemas.openxmlformats.org/officeDocument/2006/relationships/image" Target="../media/image471.png"/><Relationship Id="rId4" Type="http://schemas.openxmlformats.org/officeDocument/2006/relationships/image" Target="../media/image456.png"/><Relationship Id="rId9" Type="http://schemas.openxmlformats.org/officeDocument/2006/relationships/image" Target="../media/image461.png"/><Relationship Id="rId14" Type="http://schemas.openxmlformats.org/officeDocument/2006/relationships/image" Target="../media/image46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7.png"/><Relationship Id="rId13" Type="http://schemas.openxmlformats.org/officeDocument/2006/relationships/image" Target="../media/image482.png"/><Relationship Id="rId3" Type="http://schemas.openxmlformats.org/officeDocument/2006/relationships/image" Target="../media/image1.png"/><Relationship Id="rId7" Type="http://schemas.openxmlformats.org/officeDocument/2006/relationships/image" Target="../media/image476.png"/><Relationship Id="rId12" Type="http://schemas.openxmlformats.org/officeDocument/2006/relationships/image" Target="../media/image481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48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5.png"/><Relationship Id="rId11" Type="http://schemas.openxmlformats.org/officeDocument/2006/relationships/image" Target="../media/image480.png"/><Relationship Id="rId5" Type="http://schemas.openxmlformats.org/officeDocument/2006/relationships/image" Target="../media/image474.png"/><Relationship Id="rId15" Type="http://schemas.openxmlformats.org/officeDocument/2006/relationships/image" Target="../media/image484.png"/><Relationship Id="rId10" Type="http://schemas.openxmlformats.org/officeDocument/2006/relationships/image" Target="../media/image479.png"/><Relationship Id="rId4" Type="http://schemas.openxmlformats.org/officeDocument/2006/relationships/image" Target="../media/image473.png"/><Relationship Id="rId9" Type="http://schemas.openxmlformats.org/officeDocument/2006/relationships/image" Target="../media/image478.png"/><Relationship Id="rId14" Type="http://schemas.openxmlformats.org/officeDocument/2006/relationships/image" Target="../media/image48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13" Type="http://schemas.openxmlformats.org/officeDocument/2006/relationships/image" Target="../media/image495.png"/><Relationship Id="rId18" Type="http://schemas.openxmlformats.org/officeDocument/2006/relationships/image" Target="../media/image500.png"/><Relationship Id="rId3" Type="http://schemas.openxmlformats.org/officeDocument/2006/relationships/image" Target="../media/image1.png"/><Relationship Id="rId7" Type="http://schemas.openxmlformats.org/officeDocument/2006/relationships/image" Target="../media/image489.png"/><Relationship Id="rId12" Type="http://schemas.openxmlformats.org/officeDocument/2006/relationships/image" Target="../media/image494.png"/><Relationship Id="rId17" Type="http://schemas.openxmlformats.org/officeDocument/2006/relationships/image" Target="../media/image499.png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498.png"/><Relationship Id="rId20" Type="http://schemas.openxmlformats.org/officeDocument/2006/relationships/image" Target="../media/image50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8.png"/><Relationship Id="rId11" Type="http://schemas.openxmlformats.org/officeDocument/2006/relationships/image" Target="../media/image493.png"/><Relationship Id="rId5" Type="http://schemas.openxmlformats.org/officeDocument/2006/relationships/image" Target="../media/image487.png"/><Relationship Id="rId15" Type="http://schemas.openxmlformats.org/officeDocument/2006/relationships/image" Target="../media/image497.png"/><Relationship Id="rId10" Type="http://schemas.openxmlformats.org/officeDocument/2006/relationships/image" Target="../media/image492.png"/><Relationship Id="rId19" Type="http://schemas.openxmlformats.org/officeDocument/2006/relationships/image" Target="../media/image501.png"/><Relationship Id="rId4" Type="http://schemas.openxmlformats.org/officeDocument/2006/relationships/image" Target="../media/image486.png"/><Relationship Id="rId9" Type="http://schemas.openxmlformats.org/officeDocument/2006/relationships/image" Target="../media/image491.png"/><Relationship Id="rId14" Type="http://schemas.openxmlformats.org/officeDocument/2006/relationships/image" Target="../media/image49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7.png"/><Relationship Id="rId13" Type="http://schemas.openxmlformats.org/officeDocument/2006/relationships/image" Target="../media/image512.png"/><Relationship Id="rId18" Type="http://schemas.openxmlformats.org/officeDocument/2006/relationships/image" Target="../media/image517.png"/><Relationship Id="rId3" Type="http://schemas.openxmlformats.org/officeDocument/2006/relationships/image" Target="../media/image1.png"/><Relationship Id="rId7" Type="http://schemas.openxmlformats.org/officeDocument/2006/relationships/image" Target="../media/image506.png"/><Relationship Id="rId12" Type="http://schemas.openxmlformats.org/officeDocument/2006/relationships/image" Target="../media/image511.png"/><Relationship Id="rId17" Type="http://schemas.openxmlformats.org/officeDocument/2006/relationships/image" Target="../media/image516.pn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5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5.png"/><Relationship Id="rId11" Type="http://schemas.openxmlformats.org/officeDocument/2006/relationships/image" Target="../media/image510.png"/><Relationship Id="rId5" Type="http://schemas.openxmlformats.org/officeDocument/2006/relationships/image" Target="../media/image504.png"/><Relationship Id="rId15" Type="http://schemas.openxmlformats.org/officeDocument/2006/relationships/image" Target="../media/image514.png"/><Relationship Id="rId10" Type="http://schemas.openxmlformats.org/officeDocument/2006/relationships/image" Target="../media/image509.png"/><Relationship Id="rId4" Type="http://schemas.openxmlformats.org/officeDocument/2006/relationships/image" Target="../media/image503.png"/><Relationship Id="rId9" Type="http://schemas.openxmlformats.org/officeDocument/2006/relationships/image" Target="../media/image508.png"/><Relationship Id="rId14" Type="http://schemas.openxmlformats.org/officeDocument/2006/relationships/image" Target="../media/image5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20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1969" y="0"/>
            <a:ext cx="4059882" cy="6858000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8400" y="0"/>
            <a:ext cx="2133600" cy="1563588"/>
          </a:xfrm>
          <a:prstGeom prst="rect">
            <a:avLst/>
          </a:prstGeom>
        </p:spPr>
      </p:pic>
      <p:pic>
        <p:nvPicPr>
          <p:cNvPr id="6" name="SK-1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471" y="5335488"/>
            <a:ext cx="719286" cy="95994"/>
          </a:xfrm>
          <a:prstGeom prst="rect">
            <a:avLst/>
          </a:prstGeom>
        </p:spPr>
      </p:pic>
      <p:pic>
        <p:nvPicPr>
          <p:cNvPr id="7" name="SK-1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1969" y="5397103"/>
            <a:ext cx="4059882" cy="137071"/>
          </a:xfrm>
          <a:prstGeom prst="rect">
            <a:avLst/>
          </a:prstGeom>
        </p:spPr>
      </p:pic>
      <p:pic>
        <p:nvPicPr>
          <p:cNvPr id="8" name="SK-1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0580" y="0"/>
            <a:ext cx="3011388" cy="2605980"/>
          </a:xfrm>
          <a:prstGeom prst="rect">
            <a:avLst/>
          </a:prstGeom>
        </p:spPr>
      </p:pic>
      <p:pic>
        <p:nvPicPr>
          <p:cNvPr id="9" name="SK-1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92753" y="2201317"/>
            <a:ext cx="2938165" cy="2434530"/>
          </a:xfrm>
          <a:prstGeom prst="rect">
            <a:avLst/>
          </a:prstGeom>
        </p:spPr>
      </p:pic>
      <p:sp>
        <p:nvSpPr>
          <p:cNvPr id="10" name="SK-1-text-9"/>
          <p:cNvSpPr/>
          <p:nvPr/>
        </p:nvSpPr>
        <p:spPr>
          <a:xfrm>
            <a:off x="621655" y="918939"/>
            <a:ext cx="6147409" cy="329059"/>
          </a:xfrm>
          <a:prstGeom prst="rect">
            <a:avLst/>
          </a:prstGeom>
          <a:solidFill>
            <a:schemeClr val="accent2"/>
          </a:solidFill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</a:t>
            </a:r>
            <a:endParaRPr lang="en-US" sz="1950" dirty="0"/>
          </a:p>
        </p:txBody>
      </p:sp>
      <p:sp>
        <p:nvSpPr>
          <p:cNvPr id="12" name="SK-1-text-11"/>
          <p:cNvSpPr/>
          <p:nvPr/>
        </p:nvSpPr>
        <p:spPr>
          <a:xfrm>
            <a:off x="621655" y="1615700"/>
            <a:ext cx="7400479" cy="16252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5445"/>
              </a:lnSpc>
              <a:buNone/>
            </a:pPr>
            <a:r>
              <a:rPr lang="en-US" sz="4950" b="1" dirty="0">
                <a:solidFill>
                  <a:srgbClr val="00214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CKD: Diagnosis,</a:t>
            </a:r>
            <a:endParaRPr lang="en-US" sz="4950" dirty="0"/>
          </a:p>
          <a:p>
            <a:pPr marL="0" indent="0" algn="l">
              <a:lnSpc>
                <a:spcPts val="5445"/>
              </a:lnSpc>
              <a:buNone/>
            </a:pPr>
            <a:r>
              <a:rPr lang="en-US" sz="4950" b="1" dirty="0">
                <a:solidFill>
                  <a:srgbClr val="00214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Staging &amp; Assessment</a:t>
            </a:r>
            <a:endParaRPr lang="en-US" sz="4950" dirty="0"/>
          </a:p>
        </p:txBody>
      </p:sp>
      <p:sp>
        <p:nvSpPr>
          <p:cNvPr id="13" name="SK-1-text-12"/>
          <p:cNvSpPr/>
          <p:nvPr/>
        </p:nvSpPr>
        <p:spPr>
          <a:xfrm>
            <a:off x="633859" y="4478238"/>
            <a:ext cx="11558141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546E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 GP Trainees</a:t>
            </a:r>
            <a:endParaRPr lang="en-US" sz="2400" dirty="0"/>
          </a:p>
        </p:txBody>
      </p:sp>
      <p:sp>
        <p:nvSpPr>
          <p:cNvPr id="14" name="SK-1-text-13"/>
          <p:cNvSpPr/>
          <p:nvPr/>
        </p:nvSpPr>
        <p:spPr>
          <a:xfrm>
            <a:off x="633859" y="4917132"/>
            <a:ext cx="11558141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46E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Updated to NICE NG203 &amp; CKS 2025 Standards</a:t>
            </a:r>
            <a:endParaRPr lang="en-US" sz="2100" dirty="0"/>
          </a:p>
        </p:txBody>
      </p:sp>
      <p:sp>
        <p:nvSpPr>
          <p:cNvPr id="15" name="SK-1-text-14"/>
          <p:cNvSpPr/>
          <p:nvPr/>
        </p:nvSpPr>
        <p:spPr>
          <a:xfrm>
            <a:off x="633859" y="5918448"/>
            <a:ext cx="9223058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838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 · May 2026</a:t>
            </a:r>
            <a:endParaRPr lang="en-US" sz="1725" dirty="0"/>
          </a:p>
        </p:txBody>
      </p:sp>
      <p:sp>
        <p:nvSpPr>
          <p:cNvPr id="16" name="SK-1-text-15"/>
          <p:cNvSpPr/>
          <p:nvPr/>
        </p:nvSpPr>
        <p:spPr>
          <a:xfrm>
            <a:off x="633859" y="6213277"/>
            <a:ext cx="3293745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dirty="0">
                <a:solidFill>
                  <a:srgbClr val="78909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May 2026</a:t>
            </a:r>
            <a:endParaRPr lang="en-US" sz="1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16855" cy="6858000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286" y="1248073"/>
            <a:ext cx="987475" cy="82153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286" y="2592288"/>
            <a:ext cx="7180957" cy="1152079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286" y="2592288"/>
            <a:ext cx="158353" cy="1152079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286" y="3867894"/>
            <a:ext cx="7180957" cy="1837879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9286" y="3867894"/>
            <a:ext cx="158353" cy="1837879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9286" y="5829300"/>
            <a:ext cx="7180957" cy="589657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9286" y="5829300"/>
            <a:ext cx="158353" cy="589657"/>
          </a:xfrm>
          <a:prstGeom prst="rect">
            <a:avLst/>
          </a:prstGeom>
        </p:spPr>
      </p:pic>
      <p:pic>
        <p:nvPicPr>
          <p:cNvPr id="11" name="SK-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29600" y="0"/>
            <a:ext cx="3962400" cy="6858000"/>
          </a:xfrm>
          <a:prstGeom prst="rect">
            <a:avLst/>
          </a:prstGeom>
        </p:spPr>
      </p:pic>
      <p:pic>
        <p:nvPicPr>
          <p:cNvPr id="12" name="SK-2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48886" y="1865263"/>
            <a:ext cx="2413992" cy="3579763"/>
          </a:xfrm>
          <a:prstGeom prst="rect">
            <a:avLst/>
          </a:prstGeom>
        </p:spPr>
      </p:pic>
      <p:pic>
        <p:nvPicPr>
          <p:cNvPr id="13" name="SK-2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05365" y="2880271"/>
            <a:ext cx="499765" cy="514350"/>
          </a:xfrm>
          <a:prstGeom prst="rect">
            <a:avLst/>
          </a:prstGeom>
        </p:spPr>
      </p:pic>
      <p:sp>
        <p:nvSpPr>
          <p:cNvPr id="14" name="SK-2-text-13"/>
          <p:cNvSpPr/>
          <p:nvPr/>
        </p:nvSpPr>
        <p:spPr>
          <a:xfrm>
            <a:off x="694879" y="363438"/>
            <a:ext cx="530161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214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SLIDE 2 · DEFINITION</a:t>
            </a:r>
            <a:endParaRPr lang="en-US" sz="1650" dirty="0"/>
          </a:p>
        </p:txBody>
      </p:sp>
      <p:sp>
        <p:nvSpPr>
          <p:cNvPr id="15" name="SK-2-text-14"/>
          <p:cNvSpPr/>
          <p:nvPr/>
        </p:nvSpPr>
        <p:spPr>
          <a:xfrm>
            <a:off x="707082" y="671959"/>
            <a:ext cx="11484918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00214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Definition of Chronic Kidney Disease</a:t>
            </a:r>
            <a:endParaRPr lang="en-US" sz="3150" dirty="0"/>
          </a:p>
        </p:txBody>
      </p:sp>
      <p:sp>
        <p:nvSpPr>
          <p:cNvPr id="16" name="SK-2-text-15"/>
          <p:cNvSpPr/>
          <p:nvPr/>
        </p:nvSpPr>
        <p:spPr>
          <a:xfrm>
            <a:off x="682675" y="1467594"/>
            <a:ext cx="1150932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NICE NG203 — Structural or functional abnormality present for &gt;3 months</a:t>
            </a:r>
            <a:endParaRPr lang="en-US" sz="1500" dirty="0"/>
          </a:p>
        </p:txBody>
      </p:sp>
      <p:sp>
        <p:nvSpPr>
          <p:cNvPr id="17" name="SK-2-text-16"/>
          <p:cNvSpPr/>
          <p:nvPr/>
        </p:nvSpPr>
        <p:spPr>
          <a:xfrm>
            <a:off x="682675" y="1899642"/>
            <a:ext cx="6583561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CKD is diagnosed when kidney abnormalities persist for more than 3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months — confirmed by either of two pathways:</a:t>
            </a:r>
            <a:endParaRPr lang="en-US" sz="1650" dirty="0"/>
          </a:p>
        </p:txBody>
      </p:sp>
      <p:sp>
        <p:nvSpPr>
          <p:cNvPr id="18" name="SK-2-text-17"/>
          <p:cNvSpPr/>
          <p:nvPr/>
        </p:nvSpPr>
        <p:spPr>
          <a:xfrm>
            <a:off x="1024086" y="2715667"/>
            <a:ext cx="742378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808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PATHWAY 1 · REDUCED KIDNEY FUNCTION</a:t>
            </a:r>
            <a:endParaRPr lang="en-US" sz="1350" dirty="0"/>
          </a:p>
        </p:txBody>
      </p:sp>
      <p:sp>
        <p:nvSpPr>
          <p:cNvPr id="19" name="SK-2-text-18"/>
          <p:cNvSpPr/>
          <p:nvPr/>
        </p:nvSpPr>
        <p:spPr>
          <a:xfrm>
            <a:off x="1024086" y="3003798"/>
            <a:ext cx="9172575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eGFR &lt; 60 ml/min/1.73m²</a:t>
            </a:r>
            <a:endParaRPr lang="en-US" sz="2250" dirty="0"/>
          </a:p>
        </p:txBody>
      </p:sp>
      <p:sp>
        <p:nvSpPr>
          <p:cNvPr id="20" name="SK-2-text-19"/>
          <p:cNvSpPr/>
          <p:nvPr/>
        </p:nvSpPr>
        <p:spPr>
          <a:xfrm>
            <a:off x="1024086" y="3353544"/>
            <a:ext cx="11167914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On two separate occasions, at least 90 days apart</a:t>
            </a:r>
            <a:endParaRPr lang="en-US" sz="1650" dirty="0"/>
          </a:p>
        </p:txBody>
      </p:sp>
      <p:sp>
        <p:nvSpPr>
          <p:cNvPr id="21" name="SK-2-text-20"/>
          <p:cNvSpPr/>
          <p:nvPr/>
        </p:nvSpPr>
        <p:spPr>
          <a:xfrm>
            <a:off x="1024086" y="3991273"/>
            <a:ext cx="762952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6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PATHWAY 2 · MARKERS OF KIDNEY DAMAGE</a:t>
            </a:r>
            <a:endParaRPr lang="en-US" sz="1350" dirty="0"/>
          </a:p>
        </p:txBody>
      </p:sp>
      <p:sp>
        <p:nvSpPr>
          <p:cNvPr id="22" name="SK-2-text-21"/>
          <p:cNvSpPr/>
          <p:nvPr/>
        </p:nvSpPr>
        <p:spPr>
          <a:xfrm>
            <a:off x="1036290" y="4286250"/>
            <a:ext cx="4547235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ACR ≥ 3 mg/mmol</a:t>
            </a:r>
            <a:endParaRPr lang="en-US" sz="1650" dirty="0"/>
          </a:p>
        </p:txBody>
      </p:sp>
      <p:sp>
        <p:nvSpPr>
          <p:cNvPr id="23" name="SK-2-text-22"/>
          <p:cNvSpPr/>
          <p:nvPr/>
        </p:nvSpPr>
        <p:spPr>
          <a:xfrm>
            <a:off x="1036290" y="4546848"/>
            <a:ext cx="1041463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Haematuria (urological causes excluded)</a:t>
            </a:r>
            <a:endParaRPr lang="en-US" sz="1650" dirty="0"/>
          </a:p>
        </p:txBody>
      </p:sp>
      <p:sp>
        <p:nvSpPr>
          <p:cNvPr id="24" name="SK-2-text-23"/>
          <p:cNvSpPr/>
          <p:nvPr/>
        </p:nvSpPr>
        <p:spPr>
          <a:xfrm>
            <a:off x="1036290" y="4800600"/>
            <a:ext cx="890587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Structural abnormality on imaging</a:t>
            </a:r>
            <a:endParaRPr lang="en-US" sz="1650" dirty="0"/>
          </a:p>
        </p:txBody>
      </p:sp>
      <p:sp>
        <p:nvSpPr>
          <p:cNvPr id="25" name="SK-2-text-24"/>
          <p:cNvSpPr/>
          <p:nvPr/>
        </p:nvSpPr>
        <p:spPr>
          <a:xfrm>
            <a:off x="1036290" y="5047357"/>
            <a:ext cx="815149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Pathological finding on biopsy</a:t>
            </a:r>
            <a:endParaRPr lang="en-US" sz="1650" dirty="0"/>
          </a:p>
        </p:txBody>
      </p:sp>
      <p:sp>
        <p:nvSpPr>
          <p:cNvPr id="26" name="SK-2-text-25"/>
          <p:cNvSpPr/>
          <p:nvPr/>
        </p:nvSpPr>
        <p:spPr>
          <a:xfrm>
            <a:off x="1024086" y="5307955"/>
            <a:ext cx="764857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History of kidney transplant</a:t>
            </a:r>
            <a:endParaRPr lang="en-US" sz="1650" dirty="0"/>
          </a:p>
        </p:txBody>
      </p:sp>
      <p:sp>
        <p:nvSpPr>
          <p:cNvPr id="27" name="SK-2-text-26"/>
          <p:cNvSpPr/>
          <p:nvPr/>
        </p:nvSpPr>
        <p:spPr>
          <a:xfrm>
            <a:off x="938659" y="5870377"/>
            <a:ext cx="6595765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⚠ G1 and G2 eGFR alone do NOT diagnose CKD — a marker of kidney damage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must also be present</a:t>
            </a:r>
            <a:endParaRPr lang="en-US" sz="1350" dirty="0"/>
          </a:p>
        </p:txBody>
      </p:sp>
      <p:sp>
        <p:nvSpPr>
          <p:cNvPr id="28" name="SK-2-text-27"/>
          <p:cNvSpPr/>
          <p:nvPr/>
        </p:nvSpPr>
        <p:spPr>
          <a:xfrm>
            <a:off x="9168259" y="5774382"/>
            <a:ext cx="2072580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85"/>
              </a:lnSpc>
              <a:buNone/>
            </a:pPr>
            <a:r>
              <a:rPr lang="en-US" sz="1350" dirty="0">
                <a:solidFill>
                  <a:srgbClr val="8888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Structural or functional —</a:t>
            </a:r>
            <a:endParaRPr lang="en-US" sz="1350" dirty="0"/>
          </a:p>
          <a:p>
            <a:pPr marL="0" indent="0" algn="ctr">
              <a:lnSpc>
                <a:spcPts val="1485"/>
              </a:lnSpc>
              <a:buNone/>
            </a:pPr>
            <a:r>
              <a:rPr lang="en-US" sz="1350" dirty="0">
                <a:solidFill>
                  <a:srgbClr val="8888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either qualifies</a:t>
            </a:r>
            <a:endParaRPr lang="en-US" sz="1350" dirty="0"/>
          </a:p>
        </p:txBody>
      </p:sp>
      <p:sp>
        <p:nvSpPr>
          <p:cNvPr id="29" name="SK-2-text-28"/>
          <p:cNvSpPr/>
          <p:nvPr/>
        </p:nvSpPr>
        <p:spPr>
          <a:xfrm>
            <a:off x="694879" y="6604248"/>
            <a:ext cx="592836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214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Bradford VTS · CKD Teaching Deck</a:t>
            </a:r>
            <a:endParaRPr lang="en-US" sz="1200" dirty="0"/>
          </a:p>
        </p:txBody>
      </p:sp>
      <p:sp>
        <p:nvSpPr>
          <p:cNvPr id="30" name="SK-2-text-29"/>
          <p:cNvSpPr/>
          <p:nvPr/>
        </p:nvSpPr>
        <p:spPr>
          <a:xfrm>
            <a:off x="9787086" y="6617940"/>
            <a:ext cx="1685479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00808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515100"/>
            <a:ext cx="12192000" cy="342900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192" y="1268611"/>
            <a:ext cx="1828800" cy="75307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1082" y="0"/>
            <a:ext cx="2340769" cy="2125861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192" y="1988790"/>
            <a:ext cx="5327898" cy="1337221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56871" y="2276773"/>
            <a:ext cx="5449788" cy="3950196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5192" y="5527477"/>
            <a:ext cx="5327898" cy="685800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5192" y="5527477"/>
            <a:ext cx="109686" cy="685800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3482" y="2304157"/>
            <a:ext cx="5400973" cy="3799284"/>
          </a:xfrm>
          <a:prstGeom prst="rect">
            <a:avLst/>
          </a:prstGeom>
        </p:spPr>
      </p:pic>
      <p:sp>
        <p:nvSpPr>
          <p:cNvPr id="11" name="SK-3-text-10"/>
          <p:cNvSpPr/>
          <p:nvPr/>
        </p:nvSpPr>
        <p:spPr>
          <a:xfrm>
            <a:off x="572988" y="342900"/>
            <a:ext cx="474916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A2B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SLIDE 3 · EPIDEMIOLOGY</a:t>
            </a:r>
            <a:endParaRPr lang="en-US" sz="1350" dirty="0"/>
          </a:p>
        </p:txBody>
      </p:sp>
      <p:sp>
        <p:nvSpPr>
          <p:cNvPr id="12" name="SK-3-text-11"/>
          <p:cNvSpPr/>
          <p:nvPr/>
        </p:nvSpPr>
        <p:spPr>
          <a:xfrm>
            <a:off x="585192" y="651421"/>
            <a:ext cx="11606808" cy="5759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450" b="1" dirty="0">
                <a:solidFill>
                  <a:srgbClr val="0D21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Epidemiology &amp; Cardiovascular Risk</a:t>
            </a:r>
            <a:endParaRPr lang="en-US" sz="3450" dirty="0"/>
          </a:p>
        </p:txBody>
      </p:sp>
      <p:sp>
        <p:nvSpPr>
          <p:cNvPr id="13" name="SK-3-text-12"/>
          <p:cNvSpPr/>
          <p:nvPr/>
        </p:nvSpPr>
        <p:spPr>
          <a:xfrm>
            <a:off x="560784" y="1488132"/>
            <a:ext cx="11631216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2121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CKD in the UK — scale, impact, and a surprising truth</a:t>
            </a:r>
            <a:endParaRPr lang="en-US" sz="1800" dirty="0"/>
          </a:p>
        </p:txBody>
      </p:sp>
      <p:sp>
        <p:nvSpPr>
          <p:cNvPr id="14" name="SK-3-text-13"/>
          <p:cNvSpPr/>
          <p:nvPr/>
        </p:nvSpPr>
        <p:spPr>
          <a:xfrm>
            <a:off x="2243286" y="2112169"/>
            <a:ext cx="6021705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350" b="1" dirty="0">
                <a:solidFill>
                  <a:srgbClr val="0D21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10–13%</a:t>
            </a:r>
            <a:endParaRPr lang="en-US" sz="4350" dirty="0"/>
          </a:p>
        </p:txBody>
      </p:sp>
      <p:sp>
        <p:nvSpPr>
          <p:cNvPr id="15" name="SK-3-text-14"/>
          <p:cNvSpPr/>
          <p:nvPr/>
        </p:nvSpPr>
        <p:spPr>
          <a:xfrm>
            <a:off x="1865263" y="2647057"/>
            <a:ext cx="587502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55B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of UK adults have CKD</a:t>
            </a:r>
            <a:endParaRPr lang="en-US" sz="1800" dirty="0"/>
          </a:p>
        </p:txBody>
      </p:sp>
      <p:sp>
        <p:nvSpPr>
          <p:cNvPr id="16" name="SK-3-text-15"/>
          <p:cNvSpPr/>
          <p:nvPr/>
        </p:nvSpPr>
        <p:spPr>
          <a:xfrm>
            <a:off x="1145977" y="2969419"/>
            <a:ext cx="976884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16E7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majority will never reach end-stage renal failure</a:t>
            </a:r>
            <a:endParaRPr lang="en-US" sz="1200" dirty="0"/>
          </a:p>
        </p:txBody>
      </p:sp>
      <p:sp>
        <p:nvSpPr>
          <p:cNvPr id="17" name="SK-3-text-16"/>
          <p:cNvSpPr/>
          <p:nvPr/>
        </p:nvSpPr>
        <p:spPr>
          <a:xfrm>
            <a:off x="621655" y="3490615"/>
            <a:ext cx="5205859" cy="7405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2121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Disproportionate burden — elderly, males, people with</a:t>
            </a:r>
            <a:endParaRPr lang="en-US" sz="1500" dirty="0"/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2121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diabetes, hypertension, and South Asian and Black</a:t>
            </a:r>
            <a:endParaRPr lang="en-US" sz="1500" dirty="0"/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2121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communities are most affected</a:t>
            </a:r>
            <a:endParaRPr lang="en-US" sz="1500" dirty="0"/>
          </a:p>
        </p:txBody>
      </p:sp>
      <p:sp>
        <p:nvSpPr>
          <p:cNvPr id="18" name="SK-3-text-17"/>
          <p:cNvSpPr/>
          <p:nvPr/>
        </p:nvSpPr>
        <p:spPr>
          <a:xfrm>
            <a:off x="609600" y="4299942"/>
            <a:ext cx="5205859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2121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Only 1% of G3 patients will progress to end-stage renal</a:t>
            </a:r>
            <a:endParaRPr lang="en-US" sz="1500" dirty="0"/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2121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failure in their lifetime</a:t>
            </a:r>
            <a:endParaRPr lang="en-US" sz="1500" dirty="0"/>
          </a:p>
        </p:txBody>
      </p:sp>
      <p:sp>
        <p:nvSpPr>
          <p:cNvPr id="19" name="SK-3-text-18"/>
          <p:cNvSpPr/>
          <p:nvPr/>
        </p:nvSpPr>
        <p:spPr>
          <a:xfrm>
            <a:off x="609600" y="4862215"/>
            <a:ext cx="5096173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2121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Cardiovascular disease is the leading cause of death</a:t>
            </a:r>
            <a:endParaRPr lang="en-US" sz="1500" dirty="0"/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2121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CKD — not kidney failure</a:t>
            </a:r>
            <a:endParaRPr lang="en-US" sz="1500" dirty="0"/>
          </a:p>
        </p:txBody>
      </p:sp>
      <p:sp>
        <p:nvSpPr>
          <p:cNvPr id="20" name="SK-3-text-19"/>
          <p:cNvSpPr/>
          <p:nvPr/>
        </p:nvSpPr>
        <p:spPr>
          <a:xfrm>
            <a:off x="767953" y="5616625"/>
            <a:ext cx="10989945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D21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CKD is a major independent cardiovascular risk factor</a:t>
            </a:r>
            <a:endParaRPr lang="en-US" sz="1350" dirty="0"/>
          </a:p>
        </p:txBody>
      </p:sp>
      <p:sp>
        <p:nvSpPr>
          <p:cNvPr id="21" name="SK-3-text-20"/>
          <p:cNvSpPr/>
          <p:nvPr/>
        </p:nvSpPr>
        <p:spPr>
          <a:xfrm>
            <a:off x="780157" y="5897761"/>
            <a:ext cx="11411843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D21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QRISK3 includes CKD — treat CVD risk proactively in all stages</a:t>
            </a:r>
            <a:endParaRPr lang="en-US" sz="1200" dirty="0"/>
          </a:p>
        </p:txBody>
      </p:sp>
      <p:sp>
        <p:nvSpPr>
          <p:cNvPr id="22" name="SK-3-text-21"/>
          <p:cNvSpPr/>
          <p:nvPr/>
        </p:nvSpPr>
        <p:spPr>
          <a:xfrm>
            <a:off x="6656784" y="1995636"/>
            <a:ext cx="5535216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8A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Annual Mortality by Age — CKD vs General Population</a:t>
            </a:r>
            <a:endParaRPr lang="en-US" sz="1200" dirty="0"/>
          </a:p>
        </p:txBody>
      </p:sp>
      <p:sp>
        <p:nvSpPr>
          <p:cNvPr id="23" name="SK-3-text-22"/>
          <p:cNvSpPr/>
          <p:nvPr/>
        </p:nvSpPr>
        <p:spPr>
          <a:xfrm>
            <a:off x="548580" y="6604248"/>
            <a:ext cx="519684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· CKD Teaching Deck</a:t>
            </a:r>
            <a:endParaRPr lang="en-US" sz="1050" dirty="0"/>
          </a:p>
        </p:txBody>
      </p:sp>
      <p:sp>
        <p:nvSpPr>
          <p:cNvPr id="24" name="SK-3-text-23"/>
          <p:cNvSpPr/>
          <p:nvPr/>
        </p:nvSpPr>
        <p:spPr>
          <a:xfrm>
            <a:off x="10021788" y="6617940"/>
            <a:ext cx="217021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77875" cy="6858000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973" y="1302990"/>
            <a:ext cx="902196" cy="102840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992" y="5609779"/>
            <a:ext cx="10485090" cy="754261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769" y="5609779"/>
            <a:ext cx="73075" cy="754261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68494" y="0"/>
            <a:ext cx="3523357" cy="2290465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2361" y="2032278"/>
            <a:ext cx="10582656" cy="476110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5237" y="2068902"/>
            <a:ext cx="952508" cy="402862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2361" y="2599949"/>
            <a:ext cx="10582656" cy="476110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5237" y="2636572"/>
            <a:ext cx="952508" cy="402863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2361" y="3167619"/>
            <a:ext cx="10582656" cy="476110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5237" y="3204242"/>
            <a:ext cx="952508" cy="402863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2361" y="3735289"/>
            <a:ext cx="10582656" cy="476110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35237" y="3771912"/>
            <a:ext cx="952508" cy="402863"/>
          </a:xfrm>
          <a:prstGeom prst="rect">
            <a:avLst/>
          </a:prstGeom>
        </p:spPr>
      </p:pic>
      <p:pic>
        <p:nvPicPr>
          <p:cNvPr id="16" name="SK-4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92361" y="4302959"/>
            <a:ext cx="10582656" cy="476110"/>
          </a:xfrm>
          <a:prstGeom prst="rect">
            <a:avLst/>
          </a:prstGeom>
        </p:spPr>
      </p:pic>
      <p:pic>
        <p:nvPicPr>
          <p:cNvPr id="17" name="SK-4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35237" y="4339583"/>
            <a:ext cx="952508" cy="402863"/>
          </a:xfrm>
          <a:prstGeom prst="rect">
            <a:avLst/>
          </a:prstGeom>
        </p:spPr>
      </p:pic>
      <p:pic>
        <p:nvPicPr>
          <p:cNvPr id="18" name="SK-4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92361" y="4870629"/>
            <a:ext cx="10582656" cy="476110"/>
          </a:xfrm>
          <a:prstGeom prst="rect">
            <a:avLst/>
          </a:prstGeom>
        </p:spPr>
      </p:pic>
      <p:pic>
        <p:nvPicPr>
          <p:cNvPr id="19" name="SK-4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35237" y="4907253"/>
            <a:ext cx="952508" cy="402863"/>
          </a:xfrm>
          <a:prstGeom prst="rect">
            <a:avLst/>
          </a:prstGeom>
        </p:spPr>
      </p:pic>
      <p:pic>
        <p:nvPicPr>
          <p:cNvPr id="20" name="SK-4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24086" y="5801767"/>
            <a:ext cx="365671" cy="349746"/>
          </a:xfrm>
          <a:prstGeom prst="rect">
            <a:avLst/>
          </a:prstGeom>
        </p:spPr>
      </p:pic>
      <p:sp>
        <p:nvSpPr>
          <p:cNvPr id="21" name="SK-4-text-20"/>
          <p:cNvSpPr/>
          <p:nvPr/>
        </p:nvSpPr>
        <p:spPr>
          <a:xfrm>
            <a:off x="863800" y="2068902"/>
            <a:ext cx="1095383" cy="4028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250" b="1" dirty="0">
                <a:solidFill>
                  <a:srgbClr val="FFFFFF"/>
                </a:solidFill>
              </a:rPr>
              <a:t>G1</a:t>
            </a:r>
            <a:endParaRPr lang="en-US" sz="2250" dirty="0"/>
          </a:p>
        </p:txBody>
      </p:sp>
      <p:sp>
        <p:nvSpPr>
          <p:cNvPr id="22" name="SK-4-text-21"/>
          <p:cNvSpPr/>
          <p:nvPr/>
        </p:nvSpPr>
        <p:spPr>
          <a:xfrm>
            <a:off x="2068722" y="2032278"/>
            <a:ext cx="3200428" cy="47611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002B4D"/>
                </a:solidFill>
              </a:rPr>
              <a:t>≥ 90</a:t>
            </a:r>
            <a:endParaRPr lang="en-US" sz="2400" dirty="0"/>
          </a:p>
        </p:txBody>
      </p:sp>
      <p:sp>
        <p:nvSpPr>
          <p:cNvPr id="23" name="SK-4-text-22"/>
          <p:cNvSpPr/>
          <p:nvPr/>
        </p:nvSpPr>
        <p:spPr>
          <a:xfrm>
            <a:off x="5697775" y="2032278"/>
            <a:ext cx="666756" cy="47611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CBD5E0"/>
                </a:solidFill>
              </a:rPr>
              <a:t>›</a:t>
            </a:r>
            <a:endParaRPr lang="en-US" sz="3000" dirty="0"/>
          </a:p>
        </p:txBody>
      </p:sp>
      <p:sp>
        <p:nvSpPr>
          <p:cNvPr id="24" name="SK-4-text-23"/>
          <p:cNvSpPr/>
          <p:nvPr/>
        </p:nvSpPr>
        <p:spPr>
          <a:xfrm>
            <a:off x="6697907" y="2032278"/>
            <a:ext cx="4667586" cy="47611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02B4D"/>
                </a:solidFill>
              </a:rPr>
              <a:t>Normal or high</a:t>
            </a:r>
            <a:endParaRPr lang="en-US" sz="2100" dirty="0"/>
          </a:p>
        </p:txBody>
      </p:sp>
      <p:sp>
        <p:nvSpPr>
          <p:cNvPr id="25" name="SK-4-text-24"/>
          <p:cNvSpPr/>
          <p:nvPr/>
        </p:nvSpPr>
        <p:spPr>
          <a:xfrm>
            <a:off x="863800" y="2636572"/>
            <a:ext cx="1095383" cy="4028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250" b="1" dirty="0">
                <a:solidFill>
                  <a:srgbClr val="FFFFFF"/>
                </a:solidFill>
              </a:rPr>
              <a:t>G2</a:t>
            </a:r>
            <a:endParaRPr lang="en-US" sz="2250" dirty="0"/>
          </a:p>
        </p:txBody>
      </p:sp>
      <p:sp>
        <p:nvSpPr>
          <p:cNvPr id="26" name="SK-4-text-25"/>
          <p:cNvSpPr/>
          <p:nvPr/>
        </p:nvSpPr>
        <p:spPr>
          <a:xfrm>
            <a:off x="2068722" y="2599949"/>
            <a:ext cx="3200428" cy="47611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002B4D"/>
                </a:solidFill>
              </a:rPr>
              <a:t>60 – 89</a:t>
            </a:r>
            <a:endParaRPr lang="en-US" sz="2400" dirty="0"/>
          </a:p>
        </p:txBody>
      </p:sp>
      <p:sp>
        <p:nvSpPr>
          <p:cNvPr id="27" name="SK-4-text-26"/>
          <p:cNvSpPr/>
          <p:nvPr/>
        </p:nvSpPr>
        <p:spPr>
          <a:xfrm>
            <a:off x="5697775" y="2599949"/>
            <a:ext cx="666756" cy="47611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CBD5E0"/>
                </a:solidFill>
              </a:rPr>
              <a:t>›</a:t>
            </a:r>
            <a:endParaRPr lang="en-US" sz="3000" dirty="0"/>
          </a:p>
        </p:txBody>
      </p:sp>
      <p:sp>
        <p:nvSpPr>
          <p:cNvPr id="28" name="SK-4-text-27"/>
          <p:cNvSpPr/>
          <p:nvPr/>
        </p:nvSpPr>
        <p:spPr>
          <a:xfrm>
            <a:off x="6697907" y="2599949"/>
            <a:ext cx="4667586" cy="47611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02B4D"/>
                </a:solidFill>
              </a:rPr>
              <a:t>Mild reduction</a:t>
            </a:r>
            <a:endParaRPr lang="en-US" sz="2100" dirty="0"/>
          </a:p>
        </p:txBody>
      </p:sp>
      <p:sp>
        <p:nvSpPr>
          <p:cNvPr id="29" name="SK-4-text-28"/>
          <p:cNvSpPr/>
          <p:nvPr/>
        </p:nvSpPr>
        <p:spPr>
          <a:xfrm>
            <a:off x="863800" y="3204242"/>
            <a:ext cx="1095383" cy="4028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250" b="1" dirty="0">
                <a:solidFill>
                  <a:srgbClr val="FFFFFF"/>
                </a:solidFill>
              </a:rPr>
              <a:t>G3a</a:t>
            </a:r>
            <a:endParaRPr lang="en-US" sz="2250" dirty="0"/>
          </a:p>
        </p:txBody>
      </p:sp>
      <p:sp>
        <p:nvSpPr>
          <p:cNvPr id="30" name="SK-4-text-29"/>
          <p:cNvSpPr/>
          <p:nvPr/>
        </p:nvSpPr>
        <p:spPr>
          <a:xfrm>
            <a:off x="2068722" y="3167619"/>
            <a:ext cx="3200428" cy="47611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002B4D"/>
                </a:solidFill>
              </a:rPr>
              <a:t>45 – 59</a:t>
            </a:r>
            <a:endParaRPr lang="en-US" sz="2400" dirty="0"/>
          </a:p>
        </p:txBody>
      </p:sp>
      <p:sp>
        <p:nvSpPr>
          <p:cNvPr id="31" name="SK-4-text-30"/>
          <p:cNvSpPr/>
          <p:nvPr/>
        </p:nvSpPr>
        <p:spPr>
          <a:xfrm>
            <a:off x="5697775" y="3167619"/>
            <a:ext cx="666756" cy="47611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CBD5E0"/>
                </a:solidFill>
              </a:rPr>
              <a:t>›</a:t>
            </a:r>
            <a:endParaRPr lang="en-US" sz="3000" dirty="0"/>
          </a:p>
        </p:txBody>
      </p:sp>
      <p:sp>
        <p:nvSpPr>
          <p:cNvPr id="32" name="SK-4-text-31"/>
          <p:cNvSpPr/>
          <p:nvPr/>
        </p:nvSpPr>
        <p:spPr>
          <a:xfrm>
            <a:off x="6697907" y="3167619"/>
            <a:ext cx="5494093" cy="47611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02B4D"/>
                </a:solidFill>
              </a:rPr>
              <a:t>Mild–moderate reduction</a:t>
            </a:r>
            <a:endParaRPr lang="en-US" sz="2100" dirty="0"/>
          </a:p>
        </p:txBody>
      </p:sp>
      <p:sp>
        <p:nvSpPr>
          <p:cNvPr id="33" name="SK-4-text-32"/>
          <p:cNvSpPr/>
          <p:nvPr/>
        </p:nvSpPr>
        <p:spPr>
          <a:xfrm>
            <a:off x="863800" y="3771912"/>
            <a:ext cx="1095383" cy="4028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250" b="1" dirty="0">
                <a:solidFill>
                  <a:srgbClr val="FFFFFF"/>
                </a:solidFill>
              </a:rPr>
              <a:t>G3b</a:t>
            </a:r>
            <a:endParaRPr lang="en-US" sz="2250" dirty="0"/>
          </a:p>
        </p:txBody>
      </p:sp>
      <p:sp>
        <p:nvSpPr>
          <p:cNvPr id="34" name="SK-4-text-33"/>
          <p:cNvSpPr/>
          <p:nvPr/>
        </p:nvSpPr>
        <p:spPr>
          <a:xfrm>
            <a:off x="2068722" y="3735289"/>
            <a:ext cx="3200428" cy="47611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002B4D"/>
                </a:solidFill>
              </a:rPr>
              <a:t>30 – 44</a:t>
            </a:r>
            <a:endParaRPr lang="en-US" sz="2400" dirty="0"/>
          </a:p>
        </p:txBody>
      </p:sp>
      <p:sp>
        <p:nvSpPr>
          <p:cNvPr id="35" name="SK-4-text-34"/>
          <p:cNvSpPr/>
          <p:nvPr/>
        </p:nvSpPr>
        <p:spPr>
          <a:xfrm>
            <a:off x="5697775" y="3735289"/>
            <a:ext cx="666756" cy="47611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CBD5E0"/>
                </a:solidFill>
              </a:rPr>
              <a:t>›</a:t>
            </a:r>
            <a:endParaRPr lang="en-US" sz="3000" dirty="0"/>
          </a:p>
        </p:txBody>
      </p:sp>
      <p:sp>
        <p:nvSpPr>
          <p:cNvPr id="36" name="SK-4-text-35"/>
          <p:cNvSpPr/>
          <p:nvPr/>
        </p:nvSpPr>
        <p:spPr>
          <a:xfrm>
            <a:off x="6697907" y="3735289"/>
            <a:ext cx="5494093" cy="47611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02B4D"/>
                </a:solidFill>
              </a:rPr>
              <a:t>Moderate–severe reduction</a:t>
            </a:r>
            <a:endParaRPr lang="en-US" sz="2100" dirty="0"/>
          </a:p>
        </p:txBody>
      </p:sp>
      <p:sp>
        <p:nvSpPr>
          <p:cNvPr id="37" name="SK-4-text-36"/>
          <p:cNvSpPr/>
          <p:nvPr/>
        </p:nvSpPr>
        <p:spPr>
          <a:xfrm>
            <a:off x="863800" y="4339583"/>
            <a:ext cx="1095383" cy="4028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250" b="1" dirty="0">
                <a:solidFill>
                  <a:srgbClr val="FFFFFF"/>
                </a:solidFill>
              </a:rPr>
              <a:t>G4</a:t>
            </a:r>
            <a:endParaRPr lang="en-US" sz="2250" dirty="0"/>
          </a:p>
        </p:txBody>
      </p:sp>
      <p:sp>
        <p:nvSpPr>
          <p:cNvPr id="38" name="SK-4-text-37"/>
          <p:cNvSpPr/>
          <p:nvPr/>
        </p:nvSpPr>
        <p:spPr>
          <a:xfrm>
            <a:off x="2068722" y="4302959"/>
            <a:ext cx="3200428" cy="47611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002B4D"/>
                </a:solidFill>
              </a:rPr>
              <a:t>15 – 29</a:t>
            </a:r>
            <a:endParaRPr lang="en-US" sz="2400" dirty="0"/>
          </a:p>
        </p:txBody>
      </p:sp>
      <p:sp>
        <p:nvSpPr>
          <p:cNvPr id="39" name="SK-4-text-38"/>
          <p:cNvSpPr/>
          <p:nvPr/>
        </p:nvSpPr>
        <p:spPr>
          <a:xfrm>
            <a:off x="5697775" y="4302959"/>
            <a:ext cx="666756" cy="47611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CBD5E0"/>
                </a:solidFill>
              </a:rPr>
              <a:t>›</a:t>
            </a:r>
            <a:endParaRPr lang="en-US" sz="3000" dirty="0"/>
          </a:p>
        </p:txBody>
      </p:sp>
      <p:sp>
        <p:nvSpPr>
          <p:cNvPr id="40" name="SK-4-text-39"/>
          <p:cNvSpPr/>
          <p:nvPr/>
        </p:nvSpPr>
        <p:spPr>
          <a:xfrm>
            <a:off x="6697907" y="4302959"/>
            <a:ext cx="4950416" cy="47611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02B4D"/>
                </a:solidFill>
              </a:rPr>
              <a:t>Severe reduction</a:t>
            </a:r>
            <a:endParaRPr lang="en-US" sz="2100" dirty="0"/>
          </a:p>
        </p:txBody>
      </p:sp>
      <p:sp>
        <p:nvSpPr>
          <p:cNvPr id="41" name="SK-4-text-40"/>
          <p:cNvSpPr/>
          <p:nvPr/>
        </p:nvSpPr>
        <p:spPr>
          <a:xfrm>
            <a:off x="863800" y="4907253"/>
            <a:ext cx="1095383" cy="4028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250" b="1" dirty="0">
                <a:solidFill>
                  <a:srgbClr val="FFFFFF"/>
                </a:solidFill>
              </a:rPr>
              <a:t>G5</a:t>
            </a:r>
            <a:endParaRPr lang="en-US" sz="2250" dirty="0"/>
          </a:p>
        </p:txBody>
      </p:sp>
      <p:sp>
        <p:nvSpPr>
          <p:cNvPr id="42" name="SK-4-text-41"/>
          <p:cNvSpPr/>
          <p:nvPr/>
        </p:nvSpPr>
        <p:spPr>
          <a:xfrm>
            <a:off x="2068722" y="4870629"/>
            <a:ext cx="3200428" cy="47611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002B4D"/>
                </a:solidFill>
              </a:rPr>
              <a:t>&lt; 15</a:t>
            </a:r>
            <a:endParaRPr lang="en-US" sz="2400" dirty="0"/>
          </a:p>
        </p:txBody>
      </p:sp>
      <p:sp>
        <p:nvSpPr>
          <p:cNvPr id="43" name="SK-4-text-42"/>
          <p:cNvSpPr/>
          <p:nvPr/>
        </p:nvSpPr>
        <p:spPr>
          <a:xfrm>
            <a:off x="5697775" y="4870629"/>
            <a:ext cx="666756" cy="47611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CBD5E0"/>
                </a:solidFill>
              </a:rPr>
              <a:t>›</a:t>
            </a:r>
            <a:endParaRPr lang="en-US" sz="3000" dirty="0"/>
          </a:p>
        </p:txBody>
      </p:sp>
      <p:sp>
        <p:nvSpPr>
          <p:cNvPr id="44" name="SK-4-text-43"/>
          <p:cNvSpPr/>
          <p:nvPr/>
        </p:nvSpPr>
        <p:spPr>
          <a:xfrm>
            <a:off x="6697907" y="4870629"/>
            <a:ext cx="4667586" cy="47611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02B4D"/>
                </a:solidFill>
              </a:rPr>
              <a:t>Kidney failure</a:t>
            </a:r>
            <a:endParaRPr lang="en-US" sz="2100" dirty="0"/>
          </a:p>
        </p:txBody>
      </p:sp>
      <p:sp>
        <p:nvSpPr>
          <p:cNvPr id="45" name="SK-4-text-44"/>
          <p:cNvSpPr/>
          <p:nvPr/>
        </p:nvSpPr>
        <p:spPr>
          <a:xfrm>
            <a:off x="804565" y="356592"/>
            <a:ext cx="550354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99999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SLIDE 04 · CLASSIFICATION</a:t>
            </a:r>
            <a:endParaRPr lang="en-US" sz="1350" dirty="0"/>
          </a:p>
        </p:txBody>
      </p:sp>
      <p:sp>
        <p:nvSpPr>
          <p:cNvPr id="46" name="SK-4-text-45"/>
          <p:cNvSpPr/>
          <p:nvPr/>
        </p:nvSpPr>
        <p:spPr>
          <a:xfrm>
            <a:off x="804565" y="671959"/>
            <a:ext cx="11387435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122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GFR Classification: G1 → G5</a:t>
            </a:r>
            <a:endParaRPr lang="en-US" sz="3600" dirty="0"/>
          </a:p>
        </p:txBody>
      </p:sp>
      <p:sp>
        <p:nvSpPr>
          <p:cNvPr id="47" name="SK-4-text-46"/>
          <p:cNvSpPr/>
          <p:nvPr/>
        </p:nvSpPr>
        <p:spPr>
          <a:xfrm>
            <a:off x="792361" y="1501825"/>
            <a:ext cx="11399639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Staging by estimated Glomerular Filtration Rate (eGFR) in ml/min/1.73m²</a:t>
            </a:r>
            <a:endParaRPr lang="en-US" sz="1800" dirty="0"/>
          </a:p>
        </p:txBody>
      </p:sp>
      <p:sp>
        <p:nvSpPr>
          <p:cNvPr id="48" name="SK-4-text-47"/>
          <p:cNvSpPr/>
          <p:nvPr/>
        </p:nvSpPr>
        <p:spPr>
          <a:xfrm>
            <a:off x="1487388" y="5726311"/>
            <a:ext cx="10704612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122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Important: G1 and G2 alone do NOT diagnose CKD</a:t>
            </a:r>
            <a:endParaRPr lang="en-US" sz="1650" dirty="0"/>
          </a:p>
        </p:txBody>
      </p:sp>
      <p:sp>
        <p:nvSpPr>
          <p:cNvPr id="49" name="SK-4-text-48"/>
          <p:cNvSpPr/>
          <p:nvPr/>
        </p:nvSpPr>
        <p:spPr>
          <a:xfrm>
            <a:off x="1487388" y="6014442"/>
            <a:ext cx="10704612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Markers of kidney damage must also be present (e.g. ACR ≥3 mg/mmol, haematuria, structural abnormality)</a:t>
            </a:r>
            <a:endParaRPr lang="en-US" sz="1500" dirty="0"/>
          </a:p>
        </p:txBody>
      </p:sp>
      <p:sp>
        <p:nvSpPr>
          <p:cNvPr id="50" name="SK-4-text-49"/>
          <p:cNvSpPr/>
          <p:nvPr/>
        </p:nvSpPr>
        <p:spPr>
          <a:xfrm>
            <a:off x="780157" y="6583561"/>
            <a:ext cx="823722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99999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NICE NG203 · Bradford VTS · 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761" cy="6501259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761" y="6501259"/>
            <a:ext cx="12009090" cy="356592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501259"/>
            <a:ext cx="182761" cy="356592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973" y="1274415"/>
            <a:ext cx="1243459" cy="57150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0" y="0"/>
            <a:ext cx="6705600" cy="5829300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0157" y="2057400"/>
            <a:ext cx="10631388" cy="1014859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0157" y="3106638"/>
            <a:ext cx="10631388" cy="1117848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0157" y="4258717"/>
            <a:ext cx="10631388" cy="1117848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06980" y="4834830"/>
            <a:ext cx="1584871" cy="1666429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2361" y="5554861"/>
            <a:ext cx="10533757" cy="699492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92361" y="4265563"/>
            <a:ext cx="10606980" cy="1069777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2361" y="4265563"/>
            <a:ext cx="1676400" cy="1069777"/>
          </a:xfrm>
          <a:prstGeom prst="rect">
            <a:avLst/>
          </a:prstGeom>
        </p:spPr>
      </p:pic>
      <p:pic>
        <p:nvPicPr>
          <p:cNvPr id="15" name="SK-5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656391" y="4567089"/>
            <a:ext cx="476250" cy="419100"/>
          </a:xfrm>
          <a:prstGeom prst="rect">
            <a:avLst/>
          </a:prstGeom>
        </p:spPr>
      </p:pic>
      <p:pic>
        <p:nvPicPr>
          <p:cNvPr id="16" name="SK-5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92361" y="3106638"/>
            <a:ext cx="10619184" cy="1097161"/>
          </a:xfrm>
          <a:prstGeom prst="rect">
            <a:avLst/>
          </a:prstGeom>
        </p:spPr>
      </p:pic>
      <p:pic>
        <p:nvPicPr>
          <p:cNvPr id="17" name="SK-5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92361" y="3106638"/>
            <a:ext cx="1695450" cy="1097161"/>
          </a:xfrm>
          <a:prstGeom prst="rect">
            <a:avLst/>
          </a:prstGeom>
        </p:spPr>
      </p:pic>
      <p:pic>
        <p:nvPicPr>
          <p:cNvPr id="18" name="SK-5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92361" y="3106638"/>
            <a:ext cx="133350" cy="1097161"/>
          </a:xfrm>
          <a:prstGeom prst="rect">
            <a:avLst/>
          </a:prstGeom>
        </p:spPr>
      </p:pic>
      <p:pic>
        <p:nvPicPr>
          <p:cNvPr id="19" name="SK-5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487620" y="3398044"/>
            <a:ext cx="590550" cy="514350"/>
          </a:xfrm>
          <a:prstGeom prst="rect">
            <a:avLst/>
          </a:prstGeom>
        </p:spPr>
      </p:pic>
      <p:pic>
        <p:nvPicPr>
          <p:cNvPr id="20" name="SK-5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80157" y="1954411"/>
            <a:ext cx="10655796" cy="1117848"/>
          </a:xfrm>
          <a:prstGeom prst="rect">
            <a:avLst/>
          </a:prstGeom>
        </p:spPr>
      </p:pic>
      <p:pic>
        <p:nvPicPr>
          <p:cNvPr id="21" name="SK-5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80157" y="1954411"/>
            <a:ext cx="1543050" cy="1117848"/>
          </a:xfrm>
          <a:prstGeom prst="rect">
            <a:avLst/>
          </a:prstGeom>
        </p:spPr>
      </p:pic>
      <p:pic>
        <p:nvPicPr>
          <p:cNvPr id="22" name="SK-5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626328" y="2203698"/>
            <a:ext cx="571500" cy="571500"/>
          </a:xfrm>
          <a:prstGeom prst="rect">
            <a:avLst/>
          </a:prstGeom>
        </p:spPr>
      </p:pic>
      <p:sp>
        <p:nvSpPr>
          <p:cNvPr id="23" name="SK-5-text-22"/>
          <p:cNvSpPr/>
          <p:nvPr/>
        </p:nvSpPr>
        <p:spPr>
          <a:xfrm>
            <a:off x="982861" y="5771257"/>
            <a:ext cx="453390" cy="2667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2100" dirty="0">
                <a:solidFill>
                  <a:srgbClr val="2D8D8D"/>
                </a:solidFill>
              </a:rPr>
              <a:t>★</a:t>
            </a:r>
            <a:endParaRPr lang="en-US" sz="2100" dirty="0"/>
          </a:p>
        </p:txBody>
      </p:sp>
      <p:sp>
        <p:nvSpPr>
          <p:cNvPr id="24" name="SK-5-text-23"/>
          <p:cNvSpPr/>
          <p:nvPr/>
        </p:nvSpPr>
        <p:spPr>
          <a:xfrm>
            <a:off x="1363861" y="5814120"/>
            <a:ext cx="4361498" cy="1809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5"/>
              </a:lnSpc>
              <a:buNone/>
            </a:pPr>
            <a:r>
              <a:rPr lang="en-US" sz="1425" b="1" dirty="0">
                <a:solidFill>
                  <a:srgbClr val="2D8D8D"/>
                </a:solidFill>
              </a:rPr>
              <a:t>NICE 2021 Update:</a:t>
            </a:r>
            <a:endParaRPr lang="en-US" sz="1425" dirty="0"/>
          </a:p>
        </p:txBody>
      </p:sp>
      <p:sp>
        <p:nvSpPr>
          <p:cNvPr id="25" name="SK-5-text-24"/>
          <p:cNvSpPr/>
          <p:nvPr/>
        </p:nvSpPr>
        <p:spPr>
          <a:xfrm>
            <a:off x="3116014" y="5679579"/>
            <a:ext cx="6402437" cy="45005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72"/>
              </a:lnSpc>
              <a:buNone/>
            </a:pPr>
            <a:r>
              <a:rPr lang="en-US" sz="1313" dirty="0">
                <a:solidFill>
                  <a:srgbClr val="333333"/>
                </a:solidFill>
              </a:rPr>
              <a:t>Unified threshold of ≥ 3 mg/mmol applies to ALL patients — regardless of sex or</a:t>
            </a:r>
            <a:endParaRPr lang="en-US" sz="1313" dirty="0"/>
          </a:p>
          <a:p>
            <a:pPr marL="0" indent="0">
              <a:lnSpc>
                <a:spcPts val="1772"/>
              </a:lnSpc>
              <a:buNone/>
            </a:pPr>
            <a:r>
              <a:rPr lang="en-US" sz="1313" dirty="0">
                <a:solidFill>
                  <a:srgbClr val="333333"/>
                </a:solidFill>
              </a:rPr>
              <a:t>diabetes status. Previous sex-specific diabetic thresholds are no longer recommended.</a:t>
            </a:r>
            <a:endParaRPr lang="en-US" sz="1313" dirty="0"/>
          </a:p>
        </p:txBody>
      </p:sp>
      <p:sp>
        <p:nvSpPr>
          <p:cNvPr id="26" name="SK-5-text-25"/>
          <p:cNvSpPr/>
          <p:nvPr/>
        </p:nvSpPr>
        <p:spPr>
          <a:xfrm>
            <a:off x="505272" y="4203799"/>
            <a:ext cx="2047875" cy="106977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5850" b="1" dirty="0">
                <a:solidFill>
                  <a:srgbClr val="E36853"/>
                </a:solidFill>
              </a:rPr>
              <a:t>A3</a:t>
            </a:r>
            <a:endParaRPr lang="en-US" sz="5850" dirty="0"/>
          </a:p>
        </p:txBody>
      </p:sp>
      <p:sp>
        <p:nvSpPr>
          <p:cNvPr id="27" name="SK-5-text-26"/>
          <p:cNvSpPr/>
          <p:nvPr/>
        </p:nvSpPr>
        <p:spPr>
          <a:xfrm>
            <a:off x="2735461" y="4436715"/>
            <a:ext cx="7401818" cy="3542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90"/>
              </a:lnSpc>
              <a:buNone/>
            </a:pPr>
            <a:r>
              <a:rPr lang="en-US" sz="2325" b="1" dirty="0">
                <a:solidFill>
                  <a:srgbClr val="001E3C"/>
                </a:solidFill>
              </a:rPr>
              <a:t>Severely Increased</a:t>
            </a:r>
            <a:endParaRPr lang="en-US" sz="2325" dirty="0"/>
          </a:p>
        </p:txBody>
      </p:sp>
      <p:sp>
        <p:nvSpPr>
          <p:cNvPr id="28" name="SK-5-text-27"/>
          <p:cNvSpPr/>
          <p:nvPr/>
        </p:nvSpPr>
        <p:spPr>
          <a:xfrm>
            <a:off x="2735461" y="4809976"/>
            <a:ext cx="7401818" cy="3542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90"/>
              </a:lnSpc>
              <a:buNone/>
            </a:pPr>
            <a:r>
              <a:rPr lang="en-US" sz="2325" b="1" dirty="0">
                <a:solidFill>
                  <a:srgbClr val="E36853"/>
                </a:solidFill>
              </a:rPr>
              <a:t>ACR &gt; 30 mg/mmol</a:t>
            </a:r>
            <a:endParaRPr lang="en-US" sz="2325" dirty="0"/>
          </a:p>
        </p:txBody>
      </p:sp>
      <p:sp>
        <p:nvSpPr>
          <p:cNvPr id="29" name="SK-5-text-28"/>
          <p:cNvSpPr/>
          <p:nvPr/>
        </p:nvSpPr>
        <p:spPr>
          <a:xfrm>
            <a:off x="780157" y="3063776"/>
            <a:ext cx="1489323" cy="10971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5850" b="1" kern="0" spc="-120" dirty="0">
                <a:solidFill>
                  <a:srgbClr val="D1912A"/>
                </a:solidFill>
              </a:rPr>
              <a:t>A2</a:t>
            </a:r>
            <a:endParaRPr lang="en-US" sz="5850" dirty="0"/>
          </a:p>
        </p:txBody>
      </p:sp>
      <p:sp>
        <p:nvSpPr>
          <p:cNvPr id="30" name="SK-5-text-29"/>
          <p:cNvSpPr/>
          <p:nvPr/>
        </p:nvSpPr>
        <p:spPr>
          <a:xfrm>
            <a:off x="2754511" y="3283744"/>
            <a:ext cx="8167687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2625" b="1" dirty="0">
                <a:solidFill>
                  <a:srgbClr val="001D41"/>
                </a:solidFill>
              </a:rPr>
              <a:t>Moderately Increased</a:t>
            </a:r>
            <a:endParaRPr lang="en-US" sz="2625" dirty="0"/>
          </a:p>
        </p:txBody>
      </p:sp>
      <p:sp>
        <p:nvSpPr>
          <p:cNvPr id="31" name="SK-5-text-30"/>
          <p:cNvSpPr/>
          <p:nvPr/>
        </p:nvSpPr>
        <p:spPr>
          <a:xfrm>
            <a:off x="2754511" y="3645694"/>
            <a:ext cx="7367587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2625" b="1" dirty="0">
                <a:solidFill>
                  <a:srgbClr val="D1912A"/>
                </a:solidFill>
              </a:rPr>
              <a:t>ACR 3–30 mg/mmol</a:t>
            </a:r>
            <a:endParaRPr lang="en-US" sz="2625" dirty="0"/>
          </a:p>
        </p:txBody>
      </p:sp>
      <p:sp>
        <p:nvSpPr>
          <p:cNvPr id="32" name="SK-5-text-31"/>
          <p:cNvSpPr/>
          <p:nvPr/>
        </p:nvSpPr>
        <p:spPr>
          <a:xfrm>
            <a:off x="627757" y="1954411"/>
            <a:ext cx="1828800" cy="111784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5800" b="1" dirty="0">
                <a:solidFill>
                  <a:srgbClr val="4A9D94"/>
                </a:solidFill>
              </a:rPr>
              <a:t>A1</a:t>
            </a:r>
            <a:endParaRPr lang="en-US" sz="5800" dirty="0"/>
          </a:p>
        </p:txBody>
      </p:sp>
      <p:sp>
        <p:nvSpPr>
          <p:cNvPr id="33" name="SK-5-text-32"/>
          <p:cNvSpPr/>
          <p:nvPr/>
        </p:nvSpPr>
        <p:spPr>
          <a:xfrm>
            <a:off x="2608957" y="2165598"/>
            <a:ext cx="9583043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1A33"/>
                </a:solidFill>
              </a:rPr>
              <a:t>Normal to Mildly Increased</a:t>
            </a:r>
            <a:endParaRPr lang="en-US" sz="2400" dirty="0"/>
          </a:p>
        </p:txBody>
      </p:sp>
      <p:sp>
        <p:nvSpPr>
          <p:cNvPr id="34" name="SK-5-text-33"/>
          <p:cNvSpPr/>
          <p:nvPr/>
        </p:nvSpPr>
        <p:spPr>
          <a:xfrm>
            <a:off x="2608957" y="2556123"/>
            <a:ext cx="7750671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36867E"/>
                </a:solidFill>
              </a:rPr>
              <a:t>ACR &lt; 3 mg/mmol</a:t>
            </a:r>
            <a:endParaRPr lang="en-US" sz="2100" dirty="0"/>
          </a:p>
        </p:txBody>
      </p:sp>
      <p:sp>
        <p:nvSpPr>
          <p:cNvPr id="35" name="SK-5-text-34"/>
          <p:cNvSpPr/>
          <p:nvPr/>
        </p:nvSpPr>
        <p:spPr>
          <a:xfrm>
            <a:off x="792361" y="329059"/>
            <a:ext cx="409670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9999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PAGE 5 · ACR STAGING</a:t>
            </a:r>
            <a:endParaRPr lang="en-US" sz="1275" dirty="0"/>
          </a:p>
        </p:txBody>
      </p:sp>
      <p:sp>
        <p:nvSpPr>
          <p:cNvPr id="36" name="SK-5-text-35"/>
          <p:cNvSpPr/>
          <p:nvPr/>
        </p:nvSpPr>
        <p:spPr>
          <a:xfrm>
            <a:off x="792361" y="617190"/>
            <a:ext cx="10104120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001F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ACR Classification</a:t>
            </a:r>
            <a:endParaRPr lang="en-US" sz="3600" dirty="0"/>
          </a:p>
        </p:txBody>
      </p:sp>
      <p:sp>
        <p:nvSpPr>
          <p:cNvPr id="37" name="SK-5-text-36"/>
          <p:cNvSpPr/>
          <p:nvPr/>
        </p:nvSpPr>
        <p:spPr>
          <a:xfrm>
            <a:off x="780157" y="1494979"/>
            <a:ext cx="11411843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5555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Categorising Proteinuria: A1 → A2 → A3</a:t>
            </a:r>
            <a:endParaRPr lang="en-US" sz="2400" dirty="0"/>
          </a:p>
        </p:txBody>
      </p:sp>
      <p:sp>
        <p:nvSpPr>
          <p:cNvPr id="38" name="SK-5-text-37"/>
          <p:cNvSpPr/>
          <p:nvPr/>
        </p:nvSpPr>
        <p:spPr>
          <a:xfrm>
            <a:off x="341263" y="6597253"/>
            <a:ext cx="1185073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 · CKD: Diagnosis, Staging &amp; Assessment</a:t>
            </a:r>
            <a:endParaRPr lang="en-US" sz="1200" dirty="0"/>
          </a:p>
        </p:txBody>
      </p:sp>
      <p:sp>
        <p:nvSpPr>
          <p:cNvPr id="39" name="SK-5-text-38"/>
          <p:cNvSpPr/>
          <p:nvPr/>
        </p:nvSpPr>
        <p:spPr>
          <a:xfrm>
            <a:off x="9372600" y="6604248"/>
            <a:ext cx="2697361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 · May 2026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77875" cy="6858000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75" y="1261765"/>
            <a:ext cx="1401961" cy="68461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55969" y="2064246"/>
            <a:ext cx="2535882" cy="2681436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55969" y="2017663"/>
            <a:ext cx="2535882" cy="38100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70282" y="5150346"/>
            <a:ext cx="1121569" cy="1707505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063" y="4766221"/>
            <a:ext cx="8741664" cy="1479136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6063" y="4766221"/>
            <a:ext cx="1615100" cy="246523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61163" y="4766221"/>
            <a:ext cx="2094481" cy="246523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55644" y="4766221"/>
            <a:ext cx="2867205" cy="246523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22849" y="4766221"/>
            <a:ext cx="2164877" cy="246523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063" y="5012743"/>
            <a:ext cx="8741664" cy="246523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063" y="5012743"/>
            <a:ext cx="1615100" cy="246523"/>
          </a:xfrm>
          <a:prstGeom prst="rect">
            <a:avLst/>
          </a:prstGeom>
        </p:spPr>
      </p:pic>
      <p:pic>
        <p:nvPicPr>
          <p:cNvPr id="15" name="SK-6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261163" y="5012743"/>
            <a:ext cx="2094481" cy="246523"/>
          </a:xfrm>
          <a:prstGeom prst="rect">
            <a:avLst/>
          </a:prstGeom>
        </p:spPr>
      </p:pic>
      <p:pic>
        <p:nvPicPr>
          <p:cNvPr id="16" name="SK-6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55644" y="5012743"/>
            <a:ext cx="2867205" cy="246523"/>
          </a:xfrm>
          <a:prstGeom prst="rect">
            <a:avLst/>
          </a:prstGeom>
        </p:spPr>
      </p:pic>
      <p:pic>
        <p:nvPicPr>
          <p:cNvPr id="17" name="SK-6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222849" y="5012743"/>
            <a:ext cx="2164877" cy="246523"/>
          </a:xfrm>
          <a:prstGeom prst="rect">
            <a:avLst/>
          </a:prstGeom>
        </p:spPr>
      </p:pic>
      <p:pic>
        <p:nvPicPr>
          <p:cNvPr id="18" name="SK-6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6063" y="5259266"/>
            <a:ext cx="8741664" cy="246523"/>
          </a:xfrm>
          <a:prstGeom prst="rect">
            <a:avLst/>
          </a:prstGeom>
        </p:spPr>
      </p:pic>
      <p:pic>
        <p:nvPicPr>
          <p:cNvPr id="19" name="SK-6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6063" y="5259266"/>
            <a:ext cx="1615100" cy="246523"/>
          </a:xfrm>
          <a:prstGeom prst="rect">
            <a:avLst/>
          </a:prstGeom>
        </p:spPr>
      </p:pic>
      <p:pic>
        <p:nvPicPr>
          <p:cNvPr id="20" name="SK-6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261163" y="5259266"/>
            <a:ext cx="2094481" cy="246523"/>
          </a:xfrm>
          <a:prstGeom prst="rect">
            <a:avLst/>
          </a:prstGeom>
        </p:spPr>
      </p:pic>
      <p:pic>
        <p:nvPicPr>
          <p:cNvPr id="21" name="SK-6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355644" y="5259266"/>
            <a:ext cx="2867205" cy="246523"/>
          </a:xfrm>
          <a:prstGeom prst="rect">
            <a:avLst/>
          </a:prstGeom>
        </p:spPr>
      </p:pic>
      <p:pic>
        <p:nvPicPr>
          <p:cNvPr id="22" name="SK-6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222849" y="5259266"/>
            <a:ext cx="2164877" cy="246523"/>
          </a:xfrm>
          <a:prstGeom prst="rect">
            <a:avLst/>
          </a:prstGeom>
        </p:spPr>
      </p:pic>
      <p:pic>
        <p:nvPicPr>
          <p:cNvPr id="23" name="SK-6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6063" y="5505789"/>
            <a:ext cx="8741664" cy="246523"/>
          </a:xfrm>
          <a:prstGeom prst="rect">
            <a:avLst/>
          </a:prstGeom>
        </p:spPr>
      </p:pic>
      <p:pic>
        <p:nvPicPr>
          <p:cNvPr id="24" name="SK-6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46063" y="5505789"/>
            <a:ext cx="1615100" cy="246523"/>
          </a:xfrm>
          <a:prstGeom prst="rect">
            <a:avLst/>
          </a:prstGeom>
        </p:spPr>
      </p:pic>
      <p:pic>
        <p:nvPicPr>
          <p:cNvPr id="25" name="SK-6-img-2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261163" y="5505789"/>
            <a:ext cx="2094481" cy="246523"/>
          </a:xfrm>
          <a:prstGeom prst="rect">
            <a:avLst/>
          </a:prstGeom>
        </p:spPr>
      </p:pic>
      <p:pic>
        <p:nvPicPr>
          <p:cNvPr id="26" name="SK-6-img-25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355644" y="5505789"/>
            <a:ext cx="2867205" cy="246523"/>
          </a:xfrm>
          <a:prstGeom prst="rect">
            <a:avLst/>
          </a:prstGeom>
        </p:spPr>
      </p:pic>
      <p:pic>
        <p:nvPicPr>
          <p:cNvPr id="27" name="SK-6-img-26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222849" y="5505789"/>
            <a:ext cx="2164877" cy="246523"/>
          </a:xfrm>
          <a:prstGeom prst="rect">
            <a:avLst/>
          </a:prstGeom>
        </p:spPr>
      </p:pic>
      <p:pic>
        <p:nvPicPr>
          <p:cNvPr id="28" name="SK-6-img-27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46063" y="5752312"/>
            <a:ext cx="8741664" cy="246523"/>
          </a:xfrm>
          <a:prstGeom prst="rect">
            <a:avLst/>
          </a:prstGeom>
        </p:spPr>
      </p:pic>
      <p:pic>
        <p:nvPicPr>
          <p:cNvPr id="29" name="SK-6-img-28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46063" y="5752312"/>
            <a:ext cx="1615100" cy="246523"/>
          </a:xfrm>
          <a:prstGeom prst="rect">
            <a:avLst/>
          </a:prstGeom>
        </p:spPr>
      </p:pic>
      <p:pic>
        <p:nvPicPr>
          <p:cNvPr id="30" name="SK-6-img-29" descr="preencoded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261163" y="5752312"/>
            <a:ext cx="2094481" cy="246523"/>
          </a:xfrm>
          <a:prstGeom prst="rect">
            <a:avLst/>
          </a:prstGeom>
        </p:spPr>
      </p:pic>
      <p:pic>
        <p:nvPicPr>
          <p:cNvPr id="31" name="SK-6-img-30" descr="preencoded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355644" y="5752312"/>
            <a:ext cx="2867205" cy="246523"/>
          </a:xfrm>
          <a:prstGeom prst="rect">
            <a:avLst/>
          </a:prstGeom>
        </p:spPr>
      </p:pic>
      <p:pic>
        <p:nvPicPr>
          <p:cNvPr id="32" name="SK-6-img-31" descr="preencoded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7222849" y="5752312"/>
            <a:ext cx="2164877" cy="246523"/>
          </a:xfrm>
          <a:prstGeom prst="rect">
            <a:avLst/>
          </a:prstGeom>
        </p:spPr>
      </p:pic>
      <p:pic>
        <p:nvPicPr>
          <p:cNvPr id="33" name="SK-6-img-32" descr="preencoded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646063" y="5998834"/>
            <a:ext cx="8741664" cy="246523"/>
          </a:xfrm>
          <a:prstGeom prst="rect">
            <a:avLst/>
          </a:prstGeom>
        </p:spPr>
      </p:pic>
      <p:pic>
        <p:nvPicPr>
          <p:cNvPr id="34" name="SK-6-img-33" descr="preencoded.pn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46063" y="5998834"/>
            <a:ext cx="1615100" cy="246523"/>
          </a:xfrm>
          <a:prstGeom prst="rect">
            <a:avLst/>
          </a:prstGeom>
        </p:spPr>
      </p:pic>
      <p:pic>
        <p:nvPicPr>
          <p:cNvPr id="35" name="SK-6-img-34" descr="preencoded.pn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2261163" y="5998834"/>
            <a:ext cx="2094481" cy="246523"/>
          </a:xfrm>
          <a:prstGeom prst="rect">
            <a:avLst/>
          </a:prstGeom>
        </p:spPr>
      </p:pic>
      <p:pic>
        <p:nvPicPr>
          <p:cNvPr id="36" name="SK-6-img-35" descr="preencoded.png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4355644" y="5998834"/>
            <a:ext cx="2867205" cy="246523"/>
          </a:xfrm>
          <a:prstGeom prst="rect">
            <a:avLst/>
          </a:prstGeom>
        </p:spPr>
      </p:pic>
      <p:pic>
        <p:nvPicPr>
          <p:cNvPr id="37" name="SK-6-img-36" descr="preencoded.png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222849" y="5998834"/>
            <a:ext cx="2164877" cy="246523"/>
          </a:xfrm>
          <a:prstGeom prst="rect">
            <a:avLst/>
          </a:prstGeom>
        </p:spPr>
      </p:pic>
      <p:pic>
        <p:nvPicPr>
          <p:cNvPr id="38" name="SK-6-img-37" descr="preencoded.png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2315637" y="2249388"/>
            <a:ext cx="1669574" cy="477456"/>
          </a:xfrm>
          <a:prstGeom prst="rect">
            <a:avLst/>
          </a:prstGeom>
        </p:spPr>
      </p:pic>
      <p:pic>
        <p:nvPicPr>
          <p:cNvPr id="39" name="SK-6-img-38" descr="preencoded.png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3985212" y="2249388"/>
            <a:ext cx="1669575" cy="477456"/>
          </a:xfrm>
          <a:prstGeom prst="rect">
            <a:avLst/>
          </a:prstGeom>
        </p:spPr>
      </p:pic>
      <p:pic>
        <p:nvPicPr>
          <p:cNvPr id="40" name="SK-6-img-39" descr="preencoded.png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5654786" y="2249388"/>
            <a:ext cx="1669574" cy="477456"/>
          </a:xfrm>
          <a:prstGeom prst="rect">
            <a:avLst/>
          </a:prstGeom>
        </p:spPr>
      </p:pic>
      <p:pic>
        <p:nvPicPr>
          <p:cNvPr id="41" name="SK-6-img-40" descr="preencoded.png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646063" y="2726844"/>
            <a:ext cx="1669574" cy="277792"/>
          </a:xfrm>
          <a:prstGeom prst="rect">
            <a:avLst/>
          </a:prstGeom>
        </p:spPr>
      </p:pic>
      <p:pic>
        <p:nvPicPr>
          <p:cNvPr id="42" name="SK-6-img-41" descr="preencoded.png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2315637" y="2726844"/>
            <a:ext cx="1669574" cy="277792"/>
          </a:xfrm>
          <a:prstGeom prst="rect">
            <a:avLst/>
          </a:prstGeom>
        </p:spPr>
      </p:pic>
      <p:pic>
        <p:nvPicPr>
          <p:cNvPr id="43" name="SK-6-img-42" descr="preencoded.png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3985212" y="2726844"/>
            <a:ext cx="1669575" cy="277792"/>
          </a:xfrm>
          <a:prstGeom prst="rect">
            <a:avLst/>
          </a:prstGeom>
        </p:spPr>
      </p:pic>
      <p:pic>
        <p:nvPicPr>
          <p:cNvPr id="44" name="SK-6-img-43" descr="preencoded.png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5654786" y="2726844"/>
            <a:ext cx="1669574" cy="277792"/>
          </a:xfrm>
          <a:prstGeom prst="rect">
            <a:avLst/>
          </a:prstGeom>
        </p:spPr>
      </p:pic>
      <p:pic>
        <p:nvPicPr>
          <p:cNvPr id="45" name="SK-6-img-44" descr="preencoded.png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646063" y="3004636"/>
            <a:ext cx="1669574" cy="277792"/>
          </a:xfrm>
          <a:prstGeom prst="rect">
            <a:avLst/>
          </a:prstGeom>
        </p:spPr>
      </p:pic>
      <p:pic>
        <p:nvPicPr>
          <p:cNvPr id="46" name="SK-6-img-45" descr="preencoded.png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2315637" y="3004636"/>
            <a:ext cx="1669574" cy="277792"/>
          </a:xfrm>
          <a:prstGeom prst="rect">
            <a:avLst/>
          </a:prstGeom>
        </p:spPr>
      </p:pic>
      <p:pic>
        <p:nvPicPr>
          <p:cNvPr id="47" name="SK-6-img-46" descr="preencoded.png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3985212" y="3004636"/>
            <a:ext cx="1669575" cy="277792"/>
          </a:xfrm>
          <a:prstGeom prst="rect">
            <a:avLst/>
          </a:prstGeom>
        </p:spPr>
      </p:pic>
      <p:pic>
        <p:nvPicPr>
          <p:cNvPr id="48" name="SK-6-img-47" descr="preencoded.png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5654786" y="3004636"/>
            <a:ext cx="1669574" cy="277792"/>
          </a:xfrm>
          <a:prstGeom prst="rect">
            <a:avLst/>
          </a:prstGeom>
        </p:spPr>
      </p:pic>
      <p:pic>
        <p:nvPicPr>
          <p:cNvPr id="49" name="SK-6-img-48" descr="preencoded.png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646063" y="3282429"/>
            <a:ext cx="1669574" cy="277792"/>
          </a:xfrm>
          <a:prstGeom prst="rect">
            <a:avLst/>
          </a:prstGeom>
        </p:spPr>
      </p:pic>
      <p:pic>
        <p:nvPicPr>
          <p:cNvPr id="50" name="SK-6-img-49" descr="preencoded.png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2315637" y="3282429"/>
            <a:ext cx="1669574" cy="277792"/>
          </a:xfrm>
          <a:prstGeom prst="rect">
            <a:avLst/>
          </a:prstGeom>
        </p:spPr>
      </p:pic>
      <p:pic>
        <p:nvPicPr>
          <p:cNvPr id="51" name="SK-6-img-50" descr="preencoded.png"/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3985212" y="3282429"/>
            <a:ext cx="1669575" cy="277792"/>
          </a:xfrm>
          <a:prstGeom prst="rect">
            <a:avLst/>
          </a:prstGeom>
        </p:spPr>
      </p:pic>
      <p:pic>
        <p:nvPicPr>
          <p:cNvPr id="52" name="SK-6-img-51" descr="preencoded.png"/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5654786" y="3282429"/>
            <a:ext cx="1669574" cy="277792"/>
          </a:xfrm>
          <a:prstGeom prst="rect">
            <a:avLst/>
          </a:prstGeom>
        </p:spPr>
      </p:pic>
      <p:pic>
        <p:nvPicPr>
          <p:cNvPr id="53" name="SK-6-img-52" descr="preencoded.png"/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646063" y="3560221"/>
            <a:ext cx="1669574" cy="277792"/>
          </a:xfrm>
          <a:prstGeom prst="rect">
            <a:avLst/>
          </a:prstGeom>
        </p:spPr>
      </p:pic>
      <p:pic>
        <p:nvPicPr>
          <p:cNvPr id="54" name="SK-6-img-53" descr="preencoded.png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2315637" y="3560221"/>
            <a:ext cx="1669574" cy="277792"/>
          </a:xfrm>
          <a:prstGeom prst="rect">
            <a:avLst/>
          </a:prstGeom>
        </p:spPr>
      </p:pic>
      <p:pic>
        <p:nvPicPr>
          <p:cNvPr id="55" name="SK-6-img-54" descr="preencoded.png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3985212" y="3560221"/>
            <a:ext cx="1669575" cy="277792"/>
          </a:xfrm>
          <a:prstGeom prst="rect">
            <a:avLst/>
          </a:prstGeom>
        </p:spPr>
      </p:pic>
      <p:pic>
        <p:nvPicPr>
          <p:cNvPr id="56" name="SK-6-img-55" descr="preencoded.png"/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5654786" y="3560221"/>
            <a:ext cx="1669574" cy="277792"/>
          </a:xfrm>
          <a:prstGeom prst="rect">
            <a:avLst/>
          </a:prstGeom>
        </p:spPr>
      </p:pic>
      <p:pic>
        <p:nvPicPr>
          <p:cNvPr id="57" name="SK-6-img-56" descr="preencoded.png"/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646063" y="3838013"/>
            <a:ext cx="1669574" cy="182301"/>
          </a:xfrm>
          <a:prstGeom prst="rect">
            <a:avLst/>
          </a:prstGeom>
        </p:spPr>
      </p:pic>
      <p:pic>
        <p:nvPicPr>
          <p:cNvPr id="58" name="SK-6-img-57" descr="preencoded.png"/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2315637" y="3838013"/>
            <a:ext cx="1669574" cy="182301"/>
          </a:xfrm>
          <a:prstGeom prst="rect">
            <a:avLst/>
          </a:prstGeom>
        </p:spPr>
      </p:pic>
      <p:pic>
        <p:nvPicPr>
          <p:cNvPr id="59" name="SK-6-img-58" descr="preencoded.png"/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3985212" y="3838013"/>
            <a:ext cx="1669575" cy="182301"/>
          </a:xfrm>
          <a:prstGeom prst="rect">
            <a:avLst/>
          </a:prstGeom>
        </p:spPr>
      </p:pic>
      <p:pic>
        <p:nvPicPr>
          <p:cNvPr id="60" name="SK-6-img-59" descr="preencoded.png"/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5654786" y="3838013"/>
            <a:ext cx="1669574" cy="182301"/>
          </a:xfrm>
          <a:prstGeom prst="rect">
            <a:avLst/>
          </a:prstGeom>
        </p:spPr>
      </p:pic>
      <p:pic>
        <p:nvPicPr>
          <p:cNvPr id="61" name="SK-6-img-60" descr="preencoded.png"/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646063" y="4020315"/>
            <a:ext cx="1669574" cy="182301"/>
          </a:xfrm>
          <a:prstGeom prst="rect">
            <a:avLst/>
          </a:prstGeom>
        </p:spPr>
      </p:pic>
      <p:pic>
        <p:nvPicPr>
          <p:cNvPr id="62" name="SK-6-img-61" descr="preencoded.png"/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>
            <a:off x="2315637" y="4020315"/>
            <a:ext cx="1669574" cy="182301"/>
          </a:xfrm>
          <a:prstGeom prst="rect">
            <a:avLst/>
          </a:prstGeom>
        </p:spPr>
      </p:pic>
      <p:pic>
        <p:nvPicPr>
          <p:cNvPr id="63" name="SK-6-img-62" descr="preencoded.png"/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3985212" y="4020315"/>
            <a:ext cx="1669575" cy="182301"/>
          </a:xfrm>
          <a:prstGeom prst="rect">
            <a:avLst/>
          </a:prstGeom>
        </p:spPr>
      </p:pic>
      <p:pic>
        <p:nvPicPr>
          <p:cNvPr id="64" name="SK-6-img-63" descr="preencoded.png"/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5654786" y="4020315"/>
            <a:ext cx="1669574" cy="182301"/>
          </a:xfrm>
          <a:prstGeom prst="rect">
            <a:avLst/>
          </a:prstGeom>
        </p:spPr>
      </p:pic>
      <p:sp>
        <p:nvSpPr>
          <p:cNvPr id="65" name="SK-6-text-64"/>
          <p:cNvSpPr/>
          <p:nvPr/>
        </p:nvSpPr>
        <p:spPr>
          <a:xfrm>
            <a:off x="605582" y="4766221"/>
            <a:ext cx="1696063" cy="2465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FFFFFF"/>
                </a:solidFill>
              </a:rPr>
              <a:t>GFR Stage</a:t>
            </a:r>
            <a:endParaRPr lang="en-US" sz="1275" dirty="0"/>
          </a:p>
        </p:txBody>
      </p:sp>
      <p:sp>
        <p:nvSpPr>
          <p:cNvPr id="66" name="SK-6-text-65"/>
          <p:cNvSpPr/>
          <p:nvPr/>
        </p:nvSpPr>
        <p:spPr>
          <a:xfrm>
            <a:off x="2220682" y="4766221"/>
            <a:ext cx="2175443" cy="2465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FFFFFF"/>
                </a:solidFill>
              </a:rPr>
              <a:t>A1 (Low ACR)</a:t>
            </a:r>
            <a:endParaRPr lang="en-US" sz="1275" dirty="0"/>
          </a:p>
        </p:txBody>
      </p:sp>
      <p:sp>
        <p:nvSpPr>
          <p:cNvPr id="67" name="SK-6-text-66"/>
          <p:cNvSpPr/>
          <p:nvPr/>
        </p:nvSpPr>
        <p:spPr>
          <a:xfrm>
            <a:off x="4315163" y="4766221"/>
            <a:ext cx="2948168" cy="2465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FFFFFF"/>
                </a:solidFill>
              </a:rPr>
              <a:t>A2 (Moderate ACR)</a:t>
            </a:r>
            <a:endParaRPr lang="en-US" sz="1275" dirty="0"/>
          </a:p>
        </p:txBody>
      </p:sp>
      <p:sp>
        <p:nvSpPr>
          <p:cNvPr id="68" name="SK-6-text-67"/>
          <p:cNvSpPr/>
          <p:nvPr/>
        </p:nvSpPr>
        <p:spPr>
          <a:xfrm>
            <a:off x="7182368" y="4766221"/>
            <a:ext cx="2245840" cy="2465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FFFFFF"/>
                </a:solidFill>
              </a:rPr>
              <a:t>A3 (High ACR)</a:t>
            </a:r>
            <a:endParaRPr lang="en-US" sz="1275" dirty="0"/>
          </a:p>
        </p:txBody>
      </p:sp>
      <p:sp>
        <p:nvSpPr>
          <p:cNvPr id="69" name="SK-6-text-68"/>
          <p:cNvSpPr/>
          <p:nvPr/>
        </p:nvSpPr>
        <p:spPr>
          <a:xfrm>
            <a:off x="605582" y="5012743"/>
            <a:ext cx="1696063" cy="2465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000000"/>
                </a:solidFill>
              </a:rPr>
              <a:t>G1–G2</a:t>
            </a:r>
            <a:endParaRPr lang="en-US" sz="1275" dirty="0"/>
          </a:p>
        </p:txBody>
      </p:sp>
      <p:sp>
        <p:nvSpPr>
          <p:cNvPr id="70" name="SK-6-text-69"/>
          <p:cNvSpPr/>
          <p:nvPr/>
        </p:nvSpPr>
        <p:spPr>
          <a:xfrm>
            <a:off x="2220682" y="5012743"/>
            <a:ext cx="2175443" cy="2465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000000"/>
                </a:solidFill>
              </a:rPr>
              <a:t>1</a:t>
            </a:r>
            <a:endParaRPr lang="en-US" sz="1275" dirty="0"/>
          </a:p>
        </p:txBody>
      </p:sp>
      <p:sp>
        <p:nvSpPr>
          <p:cNvPr id="71" name="SK-6-text-70"/>
          <p:cNvSpPr/>
          <p:nvPr/>
        </p:nvSpPr>
        <p:spPr>
          <a:xfrm>
            <a:off x="4315163" y="5012743"/>
            <a:ext cx="2948168" cy="2465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000000"/>
                </a:solidFill>
              </a:rPr>
              <a:t>1</a:t>
            </a:r>
            <a:endParaRPr lang="en-US" sz="1275" dirty="0"/>
          </a:p>
        </p:txBody>
      </p:sp>
      <p:sp>
        <p:nvSpPr>
          <p:cNvPr id="72" name="SK-6-text-71"/>
          <p:cNvSpPr/>
          <p:nvPr/>
        </p:nvSpPr>
        <p:spPr>
          <a:xfrm>
            <a:off x="7182368" y="5012743"/>
            <a:ext cx="2245840" cy="2465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000000"/>
                </a:solidFill>
              </a:rPr>
              <a:t>≥1</a:t>
            </a:r>
            <a:endParaRPr lang="en-US" sz="1275" dirty="0"/>
          </a:p>
        </p:txBody>
      </p:sp>
      <p:sp>
        <p:nvSpPr>
          <p:cNvPr id="73" name="SK-6-text-72"/>
          <p:cNvSpPr/>
          <p:nvPr/>
        </p:nvSpPr>
        <p:spPr>
          <a:xfrm>
            <a:off x="605582" y="5259266"/>
            <a:ext cx="1696063" cy="2465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000000"/>
                </a:solidFill>
              </a:rPr>
              <a:t>G3a</a:t>
            </a:r>
            <a:endParaRPr lang="en-US" sz="1275" dirty="0"/>
          </a:p>
        </p:txBody>
      </p:sp>
      <p:sp>
        <p:nvSpPr>
          <p:cNvPr id="74" name="SK-6-text-73"/>
          <p:cNvSpPr/>
          <p:nvPr/>
        </p:nvSpPr>
        <p:spPr>
          <a:xfrm>
            <a:off x="2220682" y="5259266"/>
            <a:ext cx="2175443" cy="2465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000000"/>
                </a:solidFill>
              </a:rPr>
              <a:t>1</a:t>
            </a:r>
            <a:endParaRPr lang="en-US" sz="1275" dirty="0"/>
          </a:p>
        </p:txBody>
      </p:sp>
      <p:sp>
        <p:nvSpPr>
          <p:cNvPr id="75" name="SK-6-text-74"/>
          <p:cNvSpPr/>
          <p:nvPr/>
        </p:nvSpPr>
        <p:spPr>
          <a:xfrm>
            <a:off x="4315163" y="5259266"/>
            <a:ext cx="2948168" cy="2465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000000"/>
                </a:solidFill>
              </a:rPr>
              <a:t>1</a:t>
            </a:r>
            <a:endParaRPr lang="en-US" sz="1275" dirty="0"/>
          </a:p>
        </p:txBody>
      </p:sp>
      <p:sp>
        <p:nvSpPr>
          <p:cNvPr id="76" name="SK-6-text-75"/>
          <p:cNvSpPr/>
          <p:nvPr/>
        </p:nvSpPr>
        <p:spPr>
          <a:xfrm>
            <a:off x="7182368" y="5259266"/>
            <a:ext cx="2245840" cy="2465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000000"/>
                </a:solidFill>
              </a:rPr>
              <a:t>2</a:t>
            </a:r>
            <a:endParaRPr lang="en-US" sz="1275" dirty="0"/>
          </a:p>
        </p:txBody>
      </p:sp>
      <p:sp>
        <p:nvSpPr>
          <p:cNvPr id="77" name="SK-6-text-76"/>
          <p:cNvSpPr/>
          <p:nvPr/>
        </p:nvSpPr>
        <p:spPr>
          <a:xfrm>
            <a:off x="605582" y="5505789"/>
            <a:ext cx="1696063" cy="2465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000000"/>
                </a:solidFill>
              </a:rPr>
              <a:t>G3b</a:t>
            </a:r>
            <a:endParaRPr lang="en-US" sz="1275" dirty="0"/>
          </a:p>
        </p:txBody>
      </p:sp>
      <p:sp>
        <p:nvSpPr>
          <p:cNvPr id="78" name="SK-6-text-77"/>
          <p:cNvSpPr/>
          <p:nvPr/>
        </p:nvSpPr>
        <p:spPr>
          <a:xfrm>
            <a:off x="2220682" y="5505789"/>
            <a:ext cx="2175443" cy="2465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000000"/>
                </a:solidFill>
              </a:rPr>
              <a:t>2</a:t>
            </a:r>
            <a:endParaRPr lang="en-US" sz="1275" dirty="0"/>
          </a:p>
        </p:txBody>
      </p:sp>
      <p:sp>
        <p:nvSpPr>
          <p:cNvPr id="79" name="SK-6-text-78"/>
          <p:cNvSpPr/>
          <p:nvPr/>
        </p:nvSpPr>
        <p:spPr>
          <a:xfrm>
            <a:off x="4315163" y="5505789"/>
            <a:ext cx="2948168" cy="2465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000000"/>
                </a:solidFill>
              </a:rPr>
              <a:t>2</a:t>
            </a:r>
            <a:endParaRPr lang="en-US" sz="1275" dirty="0"/>
          </a:p>
        </p:txBody>
      </p:sp>
      <p:sp>
        <p:nvSpPr>
          <p:cNvPr id="80" name="SK-6-text-79"/>
          <p:cNvSpPr/>
          <p:nvPr/>
        </p:nvSpPr>
        <p:spPr>
          <a:xfrm>
            <a:off x="7182368" y="5505789"/>
            <a:ext cx="2245840" cy="2465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000000"/>
                </a:solidFill>
              </a:rPr>
              <a:t>≥2</a:t>
            </a:r>
            <a:endParaRPr lang="en-US" sz="1275" dirty="0"/>
          </a:p>
        </p:txBody>
      </p:sp>
      <p:sp>
        <p:nvSpPr>
          <p:cNvPr id="81" name="SK-6-text-80"/>
          <p:cNvSpPr/>
          <p:nvPr/>
        </p:nvSpPr>
        <p:spPr>
          <a:xfrm>
            <a:off x="605582" y="5752312"/>
            <a:ext cx="1696063" cy="2465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000000"/>
                </a:solidFill>
              </a:rPr>
              <a:t>G4</a:t>
            </a:r>
            <a:endParaRPr lang="en-US" sz="1275" dirty="0"/>
          </a:p>
        </p:txBody>
      </p:sp>
      <p:sp>
        <p:nvSpPr>
          <p:cNvPr id="82" name="SK-6-text-81"/>
          <p:cNvSpPr/>
          <p:nvPr/>
        </p:nvSpPr>
        <p:spPr>
          <a:xfrm>
            <a:off x="2220682" y="5752312"/>
            <a:ext cx="2175443" cy="2465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000000"/>
                </a:solidFill>
              </a:rPr>
              <a:t>2</a:t>
            </a:r>
            <a:endParaRPr lang="en-US" sz="1275" dirty="0"/>
          </a:p>
        </p:txBody>
      </p:sp>
      <p:sp>
        <p:nvSpPr>
          <p:cNvPr id="83" name="SK-6-text-82"/>
          <p:cNvSpPr/>
          <p:nvPr/>
        </p:nvSpPr>
        <p:spPr>
          <a:xfrm>
            <a:off x="4315163" y="5752312"/>
            <a:ext cx="2948168" cy="2465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000000"/>
                </a:solidFill>
              </a:rPr>
              <a:t>2</a:t>
            </a:r>
            <a:endParaRPr lang="en-US" sz="1275" dirty="0"/>
          </a:p>
        </p:txBody>
      </p:sp>
      <p:sp>
        <p:nvSpPr>
          <p:cNvPr id="84" name="SK-6-text-83"/>
          <p:cNvSpPr/>
          <p:nvPr/>
        </p:nvSpPr>
        <p:spPr>
          <a:xfrm>
            <a:off x="7182368" y="5752312"/>
            <a:ext cx="2245840" cy="2465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000000"/>
                </a:solidFill>
              </a:rPr>
              <a:t>3</a:t>
            </a:r>
            <a:endParaRPr lang="en-US" sz="1275" dirty="0"/>
          </a:p>
        </p:txBody>
      </p:sp>
      <p:sp>
        <p:nvSpPr>
          <p:cNvPr id="85" name="SK-6-text-84"/>
          <p:cNvSpPr/>
          <p:nvPr/>
        </p:nvSpPr>
        <p:spPr>
          <a:xfrm>
            <a:off x="605582" y="5998834"/>
            <a:ext cx="1696063" cy="2465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000000"/>
                </a:solidFill>
              </a:rPr>
              <a:t>G5</a:t>
            </a:r>
            <a:endParaRPr lang="en-US" sz="1275" dirty="0"/>
          </a:p>
        </p:txBody>
      </p:sp>
      <p:sp>
        <p:nvSpPr>
          <p:cNvPr id="86" name="SK-6-text-85"/>
          <p:cNvSpPr/>
          <p:nvPr/>
        </p:nvSpPr>
        <p:spPr>
          <a:xfrm>
            <a:off x="2220682" y="5998834"/>
            <a:ext cx="2175443" cy="2465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000000"/>
                </a:solidFill>
              </a:rPr>
              <a:t>4</a:t>
            </a:r>
            <a:endParaRPr lang="en-US" sz="1275" dirty="0"/>
          </a:p>
        </p:txBody>
      </p:sp>
      <p:sp>
        <p:nvSpPr>
          <p:cNvPr id="87" name="SK-6-text-86"/>
          <p:cNvSpPr/>
          <p:nvPr/>
        </p:nvSpPr>
        <p:spPr>
          <a:xfrm>
            <a:off x="4315163" y="5998834"/>
            <a:ext cx="2948168" cy="2465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000000"/>
                </a:solidFill>
              </a:rPr>
              <a:t>≥4</a:t>
            </a:r>
            <a:endParaRPr lang="en-US" sz="1275" dirty="0"/>
          </a:p>
        </p:txBody>
      </p:sp>
      <p:sp>
        <p:nvSpPr>
          <p:cNvPr id="88" name="SK-6-text-87"/>
          <p:cNvSpPr/>
          <p:nvPr/>
        </p:nvSpPr>
        <p:spPr>
          <a:xfrm>
            <a:off x="7182368" y="5998834"/>
            <a:ext cx="2245840" cy="2465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000000"/>
                </a:solidFill>
              </a:rPr>
              <a:t>≥4</a:t>
            </a:r>
            <a:endParaRPr lang="en-US" sz="1275" dirty="0"/>
          </a:p>
        </p:txBody>
      </p:sp>
      <p:sp>
        <p:nvSpPr>
          <p:cNvPr id="89" name="SK-6-text-88"/>
          <p:cNvSpPr/>
          <p:nvPr/>
        </p:nvSpPr>
        <p:spPr>
          <a:xfrm>
            <a:off x="2315637" y="2249388"/>
            <a:ext cx="1669574" cy="47745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A1 — Normal–Mild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&lt; 3 mg/mmol</a:t>
            </a:r>
            <a:endParaRPr lang="en-US" sz="1350" dirty="0"/>
          </a:p>
        </p:txBody>
      </p:sp>
      <p:sp>
        <p:nvSpPr>
          <p:cNvPr id="90" name="SK-6-text-89"/>
          <p:cNvSpPr/>
          <p:nvPr/>
        </p:nvSpPr>
        <p:spPr>
          <a:xfrm>
            <a:off x="3985212" y="2249388"/>
            <a:ext cx="1669575" cy="47745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A2 — Moderate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3–30 mg/mmol</a:t>
            </a:r>
            <a:endParaRPr lang="en-US" sz="1350" dirty="0"/>
          </a:p>
        </p:txBody>
      </p:sp>
      <p:sp>
        <p:nvSpPr>
          <p:cNvPr id="91" name="SK-6-text-90"/>
          <p:cNvSpPr/>
          <p:nvPr/>
        </p:nvSpPr>
        <p:spPr>
          <a:xfrm>
            <a:off x="5654786" y="2249388"/>
            <a:ext cx="1669574" cy="47745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A3 — Severe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&gt; 30 mg/mmol</a:t>
            </a:r>
            <a:endParaRPr lang="en-US" sz="1350" dirty="0"/>
          </a:p>
        </p:txBody>
      </p:sp>
      <p:sp>
        <p:nvSpPr>
          <p:cNvPr id="92" name="SK-6-text-91"/>
          <p:cNvSpPr/>
          <p:nvPr/>
        </p:nvSpPr>
        <p:spPr>
          <a:xfrm>
            <a:off x="646063" y="2726844"/>
            <a:ext cx="1526699" cy="2777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FFFFFF"/>
                </a:solidFill>
              </a:rPr>
              <a:t>G1</a:t>
            </a:r>
            <a:r>
              <a:rPr lang="en-US" sz="1350" dirty="0">
                <a:solidFill>
                  <a:srgbClr val="FFFFFF"/>
                </a:solidFill>
              </a:rPr>
              <a:t> ≥90</a:t>
            </a:r>
            <a:endParaRPr lang="en-US" sz="1350" dirty="0"/>
          </a:p>
        </p:txBody>
      </p:sp>
      <p:sp>
        <p:nvSpPr>
          <p:cNvPr id="93" name="SK-6-text-92"/>
          <p:cNvSpPr/>
          <p:nvPr/>
        </p:nvSpPr>
        <p:spPr>
          <a:xfrm>
            <a:off x="2272775" y="2726844"/>
            <a:ext cx="1755299" cy="2777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000000"/>
                </a:solidFill>
              </a:rPr>
              <a:t>Low</a:t>
            </a:r>
            <a:endParaRPr lang="en-US" sz="1350" dirty="0"/>
          </a:p>
        </p:txBody>
      </p:sp>
      <p:sp>
        <p:nvSpPr>
          <p:cNvPr id="94" name="SK-6-text-93"/>
          <p:cNvSpPr/>
          <p:nvPr/>
        </p:nvSpPr>
        <p:spPr>
          <a:xfrm>
            <a:off x="3942349" y="2726844"/>
            <a:ext cx="1755300" cy="2777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000000"/>
                </a:solidFill>
              </a:rPr>
              <a:t>Low</a:t>
            </a:r>
            <a:endParaRPr lang="en-US" sz="1350" dirty="0"/>
          </a:p>
        </p:txBody>
      </p:sp>
      <p:sp>
        <p:nvSpPr>
          <p:cNvPr id="95" name="SK-6-text-94"/>
          <p:cNvSpPr/>
          <p:nvPr/>
        </p:nvSpPr>
        <p:spPr>
          <a:xfrm>
            <a:off x="5611924" y="2726844"/>
            <a:ext cx="1755299" cy="2777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00000"/>
                </a:solidFill>
              </a:rPr>
              <a:t>Moderate</a:t>
            </a:r>
            <a:endParaRPr lang="en-US" sz="1350" dirty="0"/>
          </a:p>
        </p:txBody>
      </p:sp>
      <p:sp>
        <p:nvSpPr>
          <p:cNvPr id="96" name="SK-6-text-95"/>
          <p:cNvSpPr/>
          <p:nvPr/>
        </p:nvSpPr>
        <p:spPr>
          <a:xfrm>
            <a:off x="8200672" y="2726844"/>
            <a:ext cx="1574920" cy="2777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</a:rPr>
              <a:t> Low</a:t>
            </a:r>
            <a:endParaRPr lang="en-US" sz="1200" dirty="0"/>
          </a:p>
        </p:txBody>
      </p:sp>
      <p:sp>
        <p:nvSpPr>
          <p:cNvPr id="97" name="SK-6-text-96"/>
          <p:cNvSpPr/>
          <p:nvPr/>
        </p:nvSpPr>
        <p:spPr>
          <a:xfrm>
            <a:off x="646063" y="3004636"/>
            <a:ext cx="1526699" cy="2777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FFFFFF"/>
                </a:solidFill>
              </a:rPr>
              <a:t>G2</a:t>
            </a:r>
            <a:r>
              <a:rPr lang="en-US" sz="1350" dirty="0">
                <a:solidFill>
                  <a:srgbClr val="FFFFFF"/>
                </a:solidFill>
              </a:rPr>
              <a:t> 60–89</a:t>
            </a:r>
            <a:endParaRPr lang="en-US" sz="1350" dirty="0"/>
          </a:p>
        </p:txBody>
      </p:sp>
      <p:sp>
        <p:nvSpPr>
          <p:cNvPr id="98" name="SK-6-text-97"/>
          <p:cNvSpPr/>
          <p:nvPr/>
        </p:nvSpPr>
        <p:spPr>
          <a:xfrm>
            <a:off x="2272775" y="3004636"/>
            <a:ext cx="1755299" cy="2777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000000"/>
                </a:solidFill>
              </a:rPr>
              <a:t>Low</a:t>
            </a:r>
            <a:endParaRPr lang="en-US" sz="1350" dirty="0"/>
          </a:p>
        </p:txBody>
      </p:sp>
      <p:sp>
        <p:nvSpPr>
          <p:cNvPr id="99" name="SK-6-text-98"/>
          <p:cNvSpPr/>
          <p:nvPr/>
        </p:nvSpPr>
        <p:spPr>
          <a:xfrm>
            <a:off x="3942349" y="3004636"/>
            <a:ext cx="1755300" cy="2777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000000"/>
                </a:solidFill>
              </a:rPr>
              <a:t>Low</a:t>
            </a:r>
            <a:endParaRPr lang="en-US" sz="1350" dirty="0"/>
          </a:p>
        </p:txBody>
      </p:sp>
      <p:sp>
        <p:nvSpPr>
          <p:cNvPr id="100" name="SK-6-text-99"/>
          <p:cNvSpPr/>
          <p:nvPr/>
        </p:nvSpPr>
        <p:spPr>
          <a:xfrm>
            <a:off x="5611924" y="3004636"/>
            <a:ext cx="1755299" cy="2777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00000"/>
                </a:solidFill>
              </a:rPr>
              <a:t>Moderate</a:t>
            </a:r>
            <a:endParaRPr lang="en-US" sz="1350" dirty="0"/>
          </a:p>
        </p:txBody>
      </p:sp>
      <p:sp>
        <p:nvSpPr>
          <p:cNvPr id="101" name="SK-6-text-100"/>
          <p:cNvSpPr/>
          <p:nvPr/>
        </p:nvSpPr>
        <p:spPr>
          <a:xfrm>
            <a:off x="8200672" y="3004636"/>
            <a:ext cx="1574920" cy="2777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</a:rPr>
              <a:t> Moderate</a:t>
            </a:r>
            <a:endParaRPr lang="en-US" sz="1200" dirty="0"/>
          </a:p>
        </p:txBody>
      </p:sp>
      <p:sp>
        <p:nvSpPr>
          <p:cNvPr id="102" name="SK-6-text-101"/>
          <p:cNvSpPr/>
          <p:nvPr/>
        </p:nvSpPr>
        <p:spPr>
          <a:xfrm>
            <a:off x="646063" y="3282429"/>
            <a:ext cx="1526699" cy="2777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FFFFFF"/>
                </a:solidFill>
              </a:rPr>
              <a:t>G3a</a:t>
            </a:r>
            <a:r>
              <a:rPr lang="en-US" sz="1350" dirty="0">
                <a:solidFill>
                  <a:srgbClr val="FFFFFF"/>
                </a:solidFill>
              </a:rPr>
              <a:t> 45–59</a:t>
            </a:r>
            <a:endParaRPr lang="en-US" sz="1350" dirty="0"/>
          </a:p>
        </p:txBody>
      </p:sp>
      <p:sp>
        <p:nvSpPr>
          <p:cNvPr id="103" name="SK-6-text-102"/>
          <p:cNvSpPr/>
          <p:nvPr/>
        </p:nvSpPr>
        <p:spPr>
          <a:xfrm>
            <a:off x="2272775" y="3282429"/>
            <a:ext cx="1755299" cy="2777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00000"/>
                </a:solidFill>
              </a:rPr>
              <a:t>Moderate</a:t>
            </a:r>
            <a:endParaRPr lang="en-US" sz="1350" dirty="0"/>
          </a:p>
        </p:txBody>
      </p:sp>
      <p:sp>
        <p:nvSpPr>
          <p:cNvPr id="104" name="SK-6-text-103"/>
          <p:cNvSpPr/>
          <p:nvPr/>
        </p:nvSpPr>
        <p:spPr>
          <a:xfrm>
            <a:off x="3942349" y="3282429"/>
            <a:ext cx="1755300" cy="2777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00000"/>
                </a:solidFill>
              </a:rPr>
              <a:t>Moderate</a:t>
            </a:r>
            <a:endParaRPr lang="en-US" sz="1350" dirty="0"/>
          </a:p>
        </p:txBody>
      </p:sp>
      <p:sp>
        <p:nvSpPr>
          <p:cNvPr id="105" name="SK-6-text-104"/>
          <p:cNvSpPr/>
          <p:nvPr/>
        </p:nvSpPr>
        <p:spPr>
          <a:xfrm>
            <a:off x="5611924" y="3282429"/>
            <a:ext cx="1755299" cy="2777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00000"/>
                </a:solidFill>
              </a:rPr>
              <a:t>High</a:t>
            </a:r>
            <a:endParaRPr lang="en-US" sz="1350" dirty="0"/>
          </a:p>
        </p:txBody>
      </p:sp>
      <p:sp>
        <p:nvSpPr>
          <p:cNvPr id="106" name="SK-6-text-105"/>
          <p:cNvSpPr/>
          <p:nvPr/>
        </p:nvSpPr>
        <p:spPr>
          <a:xfrm>
            <a:off x="8200672" y="3282429"/>
            <a:ext cx="1574920" cy="2777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</a:rPr>
              <a:t> High</a:t>
            </a:r>
            <a:endParaRPr lang="en-US" sz="1200" dirty="0"/>
          </a:p>
        </p:txBody>
      </p:sp>
      <p:sp>
        <p:nvSpPr>
          <p:cNvPr id="107" name="SK-6-text-106"/>
          <p:cNvSpPr/>
          <p:nvPr/>
        </p:nvSpPr>
        <p:spPr>
          <a:xfrm>
            <a:off x="646063" y="3560221"/>
            <a:ext cx="1526699" cy="2777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FFFFFF"/>
                </a:solidFill>
              </a:rPr>
              <a:t>G3b</a:t>
            </a:r>
            <a:r>
              <a:rPr lang="en-US" sz="1350" dirty="0">
                <a:solidFill>
                  <a:srgbClr val="FFFFFF"/>
                </a:solidFill>
              </a:rPr>
              <a:t> 30–44</a:t>
            </a:r>
            <a:endParaRPr lang="en-US" sz="1350" dirty="0"/>
          </a:p>
        </p:txBody>
      </p:sp>
      <p:sp>
        <p:nvSpPr>
          <p:cNvPr id="108" name="SK-6-text-107"/>
          <p:cNvSpPr/>
          <p:nvPr/>
        </p:nvSpPr>
        <p:spPr>
          <a:xfrm>
            <a:off x="2272775" y="3560221"/>
            <a:ext cx="1755299" cy="2777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00000"/>
                </a:solidFill>
              </a:rPr>
              <a:t>High</a:t>
            </a:r>
            <a:endParaRPr lang="en-US" sz="1350" dirty="0"/>
          </a:p>
        </p:txBody>
      </p:sp>
      <p:sp>
        <p:nvSpPr>
          <p:cNvPr id="109" name="SK-6-text-108"/>
          <p:cNvSpPr/>
          <p:nvPr/>
        </p:nvSpPr>
        <p:spPr>
          <a:xfrm>
            <a:off x="3942349" y="3560221"/>
            <a:ext cx="1755300" cy="2777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00000"/>
                </a:solidFill>
              </a:rPr>
              <a:t>High</a:t>
            </a:r>
            <a:endParaRPr lang="en-US" sz="1350" dirty="0"/>
          </a:p>
        </p:txBody>
      </p:sp>
      <p:sp>
        <p:nvSpPr>
          <p:cNvPr id="110" name="SK-6-text-109"/>
          <p:cNvSpPr/>
          <p:nvPr/>
        </p:nvSpPr>
        <p:spPr>
          <a:xfrm>
            <a:off x="5611924" y="3560221"/>
            <a:ext cx="1755299" cy="2777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00000"/>
                </a:solidFill>
              </a:rPr>
              <a:t>Very High</a:t>
            </a:r>
            <a:endParaRPr lang="en-US" sz="1350" dirty="0"/>
          </a:p>
        </p:txBody>
      </p:sp>
      <p:sp>
        <p:nvSpPr>
          <p:cNvPr id="111" name="SK-6-text-110"/>
          <p:cNvSpPr/>
          <p:nvPr/>
        </p:nvSpPr>
        <p:spPr>
          <a:xfrm>
            <a:off x="8200672" y="3560221"/>
            <a:ext cx="1724503" cy="2777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</a:rPr>
              <a:t> Very High</a:t>
            </a:r>
            <a:endParaRPr lang="en-US" sz="1200" dirty="0"/>
          </a:p>
        </p:txBody>
      </p:sp>
      <p:sp>
        <p:nvSpPr>
          <p:cNvPr id="112" name="SK-6-text-111"/>
          <p:cNvSpPr/>
          <p:nvPr/>
        </p:nvSpPr>
        <p:spPr>
          <a:xfrm>
            <a:off x="646063" y="3838013"/>
            <a:ext cx="1526699" cy="18230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FFFFFF"/>
                </a:solidFill>
              </a:rPr>
              <a:t>G4</a:t>
            </a:r>
            <a:r>
              <a:rPr lang="en-US" sz="1350" dirty="0">
                <a:solidFill>
                  <a:srgbClr val="FFFFFF"/>
                </a:solidFill>
              </a:rPr>
              <a:t> 15–29</a:t>
            </a:r>
            <a:endParaRPr lang="en-US" sz="1350" dirty="0"/>
          </a:p>
        </p:txBody>
      </p:sp>
      <p:sp>
        <p:nvSpPr>
          <p:cNvPr id="113" name="SK-6-text-112"/>
          <p:cNvSpPr/>
          <p:nvPr/>
        </p:nvSpPr>
        <p:spPr>
          <a:xfrm>
            <a:off x="2272775" y="3838013"/>
            <a:ext cx="1755299" cy="18230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00000"/>
                </a:solidFill>
              </a:rPr>
              <a:t>High</a:t>
            </a:r>
            <a:endParaRPr lang="en-US" sz="1350" dirty="0"/>
          </a:p>
        </p:txBody>
      </p:sp>
      <p:sp>
        <p:nvSpPr>
          <p:cNvPr id="114" name="SK-6-text-113"/>
          <p:cNvSpPr/>
          <p:nvPr/>
        </p:nvSpPr>
        <p:spPr>
          <a:xfrm>
            <a:off x="3942349" y="3838013"/>
            <a:ext cx="1755300" cy="18230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00000"/>
                </a:solidFill>
              </a:rPr>
              <a:t>Very High</a:t>
            </a:r>
            <a:endParaRPr lang="en-US" sz="1350" dirty="0"/>
          </a:p>
        </p:txBody>
      </p:sp>
      <p:sp>
        <p:nvSpPr>
          <p:cNvPr id="115" name="SK-6-text-114"/>
          <p:cNvSpPr/>
          <p:nvPr/>
        </p:nvSpPr>
        <p:spPr>
          <a:xfrm>
            <a:off x="5611924" y="3838013"/>
            <a:ext cx="1755299" cy="18230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00000"/>
                </a:solidFill>
              </a:rPr>
              <a:t>Very High</a:t>
            </a:r>
            <a:endParaRPr lang="en-US" sz="1350" dirty="0"/>
          </a:p>
        </p:txBody>
      </p:sp>
      <p:sp>
        <p:nvSpPr>
          <p:cNvPr id="116" name="SK-6-text-115"/>
          <p:cNvSpPr/>
          <p:nvPr/>
        </p:nvSpPr>
        <p:spPr>
          <a:xfrm>
            <a:off x="646063" y="4020315"/>
            <a:ext cx="1526699" cy="18230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FFFFFF"/>
                </a:solidFill>
              </a:rPr>
              <a:t>G5</a:t>
            </a:r>
            <a:r>
              <a:rPr lang="en-US" sz="1350" dirty="0">
                <a:solidFill>
                  <a:srgbClr val="FFFFFF"/>
                </a:solidFill>
              </a:rPr>
              <a:t> &lt; 15</a:t>
            </a:r>
            <a:endParaRPr lang="en-US" sz="1350" dirty="0"/>
          </a:p>
        </p:txBody>
      </p:sp>
      <p:sp>
        <p:nvSpPr>
          <p:cNvPr id="117" name="SK-6-text-116"/>
          <p:cNvSpPr/>
          <p:nvPr/>
        </p:nvSpPr>
        <p:spPr>
          <a:xfrm>
            <a:off x="2272775" y="4020315"/>
            <a:ext cx="1755299" cy="18230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00000"/>
                </a:solidFill>
              </a:rPr>
              <a:t>Very High</a:t>
            </a:r>
            <a:endParaRPr lang="en-US" sz="1350" dirty="0"/>
          </a:p>
        </p:txBody>
      </p:sp>
      <p:sp>
        <p:nvSpPr>
          <p:cNvPr id="118" name="SK-6-text-117"/>
          <p:cNvSpPr/>
          <p:nvPr/>
        </p:nvSpPr>
        <p:spPr>
          <a:xfrm>
            <a:off x="3942349" y="4020315"/>
            <a:ext cx="1755300" cy="18230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00000"/>
                </a:solidFill>
              </a:rPr>
              <a:t>Very High</a:t>
            </a:r>
            <a:endParaRPr lang="en-US" sz="1350" dirty="0"/>
          </a:p>
        </p:txBody>
      </p:sp>
      <p:sp>
        <p:nvSpPr>
          <p:cNvPr id="119" name="SK-6-text-118"/>
          <p:cNvSpPr/>
          <p:nvPr/>
        </p:nvSpPr>
        <p:spPr>
          <a:xfrm>
            <a:off x="5611924" y="4020315"/>
            <a:ext cx="1755299" cy="18230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00000"/>
                </a:solidFill>
              </a:rPr>
              <a:t>Very High</a:t>
            </a:r>
            <a:endParaRPr lang="en-US" sz="1350" dirty="0"/>
          </a:p>
        </p:txBody>
      </p:sp>
      <p:sp>
        <p:nvSpPr>
          <p:cNvPr id="120" name="SK-6-text-119"/>
          <p:cNvSpPr/>
          <p:nvPr/>
        </p:nvSpPr>
        <p:spPr>
          <a:xfrm>
            <a:off x="633859" y="356592"/>
            <a:ext cx="6020753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6 · CLASSIFICATION</a:t>
            </a:r>
            <a:endParaRPr lang="en-US" sz="1575" dirty="0"/>
          </a:p>
        </p:txBody>
      </p:sp>
      <p:sp>
        <p:nvSpPr>
          <p:cNvPr id="121" name="SK-6-text-120"/>
          <p:cNvSpPr/>
          <p:nvPr/>
        </p:nvSpPr>
        <p:spPr>
          <a:xfrm>
            <a:off x="658267" y="658267"/>
            <a:ext cx="11533733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900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Risk Stratification &amp; Monitoring Frequency</a:t>
            </a:r>
            <a:endParaRPr lang="en-US" sz="3900" dirty="0"/>
          </a:p>
        </p:txBody>
      </p:sp>
      <p:sp>
        <p:nvSpPr>
          <p:cNvPr id="122" name="SK-6-text-121"/>
          <p:cNvSpPr/>
          <p:nvPr/>
        </p:nvSpPr>
        <p:spPr>
          <a:xfrm>
            <a:off x="621655" y="1494979"/>
            <a:ext cx="11570345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546E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Combined G + A categories determine risk of adverse outcomes and dictate annual monitoring frequency</a:t>
            </a:r>
            <a:endParaRPr lang="en-US" sz="1800" dirty="0"/>
          </a:p>
        </p:txBody>
      </p:sp>
      <p:sp>
        <p:nvSpPr>
          <p:cNvPr id="123" name="SK-6-text-122"/>
          <p:cNvSpPr/>
          <p:nvPr/>
        </p:nvSpPr>
        <p:spPr>
          <a:xfrm>
            <a:off x="621655" y="1988790"/>
            <a:ext cx="1157034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79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RISK OF ADVERSE OUTCOMES (CKD PROGRESSION · ESRF · CVD · MORTALITY)</a:t>
            </a:r>
            <a:endParaRPr lang="en-US" sz="1500" dirty="0"/>
          </a:p>
        </p:txBody>
      </p:sp>
      <p:sp>
        <p:nvSpPr>
          <p:cNvPr id="124" name="SK-6-text-123"/>
          <p:cNvSpPr/>
          <p:nvPr/>
        </p:nvSpPr>
        <p:spPr>
          <a:xfrm>
            <a:off x="633859" y="4512469"/>
            <a:ext cx="11558141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79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ANNUAL MONITORING FREQUENCY (eGFR + ACR checks per year)</a:t>
            </a:r>
            <a:endParaRPr lang="en-US" sz="1500" dirty="0"/>
          </a:p>
        </p:txBody>
      </p:sp>
      <p:sp>
        <p:nvSpPr>
          <p:cNvPr id="125" name="SK-6-text-124"/>
          <p:cNvSpPr/>
          <p:nvPr/>
        </p:nvSpPr>
        <p:spPr>
          <a:xfrm>
            <a:off x="682675" y="6343650"/>
            <a:ext cx="1150932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Higher ACR category always increases monitoring frequency at any GFR stage.</a:t>
            </a:r>
            <a:endParaRPr lang="en-US" sz="1350" dirty="0"/>
          </a:p>
        </p:txBody>
      </p:sp>
      <p:sp>
        <p:nvSpPr>
          <p:cNvPr id="126" name="SK-6-text-125"/>
          <p:cNvSpPr/>
          <p:nvPr/>
        </p:nvSpPr>
        <p:spPr>
          <a:xfrm>
            <a:off x="609600" y="6638479"/>
            <a:ext cx="592836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· CKD Teaching Deck</a:t>
            </a:r>
            <a:endParaRPr lang="en-US" sz="1200" dirty="0"/>
          </a:p>
        </p:txBody>
      </p:sp>
      <p:sp>
        <p:nvSpPr>
          <p:cNvPr id="127" name="SK-6-text-126"/>
          <p:cNvSpPr/>
          <p:nvPr/>
        </p:nvSpPr>
        <p:spPr>
          <a:xfrm>
            <a:off x="5413177" y="6638479"/>
            <a:ext cx="403860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B0BEC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· 2021</a:t>
            </a:r>
            <a:endParaRPr lang="en-US" sz="1200" dirty="0"/>
          </a:p>
        </p:txBody>
      </p:sp>
      <p:sp>
        <p:nvSpPr>
          <p:cNvPr id="128" name="SK-6-text-127"/>
          <p:cNvSpPr/>
          <p:nvPr/>
        </p:nvSpPr>
        <p:spPr>
          <a:xfrm>
            <a:off x="9924157" y="6638479"/>
            <a:ext cx="226784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79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129" name="SK-6-text-128"/>
          <p:cNvSpPr/>
          <p:nvPr/>
        </p:nvSpPr>
        <p:spPr>
          <a:xfrm>
            <a:off x="9765655" y="2153394"/>
            <a:ext cx="242634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79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PRINCIPLE</a:t>
            </a:r>
            <a:endParaRPr lang="en-US" sz="1425" dirty="0"/>
          </a:p>
        </p:txBody>
      </p:sp>
      <p:sp>
        <p:nvSpPr>
          <p:cNvPr id="130" name="SK-6-text-129"/>
          <p:cNvSpPr/>
          <p:nvPr/>
        </p:nvSpPr>
        <p:spPr>
          <a:xfrm>
            <a:off x="9741396" y="2441377"/>
            <a:ext cx="2048173" cy="13440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 and A categories are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documented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together — e.g. G3a A2.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Risk is determined by the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combination, not either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category alone.</a:t>
            </a:r>
            <a:endParaRPr lang="en-US" sz="1425" dirty="0"/>
          </a:p>
        </p:txBody>
      </p:sp>
      <p:sp>
        <p:nvSpPr>
          <p:cNvPr id="131" name="SK-6-text-130"/>
          <p:cNvSpPr/>
          <p:nvPr/>
        </p:nvSpPr>
        <p:spPr>
          <a:xfrm>
            <a:off x="9741396" y="3943350"/>
            <a:ext cx="2413992" cy="6788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Most G3a patients will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die of cardiovascular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disease before reaching ESRF.</a:t>
            </a:r>
            <a:endParaRPr lang="en-US" sz="14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761" cy="6858000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761" y="0"/>
            <a:ext cx="73075" cy="6858000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973" y="1782961"/>
            <a:ext cx="1219200" cy="54769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973" y="2551063"/>
            <a:ext cx="97482" cy="671959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973" y="3456384"/>
            <a:ext cx="97482" cy="671959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973" y="4498777"/>
            <a:ext cx="97482" cy="864096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973" y="5554861"/>
            <a:ext cx="97482" cy="671959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6455" y="4498777"/>
            <a:ext cx="6120259" cy="864096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73380" y="0"/>
            <a:ext cx="3718471" cy="6858000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8964" y="6496496"/>
            <a:ext cx="7644264" cy="22867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23271" y="1028700"/>
            <a:ext cx="4267200" cy="5486400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00479" y="1707505"/>
            <a:ext cx="4169569" cy="3559225"/>
          </a:xfrm>
          <a:prstGeom prst="rect">
            <a:avLst/>
          </a:prstGeom>
        </p:spPr>
      </p:pic>
      <p:sp>
        <p:nvSpPr>
          <p:cNvPr id="15" name="SK-7-text-14"/>
          <p:cNvSpPr/>
          <p:nvPr/>
        </p:nvSpPr>
        <p:spPr>
          <a:xfrm>
            <a:off x="828973" y="411361"/>
            <a:ext cx="50482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7 · MEASUREMENT</a:t>
            </a:r>
            <a:endParaRPr lang="en-US" sz="1500" dirty="0"/>
          </a:p>
        </p:txBody>
      </p:sp>
      <p:sp>
        <p:nvSpPr>
          <p:cNvPr id="16" name="SK-7-text-15"/>
          <p:cNvSpPr/>
          <p:nvPr/>
        </p:nvSpPr>
        <p:spPr>
          <a:xfrm>
            <a:off x="828973" y="713184"/>
            <a:ext cx="4669482" cy="9257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3630"/>
              </a:lnSpc>
              <a:buNone/>
            </a:pPr>
            <a:r>
              <a:rPr lang="en-US" sz="3300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Measuring eGFR:</a:t>
            </a:r>
            <a:endParaRPr lang="en-US" sz="3300" dirty="0"/>
          </a:p>
          <a:p>
            <a:pPr marL="0" indent="0" algn="l">
              <a:lnSpc>
                <a:spcPts val="3630"/>
              </a:lnSpc>
              <a:buNone/>
            </a:pPr>
            <a:r>
              <a:rPr lang="en-US" sz="3300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CKD-EPI Standard</a:t>
            </a:r>
            <a:endParaRPr lang="en-US" sz="3300" dirty="0"/>
          </a:p>
        </p:txBody>
      </p:sp>
      <p:sp>
        <p:nvSpPr>
          <p:cNvPr id="17" name="SK-7-text-16"/>
          <p:cNvSpPr/>
          <p:nvPr/>
        </p:nvSpPr>
        <p:spPr>
          <a:xfrm>
            <a:off x="828973" y="2002482"/>
            <a:ext cx="11363027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Replacing MDRD — more accurate, especially at higher GFR values</a:t>
            </a:r>
            <a:endParaRPr lang="en-US" sz="1650" dirty="0"/>
          </a:p>
        </p:txBody>
      </p:sp>
      <p:sp>
        <p:nvSpPr>
          <p:cNvPr id="18" name="SK-7-text-17"/>
          <p:cNvSpPr/>
          <p:nvPr/>
        </p:nvSpPr>
        <p:spPr>
          <a:xfrm>
            <a:off x="1036290" y="2544217"/>
            <a:ext cx="412813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is CKD-EPI?</a:t>
            </a:r>
            <a:endParaRPr lang="en-US" sz="1650" dirty="0"/>
          </a:p>
        </p:txBody>
      </p:sp>
      <p:sp>
        <p:nvSpPr>
          <p:cNvPr id="19" name="SK-7-text-18"/>
          <p:cNvSpPr/>
          <p:nvPr/>
        </p:nvSpPr>
        <p:spPr>
          <a:xfrm>
            <a:off x="1036290" y="2784277"/>
            <a:ext cx="6047184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CKD-EPI equation calculates eGFR using serum creatinine, age, and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sex. It is automatically reported by laboratories when creatinine is requested.</a:t>
            </a:r>
            <a:endParaRPr lang="en-US" sz="1350" dirty="0"/>
          </a:p>
        </p:txBody>
      </p:sp>
      <p:sp>
        <p:nvSpPr>
          <p:cNvPr id="20" name="SK-7-text-19"/>
          <p:cNvSpPr/>
          <p:nvPr/>
        </p:nvSpPr>
        <p:spPr>
          <a:xfrm>
            <a:off x="1036290" y="3456384"/>
            <a:ext cx="563689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Why CKD-EPI over MDRD?</a:t>
            </a:r>
            <a:endParaRPr lang="en-US" sz="1650" dirty="0"/>
          </a:p>
        </p:txBody>
      </p:sp>
      <p:sp>
        <p:nvSpPr>
          <p:cNvPr id="21" name="SK-7-text-20"/>
          <p:cNvSpPr/>
          <p:nvPr/>
        </p:nvSpPr>
        <p:spPr>
          <a:xfrm>
            <a:off x="1036290" y="3703290"/>
            <a:ext cx="5742384" cy="6651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CKD-EPI is more accurate — particularly at eGFR values above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60 ml/min/1.73m². MDRD underestimates GFR at higher values and is no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longer recommended by NICE NG203.</a:t>
            </a:r>
            <a:endParaRPr lang="en-US" sz="1350" dirty="0"/>
          </a:p>
        </p:txBody>
      </p:sp>
      <p:sp>
        <p:nvSpPr>
          <p:cNvPr id="22" name="SK-7-text-21"/>
          <p:cNvSpPr/>
          <p:nvPr/>
        </p:nvSpPr>
        <p:spPr>
          <a:xfrm>
            <a:off x="1036290" y="4594771"/>
            <a:ext cx="521779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Important: eGFR &gt;60</a:t>
            </a:r>
            <a:endParaRPr lang="en-US" sz="1650" dirty="0"/>
          </a:p>
        </p:txBody>
      </p:sp>
      <p:sp>
        <p:nvSpPr>
          <p:cNvPr id="23" name="SK-7-text-22"/>
          <p:cNvSpPr/>
          <p:nvPr/>
        </p:nvSpPr>
        <p:spPr>
          <a:xfrm>
            <a:off x="1036290" y="4834830"/>
            <a:ext cx="5571679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 eGFR &gt;60, the equation is less precise. A rise in serum creatinine of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&gt;20% is a more useful marker of deterioration in this range.</a:t>
            </a:r>
            <a:endParaRPr lang="en-US" sz="1350" dirty="0"/>
          </a:p>
        </p:txBody>
      </p:sp>
      <p:sp>
        <p:nvSpPr>
          <p:cNvPr id="24" name="SK-7-text-23"/>
          <p:cNvSpPr/>
          <p:nvPr/>
        </p:nvSpPr>
        <p:spPr>
          <a:xfrm>
            <a:off x="1036290" y="5513784"/>
            <a:ext cx="538543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Confirming a Low eGFR</a:t>
            </a:r>
            <a:endParaRPr lang="en-US" sz="1650" dirty="0"/>
          </a:p>
        </p:txBody>
      </p:sp>
      <p:sp>
        <p:nvSpPr>
          <p:cNvPr id="25" name="SK-7-text-24"/>
          <p:cNvSpPr/>
          <p:nvPr/>
        </p:nvSpPr>
        <p:spPr>
          <a:xfrm>
            <a:off x="1036290" y="5753844"/>
            <a:ext cx="5705773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single low eGFR does NOT diagnose CKD. If a new low result is found,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repeat within 2 weeks to exclude AKI before labelling as CKD.</a:t>
            </a:r>
            <a:endParaRPr lang="en-US" sz="1350" dirty="0"/>
          </a:p>
        </p:txBody>
      </p:sp>
      <p:sp>
        <p:nvSpPr>
          <p:cNvPr id="26" name="SK-7-text-25"/>
          <p:cNvSpPr/>
          <p:nvPr/>
        </p:nvSpPr>
        <p:spPr>
          <a:xfrm>
            <a:off x="7644259" y="5376565"/>
            <a:ext cx="3694063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20"/>
              </a:lnSpc>
              <a:buNone/>
            </a:pPr>
            <a:r>
              <a:rPr lang="en-US" sz="1200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GFR trajectory over time — yellow line shows gradual</a:t>
            </a:r>
            <a:endParaRPr lang="en-US" sz="1200" dirty="0"/>
          </a:p>
          <a:p>
            <a:pPr marL="0" indent="0" algn="ctr">
              <a:lnSpc>
                <a:spcPts val="1320"/>
              </a:lnSpc>
              <a:buNone/>
            </a:pPr>
            <a:r>
              <a:rPr lang="en-US" sz="1200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decline; red curve indicates accelerating loss</a:t>
            </a:r>
            <a:endParaRPr lang="en-US" sz="1200" dirty="0"/>
          </a:p>
        </p:txBody>
      </p:sp>
      <p:sp>
        <p:nvSpPr>
          <p:cNvPr id="27" name="SK-7-text-26"/>
          <p:cNvSpPr/>
          <p:nvPr/>
        </p:nvSpPr>
        <p:spPr>
          <a:xfrm>
            <a:off x="804565" y="6590407"/>
            <a:ext cx="391668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8B8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28" name="SK-7-text-27"/>
          <p:cNvSpPr/>
          <p:nvPr/>
        </p:nvSpPr>
        <p:spPr>
          <a:xfrm>
            <a:off x="9579769" y="6590407"/>
            <a:ext cx="236815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· CKD-EPI Standard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04800" cy="6858000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1796" y="287982"/>
            <a:ext cx="2107704" cy="315367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082" y="1433215"/>
            <a:ext cx="1158180" cy="82153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97380" y="0"/>
            <a:ext cx="2194471" cy="1920180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082" y="2338536"/>
            <a:ext cx="5315694" cy="2996803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7082" y="1831032"/>
            <a:ext cx="97482" cy="3209479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7081" y="5040511"/>
            <a:ext cx="2585847" cy="294829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90965" y="2338536"/>
            <a:ext cx="5315694" cy="2996803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90965" y="1831032"/>
            <a:ext cx="97482" cy="3209479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0964" y="5040511"/>
            <a:ext cx="3386435" cy="294829"/>
          </a:xfrm>
          <a:prstGeom prst="rect">
            <a:avLst/>
          </a:prstGeom>
        </p:spPr>
      </p:pic>
      <p:pic>
        <p:nvPicPr>
          <p:cNvPr id="13" name="SK-8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7082" y="5609779"/>
            <a:ext cx="10899577" cy="644575"/>
          </a:xfrm>
          <a:prstGeom prst="rect">
            <a:avLst/>
          </a:prstGeom>
        </p:spPr>
      </p:pic>
      <p:pic>
        <p:nvPicPr>
          <p:cNvPr id="14" name="SK-8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26675" y="5788075"/>
            <a:ext cx="1779984" cy="287982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4400" y="5740003"/>
            <a:ext cx="402282" cy="397669"/>
          </a:xfrm>
          <a:prstGeom prst="rect">
            <a:avLst/>
          </a:prstGeom>
        </p:spPr>
      </p:pic>
      <p:sp>
        <p:nvSpPr>
          <p:cNvPr id="16" name="SK-8-text-15"/>
          <p:cNvSpPr/>
          <p:nvPr/>
        </p:nvSpPr>
        <p:spPr>
          <a:xfrm>
            <a:off x="707082" y="370284"/>
            <a:ext cx="276606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08 / 30</a:t>
            </a:r>
            <a:endParaRPr lang="en-US" sz="1800" dirty="0"/>
          </a:p>
        </p:txBody>
      </p:sp>
      <p:sp>
        <p:nvSpPr>
          <p:cNvPr id="17" name="SK-8-text-16"/>
          <p:cNvSpPr/>
          <p:nvPr/>
        </p:nvSpPr>
        <p:spPr>
          <a:xfrm>
            <a:off x="1621482" y="370284"/>
            <a:ext cx="356520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MEASUREMENT</a:t>
            </a:r>
            <a:endParaRPr lang="en-US" sz="1425" dirty="0"/>
          </a:p>
        </p:txBody>
      </p:sp>
      <p:sp>
        <p:nvSpPr>
          <p:cNvPr id="18" name="SK-8-text-17"/>
          <p:cNvSpPr/>
          <p:nvPr/>
        </p:nvSpPr>
        <p:spPr>
          <a:xfrm>
            <a:off x="707082" y="809179"/>
            <a:ext cx="11484918" cy="6034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350" b="1" dirty="0">
                <a:solidFill>
                  <a:srgbClr val="0D2B4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Race &amp; Ethnicity in eGFR Assessment</a:t>
            </a:r>
            <a:endParaRPr lang="en-US" sz="4350" dirty="0"/>
          </a:p>
        </p:txBody>
      </p:sp>
      <p:sp>
        <p:nvSpPr>
          <p:cNvPr id="19" name="SK-8-text-18"/>
          <p:cNvSpPr/>
          <p:nvPr/>
        </p:nvSpPr>
        <p:spPr>
          <a:xfrm>
            <a:off x="1024086" y="1920180"/>
            <a:ext cx="6657975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E65C4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✕ OUTDATED PRACTICE</a:t>
            </a:r>
            <a:endParaRPr lang="en-US" sz="2250" dirty="0"/>
          </a:p>
        </p:txBody>
      </p:sp>
      <p:sp>
        <p:nvSpPr>
          <p:cNvPr id="20" name="SK-8-text-19"/>
          <p:cNvSpPr/>
          <p:nvPr/>
        </p:nvSpPr>
        <p:spPr>
          <a:xfrm>
            <a:off x="1036290" y="2564755"/>
            <a:ext cx="10772775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0D2B4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Race multiplier applied to eGFR</a:t>
            </a:r>
            <a:endParaRPr lang="en-US" sz="2250" dirty="0"/>
          </a:p>
        </p:txBody>
      </p:sp>
      <p:sp>
        <p:nvSpPr>
          <p:cNvPr id="21" name="SK-8-text-20"/>
          <p:cNvSpPr/>
          <p:nvPr/>
        </p:nvSpPr>
        <p:spPr>
          <a:xfrm>
            <a:off x="1036290" y="3127177"/>
            <a:ext cx="11155710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0D2B4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Multiply eGFR × 1.212 for Black patients</a:t>
            </a:r>
            <a:endParaRPr lang="en-US" sz="1800" dirty="0"/>
          </a:p>
        </p:txBody>
      </p:sp>
      <p:sp>
        <p:nvSpPr>
          <p:cNvPr id="22" name="SK-8-text-21"/>
          <p:cNvSpPr/>
          <p:nvPr/>
        </p:nvSpPr>
        <p:spPr>
          <a:xfrm>
            <a:off x="1048494" y="3648373"/>
            <a:ext cx="9441180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0D2B4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Used in older MDRD-based reporting</a:t>
            </a:r>
            <a:endParaRPr lang="en-US" sz="1800" dirty="0"/>
          </a:p>
        </p:txBody>
      </p:sp>
      <p:sp>
        <p:nvSpPr>
          <p:cNvPr id="23" name="SK-8-text-22"/>
          <p:cNvSpPr/>
          <p:nvPr/>
        </p:nvSpPr>
        <p:spPr>
          <a:xfrm>
            <a:off x="1036290" y="4471392"/>
            <a:ext cx="9441180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0D2B4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Assumed higher muscle mass by race</a:t>
            </a:r>
            <a:endParaRPr lang="en-US" sz="1800" dirty="0"/>
          </a:p>
        </p:txBody>
      </p:sp>
      <p:sp>
        <p:nvSpPr>
          <p:cNvPr id="24" name="SK-8-text-23"/>
          <p:cNvSpPr/>
          <p:nvPr/>
        </p:nvSpPr>
        <p:spPr>
          <a:xfrm>
            <a:off x="1024086" y="5081736"/>
            <a:ext cx="440626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USE — OUTDATED</a:t>
            </a:r>
            <a:endParaRPr lang="en-US" sz="1350" dirty="0"/>
          </a:p>
        </p:txBody>
      </p:sp>
      <p:sp>
        <p:nvSpPr>
          <p:cNvPr id="25" name="SK-8-text-24"/>
          <p:cNvSpPr/>
          <p:nvPr/>
        </p:nvSpPr>
        <p:spPr>
          <a:xfrm>
            <a:off x="6571357" y="1927027"/>
            <a:ext cx="5620643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1A8B7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 CURRENT GUIDANCE</a:t>
            </a:r>
            <a:endParaRPr lang="en-US" sz="2250" dirty="0"/>
          </a:p>
        </p:txBody>
      </p:sp>
      <p:sp>
        <p:nvSpPr>
          <p:cNvPr id="26" name="SK-8-text-25"/>
          <p:cNvSpPr/>
          <p:nvPr/>
        </p:nvSpPr>
        <p:spPr>
          <a:xfrm>
            <a:off x="6583561" y="2564755"/>
            <a:ext cx="5608439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0D2B4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race correction applied</a:t>
            </a:r>
            <a:endParaRPr lang="en-US" sz="2250" dirty="0"/>
          </a:p>
        </p:txBody>
      </p:sp>
      <p:sp>
        <p:nvSpPr>
          <p:cNvPr id="27" name="SK-8-text-26"/>
          <p:cNvSpPr/>
          <p:nvPr/>
        </p:nvSpPr>
        <p:spPr>
          <a:xfrm>
            <a:off x="6583561" y="3127177"/>
            <a:ext cx="5608439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0D2B4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CKD-EPI 2021 equation removes race variable</a:t>
            </a:r>
            <a:endParaRPr lang="en-US" sz="1800" dirty="0"/>
          </a:p>
        </p:txBody>
      </p:sp>
      <p:sp>
        <p:nvSpPr>
          <p:cNvPr id="28" name="SK-8-text-27"/>
          <p:cNvSpPr/>
          <p:nvPr/>
        </p:nvSpPr>
        <p:spPr>
          <a:xfrm>
            <a:off x="6583561" y="3648373"/>
            <a:ext cx="4620667" cy="5965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dirty="0">
                <a:solidFill>
                  <a:srgbClr val="0D2B4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(2021): eGFR not well validated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dirty="0">
                <a:solidFill>
                  <a:srgbClr val="0D2B4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 Black, Asian &amp; minority ethnic groups</a:t>
            </a:r>
            <a:endParaRPr lang="en-US" sz="1800" dirty="0"/>
          </a:p>
        </p:txBody>
      </p:sp>
      <p:sp>
        <p:nvSpPr>
          <p:cNvPr id="29" name="SK-8-text-28"/>
          <p:cNvSpPr/>
          <p:nvPr/>
        </p:nvSpPr>
        <p:spPr>
          <a:xfrm>
            <a:off x="6583561" y="4464546"/>
            <a:ext cx="5608439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0D2B4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judgement required in diverse populations</a:t>
            </a:r>
            <a:endParaRPr lang="en-US" sz="1800" dirty="0"/>
          </a:p>
        </p:txBody>
      </p:sp>
      <p:sp>
        <p:nvSpPr>
          <p:cNvPr id="30" name="SK-8-text-29"/>
          <p:cNvSpPr/>
          <p:nvPr/>
        </p:nvSpPr>
        <p:spPr>
          <a:xfrm>
            <a:off x="6583561" y="5081736"/>
            <a:ext cx="5608439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— CURRENT STANDARD</a:t>
            </a:r>
            <a:endParaRPr lang="en-US" sz="1350" dirty="0"/>
          </a:p>
        </p:txBody>
      </p:sp>
      <p:sp>
        <p:nvSpPr>
          <p:cNvPr id="31" name="SK-8-text-30"/>
          <p:cNvSpPr/>
          <p:nvPr/>
        </p:nvSpPr>
        <p:spPr>
          <a:xfrm>
            <a:off x="1426369" y="5788075"/>
            <a:ext cx="10765631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multiply eGFR × 1.212 for Black patients — this is outdated practice.</a:t>
            </a:r>
            <a:endParaRPr lang="en-US" sz="1800" dirty="0"/>
          </a:p>
        </p:txBody>
      </p:sp>
      <p:sp>
        <p:nvSpPr>
          <p:cNvPr id="32" name="SK-8-text-31"/>
          <p:cNvSpPr/>
          <p:nvPr/>
        </p:nvSpPr>
        <p:spPr>
          <a:xfrm>
            <a:off x="9899898" y="5829300"/>
            <a:ext cx="2292102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UPDATE</a:t>
            </a:r>
            <a:endParaRPr lang="en-US" sz="1350" dirty="0"/>
          </a:p>
        </p:txBody>
      </p:sp>
      <p:sp>
        <p:nvSpPr>
          <p:cNvPr id="33" name="SK-8-text-32"/>
          <p:cNvSpPr/>
          <p:nvPr/>
        </p:nvSpPr>
        <p:spPr>
          <a:xfrm>
            <a:off x="707082" y="6528792"/>
            <a:ext cx="483108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200" dirty="0"/>
          </a:p>
        </p:txBody>
      </p:sp>
      <p:sp>
        <p:nvSpPr>
          <p:cNvPr id="34" name="SK-8-text-33"/>
          <p:cNvSpPr/>
          <p:nvPr/>
        </p:nvSpPr>
        <p:spPr>
          <a:xfrm>
            <a:off x="10058400" y="6542484"/>
            <a:ext cx="213360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A8B7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80392" cy="6858000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6980" y="0"/>
            <a:ext cx="1584871" cy="960090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655" y="533698"/>
            <a:ext cx="780157" cy="57150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297311"/>
            <a:ext cx="3559969" cy="1769269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352229"/>
            <a:ext cx="134094" cy="1659582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40275" y="2297311"/>
            <a:ext cx="3559969" cy="1769269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0275" y="2352229"/>
            <a:ext cx="134094" cy="1659582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71098" y="2297311"/>
            <a:ext cx="3559969" cy="1769269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71098" y="2352229"/>
            <a:ext cx="134094" cy="1659582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4286250"/>
            <a:ext cx="3559969" cy="1769269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4341019"/>
            <a:ext cx="134094" cy="1659582"/>
          </a:xfrm>
          <a:prstGeom prst="rect">
            <a:avLst/>
          </a:prstGeom>
        </p:spPr>
      </p:pic>
      <p:pic>
        <p:nvPicPr>
          <p:cNvPr id="14" name="SK-9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40275" y="4286250"/>
            <a:ext cx="3559969" cy="1769269"/>
          </a:xfrm>
          <a:prstGeom prst="rect">
            <a:avLst/>
          </a:prstGeom>
        </p:spPr>
      </p:pic>
      <p:pic>
        <p:nvPicPr>
          <p:cNvPr id="15" name="SK-9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40275" y="4341019"/>
            <a:ext cx="134094" cy="1659582"/>
          </a:xfrm>
          <a:prstGeom prst="rect">
            <a:avLst/>
          </a:prstGeom>
        </p:spPr>
      </p:pic>
      <p:pic>
        <p:nvPicPr>
          <p:cNvPr id="16" name="SK-9-img-15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71098" y="4286250"/>
            <a:ext cx="3559969" cy="1769269"/>
          </a:xfrm>
          <a:prstGeom prst="rect">
            <a:avLst/>
          </a:prstGeom>
        </p:spPr>
      </p:pic>
      <p:pic>
        <p:nvPicPr>
          <p:cNvPr id="17" name="SK-9-img-1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71098" y="4341019"/>
            <a:ext cx="134094" cy="1659582"/>
          </a:xfrm>
          <a:prstGeom prst="rect">
            <a:avLst/>
          </a:prstGeom>
        </p:spPr>
      </p:pic>
      <p:pic>
        <p:nvPicPr>
          <p:cNvPr id="18" name="SK-9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9600" y="6295579"/>
            <a:ext cx="11021467" cy="274290"/>
          </a:xfrm>
          <a:prstGeom prst="rect">
            <a:avLst/>
          </a:prstGeom>
        </p:spPr>
      </p:pic>
      <p:pic>
        <p:nvPicPr>
          <p:cNvPr id="19" name="SK-9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9600" y="6295579"/>
            <a:ext cx="170557" cy="274290"/>
          </a:xfrm>
          <a:prstGeom prst="rect">
            <a:avLst/>
          </a:prstGeom>
        </p:spPr>
      </p:pic>
      <p:pic>
        <p:nvPicPr>
          <p:cNvPr id="20" name="SK-9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63694" y="4855369"/>
            <a:ext cx="524173" cy="699492"/>
          </a:xfrm>
          <a:prstGeom prst="rect">
            <a:avLst/>
          </a:prstGeom>
        </p:spPr>
      </p:pic>
      <p:pic>
        <p:nvPicPr>
          <p:cNvPr id="21" name="SK-9-img-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57279" y="4649688"/>
            <a:ext cx="463153" cy="1138386"/>
          </a:xfrm>
          <a:prstGeom prst="rect">
            <a:avLst/>
          </a:prstGeom>
        </p:spPr>
      </p:pic>
      <p:pic>
        <p:nvPicPr>
          <p:cNvPr id="22" name="SK-9-img-2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65584" y="4800600"/>
            <a:ext cx="682675" cy="788640"/>
          </a:xfrm>
          <a:prstGeom prst="rect">
            <a:avLst/>
          </a:prstGeom>
        </p:spPr>
      </p:pic>
      <p:pic>
        <p:nvPicPr>
          <p:cNvPr id="23" name="SK-9-img-22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302675" y="2674590"/>
            <a:ext cx="621655" cy="1028700"/>
          </a:xfrm>
          <a:prstGeom prst="rect">
            <a:avLst/>
          </a:prstGeom>
        </p:spPr>
      </p:pic>
      <p:pic>
        <p:nvPicPr>
          <p:cNvPr id="24" name="SK-9-img-23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632871" y="2708821"/>
            <a:ext cx="499765" cy="953244"/>
          </a:xfrm>
          <a:prstGeom prst="rect">
            <a:avLst/>
          </a:prstGeom>
        </p:spPr>
      </p:pic>
      <p:pic>
        <p:nvPicPr>
          <p:cNvPr id="25" name="SK-9-img-24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65584" y="2695129"/>
            <a:ext cx="694879" cy="973782"/>
          </a:xfrm>
          <a:prstGeom prst="rect">
            <a:avLst/>
          </a:prstGeom>
        </p:spPr>
      </p:pic>
      <p:sp>
        <p:nvSpPr>
          <p:cNvPr id="26" name="SK-9-text-25"/>
          <p:cNvSpPr/>
          <p:nvPr/>
        </p:nvSpPr>
        <p:spPr>
          <a:xfrm>
            <a:off x="597396" y="219373"/>
            <a:ext cx="61912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9 · eGFR MEASUREMENT</a:t>
            </a:r>
            <a:endParaRPr lang="en-US" sz="1500" dirty="0"/>
          </a:p>
        </p:txBody>
      </p:sp>
      <p:sp>
        <p:nvSpPr>
          <p:cNvPr id="27" name="SK-9-text-26"/>
          <p:cNvSpPr/>
          <p:nvPr/>
        </p:nvSpPr>
        <p:spPr>
          <a:xfrm>
            <a:off x="597396" y="747415"/>
            <a:ext cx="10411867" cy="9463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00204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Caveats &amp; Reliability of eGFR</a:t>
            </a:r>
            <a:endParaRPr lang="en-US" sz="2700" dirty="0"/>
          </a:p>
          <a:p>
            <a:pPr marL="0" indent="0" algn="l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00204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has important limitations — know when not to rely on it alone</a:t>
            </a:r>
            <a:endParaRPr lang="en-US" sz="2700" dirty="0"/>
          </a:p>
        </p:txBody>
      </p:sp>
      <p:sp>
        <p:nvSpPr>
          <p:cNvPr id="28" name="SK-9-text-27"/>
          <p:cNvSpPr/>
          <p:nvPr/>
        </p:nvSpPr>
        <p:spPr>
          <a:xfrm>
            <a:off x="585192" y="1885950"/>
            <a:ext cx="11606808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*The CKD-EPI equation assumes stable muscle mass and steady-state creatinine. These conditions break that assumption.</a:t>
            </a:r>
            <a:endParaRPr lang="en-US" sz="1500" dirty="0"/>
          </a:p>
        </p:txBody>
      </p:sp>
      <p:sp>
        <p:nvSpPr>
          <p:cNvPr id="29" name="SK-9-text-28"/>
          <p:cNvSpPr/>
          <p:nvPr/>
        </p:nvSpPr>
        <p:spPr>
          <a:xfrm>
            <a:off x="1658094" y="2585442"/>
            <a:ext cx="488251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Acute Kidney Injury</a:t>
            </a:r>
            <a:endParaRPr lang="en-US" sz="1650" dirty="0"/>
          </a:p>
        </p:txBody>
      </p:sp>
      <p:sp>
        <p:nvSpPr>
          <p:cNvPr id="30" name="SK-9-text-29"/>
          <p:cNvSpPr/>
          <p:nvPr/>
        </p:nvSpPr>
        <p:spPr>
          <a:xfrm>
            <a:off x="1658094" y="2907655"/>
            <a:ext cx="2121396" cy="8777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Creatinine is rising — eGFR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reflects the past, not now.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Repeat within 2 weeks if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is unexpectedly low.</a:t>
            </a:r>
            <a:endParaRPr lang="en-US" sz="1350" dirty="0"/>
          </a:p>
        </p:txBody>
      </p:sp>
      <p:sp>
        <p:nvSpPr>
          <p:cNvPr id="31" name="SK-9-text-30"/>
          <p:cNvSpPr/>
          <p:nvPr/>
        </p:nvSpPr>
        <p:spPr>
          <a:xfrm>
            <a:off x="5279082" y="2592288"/>
            <a:ext cx="2367915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Pregnancy</a:t>
            </a:r>
            <a:endParaRPr lang="en-US" sz="1650" dirty="0"/>
          </a:p>
        </p:txBody>
      </p:sp>
      <p:sp>
        <p:nvSpPr>
          <p:cNvPr id="32" name="SK-9-text-31"/>
          <p:cNvSpPr/>
          <p:nvPr/>
        </p:nvSpPr>
        <p:spPr>
          <a:xfrm>
            <a:off x="5266879" y="2907655"/>
            <a:ext cx="2377380" cy="8777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GFR increases physiologically.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underestimates true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function. Use clinical context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specialist guidance.</a:t>
            </a:r>
            <a:endParaRPr lang="en-US" sz="1350" dirty="0"/>
          </a:p>
        </p:txBody>
      </p:sp>
      <p:sp>
        <p:nvSpPr>
          <p:cNvPr id="33" name="SK-9-text-32"/>
          <p:cNvSpPr/>
          <p:nvPr/>
        </p:nvSpPr>
        <p:spPr>
          <a:xfrm>
            <a:off x="9021961" y="2578596"/>
            <a:ext cx="3170039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Oedema / Fluid Overload</a:t>
            </a:r>
            <a:endParaRPr lang="en-US" sz="1650" dirty="0"/>
          </a:p>
        </p:txBody>
      </p:sp>
      <p:sp>
        <p:nvSpPr>
          <p:cNvPr id="34" name="SK-9-text-33"/>
          <p:cNvSpPr/>
          <p:nvPr/>
        </p:nvSpPr>
        <p:spPr>
          <a:xfrm>
            <a:off x="9009757" y="2907655"/>
            <a:ext cx="2377380" cy="8777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Dilutional effects and altered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creatinine distribution reduce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accuracy. Includes heart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nephrotic syndrome, cirrhosis.</a:t>
            </a:r>
            <a:endParaRPr lang="en-US" sz="1350" dirty="0"/>
          </a:p>
        </p:txBody>
      </p:sp>
      <p:sp>
        <p:nvSpPr>
          <p:cNvPr id="35" name="SK-9-text-34"/>
          <p:cNvSpPr/>
          <p:nvPr/>
        </p:nvSpPr>
        <p:spPr>
          <a:xfrm>
            <a:off x="1658094" y="4581079"/>
            <a:ext cx="4128135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High Muscle Mass</a:t>
            </a:r>
            <a:endParaRPr lang="en-US" sz="1650" dirty="0"/>
          </a:p>
        </p:txBody>
      </p:sp>
      <p:sp>
        <p:nvSpPr>
          <p:cNvPr id="36" name="SK-9-text-35"/>
          <p:cNvSpPr/>
          <p:nvPr/>
        </p:nvSpPr>
        <p:spPr>
          <a:xfrm>
            <a:off x="1658094" y="4910286"/>
            <a:ext cx="2377380" cy="8709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Bodybuilders and athletes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produce more creatinine —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will be falsely low. Cystatin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 may be more accurate.</a:t>
            </a:r>
            <a:endParaRPr lang="en-US" sz="1350" dirty="0"/>
          </a:p>
        </p:txBody>
      </p:sp>
      <p:sp>
        <p:nvSpPr>
          <p:cNvPr id="37" name="SK-9-text-36"/>
          <p:cNvSpPr/>
          <p:nvPr/>
        </p:nvSpPr>
        <p:spPr>
          <a:xfrm>
            <a:off x="5279082" y="4512469"/>
            <a:ext cx="6391275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Muscle Wasting / Cachexia</a:t>
            </a:r>
            <a:endParaRPr lang="en-US" sz="1650" dirty="0"/>
          </a:p>
        </p:txBody>
      </p:sp>
      <p:sp>
        <p:nvSpPr>
          <p:cNvPr id="38" name="SK-9-text-37"/>
          <p:cNvSpPr/>
          <p:nvPr/>
        </p:nvSpPr>
        <p:spPr>
          <a:xfrm>
            <a:off x="5266879" y="4841677"/>
            <a:ext cx="2560290" cy="10697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Includes malnutrition,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amputation, prolonged illness.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Less creatinine produced —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falsely elevated. True GFR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worse than it appears.</a:t>
            </a:r>
            <a:endParaRPr lang="en-US" sz="1350" dirty="0"/>
          </a:p>
        </p:txBody>
      </p:sp>
      <p:sp>
        <p:nvSpPr>
          <p:cNvPr id="39" name="SK-9-text-38"/>
          <p:cNvSpPr/>
          <p:nvPr/>
        </p:nvSpPr>
        <p:spPr>
          <a:xfrm>
            <a:off x="9021961" y="4512469"/>
            <a:ext cx="3170039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High Protein Intake</a:t>
            </a:r>
            <a:endParaRPr lang="en-US" sz="1650" dirty="0"/>
          </a:p>
        </p:txBody>
      </p:sp>
      <p:sp>
        <p:nvSpPr>
          <p:cNvPr id="40" name="SK-9-text-39"/>
          <p:cNvSpPr/>
          <p:nvPr/>
        </p:nvSpPr>
        <p:spPr>
          <a:xfrm>
            <a:off x="9009757" y="4841677"/>
            <a:ext cx="2633365" cy="10766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Protein supplements and high-meat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diets transiently raise creatinine.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Advise no dietary restriction needed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routine testing (meat fasting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rule removed from NICE CKS).</a:t>
            </a:r>
            <a:endParaRPr lang="en-US" sz="1350" dirty="0"/>
          </a:p>
        </p:txBody>
      </p:sp>
      <p:sp>
        <p:nvSpPr>
          <p:cNvPr id="41" name="SK-9-text-40"/>
          <p:cNvSpPr/>
          <p:nvPr/>
        </p:nvSpPr>
        <p:spPr>
          <a:xfrm>
            <a:off x="828973" y="6331404"/>
            <a:ext cx="11363027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Pearl: “If eGFR &gt;60 and you suspect deterioration, a rise in serum creatinine &gt;20% is a more reliable marker than the absolute eGFR value.”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14486" cy="6858000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788" y="1803648"/>
            <a:ext cx="682675" cy="75307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788" y="2091630"/>
            <a:ext cx="3633192" cy="452586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788" y="2544217"/>
            <a:ext cx="3633192" cy="3024336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2091630"/>
            <a:ext cx="3633192" cy="452586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000" y="2544217"/>
            <a:ext cx="3633192" cy="3024336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7788" y="5719465"/>
            <a:ext cx="7510165" cy="726877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7788" y="5719465"/>
            <a:ext cx="121890" cy="726877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72753" y="6400502"/>
            <a:ext cx="6851898" cy="9525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56290" y="0"/>
            <a:ext cx="3535561" cy="6583561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29365" y="1529209"/>
            <a:ext cx="2938165" cy="4286250"/>
          </a:xfrm>
          <a:prstGeom prst="rect">
            <a:avLst/>
          </a:prstGeom>
        </p:spPr>
      </p:pic>
      <p:sp>
        <p:nvSpPr>
          <p:cNvPr id="14" name="SK-10-text-13"/>
          <p:cNvSpPr/>
          <p:nvPr/>
        </p:nvSpPr>
        <p:spPr>
          <a:xfrm>
            <a:off x="853380" y="377130"/>
            <a:ext cx="72580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88888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SLIDE 10 · DIAGNOSIS &amp; STAGING</a:t>
            </a:r>
            <a:endParaRPr lang="en-US" sz="1500" dirty="0"/>
          </a:p>
        </p:txBody>
      </p:sp>
      <p:sp>
        <p:nvSpPr>
          <p:cNvPr id="15" name="SK-10-text-14"/>
          <p:cNvSpPr/>
          <p:nvPr/>
        </p:nvSpPr>
        <p:spPr>
          <a:xfrm>
            <a:off x="865584" y="699492"/>
            <a:ext cx="4523184" cy="10423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3630"/>
              </a:lnSpc>
              <a:buNone/>
            </a:pPr>
            <a:r>
              <a:rPr lang="en-US" sz="3300" b="1" dirty="0">
                <a:solidFill>
                  <a:srgbClr val="001F3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CKD in Older Adults</a:t>
            </a:r>
            <a:endParaRPr lang="en-US" sz="3300" dirty="0"/>
          </a:p>
          <a:p>
            <a:pPr marL="0" indent="0" algn="l">
              <a:lnSpc>
                <a:spcPts val="3630"/>
              </a:lnSpc>
              <a:buNone/>
            </a:pPr>
            <a:r>
              <a:rPr lang="en-US" sz="3300" b="1" dirty="0">
                <a:solidFill>
                  <a:srgbClr val="001F3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vs Normal Ageing</a:t>
            </a:r>
            <a:endParaRPr lang="en-US" sz="3300" dirty="0"/>
          </a:p>
        </p:txBody>
      </p:sp>
      <p:sp>
        <p:nvSpPr>
          <p:cNvPr id="16" name="SK-10-text-15"/>
          <p:cNvSpPr/>
          <p:nvPr/>
        </p:nvSpPr>
        <p:spPr>
          <a:xfrm>
            <a:off x="1755577" y="2221855"/>
            <a:ext cx="322040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NORMAL AGEING</a:t>
            </a:r>
            <a:endParaRPr lang="en-US" sz="1575" dirty="0"/>
          </a:p>
        </p:txBody>
      </p:sp>
      <p:sp>
        <p:nvSpPr>
          <p:cNvPr id="17" name="SK-10-text-16"/>
          <p:cNvSpPr/>
          <p:nvPr/>
        </p:nvSpPr>
        <p:spPr>
          <a:xfrm>
            <a:off x="1011882" y="2715667"/>
            <a:ext cx="221170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Age &gt;70</a:t>
            </a:r>
            <a:endParaRPr lang="en-US" sz="1350" dirty="0"/>
          </a:p>
        </p:txBody>
      </p:sp>
      <p:sp>
        <p:nvSpPr>
          <p:cNvPr id="18" name="SK-10-text-17"/>
          <p:cNvSpPr/>
          <p:nvPr/>
        </p:nvSpPr>
        <p:spPr>
          <a:xfrm>
            <a:off x="1011882" y="3038029"/>
            <a:ext cx="639508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eGFR 45–59 ml/min/1.73m²</a:t>
            </a:r>
            <a:endParaRPr lang="en-US" sz="1350" dirty="0"/>
          </a:p>
        </p:txBody>
      </p:sp>
      <p:sp>
        <p:nvSpPr>
          <p:cNvPr id="19" name="SK-10-text-18"/>
          <p:cNvSpPr/>
          <p:nvPr/>
        </p:nvSpPr>
        <p:spPr>
          <a:xfrm>
            <a:off x="1011882" y="3380929"/>
            <a:ext cx="3096667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Stable over time — no significant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decline</a:t>
            </a:r>
            <a:endParaRPr lang="en-US" sz="1350" dirty="0"/>
          </a:p>
        </p:txBody>
      </p:sp>
      <p:sp>
        <p:nvSpPr>
          <p:cNvPr id="20" name="SK-10-text-19"/>
          <p:cNvSpPr/>
          <p:nvPr/>
        </p:nvSpPr>
        <p:spPr>
          <a:xfrm>
            <a:off x="1011882" y="3943350"/>
            <a:ext cx="701230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No proteinuria (ACR &lt;3 mg/mmol)</a:t>
            </a:r>
            <a:endParaRPr lang="en-US" sz="1350" dirty="0"/>
          </a:p>
        </p:txBody>
      </p:sp>
      <p:sp>
        <p:nvSpPr>
          <p:cNvPr id="21" name="SK-10-text-20"/>
          <p:cNvSpPr/>
          <p:nvPr/>
        </p:nvSpPr>
        <p:spPr>
          <a:xfrm>
            <a:off x="1011882" y="4286250"/>
            <a:ext cx="317182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No haematuria</a:t>
            </a:r>
            <a:endParaRPr lang="en-US" sz="1350" dirty="0"/>
          </a:p>
        </p:txBody>
      </p:sp>
      <p:sp>
        <p:nvSpPr>
          <p:cNvPr id="22" name="SK-10-text-21"/>
          <p:cNvSpPr/>
          <p:nvPr/>
        </p:nvSpPr>
        <p:spPr>
          <a:xfrm>
            <a:off x="1011882" y="4622155"/>
            <a:ext cx="564070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No structural abnormality</a:t>
            </a:r>
            <a:endParaRPr lang="en-US" sz="1350" dirty="0"/>
          </a:p>
        </p:txBody>
      </p:sp>
      <p:sp>
        <p:nvSpPr>
          <p:cNvPr id="23" name="SK-10-text-22"/>
          <p:cNvSpPr/>
          <p:nvPr/>
        </p:nvSpPr>
        <p:spPr>
          <a:xfrm>
            <a:off x="975271" y="4972050"/>
            <a:ext cx="3255169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E7D7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CKD label may NOT be appropriate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E7D7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— clinical judgement required</a:t>
            </a:r>
            <a:endParaRPr lang="en-US" sz="1500" dirty="0"/>
          </a:p>
        </p:txBody>
      </p:sp>
      <p:sp>
        <p:nvSpPr>
          <p:cNvPr id="24" name="SK-10-text-23"/>
          <p:cNvSpPr/>
          <p:nvPr/>
        </p:nvSpPr>
        <p:spPr>
          <a:xfrm>
            <a:off x="5254675" y="2215009"/>
            <a:ext cx="4420552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CKD LABEL REQUIRED</a:t>
            </a:r>
            <a:endParaRPr lang="en-US" sz="1575" dirty="0"/>
          </a:p>
        </p:txBody>
      </p:sp>
      <p:sp>
        <p:nvSpPr>
          <p:cNvPr id="25" name="SK-10-text-24"/>
          <p:cNvSpPr/>
          <p:nvPr/>
        </p:nvSpPr>
        <p:spPr>
          <a:xfrm>
            <a:off x="4645075" y="2715667"/>
            <a:ext cx="509206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Any age with eGFR &lt;45</a:t>
            </a:r>
            <a:endParaRPr lang="en-US" sz="1350" dirty="0"/>
          </a:p>
        </p:txBody>
      </p:sp>
      <p:sp>
        <p:nvSpPr>
          <p:cNvPr id="26" name="SK-10-text-25"/>
          <p:cNvSpPr/>
          <p:nvPr/>
        </p:nvSpPr>
        <p:spPr>
          <a:xfrm>
            <a:off x="4645075" y="3058567"/>
            <a:ext cx="7546925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eGFR 45–59 WITH declining trajectory</a:t>
            </a:r>
            <a:endParaRPr lang="en-US" sz="1350" dirty="0"/>
          </a:p>
        </p:txBody>
      </p:sp>
      <p:sp>
        <p:nvSpPr>
          <p:cNvPr id="27" name="SK-10-text-26"/>
          <p:cNvSpPr/>
          <p:nvPr/>
        </p:nvSpPr>
        <p:spPr>
          <a:xfrm>
            <a:off x="4645075" y="3401467"/>
            <a:ext cx="754692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Proteinuria present (ACR ≥3 mg/mmol)</a:t>
            </a:r>
            <a:endParaRPr lang="en-US" sz="1350" dirty="0"/>
          </a:p>
        </p:txBody>
      </p:sp>
      <p:sp>
        <p:nvSpPr>
          <p:cNvPr id="28" name="SK-10-text-27"/>
          <p:cNvSpPr/>
          <p:nvPr/>
        </p:nvSpPr>
        <p:spPr>
          <a:xfrm>
            <a:off x="4645075" y="3744367"/>
            <a:ext cx="605218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Haematuria (non-urological)</a:t>
            </a:r>
            <a:endParaRPr lang="en-US" sz="1350" dirty="0"/>
          </a:p>
        </p:txBody>
      </p:sp>
      <p:sp>
        <p:nvSpPr>
          <p:cNvPr id="29" name="SK-10-text-28"/>
          <p:cNvSpPr/>
          <p:nvPr/>
        </p:nvSpPr>
        <p:spPr>
          <a:xfrm>
            <a:off x="4645075" y="4087267"/>
            <a:ext cx="625792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Structural renal abnormality</a:t>
            </a:r>
            <a:endParaRPr lang="en-US" sz="1350" dirty="0"/>
          </a:p>
        </p:txBody>
      </p:sp>
      <p:sp>
        <p:nvSpPr>
          <p:cNvPr id="30" name="SK-10-text-29"/>
          <p:cNvSpPr/>
          <p:nvPr/>
        </p:nvSpPr>
        <p:spPr>
          <a:xfrm>
            <a:off x="4645075" y="4423321"/>
            <a:ext cx="625792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History of kidney transplant</a:t>
            </a:r>
            <a:endParaRPr lang="en-US" sz="1350" dirty="0"/>
          </a:p>
        </p:txBody>
      </p:sp>
      <p:sp>
        <p:nvSpPr>
          <p:cNvPr id="31" name="SK-10-text-30"/>
          <p:cNvSpPr/>
          <p:nvPr/>
        </p:nvSpPr>
        <p:spPr>
          <a:xfrm>
            <a:off x="4632871" y="4978896"/>
            <a:ext cx="3474690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D9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Two abnormal results ≥90 days apart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D9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required to confirm</a:t>
            </a:r>
            <a:endParaRPr lang="en-US" sz="1500" dirty="0"/>
          </a:p>
        </p:txBody>
      </p:sp>
      <p:sp>
        <p:nvSpPr>
          <p:cNvPr id="32" name="SK-10-text-31"/>
          <p:cNvSpPr/>
          <p:nvPr/>
        </p:nvSpPr>
        <p:spPr>
          <a:xfrm>
            <a:off x="1133773" y="5822305"/>
            <a:ext cx="6790879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eGFR 45–59 in a patient aged &gt;70, stable and without damage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markers — consider normal ageing, not CKD</a:t>
            </a:r>
            <a:endParaRPr lang="en-US" sz="1650" dirty="0"/>
          </a:p>
        </p:txBody>
      </p:sp>
      <p:sp>
        <p:nvSpPr>
          <p:cNvPr id="33" name="SK-10-text-32"/>
          <p:cNvSpPr/>
          <p:nvPr/>
        </p:nvSpPr>
        <p:spPr>
          <a:xfrm>
            <a:off x="9509671" y="1289298"/>
            <a:ext cx="2682329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1F3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Clinical Context</a:t>
            </a:r>
            <a:endParaRPr lang="en-US" sz="1350" dirty="0"/>
          </a:p>
        </p:txBody>
      </p:sp>
      <p:sp>
        <p:nvSpPr>
          <p:cNvPr id="34" name="SK-10-text-33"/>
          <p:cNvSpPr/>
          <p:nvPr/>
        </p:nvSpPr>
        <p:spPr>
          <a:xfrm>
            <a:off x="8753773" y="5938986"/>
            <a:ext cx="343822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001F3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Age-related GFR decline is physiological</a:t>
            </a:r>
            <a:endParaRPr lang="en-US" sz="1050" dirty="0"/>
          </a:p>
        </p:txBody>
      </p:sp>
      <p:sp>
        <p:nvSpPr>
          <p:cNvPr id="35" name="SK-10-text-34"/>
          <p:cNvSpPr/>
          <p:nvPr/>
        </p:nvSpPr>
        <p:spPr>
          <a:xfrm>
            <a:off x="8826996" y="6137821"/>
            <a:ext cx="3365004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001F3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— labelling requires clinical judgement</a:t>
            </a:r>
            <a:endParaRPr lang="en-US" sz="1050" dirty="0"/>
          </a:p>
        </p:txBody>
      </p:sp>
      <p:sp>
        <p:nvSpPr>
          <p:cNvPr id="36" name="SK-10-text-35"/>
          <p:cNvSpPr/>
          <p:nvPr/>
        </p:nvSpPr>
        <p:spPr>
          <a:xfrm>
            <a:off x="804565" y="6631632"/>
            <a:ext cx="519684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· CKD Teaching Deck</a:t>
            </a:r>
            <a:endParaRPr lang="en-US" sz="1050" dirty="0"/>
          </a:p>
        </p:txBody>
      </p:sp>
      <p:sp>
        <p:nvSpPr>
          <p:cNvPr id="37" name="SK-10-text-36"/>
          <p:cNvSpPr/>
          <p:nvPr/>
        </p:nvSpPr>
        <p:spPr>
          <a:xfrm>
            <a:off x="10131475" y="6638479"/>
            <a:ext cx="2060525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1E7D7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94965" cy="651421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51421"/>
            <a:ext cx="194965" cy="5849838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501259"/>
            <a:ext cx="12192000" cy="356592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973" y="685800"/>
            <a:ext cx="1328886" cy="301675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973" y="2314724"/>
            <a:ext cx="1060698" cy="47625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04957" y="726877"/>
            <a:ext cx="2657773" cy="5280571"/>
          </a:xfrm>
          <a:prstGeom prst="rect">
            <a:avLst/>
          </a:prstGeom>
        </p:spPr>
      </p:pic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8973" y="3086100"/>
            <a:ext cx="2352973" cy="1906488"/>
          </a:xfrm>
          <a:prstGeom prst="rect">
            <a:avLst/>
          </a:prstGeom>
        </p:spPr>
      </p:pic>
      <p:pic>
        <p:nvPicPr>
          <p:cNvPr id="10" name="SK-1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8973" y="3086100"/>
            <a:ext cx="85279" cy="1906488"/>
          </a:xfrm>
          <a:prstGeom prst="rect">
            <a:avLst/>
          </a:prstGeom>
        </p:spPr>
      </p:pic>
      <p:pic>
        <p:nvPicPr>
          <p:cNvPr id="11" name="SK-11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89263" y="3086100"/>
            <a:ext cx="2352973" cy="1906488"/>
          </a:xfrm>
          <a:prstGeom prst="rect">
            <a:avLst/>
          </a:prstGeom>
        </p:spPr>
      </p:pic>
      <p:pic>
        <p:nvPicPr>
          <p:cNvPr id="12" name="SK-11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89263" y="3086100"/>
            <a:ext cx="85279" cy="1906488"/>
          </a:xfrm>
          <a:prstGeom prst="rect">
            <a:avLst/>
          </a:prstGeom>
        </p:spPr>
      </p:pic>
      <p:pic>
        <p:nvPicPr>
          <p:cNvPr id="13" name="SK-11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49553" y="3086100"/>
            <a:ext cx="2352973" cy="1906488"/>
          </a:xfrm>
          <a:prstGeom prst="rect">
            <a:avLst/>
          </a:prstGeom>
        </p:spPr>
      </p:pic>
      <p:pic>
        <p:nvPicPr>
          <p:cNvPr id="14" name="SK-11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49553" y="3086100"/>
            <a:ext cx="85279" cy="1906488"/>
          </a:xfrm>
          <a:prstGeom prst="rect">
            <a:avLst/>
          </a:prstGeom>
        </p:spPr>
      </p:pic>
      <p:pic>
        <p:nvPicPr>
          <p:cNvPr id="15" name="SK-11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8973" y="5239494"/>
            <a:ext cx="7473553" cy="767953"/>
          </a:xfrm>
          <a:prstGeom prst="rect">
            <a:avLst/>
          </a:prstGeom>
        </p:spPr>
      </p:pic>
      <p:pic>
        <p:nvPicPr>
          <p:cNvPr id="16" name="SK-11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8973" y="5239494"/>
            <a:ext cx="85279" cy="767953"/>
          </a:xfrm>
          <a:prstGeom prst="rect">
            <a:avLst/>
          </a:prstGeom>
        </p:spPr>
      </p:pic>
      <p:pic>
        <p:nvPicPr>
          <p:cNvPr id="17" name="SK-11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533757" y="4642842"/>
            <a:ext cx="1389757" cy="1721346"/>
          </a:xfrm>
          <a:prstGeom prst="rect">
            <a:avLst/>
          </a:prstGeom>
        </p:spPr>
      </p:pic>
      <p:pic>
        <p:nvPicPr>
          <p:cNvPr id="18" name="SK-11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473059" y="5164038"/>
            <a:ext cx="1060698" cy="315367"/>
          </a:xfrm>
          <a:prstGeom prst="rect">
            <a:avLst/>
          </a:prstGeom>
        </p:spPr>
      </p:pic>
      <p:pic>
        <p:nvPicPr>
          <p:cNvPr id="19" name="SK-11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75490" y="4190107"/>
            <a:ext cx="292596" cy="390823"/>
          </a:xfrm>
          <a:prstGeom prst="rect">
            <a:avLst/>
          </a:prstGeom>
        </p:spPr>
      </p:pic>
      <p:pic>
        <p:nvPicPr>
          <p:cNvPr id="20" name="SK-11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582894" y="3202632"/>
            <a:ext cx="889992" cy="864096"/>
          </a:xfrm>
          <a:prstGeom prst="rect">
            <a:avLst/>
          </a:prstGeom>
        </p:spPr>
      </p:pic>
      <p:pic>
        <p:nvPicPr>
          <p:cNvPr id="21" name="SK-11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875490" y="2660898"/>
            <a:ext cx="292596" cy="397669"/>
          </a:xfrm>
          <a:prstGeom prst="rect">
            <a:avLst/>
          </a:prstGeom>
        </p:spPr>
      </p:pic>
      <p:pic>
        <p:nvPicPr>
          <p:cNvPr id="22" name="SK-11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460855" y="1254919"/>
            <a:ext cx="1097161" cy="1282303"/>
          </a:xfrm>
          <a:prstGeom prst="rect">
            <a:avLst/>
          </a:prstGeom>
        </p:spPr>
      </p:pic>
      <p:pic>
        <p:nvPicPr>
          <p:cNvPr id="23" name="SK-11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083796" y="3271242"/>
            <a:ext cx="390079" cy="342900"/>
          </a:xfrm>
          <a:prstGeom prst="rect">
            <a:avLst/>
          </a:prstGeom>
        </p:spPr>
      </p:pic>
      <p:pic>
        <p:nvPicPr>
          <p:cNvPr id="24" name="SK-11-img-23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11153" y="3250555"/>
            <a:ext cx="426690" cy="377130"/>
          </a:xfrm>
          <a:prstGeom prst="rect">
            <a:avLst/>
          </a:prstGeom>
        </p:spPr>
      </p:pic>
      <p:pic>
        <p:nvPicPr>
          <p:cNvPr id="25" name="SK-11-img-24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48494" y="3257550"/>
            <a:ext cx="304800" cy="370284"/>
          </a:xfrm>
          <a:prstGeom prst="rect">
            <a:avLst/>
          </a:prstGeom>
        </p:spPr>
      </p:pic>
      <p:sp>
        <p:nvSpPr>
          <p:cNvPr id="26" name="SK-11-text-25"/>
          <p:cNvSpPr/>
          <p:nvPr/>
        </p:nvSpPr>
        <p:spPr>
          <a:xfrm>
            <a:off x="828973" y="287982"/>
            <a:ext cx="207454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11 / 30</a:t>
            </a:r>
            <a:endParaRPr lang="en-US" sz="1350" dirty="0"/>
          </a:p>
        </p:txBody>
      </p:sp>
      <p:sp>
        <p:nvSpPr>
          <p:cNvPr id="27" name="SK-11-text-26"/>
          <p:cNvSpPr/>
          <p:nvPr/>
        </p:nvSpPr>
        <p:spPr>
          <a:xfrm>
            <a:off x="938659" y="733723"/>
            <a:ext cx="221837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PROTEINURIA</a:t>
            </a:r>
            <a:endParaRPr lang="en-US" sz="1275" dirty="0"/>
          </a:p>
        </p:txBody>
      </p:sp>
      <p:sp>
        <p:nvSpPr>
          <p:cNvPr id="28" name="SK-11-text-27"/>
          <p:cNvSpPr/>
          <p:nvPr/>
        </p:nvSpPr>
        <p:spPr>
          <a:xfrm>
            <a:off x="816769" y="1124694"/>
            <a:ext cx="5620494" cy="11040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4290"/>
              </a:lnSpc>
              <a:buNone/>
            </a:pPr>
            <a:r>
              <a:rPr lang="en-US" sz="39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Proteinuria Assessment</a:t>
            </a:r>
            <a:endParaRPr lang="en-US" sz="3900" dirty="0"/>
          </a:p>
          <a:p>
            <a:pPr marL="0" indent="0" algn="l">
              <a:lnSpc>
                <a:spcPts val="4290"/>
              </a:lnSpc>
              <a:buNone/>
            </a:pPr>
            <a:r>
              <a:rPr lang="en-US" sz="39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&amp; ACR Testing</a:t>
            </a:r>
            <a:endParaRPr lang="en-US" sz="3900" dirty="0"/>
          </a:p>
        </p:txBody>
      </p:sp>
      <p:sp>
        <p:nvSpPr>
          <p:cNvPr id="29" name="SK-11-text-28"/>
          <p:cNvSpPr/>
          <p:nvPr/>
        </p:nvSpPr>
        <p:spPr>
          <a:xfrm>
            <a:off x="804565" y="2509986"/>
            <a:ext cx="11387435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7F8C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ACR is the first-line test — more sensitive than PCR at low proteinuria levels</a:t>
            </a:r>
            <a:endParaRPr lang="en-US" sz="1650" dirty="0"/>
          </a:p>
        </p:txBody>
      </p:sp>
      <p:sp>
        <p:nvSpPr>
          <p:cNvPr id="30" name="SK-11-text-29"/>
          <p:cNvSpPr/>
          <p:nvPr/>
        </p:nvSpPr>
        <p:spPr>
          <a:xfrm>
            <a:off x="1450777" y="3319165"/>
            <a:ext cx="387667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First-Line Test</a:t>
            </a:r>
            <a:endParaRPr lang="en-US" sz="1650" dirty="0"/>
          </a:p>
        </p:txBody>
      </p:sp>
      <p:sp>
        <p:nvSpPr>
          <p:cNvPr id="31" name="SK-11-text-30"/>
          <p:cNvSpPr/>
          <p:nvPr/>
        </p:nvSpPr>
        <p:spPr>
          <a:xfrm>
            <a:off x="1036290" y="3771900"/>
            <a:ext cx="1853059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Urine Albumin:Creatinine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Ratio (ACR)</a:t>
            </a:r>
            <a:endParaRPr lang="en-US" sz="1350" dirty="0"/>
          </a:p>
        </p:txBody>
      </p:sp>
      <p:sp>
        <p:nvSpPr>
          <p:cNvPr id="32" name="SK-11-text-31"/>
          <p:cNvSpPr/>
          <p:nvPr/>
        </p:nvSpPr>
        <p:spPr>
          <a:xfrm>
            <a:off x="1036290" y="4375398"/>
            <a:ext cx="1889671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7F8C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Requested when screening for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7F8C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 monitoring CKD</a:t>
            </a:r>
            <a:endParaRPr lang="en-US" sz="1050" dirty="0"/>
          </a:p>
        </p:txBody>
      </p:sp>
      <p:sp>
        <p:nvSpPr>
          <p:cNvPr id="33" name="SK-11-text-32"/>
          <p:cNvSpPr/>
          <p:nvPr/>
        </p:nvSpPr>
        <p:spPr>
          <a:xfrm>
            <a:off x="4011067" y="3332857"/>
            <a:ext cx="337375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Specimen Type</a:t>
            </a:r>
            <a:endParaRPr lang="en-US" sz="1650" dirty="0"/>
          </a:p>
        </p:txBody>
      </p:sp>
      <p:sp>
        <p:nvSpPr>
          <p:cNvPr id="34" name="SK-11-text-33"/>
          <p:cNvSpPr/>
          <p:nvPr/>
        </p:nvSpPr>
        <p:spPr>
          <a:xfrm>
            <a:off x="3511153" y="3771900"/>
            <a:ext cx="2109192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First morning void —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preferred but not mandatory</a:t>
            </a:r>
            <a:endParaRPr lang="en-US" sz="1350" dirty="0"/>
          </a:p>
        </p:txBody>
      </p:sp>
      <p:sp>
        <p:nvSpPr>
          <p:cNvPr id="35" name="SK-11-text-34"/>
          <p:cNvSpPr/>
          <p:nvPr/>
        </p:nvSpPr>
        <p:spPr>
          <a:xfrm>
            <a:off x="3511153" y="4375398"/>
            <a:ext cx="2011561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7F8C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Avoids orthostatic proteinuria —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7F8C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gives most reliable result</a:t>
            </a:r>
            <a:endParaRPr lang="en-US" sz="1050" dirty="0"/>
          </a:p>
        </p:txBody>
      </p:sp>
      <p:sp>
        <p:nvSpPr>
          <p:cNvPr id="36" name="SK-11-text-35"/>
          <p:cNvSpPr/>
          <p:nvPr/>
        </p:nvSpPr>
        <p:spPr>
          <a:xfrm>
            <a:off x="6534894" y="3319165"/>
            <a:ext cx="312229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ACR over PCR</a:t>
            </a:r>
            <a:endParaRPr lang="en-US" sz="1650" dirty="0"/>
          </a:p>
        </p:txBody>
      </p:sp>
      <p:sp>
        <p:nvSpPr>
          <p:cNvPr id="37" name="SK-11-text-36"/>
          <p:cNvSpPr/>
          <p:nvPr/>
        </p:nvSpPr>
        <p:spPr>
          <a:xfrm>
            <a:off x="6071592" y="3771900"/>
            <a:ext cx="1828800" cy="6171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ACR is more sensitive at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detecting low-level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albuminuria</a:t>
            </a:r>
            <a:endParaRPr lang="en-US" sz="1350" dirty="0"/>
          </a:p>
        </p:txBody>
      </p:sp>
      <p:sp>
        <p:nvSpPr>
          <p:cNvPr id="38" name="SK-11-text-37"/>
          <p:cNvSpPr/>
          <p:nvPr/>
        </p:nvSpPr>
        <p:spPr>
          <a:xfrm>
            <a:off x="6071592" y="4437013"/>
            <a:ext cx="2194471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7F8C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PCR may be used for quantification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7F8C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once proteinuria is established</a:t>
            </a:r>
            <a:endParaRPr lang="en-US" sz="1050" dirty="0"/>
          </a:p>
        </p:txBody>
      </p:sp>
      <p:sp>
        <p:nvSpPr>
          <p:cNvPr id="39" name="SK-11-text-38"/>
          <p:cNvSpPr/>
          <p:nvPr/>
        </p:nvSpPr>
        <p:spPr>
          <a:xfrm>
            <a:off x="1036290" y="5383411"/>
            <a:ext cx="416147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16A08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CONFIRMED PROTEINURIA</a:t>
            </a:r>
            <a:endParaRPr lang="en-US" sz="1275" dirty="0"/>
          </a:p>
        </p:txBody>
      </p:sp>
      <p:sp>
        <p:nvSpPr>
          <p:cNvPr id="40" name="SK-11-text-39"/>
          <p:cNvSpPr/>
          <p:nvPr/>
        </p:nvSpPr>
        <p:spPr>
          <a:xfrm>
            <a:off x="1024086" y="5630317"/>
            <a:ext cx="11167914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ACR ≥3 mg/mmol on two separate occasions ≥90 days apart – single result alone is insufficient</a:t>
            </a:r>
            <a:endParaRPr lang="en-US" sz="1350" dirty="0"/>
          </a:p>
        </p:txBody>
      </p:sp>
      <p:sp>
        <p:nvSpPr>
          <p:cNvPr id="41" name="SK-11-text-40"/>
          <p:cNvSpPr/>
          <p:nvPr/>
        </p:nvSpPr>
        <p:spPr>
          <a:xfrm>
            <a:off x="9460855" y="4759375"/>
            <a:ext cx="1072753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6A08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ACR</a:t>
            </a:r>
            <a:endParaRPr lang="en-US" sz="1050" dirty="0"/>
          </a:p>
          <a:p>
            <a:pPr marL="0" indent="0" algn="ctr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6A08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PCR</a:t>
            </a:r>
            <a:endParaRPr lang="en-US" sz="1050" dirty="0"/>
          </a:p>
        </p:txBody>
      </p:sp>
      <p:sp>
        <p:nvSpPr>
          <p:cNvPr id="42" name="SK-11-text-41"/>
          <p:cNvSpPr/>
          <p:nvPr/>
        </p:nvSpPr>
        <p:spPr>
          <a:xfrm>
            <a:off x="804565" y="6604248"/>
            <a:ext cx="1047750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· CKD: Diagnosis, Staging &amp; Assessment</a:t>
            </a:r>
            <a:endParaRPr lang="en-US" sz="1050" dirty="0"/>
          </a:p>
        </p:txBody>
      </p:sp>
      <p:sp>
        <p:nvSpPr>
          <p:cNvPr id="43" name="SK-11-text-42"/>
          <p:cNvSpPr/>
          <p:nvPr/>
        </p:nvSpPr>
        <p:spPr>
          <a:xfrm>
            <a:off x="9960769" y="6604248"/>
            <a:ext cx="2231231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77875" cy="6858000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879" y="1350913"/>
            <a:ext cx="1670298" cy="82153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898" y="2503140"/>
            <a:ext cx="5437584" cy="3168253"/>
          </a:xfrm>
          <a:prstGeom prst="rect">
            <a:avLst/>
          </a:prstGeom>
        </p:spPr>
      </p:pic>
      <p:pic>
        <p:nvPicPr>
          <p:cNvPr id="6" name="SK-1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879" y="2503140"/>
            <a:ext cx="170557" cy="3168253"/>
          </a:xfrm>
          <a:prstGeom prst="rect">
            <a:avLst/>
          </a:prstGeom>
        </p:spPr>
      </p:pic>
      <p:pic>
        <p:nvPicPr>
          <p:cNvPr id="7" name="SK-1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6055" y="5842992"/>
            <a:ext cx="3779490" cy="315367"/>
          </a:xfrm>
          <a:prstGeom prst="rect">
            <a:avLst/>
          </a:prstGeom>
        </p:spPr>
      </p:pic>
      <p:pic>
        <p:nvPicPr>
          <p:cNvPr id="8" name="SK-1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2728" y="1625203"/>
            <a:ext cx="9525" cy="4581079"/>
          </a:xfrm>
          <a:prstGeom prst="rect">
            <a:avLst/>
          </a:prstGeom>
        </p:spPr>
      </p:pic>
      <p:pic>
        <p:nvPicPr>
          <p:cNvPr id="9" name="SK-1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49294" y="2002482"/>
            <a:ext cx="463153" cy="61615"/>
          </a:xfrm>
          <a:prstGeom prst="rect">
            <a:avLst/>
          </a:prstGeom>
        </p:spPr>
      </p:pic>
      <p:pic>
        <p:nvPicPr>
          <p:cNvPr id="10" name="SK-1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02761" y="2173932"/>
            <a:ext cx="4389090" cy="671959"/>
          </a:xfrm>
          <a:prstGeom prst="rect">
            <a:avLst/>
          </a:prstGeom>
        </p:spPr>
      </p:pic>
      <p:pic>
        <p:nvPicPr>
          <p:cNvPr id="11" name="SK-1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02761" y="2921496"/>
            <a:ext cx="4389090" cy="788640"/>
          </a:xfrm>
          <a:prstGeom prst="rect">
            <a:avLst/>
          </a:prstGeom>
        </p:spPr>
      </p:pic>
      <p:pic>
        <p:nvPicPr>
          <p:cNvPr id="12" name="SK-12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02761" y="3778746"/>
            <a:ext cx="4389090" cy="720030"/>
          </a:xfrm>
          <a:prstGeom prst="rect">
            <a:avLst/>
          </a:prstGeom>
        </p:spPr>
      </p:pic>
      <p:pic>
        <p:nvPicPr>
          <p:cNvPr id="13" name="SK-12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02761" y="4567386"/>
            <a:ext cx="4389090" cy="788640"/>
          </a:xfrm>
          <a:prstGeom prst="rect">
            <a:avLst/>
          </a:prstGeom>
        </p:spPr>
      </p:pic>
      <p:pic>
        <p:nvPicPr>
          <p:cNvPr id="14" name="SK-12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02761" y="5431482"/>
            <a:ext cx="4389090" cy="788640"/>
          </a:xfrm>
          <a:prstGeom prst="rect">
            <a:avLst/>
          </a:prstGeom>
        </p:spPr>
      </p:pic>
      <p:pic>
        <p:nvPicPr>
          <p:cNvPr id="15" name="SK-12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265396" y="5335488"/>
            <a:ext cx="926455" cy="1302990"/>
          </a:xfrm>
          <a:prstGeom prst="rect">
            <a:avLst/>
          </a:prstGeom>
        </p:spPr>
      </p:pic>
      <p:pic>
        <p:nvPicPr>
          <p:cNvPr id="16" name="SK-12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37090" y="5452021"/>
            <a:ext cx="694879" cy="706338"/>
          </a:xfrm>
          <a:prstGeom prst="rect">
            <a:avLst/>
          </a:prstGeom>
        </p:spPr>
      </p:pic>
      <p:pic>
        <p:nvPicPr>
          <p:cNvPr id="17" name="SK-12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37090" y="4574232"/>
            <a:ext cx="694879" cy="692646"/>
          </a:xfrm>
          <a:prstGeom prst="rect">
            <a:avLst/>
          </a:prstGeom>
        </p:spPr>
      </p:pic>
      <p:pic>
        <p:nvPicPr>
          <p:cNvPr id="18" name="SK-12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449294" y="3764905"/>
            <a:ext cx="682675" cy="678805"/>
          </a:xfrm>
          <a:prstGeom prst="rect">
            <a:avLst/>
          </a:prstGeom>
        </p:spPr>
      </p:pic>
      <p:pic>
        <p:nvPicPr>
          <p:cNvPr id="19" name="SK-12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437090" y="2955727"/>
            <a:ext cx="694879" cy="699492"/>
          </a:xfrm>
          <a:prstGeom prst="rect">
            <a:avLst/>
          </a:prstGeom>
        </p:spPr>
      </p:pic>
      <p:pic>
        <p:nvPicPr>
          <p:cNvPr id="20" name="SK-12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449294" y="2153394"/>
            <a:ext cx="682675" cy="699492"/>
          </a:xfrm>
          <a:prstGeom prst="rect">
            <a:avLst/>
          </a:prstGeom>
        </p:spPr>
      </p:pic>
      <p:pic>
        <p:nvPicPr>
          <p:cNvPr id="21" name="SK-12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658094" y="5890915"/>
            <a:ext cx="219373" cy="212527"/>
          </a:xfrm>
          <a:prstGeom prst="rect">
            <a:avLst/>
          </a:prstGeom>
        </p:spPr>
      </p:pic>
      <p:pic>
        <p:nvPicPr>
          <p:cNvPr id="22" name="SK-12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353294" y="3127177"/>
            <a:ext cx="4279255" cy="1659582"/>
          </a:xfrm>
          <a:prstGeom prst="rect">
            <a:avLst/>
          </a:prstGeom>
        </p:spPr>
      </p:pic>
      <p:sp>
        <p:nvSpPr>
          <p:cNvPr id="23" name="SK-12-text-22"/>
          <p:cNvSpPr/>
          <p:nvPr/>
        </p:nvSpPr>
        <p:spPr>
          <a:xfrm>
            <a:off x="670471" y="274290"/>
            <a:ext cx="8341043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94949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12 · PROTEINURIA ASSESSMENT</a:t>
            </a:r>
            <a:endParaRPr lang="en-US" sz="1575" dirty="0"/>
          </a:p>
        </p:txBody>
      </p:sp>
      <p:sp>
        <p:nvSpPr>
          <p:cNvPr id="24" name="SK-12-text-23"/>
          <p:cNvSpPr/>
          <p:nvPr/>
        </p:nvSpPr>
        <p:spPr>
          <a:xfrm>
            <a:off x="658267" y="671959"/>
            <a:ext cx="11533733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525" b="1" dirty="0">
                <a:solidFill>
                  <a:srgbClr val="001B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ACR Confirmation &amp; False Positives</a:t>
            </a:r>
            <a:endParaRPr lang="en-US" sz="3525" dirty="0"/>
          </a:p>
        </p:txBody>
      </p:sp>
      <p:sp>
        <p:nvSpPr>
          <p:cNvPr id="25" name="SK-12-text-24"/>
          <p:cNvSpPr/>
          <p:nvPr/>
        </p:nvSpPr>
        <p:spPr>
          <a:xfrm>
            <a:off x="658267" y="1625203"/>
            <a:ext cx="5364361" cy="6308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2100" dirty="0">
                <a:solidFill>
                  <a:srgbClr val="545E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Two abnormal results needed — and causes</a:t>
            </a:r>
            <a:endParaRPr lang="en-US" sz="2100" dirty="0"/>
          </a:p>
          <a:p>
            <a:pPr marL="0" indent="0" algn="l">
              <a:lnSpc>
                <a:spcPts val="2520"/>
              </a:lnSpc>
              <a:buNone/>
            </a:pPr>
            <a:r>
              <a:rPr lang="en-US" sz="2100" dirty="0">
                <a:solidFill>
                  <a:srgbClr val="545E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 false elevation must be excluded first</a:t>
            </a:r>
            <a:endParaRPr lang="en-US" sz="2100" dirty="0"/>
          </a:p>
        </p:txBody>
      </p:sp>
      <p:sp>
        <p:nvSpPr>
          <p:cNvPr id="26" name="SK-12-text-25"/>
          <p:cNvSpPr/>
          <p:nvPr/>
        </p:nvSpPr>
        <p:spPr>
          <a:xfrm>
            <a:off x="2291953" y="2715667"/>
            <a:ext cx="437959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8B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CONFIRMATION RULE</a:t>
            </a:r>
            <a:endParaRPr lang="en-US" sz="1650" dirty="0"/>
          </a:p>
        </p:txBody>
      </p:sp>
      <p:sp>
        <p:nvSpPr>
          <p:cNvPr id="27" name="SK-12-text-26"/>
          <p:cNvSpPr/>
          <p:nvPr/>
        </p:nvSpPr>
        <p:spPr>
          <a:xfrm>
            <a:off x="1706761" y="4972050"/>
            <a:ext cx="3584377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dirty="0">
                <a:solidFill>
                  <a:srgbClr val="001B3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Both results must meet the threshold</a:t>
            </a:r>
            <a:endParaRPr lang="en-US" sz="1650" dirty="0"/>
          </a:p>
          <a:p>
            <a:pPr marL="0" indent="0" algn="ctr">
              <a:lnSpc>
                <a:spcPts val="1980"/>
              </a:lnSpc>
              <a:buNone/>
            </a:pPr>
            <a:r>
              <a:rPr lang="en-US" sz="1650" dirty="0">
                <a:solidFill>
                  <a:srgbClr val="001B3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 confirm proteinuria</a:t>
            </a:r>
            <a:endParaRPr lang="en-US" sz="1650" dirty="0"/>
          </a:p>
        </p:txBody>
      </p:sp>
      <p:sp>
        <p:nvSpPr>
          <p:cNvPr id="28" name="SK-12-text-27"/>
          <p:cNvSpPr/>
          <p:nvPr/>
        </p:nvSpPr>
        <p:spPr>
          <a:xfrm>
            <a:off x="1914079" y="5897761"/>
            <a:ext cx="769810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One result alone does NOT confirm CKD</a:t>
            </a:r>
            <a:endParaRPr lang="en-US" sz="1350" dirty="0"/>
          </a:p>
        </p:txBody>
      </p:sp>
      <p:sp>
        <p:nvSpPr>
          <p:cNvPr id="29" name="SK-12-text-28"/>
          <p:cNvSpPr/>
          <p:nvPr/>
        </p:nvSpPr>
        <p:spPr>
          <a:xfrm>
            <a:off x="7424886" y="1618357"/>
            <a:ext cx="4767114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Exclude Before Confirming</a:t>
            </a:r>
            <a:endParaRPr lang="en-US" sz="1650" dirty="0"/>
          </a:p>
        </p:txBody>
      </p:sp>
      <p:sp>
        <p:nvSpPr>
          <p:cNvPr id="30" name="SK-12-text-29"/>
          <p:cNvSpPr/>
          <p:nvPr/>
        </p:nvSpPr>
        <p:spPr>
          <a:xfrm>
            <a:off x="8290471" y="2276773"/>
            <a:ext cx="3901529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Urinary Tract Infection</a:t>
            </a:r>
            <a:endParaRPr lang="en-US" sz="1500" dirty="0"/>
          </a:p>
        </p:txBody>
      </p:sp>
      <p:sp>
        <p:nvSpPr>
          <p:cNvPr id="31" name="SK-12-text-30"/>
          <p:cNvSpPr/>
          <p:nvPr/>
        </p:nvSpPr>
        <p:spPr>
          <a:xfrm>
            <a:off x="8314879" y="2530525"/>
            <a:ext cx="3877121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545E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Send MSU if dipstick positive for protein</a:t>
            </a:r>
            <a:endParaRPr lang="en-US" sz="1350" dirty="0"/>
          </a:p>
        </p:txBody>
      </p:sp>
      <p:sp>
        <p:nvSpPr>
          <p:cNvPr id="32" name="SK-12-text-31"/>
          <p:cNvSpPr/>
          <p:nvPr/>
        </p:nvSpPr>
        <p:spPr>
          <a:xfrm>
            <a:off x="8290471" y="2983111"/>
            <a:ext cx="35242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Recent Exercise</a:t>
            </a:r>
            <a:endParaRPr lang="en-US" sz="1500" dirty="0"/>
          </a:p>
        </p:txBody>
      </p:sp>
      <p:sp>
        <p:nvSpPr>
          <p:cNvPr id="33" name="SK-12-text-32"/>
          <p:cNvSpPr/>
          <p:nvPr/>
        </p:nvSpPr>
        <p:spPr>
          <a:xfrm>
            <a:off x="8302675" y="3236863"/>
            <a:ext cx="2548086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45E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Avoid testing within 24 hours of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45E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vigorous activity</a:t>
            </a:r>
            <a:endParaRPr lang="en-US" sz="1350" dirty="0"/>
          </a:p>
        </p:txBody>
      </p:sp>
      <p:sp>
        <p:nvSpPr>
          <p:cNvPr id="34" name="SK-12-text-33"/>
          <p:cNvSpPr/>
          <p:nvPr/>
        </p:nvSpPr>
        <p:spPr>
          <a:xfrm>
            <a:off x="8290471" y="3881586"/>
            <a:ext cx="3901529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Menstrual Contamination</a:t>
            </a:r>
            <a:endParaRPr lang="en-US" sz="1500" dirty="0"/>
          </a:p>
        </p:txBody>
      </p:sp>
      <p:sp>
        <p:nvSpPr>
          <p:cNvPr id="35" name="SK-12-text-34"/>
          <p:cNvSpPr/>
          <p:nvPr/>
        </p:nvSpPr>
        <p:spPr>
          <a:xfrm>
            <a:off x="8314879" y="4149030"/>
            <a:ext cx="3877121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545E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Defer testing during menstruation</a:t>
            </a:r>
            <a:endParaRPr lang="en-US" sz="1350" dirty="0"/>
          </a:p>
        </p:txBody>
      </p:sp>
      <p:sp>
        <p:nvSpPr>
          <p:cNvPr id="36" name="SK-12-text-35"/>
          <p:cNvSpPr/>
          <p:nvPr/>
        </p:nvSpPr>
        <p:spPr>
          <a:xfrm>
            <a:off x="8290471" y="4601617"/>
            <a:ext cx="3901529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Fever or Acute Illness</a:t>
            </a:r>
            <a:endParaRPr lang="en-US" sz="1500" dirty="0"/>
          </a:p>
        </p:txBody>
      </p:sp>
      <p:sp>
        <p:nvSpPr>
          <p:cNvPr id="37" name="SK-12-text-36"/>
          <p:cNvSpPr/>
          <p:nvPr/>
        </p:nvSpPr>
        <p:spPr>
          <a:xfrm>
            <a:off x="8302675" y="4855369"/>
            <a:ext cx="2499271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45E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Proteinuria may be transient —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45E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repeat when well</a:t>
            </a:r>
            <a:endParaRPr lang="en-US" sz="1350" dirty="0"/>
          </a:p>
        </p:txBody>
      </p:sp>
      <p:sp>
        <p:nvSpPr>
          <p:cNvPr id="38" name="SK-12-text-37"/>
          <p:cNvSpPr/>
          <p:nvPr/>
        </p:nvSpPr>
        <p:spPr>
          <a:xfrm>
            <a:off x="8290471" y="5479405"/>
            <a:ext cx="3901529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Orthostatic Proteinuria</a:t>
            </a:r>
            <a:endParaRPr lang="en-US" sz="1500" dirty="0"/>
          </a:p>
        </p:txBody>
      </p:sp>
      <p:sp>
        <p:nvSpPr>
          <p:cNvPr id="39" name="SK-12-text-38"/>
          <p:cNvSpPr/>
          <p:nvPr/>
        </p:nvSpPr>
        <p:spPr>
          <a:xfrm>
            <a:off x="8302675" y="5733157"/>
            <a:ext cx="2877294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45E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Common in young adults — confirm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45E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 early morning specimen</a:t>
            </a:r>
            <a:endParaRPr lang="en-US" sz="1350" dirty="0"/>
          </a:p>
        </p:txBody>
      </p:sp>
      <p:sp>
        <p:nvSpPr>
          <p:cNvPr id="40" name="SK-12-text-39"/>
          <p:cNvSpPr/>
          <p:nvPr/>
        </p:nvSpPr>
        <p:spPr>
          <a:xfrm>
            <a:off x="670471" y="6617940"/>
            <a:ext cx="666940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545E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· CKD Teaching Deck</a:t>
            </a:r>
            <a:endParaRPr lang="en-US" sz="1350" dirty="0"/>
          </a:p>
        </p:txBody>
      </p:sp>
      <p:sp>
        <p:nvSpPr>
          <p:cNvPr id="41" name="SK-12-text-40"/>
          <p:cNvSpPr/>
          <p:nvPr/>
        </p:nvSpPr>
        <p:spPr>
          <a:xfrm>
            <a:off x="9899898" y="6624786"/>
            <a:ext cx="229210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8B8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16855" cy="6858000"/>
          </a:xfrm>
          <a:prstGeom prst="rect">
            <a:avLst/>
          </a:prstGeom>
        </p:spPr>
      </p:pic>
      <p:pic>
        <p:nvPicPr>
          <p:cNvPr id="4" name="SK-1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196" y="1546027"/>
            <a:ext cx="1560463" cy="76200"/>
          </a:xfrm>
          <a:prstGeom prst="rect">
            <a:avLst/>
          </a:prstGeom>
        </p:spPr>
      </p:pic>
      <p:pic>
        <p:nvPicPr>
          <p:cNvPr id="5" name="SK-1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565" y="2413992"/>
            <a:ext cx="2572494" cy="1666429"/>
          </a:xfrm>
          <a:prstGeom prst="rect">
            <a:avLst/>
          </a:prstGeom>
        </p:spPr>
      </p:pic>
      <p:pic>
        <p:nvPicPr>
          <p:cNvPr id="6" name="SK-1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8784" y="2413992"/>
            <a:ext cx="2572494" cy="1666429"/>
          </a:xfrm>
          <a:prstGeom prst="rect">
            <a:avLst/>
          </a:prstGeom>
        </p:spPr>
      </p:pic>
      <p:pic>
        <p:nvPicPr>
          <p:cNvPr id="7" name="SK-1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2855" y="2413992"/>
            <a:ext cx="2572494" cy="1666429"/>
          </a:xfrm>
          <a:prstGeom prst="rect">
            <a:avLst/>
          </a:prstGeom>
        </p:spPr>
      </p:pic>
      <p:pic>
        <p:nvPicPr>
          <p:cNvPr id="8" name="SK-1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17075" y="2413992"/>
            <a:ext cx="2572494" cy="1666429"/>
          </a:xfrm>
          <a:prstGeom prst="rect">
            <a:avLst/>
          </a:prstGeom>
        </p:spPr>
      </p:pic>
      <p:pic>
        <p:nvPicPr>
          <p:cNvPr id="9" name="SK-1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4565" y="4272409"/>
            <a:ext cx="2572494" cy="1666429"/>
          </a:xfrm>
          <a:prstGeom prst="rect">
            <a:avLst/>
          </a:prstGeom>
        </p:spPr>
      </p:pic>
      <p:pic>
        <p:nvPicPr>
          <p:cNvPr id="10" name="SK-1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08784" y="4272409"/>
            <a:ext cx="2572494" cy="1666429"/>
          </a:xfrm>
          <a:prstGeom prst="rect">
            <a:avLst/>
          </a:prstGeom>
        </p:spPr>
      </p:pic>
      <p:pic>
        <p:nvPicPr>
          <p:cNvPr id="11" name="SK-1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12855" y="4272409"/>
            <a:ext cx="2572494" cy="1666429"/>
          </a:xfrm>
          <a:prstGeom prst="rect">
            <a:avLst/>
          </a:prstGeom>
        </p:spPr>
      </p:pic>
      <p:pic>
        <p:nvPicPr>
          <p:cNvPr id="12" name="SK-1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17075" y="4272409"/>
            <a:ext cx="2572494" cy="1666429"/>
          </a:xfrm>
          <a:prstGeom prst="rect">
            <a:avLst/>
          </a:prstGeom>
        </p:spPr>
      </p:pic>
      <p:pic>
        <p:nvPicPr>
          <p:cNvPr id="13" name="SK-13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6769" y="6137821"/>
            <a:ext cx="73075" cy="390823"/>
          </a:xfrm>
          <a:prstGeom prst="rect">
            <a:avLst/>
          </a:prstGeom>
        </p:spPr>
      </p:pic>
      <p:pic>
        <p:nvPicPr>
          <p:cNvPr id="14" name="SK-13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89992" y="6137821"/>
            <a:ext cx="10899577" cy="390823"/>
          </a:xfrm>
          <a:prstGeom prst="rect">
            <a:avLst/>
          </a:prstGeom>
        </p:spPr>
      </p:pic>
      <p:pic>
        <p:nvPicPr>
          <p:cNvPr id="15" name="SK-13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073824" y="4375397"/>
            <a:ext cx="633859" cy="651421"/>
          </a:xfrm>
          <a:prstGeom prst="rect">
            <a:avLst/>
          </a:prstGeom>
        </p:spPr>
      </p:pic>
      <p:pic>
        <p:nvPicPr>
          <p:cNvPr id="16" name="SK-13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17569" y="4334173"/>
            <a:ext cx="646063" cy="651421"/>
          </a:xfrm>
          <a:prstGeom prst="rect">
            <a:avLst/>
          </a:prstGeom>
        </p:spPr>
      </p:pic>
      <p:pic>
        <p:nvPicPr>
          <p:cNvPr id="17" name="SK-13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462165" y="4354711"/>
            <a:ext cx="707082" cy="610344"/>
          </a:xfrm>
          <a:prstGeom prst="rect">
            <a:avLst/>
          </a:prstGeom>
        </p:spPr>
      </p:pic>
      <p:pic>
        <p:nvPicPr>
          <p:cNvPr id="18" name="SK-13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755577" y="4327327"/>
            <a:ext cx="646063" cy="671959"/>
          </a:xfrm>
          <a:prstGeom prst="rect">
            <a:avLst/>
          </a:prstGeom>
        </p:spPr>
      </p:pic>
      <p:pic>
        <p:nvPicPr>
          <p:cNvPr id="19" name="SK-13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134770" y="2492595"/>
            <a:ext cx="511969" cy="630882"/>
          </a:xfrm>
          <a:prstGeom prst="rect">
            <a:avLst/>
          </a:prstGeom>
        </p:spPr>
      </p:pic>
      <p:pic>
        <p:nvPicPr>
          <p:cNvPr id="20" name="SK-13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420273" y="2513632"/>
            <a:ext cx="621655" cy="575965"/>
          </a:xfrm>
          <a:prstGeom prst="rect">
            <a:avLst/>
          </a:prstGeom>
        </p:spPr>
      </p:pic>
      <p:pic>
        <p:nvPicPr>
          <p:cNvPr id="21" name="SK-13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425553" y="2592288"/>
            <a:ext cx="743694" cy="617190"/>
          </a:xfrm>
          <a:prstGeom prst="rect">
            <a:avLst/>
          </a:prstGeom>
        </p:spPr>
      </p:pic>
      <p:pic>
        <p:nvPicPr>
          <p:cNvPr id="22" name="SK-13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853059" y="2530525"/>
            <a:ext cx="475357" cy="678805"/>
          </a:xfrm>
          <a:prstGeom prst="rect">
            <a:avLst/>
          </a:prstGeom>
        </p:spPr>
      </p:pic>
      <p:pic>
        <p:nvPicPr>
          <p:cNvPr id="23" name="SK-13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058400" y="315367"/>
            <a:ext cx="1828800" cy="1261765"/>
          </a:xfrm>
          <a:prstGeom prst="rect">
            <a:avLst/>
          </a:prstGeom>
        </p:spPr>
      </p:pic>
      <p:sp>
        <p:nvSpPr>
          <p:cNvPr id="24" name="SK-13-text-23"/>
          <p:cNvSpPr/>
          <p:nvPr/>
        </p:nvSpPr>
        <p:spPr>
          <a:xfrm>
            <a:off x="292596" y="109686"/>
            <a:ext cx="23050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99999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13 / 30</a:t>
            </a:r>
            <a:endParaRPr lang="en-US" sz="1500" dirty="0"/>
          </a:p>
        </p:txBody>
      </p:sp>
      <p:sp>
        <p:nvSpPr>
          <p:cNvPr id="25" name="SK-13-text-24"/>
          <p:cNvSpPr/>
          <p:nvPr/>
        </p:nvSpPr>
        <p:spPr>
          <a:xfrm>
            <a:off x="877788" y="541734"/>
            <a:ext cx="42100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5736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SCREENING CRITERIA</a:t>
            </a:r>
            <a:endParaRPr lang="en-US" sz="1500" dirty="0"/>
          </a:p>
        </p:txBody>
      </p:sp>
      <p:sp>
        <p:nvSpPr>
          <p:cNvPr id="26" name="SK-13-text-25"/>
          <p:cNvSpPr/>
          <p:nvPr/>
        </p:nvSpPr>
        <p:spPr>
          <a:xfrm>
            <a:off x="877788" y="864096"/>
            <a:ext cx="11314212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750" b="1" dirty="0">
                <a:solidFill>
                  <a:srgbClr val="0D2B5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Who to Screen for CKD?</a:t>
            </a:r>
            <a:endParaRPr lang="en-US" sz="3750" dirty="0"/>
          </a:p>
        </p:txBody>
      </p:sp>
      <p:sp>
        <p:nvSpPr>
          <p:cNvPr id="27" name="SK-13-text-26"/>
          <p:cNvSpPr/>
          <p:nvPr/>
        </p:nvSpPr>
        <p:spPr>
          <a:xfrm>
            <a:off x="865584" y="1865263"/>
            <a:ext cx="11326416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Offer CKD testing to adults in any of these groups (NICE NG203)</a:t>
            </a:r>
            <a:endParaRPr lang="en-US" sz="1950" dirty="0"/>
          </a:p>
        </p:txBody>
      </p:sp>
      <p:sp>
        <p:nvSpPr>
          <p:cNvPr id="28" name="SK-13-text-27"/>
          <p:cNvSpPr/>
          <p:nvPr/>
        </p:nvSpPr>
        <p:spPr>
          <a:xfrm>
            <a:off x="1081385" y="3278088"/>
            <a:ext cx="2018854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Diabetes Mellitus</a:t>
            </a:r>
            <a:endParaRPr lang="en-US" sz="1650" dirty="0"/>
          </a:p>
        </p:txBody>
      </p:sp>
      <p:sp>
        <p:nvSpPr>
          <p:cNvPr id="29" name="SK-13-text-28"/>
          <p:cNvSpPr/>
          <p:nvPr/>
        </p:nvSpPr>
        <p:spPr>
          <a:xfrm>
            <a:off x="1351657" y="3607296"/>
            <a:ext cx="1453753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*Type 1 or Type 2</a:t>
            </a:r>
            <a:endParaRPr lang="en-US" sz="1200" dirty="0"/>
          </a:p>
        </p:txBody>
      </p:sp>
      <p:sp>
        <p:nvSpPr>
          <p:cNvPr id="30" name="SK-13-text-29"/>
          <p:cNvSpPr/>
          <p:nvPr/>
        </p:nvSpPr>
        <p:spPr>
          <a:xfrm>
            <a:off x="4007495" y="3291780"/>
            <a:ext cx="1592163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Hypertension</a:t>
            </a:r>
            <a:endParaRPr lang="en-US" sz="1650" dirty="0"/>
          </a:p>
        </p:txBody>
      </p:sp>
      <p:sp>
        <p:nvSpPr>
          <p:cNvPr id="31" name="SK-13-text-30"/>
          <p:cNvSpPr/>
          <p:nvPr/>
        </p:nvSpPr>
        <p:spPr>
          <a:xfrm>
            <a:off x="3912096" y="3620988"/>
            <a:ext cx="1746498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*Any stage or treated</a:t>
            </a:r>
            <a:endParaRPr lang="en-US" sz="1200" dirty="0"/>
          </a:p>
        </p:txBody>
      </p:sp>
      <p:sp>
        <p:nvSpPr>
          <p:cNvPr id="32" name="SK-13-text-31"/>
          <p:cNvSpPr/>
          <p:nvPr/>
        </p:nvSpPr>
        <p:spPr>
          <a:xfrm>
            <a:off x="6854950" y="3120479"/>
            <a:ext cx="1645890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Cardiovascular</a:t>
            </a:r>
            <a:endParaRPr lang="en-US" sz="1650" dirty="0"/>
          </a:p>
          <a:p>
            <a:pPr marL="0" indent="0" algn="ctr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Disease</a:t>
            </a:r>
            <a:endParaRPr lang="en-US" sz="1650" dirty="0"/>
          </a:p>
        </p:txBody>
      </p:sp>
      <p:sp>
        <p:nvSpPr>
          <p:cNvPr id="33" name="SK-13-text-32"/>
          <p:cNvSpPr/>
          <p:nvPr/>
        </p:nvSpPr>
        <p:spPr>
          <a:xfrm>
            <a:off x="6745264" y="3641675"/>
            <a:ext cx="1853059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*IHD, heart failure, PVD,</a:t>
            </a:r>
            <a:endParaRPr lang="en-US" sz="1200" dirty="0"/>
          </a:p>
          <a:p>
            <a:pPr marL="0" indent="0" algn="ctr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CVD, TIA*</a:t>
            </a:r>
            <a:endParaRPr lang="en-US" sz="1200" dirty="0"/>
          </a:p>
        </p:txBody>
      </p:sp>
      <p:sp>
        <p:nvSpPr>
          <p:cNvPr id="34" name="SK-13-text-33"/>
          <p:cNvSpPr/>
          <p:nvPr/>
        </p:nvSpPr>
        <p:spPr>
          <a:xfrm>
            <a:off x="9637663" y="3183540"/>
            <a:ext cx="1767780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Structural Renal</a:t>
            </a:r>
            <a:endParaRPr lang="en-US" sz="1650" dirty="0"/>
          </a:p>
          <a:p>
            <a:pPr marL="0" indent="0" algn="ctr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Disease</a:t>
            </a:r>
            <a:endParaRPr lang="en-US" sz="1650" dirty="0"/>
          </a:p>
        </p:txBody>
      </p:sp>
      <p:sp>
        <p:nvSpPr>
          <p:cNvPr id="35" name="SK-13-text-34"/>
          <p:cNvSpPr/>
          <p:nvPr/>
        </p:nvSpPr>
        <p:spPr>
          <a:xfrm>
            <a:off x="9380041" y="3759505"/>
            <a:ext cx="2295079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*Stones, BPH, recurrent UTIs</a:t>
            </a:r>
            <a:endParaRPr lang="en-US" sz="1200" dirty="0"/>
          </a:p>
        </p:txBody>
      </p:sp>
      <p:sp>
        <p:nvSpPr>
          <p:cNvPr id="36" name="SK-13-text-35"/>
          <p:cNvSpPr/>
          <p:nvPr/>
        </p:nvSpPr>
        <p:spPr>
          <a:xfrm>
            <a:off x="1353294" y="5054203"/>
            <a:ext cx="1462980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Multi-System</a:t>
            </a:r>
            <a:endParaRPr lang="en-US" sz="1650" dirty="0"/>
          </a:p>
          <a:p>
            <a:pPr marL="0" indent="0" algn="ctr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Disease</a:t>
            </a:r>
            <a:endParaRPr lang="en-US" sz="1650" dirty="0"/>
          </a:p>
        </p:txBody>
      </p:sp>
      <p:sp>
        <p:nvSpPr>
          <p:cNvPr id="37" name="SK-13-text-36"/>
          <p:cNvSpPr/>
          <p:nvPr/>
        </p:nvSpPr>
        <p:spPr>
          <a:xfrm>
            <a:off x="1107877" y="5630317"/>
            <a:ext cx="1953667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SLE, myeloma, vasculitis</a:t>
            </a:r>
            <a:endParaRPr lang="en-US" sz="1200" dirty="0"/>
          </a:p>
        </p:txBody>
      </p:sp>
      <p:sp>
        <p:nvSpPr>
          <p:cNvPr id="38" name="SK-13-text-37"/>
          <p:cNvSpPr/>
          <p:nvPr/>
        </p:nvSpPr>
        <p:spPr>
          <a:xfrm>
            <a:off x="3958679" y="5081736"/>
            <a:ext cx="1701850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Family History</a:t>
            </a:r>
            <a:endParaRPr lang="en-US" sz="1650" dirty="0"/>
          </a:p>
        </p:txBody>
      </p:sp>
      <p:sp>
        <p:nvSpPr>
          <p:cNvPr id="39" name="SK-13-text-38"/>
          <p:cNvSpPr/>
          <p:nvPr/>
        </p:nvSpPr>
        <p:spPr>
          <a:xfrm>
            <a:off x="3706267" y="5397103"/>
            <a:ext cx="2218879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CKD G5 or hereditary kidney</a:t>
            </a:r>
            <a:endParaRPr lang="en-US" sz="1200" dirty="0"/>
          </a:p>
          <a:p>
            <a:pPr marL="0" indent="0" algn="ctr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disease (e.g. APKD)</a:t>
            </a:r>
            <a:endParaRPr lang="en-US" sz="1200" dirty="0"/>
          </a:p>
        </p:txBody>
      </p:sp>
      <p:sp>
        <p:nvSpPr>
          <p:cNvPr id="40" name="SK-13-text-39"/>
          <p:cNvSpPr/>
          <p:nvPr/>
        </p:nvSpPr>
        <p:spPr>
          <a:xfrm>
            <a:off x="6742063" y="5054203"/>
            <a:ext cx="1597075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Haematuria or</a:t>
            </a:r>
            <a:endParaRPr lang="en-US" sz="1650" dirty="0"/>
          </a:p>
          <a:p>
            <a:pPr marL="0" indent="0" algn="ctr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Proteinuria</a:t>
            </a:r>
            <a:endParaRPr lang="en-US" sz="1650" dirty="0"/>
          </a:p>
        </p:txBody>
      </p:sp>
      <p:sp>
        <p:nvSpPr>
          <p:cNvPr id="41" name="SK-13-text-40"/>
          <p:cNvSpPr/>
          <p:nvPr/>
        </p:nvSpPr>
        <p:spPr>
          <a:xfrm>
            <a:off x="6569869" y="5630317"/>
            <a:ext cx="1941463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Opportunistic detection</a:t>
            </a:r>
            <a:endParaRPr lang="en-US" sz="1200" dirty="0"/>
          </a:p>
        </p:txBody>
      </p:sp>
      <p:sp>
        <p:nvSpPr>
          <p:cNvPr id="42" name="SK-13-text-41"/>
          <p:cNvSpPr/>
          <p:nvPr/>
        </p:nvSpPr>
        <p:spPr>
          <a:xfrm>
            <a:off x="9268271" y="5081736"/>
            <a:ext cx="2506563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Nephrotoxin Exposure</a:t>
            </a:r>
            <a:endParaRPr lang="en-US" sz="1650" dirty="0"/>
          </a:p>
        </p:txBody>
      </p:sp>
      <p:sp>
        <p:nvSpPr>
          <p:cNvPr id="43" name="SK-13-text-42"/>
          <p:cNvSpPr/>
          <p:nvPr/>
        </p:nvSpPr>
        <p:spPr>
          <a:xfrm>
            <a:off x="9418141" y="5417790"/>
            <a:ext cx="2206675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Long-term NSAIDs; post-AKI</a:t>
            </a:r>
            <a:endParaRPr lang="en-US" sz="1200" dirty="0"/>
          </a:p>
          <a:p>
            <a:pPr marL="0" indent="0" algn="ctr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monitoring</a:t>
            </a:r>
            <a:endParaRPr lang="en-US" sz="1200" dirty="0"/>
          </a:p>
        </p:txBody>
      </p:sp>
      <p:sp>
        <p:nvSpPr>
          <p:cNvPr id="44" name="SK-13-text-43"/>
          <p:cNvSpPr/>
          <p:nvPr/>
        </p:nvSpPr>
        <p:spPr>
          <a:xfrm>
            <a:off x="963067" y="6199584"/>
            <a:ext cx="11228933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 NOT offer routine testing based on age, sex, or ethnicity alone — see slide 14</a:t>
            </a:r>
            <a:endParaRPr lang="en-US" sz="1500" dirty="0"/>
          </a:p>
        </p:txBody>
      </p:sp>
      <p:sp>
        <p:nvSpPr>
          <p:cNvPr id="45" name="SK-13-text-44"/>
          <p:cNvSpPr/>
          <p:nvPr/>
        </p:nvSpPr>
        <p:spPr>
          <a:xfrm>
            <a:off x="377875" y="6617940"/>
            <a:ext cx="39166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99999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16855" cy="6858000"/>
          </a:xfrm>
          <a:prstGeom prst="rect">
            <a:avLst/>
          </a:prstGeom>
        </p:spPr>
      </p:pic>
      <p:pic>
        <p:nvPicPr>
          <p:cNvPr id="4" name="SK-1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0071" y="0"/>
            <a:ext cx="3291780" cy="2194471"/>
          </a:xfrm>
          <a:prstGeom prst="rect">
            <a:avLst/>
          </a:prstGeom>
        </p:spPr>
      </p:pic>
      <p:pic>
        <p:nvPicPr>
          <p:cNvPr id="5" name="SK-1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8180" y="2208163"/>
            <a:ext cx="1462980" cy="82153"/>
          </a:xfrm>
          <a:prstGeom prst="rect">
            <a:avLst/>
          </a:prstGeom>
        </p:spPr>
      </p:pic>
      <p:pic>
        <p:nvPicPr>
          <p:cNvPr id="6" name="SK-1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8180" y="3209479"/>
            <a:ext cx="2316361" cy="75307"/>
          </a:xfrm>
          <a:prstGeom prst="rect">
            <a:avLst/>
          </a:prstGeom>
        </p:spPr>
      </p:pic>
      <p:pic>
        <p:nvPicPr>
          <p:cNvPr id="7" name="SK-1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8180" y="3284934"/>
            <a:ext cx="2316361" cy="2557909"/>
          </a:xfrm>
          <a:prstGeom prst="rect">
            <a:avLst/>
          </a:prstGeom>
        </p:spPr>
      </p:pic>
      <p:pic>
        <p:nvPicPr>
          <p:cNvPr id="8" name="SK-1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18471" y="3209479"/>
            <a:ext cx="2316361" cy="75307"/>
          </a:xfrm>
          <a:prstGeom prst="rect">
            <a:avLst/>
          </a:prstGeom>
        </p:spPr>
      </p:pic>
      <p:pic>
        <p:nvPicPr>
          <p:cNvPr id="9" name="SK-1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18471" y="3284934"/>
            <a:ext cx="2316361" cy="2557909"/>
          </a:xfrm>
          <a:prstGeom prst="rect">
            <a:avLst/>
          </a:prstGeom>
        </p:spPr>
      </p:pic>
      <p:pic>
        <p:nvPicPr>
          <p:cNvPr id="10" name="SK-14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8761" y="3209479"/>
            <a:ext cx="2316361" cy="75307"/>
          </a:xfrm>
          <a:prstGeom prst="rect">
            <a:avLst/>
          </a:prstGeom>
        </p:spPr>
      </p:pic>
      <p:pic>
        <p:nvPicPr>
          <p:cNvPr id="11" name="SK-14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78761" y="3284934"/>
            <a:ext cx="2316361" cy="2557909"/>
          </a:xfrm>
          <a:prstGeom prst="rect">
            <a:avLst/>
          </a:prstGeom>
        </p:spPr>
      </p:pic>
      <p:pic>
        <p:nvPicPr>
          <p:cNvPr id="12" name="SK-14-img-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39200" y="3209479"/>
            <a:ext cx="2316361" cy="75307"/>
          </a:xfrm>
          <a:prstGeom prst="rect">
            <a:avLst/>
          </a:prstGeom>
        </p:spPr>
      </p:pic>
      <p:pic>
        <p:nvPicPr>
          <p:cNvPr id="13" name="SK-14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39200" y="3284934"/>
            <a:ext cx="2316361" cy="2557909"/>
          </a:xfrm>
          <a:prstGeom prst="rect">
            <a:avLst/>
          </a:prstGeom>
        </p:spPr>
      </p:pic>
      <p:pic>
        <p:nvPicPr>
          <p:cNvPr id="14" name="SK-14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58180" y="6473875"/>
            <a:ext cx="9997380" cy="20538"/>
          </a:xfrm>
          <a:prstGeom prst="rect">
            <a:avLst/>
          </a:prstGeom>
        </p:spPr>
      </p:pic>
      <p:pic>
        <p:nvPicPr>
          <p:cNvPr id="15" name="SK-14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92580" y="3497461"/>
            <a:ext cx="694879" cy="843409"/>
          </a:xfrm>
          <a:prstGeom prst="rect">
            <a:avLst/>
          </a:prstGeom>
        </p:spPr>
      </p:pic>
      <p:pic>
        <p:nvPicPr>
          <p:cNvPr id="16" name="SK-14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71271" y="3497461"/>
            <a:ext cx="780157" cy="767953"/>
          </a:xfrm>
          <a:prstGeom prst="rect">
            <a:avLst/>
          </a:prstGeom>
        </p:spPr>
      </p:pic>
      <p:pic>
        <p:nvPicPr>
          <p:cNvPr id="17" name="SK-14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1294" y="3559225"/>
            <a:ext cx="987475" cy="713184"/>
          </a:xfrm>
          <a:prstGeom prst="rect">
            <a:avLst/>
          </a:prstGeom>
        </p:spPr>
      </p:pic>
      <p:pic>
        <p:nvPicPr>
          <p:cNvPr id="18" name="SK-14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23765" y="3504307"/>
            <a:ext cx="609600" cy="816025"/>
          </a:xfrm>
          <a:prstGeom prst="rect">
            <a:avLst/>
          </a:prstGeom>
        </p:spPr>
      </p:pic>
      <p:sp>
        <p:nvSpPr>
          <p:cNvPr id="19" name="SK-14-text-18"/>
          <p:cNvSpPr/>
          <p:nvPr/>
        </p:nvSpPr>
        <p:spPr>
          <a:xfrm>
            <a:off x="329059" y="191988"/>
            <a:ext cx="253555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14 / 30</a:t>
            </a:r>
            <a:endParaRPr lang="en-US" sz="1650" dirty="0"/>
          </a:p>
        </p:txBody>
      </p:sp>
      <p:sp>
        <p:nvSpPr>
          <p:cNvPr id="20" name="SK-14-text-19"/>
          <p:cNvSpPr/>
          <p:nvPr/>
        </p:nvSpPr>
        <p:spPr>
          <a:xfrm>
            <a:off x="1133773" y="617190"/>
            <a:ext cx="840295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7D6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SCREENING GUIDANCE · NICE NG203</a:t>
            </a:r>
            <a:endParaRPr lang="en-US" sz="1650" dirty="0"/>
          </a:p>
        </p:txBody>
      </p:sp>
      <p:sp>
        <p:nvSpPr>
          <p:cNvPr id="21" name="SK-14-text-20"/>
          <p:cNvSpPr/>
          <p:nvPr/>
        </p:nvSpPr>
        <p:spPr>
          <a:xfrm>
            <a:off x="1158180" y="925711"/>
            <a:ext cx="5413177" cy="11383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4455"/>
              </a:lnSpc>
              <a:buNone/>
            </a:pPr>
            <a:r>
              <a:rPr lang="en-US" sz="4050" b="1" dirty="0">
                <a:solidFill>
                  <a:srgbClr val="00214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Routine Testing:</a:t>
            </a:r>
            <a:endParaRPr lang="en-US" sz="4050" dirty="0"/>
          </a:p>
          <a:p>
            <a:pPr marL="0" indent="0" algn="l">
              <a:lnSpc>
                <a:spcPts val="4455"/>
              </a:lnSpc>
              <a:buNone/>
            </a:pPr>
            <a:r>
              <a:rPr lang="en-US" sz="4050" b="1" dirty="0">
                <a:solidFill>
                  <a:srgbClr val="00214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 Recommended</a:t>
            </a:r>
            <a:endParaRPr lang="en-US" sz="4050" dirty="0"/>
          </a:p>
        </p:txBody>
      </p:sp>
      <p:sp>
        <p:nvSpPr>
          <p:cNvPr id="22" name="SK-14-text-21"/>
          <p:cNvSpPr/>
          <p:nvPr/>
        </p:nvSpPr>
        <p:spPr>
          <a:xfrm>
            <a:off x="1121569" y="2571750"/>
            <a:ext cx="11070431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offer routine CKD testing based solely on any of the following:</a:t>
            </a:r>
            <a:endParaRPr lang="en-US" sz="2400" dirty="0"/>
          </a:p>
        </p:txBody>
      </p:sp>
      <p:sp>
        <p:nvSpPr>
          <p:cNvPr id="23" name="SK-14-text-22"/>
          <p:cNvSpPr/>
          <p:nvPr/>
        </p:nvSpPr>
        <p:spPr>
          <a:xfrm>
            <a:off x="1608386" y="4471392"/>
            <a:ext cx="1428304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00214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Age Alone</a:t>
            </a:r>
            <a:endParaRPr lang="en-US" sz="1950" dirty="0"/>
          </a:p>
        </p:txBody>
      </p:sp>
      <p:sp>
        <p:nvSpPr>
          <p:cNvPr id="24" name="SK-14-text-23"/>
          <p:cNvSpPr/>
          <p:nvPr/>
        </p:nvSpPr>
        <p:spPr>
          <a:xfrm>
            <a:off x="1450777" y="4855369"/>
            <a:ext cx="1767780" cy="6651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Older age without risk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factors does not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warrant testing</a:t>
            </a:r>
            <a:endParaRPr lang="en-US" sz="1350" dirty="0"/>
          </a:p>
        </p:txBody>
      </p:sp>
      <p:sp>
        <p:nvSpPr>
          <p:cNvPr id="25" name="SK-14-text-24"/>
          <p:cNvSpPr/>
          <p:nvPr/>
        </p:nvSpPr>
        <p:spPr>
          <a:xfrm>
            <a:off x="4205288" y="4471392"/>
            <a:ext cx="1391692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00214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Sex Alone</a:t>
            </a:r>
            <a:endParaRPr lang="en-US" sz="1950" dirty="0"/>
          </a:p>
        </p:txBody>
      </p:sp>
      <p:sp>
        <p:nvSpPr>
          <p:cNvPr id="26" name="SK-14-text-25"/>
          <p:cNvSpPr/>
          <p:nvPr/>
        </p:nvSpPr>
        <p:spPr>
          <a:xfrm>
            <a:off x="4011067" y="4855369"/>
            <a:ext cx="1767780" cy="6445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Biological sex alone is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an indication for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CKD screening</a:t>
            </a:r>
            <a:endParaRPr lang="en-US" sz="1350" dirty="0"/>
          </a:p>
        </p:txBody>
      </p:sp>
      <p:sp>
        <p:nvSpPr>
          <p:cNvPr id="27" name="SK-14-text-26"/>
          <p:cNvSpPr/>
          <p:nvPr/>
        </p:nvSpPr>
        <p:spPr>
          <a:xfrm>
            <a:off x="6472982" y="4471392"/>
            <a:ext cx="2001292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00214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Ethnicity Alone</a:t>
            </a:r>
            <a:endParaRPr lang="en-US" sz="1950" dirty="0"/>
          </a:p>
        </p:txBody>
      </p:sp>
      <p:sp>
        <p:nvSpPr>
          <p:cNvPr id="28" name="SK-14-text-27"/>
          <p:cNvSpPr/>
          <p:nvPr/>
        </p:nvSpPr>
        <p:spPr>
          <a:xfrm>
            <a:off x="6547098" y="4855369"/>
            <a:ext cx="1840855" cy="6308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Ethnicity without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associated risk factors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is not sufficient</a:t>
            </a:r>
            <a:endParaRPr lang="en-US" sz="1350" dirty="0"/>
          </a:p>
        </p:txBody>
      </p:sp>
      <p:sp>
        <p:nvSpPr>
          <p:cNvPr id="29" name="SK-14-text-28"/>
          <p:cNvSpPr/>
          <p:nvPr/>
        </p:nvSpPr>
        <p:spPr>
          <a:xfrm>
            <a:off x="9106346" y="4471392"/>
            <a:ext cx="1867198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00214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Obesity Alone</a:t>
            </a:r>
            <a:endParaRPr lang="en-US" sz="1950" dirty="0"/>
          </a:p>
        </p:txBody>
      </p:sp>
      <p:sp>
        <p:nvSpPr>
          <p:cNvPr id="30" name="SK-14-text-29"/>
          <p:cNvSpPr/>
          <p:nvPr/>
        </p:nvSpPr>
        <p:spPr>
          <a:xfrm>
            <a:off x="8948886" y="4855369"/>
            <a:ext cx="2170063" cy="8709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Only screen if obesity is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accompanied by metabolic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syndrome, diabetes, or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hypertension</a:t>
            </a:r>
            <a:endParaRPr lang="en-US" sz="1350" dirty="0"/>
          </a:p>
        </p:txBody>
      </p:sp>
      <p:sp>
        <p:nvSpPr>
          <p:cNvPr id="31" name="SK-14-text-30"/>
          <p:cNvSpPr/>
          <p:nvPr/>
        </p:nvSpPr>
        <p:spPr>
          <a:xfrm>
            <a:off x="3450282" y="6034980"/>
            <a:ext cx="8741718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* Exception: Obesity with associated metabolic syndrome, diabetes, or hypertension does warrant testing.</a:t>
            </a:r>
            <a:endParaRPr lang="en-US" sz="1350" dirty="0"/>
          </a:p>
        </p:txBody>
      </p:sp>
      <p:sp>
        <p:nvSpPr>
          <p:cNvPr id="32" name="SK-14-text-31"/>
          <p:cNvSpPr/>
          <p:nvPr/>
        </p:nvSpPr>
        <p:spPr>
          <a:xfrm>
            <a:off x="1133773" y="6576715"/>
            <a:ext cx="103174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· CKD Diagnosis, Staging &amp; Assessment</a:t>
            </a:r>
            <a:endParaRPr lang="en-US" sz="1050" dirty="0"/>
          </a:p>
        </p:txBody>
      </p:sp>
      <p:sp>
        <p:nvSpPr>
          <p:cNvPr id="33" name="SK-14-text-32"/>
          <p:cNvSpPr/>
          <p:nvPr/>
        </p:nvSpPr>
        <p:spPr>
          <a:xfrm>
            <a:off x="9701659" y="6583561"/>
            <a:ext cx="1526977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007D6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92596" cy="6858000"/>
          </a:xfrm>
          <a:prstGeom prst="rect">
            <a:avLst/>
          </a:prstGeom>
        </p:spPr>
      </p:pic>
      <p:pic>
        <p:nvPicPr>
          <p:cNvPr id="4" name="SK-1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286" y="1378446"/>
            <a:ext cx="1158180" cy="116532"/>
          </a:xfrm>
          <a:prstGeom prst="rect">
            <a:avLst/>
          </a:prstGeom>
        </p:spPr>
      </p:pic>
      <p:pic>
        <p:nvPicPr>
          <p:cNvPr id="5" name="SK-1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53365" y="0"/>
            <a:ext cx="1938486" cy="2036713"/>
          </a:xfrm>
          <a:prstGeom prst="rect">
            <a:avLst/>
          </a:prstGeom>
        </p:spPr>
      </p:pic>
      <p:pic>
        <p:nvPicPr>
          <p:cNvPr id="6" name="SK-1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490" y="2201317"/>
            <a:ext cx="194965" cy="1453753"/>
          </a:xfrm>
          <a:prstGeom prst="rect">
            <a:avLst/>
          </a:prstGeom>
        </p:spPr>
      </p:pic>
      <p:pic>
        <p:nvPicPr>
          <p:cNvPr id="7" name="SK-1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973" y="2201317"/>
            <a:ext cx="5266879" cy="1453753"/>
          </a:xfrm>
          <a:prstGeom prst="rect">
            <a:avLst/>
          </a:prstGeom>
        </p:spPr>
      </p:pic>
      <p:pic>
        <p:nvPicPr>
          <p:cNvPr id="8" name="SK-1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490" y="3799284"/>
            <a:ext cx="194965" cy="1453753"/>
          </a:xfrm>
          <a:prstGeom prst="rect">
            <a:avLst/>
          </a:prstGeom>
        </p:spPr>
      </p:pic>
      <p:pic>
        <p:nvPicPr>
          <p:cNvPr id="9" name="SK-1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8973" y="3799284"/>
            <a:ext cx="5266879" cy="1453753"/>
          </a:xfrm>
          <a:prstGeom prst="rect">
            <a:avLst/>
          </a:prstGeom>
        </p:spPr>
      </p:pic>
      <p:pic>
        <p:nvPicPr>
          <p:cNvPr id="10" name="SK-1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2596" y="5479405"/>
            <a:ext cx="5803255" cy="740569"/>
          </a:xfrm>
          <a:prstGeom prst="rect">
            <a:avLst/>
          </a:prstGeom>
        </p:spPr>
      </p:pic>
      <p:pic>
        <p:nvPicPr>
          <p:cNvPr id="11" name="SK-15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95765" y="2400300"/>
            <a:ext cx="4937671" cy="3600450"/>
          </a:xfrm>
          <a:prstGeom prst="rect">
            <a:avLst/>
          </a:prstGeom>
        </p:spPr>
      </p:pic>
      <p:pic>
        <p:nvPicPr>
          <p:cNvPr id="12" name="SK-15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2361" y="5733157"/>
            <a:ext cx="1024086" cy="233065"/>
          </a:xfrm>
          <a:prstGeom prst="rect">
            <a:avLst/>
          </a:prstGeom>
        </p:spPr>
      </p:pic>
      <p:sp>
        <p:nvSpPr>
          <p:cNvPr id="13" name="SK-15-text-12"/>
          <p:cNvSpPr/>
          <p:nvPr/>
        </p:nvSpPr>
        <p:spPr>
          <a:xfrm>
            <a:off x="707082" y="329059"/>
            <a:ext cx="597217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15 · PROGRESSION</a:t>
            </a:r>
            <a:endParaRPr lang="en-US" sz="1650" dirty="0"/>
          </a:p>
        </p:txBody>
      </p:sp>
      <p:sp>
        <p:nvSpPr>
          <p:cNvPr id="14" name="SK-15-text-13"/>
          <p:cNvSpPr/>
          <p:nvPr/>
        </p:nvSpPr>
        <p:spPr>
          <a:xfrm>
            <a:off x="719286" y="658267"/>
            <a:ext cx="11472714" cy="6308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Identifying Progressive CKD</a:t>
            </a:r>
            <a:endParaRPr lang="en-US" sz="4500" dirty="0"/>
          </a:p>
        </p:txBody>
      </p:sp>
      <p:sp>
        <p:nvSpPr>
          <p:cNvPr id="15" name="SK-15-text-14"/>
          <p:cNvSpPr/>
          <p:nvPr/>
        </p:nvSpPr>
        <p:spPr>
          <a:xfrm>
            <a:off x="707082" y="1639044"/>
            <a:ext cx="11484918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dirty="0">
                <a:solidFill>
                  <a:srgbClr val="607D8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Based on NICE NG203 — sustained eGFR decline criteria</a:t>
            </a:r>
            <a:endParaRPr lang="en-US" sz="2550" dirty="0"/>
          </a:p>
        </p:txBody>
      </p:sp>
      <p:sp>
        <p:nvSpPr>
          <p:cNvPr id="16" name="SK-15-text-15"/>
          <p:cNvSpPr/>
          <p:nvPr/>
        </p:nvSpPr>
        <p:spPr>
          <a:xfrm>
            <a:off x="1158180" y="2551063"/>
            <a:ext cx="2220277" cy="6719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725" b="1" dirty="0">
                <a:solidFill>
                  <a:srgbClr val="E84E4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&gt;5</a:t>
            </a:r>
            <a:endParaRPr lang="en-US" sz="4725" dirty="0"/>
          </a:p>
        </p:txBody>
      </p:sp>
      <p:sp>
        <p:nvSpPr>
          <p:cNvPr id="17" name="SK-15-text-16"/>
          <p:cNvSpPr/>
          <p:nvPr/>
        </p:nvSpPr>
        <p:spPr>
          <a:xfrm>
            <a:off x="2243286" y="2482453"/>
            <a:ext cx="9100185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ml/min/1.73m² decline</a:t>
            </a:r>
            <a:endParaRPr lang="en-US" sz="2550" dirty="0"/>
          </a:p>
        </p:txBody>
      </p:sp>
      <p:sp>
        <p:nvSpPr>
          <p:cNvPr id="18" name="SK-15-text-17"/>
          <p:cNvSpPr/>
          <p:nvPr/>
        </p:nvSpPr>
        <p:spPr>
          <a:xfrm>
            <a:off x="2243286" y="2887117"/>
            <a:ext cx="5473065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within 1 year</a:t>
            </a:r>
            <a:endParaRPr lang="en-US" sz="2550" dirty="0"/>
          </a:p>
        </p:txBody>
      </p:sp>
      <p:sp>
        <p:nvSpPr>
          <p:cNvPr id="19" name="SK-15-text-18"/>
          <p:cNvSpPr/>
          <p:nvPr/>
        </p:nvSpPr>
        <p:spPr>
          <a:xfrm>
            <a:off x="2255490" y="3332857"/>
            <a:ext cx="550164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07D8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*Sustained – not a single dip</a:t>
            </a:r>
            <a:endParaRPr lang="en-US" sz="1200" dirty="0"/>
          </a:p>
        </p:txBody>
      </p:sp>
      <p:sp>
        <p:nvSpPr>
          <p:cNvPr id="20" name="SK-15-text-19"/>
          <p:cNvSpPr/>
          <p:nvPr/>
        </p:nvSpPr>
        <p:spPr>
          <a:xfrm>
            <a:off x="963067" y="4169569"/>
            <a:ext cx="3420428" cy="6377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725" b="1" dirty="0">
                <a:solidFill>
                  <a:srgbClr val="0079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&gt;10</a:t>
            </a:r>
            <a:endParaRPr lang="en-US" sz="4725" dirty="0"/>
          </a:p>
        </p:txBody>
      </p:sp>
      <p:sp>
        <p:nvSpPr>
          <p:cNvPr id="21" name="SK-15-text-20"/>
          <p:cNvSpPr/>
          <p:nvPr/>
        </p:nvSpPr>
        <p:spPr>
          <a:xfrm>
            <a:off x="2340769" y="4087267"/>
            <a:ext cx="9100185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ml/min/1.73m² decline</a:t>
            </a:r>
            <a:endParaRPr lang="en-US" sz="2550" dirty="0"/>
          </a:p>
        </p:txBody>
      </p:sp>
      <p:sp>
        <p:nvSpPr>
          <p:cNvPr id="22" name="SK-15-text-21"/>
          <p:cNvSpPr/>
          <p:nvPr/>
        </p:nvSpPr>
        <p:spPr>
          <a:xfrm>
            <a:off x="2340769" y="4478238"/>
            <a:ext cx="5861685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within 5 years</a:t>
            </a:r>
            <a:endParaRPr lang="en-US" sz="2550" dirty="0"/>
          </a:p>
        </p:txBody>
      </p:sp>
      <p:sp>
        <p:nvSpPr>
          <p:cNvPr id="23" name="SK-15-text-22"/>
          <p:cNvSpPr/>
          <p:nvPr/>
        </p:nvSpPr>
        <p:spPr>
          <a:xfrm>
            <a:off x="2340769" y="4930825"/>
            <a:ext cx="586740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07D8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*Either criterion is sufficient</a:t>
            </a:r>
            <a:endParaRPr lang="en-US" sz="1200" dirty="0"/>
          </a:p>
        </p:txBody>
      </p:sp>
      <p:sp>
        <p:nvSpPr>
          <p:cNvPr id="24" name="SK-15-text-23"/>
          <p:cNvSpPr/>
          <p:nvPr/>
        </p:nvSpPr>
        <p:spPr>
          <a:xfrm>
            <a:off x="1901875" y="5616625"/>
            <a:ext cx="9925050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Minimum 3 eGFR measurements over ≥90 days</a:t>
            </a:r>
            <a:endParaRPr lang="en-US" sz="1500" dirty="0"/>
          </a:p>
        </p:txBody>
      </p:sp>
      <p:sp>
        <p:nvSpPr>
          <p:cNvPr id="25" name="SK-15-text-24"/>
          <p:cNvSpPr/>
          <p:nvPr/>
        </p:nvSpPr>
        <p:spPr>
          <a:xfrm>
            <a:off x="1914079" y="5884069"/>
            <a:ext cx="10277921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*If new low eGFR found – repeat within 2 weeks to exclude AKI</a:t>
            </a:r>
            <a:endParaRPr lang="en-US" sz="1200" dirty="0"/>
          </a:p>
        </p:txBody>
      </p:sp>
      <p:sp>
        <p:nvSpPr>
          <p:cNvPr id="26" name="SK-15-text-25"/>
          <p:cNvSpPr/>
          <p:nvPr/>
        </p:nvSpPr>
        <p:spPr>
          <a:xfrm>
            <a:off x="6510486" y="2153394"/>
            <a:ext cx="5681514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Serum creatinine (µmol/l) ← Change in trajectory = progression event</a:t>
            </a:r>
            <a:endParaRPr lang="en-US" sz="1200" dirty="0"/>
          </a:p>
        </p:txBody>
      </p:sp>
      <p:sp>
        <p:nvSpPr>
          <p:cNvPr id="27" name="SK-15-text-26"/>
          <p:cNvSpPr/>
          <p:nvPr/>
        </p:nvSpPr>
        <p:spPr>
          <a:xfrm>
            <a:off x="7046863" y="6055519"/>
            <a:ext cx="5145137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*Graph: Serum creatinine trajectory showing change in rate of decline</a:t>
            </a:r>
            <a:endParaRPr lang="en-US" sz="1200" dirty="0"/>
          </a:p>
        </p:txBody>
      </p:sp>
      <p:sp>
        <p:nvSpPr>
          <p:cNvPr id="28" name="SK-15-text-27"/>
          <p:cNvSpPr/>
          <p:nvPr/>
        </p:nvSpPr>
        <p:spPr>
          <a:xfrm>
            <a:off x="8168580" y="6268194"/>
            <a:ext cx="402342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– adapted from clinical reference</a:t>
            </a:r>
            <a:endParaRPr lang="en-US" sz="1200" dirty="0"/>
          </a:p>
        </p:txBody>
      </p:sp>
      <p:sp>
        <p:nvSpPr>
          <p:cNvPr id="29" name="SK-15-text-28"/>
          <p:cNvSpPr/>
          <p:nvPr/>
        </p:nvSpPr>
        <p:spPr>
          <a:xfrm>
            <a:off x="707082" y="6604248"/>
            <a:ext cx="592836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07D8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· CKD Teaching Deck</a:t>
            </a:r>
            <a:endParaRPr lang="en-US" sz="1200" dirty="0"/>
          </a:p>
        </p:txBody>
      </p:sp>
      <p:sp>
        <p:nvSpPr>
          <p:cNvPr id="30" name="SK-15-text-29"/>
          <p:cNvSpPr/>
          <p:nvPr/>
        </p:nvSpPr>
        <p:spPr>
          <a:xfrm>
            <a:off x="5656957" y="6604248"/>
            <a:ext cx="227076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9E9E9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</a:t>
            </a:r>
            <a:endParaRPr lang="en-US" sz="1200" dirty="0"/>
          </a:p>
        </p:txBody>
      </p:sp>
      <p:sp>
        <p:nvSpPr>
          <p:cNvPr id="31" name="SK-15-text-30"/>
          <p:cNvSpPr/>
          <p:nvPr/>
        </p:nvSpPr>
        <p:spPr>
          <a:xfrm>
            <a:off x="9838879" y="6604248"/>
            <a:ext cx="2353121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79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16855" cy="6858000"/>
          </a:xfrm>
          <a:prstGeom prst="rect">
            <a:avLst/>
          </a:prstGeom>
        </p:spPr>
      </p:pic>
      <p:pic>
        <p:nvPicPr>
          <p:cNvPr id="4" name="SK-1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855" y="6542484"/>
            <a:ext cx="11874996" cy="315367"/>
          </a:xfrm>
          <a:prstGeom prst="rect">
            <a:avLst/>
          </a:prstGeom>
        </p:spPr>
      </p:pic>
      <p:pic>
        <p:nvPicPr>
          <p:cNvPr id="5" name="SK-1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490" y="1354931"/>
            <a:ext cx="999679" cy="142875"/>
          </a:xfrm>
          <a:prstGeom prst="rect">
            <a:avLst/>
          </a:prstGeom>
        </p:spPr>
      </p:pic>
      <p:pic>
        <p:nvPicPr>
          <p:cNvPr id="6" name="SK-1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31561" y="3840361"/>
            <a:ext cx="2560290" cy="2701975"/>
          </a:xfrm>
          <a:prstGeom prst="rect">
            <a:avLst/>
          </a:prstGeom>
        </p:spPr>
      </p:pic>
      <p:pic>
        <p:nvPicPr>
          <p:cNvPr id="7" name="SK-1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694" y="2235696"/>
            <a:ext cx="3413671" cy="1906488"/>
          </a:xfrm>
          <a:prstGeom prst="rect">
            <a:avLst/>
          </a:prstGeom>
        </p:spPr>
      </p:pic>
      <p:pic>
        <p:nvPicPr>
          <p:cNvPr id="8" name="SK-1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3694" y="2235696"/>
            <a:ext cx="3413671" cy="102840"/>
          </a:xfrm>
          <a:prstGeom prst="rect">
            <a:avLst/>
          </a:prstGeom>
        </p:spPr>
      </p:pic>
      <p:pic>
        <p:nvPicPr>
          <p:cNvPr id="9" name="SK-1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64682" y="2235696"/>
            <a:ext cx="3462486" cy="1906488"/>
          </a:xfrm>
          <a:prstGeom prst="rect">
            <a:avLst/>
          </a:prstGeom>
        </p:spPr>
      </p:pic>
      <p:pic>
        <p:nvPicPr>
          <p:cNvPr id="10" name="SK-1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64682" y="2235696"/>
            <a:ext cx="3462486" cy="102840"/>
          </a:xfrm>
          <a:prstGeom prst="rect">
            <a:avLst/>
          </a:prstGeom>
        </p:spPr>
      </p:pic>
      <p:pic>
        <p:nvPicPr>
          <p:cNvPr id="11" name="SK-1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83153" y="2235696"/>
            <a:ext cx="3511153" cy="1906488"/>
          </a:xfrm>
          <a:prstGeom prst="rect">
            <a:avLst/>
          </a:prstGeom>
        </p:spPr>
      </p:pic>
      <p:pic>
        <p:nvPicPr>
          <p:cNvPr id="12" name="SK-1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83153" y="2235696"/>
            <a:ext cx="3511153" cy="102840"/>
          </a:xfrm>
          <a:prstGeom prst="rect">
            <a:avLst/>
          </a:prstGeom>
        </p:spPr>
      </p:pic>
      <p:pic>
        <p:nvPicPr>
          <p:cNvPr id="13" name="SK-1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3694" y="4361557"/>
            <a:ext cx="3413671" cy="1906488"/>
          </a:xfrm>
          <a:prstGeom prst="rect">
            <a:avLst/>
          </a:prstGeom>
        </p:spPr>
      </p:pic>
      <p:pic>
        <p:nvPicPr>
          <p:cNvPr id="14" name="SK-16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3694" y="4361557"/>
            <a:ext cx="3413671" cy="102840"/>
          </a:xfrm>
          <a:prstGeom prst="rect">
            <a:avLst/>
          </a:prstGeom>
        </p:spPr>
      </p:pic>
      <p:pic>
        <p:nvPicPr>
          <p:cNvPr id="15" name="SK-16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64682" y="4361557"/>
            <a:ext cx="3462486" cy="1906488"/>
          </a:xfrm>
          <a:prstGeom prst="rect">
            <a:avLst/>
          </a:prstGeom>
        </p:spPr>
      </p:pic>
      <p:pic>
        <p:nvPicPr>
          <p:cNvPr id="16" name="SK-16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64682" y="4361557"/>
            <a:ext cx="3462486" cy="102840"/>
          </a:xfrm>
          <a:prstGeom prst="rect">
            <a:avLst/>
          </a:prstGeom>
        </p:spPr>
      </p:pic>
      <p:pic>
        <p:nvPicPr>
          <p:cNvPr id="17" name="SK-16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083153" y="4361557"/>
            <a:ext cx="3511153" cy="1906488"/>
          </a:xfrm>
          <a:prstGeom prst="rect">
            <a:avLst/>
          </a:prstGeom>
        </p:spPr>
      </p:pic>
      <p:pic>
        <p:nvPicPr>
          <p:cNvPr id="18" name="SK-16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083153" y="4361557"/>
            <a:ext cx="3511153" cy="102840"/>
          </a:xfrm>
          <a:prstGeom prst="rect">
            <a:avLst/>
          </a:prstGeom>
        </p:spPr>
      </p:pic>
      <p:pic>
        <p:nvPicPr>
          <p:cNvPr id="19" name="SK-16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375577" y="4581079"/>
            <a:ext cx="914400" cy="864096"/>
          </a:xfrm>
          <a:prstGeom prst="rect">
            <a:avLst/>
          </a:prstGeom>
        </p:spPr>
      </p:pic>
      <p:pic>
        <p:nvPicPr>
          <p:cNvPr id="20" name="SK-16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681365" y="4581079"/>
            <a:ext cx="865584" cy="864096"/>
          </a:xfrm>
          <a:prstGeom prst="rect">
            <a:avLst/>
          </a:prstGeom>
        </p:spPr>
      </p:pic>
      <p:pic>
        <p:nvPicPr>
          <p:cNvPr id="21" name="SK-16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926282" y="4574232"/>
            <a:ext cx="1048494" cy="884634"/>
          </a:xfrm>
          <a:prstGeom prst="rect">
            <a:avLst/>
          </a:prstGeom>
        </p:spPr>
      </p:pic>
      <p:pic>
        <p:nvPicPr>
          <p:cNvPr id="22" name="SK-16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424392" y="2448223"/>
            <a:ext cx="914400" cy="870942"/>
          </a:xfrm>
          <a:prstGeom prst="rect">
            <a:avLst/>
          </a:prstGeom>
        </p:spPr>
      </p:pic>
      <p:pic>
        <p:nvPicPr>
          <p:cNvPr id="23" name="SK-16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644753" y="2448223"/>
            <a:ext cx="938659" cy="870942"/>
          </a:xfrm>
          <a:prstGeom prst="rect">
            <a:avLst/>
          </a:prstGeom>
        </p:spPr>
      </p:pic>
      <p:pic>
        <p:nvPicPr>
          <p:cNvPr id="24" name="SK-16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38486" y="2448223"/>
            <a:ext cx="999679" cy="877788"/>
          </a:xfrm>
          <a:prstGeom prst="rect">
            <a:avLst/>
          </a:prstGeom>
        </p:spPr>
      </p:pic>
      <p:sp>
        <p:nvSpPr>
          <p:cNvPr id="25" name="SK-16-text-24"/>
          <p:cNvSpPr/>
          <p:nvPr/>
        </p:nvSpPr>
        <p:spPr>
          <a:xfrm>
            <a:off x="707082" y="342900"/>
            <a:ext cx="54292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16 · PROGRESSION</a:t>
            </a:r>
            <a:endParaRPr lang="en-US" sz="1500" dirty="0"/>
          </a:p>
        </p:txBody>
      </p:sp>
      <p:sp>
        <p:nvSpPr>
          <p:cNvPr id="26" name="SK-16-text-25"/>
          <p:cNvSpPr/>
          <p:nvPr/>
        </p:nvSpPr>
        <p:spPr>
          <a:xfrm>
            <a:off x="707082" y="754261"/>
            <a:ext cx="11484918" cy="5691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05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Risk Factors for CKD Progression</a:t>
            </a:r>
            <a:endParaRPr lang="en-US" sz="4050" dirty="0"/>
          </a:p>
        </p:txBody>
      </p:sp>
      <p:sp>
        <p:nvSpPr>
          <p:cNvPr id="27" name="SK-16-text-26"/>
          <p:cNvSpPr/>
          <p:nvPr/>
        </p:nvSpPr>
        <p:spPr>
          <a:xfrm>
            <a:off x="707082" y="1632198"/>
            <a:ext cx="11484918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Know what drives decline — and what you can modify</a:t>
            </a:r>
            <a:endParaRPr lang="en-US" sz="2250" dirty="0"/>
          </a:p>
        </p:txBody>
      </p:sp>
      <p:sp>
        <p:nvSpPr>
          <p:cNvPr id="28" name="SK-16-text-27"/>
          <p:cNvSpPr/>
          <p:nvPr/>
        </p:nvSpPr>
        <p:spPr>
          <a:xfrm>
            <a:off x="954732" y="3456384"/>
            <a:ext cx="2967186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Uncontrolled Hypertension</a:t>
            </a:r>
            <a:endParaRPr lang="en-US" sz="1800" dirty="0"/>
          </a:p>
        </p:txBody>
      </p:sp>
      <p:sp>
        <p:nvSpPr>
          <p:cNvPr id="29" name="SK-16-text-28"/>
          <p:cNvSpPr/>
          <p:nvPr/>
        </p:nvSpPr>
        <p:spPr>
          <a:xfrm>
            <a:off x="1103114" y="3771900"/>
            <a:ext cx="2670423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Most important modifiable driver</a:t>
            </a:r>
            <a:endParaRPr lang="en-US" sz="1350" dirty="0"/>
          </a:p>
        </p:txBody>
      </p:sp>
      <p:sp>
        <p:nvSpPr>
          <p:cNvPr id="30" name="SK-16-text-29"/>
          <p:cNvSpPr/>
          <p:nvPr/>
        </p:nvSpPr>
        <p:spPr>
          <a:xfrm>
            <a:off x="4917132" y="3449538"/>
            <a:ext cx="2381994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High Proteinuria (A3)</a:t>
            </a:r>
            <a:endParaRPr lang="en-US" sz="1800" dirty="0"/>
          </a:p>
        </p:txBody>
      </p:sp>
      <p:sp>
        <p:nvSpPr>
          <p:cNvPr id="31" name="SK-16-text-30"/>
          <p:cNvSpPr/>
          <p:nvPr/>
        </p:nvSpPr>
        <p:spPr>
          <a:xfrm>
            <a:off x="4492526" y="3771900"/>
            <a:ext cx="3219004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ACR &gt;30 mg/mmol — major risk marker</a:t>
            </a:r>
            <a:endParaRPr lang="en-US" sz="1350" dirty="0"/>
          </a:p>
        </p:txBody>
      </p:sp>
      <p:sp>
        <p:nvSpPr>
          <p:cNvPr id="32" name="SK-16-text-31"/>
          <p:cNvSpPr/>
          <p:nvPr/>
        </p:nvSpPr>
        <p:spPr>
          <a:xfrm>
            <a:off x="8513713" y="3456384"/>
            <a:ext cx="2637979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Poor Glycaemic Control</a:t>
            </a:r>
            <a:endParaRPr lang="en-US" sz="1800" dirty="0"/>
          </a:p>
        </p:txBody>
      </p:sp>
      <p:sp>
        <p:nvSpPr>
          <p:cNvPr id="33" name="SK-16-text-32"/>
          <p:cNvSpPr/>
          <p:nvPr/>
        </p:nvSpPr>
        <p:spPr>
          <a:xfrm>
            <a:off x="8247608" y="3764905"/>
            <a:ext cx="3170188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Especially in type 1 and type 2 diabetes</a:t>
            </a:r>
            <a:endParaRPr lang="en-US" sz="1350" dirty="0"/>
          </a:p>
        </p:txBody>
      </p:sp>
      <p:sp>
        <p:nvSpPr>
          <p:cNvPr id="34" name="SK-16-text-33"/>
          <p:cNvSpPr/>
          <p:nvPr/>
        </p:nvSpPr>
        <p:spPr>
          <a:xfrm>
            <a:off x="1893540" y="5589240"/>
            <a:ext cx="1077367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Smoking</a:t>
            </a:r>
            <a:endParaRPr lang="en-US" sz="1800" dirty="0"/>
          </a:p>
        </p:txBody>
      </p:sp>
      <p:sp>
        <p:nvSpPr>
          <p:cNvPr id="35" name="SK-16-text-34"/>
          <p:cNvSpPr/>
          <p:nvPr/>
        </p:nvSpPr>
        <p:spPr>
          <a:xfrm>
            <a:off x="773906" y="5884069"/>
            <a:ext cx="3365302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Independent vascular and renal risk factor</a:t>
            </a:r>
            <a:endParaRPr lang="en-US" sz="1350" dirty="0"/>
          </a:p>
        </p:txBody>
      </p:sp>
      <p:sp>
        <p:nvSpPr>
          <p:cNvPr id="36" name="SK-16-text-35"/>
          <p:cNvSpPr/>
          <p:nvPr/>
        </p:nvSpPr>
        <p:spPr>
          <a:xfrm>
            <a:off x="5465713" y="5589240"/>
            <a:ext cx="1309092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NSAID Use</a:t>
            </a:r>
            <a:endParaRPr lang="en-US" sz="1800" dirty="0"/>
          </a:p>
        </p:txBody>
      </p:sp>
      <p:sp>
        <p:nvSpPr>
          <p:cNvPr id="37" name="SK-16-text-36"/>
          <p:cNvSpPr/>
          <p:nvPr/>
        </p:nvSpPr>
        <p:spPr>
          <a:xfrm>
            <a:off x="4468118" y="5884069"/>
            <a:ext cx="3292078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Nephrotoxic — avoid or minimise in CKD</a:t>
            </a:r>
            <a:endParaRPr lang="en-US" sz="1350" dirty="0"/>
          </a:p>
        </p:txBody>
      </p:sp>
      <p:sp>
        <p:nvSpPr>
          <p:cNvPr id="38" name="SK-16-text-37"/>
          <p:cNvSpPr/>
          <p:nvPr/>
        </p:nvSpPr>
        <p:spPr>
          <a:xfrm>
            <a:off x="8672215" y="5589240"/>
            <a:ext cx="2308771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Outflow Obstruction</a:t>
            </a:r>
            <a:endParaRPr lang="en-US" sz="1800" dirty="0"/>
          </a:p>
        </p:txBody>
      </p:sp>
      <p:sp>
        <p:nvSpPr>
          <p:cNvPr id="39" name="SK-16-text-38"/>
          <p:cNvSpPr/>
          <p:nvPr/>
        </p:nvSpPr>
        <p:spPr>
          <a:xfrm>
            <a:off x="8479334" y="5884069"/>
            <a:ext cx="2694682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BPH, stones — address promptly</a:t>
            </a:r>
            <a:endParaRPr lang="en-US" sz="1350" dirty="0"/>
          </a:p>
        </p:txBody>
      </p:sp>
      <p:sp>
        <p:nvSpPr>
          <p:cNvPr id="40" name="SK-16-text-39"/>
          <p:cNvSpPr/>
          <p:nvPr/>
        </p:nvSpPr>
        <p:spPr>
          <a:xfrm>
            <a:off x="707082" y="6624786"/>
            <a:ext cx="583692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· www.bradfordvts.co.uk</a:t>
            </a:r>
            <a:endParaRPr lang="en-US" sz="1050" dirty="0"/>
          </a:p>
        </p:txBody>
      </p:sp>
      <p:sp>
        <p:nvSpPr>
          <p:cNvPr id="41" name="SK-16-text-40"/>
          <p:cNvSpPr/>
          <p:nvPr/>
        </p:nvSpPr>
        <p:spPr>
          <a:xfrm>
            <a:off x="10116294" y="6624786"/>
            <a:ext cx="1465957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· May 2026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6063" y="0"/>
            <a:ext cx="3925788" cy="6549330"/>
          </a:xfrm>
          <a:prstGeom prst="rect">
            <a:avLst/>
          </a:prstGeom>
        </p:spPr>
      </p:pic>
      <p:pic>
        <p:nvPicPr>
          <p:cNvPr id="4" name="SK-1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5" name="SK-1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1671" y="0"/>
            <a:ext cx="1804392" cy="1440061"/>
          </a:xfrm>
          <a:prstGeom prst="rect">
            <a:avLst/>
          </a:prstGeom>
        </p:spPr>
      </p:pic>
      <p:pic>
        <p:nvPicPr>
          <p:cNvPr id="6" name="SK-1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784" y="1398984"/>
            <a:ext cx="1341090" cy="95994"/>
          </a:xfrm>
          <a:prstGeom prst="rect">
            <a:avLst/>
          </a:prstGeom>
        </p:spPr>
      </p:pic>
      <p:pic>
        <p:nvPicPr>
          <p:cNvPr id="7" name="SK-1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07475" y="1330375"/>
            <a:ext cx="3230761" cy="3826669"/>
          </a:xfrm>
          <a:prstGeom prst="rect">
            <a:avLst/>
          </a:prstGeom>
        </p:spPr>
      </p:pic>
      <p:pic>
        <p:nvPicPr>
          <p:cNvPr id="8" name="SK-1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6377" y="2221855"/>
            <a:ext cx="2340769" cy="1988790"/>
          </a:xfrm>
          <a:prstGeom prst="rect">
            <a:avLst/>
          </a:prstGeom>
        </p:spPr>
      </p:pic>
      <p:pic>
        <p:nvPicPr>
          <p:cNvPr id="9" name="SK-17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60055" y="2221855"/>
            <a:ext cx="2340769" cy="1988790"/>
          </a:xfrm>
          <a:prstGeom prst="rect">
            <a:avLst/>
          </a:prstGeom>
        </p:spPr>
      </p:pic>
      <p:pic>
        <p:nvPicPr>
          <p:cNvPr id="10" name="SK-17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83882" y="2221855"/>
            <a:ext cx="2340769" cy="1988790"/>
          </a:xfrm>
          <a:prstGeom prst="rect">
            <a:avLst/>
          </a:prstGeom>
        </p:spPr>
      </p:pic>
      <p:pic>
        <p:nvPicPr>
          <p:cNvPr id="11" name="SK-17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6377" y="4361557"/>
            <a:ext cx="2340769" cy="1988790"/>
          </a:xfrm>
          <a:prstGeom prst="rect">
            <a:avLst/>
          </a:prstGeom>
        </p:spPr>
      </p:pic>
      <p:pic>
        <p:nvPicPr>
          <p:cNvPr id="12" name="SK-17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60055" y="4361557"/>
            <a:ext cx="2340769" cy="1988790"/>
          </a:xfrm>
          <a:prstGeom prst="rect">
            <a:avLst/>
          </a:prstGeom>
        </p:spPr>
      </p:pic>
      <p:pic>
        <p:nvPicPr>
          <p:cNvPr id="13" name="SK-17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83882" y="4361557"/>
            <a:ext cx="2340769" cy="1988790"/>
          </a:xfrm>
          <a:prstGeom prst="rect">
            <a:avLst/>
          </a:prstGeom>
        </p:spPr>
      </p:pic>
      <p:pic>
        <p:nvPicPr>
          <p:cNvPr id="14" name="SK-17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44086" y="4279255"/>
            <a:ext cx="3182094" cy="918865"/>
          </a:xfrm>
          <a:prstGeom prst="rect">
            <a:avLst/>
          </a:prstGeom>
        </p:spPr>
      </p:pic>
      <p:pic>
        <p:nvPicPr>
          <p:cNvPr id="15" name="SK-17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28957" y="2921496"/>
            <a:ext cx="1414165" cy="966936"/>
          </a:xfrm>
          <a:prstGeom prst="rect">
            <a:avLst/>
          </a:prstGeom>
        </p:spPr>
      </p:pic>
      <p:pic>
        <p:nvPicPr>
          <p:cNvPr id="16" name="SK-17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851255" y="3463230"/>
            <a:ext cx="902196" cy="617190"/>
          </a:xfrm>
          <a:prstGeom prst="rect">
            <a:avLst/>
          </a:prstGeom>
        </p:spPr>
      </p:pic>
      <p:pic>
        <p:nvPicPr>
          <p:cNvPr id="17" name="SK-17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644086" y="1289298"/>
            <a:ext cx="3182094" cy="1453753"/>
          </a:xfrm>
          <a:prstGeom prst="rect">
            <a:avLst/>
          </a:prstGeom>
        </p:spPr>
      </p:pic>
      <p:pic>
        <p:nvPicPr>
          <p:cNvPr id="18" name="SK-17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15373" y="4491930"/>
            <a:ext cx="877788" cy="857250"/>
          </a:xfrm>
          <a:prstGeom prst="rect">
            <a:avLst/>
          </a:prstGeom>
        </p:spPr>
      </p:pic>
      <p:pic>
        <p:nvPicPr>
          <p:cNvPr id="19" name="SK-17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669655" y="4574232"/>
            <a:ext cx="1133773" cy="665113"/>
          </a:xfrm>
          <a:prstGeom prst="rect">
            <a:avLst/>
          </a:prstGeom>
        </p:spPr>
      </p:pic>
      <p:pic>
        <p:nvPicPr>
          <p:cNvPr id="20" name="SK-17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94792" y="4519315"/>
            <a:ext cx="1048494" cy="788640"/>
          </a:xfrm>
          <a:prstGeom prst="rect">
            <a:avLst/>
          </a:prstGeom>
        </p:spPr>
      </p:pic>
      <p:pic>
        <p:nvPicPr>
          <p:cNvPr id="21" name="SK-17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64188" y="2352229"/>
            <a:ext cx="780157" cy="829717"/>
          </a:xfrm>
          <a:prstGeom prst="rect">
            <a:avLst/>
          </a:prstGeom>
        </p:spPr>
      </p:pic>
      <p:pic>
        <p:nvPicPr>
          <p:cNvPr id="22" name="SK-17-img-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937992" y="2352229"/>
            <a:ext cx="585192" cy="836563"/>
          </a:xfrm>
          <a:prstGeom prst="rect">
            <a:avLst/>
          </a:prstGeom>
        </p:spPr>
      </p:pic>
      <p:pic>
        <p:nvPicPr>
          <p:cNvPr id="23" name="SK-17-img-22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292275" y="2359075"/>
            <a:ext cx="865584" cy="822871"/>
          </a:xfrm>
          <a:prstGeom prst="rect">
            <a:avLst/>
          </a:prstGeom>
        </p:spPr>
      </p:pic>
      <p:sp>
        <p:nvSpPr>
          <p:cNvPr id="24" name="SK-17-text-23"/>
          <p:cNvSpPr/>
          <p:nvPr/>
        </p:nvSpPr>
        <p:spPr>
          <a:xfrm>
            <a:off x="572988" y="459432"/>
            <a:ext cx="52006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17 · ASSESSMENT</a:t>
            </a:r>
            <a:endParaRPr lang="en-US" sz="1500" dirty="0"/>
          </a:p>
        </p:txBody>
      </p:sp>
      <p:sp>
        <p:nvSpPr>
          <p:cNvPr id="25" name="SK-17-text-24"/>
          <p:cNvSpPr/>
          <p:nvPr/>
        </p:nvSpPr>
        <p:spPr>
          <a:xfrm>
            <a:off x="585192" y="781794"/>
            <a:ext cx="11606808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Indications for Renal Ultrasound</a:t>
            </a:r>
            <a:endParaRPr lang="en-US" sz="3300" dirty="0"/>
          </a:p>
        </p:txBody>
      </p:sp>
      <p:sp>
        <p:nvSpPr>
          <p:cNvPr id="26" name="SK-17-text-25"/>
          <p:cNvSpPr/>
          <p:nvPr/>
        </p:nvSpPr>
        <p:spPr>
          <a:xfrm>
            <a:off x="572988" y="1686967"/>
            <a:ext cx="11619012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to arrange a renal USS in primary care</a:t>
            </a:r>
            <a:endParaRPr lang="en-US" sz="2250" dirty="0"/>
          </a:p>
        </p:txBody>
      </p:sp>
      <p:sp>
        <p:nvSpPr>
          <p:cNvPr id="27" name="SK-17-text-26"/>
          <p:cNvSpPr/>
          <p:nvPr/>
        </p:nvSpPr>
        <p:spPr>
          <a:xfrm>
            <a:off x="730448" y="3298627"/>
            <a:ext cx="1964680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Progressive CKD</a:t>
            </a:r>
            <a:endParaRPr lang="en-US" sz="1950" dirty="0"/>
          </a:p>
        </p:txBody>
      </p:sp>
      <p:sp>
        <p:nvSpPr>
          <p:cNvPr id="28" name="SK-17-text-27"/>
          <p:cNvSpPr/>
          <p:nvPr/>
        </p:nvSpPr>
        <p:spPr>
          <a:xfrm>
            <a:off x="792361" y="3620988"/>
            <a:ext cx="1853059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Sustained decline in</a:t>
            </a:r>
            <a:endParaRPr lang="en-US" sz="1650" dirty="0"/>
          </a:p>
          <a:p>
            <a:pPr marL="0" indent="0" algn="ctr">
              <a:lnSpc>
                <a:spcPts val="1980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over time</a:t>
            </a:r>
            <a:endParaRPr lang="en-US" sz="1650" dirty="0"/>
          </a:p>
        </p:txBody>
      </p:sp>
      <p:sp>
        <p:nvSpPr>
          <p:cNvPr id="29" name="SK-17-text-28"/>
          <p:cNvSpPr/>
          <p:nvPr/>
        </p:nvSpPr>
        <p:spPr>
          <a:xfrm>
            <a:off x="3534668" y="3298627"/>
            <a:ext cx="1416100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Haematuria</a:t>
            </a:r>
            <a:endParaRPr lang="en-US" sz="1950" dirty="0"/>
          </a:p>
        </p:txBody>
      </p:sp>
      <p:sp>
        <p:nvSpPr>
          <p:cNvPr id="30" name="SK-17-text-29"/>
          <p:cNvSpPr/>
          <p:nvPr/>
        </p:nvSpPr>
        <p:spPr>
          <a:xfrm>
            <a:off x="3316188" y="3620988"/>
            <a:ext cx="1865263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Visible or persistent</a:t>
            </a:r>
            <a:endParaRPr lang="en-US" sz="1650" dirty="0"/>
          </a:p>
          <a:p>
            <a:pPr marL="0" indent="0" algn="ctr">
              <a:lnSpc>
                <a:spcPts val="1980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invisible haematuria</a:t>
            </a:r>
            <a:endParaRPr lang="en-US" sz="1650" dirty="0"/>
          </a:p>
        </p:txBody>
      </p:sp>
      <p:sp>
        <p:nvSpPr>
          <p:cNvPr id="31" name="SK-17-text-30"/>
          <p:cNvSpPr/>
          <p:nvPr/>
        </p:nvSpPr>
        <p:spPr>
          <a:xfrm>
            <a:off x="5631656" y="3298627"/>
            <a:ext cx="2245221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Urinary Obstruction</a:t>
            </a:r>
            <a:endParaRPr lang="en-US" sz="1950" dirty="0"/>
          </a:p>
        </p:txBody>
      </p:sp>
      <p:sp>
        <p:nvSpPr>
          <p:cNvPr id="32" name="SK-17-text-31"/>
          <p:cNvSpPr/>
          <p:nvPr/>
        </p:nvSpPr>
        <p:spPr>
          <a:xfrm>
            <a:off x="5742384" y="3620988"/>
            <a:ext cx="2035969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Symptoms or signs of</a:t>
            </a:r>
            <a:endParaRPr lang="en-US" sz="1650" dirty="0"/>
          </a:p>
          <a:p>
            <a:pPr marL="0" indent="0" algn="ctr">
              <a:lnSpc>
                <a:spcPts val="1980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outflow obstruction</a:t>
            </a:r>
            <a:endParaRPr lang="en-US" sz="1650" dirty="0"/>
          </a:p>
        </p:txBody>
      </p:sp>
      <p:sp>
        <p:nvSpPr>
          <p:cNvPr id="33" name="SK-17-text-32"/>
          <p:cNvSpPr/>
          <p:nvPr/>
        </p:nvSpPr>
        <p:spPr>
          <a:xfrm>
            <a:off x="620762" y="5438329"/>
            <a:ext cx="2171998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Family Hx of PCKD</a:t>
            </a:r>
            <a:endParaRPr lang="en-US" sz="1950" dirty="0"/>
          </a:p>
        </p:txBody>
      </p:sp>
      <p:sp>
        <p:nvSpPr>
          <p:cNvPr id="34" name="SK-17-text-33"/>
          <p:cNvSpPr/>
          <p:nvPr/>
        </p:nvSpPr>
        <p:spPr>
          <a:xfrm>
            <a:off x="792361" y="5767536"/>
            <a:ext cx="1853059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Adults aged over 20</a:t>
            </a:r>
            <a:endParaRPr lang="en-US" sz="1650" dirty="0"/>
          </a:p>
          <a:p>
            <a:pPr marL="0" indent="0" algn="ctr">
              <a:lnSpc>
                <a:spcPts val="1980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 family history</a:t>
            </a:r>
            <a:endParaRPr lang="en-US" sz="1650" dirty="0"/>
          </a:p>
        </p:txBody>
      </p:sp>
      <p:sp>
        <p:nvSpPr>
          <p:cNvPr id="35" name="SK-17-text-34"/>
          <p:cNvSpPr/>
          <p:nvPr/>
        </p:nvSpPr>
        <p:spPr>
          <a:xfrm>
            <a:off x="3607743" y="5438329"/>
            <a:ext cx="1257598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&lt; 30</a:t>
            </a:r>
            <a:endParaRPr lang="en-US" sz="1950" dirty="0"/>
          </a:p>
        </p:txBody>
      </p:sp>
      <p:sp>
        <p:nvSpPr>
          <p:cNvPr id="36" name="SK-17-text-35"/>
          <p:cNvSpPr/>
          <p:nvPr/>
        </p:nvSpPr>
        <p:spPr>
          <a:xfrm>
            <a:off x="3182094" y="5767536"/>
            <a:ext cx="2109192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G4 or G5 — all patients</a:t>
            </a:r>
            <a:endParaRPr lang="en-US" sz="1650" dirty="0"/>
          </a:p>
          <a:p>
            <a:pPr marL="0" indent="0" algn="ctr">
              <a:lnSpc>
                <a:spcPts val="1980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 this stage</a:t>
            </a:r>
            <a:endParaRPr lang="en-US" sz="1650" dirty="0"/>
          </a:p>
        </p:txBody>
      </p:sp>
      <p:sp>
        <p:nvSpPr>
          <p:cNvPr id="37" name="SK-17-text-36"/>
          <p:cNvSpPr/>
          <p:nvPr/>
        </p:nvSpPr>
        <p:spPr>
          <a:xfrm>
            <a:off x="5595045" y="5438329"/>
            <a:ext cx="2330500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Before Renal Biopsy</a:t>
            </a:r>
            <a:endParaRPr lang="en-US" sz="1950" dirty="0"/>
          </a:p>
        </p:txBody>
      </p:sp>
      <p:sp>
        <p:nvSpPr>
          <p:cNvPr id="38" name="SK-17-text-37"/>
          <p:cNvSpPr/>
          <p:nvPr/>
        </p:nvSpPr>
        <p:spPr>
          <a:xfrm>
            <a:off x="5864275" y="5767536"/>
            <a:ext cx="1779984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Mandatory imaging</a:t>
            </a:r>
            <a:endParaRPr lang="en-US" sz="1650" dirty="0"/>
          </a:p>
          <a:p>
            <a:pPr marL="0" indent="0" algn="ctr">
              <a:lnSpc>
                <a:spcPts val="1980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prior to biopsy</a:t>
            </a:r>
            <a:endParaRPr lang="en-US" sz="1650" dirty="0"/>
          </a:p>
        </p:txBody>
      </p:sp>
      <p:sp>
        <p:nvSpPr>
          <p:cNvPr id="39" name="SK-17-text-38"/>
          <p:cNvSpPr/>
          <p:nvPr/>
        </p:nvSpPr>
        <p:spPr>
          <a:xfrm>
            <a:off x="8790384" y="5362873"/>
            <a:ext cx="3401616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B0BEC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Renal ultrasound — clinical reference</a:t>
            </a:r>
            <a:endParaRPr lang="en-US" sz="1350" dirty="0"/>
          </a:p>
        </p:txBody>
      </p:sp>
      <p:sp>
        <p:nvSpPr>
          <p:cNvPr id="40" name="SK-17-text-39"/>
          <p:cNvSpPr/>
          <p:nvPr/>
        </p:nvSpPr>
        <p:spPr>
          <a:xfrm>
            <a:off x="487561" y="6617940"/>
            <a:ext cx="666940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· CKD Teaching Deck</a:t>
            </a:r>
            <a:endParaRPr lang="en-US" sz="1350" dirty="0"/>
          </a:p>
        </p:txBody>
      </p:sp>
      <p:sp>
        <p:nvSpPr>
          <p:cNvPr id="41" name="SK-17-text-40"/>
          <p:cNvSpPr/>
          <p:nvPr/>
        </p:nvSpPr>
        <p:spPr>
          <a:xfrm>
            <a:off x="5388769" y="6617940"/>
            <a:ext cx="454342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· 2021</a:t>
            </a:r>
            <a:endParaRPr lang="en-US" sz="1350" dirty="0"/>
          </a:p>
        </p:txBody>
      </p:sp>
      <p:sp>
        <p:nvSpPr>
          <p:cNvPr id="42" name="SK-17-text-41"/>
          <p:cNvSpPr/>
          <p:nvPr/>
        </p:nvSpPr>
        <p:spPr>
          <a:xfrm>
            <a:off x="10009584" y="6617940"/>
            <a:ext cx="2182416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92596" cy="6858000"/>
          </a:xfrm>
          <a:prstGeom prst="rect">
            <a:avLst/>
          </a:prstGeom>
        </p:spPr>
      </p:pic>
      <p:pic>
        <p:nvPicPr>
          <p:cNvPr id="4" name="SK-1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992" y="1899642"/>
            <a:ext cx="1280071" cy="82153"/>
          </a:xfrm>
          <a:prstGeom prst="rect">
            <a:avLst/>
          </a:prstGeom>
        </p:spPr>
      </p:pic>
      <p:pic>
        <p:nvPicPr>
          <p:cNvPr id="5" name="SK-1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565" y="2283619"/>
            <a:ext cx="3364855" cy="3223171"/>
          </a:xfrm>
          <a:prstGeom prst="rect">
            <a:avLst/>
          </a:prstGeom>
        </p:spPr>
      </p:pic>
      <p:pic>
        <p:nvPicPr>
          <p:cNvPr id="6" name="SK-1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0863" y="2283619"/>
            <a:ext cx="3218557" cy="802332"/>
          </a:xfrm>
          <a:prstGeom prst="rect">
            <a:avLst/>
          </a:prstGeom>
        </p:spPr>
      </p:pic>
      <p:pic>
        <p:nvPicPr>
          <p:cNvPr id="7" name="SK-1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565" y="2283619"/>
            <a:ext cx="146298" cy="3223171"/>
          </a:xfrm>
          <a:prstGeom prst="rect">
            <a:avLst/>
          </a:prstGeom>
        </p:spPr>
      </p:pic>
      <p:pic>
        <p:nvPicPr>
          <p:cNvPr id="8" name="SK-18-img-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3498" y="2283619"/>
            <a:ext cx="3364855" cy="3223171"/>
          </a:xfrm>
          <a:prstGeom prst="rect">
            <a:avLst/>
          </a:prstGeom>
        </p:spPr>
      </p:pic>
      <p:pic>
        <p:nvPicPr>
          <p:cNvPr id="9" name="SK-18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59796" y="2283619"/>
            <a:ext cx="3218557" cy="802332"/>
          </a:xfrm>
          <a:prstGeom prst="rect">
            <a:avLst/>
          </a:prstGeom>
        </p:spPr>
      </p:pic>
      <p:pic>
        <p:nvPicPr>
          <p:cNvPr id="10" name="SK-18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13498" y="2283619"/>
            <a:ext cx="146298" cy="3223171"/>
          </a:xfrm>
          <a:prstGeom prst="rect">
            <a:avLst/>
          </a:prstGeom>
        </p:spPr>
      </p:pic>
      <p:pic>
        <p:nvPicPr>
          <p:cNvPr id="11" name="SK-18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22282" y="2283619"/>
            <a:ext cx="3364855" cy="3223171"/>
          </a:xfrm>
          <a:prstGeom prst="rect">
            <a:avLst/>
          </a:prstGeom>
        </p:spPr>
      </p:pic>
      <p:pic>
        <p:nvPicPr>
          <p:cNvPr id="12" name="SK-18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68580" y="2283619"/>
            <a:ext cx="3218557" cy="802332"/>
          </a:xfrm>
          <a:prstGeom prst="rect">
            <a:avLst/>
          </a:prstGeom>
        </p:spPr>
      </p:pic>
      <p:pic>
        <p:nvPicPr>
          <p:cNvPr id="13" name="SK-18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22282" y="2283619"/>
            <a:ext cx="146298" cy="3223171"/>
          </a:xfrm>
          <a:prstGeom prst="rect">
            <a:avLst/>
          </a:prstGeom>
        </p:spPr>
      </p:pic>
      <p:pic>
        <p:nvPicPr>
          <p:cNvPr id="14" name="SK-18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4638" y="5878871"/>
            <a:ext cx="10582573" cy="377130"/>
          </a:xfrm>
          <a:prstGeom prst="rect">
            <a:avLst/>
          </a:prstGeom>
        </p:spPr>
      </p:pic>
      <p:pic>
        <p:nvPicPr>
          <p:cNvPr id="15" name="SK-18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448800" y="4457700"/>
            <a:ext cx="2743200" cy="2400300"/>
          </a:xfrm>
          <a:prstGeom prst="rect">
            <a:avLst/>
          </a:prstGeom>
        </p:spPr>
      </p:pic>
      <p:pic>
        <p:nvPicPr>
          <p:cNvPr id="16" name="SK-18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77553" y="5918448"/>
            <a:ext cx="194965" cy="253603"/>
          </a:xfrm>
          <a:prstGeom prst="rect">
            <a:avLst/>
          </a:prstGeom>
        </p:spPr>
      </p:pic>
      <p:pic>
        <p:nvPicPr>
          <p:cNvPr id="17" name="SK-18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741396" y="2434530"/>
            <a:ext cx="463153" cy="548580"/>
          </a:xfrm>
          <a:prstGeom prst="rect">
            <a:avLst/>
          </a:prstGeom>
        </p:spPr>
      </p:pic>
      <p:pic>
        <p:nvPicPr>
          <p:cNvPr id="18" name="SK-18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302353" y="2420838"/>
            <a:ext cx="414486" cy="562273"/>
          </a:xfrm>
          <a:prstGeom prst="rect">
            <a:avLst/>
          </a:prstGeom>
        </p:spPr>
      </p:pic>
      <p:pic>
        <p:nvPicPr>
          <p:cNvPr id="19" name="SK-18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30180" y="2413992"/>
            <a:ext cx="804565" cy="569119"/>
          </a:xfrm>
          <a:prstGeom prst="rect">
            <a:avLst/>
          </a:prstGeom>
        </p:spPr>
      </p:pic>
      <p:pic>
        <p:nvPicPr>
          <p:cNvPr id="20" name="SK-18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145655" y="2413992"/>
            <a:ext cx="780157" cy="569119"/>
          </a:xfrm>
          <a:prstGeom prst="rect">
            <a:avLst/>
          </a:prstGeom>
        </p:spPr>
      </p:pic>
      <p:sp>
        <p:nvSpPr>
          <p:cNvPr id="21" name="SK-18-text-20"/>
          <p:cNvSpPr/>
          <p:nvPr/>
        </p:nvSpPr>
        <p:spPr>
          <a:xfrm>
            <a:off x="853380" y="473125"/>
            <a:ext cx="596646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94A3B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18 · REFERRALS</a:t>
            </a:r>
            <a:endParaRPr lang="en-US" sz="1800" dirty="0"/>
          </a:p>
        </p:txBody>
      </p:sp>
      <p:sp>
        <p:nvSpPr>
          <p:cNvPr id="22" name="SK-18-text-21"/>
          <p:cNvSpPr/>
          <p:nvPr/>
        </p:nvSpPr>
        <p:spPr>
          <a:xfrm>
            <a:off x="877788" y="761107"/>
            <a:ext cx="11314212" cy="6103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350" b="1" dirty="0">
                <a:solidFill>
                  <a:srgbClr val="0F172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Indications for Nephrology Referral</a:t>
            </a:r>
            <a:endParaRPr lang="en-US" sz="4350" dirty="0"/>
          </a:p>
        </p:txBody>
      </p:sp>
      <p:sp>
        <p:nvSpPr>
          <p:cNvPr id="23" name="SK-18-text-22"/>
          <p:cNvSpPr/>
          <p:nvPr/>
        </p:nvSpPr>
        <p:spPr>
          <a:xfrm>
            <a:off x="877788" y="1371600"/>
            <a:ext cx="11314212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dirty="0">
                <a:solidFill>
                  <a:srgbClr val="64748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(Part 1 — When to refer from primary care)</a:t>
            </a:r>
            <a:endParaRPr lang="en-US" sz="3150" dirty="0"/>
          </a:p>
        </p:txBody>
      </p:sp>
      <p:sp>
        <p:nvSpPr>
          <p:cNvPr id="24" name="SK-18-text-23"/>
          <p:cNvSpPr/>
          <p:nvPr/>
        </p:nvSpPr>
        <p:spPr>
          <a:xfrm>
            <a:off x="1414165" y="3209479"/>
            <a:ext cx="5780722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Card 1 — eGFR Threshold</a:t>
            </a:r>
            <a:endParaRPr lang="en-US" sz="1575" dirty="0"/>
          </a:p>
        </p:txBody>
      </p:sp>
      <p:sp>
        <p:nvSpPr>
          <p:cNvPr id="25" name="SK-18-text-24"/>
          <p:cNvSpPr/>
          <p:nvPr/>
        </p:nvSpPr>
        <p:spPr>
          <a:xfrm>
            <a:off x="1597075" y="3751213"/>
            <a:ext cx="4423410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&lt; 30</a:t>
            </a:r>
            <a:endParaRPr lang="en-US" sz="2700" dirty="0"/>
          </a:p>
        </p:txBody>
      </p:sp>
      <p:sp>
        <p:nvSpPr>
          <p:cNvPr id="26" name="SK-18-text-25"/>
          <p:cNvSpPr/>
          <p:nvPr/>
        </p:nvSpPr>
        <p:spPr>
          <a:xfrm>
            <a:off x="1755577" y="4176415"/>
            <a:ext cx="4229100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0EA5E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ml/min/1.73m²</a:t>
            </a:r>
            <a:endParaRPr lang="en-US" sz="1800" dirty="0"/>
          </a:p>
        </p:txBody>
      </p:sp>
      <p:sp>
        <p:nvSpPr>
          <p:cNvPr id="27" name="SK-18-text-26"/>
          <p:cNvSpPr/>
          <p:nvPr/>
        </p:nvSpPr>
        <p:spPr>
          <a:xfrm>
            <a:off x="1987153" y="4731990"/>
            <a:ext cx="31432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CKD G4 or G5</a:t>
            </a:r>
            <a:endParaRPr lang="en-US" sz="1500" dirty="0"/>
          </a:p>
        </p:txBody>
      </p:sp>
      <p:sp>
        <p:nvSpPr>
          <p:cNvPr id="28" name="SK-18-text-27"/>
          <p:cNvSpPr/>
          <p:nvPr/>
        </p:nvSpPr>
        <p:spPr>
          <a:xfrm>
            <a:off x="1341090" y="4985742"/>
            <a:ext cx="69532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Refer with or without diabetes</a:t>
            </a:r>
            <a:endParaRPr lang="en-US" sz="1500" dirty="0"/>
          </a:p>
        </p:txBody>
      </p:sp>
      <p:sp>
        <p:nvSpPr>
          <p:cNvPr id="29" name="SK-18-text-28"/>
          <p:cNvSpPr/>
          <p:nvPr/>
        </p:nvSpPr>
        <p:spPr>
          <a:xfrm>
            <a:off x="5023098" y="3188940"/>
            <a:ext cx="2182267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Card 2 — ACR Threshold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(High, Untreated)</a:t>
            </a:r>
            <a:endParaRPr lang="en-US" sz="1500" dirty="0"/>
          </a:p>
        </p:txBody>
      </p:sp>
      <p:sp>
        <p:nvSpPr>
          <p:cNvPr id="30" name="SK-18-text-29"/>
          <p:cNvSpPr/>
          <p:nvPr/>
        </p:nvSpPr>
        <p:spPr>
          <a:xfrm>
            <a:off x="5266879" y="3764905"/>
            <a:ext cx="4011930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ACR &gt; 70</a:t>
            </a:r>
            <a:endParaRPr lang="en-US" sz="2700" dirty="0"/>
          </a:p>
        </p:txBody>
      </p:sp>
      <p:sp>
        <p:nvSpPr>
          <p:cNvPr id="31" name="SK-18-text-30"/>
          <p:cNvSpPr/>
          <p:nvPr/>
        </p:nvSpPr>
        <p:spPr>
          <a:xfrm>
            <a:off x="5620494" y="4183261"/>
            <a:ext cx="2034540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64748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mg/mmol</a:t>
            </a:r>
            <a:endParaRPr lang="en-US" sz="1800" dirty="0"/>
          </a:p>
        </p:txBody>
      </p:sp>
      <p:sp>
        <p:nvSpPr>
          <p:cNvPr id="32" name="SK-18-text-31"/>
          <p:cNvSpPr/>
          <p:nvPr/>
        </p:nvSpPr>
        <p:spPr>
          <a:xfrm>
            <a:off x="4596259" y="4725144"/>
            <a:ext cx="3072259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Unless already managed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 diabetic in A3 range already treated</a:t>
            </a:r>
            <a:endParaRPr lang="en-US" sz="1500" dirty="0"/>
          </a:p>
        </p:txBody>
      </p:sp>
      <p:sp>
        <p:nvSpPr>
          <p:cNvPr id="33" name="SK-18-text-32"/>
          <p:cNvSpPr/>
          <p:nvPr/>
        </p:nvSpPr>
        <p:spPr>
          <a:xfrm>
            <a:off x="8387953" y="3209479"/>
            <a:ext cx="3804047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Card 3 — ACR with Haematuria</a:t>
            </a:r>
            <a:endParaRPr lang="en-US" sz="1575" dirty="0"/>
          </a:p>
        </p:txBody>
      </p:sp>
      <p:sp>
        <p:nvSpPr>
          <p:cNvPr id="34" name="SK-18-text-33"/>
          <p:cNvSpPr/>
          <p:nvPr/>
        </p:nvSpPr>
        <p:spPr>
          <a:xfrm>
            <a:off x="8887867" y="3758059"/>
            <a:ext cx="3304133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ACR &gt; 30</a:t>
            </a:r>
            <a:endParaRPr lang="en-US" sz="2700" dirty="0"/>
          </a:p>
        </p:txBody>
      </p:sp>
      <p:sp>
        <p:nvSpPr>
          <p:cNvPr id="35" name="SK-18-text-34"/>
          <p:cNvSpPr/>
          <p:nvPr/>
        </p:nvSpPr>
        <p:spPr>
          <a:xfrm>
            <a:off x="8534400" y="4176415"/>
            <a:ext cx="365760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64748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mg/mmol + haematuria</a:t>
            </a:r>
            <a:endParaRPr lang="en-US" sz="1800" dirty="0"/>
          </a:p>
        </p:txBody>
      </p:sp>
      <p:sp>
        <p:nvSpPr>
          <p:cNvPr id="36" name="SK-18-text-35"/>
          <p:cNvSpPr/>
          <p:nvPr/>
        </p:nvSpPr>
        <p:spPr>
          <a:xfrm>
            <a:off x="8266063" y="4725144"/>
            <a:ext cx="2974777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Proteinuria AND haematuria together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warrants nephrology input</a:t>
            </a:r>
            <a:endParaRPr lang="en-US" sz="1500" dirty="0"/>
          </a:p>
        </p:txBody>
      </p:sp>
      <p:sp>
        <p:nvSpPr>
          <p:cNvPr id="37" name="SK-18-text-36"/>
          <p:cNvSpPr/>
          <p:nvPr/>
        </p:nvSpPr>
        <p:spPr>
          <a:xfrm>
            <a:off x="1597075" y="5938986"/>
            <a:ext cx="1059492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💡 Consider a phone/letter discussion with nephrology before formal referral if a clinic visit may not be necessary</a:t>
            </a:r>
            <a:endParaRPr lang="en-US" sz="1500" dirty="0"/>
          </a:p>
        </p:txBody>
      </p:sp>
      <p:sp>
        <p:nvSpPr>
          <p:cNvPr id="38" name="SK-18-text-37"/>
          <p:cNvSpPr/>
          <p:nvPr/>
        </p:nvSpPr>
        <p:spPr>
          <a:xfrm>
            <a:off x="780157" y="6521946"/>
            <a:ext cx="1117092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4748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· www.bradfordvts.co.uk · NICE NG203 (2021)</a:t>
            </a:r>
            <a:endParaRPr lang="en-US" sz="1200" dirty="0"/>
          </a:p>
        </p:txBody>
      </p:sp>
      <p:sp>
        <p:nvSpPr>
          <p:cNvPr id="39" name="SK-18-text-38"/>
          <p:cNvSpPr/>
          <p:nvPr/>
        </p:nvSpPr>
        <p:spPr>
          <a:xfrm>
            <a:off x="11472565" y="6521946"/>
            <a:ext cx="719435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4748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18 / 30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77875" cy="6858000"/>
          </a:xfrm>
          <a:prstGeom prst="rect">
            <a:avLst/>
          </a:prstGeom>
        </p:spPr>
      </p:pic>
      <p:pic>
        <p:nvPicPr>
          <p:cNvPr id="4" name="SK-1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361" y="1872555"/>
            <a:ext cx="1219200" cy="95250"/>
          </a:xfrm>
          <a:prstGeom prst="rect">
            <a:avLst/>
          </a:prstGeom>
        </p:spPr>
      </p:pic>
      <p:pic>
        <p:nvPicPr>
          <p:cNvPr id="5" name="SK-1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3600" y="0"/>
            <a:ext cx="2438400" cy="1782961"/>
          </a:xfrm>
          <a:prstGeom prst="rect">
            <a:avLst/>
          </a:prstGeom>
        </p:spPr>
      </p:pic>
      <p:pic>
        <p:nvPicPr>
          <p:cNvPr id="6" name="SK-1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82894" y="1923178"/>
            <a:ext cx="2109192" cy="267444"/>
          </a:xfrm>
          <a:prstGeom prst="rect">
            <a:avLst/>
          </a:prstGeom>
        </p:spPr>
      </p:pic>
      <p:pic>
        <p:nvPicPr>
          <p:cNvPr id="7" name="SK-1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0157" y="2599134"/>
            <a:ext cx="3425875" cy="1707505"/>
          </a:xfrm>
          <a:prstGeom prst="rect">
            <a:avLst/>
          </a:prstGeom>
        </p:spPr>
      </p:pic>
      <p:pic>
        <p:nvPicPr>
          <p:cNvPr id="8" name="SK-1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0157" y="2599134"/>
            <a:ext cx="3425875" cy="109686"/>
          </a:xfrm>
          <a:prstGeom prst="rect">
            <a:avLst/>
          </a:prstGeom>
        </p:spPr>
      </p:pic>
      <p:pic>
        <p:nvPicPr>
          <p:cNvPr id="9" name="SK-1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53294" y="3902125"/>
            <a:ext cx="2291953" cy="267444"/>
          </a:xfrm>
          <a:prstGeom prst="rect">
            <a:avLst/>
          </a:prstGeom>
        </p:spPr>
      </p:pic>
      <p:pic>
        <p:nvPicPr>
          <p:cNvPr id="10" name="SK-1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76886" y="2599134"/>
            <a:ext cx="3523357" cy="1707505"/>
          </a:xfrm>
          <a:prstGeom prst="rect">
            <a:avLst/>
          </a:prstGeom>
        </p:spPr>
      </p:pic>
      <p:pic>
        <p:nvPicPr>
          <p:cNvPr id="11" name="SK-19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76886" y="2599134"/>
            <a:ext cx="3523357" cy="109686"/>
          </a:xfrm>
          <a:prstGeom prst="rect">
            <a:avLst/>
          </a:prstGeom>
        </p:spPr>
      </p:pic>
      <p:pic>
        <p:nvPicPr>
          <p:cNvPr id="12" name="SK-19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08377" y="3902125"/>
            <a:ext cx="2231082" cy="267444"/>
          </a:xfrm>
          <a:prstGeom prst="rect">
            <a:avLst/>
          </a:prstGeom>
        </p:spPr>
      </p:pic>
      <p:pic>
        <p:nvPicPr>
          <p:cNvPr id="13" name="SK-19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71098" y="2599134"/>
            <a:ext cx="3535561" cy="1707505"/>
          </a:xfrm>
          <a:prstGeom prst="rect">
            <a:avLst/>
          </a:prstGeom>
        </p:spPr>
      </p:pic>
      <p:pic>
        <p:nvPicPr>
          <p:cNvPr id="14" name="SK-19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71098" y="2599134"/>
            <a:ext cx="3535561" cy="109686"/>
          </a:xfrm>
          <a:prstGeom prst="rect">
            <a:avLst/>
          </a:prstGeom>
        </p:spPr>
      </p:pic>
      <p:pic>
        <p:nvPicPr>
          <p:cNvPr id="15" name="SK-19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92188" y="4498777"/>
            <a:ext cx="4230588" cy="1707505"/>
          </a:xfrm>
          <a:prstGeom prst="rect">
            <a:avLst/>
          </a:prstGeom>
        </p:spPr>
      </p:pic>
      <p:pic>
        <p:nvPicPr>
          <p:cNvPr id="16" name="SK-19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792188" y="4498777"/>
            <a:ext cx="4230588" cy="109686"/>
          </a:xfrm>
          <a:prstGeom prst="rect">
            <a:avLst/>
          </a:prstGeom>
        </p:spPr>
      </p:pic>
      <p:pic>
        <p:nvPicPr>
          <p:cNvPr id="17" name="SK-19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584698" y="5801767"/>
            <a:ext cx="2662216" cy="267444"/>
          </a:xfrm>
          <a:prstGeom prst="rect">
            <a:avLst/>
          </a:prstGeom>
        </p:spPr>
      </p:pic>
      <p:pic>
        <p:nvPicPr>
          <p:cNvPr id="18" name="SK-19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30094" y="4498777"/>
            <a:ext cx="4242792" cy="1707505"/>
          </a:xfrm>
          <a:prstGeom prst="rect">
            <a:avLst/>
          </a:prstGeom>
        </p:spPr>
      </p:pic>
      <p:pic>
        <p:nvPicPr>
          <p:cNvPr id="19" name="SK-19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230094" y="4498777"/>
            <a:ext cx="4242792" cy="109686"/>
          </a:xfrm>
          <a:prstGeom prst="rect">
            <a:avLst/>
          </a:prstGeom>
        </p:spPr>
      </p:pic>
      <p:pic>
        <p:nvPicPr>
          <p:cNvPr id="20" name="SK-19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6405265"/>
            <a:ext cx="12192000" cy="452586"/>
          </a:xfrm>
          <a:prstGeom prst="rect">
            <a:avLst/>
          </a:prstGeom>
        </p:spPr>
      </p:pic>
      <p:pic>
        <p:nvPicPr>
          <p:cNvPr id="21" name="SK-19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094690" y="5829300"/>
            <a:ext cx="1036290" cy="582811"/>
          </a:xfrm>
          <a:prstGeom prst="rect">
            <a:avLst/>
          </a:prstGeom>
        </p:spPr>
      </p:pic>
      <p:pic>
        <p:nvPicPr>
          <p:cNvPr id="22" name="SK-19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011561" y="6528792"/>
            <a:ext cx="109686" cy="226219"/>
          </a:xfrm>
          <a:prstGeom prst="rect">
            <a:avLst/>
          </a:prstGeom>
        </p:spPr>
      </p:pic>
      <p:pic>
        <p:nvPicPr>
          <p:cNvPr id="23" name="SK-19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1216580" y="5829300"/>
            <a:ext cx="780157" cy="946398"/>
          </a:xfrm>
          <a:prstGeom prst="rect">
            <a:avLst/>
          </a:prstGeom>
        </p:spPr>
      </p:pic>
      <p:pic>
        <p:nvPicPr>
          <p:cNvPr id="24" name="SK-19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376392" y="4718298"/>
            <a:ext cx="414486" cy="459432"/>
          </a:xfrm>
          <a:prstGeom prst="rect">
            <a:avLst/>
          </a:prstGeom>
        </p:spPr>
      </p:pic>
      <p:pic>
        <p:nvPicPr>
          <p:cNvPr id="25" name="SK-19-img-2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999357" y="4711303"/>
            <a:ext cx="402282" cy="466279"/>
          </a:xfrm>
          <a:prstGeom prst="rect">
            <a:avLst/>
          </a:prstGeom>
        </p:spPr>
      </p:pic>
      <p:pic>
        <p:nvPicPr>
          <p:cNvPr id="26" name="SK-19-img-25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241655" y="2797969"/>
            <a:ext cx="438894" cy="473125"/>
          </a:xfrm>
          <a:prstGeom prst="rect">
            <a:avLst/>
          </a:prstGeom>
        </p:spPr>
      </p:pic>
      <p:pic>
        <p:nvPicPr>
          <p:cNvPr id="27" name="SK-19-img-26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510980" y="2839194"/>
            <a:ext cx="463153" cy="404515"/>
          </a:xfrm>
          <a:prstGeom prst="rect">
            <a:avLst/>
          </a:prstGeom>
        </p:spPr>
      </p:pic>
      <p:pic>
        <p:nvPicPr>
          <p:cNvPr id="28" name="SK-19-img-27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14400" y="2846040"/>
            <a:ext cx="438894" cy="377130"/>
          </a:xfrm>
          <a:prstGeom prst="rect">
            <a:avLst/>
          </a:prstGeom>
        </p:spPr>
      </p:pic>
      <p:sp>
        <p:nvSpPr>
          <p:cNvPr id="29" name="SK-19-text-28"/>
          <p:cNvSpPr/>
          <p:nvPr/>
        </p:nvSpPr>
        <p:spPr>
          <a:xfrm>
            <a:off x="755898" y="322213"/>
            <a:ext cx="618934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88888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19 / 30 · REFERRAL CRITERIA</a:t>
            </a:r>
            <a:endParaRPr lang="en-US" sz="1350" dirty="0"/>
          </a:p>
        </p:txBody>
      </p:sp>
      <p:sp>
        <p:nvSpPr>
          <p:cNvPr id="30" name="SK-19-text-29"/>
          <p:cNvSpPr/>
          <p:nvPr/>
        </p:nvSpPr>
        <p:spPr>
          <a:xfrm>
            <a:off x="755898" y="671959"/>
            <a:ext cx="5315694" cy="10971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4208"/>
              </a:lnSpc>
              <a:buNone/>
            </a:pPr>
            <a:r>
              <a:rPr lang="en-US" sz="3825" b="1" dirty="0">
                <a:solidFill>
                  <a:srgbClr val="001D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Nephrology Referral</a:t>
            </a:r>
            <a:endParaRPr lang="en-US" sz="3825" dirty="0"/>
          </a:p>
          <a:p>
            <a:pPr marL="0" indent="0" algn="l">
              <a:lnSpc>
                <a:spcPts val="4208"/>
              </a:lnSpc>
              <a:buNone/>
            </a:pPr>
            <a:r>
              <a:rPr lang="en-US" sz="3825" b="1" dirty="0">
                <a:solidFill>
                  <a:srgbClr val="001D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Indications — Part 2</a:t>
            </a:r>
            <a:endParaRPr lang="en-US" sz="3825" dirty="0"/>
          </a:p>
        </p:txBody>
      </p:sp>
      <p:sp>
        <p:nvSpPr>
          <p:cNvPr id="31" name="SK-19-text-30"/>
          <p:cNvSpPr/>
          <p:nvPr/>
        </p:nvSpPr>
        <p:spPr>
          <a:xfrm>
            <a:off x="743694" y="2119015"/>
            <a:ext cx="11448306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Beyond eGFR thresholds — when the clinical picture demands specialist input</a:t>
            </a:r>
            <a:endParaRPr lang="en-US" sz="1800" dirty="0"/>
          </a:p>
        </p:txBody>
      </p:sp>
      <p:sp>
        <p:nvSpPr>
          <p:cNvPr id="32" name="SK-19-text-31"/>
          <p:cNvSpPr/>
          <p:nvPr/>
        </p:nvSpPr>
        <p:spPr>
          <a:xfrm>
            <a:off x="9668247" y="1962086"/>
            <a:ext cx="2609106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See also: Part 1 — Slide 18</a:t>
            </a:r>
            <a:endParaRPr lang="en-US" sz="1200" dirty="0"/>
          </a:p>
        </p:txBody>
      </p:sp>
      <p:sp>
        <p:nvSpPr>
          <p:cNvPr id="33" name="SK-19-text-32"/>
          <p:cNvSpPr/>
          <p:nvPr/>
        </p:nvSpPr>
        <p:spPr>
          <a:xfrm>
            <a:off x="1438573" y="2893963"/>
            <a:ext cx="4229100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Progressive CKD</a:t>
            </a:r>
            <a:endParaRPr lang="en-US" sz="1800" dirty="0"/>
          </a:p>
        </p:txBody>
      </p:sp>
      <p:sp>
        <p:nvSpPr>
          <p:cNvPr id="34" name="SK-19-text-33"/>
          <p:cNvSpPr/>
          <p:nvPr/>
        </p:nvSpPr>
        <p:spPr>
          <a:xfrm>
            <a:off x="1426369" y="3319165"/>
            <a:ext cx="2413992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Decline &gt;5 ml/min/yr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 &gt;10 ml/min over 5 years</a:t>
            </a:r>
            <a:endParaRPr lang="en-US" sz="1500" dirty="0"/>
          </a:p>
        </p:txBody>
      </p:sp>
      <p:sp>
        <p:nvSpPr>
          <p:cNvPr id="35" name="SK-19-text-34"/>
          <p:cNvSpPr/>
          <p:nvPr/>
        </p:nvSpPr>
        <p:spPr>
          <a:xfrm>
            <a:off x="1412677" y="3943350"/>
            <a:ext cx="2246263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Sustained — not a one-off dip</a:t>
            </a:r>
            <a:endParaRPr lang="en-US" sz="1200" dirty="0"/>
          </a:p>
        </p:txBody>
      </p:sp>
      <p:sp>
        <p:nvSpPr>
          <p:cNvPr id="36" name="SK-19-text-35"/>
          <p:cNvSpPr/>
          <p:nvPr/>
        </p:nvSpPr>
        <p:spPr>
          <a:xfrm>
            <a:off x="5023098" y="2893963"/>
            <a:ext cx="6423660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Refractory Hypertension</a:t>
            </a:r>
            <a:endParaRPr lang="en-US" sz="1800" dirty="0"/>
          </a:p>
        </p:txBody>
      </p:sp>
      <p:sp>
        <p:nvSpPr>
          <p:cNvPr id="37" name="SK-19-text-36"/>
          <p:cNvSpPr/>
          <p:nvPr/>
        </p:nvSpPr>
        <p:spPr>
          <a:xfrm>
            <a:off x="5023098" y="3319165"/>
            <a:ext cx="2377380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BP uncontrolled despite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 antihypertensive agents</a:t>
            </a:r>
            <a:endParaRPr lang="en-US" sz="1500" dirty="0"/>
          </a:p>
        </p:txBody>
      </p:sp>
      <p:sp>
        <p:nvSpPr>
          <p:cNvPr id="38" name="SK-19-text-37"/>
          <p:cNvSpPr/>
          <p:nvPr/>
        </p:nvSpPr>
        <p:spPr>
          <a:xfrm>
            <a:off x="5058073" y="3943350"/>
            <a:ext cx="2234059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Consider renal artery stenosis</a:t>
            </a:r>
            <a:endParaRPr lang="en-US" sz="1200" dirty="0"/>
          </a:p>
        </p:txBody>
      </p:sp>
      <p:sp>
        <p:nvSpPr>
          <p:cNvPr id="39" name="SK-19-text-38"/>
          <p:cNvSpPr/>
          <p:nvPr/>
        </p:nvSpPr>
        <p:spPr>
          <a:xfrm>
            <a:off x="8778180" y="2900809"/>
            <a:ext cx="341382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Rare / Genetic CKD</a:t>
            </a:r>
            <a:endParaRPr lang="en-US" sz="1800" dirty="0"/>
          </a:p>
        </p:txBody>
      </p:sp>
      <p:sp>
        <p:nvSpPr>
          <p:cNvPr id="40" name="SK-19-text-39"/>
          <p:cNvSpPr/>
          <p:nvPr/>
        </p:nvSpPr>
        <p:spPr>
          <a:xfrm>
            <a:off x="8253859" y="3319165"/>
            <a:ext cx="3194298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Suspected hereditary nephropathy,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vasculitis, or unusual presentation</a:t>
            </a:r>
            <a:endParaRPr lang="en-US" sz="1500" dirty="0"/>
          </a:p>
        </p:txBody>
      </p:sp>
      <p:sp>
        <p:nvSpPr>
          <p:cNvPr id="41" name="SK-19-text-40"/>
          <p:cNvSpPr/>
          <p:nvPr/>
        </p:nvSpPr>
        <p:spPr>
          <a:xfrm>
            <a:off x="2584698" y="4786759"/>
            <a:ext cx="5875020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Renal Artery Stenosis</a:t>
            </a:r>
            <a:endParaRPr lang="en-US" sz="1800" dirty="0"/>
          </a:p>
        </p:txBody>
      </p:sp>
      <p:sp>
        <p:nvSpPr>
          <p:cNvPr id="42" name="SK-19-text-41"/>
          <p:cNvSpPr/>
          <p:nvPr/>
        </p:nvSpPr>
        <p:spPr>
          <a:xfrm>
            <a:off x="2426196" y="5198269"/>
            <a:ext cx="3048000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Flash pulmonary oedema, sudden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deterioration on ACEi/ARB</a:t>
            </a:r>
            <a:endParaRPr lang="en-US" sz="1500" dirty="0"/>
          </a:p>
        </p:txBody>
      </p:sp>
      <p:sp>
        <p:nvSpPr>
          <p:cNvPr id="43" name="SK-19-text-42"/>
          <p:cNvSpPr/>
          <p:nvPr/>
        </p:nvSpPr>
        <p:spPr>
          <a:xfrm>
            <a:off x="2656284" y="5822305"/>
            <a:ext cx="2490192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Suspect in resistant hypertension</a:t>
            </a:r>
            <a:endParaRPr lang="en-US" sz="1200" dirty="0"/>
          </a:p>
        </p:txBody>
      </p:sp>
      <p:sp>
        <p:nvSpPr>
          <p:cNvPr id="44" name="SK-19-text-43"/>
          <p:cNvSpPr/>
          <p:nvPr/>
        </p:nvSpPr>
        <p:spPr>
          <a:xfrm>
            <a:off x="6937177" y="4779913"/>
            <a:ext cx="5254823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Metabolic Complications</a:t>
            </a:r>
            <a:endParaRPr lang="en-US" sz="1800" dirty="0"/>
          </a:p>
        </p:txBody>
      </p:sp>
      <p:sp>
        <p:nvSpPr>
          <p:cNvPr id="45" name="SK-19-text-44"/>
          <p:cNvSpPr/>
          <p:nvPr/>
        </p:nvSpPr>
        <p:spPr>
          <a:xfrm>
            <a:off x="6863953" y="5211961"/>
            <a:ext cx="3511153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Acidosis, hyperkalaemia, bone disease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difficult to manage in primary care</a:t>
            </a:r>
            <a:endParaRPr lang="en-US" sz="1500" dirty="0"/>
          </a:p>
        </p:txBody>
      </p:sp>
      <p:sp>
        <p:nvSpPr>
          <p:cNvPr id="46" name="SK-19-text-45"/>
          <p:cNvSpPr/>
          <p:nvPr/>
        </p:nvSpPr>
        <p:spPr>
          <a:xfrm>
            <a:off x="2139404" y="6521946"/>
            <a:ext cx="8120211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Phone / letter discussion with nephrologist first — formal referral may not always be needed</a:t>
            </a:r>
            <a:endParaRPr lang="en-US" sz="13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75357" cy="6858000"/>
          </a:xfrm>
          <a:prstGeom prst="rect">
            <a:avLst/>
          </a:prstGeom>
        </p:spPr>
      </p:pic>
      <p:pic>
        <p:nvPicPr>
          <p:cNvPr id="4" name="SK-2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357" y="6521946"/>
            <a:ext cx="11716494" cy="335905"/>
          </a:xfrm>
          <a:prstGeom prst="rect">
            <a:avLst/>
          </a:prstGeom>
        </p:spPr>
      </p:pic>
      <p:pic>
        <p:nvPicPr>
          <p:cNvPr id="5" name="SK-2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769" y="1357759"/>
            <a:ext cx="1840855" cy="89148"/>
          </a:xfrm>
          <a:prstGeom prst="rect">
            <a:avLst/>
          </a:prstGeom>
        </p:spPr>
      </p:pic>
      <p:pic>
        <p:nvPicPr>
          <p:cNvPr id="6" name="SK-2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58165" y="219373"/>
            <a:ext cx="1243459" cy="1398984"/>
          </a:xfrm>
          <a:prstGeom prst="rect">
            <a:avLst/>
          </a:prstGeom>
        </p:spPr>
      </p:pic>
      <p:pic>
        <p:nvPicPr>
          <p:cNvPr id="7" name="SK-2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0157" y="2160240"/>
            <a:ext cx="2511475" cy="1968103"/>
          </a:xfrm>
          <a:prstGeom prst="rect">
            <a:avLst/>
          </a:prstGeom>
        </p:spPr>
      </p:pic>
      <p:pic>
        <p:nvPicPr>
          <p:cNvPr id="8" name="SK-2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0157" y="2160240"/>
            <a:ext cx="2511475" cy="82153"/>
          </a:xfrm>
          <a:prstGeom prst="rect">
            <a:avLst/>
          </a:prstGeom>
        </p:spPr>
      </p:pic>
      <p:pic>
        <p:nvPicPr>
          <p:cNvPr id="9" name="SK-2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11153" y="2160240"/>
            <a:ext cx="2511475" cy="1968103"/>
          </a:xfrm>
          <a:prstGeom prst="rect">
            <a:avLst/>
          </a:prstGeom>
        </p:spPr>
      </p:pic>
      <p:pic>
        <p:nvPicPr>
          <p:cNvPr id="10" name="SK-2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11153" y="2160240"/>
            <a:ext cx="2511475" cy="82153"/>
          </a:xfrm>
          <a:prstGeom prst="rect">
            <a:avLst/>
          </a:prstGeom>
        </p:spPr>
      </p:pic>
      <p:pic>
        <p:nvPicPr>
          <p:cNvPr id="11" name="SK-20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42298" y="2160240"/>
            <a:ext cx="2511475" cy="1968103"/>
          </a:xfrm>
          <a:prstGeom prst="rect">
            <a:avLst/>
          </a:prstGeom>
        </p:spPr>
      </p:pic>
      <p:pic>
        <p:nvPicPr>
          <p:cNvPr id="12" name="SK-20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42298" y="2160240"/>
            <a:ext cx="2511475" cy="82153"/>
          </a:xfrm>
          <a:prstGeom prst="rect">
            <a:avLst/>
          </a:prstGeom>
        </p:spPr>
      </p:pic>
      <p:pic>
        <p:nvPicPr>
          <p:cNvPr id="13" name="SK-20-img-1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73294" y="2160240"/>
            <a:ext cx="2511475" cy="1968103"/>
          </a:xfrm>
          <a:prstGeom prst="rect">
            <a:avLst/>
          </a:prstGeom>
        </p:spPr>
      </p:pic>
      <p:pic>
        <p:nvPicPr>
          <p:cNvPr id="14" name="SK-20-img-1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73294" y="2160240"/>
            <a:ext cx="2511475" cy="82153"/>
          </a:xfrm>
          <a:prstGeom prst="rect">
            <a:avLst/>
          </a:prstGeom>
        </p:spPr>
      </p:pic>
      <p:pic>
        <p:nvPicPr>
          <p:cNvPr id="15" name="SK-20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0157" y="4306788"/>
            <a:ext cx="2511475" cy="1968103"/>
          </a:xfrm>
          <a:prstGeom prst="rect">
            <a:avLst/>
          </a:prstGeom>
        </p:spPr>
      </p:pic>
      <p:pic>
        <p:nvPicPr>
          <p:cNvPr id="16" name="SK-20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0157" y="4306788"/>
            <a:ext cx="2511475" cy="82153"/>
          </a:xfrm>
          <a:prstGeom prst="rect">
            <a:avLst/>
          </a:prstGeom>
        </p:spPr>
      </p:pic>
      <p:pic>
        <p:nvPicPr>
          <p:cNvPr id="17" name="SK-20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511153" y="4306788"/>
            <a:ext cx="2511475" cy="1968103"/>
          </a:xfrm>
          <a:prstGeom prst="rect">
            <a:avLst/>
          </a:prstGeom>
        </p:spPr>
      </p:pic>
      <p:pic>
        <p:nvPicPr>
          <p:cNvPr id="18" name="SK-20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511153" y="4306788"/>
            <a:ext cx="2511475" cy="82153"/>
          </a:xfrm>
          <a:prstGeom prst="rect">
            <a:avLst/>
          </a:prstGeom>
        </p:spPr>
      </p:pic>
      <p:pic>
        <p:nvPicPr>
          <p:cNvPr id="19" name="SK-20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42298" y="4306788"/>
            <a:ext cx="2511475" cy="1968103"/>
          </a:xfrm>
          <a:prstGeom prst="rect">
            <a:avLst/>
          </a:prstGeom>
        </p:spPr>
      </p:pic>
      <p:pic>
        <p:nvPicPr>
          <p:cNvPr id="20" name="SK-20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42298" y="4306788"/>
            <a:ext cx="2511475" cy="82153"/>
          </a:xfrm>
          <a:prstGeom prst="rect">
            <a:avLst/>
          </a:prstGeom>
        </p:spPr>
      </p:pic>
      <p:pic>
        <p:nvPicPr>
          <p:cNvPr id="21" name="SK-20-img-20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73294" y="4306788"/>
            <a:ext cx="2511475" cy="1968103"/>
          </a:xfrm>
          <a:prstGeom prst="rect">
            <a:avLst/>
          </a:prstGeom>
        </p:spPr>
      </p:pic>
      <p:pic>
        <p:nvPicPr>
          <p:cNvPr id="22" name="SK-20-img-21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73294" y="4306788"/>
            <a:ext cx="2511475" cy="82153"/>
          </a:xfrm>
          <a:prstGeom prst="rect">
            <a:avLst/>
          </a:prstGeom>
        </p:spPr>
      </p:pic>
      <p:pic>
        <p:nvPicPr>
          <p:cNvPr id="23" name="SK-20-img-22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021788" y="4560540"/>
            <a:ext cx="402282" cy="534888"/>
          </a:xfrm>
          <a:prstGeom prst="rect">
            <a:avLst/>
          </a:prstGeom>
        </p:spPr>
      </p:pic>
      <p:pic>
        <p:nvPicPr>
          <p:cNvPr id="24" name="SK-20-img-23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327255" y="4519315"/>
            <a:ext cx="341263" cy="624036"/>
          </a:xfrm>
          <a:prstGeom prst="rect">
            <a:avLst/>
          </a:prstGeom>
        </p:spPr>
      </p:pic>
      <p:pic>
        <p:nvPicPr>
          <p:cNvPr id="25" name="SK-20-img-24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486573" y="4581079"/>
            <a:ext cx="585192" cy="486817"/>
          </a:xfrm>
          <a:prstGeom prst="rect">
            <a:avLst/>
          </a:prstGeom>
        </p:spPr>
      </p:pic>
      <p:pic>
        <p:nvPicPr>
          <p:cNvPr id="26" name="SK-20-img-25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767780" y="4574232"/>
            <a:ext cx="536377" cy="507355"/>
          </a:xfrm>
          <a:prstGeom prst="rect">
            <a:avLst/>
          </a:prstGeom>
        </p:spPr>
      </p:pic>
      <p:pic>
        <p:nvPicPr>
          <p:cNvPr id="27" name="SK-20-img-26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924157" y="2393305"/>
            <a:ext cx="597396" cy="548580"/>
          </a:xfrm>
          <a:prstGeom prst="rect">
            <a:avLst/>
          </a:prstGeom>
        </p:spPr>
      </p:pic>
      <p:pic>
        <p:nvPicPr>
          <p:cNvPr id="28" name="SK-20-img-27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254180" y="2372767"/>
            <a:ext cx="487561" cy="582811"/>
          </a:xfrm>
          <a:prstGeom prst="rect">
            <a:avLst/>
          </a:prstGeom>
        </p:spPr>
      </p:pic>
      <p:pic>
        <p:nvPicPr>
          <p:cNvPr id="29" name="SK-20-img-28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486573" y="2372767"/>
            <a:ext cx="572988" cy="589657"/>
          </a:xfrm>
          <a:prstGeom prst="rect">
            <a:avLst/>
          </a:prstGeom>
        </p:spPr>
      </p:pic>
      <p:pic>
        <p:nvPicPr>
          <p:cNvPr id="30" name="SK-20-img-29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767780" y="2400300"/>
            <a:ext cx="560784" cy="534888"/>
          </a:xfrm>
          <a:prstGeom prst="rect">
            <a:avLst/>
          </a:prstGeom>
        </p:spPr>
      </p:pic>
      <p:sp>
        <p:nvSpPr>
          <p:cNvPr id="31" name="SK-20-text-30"/>
          <p:cNvSpPr/>
          <p:nvPr/>
        </p:nvSpPr>
        <p:spPr>
          <a:xfrm>
            <a:off x="73075" y="89148"/>
            <a:ext cx="120015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</a:t>
            </a:r>
            <a:endParaRPr lang="en-US" sz="2100" dirty="0"/>
          </a:p>
        </p:txBody>
      </p:sp>
      <p:sp>
        <p:nvSpPr>
          <p:cNvPr id="32" name="SK-20-text-31"/>
          <p:cNvSpPr/>
          <p:nvPr/>
        </p:nvSpPr>
        <p:spPr>
          <a:xfrm>
            <a:off x="572988" y="109686"/>
            <a:ext cx="253555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 / 30</a:t>
            </a:r>
            <a:endParaRPr lang="en-US" sz="1650" dirty="0"/>
          </a:p>
        </p:txBody>
      </p:sp>
      <p:sp>
        <p:nvSpPr>
          <p:cNvPr id="33" name="SK-20-text-32"/>
          <p:cNvSpPr/>
          <p:nvPr/>
        </p:nvSpPr>
        <p:spPr>
          <a:xfrm>
            <a:off x="853380" y="459432"/>
            <a:ext cx="30670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6B5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COMPLICATIONS</a:t>
            </a:r>
            <a:endParaRPr lang="en-US" sz="1500" dirty="0"/>
          </a:p>
        </p:txBody>
      </p:sp>
      <p:sp>
        <p:nvSpPr>
          <p:cNvPr id="34" name="SK-20-text-33"/>
          <p:cNvSpPr/>
          <p:nvPr/>
        </p:nvSpPr>
        <p:spPr>
          <a:xfrm>
            <a:off x="865584" y="767953"/>
            <a:ext cx="11326416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9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Complications of Advanced CKD</a:t>
            </a:r>
            <a:endParaRPr lang="en-US" sz="3900" dirty="0"/>
          </a:p>
        </p:txBody>
      </p:sp>
      <p:sp>
        <p:nvSpPr>
          <p:cNvPr id="35" name="SK-20-text-34"/>
          <p:cNvSpPr/>
          <p:nvPr/>
        </p:nvSpPr>
        <p:spPr>
          <a:xfrm>
            <a:off x="841177" y="1639044"/>
            <a:ext cx="11350823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4F5B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Stages G3b–G5 — systemic involvement across multiple organ systems</a:t>
            </a:r>
            <a:endParaRPr lang="en-US" sz="2100" dirty="0"/>
          </a:p>
        </p:txBody>
      </p:sp>
      <p:sp>
        <p:nvSpPr>
          <p:cNvPr id="36" name="SK-20-text-35"/>
          <p:cNvSpPr/>
          <p:nvPr/>
        </p:nvSpPr>
        <p:spPr>
          <a:xfrm>
            <a:off x="1560463" y="3058567"/>
            <a:ext cx="1949768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Anaemia</a:t>
            </a:r>
            <a:endParaRPr lang="en-US" sz="1725" dirty="0"/>
          </a:p>
        </p:txBody>
      </p:sp>
      <p:sp>
        <p:nvSpPr>
          <p:cNvPr id="37" name="SK-20-text-36"/>
          <p:cNvSpPr/>
          <p:nvPr/>
        </p:nvSpPr>
        <p:spPr>
          <a:xfrm>
            <a:off x="938659" y="3387775"/>
            <a:ext cx="2231082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Normochromic normocytic;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usually from G3b onwards</a:t>
            </a:r>
            <a:endParaRPr lang="en-US" sz="1500" dirty="0"/>
          </a:p>
        </p:txBody>
      </p:sp>
      <p:sp>
        <p:nvSpPr>
          <p:cNvPr id="38" name="SK-20-text-37"/>
          <p:cNvSpPr/>
          <p:nvPr/>
        </p:nvSpPr>
        <p:spPr>
          <a:xfrm>
            <a:off x="4059882" y="3058567"/>
            <a:ext cx="3264218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Bone Disease</a:t>
            </a:r>
            <a:endParaRPr lang="en-US" sz="1725" dirty="0"/>
          </a:p>
        </p:txBody>
      </p:sp>
      <p:sp>
        <p:nvSpPr>
          <p:cNvPr id="39" name="SK-20-text-38"/>
          <p:cNvSpPr/>
          <p:nvPr/>
        </p:nvSpPr>
        <p:spPr>
          <a:xfrm>
            <a:off x="3608784" y="3374082"/>
            <a:ext cx="2316361" cy="6308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Secondary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hyperparathyroidism;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adynamic bone; osteomalacia</a:t>
            </a:r>
            <a:endParaRPr lang="en-US" sz="1500" dirty="0"/>
          </a:p>
        </p:txBody>
      </p:sp>
      <p:sp>
        <p:nvSpPr>
          <p:cNvPr id="40" name="SK-20-text-39"/>
          <p:cNvSpPr/>
          <p:nvPr/>
        </p:nvSpPr>
        <p:spPr>
          <a:xfrm>
            <a:off x="6681192" y="3051721"/>
            <a:ext cx="3527108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Hyperkalaemia</a:t>
            </a:r>
            <a:endParaRPr lang="en-US" sz="1725" dirty="0"/>
          </a:p>
        </p:txBody>
      </p:sp>
      <p:sp>
        <p:nvSpPr>
          <p:cNvPr id="41" name="SK-20-text-40"/>
          <p:cNvSpPr/>
          <p:nvPr/>
        </p:nvSpPr>
        <p:spPr>
          <a:xfrm>
            <a:off x="6449467" y="3374082"/>
            <a:ext cx="2084784" cy="6788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Risk rises with declining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eGFR; cardiac arrhythmia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risk</a:t>
            </a:r>
            <a:endParaRPr lang="en-US" sz="1500" dirty="0"/>
          </a:p>
        </p:txBody>
      </p:sp>
      <p:sp>
        <p:nvSpPr>
          <p:cNvPr id="42" name="SK-20-text-41"/>
          <p:cNvSpPr/>
          <p:nvPr/>
        </p:nvSpPr>
        <p:spPr>
          <a:xfrm>
            <a:off x="9204871" y="3051721"/>
            <a:ext cx="2987129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Metabolic Acidosis</a:t>
            </a:r>
            <a:endParaRPr lang="en-US" sz="1725" dirty="0"/>
          </a:p>
        </p:txBody>
      </p:sp>
      <p:sp>
        <p:nvSpPr>
          <p:cNvPr id="43" name="SK-20-text-42"/>
          <p:cNvSpPr/>
          <p:nvPr/>
        </p:nvSpPr>
        <p:spPr>
          <a:xfrm>
            <a:off x="9156055" y="3387775"/>
            <a:ext cx="2121396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Bicarbonate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supplementation if severe</a:t>
            </a:r>
            <a:endParaRPr lang="en-US" sz="1500" dirty="0"/>
          </a:p>
        </p:txBody>
      </p:sp>
      <p:sp>
        <p:nvSpPr>
          <p:cNvPr id="44" name="SK-20-text-43"/>
          <p:cNvSpPr/>
          <p:nvPr/>
        </p:nvSpPr>
        <p:spPr>
          <a:xfrm>
            <a:off x="1316682" y="5198269"/>
            <a:ext cx="3264218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Hypertension</a:t>
            </a:r>
            <a:endParaRPr lang="en-US" sz="1725" dirty="0"/>
          </a:p>
        </p:txBody>
      </p:sp>
      <p:sp>
        <p:nvSpPr>
          <p:cNvPr id="45" name="SK-20-text-44"/>
          <p:cNvSpPr/>
          <p:nvPr/>
        </p:nvSpPr>
        <p:spPr>
          <a:xfrm>
            <a:off x="1206996" y="5527477"/>
            <a:ext cx="1682353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Both a cause and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consequence of CKD</a:t>
            </a:r>
            <a:endParaRPr lang="en-US" sz="1500" dirty="0"/>
          </a:p>
        </p:txBody>
      </p:sp>
      <p:sp>
        <p:nvSpPr>
          <p:cNvPr id="46" name="SK-20-text-45"/>
          <p:cNvSpPr/>
          <p:nvPr/>
        </p:nvSpPr>
        <p:spPr>
          <a:xfrm>
            <a:off x="3620988" y="5198269"/>
            <a:ext cx="5893118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Cardiovascular Disease</a:t>
            </a:r>
            <a:endParaRPr lang="en-US" sz="1725" dirty="0"/>
          </a:p>
        </p:txBody>
      </p:sp>
      <p:sp>
        <p:nvSpPr>
          <p:cNvPr id="47" name="SK-20-text-46"/>
          <p:cNvSpPr/>
          <p:nvPr/>
        </p:nvSpPr>
        <p:spPr>
          <a:xfrm>
            <a:off x="3718471" y="5554861"/>
            <a:ext cx="2109192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Leading cause of death in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CKD patients</a:t>
            </a:r>
            <a:endParaRPr lang="en-US" sz="1500" dirty="0"/>
          </a:p>
        </p:txBody>
      </p:sp>
      <p:sp>
        <p:nvSpPr>
          <p:cNvPr id="48" name="SK-20-text-47"/>
          <p:cNvSpPr/>
          <p:nvPr/>
        </p:nvSpPr>
        <p:spPr>
          <a:xfrm>
            <a:off x="6803082" y="5191423"/>
            <a:ext cx="326421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Malnutrition</a:t>
            </a:r>
            <a:endParaRPr lang="en-US" sz="1725" dirty="0"/>
          </a:p>
        </p:txBody>
      </p:sp>
      <p:sp>
        <p:nvSpPr>
          <p:cNvPr id="49" name="SK-20-text-48"/>
          <p:cNvSpPr/>
          <p:nvPr/>
        </p:nvSpPr>
        <p:spPr>
          <a:xfrm>
            <a:off x="6510486" y="5527477"/>
            <a:ext cx="1975098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Particularly prevalent in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G4 and G5 stages</a:t>
            </a:r>
            <a:endParaRPr lang="en-US" sz="1500" dirty="0"/>
          </a:p>
        </p:txBody>
      </p:sp>
      <p:sp>
        <p:nvSpPr>
          <p:cNvPr id="50" name="SK-20-text-49"/>
          <p:cNvSpPr/>
          <p:nvPr/>
        </p:nvSpPr>
        <p:spPr>
          <a:xfrm>
            <a:off x="9387780" y="5191423"/>
            <a:ext cx="280422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Fluid Retention</a:t>
            </a:r>
            <a:endParaRPr lang="en-US" sz="1725" dirty="0"/>
          </a:p>
        </p:txBody>
      </p:sp>
      <p:sp>
        <p:nvSpPr>
          <p:cNvPr id="51" name="SK-20-text-50"/>
          <p:cNvSpPr/>
          <p:nvPr/>
        </p:nvSpPr>
        <p:spPr>
          <a:xfrm>
            <a:off x="9278094" y="5527477"/>
            <a:ext cx="1877467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Oedema, hypertension,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pulmonary congestion</a:t>
            </a:r>
            <a:endParaRPr lang="en-US" sz="1500" dirty="0"/>
          </a:p>
        </p:txBody>
      </p:sp>
      <p:sp>
        <p:nvSpPr>
          <p:cNvPr id="52" name="SK-20-text-51"/>
          <p:cNvSpPr/>
          <p:nvPr/>
        </p:nvSpPr>
        <p:spPr>
          <a:xfrm>
            <a:off x="755898" y="6617940"/>
            <a:ext cx="483108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200" dirty="0"/>
          </a:p>
        </p:txBody>
      </p:sp>
      <p:sp>
        <p:nvSpPr>
          <p:cNvPr id="53" name="SK-20-text-52"/>
          <p:cNvSpPr/>
          <p:nvPr/>
        </p:nvSpPr>
        <p:spPr>
          <a:xfrm>
            <a:off x="5266879" y="6617940"/>
            <a:ext cx="47701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· CKS 2025</a:t>
            </a:r>
            <a:endParaRPr lang="en-US" sz="1200" dirty="0"/>
          </a:p>
        </p:txBody>
      </p:sp>
      <p:sp>
        <p:nvSpPr>
          <p:cNvPr id="54" name="SK-20-text-53"/>
          <p:cNvSpPr/>
          <p:nvPr/>
        </p:nvSpPr>
        <p:spPr>
          <a:xfrm>
            <a:off x="9838879" y="6624786"/>
            <a:ext cx="2353121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0079" cy="6858000"/>
          </a:xfrm>
          <a:prstGeom prst="rect">
            <a:avLst/>
          </a:prstGeom>
        </p:spPr>
      </p:pic>
      <p:pic>
        <p:nvPicPr>
          <p:cNvPr id="4" name="SK-2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694" y="1220688"/>
            <a:ext cx="1194792" cy="95994"/>
          </a:xfrm>
          <a:prstGeom prst="rect">
            <a:avLst/>
          </a:prstGeom>
        </p:spPr>
      </p:pic>
      <p:pic>
        <p:nvPicPr>
          <p:cNvPr id="5" name="SK-2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694" y="1604665"/>
            <a:ext cx="134094" cy="1193155"/>
          </a:xfrm>
          <a:prstGeom prst="rect">
            <a:avLst/>
          </a:prstGeom>
        </p:spPr>
      </p:pic>
      <p:pic>
        <p:nvPicPr>
          <p:cNvPr id="6" name="SK-2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788" y="1604665"/>
            <a:ext cx="5522863" cy="1193155"/>
          </a:xfrm>
          <a:prstGeom prst="rect">
            <a:avLst/>
          </a:prstGeom>
        </p:spPr>
      </p:pic>
      <p:pic>
        <p:nvPicPr>
          <p:cNvPr id="7" name="SK-2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694" y="3300710"/>
            <a:ext cx="5656957" cy="9525"/>
          </a:xfrm>
          <a:prstGeom prst="rect">
            <a:avLst/>
          </a:prstGeom>
        </p:spPr>
      </p:pic>
      <p:pic>
        <p:nvPicPr>
          <p:cNvPr id="8" name="SK-2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3694" y="4027736"/>
            <a:ext cx="5656957" cy="9525"/>
          </a:xfrm>
          <a:prstGeom prst="rect">
            <a:avLst/>
          </a:prstGeom>
        </p:spPr>
      </p:pic>
      <p:pic>
        <p:nvPicPr>
          <p:cNvPr id="9" name="SK-2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3694" y="4130576"/>
            <a:ext cx="4876800" cy="9525"/>
          </a:xfrm>
          <a:prstGeom prst="rect">
            <a:avLst/>
          </a:prstGeom>
        </p:spPr>
      </p:pic>
      <p:pic>
        <p:nvPicPr>
          <p:cNvPr id="10" name="SK-2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694" y="4576316"/>
            <a:ext cx="5656957" cy="9525"/>
          </a:xfrm>
          <a:prstGeom prst="rect">
            <a:avLst/>
          </a:prstGeom>
        </p:spPr>
      </p:pic>
      <p:pic>
        <p:nvPicPr>
          <p:cNvPr id="11" name="SK-2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3694" y="4679156"/>
            <a:ext cx="4876800" cy="9525"/>
          </a:xfrm>
          <a:prstGeom prst="rect">
            <a:avLst/>
          </a:prstGeom>
        </p:spPr>
      </p:pic>
      <p:pic>
        <p:nvPicPr>
          <p:cNvPr id="12" name="SK-21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3694" y="5383411"/>
            <a:ext cx="134094" cy="685800"/>
          </a:xfrm>
          <a:prstGeom prst="rect">
            <a:avLst/>
          </a:prstGeom>
        </p:spPr>
      </p:pic>
      <p:pic>
        <p:nvPicPr>
          <p:cNvPr id="13" name="SK-21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7788" y="5383411"/>
            <a:ext cx="5522863" cy="685800"/>
          </a:xfrm>
          <a:prstGeom prst="rect">
            <a:avLst/>
          </a:prstGeom>
        </p:spPr>
      </p:pic>
      <p:pic>
        <p:nvPicPr>
          <p:cNvPr id="14" name="SK-21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77788" y="5998071"/>
            <a:ext cx="4852392" cy="19050"/>
          </a:xfrm>
          <a:prstGeom prst="rect">
            <a:avLst/>
          </a:prstGeom>
        </p:spPr>
      </p:pic>
      <p:pic>
        <p:nvPicPr>
          <p:cNvPr id="15" name="SK-21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82980" y="0"/>
            <a:ext cx="3108871" cy="1817340"/>
          </a:xfrm>
          <a:prstGeom prst="rect">
            <a:avLst/>
          </a:prstGeom>
        </p:spPr>
      </p:pic>
      <p:pic>
        <p:nvPicPr>
          <p:cNvPr id="16" name="SK-21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27490" y="1940719"/>
            <a:ext cx="4206180" cy="4155877"/>
          </a:xfrm>
          <a:prstGeom prst="rect">
            <a:avLst/>
          </a:prstGeom>
        </p:spPr>
      </p:pic>
      <p:sp>
        <p:nvSpPr>
          <p:cNvPr id="17" name="SK-21-text-16"/>
          <p:cNvSpPr/>
          <p:nvPr/>
        </p:nvSpPr>
        <p:spPr>
          <a:xfrm>
            <a:off x="719286" y="356592"/>
            <a:ext cx="58864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21 · COMPLICATIONS</a:t>
            </a:r>
            <a:endParaRPr lang="en-US" sz="1500" dirty="0"/>
          </a:p>
        </p:txBody>
      </p:sp>
      <p:sp>
        <p:nvSpPr>
          <p:cNvPr id="18" name="SK-21-text-17"/>
          <p:cNvSpPr/>
          <p:nvPr/>
        </p:nvSpPr>
        <p:spPr>
          <a:xfrm>
            <a:off x="707082" y="658267"/>
            <a:ext cx="11484918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Assessment of CKD Anaemia</a:t>
            </a:r>
            <a:endParaRPr lang="en-US" sz="3150" dirty="0"/>
          </a:p>
        </p:txBody>
      </p:sp>
      <p:sp>
        <p:nvSpPr>
          <p:cNvPr id="19" name="SK-21-text-18"/>
          <p:cNvSpPr/>
          <p:nvPr/>
        </p:nvSpPr>
        <p:spPr>
          <a:xfrm>
            <a:off x="987475" y="1741884"/>
            <a:ext cx="375285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651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INVESTIGATE WHEN</a:t>
            </a:r>
            <a:endParaRPr lang="en-US" sz="1500" dirty="0"/>
          </a:p>
        </p:txBody>
      </p:sp>
      <p:sp>
        <p:nvSpPr>
          <p:cNvPr id="20" name="SK-21-text-19"/>
          <p:cNvSpPr/>
          <p:nvPr/>
        </p:nvSpPr>
        <p:spPr>
          <a:xfrm>
            <a:off x="999679" y="2009329"/>
            <a:ext cx="6261735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Hb &lt; 110 g/L</a:t>
            </a:r>
            <a:endParaRPr lang="en-US" sz="2850" dirty="0"/>
          </a:p>
        </p:txBody>
      </p:sp>
      <p:sp>
        <p:nvSpPr>
          <p:cNvPr id="21" name="SK-21-text-20"/>
          <p:cNvSpPr/>
          <p:nvPr/>
        </p:nvSpPr>
        <p:spPr>
          <a:xfrm>
            <a:off x="999679" y="2413992"/>
            <a:ext cx="8618220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(applies to both men and women)</a:t>
            </a:r>
            <a:endParaRPr lang="en-US" sz="1800" dirty="0"/>
          </a:p>
        </p:txBody>
      </p:sp>
      <p:sp>
        <p:nvSpPr>
          <p:cNvPr id="22" name="SK-21-text-21"/>
          <p:cNvSpPr/>
          <p:nvPr/>
        </p:nvSpPr>
        <p:spPr>
          <a:xfrm>
            <a:off x="719286" y="2976265"/>
            <a:ext cx="6958965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Step-by-step exclusions</a:t>
            </a:r>
            <a:endParaRPr lang="en-US" sz="1950" dirty="0"/>
          </a:p>
        </p:txBody>
      </p:sp>
      <p:sp>
        <p:nvSpPr>
          <p:cNvPr id="23" name="SK-21-text-22"/>
          <p:cNvSpPr/>
          <p:nvPr/>
        </p:nvSpPr>
        <p:spPr>
          <a:xfrm>
            <a:off x="719286" y="3367236"/>
            <a:ext cx="4876800" cy="7063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Step 1 — Iron deficiency: Serum ferritin &lt; 100 µg/L →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iron deficient → offer oral or IV iron.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TSAT &lt; 20% + ferritin &lt; 500 µg/L → also iron deficient.</a:t>
            </a:r>
            <a:endParaRPr lang="en-US" sz="1575" dirty="0"/>
          </a:p>
        </p:txBody>
      </p:sp>
      <p:sp>
        <p:nvSpPr>
          <p:cNvPr id="24" name="SK-21-text-23"/>
          <p:cNvSpPr/>
          <p:nvPr/>
        </p:nvSpPr>
        <p:spPr>
          <a:xfrm>
            <a:off x="719286" y="4176415"/>
            <a:ext cx="4693890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Step 2 — Other nutritional causes: Check B12 and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folate deficiency.</a:t>
            </a:r>
            <a:endParaRPr lang="en-US" sz="1575" dirty="0"/>
          </a:p>
        </p:txBody>
      </p:sp>
      <p:sp>
        <p:nvSpPr>
          <p:cNvPr id="25" name="SK-21-text-24"/>
          <p:cNvSpPr/>
          <p:nvPr/>
        </p:nvSpPr>
        <p:spPr>
          <a:xfrm>
            <a:off x="719286" y="4752529"/>
            <a:ext cx="4962079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Step 3 — Other causes: Exclude bleeding, haemolysis,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haematological malignancy before attributing to CKD</a:t>
            </a:r>
            <a:endParaRPr lang="en-US" sz="1575" dirty="0"/>
          </a:p>
        </p:txBody>
      </p:sp>
      <p:sp>
        <p:nvSpPr>
          <p:cNvPr id="26" name="SK-21-text-25"/>
          <p:cNvSpPr/>
          <p:nvPr/>
        </p:nvSpPr>
        <p:spPr>
          <a:xfrm>
            <a:off x="914400" y="5479405"/>
            <a:ext cx="1127760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Renal anaemia typically from G3b onwards</a:t>
            </a:r>
            <a:endParaRPr lang="en-US" sz="1950" dirty="0"/>
          </a:p>
        </p:txBody>
      </p:sp>
      <p:sp>
        <p:nvSpPr>
          <p:cNvPr id="27" name="SK-21-text-26"/>
          <p:cNvSpPr/>
          <p:nvPr/>
        </p:nvSpPr>
        <p:spPr>
          <a:xfrm>
            <a:off x="914400" y="5767536"/>
            <a:ext cx="1127760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anaemia present at G1–G3a, seek an alternative cause</a:t>
            </a:r>
            <a:endParaRPr lang="en-US" sz="1500" dirty="0"/>
          </a:p>
        </p:txBody>
      </p:sp>
      <p:sp>
        <p:nvSpPr>
          <p:cNvPr id="28" name="SK-21-text-27"/>
          <p:cNvSpPr/>
          <p:nvPr/>
        </p:nvSpPr>
        <p:spPr>
          <a:xfrm>
            <a:off x="707082" y="6185892"/>
            <a:ext cx="11484918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ESA therapy (target Hb 100–120 g/L) — initiated by nephrology / specialist service only</a:t>
            </a:r>
            <a:endParaRPr lang="en-US" sz="1200" dirty="0"/>
          </a:p>
        </p:txBody>
      </p:sp>
      <p:sp>
        <p:nvSpPr>
          <p:cNvPr id="29" name="SK-21-text-28"/>
          <p:cNvSpPr/>
          <p:nvPr/>
        </p:nvSpPr>
        <p:spPr>
          <a:xfrm>
            <a:off x="6827490" y="1611511"/>
            <a:ext cx="536451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897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REFERENCE · EPO vs Hb RELATIONSHIP</a:t>
            </a:r>
            <a:endParaRPr lang="en-US" sz="1500" dirty="0"/>
          </a:p>
        </p:txBody>
      </p:sp>
      <p:sp>
        <p:nvSpPr>
          <p:cNvPr id="30" name="SK-21-text-29"/>
          <p:cNvSpPr/>
          <p:nvPr/>
        </p:nvSpPr>
        <p:spPr>
          <a:xfrm>
            <a:off x="6912769" y="6185892"/>
            <a:ext cx="5279231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EPO response is blunted in renal anaemia relative to haemoglobin level</a:t>
            </a:r>
            <a:endParaRPr lang="en-US" sz="1200" dirty="0"/>
          </a:p>
        </p:txBody>
      </p:sp>
      <p:sp>
        <p:nvSpPr>
          <p:cNvPr id="31" name="SK-21-text-30"/>
          <p:cNvSpPr/>
          <p:nvPr/>
        </p:nvSpPr>
        <p:spPr>
          <a:xfrm>
            <a:off x="316855" y="6624786"/>
            <a:ext cx="592836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· CKD Teaching Deck</a:t>
            </a:r>
            <a:endParaRPr lang="en-US" sz="1200" dirty="0"/>
          </a:p>
        </p:txBody>
      </p:sp>
      <p:sp>
        <p:nvSpPr>
          <p:cNvPr id="32" name="SK-21-text-31"/>
          <p:cNvSpPr/>
          <p:nvPr/>
        </p:nvSpPr>
        <p:spPr>
          <a:xfrm>
            <a:off x="9704784" y="6624786"/>
            <a:ext cx="2487216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 · May 2026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0"/>
            <a:ext cx="4876800" cy="6858000"/>
          </a:xfrm>
          <a:prstGeom prst="rect">
            <a:avLst/>
          </a:prstGeom>
        </p:spPr>
      </p:pic>
      <p:pic>
        <p:nvPicPr>
          <p:cNvPr id="4" name="SK-2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377875" cy="6858000"/>
          </a:xfrm>
          <a:prstGeom prst="rect">
            <a:avLst/>
          </a:prstGeom>
        </p:spPr>
      </p:pic>
      <p:pic>
        <p:nvPicPr>
          <p:cNvPr id="5" name="SK-2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082" y="2014984"/>
            <a:ext cx="1024086" cy="57150"/>
          </a:xfrm>
          <a:prstGeom prst="rect">
            <a:avLst/>
          </a:prstGeom>
        </p:spPr>
      </p:pic>
      <p:pic>
        <p:nvPicPr>
          <p:cNvPr id="6" name="SK-2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082" y="3374082"/>
            <a:ext cx="3779490" cy="2900809"/>
          </a:xfrm>
          <a:prstGeom prst="rect">
            <a:avLst/>
          </a:prstGeom>
        </p:spPr>
      </p:pic>
      <p:pic>
        <p:nvPicPr>
          <p:cNvPr id="7" name="SK-2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706338"/>
            <a:ext cx="5461992" cy="5568553"/>
          </a:xfrm>
          <a:prstGeom prst="rect">
            <a:avLst/>
          </a:prstGeom>
        </p:spPr>
      </p:pic>
      <p:pic>
        <p:nvPicPr>
          <p:cNvPr id="8" name="SK-2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6392" y="1172617"/>
            <a:ext cx="5010894" cy="4814292"/>
          </a:xfrm>
          <a:prstGeom prst="rect">
            <a:avLst/>
          </a:prstGeom>
        </p:spPr>
      </p:pic>
      <p:sp>
        <p:nvSpPr>
          <p:cNvPr id="9" name="SK-22-text-8"/>
          <p:cNvSpPr/>
          <p:nvPr/>
        </p:nvSpPr>
        <p:spPr>
          <a:xfrm>
            <a:off x="682675" y="507355"/>
            <a:ext cx="58864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22 · COMPLICATIONS</a:t>
            </a:r>
            <a:endParaRPr lang="en-US" sz="1500" dirty="0"/>
          </a:p>
        </p:txBody>
      </p:sp>
      <p:sp>
        <p:nvSpPr>
          <p:cNvPr id="10" name="SK-22-text-9"/>
          <p:cNvSpPr/>
          <p:nvPr/>
        </p:nvSpPr>
        <p:spPr>
          <a:xfrm>
            <a:off x="682675" y="816025"/>
            <a:ext cx="4657279" cy="9943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3878"/>
              </a:lnSpc>
              <a:buNone/>
            </a:pPr>
            <a:r>
              <a:rPr lang="en-US" sz="3525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Bone Disease in CKD:</a:t>
            </a:r>
            <a:endParaRPr lang="en-US" sz="3525" dirty="0"/>
          </a:p>
          <a:p>
            <a:pPr marL="0" indent="0" algn="l">
              <a:lnSpc>
                <a:spcPts val="3878"/>
              </a:lnSpc>
              <a:buNone/>
            </a:pPr>
            <a:r>
              <a:rPr lang="en-US" sz="3525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Mechanism</a:t>
            </a:r>
            <a:endParaRPr lang="en-US" sz="3525" dirty="0"/>
          </a:p>
        </p:txBody>
      </p:sp>
      <p:sp>
        <p:nvSpPr>
          <p:cNvPr id="11" name="SK-22-text-10"/>
          <p:cNvSpPr/>
          <p:nvPr/>
        </p:nvSpPr>
        <p:spPr>
          <a:xfrm>
            <a:off x="670471" y="2304157"/>
            <a:ext cx="4657279" cy="8572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242"/>
              </a:lnSpc>
              <a:buNone/>
            </a:pPr>
            <a:r>
              <a:rPr lang="en-US" sz="17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Advanced CKD disrupts vitamin D activation,</a:t>
            </a:r>
            <a:endParaRPr lang="en-US" sz="1725" dirty="0"/>
          </a:p>
          <a:p>
            <a:pPr marL="0" indent="0" algn="l">
              <a:lnSpc>
                <a:spcPts val="2242"/>
              </a:lnSpc>
              <a:buNone/>
            </a:pPr>
            <a:r>
              <a:rPr lang="en-US" sz="17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calcium balance, and phosphate excretion —</a:t>
            </a:r>
            <a:endParaRPr lang="en-US" sz="1725" dirty="0"/>
          </a:p>
          <a:p>
            <a:pPr marL="0" indent="0" algn="l">
              <a:lnSpc>
                <a:spcPts val="2242"/>
              </a:lnSpc>
              <a:buNone/>
            </a:pPr>
            <a:r>
              <a:rPr lang="en-US" sz="17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triggering a cascade that destroys bone.</a:t>
            </a:r>
            <a:endParaRPr lang="en-US" sz="1725" dirty="0"/>
          </a:p>
        </p:txBody>
      </p:sp>
      <p:sp>
        <p:nvSpPr>
          <p:cNvPr id="12" name="SK-22-text-11"/>
          <p:cNvSpPr/>
          <p:nvPr/>
        </p:nvSpPr>
        <p:spPr>
          <a:xfrm>
            <a:off x="902196" y="3490615"/>
            <a:ext cx="3133279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① Impaired kidney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Active vitamin D production fails</a:t>
            </a:r>
            <a:endParaRPr lang="en-US" sz="1650" dirty="0"/>
          </a:p>
        </p:txBody>
      </p:sp>
      <p:sp>
        <p:nvSpPr>
          <p:cNvPr id="13" name="SK-22-text-12"/>
          <p:cNvSpPr/>
          <p:nvPr/>
        </p:nvSpPr>
        <p:spPr>
          <a:xfrm>
            <a:off x="902196" y="4032498"/>
            <a:ext cx="3121075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② ↓ Vitamin D (1,25-OH₂)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Less calcium absorbed from gut</a:t>
            </a:r>
            <a:endParaRPr lang="en-US" sz="1650" dirty="0"/>
          </a:p>
        </p:txBody>
      </p:sp>
      <p:sp>
        <p:nvSpPr>
          <p:cNvPr id="14" name="SK-22-text-13"/>
          <p:cNvSpPr/>
          <p:nvPr/>
        </p:nvSpPr>
        <p:spPr>
          <a:xfrm>
            <a:off x="902196" y="4574232"/>
            <a:ext cx="2950369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③ ↓ Plasma calcium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Parathyroid glands stimulated</a:t>
            </a:r>
            <a:endParaRPr lang="en-US" sz="1650" dirty="0"/>
          </a:p>
        </p:txBody>
      </p:sp>
      <p:sp>
        <p:nvSpPr>
          <p:cNvPr id="15" name="SK-22-text-14"/>
          <p:cNvSpPr/>
          <p:nvPr/>
        </p:nvSpPr>
        <p:spPr>
          <a:xfrm>
            <a:off x="902196" y="5115967"/>
            <a:ext cx="2389584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④ ↑ PTH secreted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Bone resorption begins</a:t>
            </a:r>
            <a:endParaRPr lang="en-US" sz="1650" dirty="0"/>
          </a:p>
        </p:txBody>
      </p:sp>
      <p:sp>
        <p:nvSpPr>
          <p:cNvPr id="16" name="SK-22-text-15"/>
          <p:cNvSpPr/>
          <p:nvPr/>
        </p:nvSpPr>
        <p:spPr>
          <a:xfrm>
            <a:off x="902196" y="5650855"/>
            <a:ext cx="2548086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⑤ ↑ Phosphate retained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Further PTH stimulation</a:t>
            </a:r>
            <a:endParaRPr lang="en-US" sz="1650" dirty="0"/>
          </a:p>
        </p:txBody>
      </p:sp>
      <p:sp>
        <p:nvSpPr>
          <p:cNvPr id="17" name="SK-22-text-16"/>
          <p:cNvSpPr/>
          <p:nvPr/>
        </p:nvSpPr>
        <p:spPr>
          <a:xfrm>
            <a:off x="694879" y="6535638"/>
            <a:ext cx="34366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A9FB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41263" cy="6858000"/>
          </a:xfrm>
          <a:prstGeom prst="rect">
            <a:avLst/>
          </a:prstGeom>
        </p:spPr>
      </p:pic>
      <p:pic>
        <p:nvPicPr>
          <p:cNvPr id="4" name="SK-2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992" y="1611511"/>
            <a:ext cx="1353294" cy="34230"/>
          </a:xfrm>
          <a:prstGeom prst="rect">
            <a:avLst/>
          </a:prstGeom>
        </p:spPr>
      </p:pic>
      <p:pic>
        <p:nvPicPr>
          <p:cNvPr id="5" name="SK-2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992" y="2441377"/>
            <a:ext cx="3291780" cy="3339703"/>
          </a:xfrm>
          <a:prstGeom prst="rect">
            <a:avLst/>
          </a:prstGeom>
        </p:spPr>
      </p:pic>
      <p:pic>
        <p:nvPicPr>
          <p:cNvPr id="6" name="SK-2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9992" y="2441377"/>
            <a:ext cx="3291780" cy="102840"/>
          </a:xfrm>
          <a:prstGeom prst="rect">
            <a:avLst/>
          </a:prstGeom>
        </p:spPr>
      </p:pic>
      <p:pic>
        <p:nvPicPr>
          <p:cNvPr id="7" name="SK-2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2894" y="5266879"/>
            <a:ext cx="1145977" cy="260598"/>
          </a:xfrm>
          <a:prstGeom prst="rect">
            <a:avLst/>
          </a:prstGeom>
        </p:spPr>
      </p:pic>
      <p:pic>
        <p:nvPicPr>
          <p:cNvPr id="8" name="SK-2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9961" y="2441377"/>
            <a:ext cx="3291780" cy="3339703"/>
          </a:xfrm>
          <a:prstGeom prst="rect">
            <a:avLst/>
          </a:prstGeom>
        </p:spPr>
      </p:pic>
      <p:pic>
        <p:nvPicPr>
          <p:cNvPr id="9" name="SK-2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49961" y="2441377"/>
            <a:ext cx="3291780" cy="102840"/>
          </a:xfrm>
          <a:prstGeom prst="rect">
            <a:avLst/>
          </a:prstGeom>
        </p:spPr>
      </p:pic>
      <p:pic>
        <p:nvPicPr>
          <p:cNvPr id="10" name="SK-2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42384" y="5266879"/>
            <a:ext cx="707082" cy="260598"/>
          </a:xfrm>
          <a:prstGeom prst="rect">
            <a:avLst/>
          </a:prstGeom>
        </p:spPr>
      </p:pic>
      <p:pic>
        <p:nvPicPr>
          <p:cNvPr id="11" name="SK-2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22282" y="2441377"/>
            <a:ext cx="3291780" cy="2297311"/>
          </a:xfrm>
          <a:prstGeom prst="rect">
            <a:avLst/>
          </a:prstGeom>
        </p:spPr>
      </p:pic>
      <p:pic>
        <p:nvPicPr>
          <p:cNvPr id="12" name="SK-2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22282" y="2441377"/>
            <a:ext cx="3291780" cy="102840"/>
          </a:xfrm>
          <a:prstGeom prst="rect">
            <a:avLst/>
          </a:prstGeom>
        </p:spPr>
      </p:pic>
      <p:pic>
        <p:nvPicPr>
          <p:cNvPr id="13" name="SK-23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58648" y="4560540"/>
            <a:ext cx="19050" cy="171450"/>
          </a:xfrm>
          <a:prstGeom prst="rect">
            <a:avLst/>
          </a:prstGeom>
        </p:spPr>
      </p:pic>
      <p:pic>
        <p:nvPicPr>
          <p:cNvPr id="14" name="SK-23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790384" y="4722465"/>
            <a:ext cx="1755577" cy="19050"/>
          </a:xfrm>
          <a:prstGeom prst="rect">
            <a:avLst/>
          </a:prstGeom>
        </p:spPr>
      </p:pic>
      <p:pic>
        <p:nvPicPr>
          <p:cNvPr id="15" name="SK-23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80859" y="4731990"/>
            <a:ext cx="19050" cy="171450"/>
          </a:xfrm>
          <a:prstGeom prst="rect">
            <a:avLst/>
          </a:prstGeom>
        </p:spPr>
      </p:pic>
      <p:pic>
        <p:nvPicPr>
          <p:cNvPr id="16" name="SK-23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536436" y="4731990"/>
            <a:ext cx="19050" cy="171450"/>
          </a:xfrm>
          <a:prstGeom prst="rect">
            <a:avLst/>
          </a:prstGeom>
        </p:spPr>
      </p:pic>
      <p:pic>
        <p:nvPicPr>
          <p:cNvPr id="17" name="SK-23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583067" y="4882753"/>
            <a:ext cx="426690" cy="267444"/>
          </a:xfrm>
          <a:prstGeom prst="rect">
            <a:avLst/>
          </a:prstGeom>
        </p:spPr>
      </p:pic>
      <p:pic>
        <p:nvPicPr>
          <p:cNvPr id="18" name="SK-23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41161" y="4882753"/>
            <a:ext cx="707082" cy="267444"/>
          </a:xfrm>
          <a:prstGeom prst="rect">
            <a:avLst/>
          </a:prstGeom>
        </p:spPr>
      </p:pic>
      <p:pic>
        <p:nvPicPr>
          <p:cNvPr id="19" name="SK-23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89992" y="5986909"/>
            <a:ext cx="10399663" cy="493663"/>
          </a:xfrm>
          <a:prstGeom prst="rect">
            <a:avLst/>
          </a:prstGeom>
        </p:spPr>
      </p:pic>
      <p:pic>
        <p:nvPicPr>
          <p:cNvPr id="20" name="SK-23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582400" y="6096744"/>
            <a:ext cx="463153" cy="678805"/>
          </a:xfrm>
          <a:prstGeom prst="rect">
            <a:avLst/>
          </a:prstGeom>
        </p:spPr>
      </p:pic>
      <p:pic>
        <p:nvPicPr>
          <p:cNvPr id="21" name="SK-23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99679" y="6041827"/>
            <a:ext cx="304800" cy="281136"/>
          </a:xfrm>
          <a:prstGeom prst="rect">
            <a:avLst/>
          </a:prstGeom>
        </p:spPr>
      </p:pic>
      <p:pic>
        <p:nvPicPr>
          <p:cNvPr id="22" name="SK-23-img-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253686" y="2660898"/>
            <a:ext cx="841177" cy="836563"/>
          </a:xfrm>
          <a:prstGeom prst="rect">
            <a:avLst/>
          </a:prstGeom>
        </p:spPr>
      </p:pic>
      <p:pic>
        <p:nvPicPr>
          <p:cNvPr id="23" name="SK-23-img-22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681365" y="2653903"/>
            <a:ext cx="828973" cy="843409"/>
          </a:xfrm>
          <a:prstGeom prst="rect">
            <a:avLst/>
          </a:prstGeom>
        </p:spPr>
      </p:pic>
      <p:pic>
        <p:nvPicPr>
          <p:cNvPr id="24" name="SK-23-img-23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084784" y="2653903"/>
            <a:ext cx="889992" cy="843409"/>
          </a:xfrm>
          <a:prstGeom prst="rect">
            <a:avLst/>
          </a:prstGeom>
        </p:spPr>
      </p:pic>
      <p:sp>
        <p:nvSpPr>
          <p:cNvPr id="25" name="SK-23-text-24"/>
          <p:cNvSpPr/>
          <p:nvPr/>
        </p:nvSpPr>
        <p:spPr>
          <a:xfrm>
            <a:off x="865584" y="185142"/>
            <a:ext cx="330898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94A3B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23 / 30</a:t>
            </a:r>
            <a:endParaRPr lang="en-US" sz="1350" dirty="0"/>
          </a:p>
        </p:txBody>
      </p:sp>
      <p:sp>
        <p:nvSpPr>
          <p:cNvPr id="26" name="SK-23-text-25"/>
          <p:cNvSpPr/>
          <p:nvPr/>
        </p:nvSpPr>
        <p:spPr>
          <a:xfrm>
            <a:off x="865584" y="630882"/>
            <a:ext cx="584644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D94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COMPLICATIONS · BONE DISEASE</a:t>
            </a:r>
            <a:endParaRPr lang="en-US" sz="1350" dirty="0"/>
          </a:p>
        </p:txBody>
      </p:sp>
      <p:sp>
        <p:nvSpPr>
          <p:cNvPr id="27" name="SK-23-text-26"/>
          <p:cNvSpPr/>
          <p:nvPr/>
        </p:nvSpPr>
        <p:spPr>
          <a:xfrm>
            <a:off x="877788" y="918865"/>
            <a:ext cx="11314212" cy="6308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350" b="1" dirty="0">
                <a:solidFill>
                  <a:srgbClr val="0F172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Management of Bone Disease</a:t>
            </a:r>
            <a:endParaRPr lang="en-US" sz="4350" dirty="0"/>
          </a:p>
        </p:txBody>
      </p:sp>
      <p:sp>
        <p:nvSpPr>
          <p:cNvPr id="28" name="SK-23-text-27"/>
          <p:cNvSpPr/>
          <p:nvPr/>
        </p:nvSpPr>
        <p:spPr>
          <a:xfrm>
            <a:off x="853380" y="1831032"/>
            <a:ext cx="11338620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dirty="0">
                <a:solidFill>
                  <a:srgbClr val="47556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Three treatment pillars — dietary, pharmacological, and hormonal correction</a:t>
            </a:r>
            <a:endParaRPr lang="en-US" sz="2250" dirty="0"/>
          </a:p>
        </p:txBody>
      </p:sp>
      <p:sp>
        <p:nvSpPr>
          <p:cNvPr id="29" name="SK-23-text-28"/>
          <p:cNvSpPr/>
          <p:nvPr/>
        </p:nvSpPr>
        <p:spPr>
          <a:xfrm>
            <a:off x="1475184" y="3648373"/>
            <a:ext cx="5770245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F172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Dietary Restriction</a:t>
            </a:r>
            <a:endParaRPr lang="en-US" sz="1950" dirty="0"/>
          </a:p>
        </p:txBody>
      </p:sp>
      <p:sp>
        <p:nvSpPr>
          <p:cNvPr id="30" name="SK-23-text-29"/>
          <p:cNvSpPr/>
          <p:nvPr/>
        </p:nvSpPr>
        <p:spPr>
          <a:xfrm>
            <a:off x="1158180" y="4032498"/>
            <a:ext cx="764857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F172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Limit dietary phosphate intake</a:t>
            </a:r>
            <a:endParaRPr lang="en-US" sz="1650" dirty="0"/>
          </a:p>
        </p:txBody>
      </p:sp>
      <p:sp>
        <p:nvSpPr>
          <p:cNvPr id="31" name="SK-23-text-30"/>
          <p:cNvSpPr/>
          <p:nvPr/>
        </p:nvSpPr>
        <p:spPr>
          <a:xfrm>
            <a:off x="1097161" y="4526161"/>
            <a:ext cx="2865090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64748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Reduce high-phosphate foods: dairy,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64748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processed foods, cola drinks, nuts</a:t>
            </a:r>
            <a:endParaRPr lang="en-US" sz="1350" dirty="0"/>
          </a:p>
        </p:txBody>
      </p:sp>
      <p:sp>
        <p:nvSpPr>
          <p:cNvPr id="32" name="SK-23-text-31"/>
          <p:cNvSpPr/>
          <p:nvPr/>
        </p:nvSpPr>
        <p:spPr>
          <a:xfrm>
            <a:off x="2060377" y="5294263"/>
            <a:ext cx="234791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G3b onwards</a:t>
            </a:r>
            <a:endParaRPr lang="en-US" sz="1275" dirty="0"/>
          </a:p>
        </p:txBody>
      </p:sp>
      <p:sp>
        <p:nvSpPr>
          <p:cNvPr id="33" name="SK-23-text-32"/>
          <p:cNvSpPr/>
          <p:nvPr/>
        </p:nvSpPr>
        <p:spPr>
          <a:xfrm>
            <a:off x="5023098" y="3648373"/>
            <a:ext cx="5175885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F172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Phosphate Binders</a:t>
            </a:r>
            <a:endParaRPr lang="en-US" sz="1950" dirty="0"/>
          </a:p>
        </p:txBody>
      </p:sp>
      <p:sp>
        <p:nvSpPr>
          <p:cNvPr id="34" name="SK-23-text-33"/>
          <p:cNvSpPr/>
          <p:nvPr/>
        </p:nvSpPr>
        <p:spPr>
          <a:xfrm>
            <a:off x="4791373" y="4032498"/>
            <a:ext cx="2596753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dirty="0">
                <a:solidFill>
                  <a:srgbClr val="0F172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Reduce intestinal phosphate</a:t>
            </a:r>
            <a:endParaRPr lang="en-US" sz="1650" dirty="0"/>
          </a:p>
          <a:p>
            <a:pPr marL="0" indent="0" algn="ctr">
              <a:lnSpc>
                <a:spcPts val="1980"/>
              </a:lnSpc>
              <a:buNone/>
            </a:pPr>
            <a:r>
              <a:rPr lang="en-US" sz="1650" dirty="0">
                <a:solidFill>
                  <a:srgbClr val="0F172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absorption</a:t>
            </a:r>
            <a:endParaRPr lang="en-US" sz="1650" dirty="0"/>
          </a:p>
        </p:txBody>
      </p:sp>
      <p:sp>
        <p:nvSpPr>
          <p:cNvPr id="35" name="SK-23-text-34"/>
          <p:cNvSpPr/>
          <p:nvPr/>
        </p:nvSpPr>
        <p:spPr>
          <a:xfrm>
            <a:off x="4706094" y="4629150"/>
            <a:ext cx="2743200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64748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Calcium carbonate or sevelamer —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64748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taken with meals</a:t>
            </a:r>
            <a:endParaRPr lang="en-US" sz="1350" dirty="0"/>
          </a:p>
        </p:txBody>
      </p:sp>
      <p:sp>
        <p:nvSpPr>
          <p:cNvPr id="36" name="SK-23-text-35"/>
          <p:cNvSpPr/>
          <p:nvPr/>
        </p:nvSpPr>
        <p:spPr>
          <a:xfrm>
            <a:off x="5827663" y="5294263"/>
            <a:ext cx="131159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G4–G5</a:t>
            </a:r>
            <a:endParaRPr lang="en-US" sz="1275" dirty="0"/>
          </a:p>
        </p:txBody>
      </p:sp>
      <p:sp>
        <p:nvSpPr>
          <p:cNvPr id="37" name="SK-23-text-36"/>
          <p:cNvSpPr/>
          <p:nvPr/>
        </p:nvSpPr>
        <p:spPr>
          <a:xfrm>
            <a:off x="8144173" y="3648373"/>
            <a:ext cx="4047827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F172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Vitamin D Supplementation</a:t>
            </a:r>
            <a:endParaRPr lang="en-US" sz="1950" dirty="0"/>
          </a:p>
        </p:txBody>
      </p:sp>
      <p:sp>
        <p:nvSpPr>
          <p:cNvPr id="38" name="SK-23-text-37"/>
          <p:cNvSpPr/>
          <p:nvPr/>
        </p:nvSpPr>
        <p:spPr>
          <a:xfrm>
            <a:off x="8205192" y="4032498"/>
            <a:ext cx="2925961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dirty="0">
                <a:solidFill>
                  <a:srgbClr val="0F172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Correct deficiency and suppress</a:t>
            </a:r>
            <a:endParaRPr lang="en-US" sz="1650" dirty="0"/>
          </a:p>
          <a:p>
            <a:pPr marL="0" indent="0" algn="ctr">
              <a:lnSpc>
                <a:spcPts val="1980"/>
              </a:lnSpc>
              <a:buNone/>
            </a:pPr>
            <a:r>
              <a:rPr lang="en-US" sz="1650" dirty="0">
                <a:solidFill>
                  <a:srgbClr val="0F172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PTH activity</a:t>
            </a:r>
            <a:endParaRPr lang="en-US" sz="1650" dirty="0"/>
          </a:p>
        </p:txBody>
      </p:sp>
      <p:sp>
        <p:nvSpPr>
          <p:cNvPr id="39" name="SK-23-text-38"/>
          <p:cNvSpPr/>
          <p:nvPr/>
        </p:nvSpPr>
        <p:spPr>
          <a:xfrm>
            <a:off x="8668494" y="4930825"/>
            <a:ext cx="56388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G3</a:t>
            </a:r>
            <a:endParaRPr lang="en-US" sz="1200" dirty="0"/>
          </a:p>
        </p:txBody>
      </p:sp>
      <p:sp>
        <p:nvSpPr>
          <p:cNvPr id="40" name="SK-23-text-39"/>
          <p:cNvSpPr/>
          <p:nvPr/>
        </p:nvSpPr>
        <p:spPr>
          <a:xfrm>
            <a:off x="10326588" y="4923979"/>
            <a:ext cx="123444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G4–G5</a:t>
            </a:r>
            <a:endParaRPr lang="en-US" sz="1200" dirty="0"/>
          </a:p>
        </p:txBody>
      </p:sp>
      <p:sp>
        <p:nvSpPr>
          <p:cNvPr id="41" name="SK-23-text-40"/>
          <p:cNvSpPr/>
          <p:nvPr/>
        </p:nvSpPr>
        <p:spPr>
          <a:xfrm>
            <a:off x="7875984" y="5198269"/>
            <a:ext cx="4316016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0F172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Cholecalciferol (Vit D3) Alfacalcidol or Calcitriol</a:t>
            </a:r>
            <a:endParaRPr lang="en-US" sz="1275" dirty="0"/>
          </a:p>
        </p:txBody>
      </p:sp>
      <p:sp>
        <p:nvSpPr>
          <p:cNvPr id="42" name="SK-23-text-41"/>
          <p:cNvSpPr/>
          <p:nvPr/>
        </p:nvSpPr>
        <p:spPr>
          <a:xfrm>
            <a:off x="7924800" y="5438329"/>
            <a:ext cx="1645890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2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 Ergocalciferol – for</a:t>
            </a:r>
            <a:endParaRPr lang="en-US" sz="1200" dirty="0"/>
          </a:p>
          <a:p>
            <a:pPr marL="0" indent="0" algn="ctr">
              <a:lnSpc>
                <a:spcPts val="132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deficiency/insufficiency</a:t>
            </a:r>
            <a:endParaRPr lang="en-US" sz="1200" dirty="0"/>
          </a:p>
        </p:txBody>
      </p:sp>
      <p:sp>
        <p:nvSpPr>
          <p:cNvPr id="43" name="SK-23-text-42"/>
          <p:cNvSpPr/>
          <p:nvPr/>
        </p:nvSpPr>
        <p:spPr>
          <a:xfrm>
            <a:off x="9911953" y="5445175"/>
            <a:ext cx="1353294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2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Active analogues —</a:t>
            </a:r>
            <a:endParaRPr lang="en-US" sz="1200" dirty="0"/>
          </a:p>
          <a:p>
            <a:pPr marL="0" indent="0" algn="ctr">
              <a:lnSpc>
                <a:spcPts val="132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pre-dialysis</a:t>
            </a:r>
            <a:endParaRPr lang="en-US" sz="1200" dirty="0"/>
          </a:p>
        </p:txBody>
      </p:sp>
      <p:sp>
        <p:nvSpPr>
          <p:cNvPr id="44" name="SK-23-text-43"/>
          <p:cNvSpPr/>
          <p:nvPr/>
        </p:nvSpPr>
        <p:spPr>
          <a:xfrm>
            <a:off x="1377553" y="6076057"/>
            <a:ext cx="10814447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F172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Monitor for hypercalcaemia when initiating or titrating vitamin D therapy</a:t>
            </a:r>
            <a:endParaRPr lang="en-US" sz="1350" dirty="0"/>
          </a:p>
        </p:txBody>
      </p:sp>
      <p:sp>
        <p:nvSpPr>
          <p:cNvPr id="45" name="SK-23-text-44"/>
          <p:cNvSpPr/>
          <p:nvPr/>
        </p:nvSpPr>
        <p:spPr>
          <a:xfrm>
            <a:off x="853380" y="6617940"/>
            <a:ext cx="1133862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· CKD: Diagnosis, Staging &amp; Assessment</a:t>
            </a:r>
            <a:endParaRPr lang="en-US" sz="1200" dirty="0"/>
          </a:p>
        </p:txBody>
      </p:sp>
      <p:sp>
        <p:nvSpPr>
          <p:cNvPr id="46" name="SK-23-text-45"/>
          <p:cNvSpPr/>
          <p:nvPr/>
        </p:nvSpPr>
        <p:spPr>
          <a:xfrm>
            <a:off x="9790063" y="6617940"/>
            <a:ext cx="2401937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D94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77875" cy="6858000"/>
          </a:xfrm>
          <a:prstGeom prst="rect">
            <a:avLst/>
          </a:prstGeom>
        </p:spPr>
      </p:pic>
      <p:pic>
        <p:nvPicPr>
          <p:cNvPr id="4" name="SK-2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380" y="1528167"/>
            <a:ext cx="670471" cy="57150"/>
          </a:xfrm>
          <a:prstGeom prst="rect">
            <a:avLst/>
          </a:prstGeom>
        </p:spPr>
      </p:pic>
      <p:pic>
        <p:nvPicPr>
          <p:cNvPr id="5" name="SK-2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1906488"/>
            <a:ext cx="7741890" cy="2345382"/>
          </a:xfrm>
          <a:prstGeom prst="rect">
            <a:avLst/>
          </a:prstGeom>
        </p:spPr>
      </p:pic>
      <p:pic>
        <p:nvPicPr>
          <p:cNvPr id="6" name="SK-2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0" y="1906488"/>
            <a:ext cx="134094" cy="2345382"/>
          </a:xfrm>
          <a:prstGeom prst="rect">
            <a:avLst/>
          </a:prstGeom>
        </p:spPr>
      </p:pic>
      <p:pic>
        <p:nvPicPr>
          <p:cNvPr id="7" name="SK-2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1255" y="3792141"/>
            <a:ext cx="7095679" cy="14288"/>
          </a:xfrm>
          <a:prstGeom prst="rect">
            <a:avLst/>
          </a:prstGeom>
        </p:spPr>
      </p:pic>
      <p:pic>
        <p:nvPicPr>
          <p:cNvPr id="8" name="SK-2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43679" y="294829"/>
            <a:ext cx="1499592" cy="1405830"/>
          </a:xfrm>
          <a:prstGeom prst="rect">
            <a:avLst/>
          </a:prstGeom>
        </p:spPr>
      </p:pic>
      <p:pic>
        <p:nvPicPr>
          <p:cNvPr id="9" name="SK-2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8973" y="6498580"/>
            <a:ext cx="10533757" cy="19050"/>
          </a:xfrm>
          <a:prstGeom prst="rect">
            <a:avLst/>
          </a:prstGeom>
        </p:spPr>
      </p:pic>
      <p:pic>
        <p:nvPicPr>
          <p:cNvPr id="10" name="SK-2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05600" y="4526161"/>
            <a:ext cx="402282" cy="349746"/>
          </a:xfrm>
          <a:prstGeom prst="rect">
            <a:avLst/>
          </a:prstGeom>
        </p:spPr>
      </p:pic>
      <p:pic>
        <p:nvPicPr>
          <p:cNvPr id="11" name="SK-2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9992" y="4491930"/>
            <a:ext cx="451098" cy="397669"/>
          </a:xfrm>
          <a:prstGeom prst="rect">
            <a:avLst/>
          </a:prstGeom>
        </p:spPr>
      </p:pic>
      <p:pic>
        <p:nvPicPr>
          <p:cNvPr id="12" name="SK-2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31796" y="2317998"/>
            <a:ext cx="2133600" cy="1508671"/>
          </a:xfrm>
          <a:prstGeom prst="rect">
            <a:avLst/>
          </a:prstGeom>
        </p:spPr>
      </p:pic>
      <p:sp>
        <p:nvSpPr>
          <p:cNvPr id="13" name="SK-24-text-12"/>
          <p:cNvSpPr/>
          <p:nvPr/>
        </p:nvSpPr>
        <p:spPr>
          <a:xfrm>
            <a:off x="877788" y="205680"/>
            <a:ext cx="276606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24 / 30</a:t>
            </a:r>
            <a:endParaRPr lang="en-US" sz="1800" dirty="0"/>
          </a:p>
        </p:txBody>
      </p:sp>
      <p:sp>
        <p:nvSpPr>
          <p:cNvPr id="14" name="SK-24-text-13"/>
          <p:cNvSpPr/>
          <p:nvPr/>
        </p:nvSpPr>
        <p:spPr>
          <a:xfrm>
            <a:off x="877788" y="617190"/>
            <a:ext cx="510444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E85C4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CARDIOVASCULAR RISK</a:t>
            </a:r>
            <a:endParaRPr lang="en-US" sz="1725" dirty="0"/>
          </a:p>
        </p:txBody>
      </p:sp>
      <p:sp>
        <p:nvSpPr>
          <p:cNvPr id="15" name="SK-24-text-14"/>
          <p:cNvSpPr/>
          <p:nvPr/>
        </p:nvSpPr>
        <p:spPr>
          <a:xfrm>
            <a:off x="877788" y="912019"/>
            <a:ext cx="11314212" cy="5896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0D2B4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Cardiovascular Risk Management</a:t>
            </a:r>
            <a:endParaRPr lang="en-US" sz="4200" dirty="0"/>
          </a:p>
        </p:txBody>
      </p:sp>
      <p:sp>
        <p:nvSpPr>
          <p:cNvPr id="16" name="SK-24-text-15"/>
          <p:cNvSpPr/>
          <p:nvPr/>
        </p:nvSpPr>
        <p:spPr>
          <a:xfrm>
            <a:off x="1255663" y="2043559"/>
            <a:ext cx="720756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26A69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RECOMMENDATION</a:t>
            </a:r>
            <a:endParaRPr lang="en-US" sz="1725" dirty="0"/>
          </a:p>
        </p:txBody>
      </p:sp>
      <p:sp>
        <p:nvSpPr>
          <p:cNvPr id="17" name="SK-24-text-16"/>
          <p:cNvSpPr/>
          <p:nvPr/>
        </p:nvSpPr>
        <p:spPr>
          <a:xfrm>
            <a:off x="1243459" y="2352229"/>
            <a:ext cx="5218063" cy="8914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3510"/>
              </a:lnSpc>
              <a:buNone/>
            </a:pPr>
            <a:r>
              <a:rPr lang="en-US" sz="29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Offer atorvastatin 20 mg</a:t>
            </a:r>
            <a:endParaRPr lang="en-US" sz="2925" dirty="0"/>
          </a:p>
          <a:p>
            <a:pPr marL="0" indent="0" algn="l">
              <a:lnSpc>
                <a:spcPts val="3510"/>
              </a:lnSpc>
              <a:buNone/>
            </a:pPr>
            <a:r>
              <a:rPr lang="en-US" sz="29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 ALL adults with CKD</a:t>
            </a:r>
            <a:endParaRPr lang="en-US" sz="2925" dirty="0"/>
          </a:p>
        </p:txBody>
      </p:sp>
      <p:sp>
        <p:nvSpPr>
          <p:cNvPr id="18" name="SK-24-text-17"/>
          <p:cNvSpPr/>
          <p:nvPr/>
        </p:nvSpPr>
        <p:spPr>
          <a:xfrm>
            <a:off x="1267867" y="3298627"/>
            <a:ext cx="10924133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dirty="0">
                <a:solidFill>
                  <a:srgbClr val="FFCC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Regardless of 10-year CVD risk score</a:t>
            </a:r>
            <a:endParaRPr lang="en-US" sz="2550" dirty="0"/>
          </a:p>
        </p:txBody>
      </p:sp>
      <p:sp>
        <p:nvSpPr>
          <p:cNvPr id="19" name="SK-24-text-18"/>
          <p:cNvSpPr/>
          <p:nvPr/>
        </p:nvSpPr>
        <p:spPr>
          <a:xfrm>
            <a:off x="1267867" y="3874740"/>
            <a:ext cx="10924133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applies even if QRISK3 &lt; 20% — the old threshold no longer applies.</a:t>
            </a:r>
            <a:endParaRPr lang="en-US" sz="1650" dirty="0"/>
          </a:p>
        </p:txBody>
      </p:sp>
      <p:sp>
        <p:nvSpPr>
          <p:cNvPr id="20" name="SK-24-text-19"/>
          <p:cNvSpPr/>
          <p:nvPr/>
        </p:nvSpPr>
        <p:spPr>
          <a:xfrm>
            <a:off x="1401961" y="4560540"/>
            <a:ext cx="5273040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D2B4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Statin Therapy</a:t>
            </a:r>
            <a:endParaRPr lang="en-US" sz="2400" dirty="0"/>
          </a:p>
        </p:txBody>
      </p:sp>
      <p:sp>
        <p:nvSpPr>
          <p:cNvPr id="21" name="SK-24-text-20"/>
          <p:cNvSpPr/>
          <p:nvPr/>
        </p:nvSpPr>
        <p:spPr>
          <a:xfrm>
            <a:off x="865584" y="4992588"/>
            <a:ext cx="11326416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Atorvastatin 20 mg — first-line for all CKD patients</a:t>
            </a:r>
            <a:endParaRPr lang="en-US" sz="1650" dirty="0"/>
          </a:p>
        </p:txBody>
      </p:sp>
      <p:sp>
        <p:nvSpPr>
          <p:cNvPr id="22" name="SK-24-text-21"/>
          <p:cNvSpPr/>
          <p:nvPr/>
        </p:nvSpPr>
        <p:spPr>
          <a:xfrm>
            <a:off x="865584" y="5301109"/>
            <a:ext cx="11326416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Offer regardless of baseline CVD risk calculation</a:t>
            </a:r>
            <a:endParaRPr lang="en-US" sz="1650" dirty="0"/>
          </a:p>
        </p:txBody>
      </p:sp>
      <p:sp>
        <p:nvSpPr>
          <p:cNvPr id="23" name="SK-24-text-22"/>
          <p:cNvSpPr/>
          <p:nvPr/>
        </p:nvSpPr>
        <p:spPr>
          <a:xfrm>
            <a:off x="877788" y="5616625"/>
            <a:ext cx="11314212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QRISK3 still useful for overall risk communication</a:t>
            </a:r>
            <a:endParaRPr lang="en-US" sz="1650" dirty="0"/>
          </a:p>
        </p:txBody>
      </p:sp>
      <p:sp>
        <p:nvSpPr>
          <p:cNvPr id="24" name="SK-24-text-23"/>
          <p:cNvSpPr/>
          <p:nvPr/>
        </p:nvSpPr>
        <p:spPr>
          <a:xfrm>
            <a:off x="877788" y="5925294"/>
            <a:ext cx="11314212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Review for drug interactions (especially in advanced CKD)</a:t>
            </a:r>
            <a:endParaRPr lang="en-US" sz="1650" dirty="0"/>
          </a:p>
        </p:txBody>
      </p:sp>
      <p:sp>
        <p:nvSpPr>
          <p:cNvPr id="25" name="SK-24-text-24"/>
          <p:cNvSpPr/>
          <p:nvPr/>
        </p:nvSpPr>
        <p:spPr>
          <a:xfrm>
            <a:off x="7156698" y="4560540"/>
            <a:ext cx="2712720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D2B4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Aspirin</a:t>
            </a:r>
            <a:endParaRPr lang="en-US" sz="2400" dirty="0"/>
          </a:p>
        </p:txBody>
      </p:sp>
      <p:sp>
        <p:nvSpPr>
          <p:cNvPr id="26" name="SK-24-text-25"/>
          <p:cNvSpPr/>
          <p:nvPr/>
        </p:nvSpPr>
        <p:spPr>
          <a:xfrm>
            <a:off x="6705600" y="4992588"/>
            <a:ext cx="548640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Consider in CKD with established CVD</a:t>
            </a:r>
            <a:endParaRPr lang="en-US" sz="1650" dirty="0"/>
          </a:p>
        </p:txBody>
      </p:sp>
      <p:sp>
        <p:nvSpPr>
          <p:cNvPr id="27" name="SK-24-text-26"/>
          <p:cNvSpPr/>
          <p:nvPr/>
        </p:nvSpPr>
        <p:spPr>
          <a:xfrm>
            <a:off x="6705600" y="5301109"/>
            <a:ext cx="548640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Consider if T2DM + CVD risk &gt;10%</a:t>
            </a:r>
            <a:endParaRPr lang="en-US" sz="1650" dirty="0"/>
          </a:p>
        </p:txBody>
      </p:sp>
      <p:sp>
        <p:nvSpPr>
          <p:cNvPr id="28" name="SK-24-text-27"/>
          <p:cNvSpPr/>
          <p:nvPr/>
        </p:nvSpPr>
        <p:spPr>
          <a:xfrm>
            <a:off x="6705600" y="5616625"/>
            <a:ext cx="548640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Weigh bleeding risk vs cardiovascular benefit</a:t>
            </a:r>
            <a:endParaRPr lang="en-US" sz="1650" dirty="0"/>
          </a:p>
        </p:txBody>
      </p:sp>
      <p:sp>
        <p:nvSpPr>
          <p:cNvPr id="29" name="SK-24-text-28"/>
          <p:cNvSpPr/>
          <p:nvPr/>
        </p:nvSpPr>
        <p:spPr>
          <a:xfrm>
            <a:off x="6705600" y="5925294"/>
            <a:ext cx="5486400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Not routinely offered to all CKD patients</a:t>
            </a:r>
            <a:endParaRPr lang="en-US" sz="1650" dirty="0"/>
          </a:p>
        </p:txBody>
      </p:sp>
      <p:sp>
        <p:nvSpPr>
          <p:cNvPr id="30" name="SK-24-text-29"/>
          <p:cNvSpPr/>
          <p:nvPr/>
        </p:nvSpPr>
        <p:spPr>
          <a:xfrm>
            <a:off x="792361" y="6597253"/>
            <a:ext cx="11399639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· NICE NG203 (2021) · www.bradfordvts.co.uk · May 2026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38894" cy="6858000"/>
          </a:xfrm>
          <a:prstGeom prst="rect">
            <a:avLst/>
          </a:prstGeom>
        </p:spPr>
      </p:pic>
      <p:pic>
        <p:nvPicPr>
          <p:cNvPr id="4" name="SK-2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196" y="1301800"/>
            <a:ext cx="1243459" cy="57150"/>
          </a:xfrm>
          <a:prstGeom prst="rect">
            <a:avLst/>
          </a:prstGeom>
        </p:spPr>
      </p:pic>
      <p:pic>
        <p:nvPicPr>
          <p:cNvPr id="5" name="SK-2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55796" y="0"/>
            <a:ext cx="1536055" cy="1508671"/>
          </a:xfrm>
          <a:prstGeom prst="rect">
            <a:avLst/>
          </a:prstGeom>
        </p:spPr>
      </p:pic>
      <p:pic>
        <p:nvPicPr>
          <p:cNvPr id="6" name="SK-2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196" y="2016175"/>
            <a:ext cx="5218063" cy="3243709"/>
          </a:xfrm>
          <a:prstGeom prst="rect">
            <a:avLst/>
          </a:prstGeom>
        </p:spPr>
      </p:pic>
      <p:pic>
        <p:nvPicPr>
          <p:cNvPr id="7" name="SK-2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196" y="2016175"/>
            <a:ext cx="5218063" cy="130225"/>
          </a:xfrm>
          <a:prstGeom prst="rect">
            <a:avLst/>
          </a:prstGeom>
        </p:spPr>
      </p:pic>
      <p:pic>
        <p:nvPicPr>
          <p:cNvPr id="8" name="SK-2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13992" y="3092946"/>
            <a:ext cx="2157859" cy="294829"/>
          </a:xfrm>
          <a:prstGeom prst="rect">
            <a:avLst/>
          </a:prstGeom>
        </p:spPr>
      </p:pic>
      <p:pic>
        <p:nvPicPr>
          <p:cNvPr id="9" name="SK-2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12855" y="2016175"/>
            <a:ext cx="5266879" cy="3243709"/>
          </a:xfrm>
          <a:prstGeom prst="rect">
            <a:avLst/>
          </a:prstGeom>
        </p:spPr>
      </p:pic>
      <p:pic>
        <p:nvPicPr>
          <p:cNvPr id="10" name="SK-2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12855" y="2016175"/>
            <a:ext cx="5266879" cy="130225"/>
          </a:xfrm>
          <a:prstGeom prst="rect">
            <a:avLst/>
          </a:prstGeom>
        </p:spPr>
      </p:pic>
      <p:pic>
        <p:nvPicPr>
          <p:cNvPr id="11" name="SK-25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05192" y="3092946"/>
            <a:ext cx="1670298" cy="294829"/>
          </a:xfrm>
          <a:prstGeom prst="rect">
            <a:avLst/>
          </a:prstGeom>
        </p:spPr>
      </p:pic>
      <p:pic>
        <p:nvPicPr>
          <p:cNvPr id="12" name="SK-25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7788" y="5623471"/>
            <a:ext cx="7022455" cy="843409"/>
          </a:xfrm>
          <a:prstGeom prst="rect">
            <a:avLst/>
          </a:prstGeom>
        </p:spPr>
      </p:pic>
      <p:pic>
        <p:nvPicPr>
          <p:cNvPr id="13" name="SK-25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50493" y="5767536"/>
            <a:ext cx="9525" cy="555427"/>
          </a:xfrm>
          <a:prstGeom prst="rect">
            <a:avLst/>
          </a:prstGeom>
        </p:spPr>
      </p:pic>
      <p:pic>
        <p:nvPicPr>
          <p:cNvPr id="14" name="SK-25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323136" y="5767536"/>
            <a:ext cx="9525" cy="555427"/>
          </a:xfrm>
          <a:prstGeom prst="rect">
            <a:avLst/>
          </a:prstGeom>
        </p:spPr>
      </p:pic>
      <p:pic>
        <p:nvPicPr>
          <p:cNvPr id="15" name="SK-25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12361" y="5404098"/>
            <a:ext cx="3303984" cy="1076623"/>
          </a:xfrm>
          <a:prstGeom prst="rect">
            <a:avLst/>
          </a:prstGeom>
        </p:spPr>
      </p:pic>
      <p:pic>
        <p:nvPicPr>
          <p:cNvPr id="16" name="SK-25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48973" y="5452021"/>
            <a:ext cx="280392" cy="253603"/>
          </a:xfrm>
          <a:prstGeom prst="rect">
            <a:avLst/>
          </a:prstGeom>
        </p:spPr>
      </p:pic>
      <p:sp>
        <p:nvSpPr>
          <p:cNvPr id="17" name="SK-25-text-16"/>
          <p:cNvSpPr/>
          <p:nvPr/>
        </p:nvSpPr>
        <p:spPr>
          <a:xfrm>
            <a:off x="877788" y="89148"/>
            <a:ext cx="253555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25 / 30</a:t>
            </a:r>
            <a:endParaRPr lang="en-US" sz="1650" dirty="0"/>
          </a:p>
        </p:txBody>
      </p:sp>
      <p:sp>
        <p:nvSpPr>
          <p:cNvPr id="18" name="SK-25-text-17"/>
          <p:cNvSpPr/>
          <p:nvPr/>
        </p:nvSpPr>
        <p:spPr>
          <a:xfrm>
            <a:off x="877788" y="377130"/>
            <a:ext cx="893445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E67E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PHARMACOLOGY · NICE TA1075 &amp; TA942</a:t>
            </a:r>
            <a:endParaRPr lang="en-US" sz="1500" dirty="0"/>
          </a:p>
        </p:txBody>
      </p:sp>
      <p:sp>
        <p:nvSpPr>
          <p:cNvPr id="19" name="SK-25-text-18"/>
          <p:cNvSpPr/>
          <p:nvPr/>
        </p:nvSpPr>
        <p:spPr>
          <a:xfrm>
            <a:off x="877788" y="713184"/>
            <a:ext cx="11286173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75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SGLT2 Inhibitors in CKD</a:t>
            </a:r>
            <a:endParaRPr lang="en-US" sz="3075" dirty="0"/>
          </a:p>
        </p:txBody>
      </p:sp>
      <p:sp>
        <p:nvSpPr>
          <p:cNvPr id="20" name="SK-25-text-19"/>
          <p:cNvSpPr/>
          <p:nvPr/>
        </p:nvSpPr>
        <p:spPr>
          <a:xfrm>
            <a:off x="865584" y="1515517"/>
            <a:ext cx="11326416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Add-on to maximum tolerated ACEi or ARB therapy — two agents now recommended by NICE</a:t>
            </a:r>
            <a:endParaRPr lang="en-US" sz="1950" dirty="0"/>
          </a:p>
        </p:txBody>
      </p:sp>
      <p:sp>
        <p:nvSpPr>
          <p:cNvPr id="21" name="SK-25-text-20"/>
          <p:cNvSpPr/>
          <p:nvPr/>
        </p:nvSpPr>
        <p:spPr>
          <a:xfrm>
            <a:off x="2389584" y="2290465"/>
            <a:ext cx="5980747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925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Dapagliflozin</a:t>
            </a:r>
            <a:endParaRPr lang="en-US" sz="2925" dirty="0"/>
          </a:p>
        </p:txBody>
      </p:sp>
      <p:sp>
        <p:nvSpPr>
          <p:cNvPr id="22" name="SK-25-text-21"/>
          <p:cNvSpPr/>
          <p:nvPr/>
        </p:nvSpPr>
        <p:spPr>
          <a:xfrm>
            <a:off x="2633365" y="2722513"/>
            <a:ext cx="5072063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 mg once daily</a:t>
            </a:r>
            <a:endParaRPr lang="en-US" sz="1875" dirty="0"/>
          </a:p>
        </p:txBody>
      </p:sp>
      <p:sp>
        <p:nvSpPr>
          <p:cNvPr id="23" name="SK-25-text-22"/>
          <p:cNvSpPr/>
          <p:nvPr/>
        </p:nvSpPr>
        <p:spPr>
          <a:xfrm>
            <a:off x="2511475" y="3140869"/>
            <a:ext cx="591502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TA1075 · July 2025</a:t>
            </a:r>
            <a:endParaRPr lang="en-US" sz="1350" dirty="0"/>
          </a:p>
        </p:txBody>
      </p:sp>
      <p:sp>
        <p:nvSpPr>
          <p:cNvPr id="24" name="SK-25-text-23"/>
          <p:cNvSpPr/>
          <p:nvPr/>
        </p:nvSpPr>
        <p:spPr>
          <a:xfrm>
            <a:off x="1243459" y="3497461"/>
            <a:ext cx="2980372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E67E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ELIGIBLE IF:</a:t>
            </a:r>
            <a:endParaRPr lang="en-US" sz="1575" dirty="0"/>
          </a:p>
        </p:txBody>
      </p:sp>
      <p:sp>
        <p:nvSpPr>
          <p:cNvPr id="25" name="SK-25-text-24"/>
          <p:cNvSpPr/>
          <p:nvPr/>
        </p:nvSpPr>
        <p:spPr>
          <a:xfrm>
            <a:off x="1243459" y="3792438"/>
            <a:ext cx="10948541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eGFR 20–&lt;45 ml/min/1.73m² (any ACR)</a:t>
            </a:r>
            <a:endParaRPr lang="en-US" sz="1875" dirty="0"/>
          </a:p>
        </p:txBody>
      </p:sp>
      <p:sp>
        <p:nvSpPr>
          <p:cNvPr id="26" name="SK-25-text-25"/>
          <p:cNvSpPr/>
          <p:nvPr/>
        </p:nvSpPr>
        <p:spPr>
          <a:xfrm>
            <a:off x="1243459" y="4149030"/>
            <a:ext cx="10948541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eGFR 45–90 with uACR ≥22.6 mg/mmol</a:t>
            </a:r>
            <a:endParaRPr lang="en-US" sz="1875" dirty="0"/>
          </a:p>
        </p:txBody>
      </p:sp>
      <p:sp>
        <p:nvSpPr>
          <p:cNvPr id="27" name="SK-25-text-26"/>
          <p:cNvSpPr/>
          <p:nvPr/>
        </p:nvSpPr>
        <p:spPr>
          <a:xfrm>
            <a:off x="1243459" y="4498777"/>
            <a:ext cx="10501313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eGFR 45–90 with Type 2 Diabetes</a:t>
            </a:r>
            <a:endParaRPr lang="en-US" sz="1875" dirty="0"/>
          </a:p>
        </p:txBody>
      </p:sp>
      <p:sp>
        <p:nvSpPr>
          <p:cNvPr id="28" name="SK-25-text-27"/>
          <p:cNvSpPr/>
          <p:nvPr/>
        </p:nvSpPr>
        <p:spPr>
          <a:xfrm>
            <a:off x="1243459" y="4903440"/>
            <a:ext cx="10948541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Significantly broadened eligibility vs previous criteria</a:t>
            </a:r>
            <a:endParaRPr lang="en-US" sz="1500" dirty="0"/>
          </a:p>
        </p:txBody>
      </p:sp>
      <p:sp>
        <p:nvSpPr>
          <p:cNvPr id="29" name="SK-25-text-28"/>
          <p:cNvSpPr/>
          <p:nvPr/>
        </p:nvSpPr>
        <p:spPr>
          <a:xfrm>
            <a:off x="7863780" y="2290465"/>
            <a:ext cx="4328220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925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Empagliflozin</a:t>
            </a:r>
            <a:endParaRPr lang="en-US" sz="2925" dirty="0"/>
          </a:p>
        </p:txBody>
      </p:sp>
      <p:sp>
        <p:nvSpPr>
          <p:cNvPr id="30" name="SK-25-text-29"/>
          <p:cNvSpPr/>
          <p:nvPr/>
        </p:nvSpPr>
        <p:spPr>
          <a:xfrm>
            <a:off x="8168580" y="2722513"/>
            <a:ext cx="4023420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 mg once daily</a:t>
            </a:r>
            <a:endParaRPr lang="en-US" sz="1875" dirty="0"/>
          </a:p>
        </p:txBody>
      </p:sp>
      <p:sp>
        <p:nvSpPr>
          <p:cNvPr id="31" name="SK-25-text-30"/>
          <p:cNvSpPr/>
          <p:nvPr/>
        </p:nvSpPr>
        <p:spPr>
          <a:xfrm>
            <a:off x="8278267" y="3140869"/>
            <a:ext cx="391373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TA942 · 2023</a:t>
            </a:r>
            <a:endParaRPr lang="en-US" sz="1350" dirty="0"/>
          </a:p>
        </p:txBody>
      </p:sp>
      <p:sp>
        <p:nvSpPr>
          <p:cNvPr id="32" name="SK-25-text-31"/>
          <p:cNvSpPr/>
          <p:nvPr/>
        </p:nvSpPr>
        <p:spPr>
          <a:xfrm>
            <a:off x="6766471" y="3497461"/>
            <a:ext cx="2980372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E67E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ELIGIBLE IF:</a:t>
            </a:r>
            <a:endParaRPr lang="en-US" sz="1575" dirty="0"/>
          </a:p>
        </p:txBody>
      </p:sp>
      <p:sp>
        <p:nvSpPr>
          <p:cNvPr id="33" name="SK-25-text-32"/>
          <p:cNvSpPr/>
          <p:nvPr/>
        </p:nvSpPr>
        <p:spPr>
          <a:xfrm>
            <a:off x="6766471" y="3792438"/>
            <a:ext cx="5425529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eGFR 20–&lt;45 ml/min/1.73m²</a:t>
            </a:r>
            <a:endParaRPr lang="en-US" sz="1875" dirty="0"/>
          </a:p>
        </p:txBody>
      </p:sp>
      <p:sp>
        <p:nvSpPr>
          <p:cNvPr id="34" name="SK-25-text-33"/>
          <p:cNvSpPr/>
          <p:nvPr/>
        </p:nvSpPr>
        <p:spPr>
          <a:xfrm>
            <a:off x="6766471" y="4149030"/>
            <a:ext cx="5425529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eGFR 45–90 with uACR ≥22.6 mg/mmol</a:t>
            </a:r>
            <a:endParaRPr lang="en-US" sz="1875" dirty="0"/>
          </a:p>
        </p:txBody>
      </p:sp>
      <p:sp>
        <p:nvSpPr>
          <p:cNvPr id="35" name="SK-25-text-34"/>
          <p:cNvSpPr/>
          <p:nvPr/>
        </p:nvSpPr>
        <p:spPr>
          <a:xfrm>
            <a:off x="6766471" y="4498777"/>
            <a:ext cx="5425529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Type 2 Diabetes with CKD criteria met</a:t>
            </a:r>
            <a:endParaRPr lang="en-US" sz="1875" dirty="0"/>
          </a:p>
        </p:txBody>
      </p:sp>
      <p:sp>
        <p:nvSpPr>
          <p:cNvPr id="36" name="SK-25-text-35"/>
          <p:cNvSpPr/>
          <p:nvPr/>
        </p:nvSpPr>
        <p:spPr>
          <a:xfrm>
            <a:off x="6742063" y="4903440"/>
            <a:ext cx="5449937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TA942 — complementary agent to dapagliflozin</a:t>
            </a:r>
            <a:endParaRPr lang="en-US" sz="1500" dirty="0"/>
          </a:p>
        </p:txBody>
      </p:sp>
      <p:sp>
        <p:nvSpPr>
          <p:cNvPr id="37" name="SK-25-text-36"/>
          <p:cNvSpPr/>
          <p:nvPr/>
        </p:nvSpPr>
        <p:spPr>
          <a:xfrm>
            <a:off x="1377553" y="5774382"/>
            <a:ext cx="877788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16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Add-on</a:t>
            </a:r>
            <a:endParaRPr lang="en-US" sz="1800" dirty="0"/>
          </a:p>
          <a:p>
            <a:pPr marL="0" indent="0" algn="ctr">
              <a:lnSpc>
                <a:spcPts val="216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therapy</a:t>
            </a:r>
            <a:endParaRPr lang="en-US" sz="1800" dirty="0"/>
          </a:p>
        </p:txBody>
      </p:sp>
      <p:sp>
        <p:nvSpPr>
          <p:cNvPr id="38" name="SK-25-text-37"/>
          <p:cNvSpPr/>
          <p:nvPr/>
        </p:nvSpPr>
        <p:spPr>
          <a:xfrm>
            <a:off x="3230761" y="5774382"/>
            <a:ext cx="1584871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Max tolerated</a:t>
            </a:r>
            <a:endParaRPr lang="en-US" sz="1725" dirty="0"/>
          </a:p>
          <a:p>
            <a:pPr marL="0" indent="0" algn="ctr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ACEi/ARB first</a:t>
            </a:r>
            <a:endParaRPr lang="en-US" sz="1725" dirty="0"/>
          </a:p>
        </p:txBody>
      </p:sp>
      <p:sp>
        <p:nvSpPr>
          <p:cNvPr id="39" name="SK-25-text-38"/>
          <p:cNvSpPr/>
          <p:nvPr/>
        </p:nvSpPr>
        <p:spPr>
          <a:xfrm>
            <a:off x="5827663" y="5774382"/>
            <a:ext cx="1548259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Monitor eGFR</a:t>
            </a:r>
            <a:endParaRPr lang="en-US" sz="1725" dirty="0"/>
          </a:p>
          <a:p>
            <a:pPr marL="0" indent="0" algn="ctr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after initiation</a:t>
            </a:r>
            <a:endParaRPr lang="en-US" sz="1725" dirty="0"/>
          </a:p>
        </p:txBody>
      </p:sp>
      <p:sp>
        <p:nvSpPr>
          <p:cNvPr id="40" name="SK-25-text-39"/>
          <p:cNvSpPr/>
          <p:nvPr/>
        </p:nvSpPr>
        <p:spPr>
          <a:xfrm>
            <a:off x="9521875" y="5493246"/>
            <a:ext cx="2260283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E67E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PEARL</a:t>
            </a:r>
            <a:endParaRPr lang="en-US" sz="1575" dirty="0"/>
          </a:p>
        </p:txBody>
      </p:sp>
      <p:sp>
        <p:nvSpPr>
          <p:cNvPr id="41" name="SK-25-text-40"/>
          <p:cNvSpPr/>
          <p:nvPr/>
        </p:nvSpPr>
        <p:spPr>
          <a:xfrm>
            <a:off x="8497788" y="5719465"/>
            <a:ext cx="3084463" cy="65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race correction (×1.212) is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OUTDATED — do not apply when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assessing SGLT2i eligibility thresholds</a:t>
            </a:r>
            <a:endParaRPr lang="en-US" sz="1350" dirty="0"/>
          </a:p>
        </p:txBody>
      </p:sp>
      <p:sp>
        <p:nvSpPr>
          <p:cNvPr id="42" name="SK-25-text-41"/>
          <p:cNvSpPr/>
          <p:nvPr/>
        </p:nvSpPr>
        <p:spPr>
          <a:xfrm>
            <a:off x="853380" y="6597253"/>
            <a:ext cx="1133862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TA1075 (July 2025) · NICE TA942 (2023) · NICE NG203</a:t>
            </a:r>
            <a:endParaRPr lang="en-US" sz="1350" dirty="0"/>
          </a:p>
        </p:txBody>
      </p:sp>
      <p:sp>
        <p:nvSpPr>
          <p:cNvPr id="43" name="SK-25-text-42"/>
          <p:cNvSpPr/>
          <p:nvPr/>
        </p:nvSpPr>
        <p:spPr>
          <a:xfrm>
            <a:off x="10082361" y="6597253"/>
            <a:ext cx="192658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350" dirty="0">
                <a:solidFill>
                  <a:srgbClr val="007B8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380" y="1508671"/>
            <a:ext cx="975271" cy="102840"/>
          </a:xfrm>
          <a:prstGeom prst="rect">
            <a:avLst/>
          </a:prstGeom>
        </p:spPr>
      </p:pic>
      <p:pic>
        <p:nvPicPr>
          <p:cNvPr id="4" name="SK-2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769" y="2372767"/>
            <a:ext cx="3364855" cy="1618357"/>
          </a:xfrm>
          <a:prstGeom prst="rect">
            <a:avLst/>
          </a:prstGeom>
        </p:spPr>
      </p:pic>
      <p:pic>
        <p:nvPicPr>
          <p:cNvPr id="5" name="SK-2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769" y="2372767"/>
            <a:ext cx="134094" cy="1618357"/>
          </a:xfrm>
          <a:prstGeom prst="rect">
            <a:avLst/>
          </a:prstGeom>
        </p:spPr>
      </p:pic>
      <p:pic>
        <p:nvPicPr>
          <p:cNvPr id="6" name="SK-2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5553" y="2372767"/>
            <a:ext cx="3340596" cy="1618357"/>
          </a:xfrm>
          <a:prstGeom prst="rect">
            <a:avLst/>
          </a:prstGeom>
        </p:spPr>
      </p:pic>
      <p:pic>
        <p:nvPicPr>
          <p:cNvPr id="7" name="SK-2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5553" y="2372767"/>
            <a:ext cx="134094" cy="1618357"/>
          </a:xfrm>
          <a:prstGeom prst="rect">
            <a:avLst/>
          </a:prstGeom>
        </p:spPr>
      </p:pic>
      <p:pic>
        <p:nvPicPr>
          <p:cNvPr id="8" name="SK-2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2282" y="2372767"/>
            <a:ext cx="3352800" cy="1618357"/>
          </a:xfrm>
          <a:prstGeom prst="rect">
            <a:avLst/>
          </a:prstGeom>
        </p:spPr>
      </p:pic>
      <p:pic>
        <p:nvPicPr>
          <p:cNvPr id="9" name="SK-26-img-8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2282" y="2372767"/>
            <a:ext cx="134094" cy="1618357"/>
          </a:xfrm>
          <a:prstGeom prst="rect">
            <a:avLst/>
          </a:prstGeom>
        </p:spPr>
      </p:pic>
      <p:pic>
        <p:nvPicPr>
          <p:cNvPr id="10" name="SK-26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6769" y="4203948"/>
            <a:ext cx="3364855" cy="1611511"/>
          </a:xfrm>
          <a:prstGeom prst="rect">
            <a:avLst/>
          </a:prstGeom>
        </p:spPr>
      </p:pic>
      <p:pic>
        <p:nvPicPr>
          <p:cNvPr id="11" name="SK-26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6769" y="4203948"/>
            <a:ext cx="134094" cy="1611511"/>
          </a:xfrm>
          <a:prstGeom prst="rect">
            <a:avLst/>
          </a:prstGeom>
        </p:spPr>
      </p:pic>
      <p:pic>
        <p:nvPicPr>
          <p:cNvPr id="12" name="SK-26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25553" y="4203948"/>
            <a:ext cx="3340596" cy="1611511"/>
          </a:xfrm>
          <a:prstGeom prst="rect">
            <a:avLst/>
          </a:prstGeom>
        </p:spPr>
      </p:pic>
      <p:pic>
        <p:nvPicPr>
          <p:cNvPr id="13" name="SK-26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25553" y="4203948"/>
            <a:ext cx="134094" cy="1611511"/>
          </a:xfrm>
          <a:prstGeom prst="rect">
            <a:avLst/>
          </a:prstGeom>
        </p:spPr>
      </p:pic>
      <p:pic>
        <p:nvPicPr>
          <p:cNvPr id="14" name="SK-26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22282" y="4203948"/>
            <a:ext cx="3352800" cy="1611511"/>
          </a:xfrm>
          <a:prstGeom prst="rect">
            <a:avLst/>
          </a:prstGeom>
        </p:spPr>
      </p:pic>
      <p:pic>
        <p:nvPicPr>
          <p:cNvPr id="15" name="SK-26-img-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22282" y="4203948"/>
            <a:ext cx="134094" cy="1611511"/>
          </a:xfrm>
          <a:prstGeom prst="rect">
            <a:avLst/>
          </a:prstGeom>
        </p:spPr>
      </p:pic>
      <p:pic>
        <p:nvPicPr>
          <p:cNvPr id="16" name="SK-26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50281" y="5980063"/>
            <a:ext cx="5584861" cy="383977"/>
          </a:xfrm>
          <a:prstGeom prst="rect">
            <a:avLst/>
          </a:prstGeom>
        </p:spPr>
      </p:pic>
      <p:pic>
        <p:nvPicPr>
          <p:cNvPr id="17" name="SK-26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6480721"/>
            <a:ext cx="12192000" cy="377130"/>
          </a:xfrm>
          <a:prstGeom prst="rect">
            <a:avLst/>
          </a:prstGeom>
        </p:spPr>
      </p:pic>
      <p:pic>
        <p:nvPicPr>
          <p:cNvPr id="18" name="SK-26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41161" y="4320480"/>
            <a:ext cx="1950690" cy="2160240"/>
          </a:xfrm>
          <a:prstGeom prst="rect">
            <a:avLst/>
          </a:prstGeom>
        </p:spPr>
      </p:pic>
      <p:pic>
        <p:nvPicPr>
          <p:cNvPr id="19" name="SK-26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241655" y="4416475"/>
            <a:ext cx="560784" cy="521196"/>
          </a:xfrm>
          <a:prstGeom prst="rect">
            <a:avLst/>
          </a:prstGeom>
        </p:spPr>
      </p:pic>
      <p:pic>
        <p:nvPicPr>
          <p:cNvPr id="20" name="SK-26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681686" y="4389090"/>
            <a:ext cx="511969" cy="569119"/>
          </a:xfrm>
          <a:prstGeom prst="rect">
            <a:avLst/>
          </a:prstGeom>
        </p:spPr>
      </p:pic>
      <p:pic>
        <p:nvPicPr>
          <p:cNvPr id="21" name="SK-26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09365" y="4375398"/>
            <a:ext cx="511969" cy="610344"/>
          </a:xfrm>
          <a:prstGeom prst="rect">
            <a:avLst/>
          </a:prstGeom>
        </p:spPr>
      </p:pic>
      <p:pic>
        <p:nvPicPr>
          <p:cNvPr id="22" name="SK-26-img-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278267" y="2599134"/>
            <a:ext cx="487561" cy="534888"/>
          </a:xfrm>
          <a:prstGeom prst="rect">
            <a:avLst/>
          </a:prstGeom>
        </p:spPr>
      </p:pic>
      <p:pic>
        <p:nvPicPr>
          <p:cNvPr id="23" name="SK-26-img-22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742557" y="2605980"/>
            <a:ext cx="390079" cy="528042"/>
          </a:xfrm>
          <a:prstGeom prst="rect">
            <a:avLst/>
          </a:prstGeom>
        </p:spPr>
      </p:pic>
      <p:pic>
        <p:nvPicPr>
          <p:cNvPr id="24" name="SK-26-img-23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48494" y="2674590"/>
            <a:ext cx="609600" cy="411361"/>
          </a:xfrm>
          <a:prstGeom prst="rect">
            <a:avLst/>
          </a:prstGeom>
        </p:spPr>
      </p:pic>
      <p:sp>
        <p:nvSpPr>
          <p:cNvPr id="25" name="SK-26-text-24"/>
          <p:cNvSpPr/>
          <p:nvPr/>
        </p:nvSpPr>
        <p:spPr>
          <a:xfrm>
            <a:off x="853380" y="473125"/>
            <a:ext cx="729519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26 · CLINICAL SAFETY</a:t>
            </a:r>
            <a:endParaRPr lang="en-US" sz="1725" dirty="0"/>
          </a:p>
        </p:txBody>
      </p:sp>
      <p:sp>
        <p:nvSpPr>
          <p:cNvPr id="26" name="SK-26-text-25"/>
          <p:cNvSpPr/>
          <p:nvPr/>
        </p:nvSpPr>
        <p:spPr>
          <a:xfrm>
            <a:off x="865584" y="809179"/>
            <a:ext cx="11326416" cy="6034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35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 Flags in CKD Assessment</a:t>
            </a:r>
            <a:endParaRPr lang="en-US" sz="4350" dirty="0"/>
          </a:p>
        </p:txBody>
      </p:sp>
      <p:sp>
        <p:nvSpPr>
          <p:cNvPr id="27" name="SK-26-text-26"/>
          <p:cNvSpPr/>
          <p:nvPr/>
        </p:nvSpPr>
        <p:spPr>
          <a:xfrm>
            <a:off x="853380" y="1803648"/>
            <a:ext cx="11338620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dirty="0">
                <a:solidFill>
                  <a:srgbClr val="546E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Recognise these — refer or act urgently</a:t>
            </a:r>
            <a:endParaRPr lang="en-US" sz="2550" dirty="0"/>
          </a:p>
        </p:txBody>
      </p:sp>
      <p:sp>
        <p:nvSpPr>
          <p:cNvPr id="28" name="SK-26-text-27"/>
          <p:cNvSpPr/>
          <p:nvPr/>
        </p:nvSpPr>
        <p:spPr>
          <a:xfrm>
            <a:off x="1743373" y="2619673"/>
            <a:ext cx="1731169" cy="562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Rapidly Rising</a:t>
            </a:r>
            <a:endParaRPr lang="en-US" sz="1875" dirty="0"/>
          </a:p>
          <a:p>
            <a:pPr marL="0" indent="0" algn="l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Creatinine</a:t>
            </a:r>
            <a:endParaRPr lang="en-US" sz="1875" dirty="0"/>
          </a:p>
        </p:txBody>
      </p:sp>
      <p:sp>
        <p:nvSpPr>
          <p:cNvPr id="29" name="SK-26-text-28"/>
          <p:cNvSpPr/>
          <p:nvPr/>
        </p:nvSpPr>
        <p:spPr>
          <a:xfrm>
            <a:off x="1731169" y="3278088"/>
            <a:ext cx="2279898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&gt;25% rise — suspect AKI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 renal artery stenosis</a:t>
            </a:r>
            <a:endParaRPr lang="en-US" sz="1575" dirty="0"/>
          </a:p>
        </p:txBody>
      </p:sp>
      <p:sp>
        <p:nvSpPr>
          <p:cNvPr id="30" name="SK-26-text-29"/>
          <p:cNvSpPr/>
          <p:nvPr/>
        </p:nvSpPr>
        <p:spPr>
          <a:xfrm>
            <a:off x="5303490" y="2619673"/>
            <a:ext cx="2255490" cy="562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Visible</a:t>
            </a:r>
            <a:endParaRPr lang="en-US" sz="1875" dirty="0"/>
          </a:p>
          <a:p>
            <a:pPr marL="0" indent="0" algn="l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Haematuria + CKD</a:t>
            </a:r>
            <a:endParaRPr lang="en-US" sz="1875" dirty="0"/>
          </a:p>
        </p:txBody>
      </p:sp>
      <p:sp>
        <p:nvSpPr>
          <p:cNvPr id="31" name="SK-26-text-30"/>
          <p:cNvSpPr/>
          <p:nvPr/>
        </p:nvSpPr>
        <p:spPr>
          <a:xfrm>
            <a:off x="5303490" y="3278088"/>
            <a:ext cx="2279898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Refer — do not attribute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 CKD alone</a:t>
            </a:r>
            <a:endParaRPr lang="en-US" sz="1575" dirty="0"/>
          </a:p>
        </p:txBody>
      </p:sp>
      <p:sp>
        <p:nvSpPr>
          <p:cNvPr id="32" name="SK-26-text-31"/>
          <p:cNvSpPr/>
          <p:nvPr/>
        </p:nvSpPr>
        <p:spPr>
          <a:xfrm>
            <a:off x="8887867" y="2729359"/>
            <a:ext cx="3304133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ACR &gt;70 mg/mmol</a:t>
            </a:r>
            <a:endParaRPr lang="en-US" sz="2100" dirty="0"/>
          </a:p>
        </p:txBody>
      </p:sp>
      <p:sp>
        <p:nvSpPr>
          <p:cNvPr id="33" name="SK-26-text-32"/>
          <p:cNvSpPr/>
          <p:nvPr/>
        </p:nvSpPr>
        <p:spPr>
          <a:xfrm>
            <a:off x="8900071" y="3120330"/>
            <a:ext cx="1950690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First-line nephrology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referral threshold</a:t>
            </a:r>
            <a:endParaRPr lang="en-US" sz="1575" dirty="0"/>
          </a:p>
        </p:txBody>
      </p:sp>
      <p:sp>
        <p:nvSpPr>
          <p:cNvPr id="34" name="SK-26-text-33"/>
          <p:cNvSpPr/>
          <p:nvPr/>
        </p:nvSpPr>
        <p:spPr>
          <a:xfrm>
            <a:off x="1743373" y="4416475"/>
            <a:ext cx="1255663" cy="5896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Nephrotic</a:t>
            </a:r>
            <a:endParaRPr lang="en-US" sz="1875" dirty="0"/>
          </a:p>
          <a:p>
            <a:pPr marL="0" indent="0" algn="l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Syndrome</a:t>
            </a:r>
            <a:endParaRPr lang="en-US" sz="1875" dirty="0"/>
          </a:p>
        </p:txBody>
      </p:sp>
      <p:sp>
        <p:nvSpPr>
          <p:cNvPr id="35" name="SK-26-text-34"/>
          <p:cNvSpPr/>
          <p:nvPr/>
        </p:nvSpPr>
        <p:spPr>
          <a:xfrm>
            <a:off x="1206996" y="5088582"/>
            <a:ext cx="2743200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Heavy proteinuria +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hypoalbuminaemia + oedema</a:t>
            </a:r>
            <a:endParaRPr lang="en-US" sz="1575" dirty="0"/>
          </a:p>
        </p:txBody>
      </p:sp>
      <p:sp>
        <p:nvSpPr>
          <p:cNvPr id="36" name="SK-26-text-35"/>
          <p:cNvSpPr/>
          <p:nvPr/>
        </p:nvSpPr>
        <p:spPr>
          <a:xfrm>
            <a:off x="5315694" y="4416475"/>
            <a:ext cx="1645890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Symptoms of</a:t>
            </a:r>
            <a:endParaRPr lang="en-US" sz="1875" dirty="0"/>
          </a:p>
          <a:p>
            <a:pPr marL="0" indent="0" algn="l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Uraemia</a:t>
            </a:r>
            <a:endParaRPr lang="en-US" sz="1875" dirty="0"/>
          </a:p>
        </p:txBody>
      </p:sp>
      <p:sp>
        <p:nvSpPr>
          <p:cNvPr id="37" name="SK-26-text-36"/>
          <p:cNvSpPr/>
          <p:nvPr/>
        </p:nvSpPr>
        <p:spPr>
          <a:xfrm>
            <a:off x="5315694" y="5081736"/>
            <a:ext cx="1816596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Nausea, vomiting,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confusion, asterixis</a:t>
            </a:r>
            <a:endParaRPr lang="en-US" sz="1575" dirty="0"/>
          </a:p>
        </p:txBody>
      </p:sp>
      <p:sp>
        <p:nvSpPr>
          <p:cNvPr id="38" name="SK-26-text-37"/>
          <p:cNvSpPr/>
          <p:nvPr/>
        </p:nvSpPr>
        <p:spPr>
          <a:xfrm>
            <a:off x="8887867" y="4286250"/>
            <a:ext cx="1633686" cy="8502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Sudden</a:t>
            </a:r>
            <a:endParaRPr lang="en-US" sz="1875" dirty="0"/>
          </a:p>
          <a:p>
            <a:pPr marL="0" indent="0" algn="l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Deterioration</a:t>
            </a:r>
            <a:endParaRPr lang="en-US" sz="1875" dirty="0"/>
          </a:p>
          <a:p>
            <a:pPr marL="0" indent="0" algn="l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 ACEi/ARB</a:t>
            </a:r>
            <a:endParaRPr lang="en-US" sz="1875" dirty="0"/>
          </a:p>
        </p:txBody>
      </p:sp>
      <p:sp>
        <p:nvSpPr>
          <p:cNvPr id="39" name="SK-26-text-38"/>
          <p:cNvSpPr/>
          <p:nvPr/>
        </p:nvSpPr>
        <p:spPr>
          <a:xfrm>
            <a:off x="8887867" y="5211961"/>
            <a:ext cx="2304157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Suspect renovascular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disease — stop and refer</a:t>
            </a:r>
            <a:endParaRPr lang="en-US" sz="1575" dirty="0"/>
          </a:p>
        </p:txBody>
      </p:sp>
      <p:sp>
        <p:nvSpPr>
          <p:cNvPr id="40" name="SK-26-text-39"/>
          <p:cNvSpPr/>
          <p:nvPr/>
        </p:nvSpPr>
        <p:spPr>
          <a:xfrm>
            <a:off x="3596580" y="6048673"/>
            <a:ext cx="859542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Also: BP uncontrolled on ≥4 antihypertensives → refer</a:t>
            </a:r>
            <a:endParaRPr lang="en-US" sz="1725" dirty="0"/>
          </a:p>
        </p:txBody>
      </p:sp>
      <p:sp>
        <p:nvSpPr>
          <p:cNvPr id="41" name="SK-26-text-40"/>
          <p:cNvSpPr/>
          <p:nvPr/>
        </p:nvSpPr>
        <p:spPr>
          <a:xfrm>
            <a:off x="804565" y="6624786"/>
            <a:ext cx="794004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· CKD Assessment</a:t>
            </a:r>
            <a:endParaRPr lang="en-US" sz="1200" dirty="0"/>
          </a:p>
        </p:txBody>
      </p:sp>
      <p:sp>
        <p:nvSpPr>
          <p:cNvPr id="42" name="SK-26-text-41"/>
          <p:cNvSpPr/>
          <p:nvPr/>
        </p:nvSpPr>
        <p:spPr>
          <a:xfrm>
            <a:off x="9765655" y="6624786"/>
            <a:ext cx="242634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77875" cy="6858000"/>
          </a:xfrm>
          <a:prstGeom prst="rect">
            <a:avLst/>
          </a:prstGeom>
        </p:spPr>
      </p:pic>
      <p:pic>
        <p:nvPicPr>
          <p:cNvPr id="4" name="SK-2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75" y="1337221"/>
            <a:ext cx="1828800" cy="89148"/>
          </a:xfrm>
          <a:prstGeom prst="rect">
            <a:avLst/>
          </a:prstGeom>
        </p:spPr>
      </p:pic>
      <p:pic>
        <p:nvPicPr>
          <p:cNvPr id="5" name="SK-2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082" y="2276773"/>
            <a:ext cx="499765" cy="377130"/>
          </a:xfrm>
          <a:prstGeom prst="rect">
            <a:avLst/>
          </a:prstGeom>
        </p:spPr>
      </p:pic>
      <p:pic>
        <p:nvPicPr>
          <p:cNvPr id="6" name="SK-2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082" y="3140869"/>
            <a:ext cx="499765" cy="377130"/>
          </a:xfrm>
          <a:prstGeom prst="rect">
            <a:avLst/>
          </a:prstGeom>
        </p:spPr>
      </p:pic>
      <p:pic>
        <p:nvPicPr>
          <p:cNvPr id="7" name="SK-2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082" y="3991273"/>
            <a:ext cx="499765" cy="377130"/>
          </a:xfrm>
          <a:prstGeom prst="rect">
            <a:avLst/>
          </a:prstGeom>
        </p:spPr>
      </p:pic>
      <p:pic>
        <p:nvPicPr>
          <p:cNvPr id="8" name="SK-2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7082" y="4814292"/>
            <a:ext cx="499765" cy="377130"/>
          </a:xfrm>
          <a:prstGeom prst="rect">
            <a:avLst/>
          </a:prstGeom>
        </p:spPr>
      </p:pic>
      <p:pic>
        <p:nvPicPr>
          <p:cNvPr id="9" name="SK-2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7082" y="5671542"/>
            <a:ext cx="499765" cy="377130"/>
          </a:xfrm>
          <a:prstGeom prst="rect">
            <a:avLst/>
          </a:prstGeom>
        </p:spPr>
      </p:pic>
      <p:pic>
        <p:nvPicPr>
          <p:cNvPr id="10" name="SK-2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0800" y="2276773"/>
            <a:ext cx="499765" cy="377130"/>
          </a:xfrm>
          <a:prstGeom prst="rect">
            <a:avLst/>
          </a:prstGeom>
        </p:spPr>
      </p:pic>
      <p:pic>
        <p:nvPicPr>
          <p:cNvPr id="11" name="SK-2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00800" y="3140869"/>
            <a:ext cx="499765" cy="377130"/>
          </a:xfrm>
          <a:prstGeom prst="rect">
            <a:avLst/>
          </a:prstGeom>
        </p:spPr>
      </p:pic>
      <p:pic>
        <p:nvPicPr>
          <p:cNvPr id="12" name="SK-2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00800" y="3991273"/>
            <a:ext cx="499765" cy="377130"/>
          </a:xfrm>
          <a:prstGeom prst="rect">
            <a:avLst/>
          </a:prstGeom>
        </p:spPr>
      </p:pic>
      <p:pic>
        <p:nvPicPr>
          <p:cNvPr id="13" name="SK-2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00800" y="4814292"/>
            <a:ext cx="499765" cy="377130"/>
          </a:xfrm>
          <a:prstGeom prst="rect">
            <a:avLst/>
          </a:prstGeom>
        </p:spPr>
      </p:pic>
      <p:pic>
        <p:nvPicPr>
          <p:cNvPr id="14" name="SK-27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0800" y="5671542"/>
            <a:ext cx="499765" cy="377130"/>
          </a:xfrm>
          <a:prstGeom prst="rect">
            <a:avLst/>
          </a:prstGeom>
        </p:spPr>
      </p:pic>
      <p:pic>
        <p:nvPicPr>
          <p:cNvPr id="15" name="SK-27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92275" y="2889200"/>
            <a:ext cx="4584055" cy="9525"/>
          </a:xfrm>
          <a:prstGeom prst="rect">
            <a:avLst/>
          </a:prstGeom>
        </p:spPr>
      </p:pic>
      <p:pic>
        <p:nvPicPr>
          <p:cNvPr id="16" name="SK-27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92275" y="3725912"/>
            <a:ext cx="4584055" cy="9525"/>
          </a:xfrm>
          <a:prstGeom prst="rect">
            <a:avLst/>
          </a:prstGeom>
        </p:spPr>
      </p:pic>
      <p:pic>
        <p:nvPicPr>
          <p:cNvPr id="17" name="SK-27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92275" y="4576316"/>
            <a:ext cx="4584055" cy="9525"/>
          </a:xfrm>
          <a:prstGeom prst="rect">
            <a:avLst/>
          </a:prstGeom>
        </p:spPr>
      </p:pic>
      <p:pic>
        <p:nvPicPr>
          <p:cNvPr id="18" name="SK-27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92275" y="5413028"/>
            <a:ext cx="4584055" cy="9525"/>
          </a:xfrm>
          <a:prstGeom prst="rect">
            <a:avLst/>
          </a:prstGeom>
        </p:spPr>
      </p:pic>
      <p:pic>
        <p:nvPicPr>
          <p:cNvPr id="19" name="SK-27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92275" y="6270278"/>
            <a:ext cx="4584055" cy="9525"/>
          </a:xfrm>
          <a:prstGeom prst="rect">
            <a:avLst/>
          </a:prstGeom>
        </p:spPr>
      </p:pic>
      <p:pic>
        <p:nvPicPr>
          <p:cNvPr id="20" name="SK-27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022455" y="2889200"/>
            <a:ext cx="4742557" cy="9525"/>
          </a:xfrm>
          <a:prstGeom prst="rect">
            <a:avLst/>
          </a:prstGeom>
        </p:spPr>
      </p:pic>
      <p:pic>
        <p:nvPicPr>
          <p:cNvPr id="21" name="SK-27-img-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022455" y="3725912"/>
            <a:ext cx="4742557" cy="9525"/>
          </a:xfrm>
          <a:prstGeom prst="rect">
            <a:avLst/>
          </a:prstGeom>
        </p:spPr>
      </p:pic>
      <p:pic>
        <p:nvPicPr>
          <p:cNvPr id="22" name="SK-27-img-2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022455" y="4576316"/>
            <a:ext cx="4742557" cy="9525"/>
          </a:xfrm>
          <a:prstGeom prst="rect">
            <a:avLst/>
          </a:prstGeom>
        </p:spPr>
      </p:pic>
      <p:pic>
        <p:nvPicPr>
          <p:cNvPr id="23" name="SK-27-img-22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022455" y="5413028"/>
            <a:ext cx="4742557" cy="9525"/>
          </a:xfrm>
          <a:prstGeom prst="rect">
            <a:avLst/>
          </a:prstGeom>
        </p:spPr>
      </p:pic>
      <p:pic>
        <p:nvPicPr>
          <p:cNvPr id="24" name="SK-27-img-23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022455" y="6270278"/>
            <a:ext cx="4742557" cy="9525"/>
          </a:xfrm>
          <a:prstGeom prst="rect">
            <a:avLst/>
          </a:prstGeom>
        </p:spPr>
      </p:pic>
      <p:pic>
        <p:nvPicPr>
          <p:cNvPr id="25" name="SK-27-img-24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363200" y="4649688"/>
            <a:ext cx="1828800" cy="1878955"/>
          </a:xfrm>
          <a:prstGeom prst="rect">
            <a:avLst/>
          </a:prstGeom>
        </p:spPr>
      </p:pic>
      <p:sp>
        <p:nvSpPr>
          <p:cNvPr id="26" name="SK-27-text-25"/>
          <p:cNvSpPr/>
          <p:nvPr/>
        </p:nvSpPr>
        <p:spPr>
          <a:xfrm>
            <a:off x="658267" y="377130"/>
            <a:ext cx="697801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27 · COMMON MISTAKES</a:t>
            </a:r>
            <a:endParaRPr lang="en-US" sz="1650" dirty="0"/>
          </a:p>
        </p:txBody>
      </p:sp>
      <p:sp>
        <p:nvSpPr>
          <p:cNvPr id="27" name="SK-27-text-26"/>
          <p:cNvSpPr/>
          <p:nvPr/>
        </p:nvSpPr>
        <p:spPr>
          <a:xfrm>
            <a:off x="670471" y="713184"/>
            <a:ext cx="11367135" cy="562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050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Common GP Pitfalls</a:t>
            </a:r>
            <a:endParaRPr lang="en-US" sz="4050" dirty="0"/>
          </a:p>
        </p:txBody>
      </p:sp>
      <p:sp>
        <p:nvSpPr>
          <p:cNvPr id="28" name="SK-27-text-27"/>
          <p:cNvSpPr/>
          <p:nvPr/>
        </p:nvSpPr>
        <p:spPr>
          <a:xfrm>
            <a:off x="670471" y="1611511"/>
            <a:ext cx="11521529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 mistakes to recognise — and avoid — in CKD management</a:t>
            </a:r>
            <a:endParaRPr lang="en-US" sz="2250" dirty="0"/>
          </a:p>
        </p:txBody>
      </p:sp>
      <p:sp>
        <p:nvSpPr>
          <p:cNvPr id="29" name="SK-27-text-28"/>
          <p:cNvSpPr/>
          <p:nvPr/>
        </p:nvSpPr>
        <p:spPr>
          <a:xfrm>
            <a:off x="943630" y="2338536"/>
            <a:ext cx="10694670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➊ Diagnosing CKD on a single eGFR</a:t>
            </a:r>
            <a:endParaRPr lang="en-US" sz="2100" dirty="0"/>
          </a:p>
        </p:txBody>
      </p:sp>
      <p:sp>
        <p:nvSpPr>
          <p:cNvPr id="30" name="SK-27-text-29"/>
          <p:cNvSpPr/>
          <p:nvPr/>
        </p:nvSpPr>
        <p:spPr>
          <a:xfrm>
            <a:off x="1589841" y="2674590"/>
            <a:ext cx="1023556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Must confirm with a second result ≥90 days apart</a:t>
            </a:r>
            <a:endParaRPr lang="en-US" sz="1350" dirty="0"/>
          </a:p>
        </p:txBody>
      </p:sp>
      <p:sp>
        <p:nvSpPr>
          <p:cNvPr id="31" name="SK-27-text-30"/>
          <p:cNvSpPr/>
          <p:nvPr/>
        </p:nvSpPr>
        <p:spPr>
          <a:xfrm>
            <a:off x="943630" y="3182093"/>
            <a:ext cx="10054590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➋ Using MDRD instead of CKD-EPI</a:t>
            </a:r>
            <a:endParaRPr lang="en-US" sz="2100" dirty="0"/>
          </a:p>
        </p:txBody>
      </p:sp>
      <p:sp>
        <p:nvSpPr>
          <p:cNvPr id="32" name="SK-27-text-31"/>
          <p:cNvSpPr/>
          <p:nvPr/>
        </p:nvSpPr>
        <p:spPr>
          <a:xfrm>
            <a:off x="1589841" y="3504455"/>
            <a:ext cx="913828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CKD-EPI is the current NICE NG203 standard</a:t>
            </a:r>
            <a:endParaRPr lang="en-US" sz="1350" dirty="0"/>
          </a:p>
        </p:txBody>
      </p:sp>
      <p:sp>
        <p:nvSpPr>
          <p:cNvPr id="33" name="SK-27-text-32"/>
          <p:cNvSpPr/>
          <p:nvPr/>
        </p:nvSpPr>
        <p:spPr>
          <a:xfrm>
            <a:off x="943630" y="4011959"/>
            <a:ext cx="11521529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➌ Applying race-based eGFR correction ⚠️</a:t>
            </a:r>
            <a:endParaRPr lang="en-US" sz="2100" dirty="0"/>
          </a:p>
        </p:txBody>
      </p:sp>
      <p:sp>
        <p:nvSpPr>
          <p:cNvPr id="34" name="SK-27-text-33"/>
          <p:cNvSpPr/>
          <p:nvPr/>
        </p:nvSpPr>
        <p:spPr>
          <a:xfrm>
            <a:off x="1589841" y="4341018"/>
            <a:ext cx="10875318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multiply ×1.212 for Black patients — outdated</a:t>
            </a:r>
            <a:endParaRPr lang="en-US" sz="1350" dirty="0"/>
          </a:p>
        </p:txBody>
      </p:sp>
      <p:sp>
        <p:nvSpPr>
          <p:cNvPr id="35" name="SK-27-text-34"/>
          <p:cNvSpPr/>
          <p:nvPr/>
        </p:nvSpPr>
        <p:spPr>
          <a:xfrm>
            <a:off x="943630" y="4855368"/>
            <a:ext cx="11521529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➍ Saying ‘Stage 3’ without G+A staging</a:t>
            </a:r>
            <a:endParaRPr lang="en-US" sz="2100" dirty="0"/>
          </a:p>
        </p:txBody>
      </p:sp>
      <p:sp>
        <p:nvSpPr>
          <p:cNvPr id="36" name="SK-27-text-35"/>
          <p:cNvSpPr/>
          <p:nvPr/>
        </p:nvSpPr>
        <p:spPr>
          <a:xfrm>
            <a:off x="1589841" y="5184576"/>
            <a:ext cx="975550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Full staging requires both GFR and ACR category</a:t>
            </a:r>
            <a:endParaRPr lang="en-US" sz="1350" dirty="0"/>
          </a:p>
        </p:txBody>
      </p:sp>
      <p:sp>
        <p:nvSpPr>
          <p:cNvPr id="37" name="SK-27-text-36"/>
          <p:cNvSpPr/>
          <p:nvPr/>
        </p:nvSpPr>
        <p:spPr>
          <a:xfrm>
            <a:off x="943630" y="5692080"/>
            <a:ext cx="11521529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➎ Not offering statins to all CKD patients</a:t>
            </a:r>
            <a:endParaRPr lang="en-US" sz="2100" dirty="0"/>
          </a:p>
        </p:txBody>
      </p:sp>
      <p:sp>
        <p:nvSpPr>
          <p:cNvPr id="38" name="SK-27-text-37"/>
          <p:cNvSpPr/>
          <p:nvPr/>
        </p:nvSpPr>
        <p:spPr>
          <a:xfrm>
            <a:off x="1589841" y="6021288"/>
            <a:ext cx="10875318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NG203: atorvastatin 20 mg regardless of CVD risk score</a:t>
            </a:r>
            <a:endParaRPr lang="en-US" sz="1350" dirty="0"/>
          </a:p>
        </p:txBody>
      </p:sp>
      <p:sp>
        <p:nvSpPr>
          <p:cNvPr id="39" name="SK-27-text-38"/>
          <p:cNvSpPr/>
          <p:nvPr/>
        </p:nvSpPr>
        <p:spPr>
          <a:xfrm>
            <a:off x="6645194" y="2299416"/>
            <a:ext cx="5791200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➏ Forgetting ACEi/ARB review at 2 weeks</a:t>
            </a:r>
            <a:endParaRPr lang="en-US" sz="2100" dirty="0"/>
          </a:p>
        </p:txBody>
      </p:sp>
      <p:sp>
        <p:nvSpPr>
          <p:cNvPr id="40" name="SK-27-text-39"/>
          <p:cNvSpPr/>
          <p:nvPr/>
        </p:nvSpPr>
        <p:spPr>
          <a:xfrm>
            <a:off x="7169367" y="2635470"/>
            <a:ext cx="5267027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Recheck eGFR and potassium after starting or dose increase</a:t>
            </a:r>
            <a:endParaRPr lang="en-US" sz="1350" dirty="0"/>
          </a:p>
        </p:txBody>
      </p:sp>
      <p:sp>
        <p:nvSpPr>
          <p:cNvPr id="41" name="SK-27-text-40"/>
          <p:cNvSpPr/>
          <p:nvPr/>
        </p:nvSpPr>
        <p:spPr>
          <a:xfrm>
            <a:off x="6620172" y="3177331"/>
            <a:ext cx="5901035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➐ Missing haematuria + proteinuria = refer</a:t>
            </a:r>
            <a:endParaRPr lang="en-US" sz="2100" dirty="0"/>
          </a:p>
        </p:txBody>
      </p:sp>
      <p:sp>
        <p:nvSpPr>
          <p:cNvPr id="42" name="SK-27-text-41"/>
          <p:cNvSpPr/>
          <p:nvPr/>
        </p:nvSpPr>
        <p:spPr>
          <a:xfrm>
            <a:off x="7254180" y="3499693"/>
            <a:ext cx="5267027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ACR &gt;30 mg/mmol with haematuria → nephrology referral</a:t>
            </a:r>
            <a:endParaRPr lang="en-US" sz="1350" dirty="0"/>
          </a:p>
        </p:txBody>
      </p:sp>
      <p:sp>
        <p:nvSpPr>
          <p:cNvPr id="43" name="SK-27-text-42"/>
          <p:cNvSpPr/>
          <p:nvPr/>
        </p:nvSpPr>
        <p:spPr>
          <a:xfrm>
            <a:off x="6620172" y="4007197"/>
            <a:ext cx="5901035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➑ Prescribing NSAIDs in CKD ⚠️</a:t>
            </a:r>
            <a:endParaRPr lang="en-US" sz="2100" dirty="0"/>
          </a:p>
        </p:txBody>
      </p:sp>
      <p:sp>
        <p:nvSpPr>
          <p:cNvPr id="44" name="SK-27-text-43"/>
          <p:cNvSpPr/>
          <p:nvPr/>
        </p:nvSpPr>
        <p:spPr>
          <a:xfrm>
            <a:off x="7254180" y="4336256"/>
            <a:ext cx="5267027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Nephrotoxic — avoid in all stages of CKD</a:t>
            </a:r>
            <a:endParaRPr lang="en-US" sz="1350" dirty="0"/>
          </a:p>
        </p:txBody>
      </p:sp>
      <p:sp>
        <p:nvSpPr>
          <p:cNvPr id="45" name="SK-27-text-44"/>
          <p:cNvSpPr/>
          <p:nvPr/>
        </p:nvSpPr>
        <p:spPr>
          <a:xfrm>
            <a:off x="6620172" y="4850606"/>
            <a:ext cx="5901035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➒ Not stopping meds on sick days</a:t>
            </a:r>
            <a:endParaRPr lang="en-US" sz="2100" dirty="0"/>
          </a:p>
        </p:txBody>
      </p:sp>
      <p:sp>
        <p:nvSpPr>
          <p:cNvPr id="46" name="SK-27-text-45"/>
          <p:cNvSpPr/>
          <p:nvPr/>
        </p:nvSpPr>
        <p:spPr>
          <a:xfrm>
            <a:off x="7254180" y="5179814"/>
            <a:ext cx="5267027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Hold ACEi/ARB/diuretics/metformin during acute illness</a:t>
            </a:r>
            <a:endParaRPr lang="en-US" sz="1350" dirty="0"/>
          </a:p>
        </p:txBody>
      </p:sp>
      <p:sp>
        <p:nvSpPr>
          <p:cNvPr id="47" name="SK-27-text-46"/>
          <p:cNvSpPr/>
          <p:nvPr/>
        </p:nvSpPr>
        <p:spPr>
          <a:xfrm>
            <a:off x="6620172" y="5687318"/>
            <a:ext cx="5901035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➓ Checking eGFR without tracking trajectory</a:t>
            </a:r>
            <a:endParaRPr lang="en-US" sz="2100" dirty="0"/>
          </a:p>
        </p:txBody>
      </p:sp>
      <p:sp>
        <p:nvSpPr>
          <p:cNvPr id="48" name="SK-27-text-47"/>
          <p:cNvSpPr/>
          <p:nvPr/>
        </p:nvSpPr>
        <p:spPr>
          <a:xfrm>
            <a:off x="7254180" y="6016526"/>
            <a:ext cx="5267027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rate of decline matters as much as the absolute value</a:t>
            </a:r>
            <a:endParaRPr lang="en-US" sz="1350" dirty="0"/>
          </a:p>
        </p:txBody>
      </p:sp>
      <p:sp>
        <p:nvSpPr>
          <p:cNvPr id="49" name="SK-27-text-48"/>
          <p:cNvSpPr/>
          <p:nvPr/>
        </p:nvSpPr>
        <p:spPr>
          <a:xfrm>
            <a:off x="597396" y="6604248"/>
            <a:ext cx="11594604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· CKD Teaching Deck · NICE NG203 / CKS 2025</a:t>
            </a:r>
            <a:endParaRPr lang="en-US" sz="1275" dirty="0"/>
          </a:p>
        </p:txBody>
      </p:sp>
      <p:sp>
        <p:nvSpPr>
          <p:cNvPr id="50" name="SK-27-text-49"/>
          <p:cNvSpPr/>
          <p:nvPr/>
        </p:nvSpPr>
        <p:spPr>
          <a:xfrm>
            <a:off x="9899898" y="6604248"/>
            <a:ext cx="229210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00A99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51098" cy="6858000"/>
          </a:xfrm>
          <a:prstGeom prst="rect">
            <a:avLst/>
          </a:prstGeom>
        </p:spPr>
      </p:pic>
      <p:pic>
        <p:nvPicPr>
          <p:cNvPr id="4" name="SK-2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992" y="1338709"/>
            <a:ext cx="1731169" cy="38100"/>
          </a:xfrm>
          <a:prstGeom prst="rect">
            <a:avLst/>
          </a:prstGeom>
        </p:spPr>
      </p:pic>
      <p:pic>
        <p:nvPicPr>
          <p:cNvPr id="5" name="SK-2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992" y="2427684"/>
            <a:ext cx="3425875" cy="1577280"/>
          </a:xfrm>
          <a:prstGeom prst="rect">
            <a:avLst/>
          </a:prstGeom>
        </p:spPr>
      </p:pic>
      <p:pic>
        <p:nvPicPr>
          <p:cNvPr id="6" name="SK-2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3067" y="2221855"/>
            <a:ext cx="475357" cy="473125"/>
          </a:xfrm>
          <a:prstGeom prst="rect">
            <a:avLst/>
          </a:prstGeom>
        </p:spPr>
      </p:pic>
      <p:pic>
        <p:nvPicPr>
          <p:cNvPr id="7" name="SK-2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6455" y="2811661"/>
            <a:ext cx="73075" cy="946398"/>
          </a:xfrm>
          <a:prstGeom prst="rect">
            <a:avLst/>
          </a:prstGeom>
        </p:spPr>
      </p:pic>
      <p:pic>
        <p:nvPicPr>
          <p:cNvPr id="8" name="SK-28-img-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7592" y="2427684"/>
            <a:ext cx="3425875" cy="1577280"/>
          </a:xfrm>
          <a:prstGeom prst="rect">
            <a:avLst/>
          </a:prstGeom>
        </p:spPr>
      </p:pic>
      <p:pic>
        <p:nvPicPr>
          <p:cNvPr id="9" name="SK-28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20667" y="2221855"/>
            <a:ext cx="475357" cy="473125"/>
          </a:xfrm>
          <a:prstGeom prst="rect">
            <a:avLst/>
          </a:prstGeom>
        </p:spPr>
      </p:pic>
      <p:pic>
        <p:nvPicPr>
          <p:cNvPr id="10" name="SK-28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4055" y="2811661"/>
            <a:ext cx="73075" cy="946398"/>
          </a:xfrm>
          <a:prstGeom prst="rect">
            <a:avLst/>
          </a:prstGeom>
        </p:spPr>
      </p:pic>
      <p:pic>
        <p:nvPicPr>
          <p:cNvPr id="11" name="SK-28-img-1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5192" y="2427684"/>
            <a:ext cx="3425875" cy="1577280"/>
          </a:xfrm>
          <a:prstGeom prst="rect">
            <a:avLst/>
          </a:prstGeom>
        </p:spPr>
      </p:pic>
      <p:pic>
        <p:nvPicPr>
          <p:cNvPr id="12" name="SK-28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78267" y="2221855"/>
            <a:ext cx="475357" cy="473125"/>
          </a:xfrm>
          <a:prstGeom prst="rect">
            <a:avLst/>
          </a:prstGeom>
        </p:spPr>
      </p:pic>
      <p:pic>
        <p:nvPicPr>
          <p:cNvPr id="13" name="SK-28-img-1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41655" y="2811661"/>
            <a:ext cx="73075" cy="946398"/>
          </a:xfrm>
          <a:prstGeom prst="rect">
            <a:avLst/>
          </a:prstGeom>
        </p:spPr>
      </p:pic>
      <p:pic>
        <p:nvPicPr>
          <p:cNvPr id="14" name="SK-28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9992" y="4457700"/>
            <a:ext cx="3425875" cy="1577280"/>
          </a:xfrm>
          <a:prstGeom prst="rect">
            <a:avLst/>
          </a:prstGeom>
        </p:spPr>
      </p:pic>
      <p:pic>
        <p:nvPicPr>
          <p:cNvPr id="15" name="SK-28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3067" y="4251871"/>
            <a:ext cx="475357" cy="473125"/>
          </a:xfrm>
          <a:prstGeom prst="rect">
            <a:avLst/>
          </a:prstGeom>
        </p:spPr>
      </p:pic>
      <p:pic>
        <p:nvPicPr>
          <p:cNvPr id="16" name="SK-28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6455" y="4848523"/>
            <a:ext cx="73075" cy="939403"/>
          </a:xfrm>
          <a:prstGeom prst="rect">
            <a:avLst/>
          </a:prstGeom>
        </p:spPr>
      </p:pic>
      <p:pic>
        <p:nvPicPr>
          <p:cNvPr id="17" name="SK-28-img-16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47592" y="4457700"/>
            <a:ext cx="3425875" cy="1577280"/>
          </a:xfrm>
          <a:prstGeom prst="rect">
            <a:avLst/>
          </a:prstGeom>
        </p:spPr>
      </p:pic>
      <p:pic>
        <p:nvPicPr>
          <p:cNvPr id="18" name="SK-28-img-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20667" y="4251871"/>
            <a:ext cx="475357" cy="473125"/>
          </a:xfrm>
          <a:prstGeom prst="rect">
            <a:avLst/>
          </a:prstGeom>
        </p:spPr>
      </p:pic>
      <p:pic>
        <p:nvPicPr>
          <p:cNvPr id="19" name="SK-28-img-18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84055" y="4848523"/>
            <a:ext cx="73075" cy="939403"/>
          </a:xfrm>
          <a:prstGeom prst="rect">
            <a:avLst/>
          </a:prstGeom>
        </p:spPr>
      </p:pic>
      <p:pic>
        <p:nvPicPr>
          <p:cNvPr id="20" name="SK-28-img-1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05192" y="4457700"/>
            <a:ext cx="3425875" cy="1577280"/>
          </a:xfrm>
          <a:prstGeom prst="rect">
            <a:avLst/>
          </a:prstGeom>
        </p:spPr>
      </p:pic>
      <p:pic>
        <p:nvPicPr>
          <p:cNvPr id="21" name="SK-28-img-20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78267" y="4251871"/>
            <a:ext cx="475357" cy="473125"/>
          </a:xfrm>
          <a:prstGeom prst="rect">
            <a:avLst/>
          </a:prstGeom>
        </p:spPr>
      </p:pic>
      <p:pic>
        <p:nvPicPr>
          <p:cNvPr id="22" name="SK-28-img-2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41655" y="4848523"/>
            <a:ext cx="73075" cy="939403"/>
          </a:xfrm>
          <a:prstGeom prst="rect">
            <a:avLst/>
          </a:prstGeom>
        </p:spPr>
      </p:pic>
      <p:pic>
        <p:nvPicPr>
          <p:cNvPr id="23" name="SK-28-img-22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33671" y="5541169"/>
            <a:ext cx="1158180" cy="1316682"/>
          </a:xfrm>
          <a:prstGeom prst="rect">
            <a:avLst/>
          </a:prstGeom>
        </p:spPr>
      </p:pic>
      <p:sp>
        <p:nvSpPr>
          <p:cNvPr id="24" name="SK-28-text-23"/>
          <p:cNvSpPr/>
          <p:nvPr/>
        </p:nvSpPr>
        <p:spPr>
          <a:xfrm>
            <a:off x="185291" y="150763"/>
            <a:ext cx="231577" cy="699492"/>
          </a:xfrm>
          <a:prstGeom prst="rect">
            <a:avLst/>
          </a:prstGeom>
          <a:noFill/>
          <a:ln/>
        </p:spPr>
        <p:txBody>
          <a:bodyPr vert="vert" wrap="none" lIns="0" tIns="0" rIns="0" bIns="0" rtlCol="0" anchor="ctr"/>
          <a:lstStyle/>
          <a:p>
            <a:pPr marL="0" indent="0" algn="l">
              <a:buNone/>
            </a:pPr>
            <a:r>
              <a:rPr lang="en-US" sz="675" dirty="0">
                <a:solidFill>
                  <a:srgbClr val="606B7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28 / 30</a:t>
            </a:r>
            <a:endParaRPr lang="en-US" sz="675" dirty="0"/>
          </a:p>
        </p:txBody>
      </p:sp>
      <p:sp>
        <p:nvSpPr>
          <p:cNvPr id="25" name="SK-28-text-24"/>
          <p:cNvSpPr/>
          <p:nvPr/>
        </p:nvSpPr>
        <p:spPr>
          <a:xfrm>
            <a:off x="877788" y="342900"/>
            <a:ext cx="334803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F0544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PEARLS</a:t>
            </a:r>
            <a:endParaRPr lang="en-US" sz="1425" dirty="0"/>
          </a:p>
        </p:txBody>
      </p:sp>
      <p:sp>
        <p:nvSpPr>
          <p:cNvPr id="26" name="SK-28-text-25"/>
          <p:cNvSpPr/>
          <p:nvPr/>
        </p:nvSpPr>
        <p:spPr>
          <a:xfrm>
            <a:off x="877788" y="658267"/>
            <a:ext cx="11314212" cy="5759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001B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Top Tips for Primary Care</a:t>
            </a:r>
            <a:endParaRPr lang="en-US" sz="4200" dirty="0"/>
          </a:p>
        </p:txBody>
      </p:sp>
      <p:sp>
        <p:nvSpPr>
          <p:cNvPr id="27" name="SK-28-text-26"/>
          <p:cNvSpPr/>
          <p:nvPr/>
        </p:nvSpPr>
        <p:spPr>
          <a:xfrm>
            <a:off x="877788" y="1577280"/>
            <a:ext cx="11314212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606B7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practice points every GP trainee should know</a:t>
            </a:r>
            <a:endParaRPr lang="en-US" sz="2400" dirty="0"/>
          </a:p>
        </p:txBody>
      </p:sp>
      <p:sp>
        <p:nvSpPr>
          <p:cNvPr id="28" name="SK-28-text-27"/>
          <p:cNvSpPr/>
          <p:nvPr/>
        </p:nvSpPr>
        <p:spPr>
          <a:xfrm>
            <a:off x="1059954" y="2324844"/>
            <a:ext cx="330398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3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2325" dirty="0"/>
          </a:p>
        </p:txBody>
      </p:sp>
      <p:sp>
        <p:nvSpPr>
          <p:cNvPr id="29" name="SK-28-text-28"/>
          <p:cNvSpPr/>
          <p:nvPr/>
        </p:nvSpPr>
        <p:spPr>
          <a:xfrm>
            <a:off x="1133773" y="2873425"/>
            <a:ext cx="7256145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1B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Use G + A Staging</a:t>
            </a:r>
            <a:endParaRPr lang="en-US" sz="1950" dirty="0"/>
          </a:p>
        </p:txBody>
      </p:sp>
      <p:sp>
        <p:nvSpPr>
          <p:cNvPr id="30" name="SK-28-text-29"/>
          <p:cNvSpPr/>
          <p:nvPr/>
        </p:nvSpPr>
        <p:spPr>
          <a:xfrm>
            <a:off x="1133773" y="3278088"/>
            <a:ext cx="786765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1B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e.g. G3a A2 — not just ‘Stage 3’</a:t>
            </a:r>
            <a:endParaRPr lang="en-US" sz="1500" dirty="0"/>
          </a:p>
        </p:txBody>
      </p:sp>
      <p:sp>
        <p:nvSpPr>
          <p:cNvPr id="31" name="SK-28-text-30"/>
          <p:cNvSpPr/>
          <p:nvPr/>
        </p:nvSpPr>
        <p:spPr>
          <a:xfrm>
            <a:off x="4693146" y="2331690"/>
            <a:ext cx="330398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3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2325" dirty="0"/>
          </a:p>
        </p:txBody>
      </p:sp>
      <p:sp>
        <p:nvSpPr>
          <p:cNvPr id="32" name="SK-28-text-31"/>
          <p:cNvSpPr/>
          <p:nvPr/>
        </p:nvSpPr>
        <p:spPr>
          <a:xfrm>
            <a:off x="4779169" y="2873425"/>
            <a:ext cx="6364605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1B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ACR Over PCR — Always</a:t>
            </a:r>
            <a:endParaRPr lang="en-US" sz="1950" dirty="0"/>
          </a:p>
        </p:txBody>
      </p:sp>
      <p:sp>
        <p:nvSpPr>
          <p:cNvPr id="33" name="SK-28-text-32"/>
          <p:cNvSpPr/>
          <p:nvPr/>
        </p:nvSpPr>
        <p:spPr>
          <a:xfrm>
            <a:off x="4779169" y="3236863"/>
            <a:ext cx="2401788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1B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ACR is more sensitive at low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1B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proteinuria levels</a:t>
            </a:r>
            <a:endParaRPr lang="en-US" sz="1500" dirty="0"/>
          </a:p>
        </p:txBody>
      </p:sp>
      <p:sp>
        <p:nvSpPr>
          <p:cNvPr id="34" name="SK-28-text-33"/>
          <p:cNvSpPr/>
          <p:nvPr/>
        </p:nvSpPr>
        <p:spPr>
          <a:xfrm>
            <a:off x="8350746" y="2331690"/>
            <a:ext cx="31819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3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2325" dirty="0"/>
          </a:p>
        </p:txBody>
      </p:sp>
      <p:sp>
        <p:nvSpPr>
          <p:cNvPr id="35" name="SK-28-text-34"/>
          <p:cNvSpPr/>
          <p:nvPr/>
        </p:nvSpPr>
        <p:spPr>
          <a:xfrm>
            <a:off x="8436769" y="2880271"/>
            <a:ext cx="3755231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1B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CVD Kills Before Dialysis</a:t>
            </a:r>
            <a:endParaRPr lang="en-US" sz="1950" dirty="0"/>
          </a:p>
        </p:txBody>
      </p:sp>
      <p:sp>
        <p:nvSpPr>
          <p:cNvPr id="36" name="SK-28-text-35"/>
          <p:cNvSpPr/>
          <p:nvPr/>
        </p:nvSpPr>
        <p:spPr>
          <a:xfrm>
            <a:off x="8436769" y="3236863"/>
            <a:ext cx="2730996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1B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Most CKD G3a patients die of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1B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cardiovascular disease, not ESRF</a:t>
            </a:r>
            <a:endParaRPr lang="en-US" sz="1500" dirty="0"/>
          </a:p>
        </p:txBody>
      </p:sp>
      <p:sp>
        <p:nvSpPr>
          <p:cNvPr id="37" name="SK-28-text-36"/>
          <p:cNvSpPr/>
          <p:nvPr/>
        </p:nvSpPr>
        <p:spPr>
          <a:xfrm>
            <a:off x="1011138" y="4368403"/>
            <a:ext cx="342602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3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2325" dirty="0"/>
          </a:p>
        </p:txBody>
      </p:sp>
      <p:sp>
        <p:nvSpPr>
          <p:cNvPr id="38" name="SK-28-text-37"/>
          <p:cNvSpPr/>
          <p:nvPr/>
        </p:nvSpPr>
        <p:spPr>
          <a:xfrm>
            <a:off x="1133773" y="4814292"/>
            <a:ext cx="1633686" cy="562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1B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Two Results,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1B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90 Days Apart</a:t>
            </a:r>
            <a:endParaRPr lang="en-US" sz="1650" dirty="0"/>
          </a:p>
        </p:txBody>
      </p:sp>
      <p:sp>
        <p:nvSpPr>
          <p:cNvPr id="39" name="SK-28-text-38"/>
          <p:cNvSpPr/>
          <p:nvPr/>
        </p:nvSpPr>
        <p:spPr>
          <a:xfrm>
            <a:off x="1133773" y="5410944"/>
            <a:ext cx="2852886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1B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One low eGFR alone does NOT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1B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diagnose CKD — exclude AKI first</a:t>
            </a:r>
            <a:endParaRPr lang="en-US" sz="1500" dirty="0"/>
          </a:p>
        </p:txBody>
      </p:sp>
      <p:sp>
        <p:nvSpPr>
          <p:cNvPr id="40" name="SK-28-text-39"/>
          <p:cNvSpPr/>
          <p:nvPr/>
        </p:nvSpPr>
        <p:spPr>
          <a:xfrm>
            <a:off x="4656534" y="4361557"/>
            <a:ext cx="31819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3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2325" dirty="0"/>
          </a:p>
        </p:txBody>
      </p:sp>
      <p:sp>
        <p:nvSpPr>
          <p:cNvPr id="41" name="SK-28-text-40"/>
          <p:cNvSpPr/>
          <p:nvPr/>
        </p:nvSpPr>
        <p:spPr>
          <a:xfrm>
            <a:off x="4779169" y="4814292"/>
            <a:ext cx="1694557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1B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Statins for ALL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1B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CKD Patients</a:t>
            </a:r>
            <a:endParaRPr lang="en-US" sz="1650" dirty="0"/>
          </a:p>
        </p:txBody>
      </p:sp>
      <p:sp>
        <p:nvSpPr>
          <p:cNvPr id="42" name="SK-28-text-41"/>
          <p:cNvSpPr/>
          <p:nvPr/>
        </p:nvSpPr>
        <p:spPr>
          <a:xfrm>
            <a:off x="4779169" y="5410944"/>
            <a:ext cx="2986980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1B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Offer atorvastatin 20 mg regardless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1B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 CVD risk score — NICE NG203</a:t>
            </a:r>
            <a:endParaRPr lang="en-US" sz="1500" dirty="0"/>
          </a:p>
        </p:txBody>
      </p:sp>
      <p:sp>
        <p:nvSpPr>
          <p:cNvPr id="43" name="SK-28-text-42"/>
          <p:cNvSpPr/>
          <p:nvPr/>
        </p:nvSpPr>
        <p:spPr>
          <a:xfrm>
            <a:off x="8314134" y="4361557"/>
            <a:ext cx="31819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3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2325" dirty="0"/>
          </a:p>
        </p:txBody>
      </p:sp>
      <p:sp>
        <p:nvSpPr>
          <p:cNvPr id="44" name="SK-28-text-43"/>
          <p:cNvSpPr/>
          <p:nvPr/>
        </p:nvSpPr>
        <p:spPr>
          <a:xfrm>
            <a:off x="8436769" y="4814292"/>
            <a:ext cx="2231082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1B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Race Correction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1B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 eGFR</a:t>
            </a:r>
            <a:endParaRPr lang="en-US" sz="1650" dirty="0"/>
          </a:p>
        </p:txBody>
      </p:sp>
      <p:sp>
        <p:nvSpPr>
          <p:cNvPr id="45" name="SK-28-text-44"/>
          <p:cNvSpPr/>
          <p:nvPr/>
        </p:nvSpPr>
        <p:spPr>
          <a:xfrm>
            <a:off x="8436769" y="5410944"/>
            <a:ext cx="3048000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1B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×1.212 multiplier for Black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1B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patients is outdated — do not apply</a:t>
            </a:r>
            <a:endParaRPr lang="en-US" sz="1500" dirty="0"/>
          </a:p>
        </p:txBody>
      </p:sp>
      <p:sp>
        <p:nvSpPr>
          <p:cNvPr id="46" name="SK-28-text-45"/>
          <p:cNvSpPr/>
          <p:nvPr/>
        </p:nvSpPr>
        <p:spPr>
          <a:xfrm>
            <a:off x="804565" y="6624786"/>
            <a:ext cx="1117092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06B7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· CKD Teaching Deck · NICE NG203 / CKS 2025</a:t>
            </a:r>
            <a:endParaRPr lang="en-US" sz="1200" dirty="0"/>
          </a:p>
        </p:txBody>
      </p:sp>
      <p:sp>
        <p:nvSpPr>
          <p:cNvPr id="47" name="SK-28-text-46"/>
          <p:cNvSpPr/>
          <p:nvPr/>
        </p:nvSpPr>
        <p:spPr>
          <a:xfrm>
            <a:off x="9957792" y="6624786"/>
            <a:ext cx="1624459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606B7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9373" cy="6858000"/>
          </a:xfrm>
          <a:prstGeom prst="rect">
            <a:avLst/>
          </a:prstGeom>
        </p:spPr>
      </p:pic>
      <p:pic>
        <p:nvPicPr>
          <p:cNvPr id="4" name="SK-2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373" y="3429000"/>
            <a:ext cx="11972479" cy="3429000"/>
          </a:xfrm>
          <a:prstGeom prst="rect">
            <a:avLst/>
          </a:prstGeom>
        </p:spPr>
      </p:pic>
      <p:pic>
        <p:nvPicPr>
          <p:cNvPr id="5" name="SK-2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04377" y="164455"/>
            <a:ext cx="719286" cy="370284"/>
          </a:xfrm>
          <a:prstGeom prst="rect">
            <a:avLst/>
          </a:prstGeom>
        </p:spPr>
      </p:pic>
      <p:pic>
        <p:nvPicPr>
          <p:cNvPr id="6" name="SK-2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675" y="1233190"/>
            <a:ext cx="841177" cy="57150"/>
          </a:xfrm>
          <a:prstGeom prst="rect">
            <a:avLst/>
          </a:prstGeom>
        </p:spPr>
      </p:pic>
      <p:pic>
        <p:nvPicPr>
          <p:cNvPr id="7" name="SK-2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267" y="1892796"/>
            <a:ext cx="5388769" cy="2119015"/>
          </a:xfrm>
          <a:prstGeom prst="rect">
            <a:avLst/>
          </a:prstGeom>
        </p:spPr>
      </p:pic>
      <p:pic>
        <p:nvPicPr>
          <p:cNvPr id="8" name="SK-2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8267" y="1892796"/>
            <a:ext cx="5388769" cy="411361"/>
          </a:xfrm>
          <a:prstGeom prst="rect">
            <a:avLst/>
          </a:prstGeom>
        </p:spPr>
      </p:pic>
      <p:pic>
        <p:nvPicPr>
          <p:cNvPr id="9" name="SK-2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90965" y="1892796"/>
            <a:ext cx="5388769" cy="2119015"/>
          </a:xfrm>
          <a:prstGeom prst="rect">
            <a:avLst/>
          </a:prstGeom>
        </p:spPr>
      </p:pic>
      <p:pic>
        <p:nvPicPr>
          <p:cNvPr id="10" name="SK-2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90965" y="1892796"/>
            <a:ext cx="5388769" cy="411361"/>
          </a:xfrm>
          <a:prstGeom prst="rect">
            <a:avLst/>
          </a:prstGeom>
        </p:spPr>
      </p:pic>
      <p:pic>
        <p:nvPicPr>
          <p:cNvPr id="11" name="SK-29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8267" y="4210794"/>
            <a:ext cx="5388769" cy="2119015"/>
          </a:xfrm>
          <a:prstGeom prst="rect">
            <a:avLst/>
          </a:prstGeom>
        </p:spPr>
      </p:pic>
      <p:pic>
        <p:nvPicPr>
          <p:cNvPr id="12" name="SK-29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8267" y="4210794"/>
            <a:ext cx="5388769" cy="411361"/>
          </a:xfrm>
          <a:prstGeom prst="rect">
            <a:avLst/>
          </a:prstGeom>
        </p:spPr>
      </p:pic>
      <p:pic>
        <p:nvPicPr>
          <p:cNvPr id="13" name="SK-29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90965" y="4210794"/>
            <a:ext cx="5388769" cy="2119015"/>
          </a:xfrm>
          <a:prstGeom prst="rect">
            <a:avLst/>
          </a:prstGeom>
        </p:spPr>
      </p:pic>
      <p:pic>
        <p:nvPicPr>
          <p:cNvPr id="14" name="SK-29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0965" y="4210794"/>
            <a:ext cx="5388769" cy="411361"/>
          </a:xfrm>
          <a:prstGeom prst="rect">
            <a:avLst/>
          </a:prstGeom>
        </p:spPr>
      </p:pic>
      <p:pic>
        <p:nvPicPr>
          <p:cNvPr id="16" name="SK-29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302180" y="4594771"/>
            <a:ext cx="1889671" cy="2263080"/>
          </a:xfrm>
          <a:prstGeom prst="rect">
            <a:avLst/>
          </a:prstGeom>
        </p:spPr>
      </p:pic>
      <p:pic>
        <p:nvPicPr>
          <p:cNvPr id="17" name="SK-29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76392" y="4272409"/>
            <a:ext cx="304800" cy="267444"/>
          </a:xfrm>
          <a:prstGeom prst="rect">
            <a:avLst/>
          </a:prstGeom>
        </p:spPr>
      </p:pic>
      <p:pic>
        <p:nvPicPr>
          <p:cNvPr id="18" name="SK-29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76392" y="1947565"/>
            <a:ext cx="304800" cy="287982"/>
          </a:xfrm>
          <a:prstGeom prst="rect">
            <a:avLst/>
          </a:prstGeom>
        </p:spPr>
      </p:pic>
      <p:pic>
        <p:nvPicPr>
          <p:cNvPr id="19" name="SK-29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43694" y="4245025"/>
            <a:ext cx="329059" cy="294829"/>
          </a:xfrm>
          <a:prstGeom prst="rect">
            <a:avLst/>
          </a:prstGeom>
        </p:spPr>
      </p:pic>
      <p:pic>
        <p:nvPicPr>
          <p:cNvPr id="20" name="SK-29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92361" y="1947565"/>
            <a:ext cx="268188" cy="287982"/>
          </a:xfrm>
          <a:prstGeom prst="rect">
            <a:avLst/>
          </a:prstGeom>
        </p:spPr>
      </p:pic>
      <p:sp>
        <p:nvSpPr>
          <p:cNvPr id="21" name="SK-29-text-20"/>
          <p:cNvSpPr/>
          <p:nvPr/>
        </p:nvSpPr>
        <p:spPr>
          <a:xfrm>
            <a:off x="670471" y="294829"/>
            <a:ext cx="253555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29 / 30</a:t>
            </a:r>
            <a:endParaRPr lang="en-US" sz="1650" dirty="0"/>
          </a:p>
        </p:txBody>
      </p:sp>
      <p:sp>
        <p:nvSpPr>
          <p:cNvPr id="22" name="SK-29-text-21"/>
          <p:cNvSpPr/>
          <p:nvPr/>
        </p:nvSpPr>
        <p:spPr>
          <a:xfrm>
            <a:off x="11338471" y="260598"/>
            <a:ext cx="7810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</a:t>
            </a:r>
            <a:endParaRPr lang="en-US" sz="1500" dirty="0"/>
          </a:p>
        </p:txBody>
      </p:sp>
      <p:sp>
        <p:nvSpPr>
          <p:cNvPr id="23" name="SK-29-text-22"/>
          <p:cNvSpPr/>
          <p:nvPr/>
        </p:nvSpPr>
        <p:spPr>
          <a:xfrm>
            <a:off x="658267" y="603498"/>
            <a:ext cx="8458200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Exam Pearls</a:t>
            </a:r>
            <a:endParaRPr lang="en-US" sz="3600" dirty="0"/>
          </a:p>
        </p:txBody>
      </p:sp>
      <p:sp>
        <p:nvSpPr>
          <p:cNvPr id="24" name="SK-29-text-23"/>
          <p:cNvSpPr/>
          <p:nvPr/>
        </p:nvSpPr>
        <p:spPr>
          <a:xfrm>
            <a:off x="658267" y="1426369"/>
            <a:ext cx="11533733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High-yield facts for CKD — know these cold</a:t>
            </a:r>
            <a:endParaRPr lang="en-US" sz="1950" dirty="0"/>
          </a:p>
        </p:txBody>
      </p:sp>
      <p:sp>
        <p:nvSpPr>
          <p:cNvPr id="25" name="SK-29-text-24"/>
          <p:cNvSpPr/>
          <p:nvPr/>
        </p:nvSpPr>
        <p:spPr>
          <a:xfrm>
            <a:off x="1182588" y="1968103"/>
            <a:ext cx="313182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DEFINITIONS</a:t>
            </a:r>
            <a:endParaRPr lang="en-US" sz="1800" dirty="0"/>
          </a:p>
        </p:txBody>
      </p:sp>
      <p:sp>
        <p:nvSpPr>
          <p:cNvPr id="26" name="SK-29-text-25"/>
          <p:cNvSpPr/>
          <p:nvPr/>
        </p:nvSpPr>
        <p:spPr>
          <a:xfrm>
            <a:off x="853380" y="2386459"/>
            <a:ext cx="1133862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CKD = structural or functional abnormality &gt;3 months</a:t>
            </a:r>
            <a:endParaRPr lang="en-US" sz="1500" dirty="0"/>
          </a:p>
        </p:txBody>
      </p:sp>
      <p:sp>
        <p:nvSpPr>
          <p:cNvPr id="27" name="SK-29-text-26"/>
          <p:cNvSpPr/>
          <p:nvPr/>
        </p:nvSpPr>
        <p:spPr>
          <a:xfrm>
            <a:off x="853380" y="2660898"/>
            <a:ext cx="109156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Requires two abnormal results ≥90 days apart</a:t>
            </a:r>
            <a:endParaRPr lang="en-US" sz="1500" dirty="0"/>
          </a:p>
        </p:txBody>
      </p:sp>
      <p:sp>
        <p:nvSpPr>
          <p:cNvPr id="28" name="SK-29-text-27"/>
          <p:cNvSpPr/>
          <p:nvPr/>
        </p:nvSpPr>
        <p:spPr>
          <a:xfrm>
            <a:off x="853380" y="2914650"/>
            <a:ext cx="4864596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eGFR &lt;60 OR kidney damage marker (ACR ≥3, haematuria,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structural)</a:t>
            </a:r>
            <a:endParaRPr lang="en-US" sz="1425" dirty="0"/>
          </a:p>
        </p:txBody>
      </p:sp>
      <p:sp>
        <p:nvSpPr>
          <p:cNvPr id="29" name="SK-29-text-28"/>
          <p:cNvSpPr/>
          <p:nvPr/>
        </p:nvSpPr>
        <p:spPr>
          <a:xfrm>
            <a:off x="853380" y="3380929"/>
            <a:ext cx="1133862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G1/G2 alone is NOT CKD — damage marker required</a:t>
            </a:r>
            <a:endParaRPr lang="en-US" sz="1500" dirty="0"/>
          </a:p>
        </p:txBody>
      </p:sp>
      <p:sp>
        <p:nvSpPr>
          <p:cNvPr id="30" name="SK-29-text-29"/>
          <p:cNvSpPr/>
          <p:nvPr/>
        </p:nvSpPr>
        <p:spPr>
          <a:xfrm>
            <a:off x="853380" y="3648373"/>
            <a:ext cx="1133862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Staging: G1–G5 (eGFR) + A1–A3 (ACR) — always use both</a:t>
            </a:r>
            <a:endParaRPr lang="en-US" sz="1500" dirty="0"/>
          </a:p>
        </p:txBody>
      </p:sp>
      <p:sp>
        <p:nvSpPr>
          <p:cNvPr id="31" name="SK-29-text-30"/>
          <p:cNvSpPr/>
          <p:nvPr/>
        </p:nvSpPr>
        <p:spPr>
          <a:xfrm>
            <a:off x="1158180" y="4279255"/>
            <a:ext cx="285750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BP TARGETS</a:t>
            </a:r>
            <a:endParaRPr lang="en-US" sz="1800" dirty="0"/>
          </a:p>
        </p:txBody>
      </p:sp>
      <p:sp>
        <p:nvSpPr>
          <p:cNvPr id="32" name="SK-29-text-31"/>
          <p:cNvSpPr/>
          <p:nvPr/>
        </p:nvSpPr>
        <p:spPr>
          <a:xfrm>
            <a:off x="853380" y="4704457"/>
            <a:ext cx="885825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Standard CKD target: &lt;140/90 mmHg</a:t>
            </a:r>
            <a:endParaRPr lang="en-US" sz="1500" dirty="0"/>
          </a:p>
        </p:txBody>
      </p:sp>
      <p:sp>
        <p:nvSpPr>
          <p:cNvPr id="33" name="SK-29-text-32"/>
          <p:cNvSpPr/>
          <p:nvPr/>
        </p:nvSpPr>
        <p:spPr>
          <a:xfrm>
            <a:off x="853380" y="4972050"/>
            <a:ext cx="1053465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If ACR ≥70 mg/mmol: target &lt;130/80 mmHg</a:t>
            </a:r>
            <a:endParaRPr lang="en-US" sz="1500" dirty="0"/>
          </a:p>
        </p:txBody>
      </p:sp>
      <p:sp>
        <p:nvSpPr>
          <p:cNvPr id="34" name="SK-29-text-33"/>
          <p:cNvSpPr/>
          <p:nvPr/>
        </p:nvSpPr>
        <p:spPr>
          <a:xfrm>
            <a:off x="853380" y="5232648"/>
            <a:ext cx="1133862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Old CG182 targets are superseded — use NG203 values</a:t>
            </a:r>
            <a:endParaRPr lang="en-US" sz="1500" dirty="0"/>
          </a:p>
        </p:txBody>
      </p:sp>
      <p:sp>
        <p:nvSpPr>
          <p:cNvPr id="35" name="SK-29-text-34"/>
          <p:cNvSpPr/>
          <p:nvPr/>
        </p:nvSpPr>
        <p:spPr>
          <a:xfrm>
            <a:off x="853380" y="5486400"/>
            <a:ext cx="1133862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ACEi or ARB: first-line in CKD with hypertension or proteinuria</a:t>
            </a:r>
            <a:endParaRPr lang="en-US" sz="1500" dirty="0"/>
          </a:p>
        </p:txBody>
      </p:sp>
      <p:sp>
        <p:nvSpPr>
          <p:cNvPr id="36" name="SK-29-text-35"/>
          <p:cNvSpPr/>
          <p:nvPr/>
        </p:nvSpPr>
        <p:spPr>
          <a:xfrm>
            <a:off x="853380" y="5753844"/>
            <a:ext cx="4766965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Recheck U&amp;Es + creatinine 2 weeks after starting or dose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increase</a:t>
            </a:r>
            <a:endParaRPr lang="en-US" sz="1425" dirty="0"/>
          </a:p>
        </p:txBody>
      </p:sp>
      <p:sp>
        <p:nvSpPr>
          <p:cNvPr id="37" name="SK-29-text-36"/>
          <p:cNvSpPr/>
          <p:nvPr/>
        </p:nvSpPr>
        <p:spPr>
          <a:xfrm>
            <a:off x="6766471" y="1968103"/>
            <a:ext cx="532638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REFERRAL THRESHOLDS</a:t>
            </a:r>
            <a:endParaRPr lang="en-US" sz="1800" dirty="0"/>
          </a:p>
        </p:txBody>
      </p:sp>
      <p:sp>
        <p:nvSpPr>
          <p:cNvPr id="38" name="SK-29-text-37"/>
          <p:cNvSpPr/>
          <p:nvPr/>
        </p:nvSpPr>
        <p:spPr>
          <a:xfrm>
            <a:off x="6473875" y="2386459"/>
            <a:ext cx="571812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G4 or G5 (eGFR &lt;30) → refer to nephrology</a:t>
            </a:r>
            <a:endParaRPr lang="en-US" sz="1500" dirty="0"/>
          </a:p>
        </p:txBody>
      </p:sp>
      <p:sp>
        <p:nvSpPr>
          <p:cNvPr id="39" name="SK-29-text-38"/>
          <p:cNvSpPr/>
          <p:nvPr/>
        </p:nvSpPr>
        <p:spPr>
          <a:xfrm>
            <a:off x="6473875" y="2660898"/>
            <a:ext cx="4254996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ACR &gt;70 mg/mmol → refer (unless already treated,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diabetic A3)</a:t>
            </a:r>
            <a:endParaRPr lang="en-US" sz="1425" dirty="0"/>
          </a:p>
        </p:txBody>
      </p:sp>
      <p:sp>
        <p:nvSpPr>
          <p:cNvPr id="40" name="SK-29-text-39"/>
          <p:cNvSpPr/>
          <p:nvPr/>
        </p:nvSpPr>
        <p:spPr>
          <a:xfrm>
            <a:off x="6473875" y="3086100"/>
            <a:ext cx="571812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ACR &gt;30 + haematuria → refer</a:t>
            </a:r>
            <a:endParaRPr lang="en-US" sz="1500" dirty="0"/>
          </a:p>
        </p:txBody>
      </p:sp>
      <p:sp>
        <p:nvSpPr>
          <p:cNvPr id="41" name="SK-29-text-40"/>
          <p:cNvSpPr/>
          <p:nvPr/>
        </p:nvSpPr>
        <p:spPr>
          <a:xfrm>
            <a:off x="6473875" y="3346698"/>
            <a:ext cx="571812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Progressive CKD (&gt;5 ml/min/yr or &gt;10 ml/min/5yr) → refer</a:t>
            </a:r>
            <a:endParaRPr lang="en-US" sz="1500" dirty="0"/>
          </a:p>
        </p:txBody>
      </p:sp>
      <p:sp>
        <p:nvSpPr>
          <p:cNvPr id="42" name="SK-29-text-41"/>
          <p:cNvSpPr/>
          <p:nvPr/>
        </p:nvSpPr>
        <p:spPr>
          <a:xfrm>
            <a:off x="6473875" y="3607296"/>
            <a:ext cx="571812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BP refractory to ≥4 antihypertensives → refer</a:t>
            </a:r>
            <a:endParaRPr lang="en-US" sz="1500" dirty="0"/>
          </a:p>
        </p:txBody>
      </p:sp>
      <p:sp>
        <p:nvSpPr>
          <p:cNvPr id="43" name="SK-29-text-42"/>
          <p:cNvSpPr/>
          <p:nvPr/>
        </p:nvSpPr>
        <p:spPr>
          <a:xfrm>
            <a:off x="6742063" y="4286250"/>
            <a:ext cx="5449937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STATIN &amp; CARDIOVASCULAR</a:t>
            </a:r>
            <a:endParaRPr lang="en-US" sz="1800" dirty="0"/>
          </a:p>
        </p:txBody>
      </p:sp>
      <p:sp>
        <p:nvSpPr>
          <p:cNvPr id="44" name="SK-29-text-43"/>
          <p:cNvSpPr/>
          <p:nvPr/>
        </p:nvSpPr>
        <p:spPr>
          <a:xfrm>
            <a:off x="6473875" y="4704457"/>
            <a:ext cx="571812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Offer atorvastatin 20 mg to ALL adults with CKD</a:t>
            </a:r>
            <a:endParaRPr lang="en-US" sz="1500" dirty="0"/>
          </a:p>
        </p:txBody>
      </p:sp>
      <p:sp>
        <p:nvSpPr>
          <p:cNvPr id="45" name="SK-29-text-44"/>
          <p:cNvSpPr/>
          <p:nvPr/>
        </p:nvSpPr>
        <p:spPr>
          <a:xfrm>
            <a:off x="6473875" y="4965055"/>
            <a:ext cx="571812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Regardless of 10-year CVD risk score — no threshold applies</a:t>
            </a:r>
            <a:endParaRPr lang="en-US" sz="1500" dirty="0"/>
          </a:p>
        </p:txBody>
      </p:sp>
      <p:sp>
        <p:nvSpPr>
          <p:cNvPr id="46" name="SK-29-text-45"/>
          <p:cNvSpPr/>
          <p:nvPr/>
        </p:nvSpPr>
        <p:spPr>
          <a:xfrm>
            <a:off x="6473875" y="5232648"/>
            <a:ext cx="571812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Old rule (statin if CVD risk &gt;20%) is outdated — do not use</a:t>
            </a:r>
            <a:endParaRPr lang="en-US" sz="1500" dirty="0"/>
          </a:p>
        </p:txBody>
      </p:sp>
      <p:sp>
        <p:nvSpPr>
          <p:cNvPr id="47" name="SK-29-text-46"/>
          <p:cNvSpPr/>
          <p:nvPr/>
        </p:nvSpPr>
        <p:spPr>
          <a:xfrm>
            <a:off x="6473875" y="5486400"/>
            <a:ext cx="571812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CKD is an independent cardiovascular risk factor</a:t>
            </a:r>
            <a:endParaRPr lang="en-US" sz="1500" dirty="0"/>
          </a:p>
        </p:txBody>
      </p:sp>
      <p:sp>
        <p:nvSpPr>
          <p:cNvPr id="48" name="SK-29-text-47"/>
          <p:cNvSpPr/>
          <p:nvPr/>
        </p:nvSpPr>
        <p:spPr>
          <a:xfrm>
            <a:off x="6473875" y="5746998"/>
            <a:ext cx="571812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CKD patients more likely to die of CVD than reach dialysis</a:t>
            </a:r>
            <a:endParaRPr lang="en-US" sz="1500" dirty="0"/>
          </a:p>
        </p:txBody>
      </p:sp>
      <p:sp>
        <p:nvSpPr>
          <p:cNvPr id="49" name="SK-29-text-48"/>
          <p:cNvSpPr/>
          <p:nvPr/>
        </p:nvSpPr>
        <p:spPr>
          <a:xfrm>
            <a:off x="658267" y="6597253"/>
            <a:ext cx="39166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7B8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50" name="SK-29-text-49"/>
          <p:cNvSpPr/>
          <p:nvPr/>
        </p:nvSpPr>
        <p:spPr>
          <a:xfrm>
            <a:off x="9936361" y="6590407"/>
            <a:ext cx="2255639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· CKS 2025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761" cy="6858000"/>
          </a:xfrm>
          <a:prstGeom prst="rect">
            <a:avLst/>
          </a:prstGeom>
        </p:spPr>
      </p:pic>
      <p:pic>
        <p:nvPicPr>
          <p:cNvPr id="4" name="SK-3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761" y="6549330"/>
            <a:ext cx="12009090" cy="308521"/>
          </a:xfrm>
          <a:prstGeom prst="rect">
            <a:avLst/>
          </a:prstGeom>
        </p:spPr>
      </p:pic>
      <p:pic>
        <p:nvPicPr>
          <p:cNvPr id="5" name="SK-3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898" y="1693813"/>
            <a:ext cx="1328886" cy="68461"/>
          </a:xfrm>
          <a:prstGeom prst="rect">
            <a:avLst/>
          </a:prstGeom>
        </p:spPr>
      </p:pic>
      <p:pic>
        <p:nvPicPr>
          <p:cNvPr id="6" name="SK-3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94" y="2544217"/>
            <a:ext cx="2608957" cy="3456384"/>
          </a:xfrm>
          <a:prstGeom prst="rect">
            <a:avLst/>
          </a:prstGeom>
        </p:spPr>
      </p:pic>
      <p:pic>
        <p:nvPicPr>
          <p:cNvPr id="7" name="SK-3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694" y="2544217"/>
            <a:ext cx="902196" cy="116532"/>
          </a:xfrm>
          <a:prstGeom prst="rect">
            <a:avLst/>
          </a:prstGeom>
        </p:spPr>
      </p:pic>
      <p:pic>
        <p:nvPicPr>
          <p:cNvPr id="8" name="SK-30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0455" y="2544217"/>
            <a:ext cx="902196" cy="116532"/>
          </a:xfrm>
          <a:prstGeom prst="rect">
            <a:avLst/>
          </a:prstGeom>
        </p:spPr>
      </p:pic>
      <p:pic>
        <p:nvPicPr>
          <p:cNvPr id="9" name="SK-30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6894" y="2544217"/>
            <a:ext cx="2608957" cy="3456384"/>
          </a:xfrm>
          <a:prstGeom prst="rect">
            <a:avLst/>
          </a:prstGeom>
        </p:spPr>
      </p:pic>
      <p:pic>
        <p:nvPicPr>
          <p:cNvPr id="10" name="SK-30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86894" y="2544217"/>
            <a:ext cx="902196" cy="116532"/>
          </a:xfrm>
          <a:prstGeom prst="rect">
            <a:avLst/>
          </a:prstGeom>
        </p:spPr>
      </p:pic>
      <p:pic>
        <p:nvPicPr>
          <p:cNvPr id="11" name="SK-30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93655" y="2544217"/>
            <a:ext cx="902196" cy="116532"/>
          </a:xfrm>
          <a:prstGeom prst="rect">
            <a:avLst/>
          </a:prstGeom>
        </p:spPr>
      </p:pic>
      <p:pic>
        <p:nvPicPr>
          <p:cNvPr id="12" name="SK-30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2298" y="2544217"/>
            <a:ext cx="2596753" cy="3456384"/>
          </a:xfrm>
          <a:prstGeom prst="rect">
            <a:avLst/>
          </a:prstGeom>
        </p:spPr>
      </p:pic>
      <p:pic>
        <p:nvPicPr>
          <p:cNvPr id="13" name="SK-30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42298" y="2544217"/>
            <a:ext cx="902196" cy="116532"/>
          </a:xfrm>
          <a:prstGeom prst="rect">
            <a:avLst/>
          </a:prstGeom>
        </p:spPr>
      </p:pic>
      <p:pic>
        <p:nvPicPr>
          <p:cNvPr id="14" name="SK-30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36855" y="2544217"/>
            <a:ext cx="902196" cy="116532"/>
          </a:xfrm>
          <a:prstGeom prst="rect">
            <a:avLst/>
          </a:prstGeom>
        </p:spPr>
      </p:pic>
      <p:pic>
        <p:nvPicPr>
          <p:cNvPr id="15" name="SK-30-img-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85498" y="2544217"/>
            <a:ext cx="2596753" cy="3456384"/>
          </a:xfrm>
          <a:prstGeom prst="rect">
            <a:avLst/>
          </a:prstGeom>
        </p:spPr>
      </p:pic>
      <p:pic>
        <p:nvPicPr>
          <p:cNvPr id="16" name="SK-30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85498" y="2544217"/>
            <a:ext cx="902196" cy="116532"/>
          </a:xfrm>
          <a:prstGeom prst="rect">
            <a:avLst/>
          </a:prstGeom>
        </p:spPr>
      </p:pic>
      <p:pic>
        <p:nvPicPr>
          <p:cNvPr id="17" name="SK-30-img-1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680055" y="2544217"/>
            <a:ext cx="902196" cy="116532"/>
          </a:xfrm>
          <a:prstGeom prst="rect">
            <a:avLst/>
          </a:prstGeom>
        </p:spPr>
      </p:pic>
      <p:pic>
        <p:nvPicPr>
          <p:cNvPr id="18" name="SK-30-img-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82980" y="3977580"/>
            <a:ext cx="3108871" cy="2571750"/>
          </a:xfrm>
          <a:prstGeom prst="rect">
            <a:avLst/>
          </a:prstGeom>
        </p:spPr>
      </p:pic>
      <p:pic>
        <p:nvPicPr>
          <p:cNvPr id="19" name="SK-30-img-1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85177" y="2420838"/>
            <a:ext cx="548580" cy="569119"/>
          </a:xfrm>
          <a:prstGeom prst="rect">
            <a:avLst/>
          </a:prstGeom>
        </p:spPr>
      </p:pic>
      <p:pic>
        <p:nvPicPr>
          <p:cNvPr id="20" name="SK-30-img-1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229773" y="2461915"/>
            <a:ext cx="548580" cy="500509"/>
          </a:xfrm>
          <a:prstGeom prst="rect">
            <a:avLst/>
          </a:prstGeom>
        </p:spPr>
      </p:pic>
      <p:pic>
        <p:nvPicPr>
          <p:cNvPr id="21" name="SK-30-img-2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20667" y="2420838"/>
            <a:ext cx="304800" cy="569119"/>
          </a:xfrm>
          <a:prstGeom prst="rect">
            <a:avLst/>
          </a:prstGeom>
        </p:spPr>
      </p:pic>
      <p:pic>
        <p:nvPicPr>
          <p:cNvPr id="22" name="SK-30-img-2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755577" y="2448223"/>
            <a:ext cx="572988" cy="514350"/>
          </a:xfrm>
          <a:prstGeom prst="rect">
            <a:avLst/>
          </a:prstGeom>
        </p:spPr>
      </p:pic>
      <p:sp>
        <p:nvSpPr>
          <p:cNvPr id="23" name="SK-30-text-22"/>
          <p:cNvSpPr/>
          <p:nvPr/>
        </p:nvSpPr>
        <p:spPr>
          <a:xfrm>
            <a:off x="731490" y="191988"/>
            <a:ext cx="23050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30 / 30</a:t>
            </a:r>
            <a:endParaRPr lang="en-US" sz="1500" dirty="0"/>
          </a:p>
        </p:txBody>
      </p:sp>
      <p:sp>
        <p:nvSpPr>
          <p:cNvPr id="24" name="SK-30-text-23"/>
          <p:cNvSpPr/>
          <p:nvPr/>
        </p:nvSpPr>
        <p:spPr>
          <a:xfrm>
            <a:off x="719286" y="754261"/>
            <a:ext cx="3700462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E5737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PREPARATION</a:t>
            </a:r>
            <a:endParaRPr lang="en-US" sz="1575" dirty="0"/>
          </a:p>
        </p:txBody>
      </p:sp>
      <p:sp>
        <p:nvSpPr>
          <p:cNvPr id="25" name="SK-30-text-24"/>
          <p:cNvSpPr/>
          <p:nvPr/>
        </p:nvSpPr>
        <p:spPr>
          <a:xfrm>
            <a:off x="719286" y="1056084"/>
            <a:ext cx="11472714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675" b="1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Exam Pearls &amp; Quick Recall</a:t>
            </a:r>
            <a:endParaRPr lang="en-US" sz="3675" dirty="0"/>
          </a:p>
        </p:txBody>
      </p:sp>
      <p:sp>
        <p:nvSpPr>
          <p:cNvPr id="26" name="SK-30-text-25"/>
          <p:cNvSpPr/>
          <p:nvPr/>
        </p:nvSpPr>
        <p:spPr>
          <a:xfrm>
            <a:off x="719286" y="1913334"/>
            <a:ext cx="11472714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46E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Consulting with confidence — what the examiner wants to hear</a:t>
            </a:r>
            <a:endParaRPr lang="en-US" sz="2100" dirty="0"/>
          </a:p>
        </p:txBody>
      </p:sp>
      <p:sp>
        <p:nvSpPr>
          <p:cNvPr id="27" name="SK-30-text-26"/>
          <p:cNvSpPr/>
          <p:nvPr/>
        </p:nvSpPr>
        <p:spPr>
          <a:xfrm>
            <a:off x="914400" y="3086100"/>
            <a:ext cx="563689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Explaining G-A Staging</a:t>
            </a:r>
            <a:endParaRPr lang="en-US" sz="1650" dirty="0"/>
          </a:p>
        </p:txBody>
      </p:sp>
      <p:sp>
        <p:nvSpPr>
          <p:cNvPr id="28" name="SK-30-text-27"/>
          <p:cNvSpPr/>
          <p:nvPr/>
        </p:nvSpPr>
        <p:spPr>
          <a:xfrm>
            <a:off x="1377553" y="3374082"/>
            <a:ext cx="358330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 plain language</a:t>
            </a:r>
            <a:endParaRPr lang="en-US" sz="1350" dirty="0"/>
          </a:p>
        </p:txBody>
      </p:sp>
      <p:sp>
        <p:nvSpPr>
          <p:cNvPr id="29" name="SK-30-text-28"/>
          <p:cNvSpPr/>
          <p:nvPr/>
        </p:nvSpPr>
        <p:spPr>
          <a:xfrm>
            <a:off x="877788" y="3710136"/>
            <a:ext cx="2182267" cy="562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Your kidneys are working at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about [X]% of normal — that's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your G stage</a:t>
            </a:r>
            <a:endParaRPr lang="en-US" sz="1200" dirty="0"/>
          </a:p>
        </p:txBody>
      </p:sp>
      <p:sp>
        <p:nvSpPr>
          <p:cNvPr id="30" name="SK-30-text-29"/>
          <p:cNvSpPr/>
          <p:nvPr/>
        </p:nvSpPr>
        <p:spPr>
          <a:xfrm>
            <a:off x="877788" y="4306788"/>
            <a:ext cx="2121396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We also check for protein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leaking — that's your A stage</a:t>
            </a:r>
            <a:endParaRPr lang="en-US" sz="1200" dirty="0"/>
          </a:p>
        </p:txBody>
      </p:sp>
      <p:sp>
        <p:nvSpPr>
          <p:cNvPr id="31" name="SK-30-text-30"/>
          <p:cNvSpPr/>
          <p:nvPr/>
        </p:nvSpPr>
        <p:spPr>
          <a:xfrm>
            <a:off x="877788" y="4738836"/>
            <a:ext cx="2170063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Together they tell us your risk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how often to monitor you</a:t>
            </a:r>
            <a:endParaRPr lang="en-US" sz="1200" dirty="0"/>
          </a:p>
        </p:txBody>
      </p:sp>
      <p:sp>
        <p:nvSpPr>
          <p:cNvPr id="32" name="SK-30-text-31"/>
          <p:cNvSpPr/>
          <p:nvPr/>
        </p:nvSpPr>
        <p:spPr>
          <a:xfrm>
            <a:off x="877788" y="5184577"/>
            <a:ext cx="2011561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Most people with early CKD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never need dialysis</a:t>
            </a:r>
            <a:endParaRPr lang="en-US" sz="1200" dirty="0"/>
          </a:p>
        </p:txBody>
      </p:sp>
      <p:sp>
        <p:nvSpPr>
          <p:cNvPr id="33" name="SK-30-text-32"/>
          <p:cNvSpPr/>
          <p:nvPr/>
        </p:nvSpPr>
        <p:spPr>
          <a:xfrm>
            <a:off x="4072086" y="3086100"/>
            <a:ext cx="3625215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Sick Day Rules</a:t>
            </a:r>
            <a:endParaRPr lang="en-US" sz="1650" dirty="0"/>
          </a:p>
        </p:txBody>
      </p:sp>
      <p:sp>
        <p:nvSpPr>
          <p:cNvPr id="34" name="SK-30-text-33"/>
          <p:cNvSpPr/>
          <p:nvPr/>
        </p:nvSpPr>
        <p:spPr>
          <a:xfrm>
            <a:off x="3864769" y="3374082"/>
            <a:ext cx="522922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Safety-netting essentials</a:t>
            </a:r>
            <a:endParaRPr lang="en-US" sz="1350" dirty="0"/>
          </a:p>
        </p:txBody>
      </p:sp>
      <p:sp>
        <p:nvSpPr>
          <p:cNvPr id="35" name="SK-30-text-34"/>
          <p:cNvSpPr/>
          <p:nvPr/>
        </p:nvSpPr>
        <p:spPr>
          <a:xfrm>
            <a:off x="3620988" y="3703290"/>
            <a:ext cx="2170063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Stop ACEi / ARB / diuretics if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vomiting, diarrhoea, or unable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 drink</a:t>
            </a:r>
            <a:endParaRPr lang="en-US" sz="1200" dirty="0"/>
          </a:p>
        </p:txBody>
      </p:sp>
      <p:sp>
        <p:nvSpPr>
          <p:cNvPr id="36" name="SK-30-text-35"/>
          <p:cNvSpPr/>
          <p:nvPr/>
        </p:nvSpPr>
        <p:spPr>
          <a:xfrm>
            <a:off x="3620988" y="4327327"/>
            <a:ext cx="2304157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Stop metformin if acutely unwell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 dehydrated</a:t>
            </a:r>
            <a:endParaRPr lang="en-US" sz="1200" dirty="0"/>
          </a:p>
        </p:txBody>
      </p:sp>
      <p:sp>
        <p:nvSpPr>
          <p:cNvPr id="37" name="SK-30-text-36"/>
          <p:cNvSpPr/>
          <p:nvPr/>
        </p:nvSpPr>
        <p:spPr>
          <a:xfrm>
            <a:off x="3620988" y="4773067"/>
            <a:ext cx="537972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Avoid NSAIDs during illness</a:t>
            </a:r>
            <a:endParaRPr lang="en-US" sz="1200" dirty="0"/>
          </a:p>
        </p:txBody>
      </p:sp>
      <p:sp>
        <p:nvSpPr>
          <p:cNvPr id="38" name="SK-30-text-37"/>
          <p:cNvSpPr/>
          <p:nvPr/>
        </p:nvSpPr>
        <p:spPr>
          <a:xfrm>
            <a:off x="3620988" y="5026819"/>
            <a:ext cx="2462659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Restart medications when eating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drinking normally for 24–48 hrs</a:t>
            </a:r>
            <a:endParaRPr lang="en-US" sz="1200" dirty="0"/>
          </a:p>
        </p:txBody>
      </p:sp>
      <p:sp>
        <p:nvSpPr>
          <p:cNvPr id="39" name="SK-30-text-38"/>
          <p:cNvSpPr/>
          <p:nvPr/>
        </p:nvSpPr>
        <p:spPr>
          <a:xfrm>
            <a:off x="3620988" y="5465713"/>
            <a:ext cx="2072580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Seek help if no improvement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within 24–48 hours</a:t>
            </a:r>
            <a:endParaRPr lang="en-US" sz="1200" dirty="0"/>
          </a:p>
        </p:txBody>
      </p:sp>
      <p:sp>
        <p:nvSpPr>
          <p:cNvPr id="40" name="SK-30-text-39"/>
          <p:cNvSpPr/>
          <p:nvPr/>
        </p:nvSpPr>
        <p:spPr>
          <a:xfrm>
            <a:off x="6571357" y="3086100"/>
            <a:ext cx="488251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Cardiovascular Risk</a:t>
            </a:r>
            <a:endParaRPr lang="en-US" sz="1650" dirty="0"/>
          </a:p>
        </p:txBody>
      </p:sp>
      <p:sp>
        <p:nvSpPr>
          <p:cNvPr id="41" name="SK-30-text-40"/>
          <p:cNvSpPr/>
          <p:nvPr/>
        </p:nvSpPr>
        <p:spPr>
          <a:xfrm>
            <a:off x="6839694" y="3367236"/>
            <a:ext cx="378904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bigger picture</a:t>
            </a:r>
            <a:endParaRPr lang="en-US" sz="1350" dirty="0"/>
          </a:p>
        </p:txBody>
      </p:sp>
      <p:sp>
        <p:nvSpPr>
          <p:cNvPr id="42" name="SK-30-text-41"/>
          <p:cNvSpPr/>
          <p:nvPr/>
        </p:nvSpPr>
        <p:spPr>
          <a:xfrm>
            <a:off x="6351984" y="3703290"/>
            <a:ext cx="2291953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CKD itself is a major CVD risk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factor — explain this proactively</a:t>
            </a:r>
            <a:endParaRPr lang="en-US" sz="1200" dirty="0"/>
          </a:p>
        </p:txBody>
      </p:sp>
      <p:sp>
        <p:nvSpPr>
          <p:cNvPr id="43" name="SK-30-text-42"/>
          <p:cNvSpPr/>
          <p:nvPr/>
        </p:nvSpPr>
        <p:spPr>
          <a:xfrm>
            <a:off x="6351984" y="4149030"/>
            <a:ext cx="2304157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Most CKD G3a patients die from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heart disease, not kidney failure</a:t>
            </a:r>
            <a:endParaRPr lang="en-US" sz="1200" dirty="0"/>
          </a:p>
        </p:txBody>
      </p:sp>
      <p:sp>
        <p:nvSpPr>
          <p:cNvPr id="44" name="SK-30-text-43"/>
          <p:cNvSpPr/>
          <p:nvPr/>
        </p:nvSpPr>
        <p:spPr>
          <a:xfrm>
            <a:off x="6351984" y="4587925"/>
            <a:ext cx="2291953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Offer statin (atorvastatin 20 mg)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regardless of CVD risk score</a:t>
            </a:r>
            <a:endParaRPr lang="en-US" sz="1200" dirty="0"/>
          </a:p>
        </p:txBody>
      </p:sp>
      <p:sp>
        <p:nvSpPr>
          <p:cNvPr id="45" name="SK-30-text-44"/>
          <p:cNvSpPr/>
          <p:nvPr/>
        </p:nvSpPr>
        <p:spPr>
          <a:xfrm>
            <a:off x="6351984" y="5026819"/>
            <a:ext cx="2084784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Address BP, diabetes control,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lifestyle together</a:t>
            </a:r>
            <a:endParaRPr lang="en-US" sz="1200" dirty="0"/>
          </a:p>
        </p:txBody>
      </p:sp>
      <p:sp>
        <p:nvSpPr>
          <p:cNvPr id="46" name="SK-30-text-45"/>
          <p:cNvSpPr/>
          <p:nvPr/>
        </p:nvSpPr>
        <p:spPr>
          <a:xfrm>
            <a:off x="6351984" y="5458867"/>
            <a:ext cx="2170063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Use QRISK3 — it includes CKD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 a variable</a:t>
            </a:r>
            <a:endParaRPr lang="en-US" sz="1200" dirty="0"/>
          </a:p>
        </p:txBody>
      </p:sp>
      <p:sp>
        <p:nvSpPr>
          <p:cNvPr id="47" name="SK-30-text-46"/>
          <p:cNvSpPr/>
          <p:nvPr/>
        </p:nvSpPr>
        <p:spPr>
          <a:xfrm>
            <a:off x="9265890" y="3086100"/>
            <a:ext cx="2926110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Smoking &amp; Lifestyle</a:t>
            </a:r>
            <a:endParaRPr lang="en-US" sz="1650" dirty="0"/>
          </a:p>
        </p:txBody>
      </p:sp>
      <p:sp>
        <p:nvSpPr>
          <p:cNvPr id="48" name="SK-30-text-47"/>
          <p:cNvSpPr/>
          <p:nvPr/>
        </p:nvSpPr>
        <p:spPr>
          <a:xfrm>
            <a:off x="9229279" y="3367236"/>
            <a:ext cx="2962721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Essential every consultation</a:t>
            </a:r>
            <a:endParaRPr lang="en-US" sz="1350" dirty="0"/>
          </a:p>
        </p:txBody>
      </p:sp>
      <p:sp>
        <p:nvSpPr>
          <p:cNvPr id="49" name="SK-30-text-48"/>
          <p:cNvSpPr/>
          <p:nvPr/>
        </p:nvSpPr>
        <p:spPr>
          <a:xfrm>
            <a:off x="9095184" y="3703290"/>
            <a:ext cx="2389584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Smoking accelerates CKD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progression — address every visit</a:t>
            </a:r>
            <a:endParaRPr lang="en-US" sz="1200" dirty="0"/>
          </a:p>
        </p:txBody>
      </p:sp>
      <p:sp>
        <p:nvSpPr>
          <p:cNvPr id="50" name="SK-30-text-49"/>
          <p:cNvSpPr/>
          <p:nvPr/>
        </p:nvSpPr>
        <p:spPr>
          <a:xfrm>
            <a:off x="9095184" y="4149030"/>
            <a:ext cx="2145655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Refer to stop smoking service;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offer pharmacotherapy</a:t>
            </a:r>
            <a:endParaRPr lang="en-US" sz="1200" dirty="0"/>
          </a:p>
        </p:txBody>
      </p:sp>
      <p:sp>
        <p:nvSpPr>
          <p:cNvPr id="51" name="SK-30-text-50"/>
          <p:cNvSpPr/>
          <p:nvPr/>
        </p:nvSpPr>
        <p:spPr>
          <a:xfrm>
            <a:off x="9095184" y="4581079"/>
            <a:ext cx="2011561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Salt restriction helps BP and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proteinuria</a:t>
            </a:r>
            <a:endParaRPr lang="en-US" sz="1200" dirty="0"/>
          </a:p>
        </p:txBody>
      </p:sp>
      <p:sp>
        <p:nvSpPr>
          <p:cNvPr id="52" name="SK-30-text-51"/>
          <p:cNvSpPr/>
          <p:nvPr/>
        </p:nvSpPr>
        <p:spPr>
          <a:xfrm>
            <a:off x="9095184" y="5026819"/>
            <a:ext cx="2060377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Regular exercise and healthy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weight reduce CVD burden</a:t>
            </a:r>
            <a:endParaRPr lang="en-US" sz="1200" dirty="0"/>
          </a:p>
        </p:txBody>
      </p:sp>
      <p:sp>
        <p:nvSpPr>
          <p:cNvPr id="53" name="SK-30-text-52"/>
          <p:cNvSpPr/>
          <p:nvPr/>
        </p:nvSpPr>
        <p:spPr>
          <a:xfrm>
            <a:off x="9095184" y="5458867"/>
            <a:ext cx="2109192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Alcohol within recommended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limits</a:t>
            </a:r>
            <a:endParaRPr lang="en-US" sz="1200" dirty="0"/>
          </a:p>
        </p:txBody>
      </p:sp>
      <p:sp>
        <p:nvSpPr>
          <p:cNvPr id="54" name="SK-30-text-53"/>
          <p:cNvSpPr/>
          <p:nvPr/>
        </p:nvSpPr>
        <p:spPr>
          <a:xfrm>
            <a:off x="3474690" y="6220123"/>
            <a:ext cx="871731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Updated to current NICE NG203 (2021) and NICE CKS (September 2025) standards</a:t>
            </a:r>
            <a:endParaRPr lang="en-US" sz="1200" dirty="0"/>
          </a:p>
        </p:txBody>
      </p:sp>
      <p:sp>
        <p:nvSpPr>
          <p:cNvPr id="56" name="SK-30-text-55"/>
          <p:cNvSpPr/>
          <p:nvPr/>
        </p:nvSpPr>
        <p:spPr>
          <a:xfrm>
            <a:off x="1414165" y="6617940"/>
            <a:ext cx="1077783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endParaRPr lang="en-US" sz="1200" dirty="0"/>
          </a:p>
        </p:txBody>
      </p:sp>
      <p:sp>
        <p:nvSpPr>
          <p:cNvPr id="57" name="SK-30-text-56"/>
          <p:cNvSpPr/>
          <p:nvPr/>
        </p:nvSpPr>
        <p:spPr>
          <a:xfrm>
            <a:off x="7948421" y="6597401"/>
            <a:ext cx="4011216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 · May 2026 · NICE NG203 / CKS 2025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4279</Words>
  <Application>Microsoft Office PowerPoint</Application>
  <PresentationFormat>Widescreen</PresentationFormat>
  <Paragraphs>842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Open Sans</vt:lpstr>
      <vt:lpstr>Roboto</vt:lpstr>
      <vt:lpstr>Montserrat</vt:lpstr>
      <vt:lpstr>Inter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2026-06-16T12:16:33Z</dcterms:created>
  <dcterms:modified xsi:type="dcterms:W3CDTF">2026-06-16T14:34:47Z</dcterms:modified>
</cp:coreProperties>
</file>