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Montserrat" panose="00000500000000000000" pitchFamily="2" charset="0"/>
      <p:regular r:id="rId13"/>
      <p:bold r:id="rId14"/>
    </p:embeddedFont>
    <p:embeddedFont>
      <p:font typeface="Open Sans" panose="020B0606030504020204" pitchFamily="34" charset="0"/>
      <p:regular r:id="rId15"/>
      <p:bold r:id="rId16"/>
    </p:embeddedFont>
    <p:embeddedFont>
      <p:font typeface="Roboto" panose="02000000000000000000" pitchFamily="2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572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1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1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48.png"/><Relationship Id="rId21" Type="http://schemas.openxmlformats.org/officeDocument/2006/relationships/image" Target="../media/image66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21" Type="http://schemas.openxmlformats.org/officeDocument/2006/relationships/image" Target="../media/image85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1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5" Type="http://schemas.openxmlformats.org/officeDocument/2006/relationships/image" Target="../media/image10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18" Type="http://schemas.openxmlformats.org/officeDocument/2006/relationships/image" Target="../media/image127.png"/><Relationship Id="rId3" Type="http://schemas.openxmlformats.org/officeDocument/2006/relationships/image" Target="../media/image1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17" Type="http://schemas.openxmlformats.org/officeDocument/2006/relationships/image" Target="../media/image12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25.png"/><Relationship Id="rId20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5" Type="http://schemas.openxmlformats.org/officeDocument/2006/relationships/image" Target="../media/image114.png"/><Relationship Id="rId15" Type="http://schemas.openxmlformats.org/officeDocument/2006/relationships/image" Target="../media/image124.png"/><Relationship Id="rId10" Type="http://schemas.openxmlformats.org/officeDocument/2006/relationships/image" Target="../media/image119.png"/><Relationship Id="rId19" Type="http://schemas.openxmlformats.org/officeDocument/2006/relationships/image" Target="../media/image128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png"/><Relationship Id="rId18" Type="http://schemas.openxmlformats.org/officeDocument/2006/relationships/image" Target="../media/image144.png"/><Relationship Id="rId3" Type="http://schemas.openxmlformats.org/officeDocument/2006/relationships/image" Target="../media/image1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17" Type="http://schemas.openxmlformats.org/officeDocument/2006/relationships/image" Target="../media/image14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5" Type="http://schemas.openxmlformats.org/officeDocument/2006/relationships/image" Target="../media/image141.png"/><Relationship Id="rId10" Type="http://schemas.openxmlformats.org/officeDocument/2006/relationships/image" Target="../media/image136.png"/><Relationship Id="rId19" Type="http://schemas.openxmlformats.org/officeDocument/2006/relationships/image" Target="../media/image145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1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5.png"/><Relationship Id="rId18" Type="http://schemas.openxmlformats.org/officeDocument/2006/relationships/image" Target="../media/image160.png"/><Relationship Id="rId3" Type="http://schemas.openxmlformats.org/officeDocument/2006/relationships/image" Target="../media/image1.png"/><Relationship Id="rId21" Type="http://schemas.openxmlformats.org/officeDocument/2006/relationships/image" Target="../media/image163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17" Type="http://schemas.openxmlformats.org/officeDocument/2006/relationships/image" Target="../media/image159.png"/><Relationship Id="rId25" Type="http://schemas.openxmlformats.org/officeDocument/2006/relationships/image" Target="../media/image16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58.png"/><Relationship Id="rId20" Type="http://schemas.openxmlformats.org/officeDocument/2006/relationships/image" Target="../media/image1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24" Type="http://schemas.openxmlformats.org/officeDocument/2006/relationships/image" Target="../media/image166.png"/><Relationship Id="rId5" Type="http://schemas.openxmlformats.org/officeDocument/2006/relationships/image" Target="../media/image147.png"/><Relationship Id="rId15" Type="http://schemas.openxmlformats.org/officeDocument/2006/relationships/image" Target="../media/image157.png"/><Relationship Id="rId23" Type="http://schemas.openxmlformats.org/officeDocument/2006/relationships/image" Target="../media/image165.png"/><Relationship Id="rId10" Type="http://schemas.openxmlformats.org/officeDocument/2006/relationships/image" Target="../media/image152.png"/><Relationship Id="rId19" Type="http://schemas.openxmlformats.org/officeDocument/2006/relationships/image" Target="../media/image161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Relationship Id="rId22" Type="http://schemas.openxmlformats.org/officeDocument/2006/relationships/image" Target="../media/image1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2669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72200"/>
            <a:ext cx="12192000" cy="6858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1498" y="-149"/>
            <a:ext cx="4730353" cy="6172200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569" y="3692575"/>
            <a:ext cx="1499592" cy="76200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3780" y="1680121"/>
            <a:ext cx="4328071" cy="4491930"/>
          </a:xfrm>
          <a:prstGeom prst="rect">
            <a:avLst/>
          </a:prstGeom>
        </p:spPr>
      </p:pic>
      <p:pic>
        <p:nvPicPr>
          <p:cNvPr id="9" name="SK-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3780" y="1515517"/>
            <a:ext cx="3742879" cy="3456384"/>
          </a:xfrm>
          <a:prstGeom prst="rect">
            <a:avLst/>
          </a:prstGeom>
        </p:spPr>
      </p:pic>
      <p:sp>
        <p:nvSpPr>
          <p:cNvPr id="10" name="SK-1-text-9"/>
          <p:cNvSpPr/>
          <p:nvPr/>
        </p:nvSpPr>
        <p:spPr>
          <a:xfrm>
            <a:off x="1102445" y="622952"/>
            <a:ext cx="4852041" cy="315367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2250" dirty="0"/>
          </a:p>
        </p:txBody>
      </p:sp>
      <p:sp>
        <p:nvSpPr>
          <p:cNvPr id="11" name="SK-1-text-10"/>
          <p:cNvSpPr/>
          <p:nvPr/>
        </p:nvSpPr>
        <p:spPr>
          <a:xfrm>
            <a:off x="1084957" y="1200150"/>
            <a:ext cx="514064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75" dirty="0"/>
          </a:p>
        </p:txBody>
      </p:sp>
      <p:sp>
        <p:nvSpPr>
          <p:cNvPr id="12" name="SK-1-text-11"/>
          <p:cNvSpPr/>
          <p:nvPr/>
        </p:nvSpPr>
        <p:spPr>
          <a:xfrm>
            <a:off x="1072753" y="2084784"/>
            <a:ext cx="5961757" cy="1577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6188"/>
              </a:lnSpc>
              <a:buNone/>
            </a:pPr>
            <a:r>
              <a:rPr lang="en-US" sz="5625" b="1" dirty="0">
                <a:solidFill>
                  <a:srgbClr val="002D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 Management</a:t>
            </a:r>
            <a:endParaRPr lang="en-US" sz="5625" dirty="0"/>
          </a:p>
          <a:p>
            <a:pPr marL="0" indent="0" algn="l">
              <a:lnSpc>
                <a:spcPts val="6188"/>
              </a:lnSpc>
              <a:buNone/>
            </a:pPr>
            <a:r>
              <a:rPr lang="en-US" sz="5625" b="1" dirty="0">
                <a:solidFill>
                  <a:srgbClr val="002D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Primary Care</a:t>
            </a:r>
            <a:endParaRPr lang="en-US" sz="5625" dirty="0"/>
          </a:p>
        </p:txBody>
      </p:sp>
      <p:sp>
        <p:nvSpPr>
          <p:cNvPr id="13" name="SK-1-text-12"/>
          <p:cNvSpPr/>
          <p:nvPr/>
        </p:nvSpPr>
        <p:spPr>
          <a:xfrm>
            <a:off x="1060698" y="4210794"/>
            <a:ext cx="6449467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for GP Trainees</a:t>
            </a:r>
            <a:endParaRPr lang="en-US" sz="2400" dirty="0"/>
          </a:p>
          <a:p>
            <a:pPr marL="0" indent="0" algn="l">
              <a:lnSpc>
                <a:spcPts val="3120"/>
              </a:lnSpc>
              <a:buNone/>
            </a:pPr>
            <a:r>
              <a:rPr lang="en-US" sz="24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&amp; SCA Exam Preparation</a:t>
            </a:r>
            <a:endParaRPr lang="en-US" sz="2400" dirty="0"/>
          </a:p>
        </p:txBody>
      </p:sp>
      <p:sp>
        <p:nvSpPr>
          <p:cNvPr id="14" name="SK-1-text-13"/>
          <p:cNvSpPr/>
          <p:nvPr/>
        </p:nvSpPr>
        <p:spPr>
          <a:xfrm>
            <a:off x="1060699" y="5452021"/>
            <a:ext cx="6205516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310"/>
              </a:lnSpc>
              <a:buNone/>
            </a:pPr>
            <a:r>
              <a:rPr lang="en-US" sz="16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Updated to NICE NG203 (2021) · NICE CKS (Sept 2025) · NICE TA1075 (July 2025)</a:t>
            </a:r>
            <a:endParaRPr lang="en-US" sz="1650" dirty="0"/>
          </a:p>
          <a:p>
            <a:pPr marL="0" indent="0" algn="l">
              <a:lnSpc>
                <a:spcPts val="2310"/>
              </a:lnSpc>
              <a:buNone/>
            </a:pPr>
            <a:r>
              <a:rPr lang="en-US" sz="16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May 2026</a:t>
            </a:r>
            <a:endParaRPr lang="en-US" sz="1650" dirty="0"/>
          </a:p>
        </p:txBody>
      </p:sp>
      <p:sp>
        <p:nvSpPr>
          <p:cNvPr id="15" name="SK-1-text-14"/>
          <p:cNvSpPr/>
          <p:nvPr/>
        </p:nvSpPr>
        <p:spPr>
          <a:xfrm>
            <a:off x="1072753" y="6528792"/>
            <a:ext cx="865441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CKD in Primary Care</a:t>
            </a:r>
            <a:endParaRPr lang="en-US" sz="1650" dirty="0"/>
          </a:p>
        </p:txBody>
      </p:sp>
      <p:sp>
        <p:nvSpPr>
          <p:cNvPr id="16" name="SK-1-text-15"/>
          <p:cNvSpPr/>
          <p:nvPr/>
        </p:nvSpPr>
        <p:spPr>
          <a:xfrm>
            <a:off x="8856315" y="6528792"/>
            <a:ext cx="311616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TA1075 · CKS 2025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01961" cy="946398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3600" y="0"/>
            <a:ext cx="2438400" cy="2297311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28042"/>
            <a:ext cx="194965" cy="6028134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556177"/>
            <a:ext cx="12192000" cy="301675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361" y="870942"/>
            <a:ext cx="1645890" cy="349746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769" y="2029867"/>
            <a:ext cx="5096173" cy="171450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96753" y="2029867"/>
            <a:ext cx="1694557" cy="329059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8400" y="3271242"/>
            <a:ext cx="2011561" cy="308521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6400" y="2091630"/>
            <a:ext cx="390079" cy="34290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3128" y="2228850"/>
            <a:ext cx="9525" cy="130299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2029867"/>
            <a:ext cx="5096173" cy="171450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66298" y="2029867"/>
            <a:ext cx="2365177" cy="329059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46690" y="3271242"/>
            <a:ext cx="2011561" cy="308521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4690" y="2091630"/>
            <a:ext cx="390079" cy="342900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4400" y="4087267"/>
            <a:ext cx="10582573" cy="1234380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6769" y="4087267"/>
            <a:ext cx="134094" cy="1234380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4400" y="5664696"/>
            <a:ext cx="10582573" cy="822871"/>
          </a:xfrm>
          <a:prstGeom prst="rect">
            <a:avLst/>
          </a:prstGeom>
        </p:spPr>
      </p:pic>
      <p:pic>
        <p:nvPicPr>
          <p:cNvPr id="20" name="SK-2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6769" y="5664696"/>
            <a:ext cx="134094" cy="822871"/>
          </a:xfrm>
          <a:prstGeom prst="rect">
            <a:avLst/>
          </a:prstGeom>
        </p:spPr>
      </p:pic>
      <p:pic>
        <p:nvPicPr>
          <p:cNvPr id="21" name="SK-2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5177730"/>
            <a:ext cx="1158180" cy="1378446"/>
          </a:xfrm>
          <a:prstGeom prst="rect">
            <a:avLst/>
          </a:prstGeom>
        </p:spPr>
      </p:pic>
      <p:pic>
        <p:nvPicPr>
          <p:cNvPr id="22" name="SK-2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60698" y="5733157"/>
            <a:ext cx="255984" cy="219373"/>
          </a:xfrm>
          <a:prstGeom prst="rect">
            <a:avLst/>
          </a:prstGeom>
        </p:spPr>
      </p:pic>
      <p:pic>
        <p:nvPicPr>
          <p:cNvPr id="23" name="SK-2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046690" y="4594771"/>
            <a:ext cx="377875" cy="383977"/>
          </a:xfrm>
          <a:prstGeom prst="rect">
            <a:avLst/>
          </a:prstGeom>
        </p:spPr>
      </p:pic>
      <p:pic>
        <p:nvPicPr>
          <p:cNvPr id="24" name="SK-2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376886" y="4581079"/>
            <a:ext cx="402282" cy="390823"/>
          </a:xfrm>
          <a:prstGeom prst="rect">
            <a:avLst/>
          </a:prstGeom>
        </p:spPr>
      </p:pic>
      <p:pic>
        <p:nvPicPr>
          <p:cNvPr id="25" name="SK-2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60698" y="4594771"/>
            <a:ext cx="487561" cy="390823"/>
          </a:xfrm>
          <a:prstGeom prst="rect">
            <a:avLst/>
          </a:prstGeom>
        </p:spPr>
      </p:pic>
      <p:sp>
        <p:nvSpPr>
          <p:cNvPr id="26" name="SK-2-text-25"/>
          <p:cNvSpPr/>
          <p:nvPr/>
        </p:nvSpPr>
        <p:spPr>
          <a:xfrm>
            <a:off x="804565" y="493663"/>
            <a:ext cx="11387435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0020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BP Targets &amp; Initial Management</a:t>
            </a:r>
            <a:endParaRPr lang="en-US" sz="4200" dirty="0"/>
          </a:p>
        </p:txBody>
      </p:sp>
      <p:sp>
        <p:nvSpPr>
          <p:cNvPr id="27" name="SK-2-text-26"/>
          <p:cNvSpPr/>
          <p:nvPr/>
        </p:nvSpPr>
        <p:spPr>
          <a:xfrm>
            <a:off x="780157" y="1309836"/>
            <a:ext cx="11411843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— Unified Thresholds by ACR Level</a:t>
            </a:r>
            <a:endParaRPr lang="en-US" sz="2100" dirty="0"/>
          </a:p>
        </p:txBody>
      </p:sp>
      <p:sp>
        <p:nvSpPr>
          <p:cNvPr id="28" name="SK-2-text-27"/>
          <p:cNvSpPr/>
          <p:nvPr/>
        </p:nvSpPr>
        <p:spPr>
          <a:xfrm>
            <a:off x="780157" y="1728192"/>
            <a:ext cx="630745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TIER 1 — BP Target Cards</a:t>
            </a:r>
            <a:endParaRPr lang="en-US" sz="1650" dirty="0"/>
          </a:p>
        </p:txBody>
      </p:sp>
      <p:sp>
        <p:nvSpPr>
          <p:cNvPr id="29" name="SK-2-text-28"/>
          <p:cNvSpPr/>
          <p:nvPr/>
        </p:nvSpPr>
        <p:spPr>
          <a:xfrm>
            <a:off x="2669977" y="2084784"/>
            <a:ext cx="28384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6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STANDARD CKD</a:t>
            </a:r>
            <a:endParaRPr lang="en-US" sz="1500" dirty="0"/>
          </a:p>
        </p:txBody>
      </p:sp>
      <p:sp>
        <p:nvSpPr>
          <p:cNvPr id="30" name="SK-2-text-29"/>
          <p:cNvSpPr/>
          <p:nvPr/>
        </p:nvSpPr>
        <p:spPr>
          <a:xfrm>
            <a:off x="1633686" y="2475607"/>
            <a:ext cx="9381173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75" b="1" dirty="0">
                <a:solidFill>
                  <a:srgbClr val="0020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&lt; 140/90 mmHg</a:t>
            </a:r>
            <a:endParaRPr lang="en-US" sz="3675" dirty="0"/>
          </a:p>
        </p:txBody>
      </p:sp>
      <p:sp>
        <p:nvSpPr>
          <p:cNvPr id="31" name="SK-2-text-30"/>
          <p:cNvSpPr/>
          <p:nvPr/>
        </p:nvSpPr>
        <p:spPr>
          <a:xfrm>
            <a:off x="2950369" y="2983111"/>
            <a:ext cx="236791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 BP</a:t>
            </a:r>
            <a:endParaRPr lang="en-US" sz="1650" dirty="0"/>
          </a:p>
        </p:txBody>
      </p:sp>
      <p:sp>
        <p:nvSpPr>
          <p:cNvPr id="32" name="SK-2-text-31"/>
          <p:cNvSpPr/>
          <p:nvPr/>
        </p:nvSpPr>
        <p:spPr>
          <a:xfrm>
            <a:off x="2487067" y="3339703"/>
            <a:ext cx="446341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&lt; 70 mg/mmol</a:t>
            </a:r>
            <a:endParaRPr lang="en-US" sz="1650" dirty="0"/>
          </a:p>
        </p:txBody>
      </p:sp>
      <p:sp>
        <p:nvSpPr>
          <p:cNvPr id="33" name="SK-2-text-32"/>
          <p:cNvSpPr/>
          <p:nvPr/>
        </p:nvSpPr>
        <p:spPr>
          <a:xfrm>
            <a:off x="7888188" y="2077938"/>
            <a:ext cx="430381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F36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 PROTEINURIA CKD</a:t>
            </a:r>
            <a:endParaRPr lang="en-US" sz="1500" dirty="0"/>
          </a:p>
        </p:txBody>
      </p:sp>
      <p:sp>
        <p:nvSpPr>
          <p:cNvPr id="34" name="SK-2-text-33"/>
          <p:cNvSpPr/>
          <p:nvPr/>
        </p:nvSpPr>
        <p:spPr>
          <a:xfrm>
            <a:off x="7229773" y="2475607"/>
            <a:ext cx="4962227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75" b="1" dirty="0">
                <a:solidFill>
                  <a:srgbClr val="0020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&lt; 130/80 mmHg</a:t>
            </a:r>
            <a:endParaRPr lang="en-US" sz="3675" dirty="0"/>
          </a:p>
        </p:txBody>
      </p:sp>
      <p:sp>
        <p:nvSpPr>
          <p:cNvPr id="35" name="SK-2-text-34"/>
          <p:cNvSpPr/>
          <p:nvPr/>
        </p:nvSpPr>
        <p:spPr>
          <a:xfrm>
            <a:off x="7046863" y="2983111"/>
            <a:ext cx="5145137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 BP · Target range 120–129 / 70–79</a:t>
            </a:r>
            <a:endParaRPr lang="en-US" sz="1650" dirty="0"/>
          </a:p>
        </p:txBody>
      </p:sp>
      <p:sp>
        <p:nvSpPr>
          <p:cNvPr id="36" name="SK-2-text-35"/>
          <p:cNvSpPr/>
          <p:nvPr/>
        </p:nvSpPr>
        <p:spPr>
          <a:xfrm>
            <a:off x="8071098" y="3346698"/>
            <a:ext cx="4120902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≥ 70 mg/mmol</a:t>
            </a:r>
            <a:endParaRPr lang="en-US" sz="1650" dirty="0"/>
          </a:p>
        </p:txBody>
      </p:sp>
      <p:sp>
        <p:nvSpPr>
          <p:cNvPr id="37" name="SK-2-text-36"/>
          <p:cNvSpPr/>
          <p:nvPr/>
        </p:nvSpPr>
        <p:spPr>
          <a:xfrm>
            <a:off x="780157" y="3833515"/>
            <a:ext cx="907351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TIER 2 — ACEi/ARB Indications Panel</a:t>
            </a:r>
            <a:endParaRPr lang="en-US" sz="1650" dirty="0"/>
          </a:p>
        </p:txBody>
      </p:sp>
      <p:sp>
        <p:nvSpPr>
          <p:cNvPr id="38" name="SK-2-text-37"/>
          <p:cNvSpPr/>
          <p:nvPr/>
        </p:nvSpPr>
        <p:spPr>
          <a:xfrm>
            <a:off x="1036290" y="4203948"/>
            <a:ext cx="7262813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to Start ACEi or ARB</a:t>
            </a:r>
            <a:endParaRPr lang="en-US" sz="1875" dirty="0"/>
          </a:p>
        </p:txBody>
      </p:sp>
      <p:sp>
        <p:nvSpPr>
          <p:cNvPr id="39" name="SK-2-text-38"/>
          <p:cNvSpPr/>
          <p:nvPr/>
        </p:nvSpPr>
        <p:spPr>
          <a:xfrm>
            <a:off x="1597075" y="4581079"/>
            <a:ext cx="61912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Diabetes + ACR ≥ 3 mg/mmol</a:t>
            </a:r>
            <a:endParaRPr lang="en-US" sz="1500" dirty="0"/>
          </a:p>
        </p:txBody>
      </p:sp>
      <p:sp>
        <p:nvSpPr>
          <p:cNvPr id="40" name="SK-2-text-39"/>
          <p:cNvSpPr/>
          <p:nvPr/>
        </p:nvSpPr>
        <p:spPr>
          <a:xfrm>
            <a:off x="1597075" y="4814292"/>
            <a:ext cx="53797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Regardless of BP or CKD stage</a:t>
            </a:r>
            <a:endParaRPr lang="en-US" sz="1200" dirty="0"/>
          </a:p>
        </p:txBody>
      </p:sp>
      <p:sp>
        <p:nvSpPr>
          <p:cNvPr id="41" name="SK-2-text-40"/>
          <p:cNvSpPr/>
          <p:nvPr/>
        </p:nvSpPr>
        <p:spPr>
          <a:xfrm>
            <a:off x="4876800" y="4581079"/>
            <a:ext cx="731520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Hypertension + ACR ≥ 30 mg/mmol</a:t>
            </a:r>
            <a:endParaRPr lang="en-US" sz="1500" dirty="0"/>
          </a:p>
        </p:txBody>
      </p:sp>
      <p:sp>
        <p:nvSpPr>
          <p:cNvPr id="42" name="SK-2-text-41"/>
          <p:cNvSpPr/>
          <p:nvPr/>
        </p:nvSpPr>
        <p:spPr>
          <a:xfrm>
            <a:off x="4840188" y="4814292"/>
            <a:ext cx="46482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Non-diabetic CKD patients</a:t>
            </a:r>
            <a:endParaRPr lang="en-US" sz="1200" dirty="0"/>
          </a:p>
        </p:txBody>
      </p:sp>
      <p:sp>
        <p:nvSpPr>
          <p:cNvPr id="43" name="SK-2-text-42"/>
          <p:cNvSpPr/>
          <p:nvPr/>
        </p:nvSpPr>
        <p:spPr>
          <a:xfrm>
            <a:off x="8485584" y="4581079"/>
            <a:ext cx="370641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≥ 70 mg/mmol</a:t>
            </a:r>
            <a:endParaRPr lang="en-US" sz="1500" dirty="0"/>
          </a:p>
        </p:txBody>
      </p:sp>
      <p:sp>
        <p:nvSpPr>
          <p:cNvPr id="44" name="SK-2-text-43"/>
          <p:cNvSpPr/>
          <p:nvPr/>
        </p:nvSpPr>
        <p:spPr>
          <a:xfrm>
            <a:off x="8485584" y="4814292"/>
            <a:ext cx="370641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patient — regardless of BP or diabetes</a:t>
            </a:r>
            <a:endParaRPr lang="en-US" sz="1200" dirty="0"/>
          </a:p>
        </p:txBody>
      </p:sp>
      <p:sp>
        <p:nvSpPr>
          <p:cNvPr id="45" name="SK-2-text-44"/>
          <p:cNvSpPr/>
          <p:nvPr/>
        </p:nvSpPr>
        <p:spPr>
          <a:xfrm>
            <a:off x="3974455" y="5068044"/>
            <a:ext cx="821754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Titrate to maximum tolerated dose before adding a second agent</a:t>
            </a:r>
            <a:endParaRPr lang="en-US" sz="1200" dirty="0"/>
          </a:p>
        </p:txBody>
      </p:sp>
      <p:sp>
        <p:nvSpPr>
          <p:cNvPr id="46" name="SK-2-text-45"/>
          <p:cNvSpPr/>
          <p:nvPr/>
        </p:nvSpPr>
        <p:spPr>
          <a:xfrm>
            <a:off x="780157" y="5410944"/>
            <a:ext cx="806767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TIER 3 — Correction Callout Box</a:t>
            </a:r>
            <a:endParaRPr lang="en-US" sz="1650" dirty="0"/>
          </a:p>
        </p:txBody>
      </p:sp>
      <p:sp>
        <p:nvSpPr>
          <p:cNvPr id="47" name="SK-2-text-46"/>
          <p:cNvSpPr/>
          <p:nvPr/>
        </p:nvSpPr>
        <p:spPr>
          <a:xfrm>
            <a:off x="1341090" y="5746998"/>
            <a:ext cx="74104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A85D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MISCONCEPTION — CORRECTED</a:t>
            </a:r>
            <a:endParaRPr lang="en-US" sz="1500" dirty="0"/>
          </a:p>
        </p:txBody>
      </p:sp>
      <p:sp>
        <p:nvSpPr>
          <p:cNvPr id="48" name="SK-2-text-47"/>
          <p:cNvSpPr/>
          <p:nvPr/>
        </p:nvSpPr>
        <p:spPr>
          <a:xfrm>
            <a:off x="1036290" y="5966371"/>
            <a:ext cx="1115571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Diabetes alone does NOT automatically require the &lt;130/80 target — this is tied to ACR ≥70 mg/mmol</a:t>
            </a:r>
            <a:endParaRPr lang="en-US" sz="1500" dirty="0"/>
          </a:p>
        </p:txBody>
      </p:sp>
      <p:sp>
        <p:nvSpPr>
          <p:cNvPr id="49" name="SK-2-text-48"/>
          <p:cNvSpPr/>
          <p:nvPr/>
        </p:nvSpPr>
        <p:spPr>
          <a:xfrm>
            <a:off x="1036290" y="6213277"/>
            <a:ext cx="1115571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QOF target of &lt;140/85 has been superseded by NICE NG203 clinical thresholds</a:t>
            </a:r>
            <a:endParaRPr lang="en-US" sz="1500" dirty="0"/>
          </a:p>
        </p:txBody>
      </p:sp>
      <p:sp>
        <p:nvSpPr>
          <p:cNvPr id="50" name="SK-2-text-49"/>
          <p:cNvSpPr/>
          <p:nvPr/>
        </p:nvSpPr>
        <p:spPr>
          <a:xfrm>
            <a:off x="255984" y="6631632"/>
            <a:ext cx="665988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Bradford VTS — CKD in Primary Care</a:t>
            </a:r>
            <a:endParaRPr lang="en-US" sz="1200" dirty="0"/>
          </a:p>
        </p:txBody>
      </p:sp>
      <p:sp>
        <p:nvSpPr>
          <p:cNvPr id="51" name="SK-2-text-50"/>
          <p:cNvSpPr/>
          <p:nvPr/>
        </p:nvSpPr>
        <p:spPr>
          <a:xfrm>
            <a:off x="10009584" y="6631632"/>
            <a:ext cx="2182416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Slide 2 of 10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6855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21196"/>
            <a:ext cx="511969" cy="17145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1110407"/>
            <a:ext cx="11058079" cy="28575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1337221"/>
            <a:ext cx="1548259" cy="34290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55" y="2779514"/>
            <a:ext cx="11058079" cy="9525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655" y="2907655"/>
            <a:ext cx="1548259" cy="349746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50455" y="2907655"/>
            <a:ext cx="4754761" cy="1556742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4886" y="2907655"/>
            <a:ext cx="4254996" cy="1556742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55" y="4590008"/>
            <a:ext cx="11058079" cy="9525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655" y="4670227"/>
            <a:ext cx="1548259" cy="363438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50455" y="4670227"/>
            <a:ext cx="4376886" cy="1810494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50455" y="4670227"/>
            <a:ext cx="4376886" cy="418207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98196" y="4670227"/>
            <a:ext cx="4681686" cy="1810494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98196" y="4670227"/>
            <a:ext cx="4681686" cy="418207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6855" y="6542484"/>
            <a:ext cx="11874996" cy="315367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399490" y="3017490"/>
            <a:ext cx="792361" cy="2605980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22369" y="2996803"/>
            <a:ext cx="292596" cy="349746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08957" y="2996803"/>
            <a:ext cx="329059" cy="349746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058079" y="2112169"/>
            <a:ext cx="585192" cy="589657"/>
          </a:xfrm>
          <a:prstGeom prst="rect">
            <a:avLst/>
          </a:prstGeom>
        </p:spPr>
      </p:pic>
      <p:sp>
        <p:nvSpPr>
          <p:cNvPr id="22" name="SK-3-text-21"/>
          <p:cNvSpPr/>
          <p:nvPr/>
        </p:nvSpPr>
        <p:spPr>
          <a:xfrm>
            <a:off x="658267" y="185142"/>
            <a:ext cx="11533733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ACE Inhibitor &amp; ARB Monitoring</a:t>
            </a:r>
            <a:endParaRPr lang="en-US" sz="3150" dirty="0"/>
          </a:p>
        </p:txBody>
      </p:sp>
      <p:sp>
        <p:nvSpPr>
          <p:cNvPr id="23" name="SK-3-text-22"/>
          <p:cNvSpPr/>
          <p:nvPr/>
        </p:nvSpPr>
        <p:spPr>
          <a:xfrm>
            <a:off x="670471" y="692646"/>
            <a:ext cx="1136142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Indications · U&amp;E Monitoring · Thresholds</a:t>
            </a:r>
            <a:endParaRPr lang="en-US" sz="1800" dirty="0"/>
          </a:p>
        </p:txBody>
      </p:sp>
      <p:sp>
        <p:nvSpPr>
          <p:cNvPr id="24" name="SK-3-text-23"/>
          <p:cNvSpPr/>
          <p:nvPr/>
        </p:nvSpPr>
        <p:spPr>
          <a:xfrm>
            <a:off x="743694" y="1398984"/>
            <a:ext cx="2609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INDICATIONS</a:t>
            </a:r>
            <a:endParaRPr lang="en-US" sz="1500" dirty="0"/>
          </a:p>
        </p:txBody>
      </p:sp>
      <p:sp>
        <p:nvSpPr>
          <p:cNvPr id="25" name="SK-3-text-24"/>
          <p:cNvSpPr/>
          <p:nvPr/>
        </p:nvSpPr>
        <p:spPr>
          <a:xfrm>
            <a:off x="2413992" y="1412677"/>
            <a:ext cx="9778008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Diabetes + ACR ≥3 mg/mmol — irrespective of hypertension or CKD stage</a:t>
            </a:r>
            <a:endParaRPr lang="en-US" sz="1650" dirty="0"/>
          </a:p>
        </p:txBody>
      </p:sp>
      <p:sp>
        <p:nvSpPr>
          <p:cNvPr id="26" name="SK-3-text-25"/>
          <p:cNvSpPr/>
          <p:nvPr/>
        </p:nvSpPr>
        <p:spPr>
          <a:xfrm>
            <a:off x="2413992" y="1769269"/>
            <a:ext cx="9778008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Non-diabetic CKD + hypertension + ACR ≥30 mg/mmol</a:t>
            </a:r>
            <a:endParaRPr lang="en-US" sz="1650" dirty="0"/>
          </a:p>
        </p:txBody>
      </p:sp>
      <p:sp>
        <p:nvSpPr>
          <p:cNvPr id="27" name="SK-3-text-26"/>
          <p:cNvSpPr/>
          <p:nvPr/>
        </p:nvSpPr>
        <p:spPr>
          <a:xfrm>
            <a:off x="2413992" y="2132707"/>
            <a:ext cx="9778008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ACR ≥70 mg/mmol — irrespective of BP or diabetes status</a:t>
            </a:r>
            <a:endParaRPr lang="en-US" sz="1650" dirty="0"/>
          </a:p>
        </p:txBody>
      </p:sp>
      <p:sp>
        <p:nvSpPr>
          <p:cNvPr id="28" name="SK-3-text-27"/>
          <p:cNvSpPr/>
          <p:nvPr/>
        </p:nvSpPr>
        <p:spPr>
          <a:xfrm>
            <a:off x="2694384" y="2482453"/>
            <a:ext cx="9497616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Titrate to maximum tolerated dose before adding a second agent.</a:t>
            </a:r>
            <a:endParaRPr lang="en-US" sz="1200" dirty="0"/>
          </a:p>
        </p:txBody>
      </p:sp>
      <p:sp>
        <p:nvSpPr>
          <p:cNvPr id="29" name="SK-3-text-28"/>
          <p:cNvSpPr/>
          <p:nvPr/>
        </p:nvSpPr>
        <p:spPr>
          <a:xfrm>
            <a:off x="743694" y="2976265"/>
            <a:ext cx="2381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MONITORING</a:t>
            </a:r>
            <a:endParaRPr lang="en-US" sz="1500" dirty="0"/>
          </a:p>
        </p:txBody>
      </p:sp>
      <p:sp>
        <p:nvSpPr>
          <p:cNvPr id="30" name="SK-3-text-29"/>
          <p:cNvSpPr/>
          <p:nvPr/>
        </p:nvSpPr>
        <p:spPr>
          <a:xfrm>
            <a:off x="2986980" y="3044875"/>
            <a:ext cx="337375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to Check</a:t>
            </a:r>
            <a:endParaRPr lang="en-US" sz="1650" dirty="0"/>
          </a:p>
        </p:txBody>
      </p:sp>
      <p:sp>
        <p:nvSpPr>
          <p:cNvPr id="31" name="SK-3-text-30"/>
          <p:cNvSpPr/>
          <p:nvPr/>
        </p:nvSpPr>
        <p:spPr>
          <a:xfrm>
            <a:off x="2657773" y="3401467"/>
            <a:ext cx="4340275" cy="10217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Check U&amp;E 2 weeks after starting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Check U&amp;E 2 weeks after every dose increase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small rise in creatinine or mild eGFR fall is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expected and acceptable.</a:t>
            </a:r>
            <a:endParaRPr lang="en-US" sz="1500" dirty="0"/>
          </a:p>
        </p:txBody>
      </p:sp>
      <p:sp>
        <p:nvSpPr>
          <p:cNvPr id="32" name="SK-3-text-31"/>
          <p:cNvSpPr/>
          <p:nvPr/>
        </p:nvSpPr>
        <p:spPr>
          <a:xfrm>
            <a:off x="6888361" y="3038029"/>
            <a:ext cx="35623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</a:t>
            </a:r>
            <a:endParaRPr lang="en-US" sz="1650" dirty="0"/>
          </a:p>
        </p:txBody>
      </p:sp>
      <p:sp>
        <p:nvSpPr>
          <p:cNvPr id="33" name="SK-3-text-32"/>
          <p:cNvSpPr/>
          <p:nvPr/>
        </p:nvSpPr>
        <p:spPr>
          <a:xfrm>
            <a:off x="7839373" y="3038029"/>
            <a:ext cx="337375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to Check</a:t>
            </a:r>
            <a:endParaRPr lang="en-US" sz="1650" dirty="0"/>
          </a:p>
        </p:txBody>
      </p:sp>
      <p:sp>
        <p:nvSpPr>
          <p:cNvPr id="34" name="SK-3-text-33"/>
          <p:cNvSpPr/>
          <p:nvPr/>
        </p:nvSpPr>
        <p:spPr>
          <a:xfrm>
            <a:off x="7534573" y="3387775"/>
            <a:ext cx="23812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Creatinine</a:t>
            </a:r>
            <a:endParaRPr lang="en-US" sz="1500" dirty="0"/>
          </a:p>
        </p:txBody>
      </p:sp>
      <p:sp>
        <p:nvSpPr>
          <p:cNvPr id="35" name="SK-3-text-34"/>
          <p:cNvSpPr/>
          <p:nvPr/>
        </p:nvSpPr>
        <p:spPr>
          <a:xfrm>
            <a:off x="7534573" y="3648373"/>
            <a:ext cx="10096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eGFR</a:t>
            </a:r>
            <a:endParaRPr lang="en-US" sz="1500" dirty="0"/>
          </a:p>
        </p:txBody>
      </p:sp>
      <p:sp>
        <p:nvSpPr>
          <p:cNvPr id="36" name="SK-3-text-35"/>
          <p:cNvSpPr/>
          <p:nvPr/>
        </p:nvSpPr>
        <p:spPr>
          <a:xfrm>
            <a:off x="7534573" y="3902125"/>
            <a:ext cx="329565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Potassium (K⁺)</a:t>
            </a:r>
            <a:endParaRPr lang="en-US" sz="1500" dirty="0"/>
          </a:p>
        </p:txBody>
      </p:sp>
      <p:sp>
        <p:nvSpPr>
          <p:cNvPr id="37" name="SK-3-text-36"/>
          <p:cNvSpPr/>
          <p:nvPr/>
        </p:nvSpPr>
        <p:spPr>
          <a:xfrm>
            <a:off x="7534573" y="4190107"/>
            <a:ext cx="465742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Baseline U&amp;E before starting is essential.</a:t>
            </a:r>
            <a:endParaRPr lang="en-US" sz="1200" dirty="0"/>
          </a:p>
        </p:txBody>
      </p:sp>
      <p:sp>
        <p:nvSpPr>
          <p:cNvPr id="38" name="SK-3-text-37"/>
          <p:cNvSpPr/>
          <p:nvPr/>
        </p:nvSpPr>
        <p:spPr>
          <a:xfrm>
            <a:off x="11350675" y="3038029"/>
            <a:ext cx="35623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</a:t>
            </a:r>
            <a:endParaRPr lang="en-US" sz="1650" dirty="0"/>
          </a:p>
        </p:txBody>
      </p:sp>
      <p:sp>
        <p:nvSpPr>
          <p:cNvPr id="39" name="SK-3-text-38"/>
          <p:cNvSpPr/>
          <p:nvPr/>
        </p:nvSpPr>
        <p:spPr>
          <a:xfrm>
            <a:off x="743694" y="4738836"/>
            <a:ext cx="23812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THRESHOLDS</a:t>
            </a:r>
            <a:endParaRPr lang="en-US" sz="1500" dirty="0"/>
          </a:p>
        </p:txBody>
      </p:sp>
      <p:sp>
        <p:nvSpPr>
          <p:cNvPr id="40" name="SK-3-text-39"/>
          <p:cNvSpPr/>
          <p:nvPr/>
        </p:nvSpPr>
        <p:spPr>
          <a:xfrm>
            <a:off x="2523679" y="4759375"/>
            <a:ext cx="639127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✓ ACCEPTABLE — Continue</a:t>
            </a:r>
            <a:endParaRPr lang="en-US" sz="1650" dirty="0"/>
          </a:p>
        </p:txBody>
      </p:sp>
      <p:sp>
        <p:nvSpPr>
          <p:cNvPr id="41" name="SK-3-text-40"/>
          <p:cNvSpPr/>
          <p:nvPr/>
        </p:nvSpPr>
        <p:spPr>
          <a:xfrm>
            <a:off x="3438079" y="5280571"/>
            <a:ext cx="2340769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Creatinine rise ≤ 30%</a:t>
            </a:r>
            <a:endParaRPr lang="en-US" sz="1650" dirty="0"/>
          </a:p>
          <a:p>
            <a:pPr marL="0" indent="0" algn="ctr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eGFR fall ≤ 25%</a:t>
            </a:r>
            <a:endParaRPr lang="en-US" sz="1650" dirty="0"/>
          </a:p>
        </p:txBody>
      </p:sp>
      <p:sp>
        <p:nvSpPr>
          <p:cNvPr id="42" name="SK-3-text-41"/>
          <p:cNvSpPr/>
          <p:nvPr/>
        </p:nvSpPr>
        <p:spPr>
          <a:xfrm>
            <a:off x="3241477" y="6151513"/>
            <a:ext cx="266089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 and recheck in 4–8 weeks</a:t>
            </a:r>
            <a:endParaRPr lang="en-US" sz="1200" dirty="0"/>
          </a:p>
        </p:txBody>
      </p:sp>
      <p:sp>
        <p:nvSpPr>
          <p:cNvPr id="43" name="SK-3-text-42"/>
          <p:cNvSpPr/>
          <p:nvPr/>
        </p:nvSpPr>
        <p:spPr>
          <a:xfrm>
            <a:off x="7059067" y="4759375"/>
            <a:ext cx="5132933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 ✕ STOP — Seek Specialist Advice</a:t>
            </a:r>
            <a:endParaRPr lang="en-US" sz="1650" dirty="0"/>
          </a:p>
        </p:txBody>
      </p:sp>
      <p:sp>
        <p:nvSpPr>
          <p:cNvPr id="44" name="SK-3-text-43"/>
          <p:cNvSpPr/>
          <p:nvPr/>
        </p:nvSpPr>
        <p:spPr>
          <a:xfrm>
            <a:off x="8119765" y="5150346"/>
            <a:ext cx="2352973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Creatinine rise &gt; 30%</a:t>
            </a:r>
            <a:endParaRPr lang="en-US" sz="1650" dirty="0"/>
          </a:p>
          <a:p>
            <a:pPr marL="0" indent="0" algn="ctr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eGFR fall &gt; 25%</a:t>
            </a:r>
            <a:endParaRPr lang="en-US" sz="1650" dirty="0"/>
          </a:p>
        </p:txBody>
      </p:sp>
      <p:sp>
        <p:nvSpPr>
          <p:cNvPr id="45" name="SK-3-text-44"/>
          <p:cNvSpPr/>
          <p:nvPr/>
        </p:nvSpPr>
        <p:spPr>
          <a:xfrm>
            <a:off x="7213997" y="5719465"/>
            <a:ext cx="4152454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K⁺ &gt; 6.0 mmol/L → Stop immediately</a:t>
            </a:r>
            <a:endParaRPr lang="en-US" sz="1650" dirty="0"/>
          </a:p>
        </p:txBody>
      </p:sp>
      <p:sp>
        <p:nvSpPr>
          <p:cNvPr id="46" name="SK-3-text-45"/>
          <p:cNvSpPr/>
          <p:nvPr/>
        </p:nvSpPr>
        <p:spPr>
          <a:xfrm>
            <a:off x="7278588" y="6021288"/>
            <a:ext cx="4011067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Consider renovascular disease. If proteinuric, seek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nephrology advice before permanent discontinuation.</a:t>
            </a:r>
            <a:endParaRPr lang="en-US" sz="1200" dirty="0"/>
          </a:p>
        </p:txBody>
      </p:sp>
      <p:sp>
        <p:nvSpPr>
          <p:cNvPr id="47" name="SK-3-text-46"/>
          <p:cNvSpPr/>
          <p:nvPr/>
        </p:nvSpPr>
        <p:spPr>
          <a:xfrm>
            <a:off x="353467" y="6604248"/>
            <a:ext cx="629412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— CKD in Primary Care</a:t>
            </a:r>
            <a:endParaRPr lang="en-US" sz="1200" dirty="0"/>
          </a:p>
        </p:txBody>
      </p:sp>
      <p:sp>
        <p:nvSpPr>
          <p:cNvPr id="48" name="SK-3-text-47"/>
          <p:cNvSpPr/>
          <p:nvPr/>
        </p:nvSpPr>
        <p:spPr>
          <a:xfrm>
            <a:off x="5571679" y="6604248"/>
            <a:ext cx="28194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3 of 10</a:t>
            </a:r>
            <a:endParaRPr lang="en-US" sz="1200" dirty="0"/>
          </a:p>
        </p:txBody>
      </p:sp>
      <p:sp>
        <p:nvSpPr>
          <p:cNvPr id="49" name="SK-3-text-48"/>
          <p:cNvSpPr/>
          <p:nvPr/>
        </p:nvSpPr>
        <p:spPr>
          <a:xfrm>
            <a:off x="9006780" y="6604248"/>
            <a:ext cx="302656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NG203 · 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" y="356592"/>
            <a:ext cx="2471057" cy="356592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421011"/>
            <a:ext cx="1524000" cy="3810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6675" y="891480"/>
            <a:ext cx="1755577" cy="356592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1618357"/>
            <a:ext cx="10948392" cy="761107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859" y="2619673"/>
            <a:ext cx="5205859" cy="2750046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859" y="2619673"/>
            <a:ext cx="5205859" cy="521196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1984" y="2619673"/>
            <a:ext cx="5205859" cy="2750046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1984" y="2619673"/>
            <a:ext cx="5205859" cy="521196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1200" y="3710136"/>
            <a:ext cx="609600" cy="34290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490" y="5568553"/>
            <a:ext cx="3828157" cy="637729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18298" y="5568553"/>
            <a:ext cx="2608957" cy="637729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97961" y="5568553"/>
            <a:ext cx="4059882" cy="637729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405265"/>
            <a:ext cx="12192000" cy="452586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02996" y="5602932"/>
            <a:ext cx="548580" cy="548580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66965" y="5616625"/>
            <a:ext cx="511969" cy="555427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1655" y="5616625"/>
            <a:ext cx="560784" cy="555427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986980" y="3305473"/>
            <a:ext cx="487561" cy="493663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5584" y="1824186"/>
            <a:ext cx="304800" cy="370284"/>
          </a:xfrm>
          <a:prstGeom prst="rect">
            <a:avLst/>
          </a:prstGeom>
        </p:spPr>
      </p:pic>
      <p:sp>
        <p:nvSpPr>
          <p:cNvPr id="21" name="SK-4-text-20"/>
          <p:cNvSpPr/>
          <p:nvPr/>
        </p:nvSpPr>
        <p:spPr>
          <a:xfrm>
            <a:off x="732532" y="438894"/>
            <a:ext cx="2228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TA1075 · July 2025</a:t>
            </a:r>
            <a:endParaRPr lang="en-US" sz="1500" dirty="0"/>
          </a:p>
        </p:txBody>
      </p:sp>
      <p:sp>
        <p:nvSpPr>
          <p:cNvPr id="22" name="SK-4-text-21"/>
          <p:cNvSpPr/>
          <p:nvPr/>
        </p:nvSpPr>
        <p:spPr>
          <a:xfrm>
            <a:off x="597396" y="822871"/>
            <a:ext cx="11594604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825" b="1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SGLT2 Inhibitors: 2025 Update</a:t>
            </a:r>
            <a:endParaRPr lang="en-US" sz="3825" dirty="0"/>
          </a:p>
        </p:txBody>
      </p:sp>
      <p:sp>
        <p:nvSpPr>
          <p:cNvPr id="23" name="SK-4-text-22"/>
          <p:cNvSpPr/>
          <p:nvPr/>
        </p:nvSpPr>
        <p:spPr>
          <a:xfrm>
            <a:off x="9896177" y="939403"/>
            <a:ext cx="157995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Updated Criteria</a:t>
            </a:r>
            <a:endParaRPr lang="en-US" sz="1650" dirty="0"/>
          </a:p>
        </p:txBody>
      </p:sp>
      <p:sp>
        <p:nvSpPr>
          <p:cNvPr id="24" name="SK-4-text-23"/>
          <p:cNvSpPr/>
          <p:nvPr/>
        </p:nvSpPr>
        <p:spPr>
          <a:xfrm>
            <a:off x="1548259" y="1728192"/>
            <a:ext cx="9058573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8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Prerequisite: Add-on to optimised standard care including highest tolerated licensed</a:t>
            </a:r>
            <a:endParaRPr lang="en-US" sz="1875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8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 of ACEi or ARB (unless contraindicated)</a:t>
            </a:r>
            <a:endParaRPr lang="en-US" sz="1875" dirty="0"/>
          </a:p>
        </p:txBody>
      </p:sp>
      <p:sp>
        <p:nvSpPr>
          <p:cNvPr id="25" name="SK-4-text-24"/>
          <p:cNvSpPr/>
          <p:nvPr/>
        </p:nvSpPr>
        <p:spPr>
          <a:xfrm>
            <a:off x="1286619" y="2743200"/>
            <a:ext cx="3876229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20 – &lt;45 ml/min/1.73m²</a:t>
            </a:r>
            <a:endParaRPr lang="en-US" sz="2100" dirty="0"/>
          </a:p>
        </p:txBody>
      </p:sp>
      <p:sp>
        <p:nvSpPr>
          <p:cNvPr id="26" name="SK-4-text-25"/>
          <p:cNvSpPr/>
          <p:nvPr/>
        </p:nvSpPr>
        <p:spPr>
          <a:xfrm>
            <a:off x="2444800" y="3895279"/>
            <a:ext cx="1584127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patient</a:t>
            </a:r>
            <a:endParaRPr lang="en-US" sz="2100" dirty="0"/>
          </a:p>
        </p:txBody>
      </p:sp>
      <p:sp>
        <p:nvSpPr>
          <p:cNvPr id="27" name="SK-4-text-26"/>
          <p:cNvSpPr/>
          <p:nvPr/>
        </p:nvSpPr>
        <p:spPr>
          <a:xfrm>
            <a:off x="1218158" y="4265563"/>
            <a:ext cx="402520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Regardless of ACR or diabetes status</a:t>
            </a:r>
            <a:endParaRPr lang="en-US" sz="1950" dirty="0"/>
          </a:p>
        </p:txBody>
      </p:sp>
      <p:sp>
        <p:nvSpPr>
          <p:cNvPr id="28" name="SK-4-text-27"/>
          <p:cNvSpPr/>
          <p:nvPr/>
        </p:nvSpPr>
        <p:spPr>
          <a:xfrm>
            <a:off x="2176016" y="4917132"/>
            <a:ext cx="210949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initiate if eGFR &lt;15</a:t>
            </a:r>
            <a:endParaRPr lang="en-US" sz="1350" dirty="0"/>
          </a:p>
        </p:txBody>
      </p:sp>
      <p:sp>
        <p:nvSpPr>
          <p:cNvPr id="29" name="SK-4-text-28"/>
          <p:cNvSpPr/>
          <p:nvPr/>
        </p:nvSpPr>
        <p:spPr>
          <a:xfrm>
            <a:off x="7102078" y="2743200"/>
            <a:ext cx="3693319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45 – 90 ml/min/1.73m²</a:t>
            </a:r>
            <a:endParaRPr lang="en-US" sz="2100" dirty="0"/>
          </a:p>
        </p:txBody>
      </p:sp>
      <p:sp>
        <p:nvSpPr>
          <p:cNvPr id="30" name="SK-4-text-29"/>
          <p:cNvSpPr/>
          <p:nvPr/>
        </p:nvSpPr>
        <p:spPr>
          <a:xfrm>
            <a:off x="7292429" y="3415159"/>
            <a:ext cx="3288357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Either condition required:</a:t>
            </a:r>
            <a:endParaRPr lang="en-US" sz="2250" dirty="0"/>
          </a:p>
        </p:txBody>
      </p:sp>
      <p:sp>
        <p:nvSpPr>
          <p:cNvPr id="31" name="SK-4-text-30"/>
          <p:cNvSpPr/>
          <p:nvPr/>
        </p:nvSpPr>
        <p:spPr>
          <a:xfrm>
            <a:off x="7656463" y="3826669"/>
            <a:ext cx="4535537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♦ uACR ≥22.6 mg/mmol</a:t>
            </a:r>
            <a:endParaRPr lang="en-US" sz="1950" dirty="0"/>
          </a:p>
        </p:txBody>
      </p:sp>
      <p:sp>
        <p:nvSpPr>
          <p:cNvPr id="32" name="SK-4-text-31"/>
          <p:cNvSpPr/>
          <p:nvPr/>
        </p:nvSpPr>
        <p:spPr>
          <a:xfrm>
            <a:off x="7656463" y="4210794"/>
            <a:ext cx="4535537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♦ Type 2 Diabetes</a:t>
            </a:r>
            <a:endParaRPr lang="en-US" sz="1950" dirty="0"/>
          </a:p>
        </p:txBody>
      </p:sp>
      <p:sp>
        <p:nvSpPr>
          <p:cNvPr id="33" name="SK-4-text-32"/>
          <p:cNvSpPr/>
          <p:nvPr/>
        </p:nvSpPr>
        <p:spPr>
          <a:xfrm>
            <a:off x="6528495" y="4917132"/>
            <a:ext cx="482828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Both conditions increase eligibility — either alone is sufficient</a:t>
            </a:r>
            <a:endParaRPr lang="en-US" sz="1350" dirty="0"/>
          </a:p>
        </p:txBody>
      </p:sp>
      <p:sp>
        <p:nvSpPr>
          <p:cNvPr id="34" name="SK-4-text-33"/>
          <p:cNvSpPr/>
          <p:nvPr/>
        </p:nvSpPr>
        <p:spPr>
          <a:xfrm>
            <a:off x="1231255" y="5657850"/>
            <a:ext cx="3145482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Dapagliflozin 10mg OD or Empagliflozin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10mg OD — prescribe least expensive</a:t>
            </a:r>
            <a:endParaRPr lang="en-US" sz="1350" dirty="0"/>
          </a:p>
        </p:txBody>
      </p:sp>
      <p:sp>
        <p:nvSpPr>
          <p:cNvPr id="35" name="SK-4-text-34"/>
          <p:cNvSpPr/>
          <p:nvPr/>
        </p:nvSpPr>
        <p:spPr>
          <a:xfrm>
            <a:off x="5327898" y="5657850"/>
            <a:ext cx="1743373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for T1DM without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specialist advice</a:t>
            </a:r>
            <a:endParaRPr lang="en-US" sz="1350" dirty="0"/>
          </a:p>
        </p:txBody>
      </p:sp>
      <p:sp>
        <p:nvSpPr>
          <p:cNvPr id="36" name="SK-4-text-35"/>
          <p:cNvSpPr/>
          <p:nvPr/>
        </p:nvSpPr>
        <p:spPr>
          <a:xfrm>
            <a:off x="7900392" y="5657850"/>
            <a:ext cx="3572173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Glucose-lowering effect reduced if eGFR &lt;45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2B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may need additional antidiabetic agents</a:t>
            </a:r>
            <a:endParaRPr lang="en-US" sz="1350" dirty="0"/>
          </a:p>
        </p:txBody>
      </p:sp>
      <p:sp>
        <p:nvSpPr>
          <p:cNvPr id="37" name="SK-4-text-36"/>
          <p:cNvSpPr/>
          <p:nvPr/>
        </p:nvSpPr>
        <p:spPr>
          <a:xfrm>
            <a:off x="597396" y="6556177"/>
            <a:ext cx="70808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CKD in Primary Care</a:t>
            </a:r>
            <a:endParaRPr lang="en-US" sz="1350" dirty="0"/>
          </a:p>
        </p:txBody>
      </p:sp>
      <p:sp>
        <p:nvSpPr>
          <p:cNvPr id="38" name="SK-4-text-37"/>
          <p:cNvSpPr/>
          <p:nvPr/>
        </p:nvSpPr>
        <p:spPr>
          <a:xfrm>
            <a:off x="5833616" y="6556177"/>
            <a:ext cx="51241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/ 10</a:t>
            </a:r>
            <a:endParaRPr lang="en-US" sz="1350" dirty="0"/>
          </a:p>
        </p:txBody>
      </p:sp>
      <p:sp>
        <p:nvSpPr>
          <p:cNvPr id="39" name="SK-4-text-38"/>
          <p:cNvSpPr/>
          <p:nvPr/>
        </p:nvSpPr>
        <p:spPr>
          <a:xfrm>
            <a:off x="9753154" y="6542484"/>
            <a:ext cx="182909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TA1075 · July 2025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298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192" y="842367"/>
            <a:ext cx="6547098" cy="5715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92" y="1337221"/>
            <a:ext cx="4596259" cy="2263080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192" y="3992761"/>
            <a:ext cx="8985498" cy="3810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92" y="4217640"/>
            <a:ext cx="1706761" cy="205740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859" y="4217640"/>
            <a:ext cx="1609279" cy="89148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8400" y="4217640"/>
            <a:ext cx="1706761" cy="2057400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7067" y="4217640"/>
            <a:ext cx="1609279" cy="89148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91459" y="4217640"/>
            <a:ext cx="1706761" cy="2057400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0275" y="4217640"/>
            <a:ext cx="1609279" cy="89148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4667" y="4217640"/>
            <a:ext cx="1706761" cy="2057400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3482" y="4217640"/>
            <a:ext cx="1609279" cy="89148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97875" y="4217640"/>
            <a:ext cx="1706761" cy="2057400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46690" y="4217640"/>
            <a:ext cx="1609279" cy="89148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51082" y="4217640"/>
            <a:ext cx="1706761" cy="2057400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99898" y="4217640"/>
            <a:ext cx="1609279" cy="89148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298" y="6549330"/>
            <a:ext cx="12045553" cy="308521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72886" y="4491930"/>
            <a:ext cx="621655" cy="733723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36769" y="4512469"/>
            <a:ext cx="914400" cy="685800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93396" y="4471392"/>
            <a:ext cx="682675" cy="767953"/>
          </a:xfrm>
          <a:prstGeom prst="rect">
            <a:avLst/>
          </a:prstGeom>
        </p:spPr>
      </p:pic>
      <p:pic>
        <p:nvPicPr>
          <p:cNvPr id="23" name="SK-5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27984" y="4512469"/>
            <a:ext cx="682675" cy="685800"/>
          </a:xfrm>
          <a:prstGeom prst="rect">
            <a:avLst/>
          </a:prstGeom>
        </p:spPr>
      </p:pic>
      <p:pic>
        <p:nvPicPr>
          <p:cNvPr id="24" name="SK-5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950369" y="4464546"/>
            <a:ext cx="743694" cy="774948"/>
          </a:xfrm>
          <a:prstGeom prst="rect">
            <a:avLst/>
          </a:prstGeom>
        </p:spPr>
      </p:pic>
      <p:pic>
        <p:nvPicPr>
          <p:cNvPr id="25" name="SK-5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60698" y="4457700"/>
            <a:ext cx="767953" cy="781794"/>
          </a:xfrm>
          <a:prstGeom prst="rect">
            <a:avLst/>
          </a:prstGeom>
        </p:spPr>
      </p:pic>
      <p:pic>
        <p:nvPicPr>
          <p:cNvPr id="26" name="SK-5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45569" y="1501825"/>
            <a:ext cx="463153" cy="473125"/>
          </a:xfrm>
          <a:prstGeom prst="rect">
            <a:avLst/>
          </a:prstGeom>
        </p:spPr>
      </p:pic>
      <p:sp>
        <p:nvSpPr>
          <p:cNvPr id="27" name="SK-5-text-26"/>
          <p:cNvSpPr/>
          <p:nvPr/>
        </p:nvSpPr>
        <p:spPr>
          <a:xfrm>
            <a:off x="572988" y="253603"/>
            <a:ext cx="11619012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2D5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Cardiovascular Risk &amp; Lifestyle</a:t>
            </a:r>
            <a:endParaRPr lang="en-US" sz="3300" dirty="0"/>
          </a:p>
        </p:txBody>
      </p:sp>
      <p:sp>
        <p:nvSpPr>
          <p:cNvPr id="28" name="SK-5-text-27"/>
          <p:cNvSpPr/>
          <p:nvPr/>
        </p:nvSpPr>
        <p:spPr>
          <a:xfrm>
            <a:off x="585192" y="1028700"/>
            <a:ext cx="969645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 NG203 · Protecting the heart in CKD</a:t>
            </a:r>
            <a:endParaRPr lang="en-US" sz="1500" dirty="0"/>
          </a:p>
        </p:txBody>
      </p:sp>
      <p:sp>
        <p:nvSpPr>
          <p:cNvPr id="29" name="SK-5-text-28"/>
          <p:cNvSpPr/>
          <p:nvPr/>
        </p:nvSpPr>
        <p:spPr>
          <a:xfrm>
            <a:off x="1280071" y="2057400"/>
            <a:ext cx="3194298" cy="802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Atorvastatin 20mg</a:t>
            </a:r>
            <a:endParaRPr lang="en-US" sz="2400" dirty="0"/>
          </a:p>
          <a:p>
            <a:pPr marL="0" indent="0" algn="ctr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for ALL CKD patients</a:t>
            </a:r>
            <a:endParaRPr lang="en-US" sz="2400" dirty="0"/>
          </a:p>
        </p:txBody>
      </p:sp>
      <p:sp>
        <p:nvSpPr>
          <p:cNvPr id="30" name="SK-5-text-29"/>
          <p:cNvSpPr/>
          <p:nvPr/>
        </p:nvSpPr>
        <p:spPr>
          <a:xfrm>
            <a:off x="825103" y="2893963"/>
            <a:ext cx="4116437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dirty="0">
                <a:solidFill>
                  <a:srgbClr val="BBBBB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Regardless of 10-year CVD risk score (NICE NG203)</a:t>
            </a:r>
            <a:endParaRPr lang="en-US" sz="1275" dirty="0"/>
          </a:p>
        </p:txBody>
      </p:sp>
      <p:sp>
        <p:nvSpPr>
          <p:cNvPr id="31" name="SK-5-text-30"/>
          <p:cNvSpPr/>
          <p:nvPr/>
        </p:nvSpPr>
        <p:spPr>
          <a:xfrm>
            <a:off x="1437084" y="3236863"/>
            <a:ext cx="288027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BBBBB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 just high-risk — everyone with CKD</a:t>
            </a:r>
            <a:endParaRPr lang="en-US" sz="1200" dirty="0"/>
          </a:p>
        </p:txBody>
      </p:sp>
      <p:sp>
        <p:nvSpPr>
          <p:cNvPr id="32" name="SK-5-text-31"/>
          <p:cNvSpPr/>
          <p:nvPr/>
        </p:nvSpPr>
        <p:spPr>
          <a:xfrm>
            <a:off x="5498455" y="1357759"/>
            <a:ext cx="6059388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535"/>
              </a:lnSpc>
              <a:buNone/>
            </a:pPr>
            <a:r>
              <a:rPr lang="en-US" sz="19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Aspirin — Offer antiplatelet therapy to CKD patients</a:t>
            </a:r>
            <a:endParaRPr lang="en-US" sz="1950" dirty="0"/>
          </a:p>
          <a:p>
            <a:pPr marL="0" indent="0" algn="l">
              <a:lnSpc>
                <a:spcPts val="2535"/>
              </a:lnSpc>
              <a:buNone/>
            </a:pPr>
            <a:r>
              <a:rPr lang="en-US" sz="19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with established CVD (not primary prevention)</a:t>
            </a:r>
            <a:endParaRPr lang="en-US" sz="1950" dirty="0"/>
          </a:p>
        </p:txBody>
      </p:sp>
      <p:sp>
        <p:nvSpPr>
          <p:cNvPr id="33" name="SK-5-text-32"/>
          <p:cNvSpPr/>
          <p:nvPr/>
        </p:nvSpPr>
        <p:spPr>
          <a:xfrm>
            <a:off x="5498455" y="2153394"/>
            <a:ext cx="6034980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535"/>
              </a:lnSpc>
              <a:buNone/>
            </a:pPr>
            <a:r>
              <a:rPr lang="en-US" sz="19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Glycaemic control — SGLT2 inhibitors have renal-</a:t>
            </a:r>
            <a:endParaRPr lang="en-US" sz="1950" dirty="0"/>
          </a:p>
          <a:p>
            <a:pPr marL="0" indent="0" algn="l">
              <a:lnSpc>
                <a:spcPts val="2535"/>
              </a:lnSpc>
              <a:buNone/>
            </a:pPr>
            <a:r>
              <a:rPr lang="en-US" sz="19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protective effects beyond glucose lowering in T2DM</a:t>
            </a:r>
            <a:endParaRPr lang="en-US" sz="1950" dirty="0"/>
          </a:p>
        </p:txBody>
      </p:sp>
      <p:sp>
        <p:nvSpPr>
          <p:cNvPr id="34" name="SK-5-text-33"/>
          <p:cNvSpPr/>
          <p:nvPr/>
        </p:nvSpPr>
        <p:spPr>
          <a:xfrm>
            <a:off x="5498455" y="2948880"/>
            <a:ext cx="5986165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535"/>
              </a:lnSpc>
              <a:buNone/>
            </a:pPr>
            <a:r>
              <a:rPr lang="en-US" sz="19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CVD is the leading cause of death in CKD — more</a:t>
            </a:r>
            <a:endParaRPr lang="en-US" sz="1950" dirty="0"/>
          </a:p>
          <a:p>
            <a:pPr marL="0" indent="0" algn="l">
              <a:lnSpc>
                <a:spcPts val="2535"/>
              </a:lnSpc>
              <a:buNone/>
            </a:pPr>
            <a:r>
              <a:rPr lang="en-US" sz="19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likely than kidney failure for most patients</a:t>
            </a:r>
            <a:endParaRPr lang="en-US" sz="1950" dirty="0"/>
          </a:p>
        </p:txBody>
      </p:sp>
      <p:sp>
        <p:nvSpPr>
          <p:cNvPr id="35" name="SK-5-text-34"/>
          <p:cNvSpPr/>
          <p:nvPr/>
        </p:nvSpPr>
        <p:spPr>
          <a:xfrm>
            <a:off x="9655969" y="3867894"/>
            <a:ext cx="2536031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Lifestyle Modifications</a:t>
            </a:r>
            <a:endParaRPr lang="en-US" sz="1500" dirty="0"/>
          </a:p>
        </p:txBody>
      </p:sp>
      <p:sp>
        <p:nvSpPr>
          <p:cNvPr id="36" name="SK-5-text-35"/>
          <p:cNvSpPr/>
          <p:nvPr/>
        </p:nvSpPr>
        <p:spPr>
          <a:xfrm>
            <a:off x="666899" y="5369719"/>
            <a:ext cx="1531144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Stop Smoking</a:t>
            </a:r>
            <a:endParaRPr lang="en-US" sz="1650" dirty="0"/>
          </a:p>
        </p:txBody>
      </p:sp>
      <p:sp>
        <p:nvSpPr>
          <p:cNvPr id="37" name="SK-5-text-36"/>
          <p:cNvSpPr/>
          <p:nvPr/>
        </p:nvSpPr>
        <p:spPr>
          <a:xfrm>
            <a:off x="719286" y="5719465"/>
            <a:ext cx="1438573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Progression doubles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 smokers</a:t>
            </a:r>
            <a:endParaRPr lang="en-US" sz="1200" dirty="0"/>
          </a:p>
        </p:txBody>
      </p:sp>
      <p:sp>
        <p:nvSpPr>
          <p:cNvPr id="38" name="SK-5-text-37"/>
          <p:cNvSpPr/>
          <p:nvPr/>
        </p:nvSpPr>
        <p:spPr>
          <a:xfrm>
            <a:off x="2654201" y="5369719"/>
            <a:ext cx="1311771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Reduce Salt</a:t>
            </a:r>
            <a:endParaRPr lang="en-US" sz="1650" dirty="0"/>
          </a:p>
        </p:txBody>
      </p:sp>
      <p:sp>
        <p:nvSpPr>
          <p:cNvPr id="39" name="SK-5-text-38"/>
          <p:cNvSpPr/>
          <p:nvPr/>
        </p:nvSpPr>
        <p:spPr>
          <a:xfrm>
            <a:off x="2487067" y="5719465"/>
            <a:ext cx="1621482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Aim &lt;6g/day — lowers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BP &amp; proteinuria</a:t>
            </a:r>
            <a:endParaRPr lang="en-US" sz="1200" dirty="0"/>
          </a:p>
        </p:txBody>
      </p:sp>
      <p:sp>
        <p:nvSpPr>
          <p:cNvPr id="40" name="SK-5-text-39"/>
          <p:cNvSpPr/>
          <p:nvPr/>
        </p:nvSpPr>
        <p:spPr>
          <a:xfrm>
            <a:off x="4336703" y="5369719"/>
            <a:ext cx="1665238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Weight Control</a:t>
            </a:r>
            <a:endParaRPr lang="en-US" sz="1650" dirty="0"/>
          </a:p>
        </p:txBody>
      </p:sp>
      <p:sp>
        <p:nvSpPr>
          <p:cNvPr id="41" name="SK-5-text-40"/>
          <p:cNvSpPr/>
          <p:nvPr/>
        </p:nvSpPr>
        <p:spPr>
          <a:xfrm>
            <a:off x="4474369" y="5726311"/>
            <a:ext cx="138975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Obesity accelerates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CKD progression</a:t>
            </a:r>
            <a:endParaRPr lang="en-US" sz="1200" dirty="0"/>
          </a:p>
        </p:txBody>
      </p:sp>
      <p:sp>
        <p:nvSpPr>
          <p:cNvPr id="42" name="SK-5-text-41"/>
          <p:cNvSpPr/>
          <p:nvPr/>
        </p:nvSpPr>
        <p:spPr>
          <a:xfrm>
            <a:off x="6555581" y="5369719"/>
            <a:ext cx="94595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Exercise</a:t>
            </a:r>
            <a:endParaRPr lang="en-US" sz="1650" dirty="0"/>
          </a:p>
        </p:txBody>
      </p:sp>
      <p:sp>
        <p:nvSpPr>
          <p:cNvPr id="43" name="SK-5-text-42"/>
          <p:cNvSpPr/>
          <p:nvPr/>
        </p:nvSpPr>
        <p:spPr>
          <a:xfrm>
            <a:off x="6266557" y="5726311"/>
            <a:ext cx="1536055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Improves BP and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cardiovascular fitness</a:t>
            </a:r>
            <a:endParaRPr lang="en-US" sz="1200" dirty="0"/>
          </a:p>
        </p:txBody>
      </p:sp>
      <p:sp>
        <p:nvSpPr>
          <p:cNvPr id="44" name="SK-5-text-43"/>
          <p:cNvSpPr/>
          <p:nvPr/>
        </p:nvSpPr>
        <p:spPr>
          <a:xfrm>
            <a:off x="8628311" y="5369719"/>
            <a:ext cx="55587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Diet</a:t>
            </a:r>
            <a:endParaRPr lang="en-US" sz="1650" dirty="0"/>
          </a:p>
        </p:txBody>
      </p:sp>
      <p:sp>
        <p:nvSpPr>
          <p:cNvPr id="45" name="SK-5-text-44"/>
          <p:cNvSpPr/>
          <p:nvPr/>
        </p:nvSpPr>
        <p:spPr>
          <a:xfrm>
            <a:off x="8046690" y="5726311"/>
            <a:ext cx="169455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Avoid high protein unless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G4/G5 dietician-led</a:t>
            </a:r>
            <a:endParaRPr lang="en-US" sz="1200" dirty="0"/>
          </a:p>
        </p:txBody>
      </p:sp>
      <p:sp>
        <p:nvSpPr>
          <p:cNvPr id="46" name="SK-5-text-45"/>
          <p:cNvSpPr/>
          <p:nvPr/>
        </p:nvSpPr>
        <p:spPr>
          <a:xfrm>
            <a:off x="10030271" y="5369719"/>
            <a:ext cx="1458069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Limit Alcohol</a:t>
            </a:r>
            <a:endParaRPr lang="en-US" sz="1650" dirty="0"/>
          </a:p>
        </p:txBody>
      </p:sp>
      <p:sp>
        <p:nvSpPr>
          <p:cNvPr id="47" name="SK-5-text-46"/>
          <p:cNvSpPr/>
          <p:nvPr/>
        </p:nvSpPr>
        <p:spPr>
          <a:xfrm>
            <a:off x="10070455" y="5719465"/>
            <a:ext cx="1389757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Raises BP; DKA risk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with SGLT2i</a:t>
            </a:r>
            <a:endParaRPr lang="en-US" sz="1200" dirty="0"/>
          </a:p>
        </p:txBody>
      </p:sp>
      <p:sp>
        <p:nvSpPr>
          <p:cNvPr id="48" name="SK-5-text-47"/>
          <p:cNvSpPr/>
          <p:nvPr/>
        </p:nvSpPr>
        <p:spPr>
          <a:xfrm>
            <a:off x="304800" y="6617940"/>
            <a:ext cx="668750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— CKD in Primary Care</a:t>
            </a:r>
            <a:endParaRPr lang="en-US" sz="1275" dirty="0"/>
          </a:p>
        </p:txBody>
      </p:sp>
      <p:sp>
        <p:nvSpPr>
          <p:cNvPr id="49" name="SK-5-text-48"/>
          <p:cNvSpPr/>
          <p:nvPr/>
        </p:nvSpPr>
        <p:spPr>
          <a:xfrm>
            <a:off x="9290298" y="6617940"/>
            <a:ext cx="290170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Slide 5 of 10</a:t>
            </a:r>
            <a:endParaRPr lang="en-US" sz="1275" dirty="0"/>
          </a:p>
        </p:txBody>
      </p:sp>
      <p:sp>
        <p:nvSpPr>
          <p:cNvPr id="50" name="SK-5-text-49"/>
          <p:cNvSpPr/>
          <p:nvPr/>
        </p:nvSpPr>
        <p:spPr>
          <a:xfrm>
            <a:off x="10363200" y="6617940"/>
            <a:ext cx="18288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65" y="898327"/>
            <a:ext cx="5973961" cy="233065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2353" y="3429000"/>
            <a:ext cx="2889498" cy="3024336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988" y="5623471"/>
            <a:ext cx="6766471" cy="493663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4965" y="1268611"/>
            <a:ext cx="3779490" cy="4855369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2282" y="1981349"/>
            <a:ext cx="755898" cy="28575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2282" y="2235696"/>
            <a:ext cx="3389263" cy="699492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2282" y="3031182"/>
            <a:ext cx="3389263" cy="706338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2282" y="3826669"/>
            <a:ext cx="3389263" cy="706338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2282" y="4629150"/>
            <a:ext cx="3389263" cy="706338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72886" y="5410944"/>
            <a:ext cx="1011882" cy="61719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453336"/>
            <a:ext cx="12192000" cy="404515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2988" y="2187625"/>
            <a:ext cx="6790879" cy="3319165"/>
          </a:xfrm>
          <a:prstGeom prst="rect">
            <a:avLst/>
          </a:prstGeom>
        </p:spPr>
      </p:pic>
      <p:sp>
        <p:nvSpPr>
          <p:cNvPr id="15" name="SK-6-text-14"/>
          <p:cNvSpPr/>
          <p:nvPr/>
        </p:nvSpPr>
        <p:spPr>
          <a:xfrm>
            <a:off x="10901809" y="329059"/>
            <a:ext cx="69264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06 / 10</a:t>
            </a:r>
            <a:endParaRPr lang="en-US" sz="1500" dirty="0"/>
          </a:p>
        </p:txBody>
      </p:sp>
      <p:sp>
        <p:nvSpPr>
          <p:cNvPr id="16" name="SK-6-text-15"/>
          <p:cNvSpPr/>
          <p:nvPr/>
        </p:nvSpPr>
        <p:spPr>
          <a:xfrm>
            <a:off x="536377" y="562273"/>
            <a:ext cx="11655623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002B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Annual CKD Review</a:t>
            </a:r>
            <a:endParaRPr lang="en-US" sz="4500" dirty="0"/>
          </a:p>
        </p:txBody>
      </p:sp>
      <p:sp>
        <p:nvSpPr>
          <p:cNvPr id="17" name="SK-6-text-16"/>
          <p:cNvSpPr/>
          <p:nvPr/>
        </p:nvSpPr>
        <p:spPr>
          <a:xfrm>
            <a:off x="572988" y="1316682"/>
            <a:ext cx="11619012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125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&amp; Vaccination Schedule</a:t>
            </a:r>
            <a:endParaRPr lang="en-US" sz="4125" dirty="0"/>
          </a:p>
        </p:txBody>
      </p:sp>
      <p:sp>
        <p:nvSpPr>
          <p:cNvPr id="18" name="SK-6-text-17"/>
          <p:cNvSpPr/>
          <p:nvPr/>
        </p:nvSpPr>
        <p:spPr>
          <a:xfrm>
            <a:off x="743694" y="5733157"/>
            <a:ext cx="11448306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Don’t forget: Urine ACR + dipstick for haematuria — not just eGFR!</a:t>
            </a:r>
            <a:endParaRPr lang="en-US" sz="1650" dirty="0"/>
          </a:p>
        </p:txBody>
      </p:sp>
      <p:sp>
        <p:nvSpPr>
          <p:cNvPr id="19" name="SK-6-text-18"/>
          <p:cNvSpPr/>
          <p:nvPr/>
        </p:nvSpPr>
        <p:spPr>
          <a:xfrm>
            <a:off x="8022282" y="1508671"/>
            <a:ext cx="4169718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2B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Vaccinations</a:t>
            </a:r>
            <a:endParaRPr lang="en-US" sz="2400" dirty="0"/>
          </a:p>
        </p:txBody>
      </p:sp>
      <p:sp>
        <p:nvSpPr>
          <p:cNvPr id="20" name="SK-6-text-19"/>
          <p:cNvSpPr/>
          <p:nvPr/>
        </p:nvSpPr>
        <p:spPr>
          <a:xfrm>
            <a:off x="8118106" y="2310576"/>
            <a:ext cx="3438079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Influenza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Annually — all CKD patients </a:t>
            </a:r>
            <a:r>
              <a:rPr lang="en-US" sz="1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(at-risk group)</a:t>
            </a:r>
            <a:endParaRPr lang="en-US" sz="1425" dirty="0"/>
          </a:p>
        </p:txBody>
      </p:sp>
      <p:sp>
        <p:nvSpPr>
          <p:cNvPr id="21" name="SK-6-text-20"/>
          <p:cNvSpPr/>
          <p:nvPr/>
        </p:nvSpPr>
        <p:spPr>
          <a:xfrm>
            <a:off x="8118106" y="3160980"/>
            <a:ext cx="3340596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Pneumococcal (PPV23)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dose; repeat at 5 yrs if CKD progresses</a:t>
            </a:r>
            <a:endParaRPr lang="en-US" sz="1425" dirty="0"/>
          </a:p>
        </p:txBody>
      </p:sp>
      <p:sp>
        <p:nvSpPr>
          <p:cNvPr id="22" name="SK-6-text-21"/>
          <p:cNvSpPr/>
          <p:nvPr/>
        </p:nvSpPr>
        <p:spPr>
          <a:xfrm>
            <a:off x="8118106" y="3977005"/>
            <a:ext cx="2706588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COVID-19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Follow current NHSE guidance</a:t>
            </a:r>
            <a:endParaRPr lang="en-US" sz="1425" dirty="0"/>
          </a:p>
        </p:txBody>
      </p:sp>
      <p:sp>
        <p:nvSpPr>
          <p:cNvPr id="23" name="SK-6-text-22"/>
          <p:cNvSpPr/>
          <p:nvPr/>
        </p:nvSpPr>
        <p:spPr>
          <a:xfrm>
            <a:off x="8118106" y="4806871"/>
            <a:ext cx="3121075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Hepatitis B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G4/G5 pre-dialysis patients</a:t>
            </a:r>
            <a:endParaRPr lang="en-US" sz="1425" dirty="0"/>
          </a:p>
        </p:txBody>
      </p:sp>
      <p:sp>
        <p:nvSpPr>
          <p:cNvPr id="24" name="SK-6-text-23"/>
          <p:cNvSpPr/>
          <p:nvPr/>
        </p:nvSpPr>
        <p:spPr>
          <a:xfrm>
            <a:off x="524173" y="6583561"/>
            <a:ext cx="106832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CKD in Primary Care · www.bradfordvts.co.uk</a:t>
            </a:r>
            <a:endParaRPr lang="en-US" sz="1200" dirty="0"/>
          </a:p>
        </p:txBody>
      </p:sp>
      <p:sp>
        <p:nvSpPr>
          <p:cNvPr id="25" name="SK-6-text-24"/>
          <p:cNvSpPr/>
          <p:nvPr/>
        </p:nvSpPr>
        <p:spPr>
          <a:xfrm>
            <a:off x="9604177" y="6576715"/>
            <a:ext cx="205129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CKS Sept 2025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082" y="301675"/>
            <a:ext cx="2243286" cy="308521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82" y="1969740"/>
            <a:ext cx="1194792" cy="3810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286" y="2708821"/>
            <a:ext cx="1670298" cy="1940719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490" y="2715667"/>
            <a:ext cx="1645890" cy="198834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8086" y="2708821"/>
            <a:ext cx="1670298" cy="1940719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0290" y="2715667"/>
            <a:ext cx="1645890" cy="198834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9090" y="2708821"/>
            <a:ext cx="1670298" cy="1940719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1294" y="2715667"/>
            <a:ext cx="1645890" cy="198834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0094" y="2708821"/>
            <a:ext cx="1670298" cy="1940719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2298" y="2715667"/>
            <a:ext cx="1645890" cy="198834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1098" y="2708821"/>
            <a:ext cx="1670298" cy="1940719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3153" y="2715667"/>
            <a:ext cx="1645890" cy="198834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1953" y="2708821"/>
            <a:ext cx="1670298" cy="1940719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4157" y="2715667"/>
            <a:ext cx="1645890" cy="198834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9286" y="4807446"/>
            <a:ext cx="10862965" cy="1035546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9286" y="4807446"/>
            <a:ext cx="146298" cy="1035546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08773" y="4972050"/>
            <a:ext cx="19050" cy="706338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9286" y="5986909"/>
            <a:ext cx="10862965" cy="329059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501259"/>
            <a:ext cx="12192000" cy="356592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12361" y="3634680"/>
            <a:ext cx="3779490" cy="2880271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04698" y="486817"/>
            <a:ext cx="1377553" cy="1227534"/>
          </a:xfrm>
          <a:prstGeom prst="rect">
            <a:avLst/>
          </a:prstGeom>
        </p:spPr>
      </p:pic>
      <p:sp>
        <p:nvSpPr>
          <p:cNvPr id="24" name="SK-7-text-23"/>
          <p:cNvSpPr/>
          <p:nvPr/>
        </p:nvSpPr>
        <p:spPr>
          <a:xfrm>
            <a:off x="828973" y="370284"/>
            <a:ext cx="62579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Slide 7 of 10</a:t>
            </a:r>
            <a:endParaRPr lang="en-US" sz="1350" dirty="0"/>
          </a:p>
        </p:txBody>
      </p:sp>
      <p:sp>
        <p:nvSpPr>
          <p:cNvPr id="25" name="SK-7-text-24"/>
          <p:cNvSpPr/>
          <p:nvPr/>
        </p:nvSpPr>
        <p:spPr>
          <a:xfrm>
            <a:off x="682675" y="767953"/>
            <a:ext cx="4498777" cy="10423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4042"/>
              </a:lnSpc>
              <a:buNone/>
            </a:pPr>
            <a:r>
              <a:rPr lang="en-US" sz="3675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Sick Day Rules</a:t>
            </a:r>
            <a:endParaRPr lang="en-US" sz="3675" dirty="0"/>
          </a:p>
          <a:p>
            <a:pPr marL="0" indent="0" algn="l">
              <a:lnSpc>
                <a:spcPts val="4042"/>
              </a:lnSpc>
              <a:buNone/>
            </a:pPr>
            <a:r>
              <a:rPr lang="en-US" sz="3675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SADMAN + SGLT2</a:t>
            </a:r>
            <a:endParaRPr lang="en-US" sz="3675" dirty="0"/>
          </a:p>
        </p:txBody>
      </p:sp>
      <p:sp>
        <p:nvSpPr>
          <p:cNvPr id="26" name="SK-7-text-25"/>
          <p:cNvSpPr/>
          <p:nvPr/>
        </p:nvSpPr>
        <p:spPr>
          <a:xfrm>
            <a:off x="682675" y="2187625"/>
            <a:ext cx="1150932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Temporarily withhold these drugs during acute illness (vomiting, diarrhoea, fever, unable to eat or drink)</a:t>
            </a:r>
            <a:endParaRPr lang="en-US" sz="1800" dirty="0"/>
          </a:p>
        </p:txBody>
      </p:sp>
      <p:sp>
        <p:nvSpPr>
          <p:cNvPr id="27" name="SK-7-text-26"/>
          <p:cNvSpPr/>
          <p:nvPr/>
        </p:nvSpPr>
        <p:spPr>
          <a:xfrm>
            <a:off x="1304627" y="3024336"/>
            <a:ext cx="560338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45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</a:t>
            </a:r>
            <a:endParaRPr lang="en-US" sz="3450" dirty="0"/>
          </a:p>
        </p:txBody>
      </p:sp>
      <p:sp>
        <p:nvSpPr>
          <p:cNvPr id="28" name="SK-7-text-27"/>
          <p:cNvSpPr/>
          <p:nvPr/>
        </p:nvSpPr>
        <p:spPr>
          <a:xfrm>
            <a:off x="804565" y="3607296"/>
            <a:ext cx="1560463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Sulphonylureas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 gliclazide —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hypoglycaemia risk</a:t>
            </a:r>
            <a:endParaRPr lang="en-US" sz="1425" dirty="0"/>
          </a:p>
        </p:txBody>
      </p:sp>
      <p:sp>
        <p:nvSpPr>
          <p:cNvPr id="29" name="SK-7-text-28"/>
          <p:cNvSpPr/>
          <p:nvPr/>
        </p:nvSpPr>
        <p:spPr>
          <a:xfrm>
            <a:off x="3060353" y="3024336"/>
            <a:ext cx="682228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45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</a:t>
            </a:r>
            <a:endParaRPr lang="en-US" sz="3450" dirty="0"/>
          </a:p>
        </p:txBody>
      </p:sp>
      <p:sp>
        <p:nvSpPr>
          <p:cNvPr id="30" name="SK-7-text-29"/>
          <p:cNvSpPr/>
          <p:nvPr/>
        </p:nvSpPr>
        <p:spPr>
          <a:xfrm>
            <a:off x="2682180" y="3579763"/>
            <a:ext cx="1438573" cy="946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ACE Inhibitors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/ ARBs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 ramipril,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losartan</a:t>
            </a:r>
            <a:endParaRPr lang="en-US" sz="1425" dirty="0"/>
          </a:p>
        </p:txBody>
      </p:sp>
      <p:sp>
        <p:nvSpPr>
          <p:cNvPr id="31" name="SK-7-text-30"/>
          <p:cNvSpPr/>
          <p:nvPr/>
        </p:nvSpPr>
        <p:spPr>
          <a:xfrm>
            <a:off x="4937820" y="3024336"/>
            <a:ext cx="621357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45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</a:t>
            </a:r>
            <a:endParaRPr lang="en-US" sz="3450" dirty="0"/>
          </a:p>
        </p:txBody>
      </p:sp>
      <p:sp>
        <p:nvSpPr>
          <p:cNvPr id="32" name="SK-7-text-31"/>
          <p:cNvSpPr/>
          <p:nvPr/>
        </p:nvSpPr>
        <p:spPr>
          <a:xfrm>
            <a:off x="4632871" y="3620988"/>
            <a:ext cx="1206996" cy="7679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Diuretics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furosemide,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spironolactone</a:t>
            </a:r>
            <a:endParaRPr lang="en-US" sz="1425" dirty="0"/>
          </a:p>
        </p:txBody>
      </p:sp>
      <p:sp>
        <p:nvSpPr>
          <p:cNvPr id="33" name="SK-7-text-32"/>
          <p:cNvSpPr/>
          <p:nvPr/>
        </p:nvSpPr>
        <p:spPr>
          <a:xfrm>
            <a:off x="6693545" y="3024336"/>
            <a:ext cx="767655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45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</a:t>
            </a:r>
            <a:endParaRPr lang="en-US" sz="3450" dirty="0"/>
          </a:p>
        </p:txBody>
      </p:sp>
      <p:sp>
        <p:nvSpPr>
          <p:cNvPr id="34" name="SK-7-text-33"/>
          <p:cNvSpPr/>
          <p:nvPr/>
        </p:nvSpPr>
        <p:spPr>
          <a:xfrm>
            <a:off x="6522690" y="3620988"/>
            <a:ext cx="1097161" cy="7405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Metformin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lactic acidosis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</a:t>
            </a:r>
            <a:endParaRPr lang="en-US" sz="1425" dirty="0"/>
          </a:p>
        </p:txBody>
      </p:sp>
      <p:sp>
        <p:nvSpPr>
          <p:cNvPr id="35" name="SK-7-text-34"/>
          <p:cNvSpPr/>
          <p:nvPr/>
        </p:nvSpPr>
        <p:spPr>
          <a:xfrm>
            <a:off x="8558957" y="3024336"/>
            <a:ext cx="694432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45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</a:t>
            </a:r>
            <a:endParaRPr lang="en-US" sz="3450" dirty="0"/>
          </a:p>
        </p:txBody>
      </p:sp>
      <p:sp>
        <p:nvSpPr>
          <p:cNvPr id="36" name="SK-7-text-35"/>
          <p:cNvSpPr/>
          <p:nvPr/>
        </p:nvSpPr>
        <p:spPr>
          <a:xfrm>
            <a:off x="8448973" y="3620988"/>
            <a:ext cx="914400" cy="7405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Aliskiren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direct renin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inhibitor</a:t>
            </a:r>
            <a:endParaRPr lang="en-US" sz="1425" dirty="0"/>
          </a:p>
        </p:txBody>
      </p:sp>
      <p:sp>
        <p:nvSpPr>
          <p:cNvPr id="37" name="SK-7-text-36"/>
          <p:cNvSpPr/>
          <p:nvPr/>
        </p:nvSpPr>
        <p:spPr>
          <a:xfrm>
            <a:off x="10412016" y="3024336"/>
            <a:ext cx="657969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45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</a:t>
            </a:r>
            <a:endParaRPr lang="en-US" sz="3450" dirty="0"/>
          </a:p>
        </p:txBody>
      </p:sp>
      <p:sp>
        <p:nvSpPr>
          <p:cNvPr id="38" name="SK-7-text-37"/>
          <p:cNvSpPr/>
          <p:nvPr/>
        </p:nvSpPr>
        <p:spPr>
          <a:xfrm>
            <a:off x="9997380" y="3620988"/>
            <a:ext cx="1462980" cy="7405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including selective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COX-2 inhibitors</a:t>
            </a:r>
            <a:endParaRPr lang="en-US" sz="1425" dirty="0"/>
          </a:p>
        </p:txBody>
      </p:sp>
      <p:sp>
        <p:nvSpPr>
          <p:cNvPr id="39" name="SK-7-text-38"/>
          <p:cNvSpPr/>
          <p:nvPr/>
        </p:nvSpPr>
        <p:spPr>
          <a:xfrm>
            <a:off x="1158180" y="4999434"/>
            <a:ext cx="6979920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+ SGLT2 Inhibitors</a:t>
            </a:r>
            <a:endParaRPr lang="en-US" sz="2400" dirty="0"/>
          </a:p>
        </p:txBody>
      </p:sp>
      <p:sp>
        <p:nvSpPr>
          <p:cNvPr id="40" name="SK-7-text-39"/>
          <p:cNvSpPr/>
          <p:nvPr/>
        </p:nvSpPr>
        <p:spPr>
          <a:xfrm>
            <a:off x="1158180" y="5404098"/>
            <a:ext cx="916686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 dapagliflozin, empagliflozin</a:t>
            </a:r>
            <a:endParaRPr lang="en-US" sz="1800" dirty="0"/>
          </a:p>
        </p:txBody>
      </p:sp>
      <p:sp>
        <p:nvSpPr>
          <p:cNvPr id="41" name="SK-7-text-40"/>
          <p:cNvSpPr/>
          <p:nvPr/>
        </p:nvSpPr>
        <p:spPr>
          <a:xfrm>
            <a:off x="4974282" y="5006280"/>
            <a:ext cx="7217718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⚠️ Risk of euglycaemic DKA — even without high glucose</a:t>
            </a:r>
            <a:endParaRPr lang="en-US" sz="1800" dirty="0"/>
          </a:p>
        </p:txBody>
      </p:sp>
      <p:sp>
        <p:nvSpPr>
          <p:cNvPr id="42" name="SK-7-text-41"/>
          <p:cNvSpPr/>
          <p:nvPr/>
        </p:nvSpPr>
        <p:spPr>
          <a:xfrm>
            <a:off x="4986486" y="5369719"/>
            <a:ext cx="7205514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✔️ Restart when eating and drinking normally for 24–48 hours</a:t>
            </a:r>
            <a:endParaRPr lang="en-US" sz="1800" dirty="0"/>
          </a:p>
        </p:txBody>
      </p:sp>
      <p:sp>
        <p:nvSpPr>
          <p:cNvPr id="43" name="SK-7-text-42"/>
          <p:cNvSpPr/>
          <p:nvPr/>
        </p:nvSpPr>
        <p:spPr>
          <a:xfrm>
            <a:off x="865584" y="6069211"/>
            <a:ext cx="11326416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Restart all withheld medications once recovered and tolerating oral intake normally. If no improvement after 2–3 days → seek medical advice.</a:t>
            </a:r>
            <a:endParaRPr lang="en-US" sz="1350" dirty="0"/>
          </a:p>
        </p:txBody>
      </p:sp>
      <p:sp>
        <p:nvSpPr>
          <p:cNvPr id="44" name="SK-7-text-43"/>
          <p:cNvSpPr/>
          <p:nvPr/>
        </p:nvSpPr>
        <p:spPr>
          <a:xfrm>
            <a:off x="475357" y="6624786"/>
            <a:ext cx="62941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CKD in Primary Care</a:t>
            </a:r>
            <a:endParaRPr lang="en-US" sz="1200" dirty="0"/>
          </a:p>
        </p:txBody>
      </p:sp>
      <p:sp>
        <p:nvSpPr>
          <p:cNvPr id="45" name="SK-7-text-44"/>
          <p:cNvSpPr/>
          <p:nvPr/>
        </p:nvSpPr>
        <p:spPr>
          <a:xfrm>
            <a:off x="9921180" y="6624786"/>
            <a:ext cx="208776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BNF May 2026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77875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0761" y="4581079"/>
            <a:ext cx="1341090" cy="2276773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859" y="741015"/>
            <a:ext cx="7412682" cy="9525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59" y="6539805"/>
            <a:ext cx="10460682" cy="1905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7536" y="1398984"/>
            <a:ext cx="9525" cy="4910286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9757" y="1378446"/>
            <a:ext cx="3352800" cy="521196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49294" y="1378446"/>
            <a:ext cx="3669655" cy="521196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655" y="2009329"/>
            <a:ext cx="4876800" cy="377130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655" y="2461915"/>
            <a:ext cx="4876800" cy="582811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655" y="3113484"/>
            <a:ext cx="4876800" cy="582811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655" y="3771900"/>
            <a:ext cx="4876800" cy="582811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655" y="4430167"/>
            <a:ext cx="4876800" cy="582811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655" y="5088582"/>
            <a:ext cx="4876800" cy="582811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655" y="5746998"/>
            <a:ext cx="4876800" cy="582811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9380" y="2071092"/>
            <a:ext cx="4608463" cy="678805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49380" y="2839194"/>
            <a:ext cx="4608463" cy="678805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49380" y="3614142"/>
            <a:ext cx="4608463" cy="678805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49380" y="4382244"/>
            <a:ext cx="4608463" cy="678805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49380" y="5150346"/>
            <a:ext cx="4608463" cy="678805"/>
          </a:xfrm>
          <a:prstGeom prst="rect">
            <a:avLst/>
          </a:prstGeom>
        </p:spPr>
      </p:pic>
      <p:pic>
        <p:nvPicPr>
          <p:cNvPr id="22" name="SK-8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46777" y="1501825"/>
            <a:ext cx="353467" cy="287982"/>
          </a:xfrm>
          <a:prstGeom prst="rect">
            <a:avLst/>
          </a:prstGeom>
        </p:spPr>
      </p:pic>
      <p:pic>
        <p:nvPicPr>
          <p:cNvPr id="23" name="SK-8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05773" y="3566071"/>
            <a:ext cx="975271" cy="699492"/>
          </a:xfrm>
          <a:prstGeom prst="rect">
            <a:avLst/>
          </a:prstGeom>
        </p:spPr>
      </p:pic>
      <p:pic>
        <p:nvPicPr>
          <p:cNvPr id="24" name="SK-8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97075" y="1467594"/>
            <a:ext cx="341263" cy="349746"/>
          </a:xfrm>
          <a:prstGeom prst="rect">
            <a:avLst/>
          </a:prstGeom>
        </p:spPr>
      </p:pic>
      <p:sp>
        <p:nvSpPr>
          <p:cNvPr id="25" name="SK-8-text-24"/>
          <p:cNvSpPr/>
          <p:nvPr/>
        </p:nvSpPr>
        <p:spPr>
          <a:xfrm>
            <a:off x="621655" y="246757"/>
            <a:ext cx="11570345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234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Referral Criteria and Renal Imaging</a:t>
            </a:r>
            <a:endParaRPr lang="en-US" sz="3600" dirty="0"/>
          </a:p>
        </p:txBody>
      </p:sp>
      <p:sp>
        <p:nvSpPr>
          <p:cNvPr id="26" name="SK-8-text-25"/>
          <p:cNvSpPr/>
          <p:nvPr/>
        </p:nvSpPr>
        <p:spPr>
          <a:xfrm>
            <a:off x="609600" y="953244"/>
            <a:ext cx="1158240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to escalate — and when to investigate</a:t>
            </a:r>
            <a:endParaRPr lang="en-US" sz="1950" dirty="0"/>
          </a:p>
        </p:txBody>
      </p:sp>
      <p:sp>
        <p:nvSpPr>
          <p:cNvPr id="27" name="SK-8-text-26"/>
          <p:cNvSpPr/>
          <p:nvPr/>
        </p:nvSpPr>
        <p:spPr>
          <a:xfrm>
            <a:off x="1987153" y="1508671"/>
            <a:ext cx="6436043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Nephrology Referral</a:t>
            </a:r>
            <a:endParaRPr lang="en-US" sz="2175" dirty="0"/>
          </a:p>
        </p:txBody>
      </p:sp>
      <p:sp>
        <p:nvSpPr>
          <p:cNvPr id="28" name="SK-8-text-27"/>
          <p:cNvSpPr/>
          <p:nvPr/>
        </p:nvSpPr>
        <p:spPr>
          <a:xfrm>
            <a:off x="816769" y="2064246"/>
            <a:ext cx="11375231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&lt;30 ml/min/1.73m² — CKD G4 or G5</a:t>
            </a:r>
            <a:endParaRPr lang="en-US" sz="1800" dirty="0"/>
          </a:p>
        </p:txBody>
      </p:sp>
      <p:sp>
        <p:nvSpPr>
          <p:cNvPr id="29" name="SK-8-text-28"/>
          <p:cNvSpPr/>
          <p:nvPr/>
        </p:nvSpPr>
        <p:spPr>
          <a:xfrm>
            <a:off x="804565" y="2509986"/>
            <a:ext cx="4059882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&gt;70 mg/mmol — unless diabetic and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already appropriately managed</a:t>
            </a:r>
            <a:endParaRPr lang="en-US" sz="1650" dirty="0"/>
          </a:p>
        </p:txBody>
      </p:sp>
      <p:sp>
        <p:nvSpPr>
          <p:cNvPr id="30" name="SK-8-text-29"/>
          <p:cNvSpPr/>
          <p:nvPr/>
        </p:nvSpPr>
        <p:spPr>
          <a:xfrm>
            <a:off x="804565" y="3168253"/>
            <a:ext cx="3596580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&gt;30 mg/mmol + haematuria —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combined proteinuria and blood</a:t>
            </a:r>
            <a:endParaRPr lang="en-US" sz="1650" dirty="0"/>
          </a:p>
        </p:txBody>
      </p:sp>
      <p:sp>
        <p:nvSpPr>
          <p:cNvPr id="31" name="SK-8-text-30"/>
          <p:cNvSpPr/>
          <p:nvPr/>
        </p:nvSpPr>
        <p:spPr>
          <a:xfrm>
            <a:off x="804565" y="3826669"/>
            <a:ext cx="4218384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Progressive CKD — decline &gt;5 ml/min/yr or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&gt;10 ml/min over 5 years</a:t>
            </a:r>
            <a:endParaRPr lang="en-US" sz="1650" dirty="0"/>
          </a:p>
        </p:txBody>
      </p:sp>
      <p:sp>
        <p:nvSpPr>
          <p:cNvPr id="32" name="SK-8-text-31"/>
          <p:cNvSpPr/>
          <p:nvPr/>
        </p:nvSpPr>
        <p:spPr>
          <a:xfrm>
            <a:off x="804565" y="4491930"/>
            <a:ext cx="4608463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Resistant hypertension — uncontrolled on 4 or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more antihypertensive agents</a:t>
            </a:r>
            <a:endParaRPr lang="en-US" sz="1650" dirty="0"/>
          </a:p>
        </p:txBody>
      </p:sp>
      <p:sp>
        <p:nvSpPr>
          <p:cNvPr id="33" name="SK-8-text-32"/>
          <p:cNvSpPr/>
          <p:nvPr/>
        </p:nvSpPr>
        <p:spPr>
          <a:xfrm>
            <a:off x="804565" y="5157192"/>
            <a:ext cx="3986659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Suspected renovascular disease — e.g.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creatinine rise &gt;30% on ACEi/ARB</a:t>
            </a:r>
            <a:endParaRPr lang="en-US" sz="1650" dirty="0"/>
          </a:p>
        </p:txBody>
      </p:sp>
      <p:sp>
        <p:nvSpPr>
          <p:cNvPr id="34" name="SK-8-text-33"/>
          <p:cNvSpPr/>
          <p:nvPr/>
        </p:nvSpPr>
        <p:spPr>
          <a:xfrm>
            <a:off x="804565" y="5822305"/>
            <a:ext cx="4596259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Rare or genetic cause suspected — metabolic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complications difficult to manage in primary care</a:t>
            </a:r>
            <a:endParaRPr lang="en-US" sz="1650" dirty="0"/>
          </a:p>
        </p:txBody>
      </p:sp>
      <p:sp>
        <p:nvSpPr>
          <p:cNvPr id="35" name="SK-8-text-34"/>
          <p:cNvSpPr/>
          <p:nvPr/>
        </p:nvSpPr>
        <p:spPr>
          <a:xfrm>
            <a:off x="7961263" y="1508671"/>
            <a:ext cx="4230737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Renal Ultrasound (USS)</a:t>
            </a:r>
            <a:endParaRPr lang="en-US" sz="2175" dirty="0"/>
          </a:p>
        </p:txBody>
      </p:sp>
      <p:sp>
        <p:nvSpPr>
          <p:cNvPr id="36" name="SK-8-text-35"/>
          <p:cNvSpPr/>
          <p:nvPr/>
        </p:nvSpPr>
        <p:spPr>
          <a:xfrm>
            <a:off x="7095679" y="2160240"/>
            <a:ext cx="4047679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Accelerated or rapidly progressive CKD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unexplained fast decline in eGFR</a:t>
            </a:r>
            <a:endParaRPr lang="en-US" sz="1650" dirty="0"/>
          </a:p>
        </p:txBody>
      </p:sp>
      <p:sp>
        <p:nvSpPr>
          <p:cNvPr id="37" name="SK-8-text-36"/>
          <p:cNvSpPr/>
          <p:nvPr/>
        </p:nvSpPr>
        <p:spPr>
          <a:xfrm>
            <a:off x="7095679" y="2935188"/>
            <a:ext cx="4193977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Visible or persistent invisible haematuria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to exclude structural pathology</a:t>
            </a:r>
            <a:endParaRPr lang="en-US" sz="1650" dirty="0"/>
          </a:p>
        </p:txBody>
      </p:sp>
      <p:sp>
        <p:nvSpPr>
          <p:cNvPr id="38" name="SK-8-text-37"/>
          <p:cNvSpPr/>
          <p:nvPr/>
        </p:nvSpPr>
        <p:spPr>
          <a:xfrm>
            <a:off x="7095679" y="3716982"/>
            <a:ext cx="4218384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 of urinary tract obstruction —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 poor stream, incomplete emptying</a:t>
            </a:r>
            <a:endParaRPr lang="en-US" sz="1650" dirty="0"/>
          </a:p>
        </p:txBody>
      </p:sp>
      <p:sp>
        <p:nvSpPr>
          <p:cNvPr id="39" name="SK-8-text-38"/>
          <p:cNvSpPr/>
          <p:nvPr/>
        </p:nvSpPr>
        <p:spPr>
          <a:xfrm>
            <a:off x="7095679" y="4478238"/>
            <a:ext cx="4401294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Family history of polycystic kidney disease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in patients aged over 20</a:t>
            </a:r>
            <a:endParaRPr lang="en-US" sz="1650" dirty="0"/>
          </a:p>
        </p:txBody>
      </p:sp>
      <p:sp>
        <p:nvSpPr>
          <p:cNvPr id="40" name="SK-8-text-39"/>
          <p:cNvSpPr/>
          <p:nvPr/>
        </p:nvSpPr>
        <p:spPr>
          <a:xfrm>
            <a:off x="7095679" y="5232648"/>
            <a:ext cx="4157365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&lt;30 ml/min/1.73m² — GFR stage G4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G5 — structural assessment</a:t>
            </a:r>
            <a:endParaRPr lang="en-US" sz="1650" dirty="0"/>
          </a:p>
        </p:txBody>
      </p:sp>
      <p:sp>
        <p:nvSpPr>
          <p:cNvPr id="41" name="SK-8-text-40"/>
          <p:cNvSpPr/>
          <p:nvPr/>
        </p:nvSpPr>
        <p:spPr>
          <a:xfrm>
            <a:off x="597396" y="6617940"/>
            <a:ext cx="62941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CKD in Primary Care</a:t>
            </a:r>
            <a:endParaRPr lang="en-US" sz="1200" dirty="0"/>
          </a:p>
        </p:txBody>
      </p:sp>
      <p:sp>
        <p:nvSpPr>
          <p:cNvPr id="42" name="SK-8-text-41"/>
          <p:cNvSpPr/>
          <p:nvPr/>
        </p:nvSpPr>
        <p:spPr>
          <a:xfrm>
            <a:off x="8933557" y="6617940"/>
            <a:ext cx="201468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CKS Sept 2025</a:t>
            </a:r>
            <a:endParaRPr lang="en-US" sz="1200" dirty="0"/>
          </a:p>
        </p:txBody>
      </p:sp>
      <p:sp>
        <p:nvSpPr>
          <p:cNvPr id="43" name="SK-8-text-42"/>
          <p:cNvSpPr/>
          <p:nvPr/>
        </p:nvSpPr>
        <p:spPr>
          <a:xfrm>
            <a:off x="11469588" y="6494413"/>
            <a:ext cx="490686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 / 10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973782"/>
            <a:ext cx="1401961" cy="109686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0086" y="548580"/>
            <a:ext cx="1170384" cy="308521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92" y="1979265"/>
            <a:ext cx="5364361" cy="1905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2298" y="1979265"/>
            <a:ext cx="5364361" cy="1905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92" y="2084784"/>
            <a:ext cx="5364361" cy="548580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192" y="2084784"/>
            <a:ext cx="121890" cy="54858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92" y="2722513"/>
            <a:ext cx="5364361" cy="548580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192" y="2722513"/>
            <a:ext cx="121890" cy="548580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92" y="3360390"/>
            <a:ext cx="5364361" cy="548580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192" y="3360390"/>
            <a:ext cx="121890" cy="54858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92" y="3998119"/>
            <a:ext cx="5364361" cy="548580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192" y="3998119"/>
            <a:ext cx="121890" cy="548580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192" y="4635996"/>
            <a:ext cx="5364361" cy="548580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192" y="4635996"/>
            <a:ext cx="121890" cy="548580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192" y="5273725"/>
            <a:ext cx="5364361" cy="548580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192" y="5273725"/>
            <a:ext cx="121890" cy="548580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298" y="2084784"/>
            <a:ext cx="5364361" cy="548580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2084784"/>
            <a:ext cx="158353" cy="548580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298" y="2722513"/>
            <a:ext cx="5364361" cy="548580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2722513"/>
            <a:ext cx="158353" cy="548580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298" y="3360390"/>
            <a:ext cx="5364361" cy="548580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3360390"/>
            <a:ext cx="158353" cy="548580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298" y="3998119"/>
            <a:ext cx="5364361" cy="548580"/>
          </a:xfrm>
          <a:prstGeom prst="rect">
            <a:avLst/>
          </a:prstGeom>
        </p:spPr>
      </p:pic>
      <p:pic>
        <p:nvPicPr>
          <p:cNvPr id="26" name="SK-9-img-2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3998119"/>
            <a:ext cx="158353" cy="548580"/>
          </a:xfrm>
          <a:prstGeom prst="rect">
            <a:avLst/>
          </a:prstGeom>
        </p:spPr>
      </p:pic>
      <p:pic>
        <p:nvPicPr>
          <p:cNvPr id="27" name="SK-9-img-2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2298" y="4635996"/>
            <a:ext cx="5364361" cy="548580"/>
          </a:xfrm>
          <a:prstGeom prst="rect">
            <a:avLst/>
          </a:prstGeom>
        </p:spPr>
      </p:pic>
      <p:pic>
        <p:nvPicPr>
          <p:cNvPr id="28" name="SK-9-img-2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2298" y="4635996"/>
            <a:ext cx="158353" cy="548580"/>
          </a:xfrm>
          <a:prstGeom prst="rect">
            <a:avLst/>
          </a:prstGeom>
        </p:spPr>
      </p:pic>
      <p:pic>
        <p:nvPicPr>
          <p:cNvPr id="29" name="SK-9-img-2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2298" y="5273725"/>
            <a:ext cx="5364361" cy="548580"/>
          </a:xfrm>
          <a:prstGeom prst="rect">
            <a:avLst/>
          </a:prstGeom>
        </p:spPr>
      </p:pic>
      <p:pic>
        <p:nvPicPr>
          <p:cNvPr id="30" name="SK-9-img-2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2298" y="5273725"/>
            <a:ext cx="158353" cy="548580"/>
          </a:xfrm>
          <a:prstGeom prst="rect">
            <a:avLst/>
          </a:prstGeom>
        </p:spPr>
      </p:pic>
      <p:pic>
        <p:nvPicPr>
          <p:cNvPr id="31" name="SK-9-img-3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5192" y="6000750"/>
            <a:ext cx="11021467" cy="363438"/>
          </a:xfrm>
          <a:prstGeom prst="rect">
            <a:avLst/>
          </a:prstGeom>
        </p:spPr>
      </p:pic>
      <p:pic>
        <p:nvPicPr>
          <p:cNvPr id="32" name="SK-9-img-3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33" name="SK-9-img-3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5059" y="1618357"/>
            <a:ext cx="292596" cy="294829"/>
          </a:xfrm>
          <a:prstGeom prst="rect">
            <a:avLst/>
          </a:prstGeom>
        </p:spPr>
      </p:pic>
      <p:pic>
        <p:nvPicPr>
          <p:cNvPr id="34" name="SK-9-img-3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82675" y="1618357"/>
            <a:ext cx="255984" cy="294829"/>
          </a:xfrm>
          <a:prstGeom prst="rect">
            <a:avLst/>
          </a:prstGeom>
        </p:spPr>
      </p:pic>
      <p:sp>
        <p:nvSpPr>
          <p:cNvPr id="35" name="SK-9-text-34"/>
          <p:cNvSpPr/>
          <p:nvPr/>
        </p:nvSpPr>
        <p:spPr>
          <a:xfrm>
            <a:off x="609600" y="438894"/>
            <a:ext cx="11582400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002D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&amp; Common Pitfalls</a:t>
            </a:r>
            <a:endParaRPr lang="en-US" sz="3750" dirty="0"/>
          </a:p>
        </p:txBody>
      </p:sp>
      <p:sp>
        <p:nvSpPr>
          <p:cNvPr id="36" name="SK-9-text-35"/>
          <p:cNvSpPr/>
          <p:nvPr/>
        </p:nvSpPr>
        <p:spPr>
          <a:xfrm>
            <a:off x="7034659" y="617190"/>
            <a:ext cx="28194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9 of 10</a:t>
            </a:r>
            <a:endParaRPr lang="en-US" sz="1200" dirty="0"/>
          </a:p>
        </p:txBody>
      </p:sp>
      <p:sp>
        <p:nvSpPr>
          <p:cNvPr id="37" name="SK-9-text-36"/>
          <p:cNvSpPr/>
          <p:nvPr/>
        </p:nvSpPr>
        <p:spPr>
          <a:xfrm>
            <a:off x="597396" y="1179463"/>
            <a:ext cx="11594604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*Critical warning signs and avoidable clinical errors in CKD management</a:t>
            </a:r>
            <a:endParaRPr lang="en-US" sz="1650" dirty="0"/>
          </a:p>
        </p:txBody>
      </p:sp>
      <p:sp>
        <p:nvSpPr>
          <p:cNvPr id="38" name="SK-9-text-37"/>
          <p:cNvSpPr/>
          <p:nvPr/>
        </p:nvSpPr>
        <p:spPr>
          <a:xfrm>
            <a:off x="1024086" y="1625203"/>
            <a:ext cx="3013710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C84B3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</a:t>
            </a:r>
            <a:endParaRPr lang="en-US" sz="2100" dirty="0"/>
          </a:p>
        </p:txBody>
      </p:sp>
      <p:sp>
        <p:nvSpPr>
          <p:cNvPr id="39" name="SK-9-text-38"/>
          <p:cNvSpPr/>
          <p:nvPr/>
        </p:nvSpPr>
        <p:spPr>
          <a:xfrm>
            <a:off x="804565" y="2119015"/>
            <a:ext cx="848677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Creatinine rise &gt;30% on ACEi/ARB</a:t>
            </a:r>
            <a:endParaRPr lang="en-US" sz="1650" dirty="0"/>
          </a:p>
        </p:txBody>
      </p:sp>
      <p:sp>
        <p:nvSpPr>
          <p:cNvPr id="40" name="SK-9-text-39"/>
          <p:cNvSpPr/>
          <p:nvPr/>
        </p:nvSpPr>
        <p:spPr>
          <a:xfrm>
            <a:off x="804565" y="2372767"/>
            <a:ext cx="1078420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Possible renovascular disease — investigate and stop</a:t>
            </a:r>
            <a:endParaRPr lang="en-US" sz="1350" dirty="0"/>
          </a:p>
        </p:txBody>
      </p:sp>
      <p:sp>
        <p:nvSpPr>
          <p:cNvPr id="41" name="SK-9-text-40"/>
          <p:cNvSpPr/>
          <p:nvPr/>
        </p:nvSpPr>
        <p:spPr>
          <a:xfrm>
            <a:off x="804565" y="2763738"/>
            <a:ext cx="572071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Potassium &gt;6.0 mmol/L</a:t>
            </a:r>
            <a:endParaRPr lang="en-US" sz="1650" dirty="0"/>
          </a:p>
        </p:txBody>
      </p:sp>
      <p:sp>
        <p:nvSpPr>
          <p:cNvPr id="42" name="SK-9-text-41"/>
          <p:cNvSpPr/>
          <p:nvPr/>
        </p:nvSpPr>
        <p:spPr>
          <a:xfrm>
            <a:off x="804565" y="3010644"/>
            <a:ext cx="522922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 ACEi/ARB immediately</a:t>
            </a:r>
            <a:endParaRPr lang="en-US" sz="1350" dirty="0"/>
          </a:p>
        </p:txBody>
      </p:sp>
      <p:sp>
        <p:nvSpPr>
          <p:cNvPr id="43" name="SK-9-text-42"/>
          <p:cNvSpPr/>
          <p:nvPr/>
        </p:nvSpPr>
        <p:spPr>
          <a:xfrm>
            <a:off x="804565" y="3408313"/>
            <a:ext cx="563689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Rapidly worsening eGFR</a:t>
            </a:r>
            <a:endParaRPr lang="en-US" sz="1650" dirty="0"/>
          </a:p>
        </p:txBody>
      </p:sp>
      <p:sp>
        <p:nvSpPr>
          <p:cNvPr id="44" name="SK-9-text-43"/>
          <p:cNvSpPr/>
          <p:nvPr/>
        </p:nvSpPr>
        <p:spPr>
          <a:xfrm>
            <a:off x="804565" y="3662065"/>
            <a:ext cx="93440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Possible AKI — identify and treat precipitant</a:t>
            </a:r>
            <a:endParaRPr lang="en-US" sz="1350" dirty="0"/>
          </a:p>
        </p:txBody>
      </p:sp>
      <p:sp>
        <p:nvSpPr>
          <p:cNvPr id="45" name="SK-9-text-44"/>
          <p:cNvSpPr/>
          <p:nvPr/>
        </p:nvSpPr>
        <p:spPr>
          <a:xfrm>
            <a:off x="804565" y="4053036"/>
            <a:ext cx="731329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BP uncontrolled on ≥4 agents</a:t>
            </a:r>
            <a:endParaRPr lang="en-US" sz="1650" dirty="0"/>
          </a:p>
        </p:txBody>
      </p:sp>
      <p:sp>
        <p:nvSpPr>
          <p:cNvPr id="46" name="SK-9-text-45"/>
          <p:cNvSpPr/>
          <p:nvPr/>
        </p:nvSpPr>
        <p:spPr>
          <a:xfrm>
            <a:off x="804565" y="4306788"/>
            <a:ext cx="399478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 to nephrology</a:t>
            </a:r>
            <a:endParaRPr lang="en-US" sz="1350" dirty="0"/>
          </a:p>
        </p:txBody>
      </p:sp>
      <p:sp>
        <p:nvSpPr>
          <p:cNvPr id="47" name="SK-9-text-46"/>
          <p:cNvSpPr/>
          <p:nvPr/>
        </p:nvSpPr>
        <p:spPr>
          <a:xfrm>
            <a:off x="804565" y="4697611"/>
            <a:ext cx="412813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Uraemic symptoms</a:t>
            </a:r>
            <a:endParaRPr lang="en-US" sz="1650" dirty="0"/>
          </a:p>
        </p:txBody>
      </p:sp>
      <p:sp>
        <p:nvSpPr>
          <p:cNvPr id="48" name="SK-9-text-47"/>
          <p:cNvSpPr/>
          <p:nvPr/>
        </p:nvSpPr>
        <p:spPr>
          <a:xfrm>
            <a:off x="804565" y="4944517"/>
            <a:ext cx="1138743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Nausea, confusion, fatigue, itching — urgent nephrology review</a:t>
            </a:r>
            <a:endParaRPr lang="en-US" sz="1350" dirty="0"/>
          </a:p>
        </p:txBody>
      </p:sp>
      <p:sp>
        <p:nvSpPr>
          <p:cNvPr id="49" name="SK-9-text-48"/>
          <p:cNvSpPr/>
          <p:nvPr/>
        </p:nvSpPr>
        <p:spPr>
          <a:xfrm>
            <a:off x="804565" y="5335488"/>
            <a:ext cx="580453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SGLT2i + acute illness</a:t>
            </a:r>
            <a:endParaRPr lang="en-US" sz="1650" dirty="0"/>
          </a:p>
        </p:txBody>
      </p:sp>
      <p:sp>
        <p:nvSpPr>
          <p:cNvPr id="50" name="SK-9-text-49"/>
          <p:cNvSpPr/>
          <p:nvPr/>
        </p:nvSpPr>
        <p:spPr>
          <a:xfrm>
            <a:off x="804565" y="5582394"/>
            <a:ext cx="1098994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Euglycaemic DKA risk — withhold as per sick day rules</a:t>
            </a:r>
            <a:endParaRPr lang="en-US" sz="1350" dirty="0"/>
          </a:p>
        </p:txBody>
      </p:sp>
      <p:sp>
        <p:nvSpPr>
          <p:cNvPr id="51" name="SK-9-text-50"/>
          <p:cNvSpPr/>
          <p:nvPr/>
        </p:nvSpPr>
        <p:spPr>
          <a:xfrm>
            <a:off x="6778675" y="1625203"/>
            <a:ext cx="493395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8860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Pitfalls</a:t>
            </a:r>
            <a:endParaRPr lang="en-US" sz="2100" dirty="0"/>
          </a:p>
        </p:txBody>
      </p:sp>
      <p:sp>
        <p:nvSpPr>
          <p:cNvPr id="52" name="SK-9-text-51"/>
          <p:cNvSpPr/>
          <p:nvPr/>
        </p:nvSpPr>
        <p:spPr>
          <a:xfrm>
            <a:off x="6595765" y="2119015"/>
            <a:ext cx="55962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Stopping ACEi/ARB for minor creatinine rise</a:t>
            </a:r>
            <a:endParaRPr lang="en-US" sz="1650" dirty="0"/>
          </a:p>
        </p:txBody>
      </p:sp>
      <p:sp>
        <p:nvSpPr>
          <p:cNvPr id="53" name="SK-9-text-52"/>
          <p:cNvSpPr/>
          <p:nvPr/>
        </p:nvSpPr>
        <p:spPr>
          <a:xfrm>
            <a:off x="6595765" y="2379613"/>
            <a:ext cx="559623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rise ≤30% is acceptable and expected</a:t>
            </a:r>
            <a:endParaRPr lang="en-US" sz="1350" dirty="0"/>
          </a:p>
        </p:txBody>
      </p:sp>
      <p:sp>
        <p:nvSpPr>
          <p:cNvPr id="54" name="SK-9-text-53"/>
          <p:cNvSpPr/>
          <p:nvPr/>
        </p:nvSpPr>
        <p:spPr>
          <a:xfrm>
            <a:off x="6595765" y="2763738"/>
            <a:ext cx="559623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U&amp;E check after dose change</a:t>
            </a:r>
            <a:endParaRPr lang="en-US" sz="1650" dirty="0"/>
          </a:p>
        </p:txBody>
      </p:sp>
      <p:sp>
        <p:nvSpPr>
          <p:cNvPr id="55" name="SK-9-text-54"/>
          <p:cNvSpPr/>
          <p:nvPr/>
        </p:nvSpPr>
        <p:spPr>
          <a:xfrm>
            <a:off x="6595765" y="3024336"/>
            <a:ext cx="559623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at 2 weeks after every start or increase</a:t>
            </a:r>
            <a:endParaRPr lang="en-US" sz="1350" dirty="0"/>
          </a:p>
        </p:txBody>
      </p:sp>
      <p:sp>
        <p:nvSpPr>
          <p:cNvPr id="56" name="SK-9-text-55"/>
          <p:cNvSpPr/>
          <p:nvPr/>
        </p:nvSpPr>
        <p:spPr>
          <a:xfrm>
            <a:off x="6595765" y="3401467"/>
            <a:ext cx="559623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 prescribed in CKD</a:t>
            </a:r>
            <a:endParaRPr lang="en-US" sz="1650" dirty="0"/>
          </a:p>
        </p:txBody>
      </p:sp>
      <p:sp>
        <p:nvSpPr>
          <p:cNvPr id="57" name="SK-9-text-56"/>
          <p:cNvSpPr/>
          <p:nvPr/>
        </p:nvSpPr>
        <p:spPr>
          <a:xfrm>
            <a:off x="6595765" y="3662065"/>
            <a:ext cx="559623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Both non-selective and COX-2 inhibitors are harmful</a:t>
            </a:r>
            <a:endParaRPr lang="en-US" sz="1350" dirty="0"/>
          </a:p>
        </p:txBody>
      </p:sp>
      <p:sp>
        <p:nvSpPr>
          <p:cNvPr id="58" name="SK-9-text-57"/>
          <p:cNvSpPr/>
          <p:nvPr/>
        </p:nvSpPr>
        <p:spPr>
          <a:xfrm>
            <a:off x="6595765" y="4046190"/>
            <a:ext cx="559623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titrating ACEi/ARB to maximum tolerated dose</a:t>
            </a:r>
            <a:endParaRPr lang="en-US" sz="1650" dirty="0"/>
          </a:p>
        </p:txBody>
      </p:sp>
      <p:sp>
        <p:nvSpPr>
          <p:cNvPr id="59" name="SK-9-text-58"/>
          <p:cNvSpPr/>
          <p:nvPr/>
        </p:nvSpPr>
        <p:spPr>
          <a:xfrm>
            <a:off x="6595765" y="4306788"/>
            <a:ext cx="559623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 second agent only after maximising first</a:t>
            </a:r>
            <a:endParaRPr lang="en-US" sz="1350" dirty="0"/>
          </a:p>
        </p:txBody>
      </p:sp>
      <p:sp>
        <p:nvSpPr>
          <p:cNvPr id="60" name="SK-9-text-59"/>
          <p:cNvSpPr/>
          <p:nvPr/>
        </p:nvSpPr>
        <p:spPr>
          <a:xfrm>
            <a:off x="6595765" y="4690765"/>
            <a:ext cx="55962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Forgetting statin for all CKD patients</a:t>
            </a:r>
            <a:endParaRPr lang="en-US" sz="1650" dirty="0"/>
          </a:p>
        </p:txBody>
      </p:sp>
      <p:sp>
        <p:nvSpPr>
          <p:cNvPr id="61" name="SK-9-text-60"/>
          <p:cNvSpPr/>
          <p:nvPr/>
        </p:nvSpPr>
        <p:spPr>
          <a:xfrm>
            <a:off x="6595765" y="4944517"/>
            <a:ext cx="559623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Atorvastatin 20mg — regardless of CVD risk score</a:t>
            </a:r>
            <a:endParaRPr lang="en-US" sz="1350" dirty="0"/>
          </a:p>
        </p:txBody>
      </p:sp>
      <p:sp>
        <p:nvSpPr>
          <p:cNvPr id="62" name="SK-9-text-61"/>
          <p:cNvSpPr/>
          <p:nvPr/>
        </p:nvSpPr>
        <p:spPr>
          <a:xfrm>
            <a:off x="6595765" y="5328642"/>
            <a:ext cx="55962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Missing urine ACR in annual review</a:t>
            </a:r>
            <a:endParaRPr lang="en-US" sz="1650" dirty="0"/>
          </a:p>
        </p:txBody>
      </p:sp>
      <p:sp>
        <p:nvSpPr>
          <p:cNvPr id="63" name="SK-9-text-62"/>
          <p:cNvSpPr/>
          <p:nvPr/>
        </p:nvSpPr>
        <p:spPr>
          <a:xfrm>
            <a:off x="6595765" y="5582394"/>
            <a:ext cx="559623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alone is insufficient — ACR and dipstick are required</a:t>
            </a:r>
            <a:endParaRPr lang="en-US" sz="1350" dirty="0"/>
          </a:p>
        </p:txBody>
      </p:sp>
      <p:sp>
        <p:nvSpPr>
          <p:cNvPr id="64" name="SK-9-text-63"/>
          <p:cNvSpPr/>
          <p:nvPr/>
        </p:nvSpPr>
        <p:spPr>
          <a:xfrm>
            <a:off x="987475" y="6069211"/>
            <a:ext cx="1120452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“Sick day rules and medication monitoring prevent the majority of these errors — reinforce at every consultation.</a:t>
            </a:r>
            <a:endParaRPr lang="en-US" sz="1650" dirty="0"/>
          </a:p>
        </p:txBody>
      </p:sp>
      <p:sp>
        <p:nvSpPr>
          <p:cNvPr id="65" name="SK-9-text-64"/>
          <p:cNvSpPr/>
          <p:nvPr/>
        </p:nvSpPr>
        <p:spPr>
          <a:xfrm>
            <a:off x="572988" y="6624786"/>
            <a:ext cx="62941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CKD in Primary Care</a:t>
            </a:r>
            <a:endParaRPr lang="en-US" sz="1200" dirty="0"/>
          </a:p>
        </p:txBody>
      </p:sp>
      <p:sp>
        <p:nvSpPr>
          <p:cNvPr id="66" name="SK-9-text-65"/>
          <p:cNvSpPr/>
          <p:nvPr/>
        </p:nvSpPr>
        <p:spPr>
          <a:xfrm>
            <a:off x="9217075" y="6624786"/>
            <a:ext cx="297492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TA1075 · CKS 2025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412111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61" y="685800"/>
            <a:ext cx="2743200" cy="260598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1" y="1474440"/>
            <a:ext cx="670471" cy="390823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9780" y="1474440"/>
            <a:ext cx="670471" cy="390823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475" y="1440061"/>
            <a:ext cx="19050" cy="4594771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2029867"/>
            <a:ext cx="5303490" cy="562273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580" y="2029867"/>
            <a:ext cx="121890" cy="562273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580" y="2708821"/>
            <a:ext cx="5303490" cy="562273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580" y="2708821"/>
            <a:ext cx="121890" cy="562273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580" y="3387775"/>
            <a:ext cx="5303490" cy="562273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8580" y="3387775"/>
            <a:ext cx="121890" cy="562273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4066729"/>
            <a:ext cx="5303490" cy="562273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580" y="4066729"/>
            <a:ext cx="121890" cy="562273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8580" y="4745682"/>
            <a:ext cx="5303490" cy="562273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580" y="4745682"/>
            <a:ext cx="121890" cy="562273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580" y="5424636"/>
            <a:ext cx="5303490" cy="562273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8580" y="5424636"/>
            <a:ext cx="121890" cy="562273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39780" y="2029867"/>
            <a:ext cx="5303490" cy="562273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39780" y="2029867"/>
            <a:ext cx="121890" cy="562273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39780" y="2708821"/>
            <a:ext cx="5303490" cy="562273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39780" y="2708821"/>
            <a:ext cx="121890" cy="562273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39780" y="3387775"/>
            <a:ext cx="5303490" cy="562273"/>
          </a:xfrm>
          <a:prstGeom prst="rect">
            <a:avLst/>
          </a:prstGeom>
        </p:spPr>
      </p:pic>
      <p:pic>
        <p:nvPicPr>
          <p:cNvPr id="26" name="SK-10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39780" y="3387775"/>
            <a:ext cx="121890" cy="562273"/>
          </a:xfrm>
          <a:prstGeom prst="rect">
            <a:avLst/>
          </a:prstGeom>
        </p:spPr>
      </p:pic>
      <p:pic>
        <p:nvPicPr>
          <p:cNvPr id="27" name="SK-10-img-2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39780" y="4066729"/>
            <a:ext cx="5303490" cy="562273"/>
          </a:xfrm>
          <a:prstGeom prst="rect">
            <a:avLst/>
          </a:prstGeom>
        </p:spPr>
      </p:pic>
      <p:pic>
        <p:nvPicPr>
          <p:cNvPr id="28" name="SK-10-img-2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39780" y="4066729"/>
            <a:ext cx="121890" cy="562273"/>
          </a:xfrm>
          <a:prstGeom prst="rect">
            <a:avLst/>
          </a:prstGeom>
        </p:spPr>
      </p:pic>
      <p:pic>
        <p:nvPicPr>
          <p:cNvPr id="29" name="SK-10-img-2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39780" y="4745682"/>
            <a:ext cx="5303490" cy="562273"/>
          </a:xfrm>
          <a:prstGeom prst="rect">
            <a:avLst/>
          </a:prstGeom>
        </p:spPr>
      </p:pic>
      <p:pic>
        <p:nvPicPr>
          <p:cNvPr id="30" name="SK-10-img-2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39780" y="4745682"/>
            <a:ext cx="121890" cy="562273"/>
          </a:xfrm>
          <a:prstGeom prst="rect">
            <a:avLst/>
          </a:prstGeom>
        </p:spPr>
      </p:pic>
      <p:pic>
        <p:nvPicPr>
          <p:cNvPr id="31" name="SK-10-img-3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39780" y="5424636"/>
            <a:ext cx="5303490" cy="562273"/>
          </a:xfrm>
          <a:prstGeom prst="rect">
            <a:avLst/>
          </a:prstGeom>
        </p:spPr>
      </p:pic>
      <p:pic>
        <p:nvPicPr>
          <p:cNvPr id="32" name="SK-10-img-3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39780" y="5424636"/>
            <a:ext cx="121890" cy="562273"/>
          </a:xfrm>
          <a:prstGeom prst="rect">
            <a:avLst/>
          </a:prstGeom>
        </p:spPr>
      </p:pic>
      <p:pic>
        <p:nvPicPr>
          <p:cNvPr id="33" name="SK-10-img-3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436430" y="6483081"/>
            <a:ext cx="402282" cy="267444"/>
          </a:xfrm>
          <a:prstGeom prst="rect">
            <a:avLst/>
          </a:prstGeom>
        </p:spPr>
      </p:pic>
      <p:pic>
        <p:nvPicPr>
          <p:cNvPr id="34" name="SK-10-img-3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4965" y="6446490"/>
            <a:ext cx="304800" cy="370284"/>
          </a:xfrm>
          <a:prstGeom prst="rect">
            <a:avLst/>
          </a:prstGeom>
        </p:spPr>
      </p:pic>
      <p:sp>
        <p:nvSpPr>
          <p:cNvPr id="35" name="SK-10-text-34"/>
          <p:cNvSpPr/>
          <p:nvPr/>
        </p:nvSpPr>
        <p:spPr>
          <a:xfrm>
            <a:off x="487561" y="322213"/>
            <a:ext cx="11704439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2D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 Pearls &amp; Top Tips AKT + SCA</a:t>
            </a:r>
            <a:endParaRPr lang="en-US" sz="3000" dirty="0"/>
          </a:p>
        </p:txBody>
      </p:sp>
      <p:sp>
        <p:nvSpPr>
          <p:cNvPr id="36" name="SK-10-text-35"/>
          <p:cNvSpPr/>
          <p:nvPr/>
        </p:nvSpPr>
        <p:spPr>
          <a:xfrm>
            <a:off x="463153" y="1001167"/>
            <a:ext cx="11728847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*High-yield facts for exam day — know these cold</a:t>
            </a:r>
            <a:endParaRPr lang="en-US" sz="1800" dirty="0"/>
          </a:p>
        </p:txBody>
      </p:sp>
      <p:sp>
        <p:nvSpPr>
          <p:cNvPr id="37" name="SK-10-text-36"/>
          <p:cNvSpPr/>
          <p:nvPr/>
        </p:nvSpPr>
        <p:spPr>
          <a:xfrm>
            <a:off x="572988" y="1515517"/>
            <a:ext cx="6657975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02D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Numbers &amp; Facts</a:t>
            </a:r>
            <a:endParaRPr lang="en-US" sz="2250" dirty="0"/>
          </a:p>
        </p:txBody>
      </p:sp>
      <p:sp>
        <p:nvSpPr>
          <p:cNvPr id="38" name="SK-10-text-37"/>
          <p:cNvSpPr/>
          <p:nvPr/>
        </p:nvSpPr>
        <p:spPr>
          <a:xfrm>
            <a:off x="658267" y="2071092"/>
            <a:ext cx="924115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BP target: &lt;140/90 (standard CKD)</a:t>
            </a:r>
            <a:endParaRPr lang="en-US" sz="1650" dirty="0"/>
          </a:p>
        </p:txBody>
      </p:sp>
      <p:sp>
        <p:nvSpPr>
          <p:cNvPr id="39" name="SK-10-text-38"/>
          <p:cNvSpPr/>
          <p:nvPr/>
        </p:nvSpPr>
        <p:spPr>
          <a:xfrm>
            <a:off x="658267" y="2365921"/>
            <a:ext cx="876014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Lower to &lt;130/80 only if ACR ≥70 mg/mmol</a:t>
            </a:r>
            <a:endParaRPr lang="en-US" sz="1275" dirty="0"/>
          </a:p>
        </p:txBody>
      </p:sp>
      <p:sp>
        <p:nvSpPr>
          <p:cNvPr id="40" name="SK-10-text-39"/>
          <p:cNvSpPr/>
          <p:nvPr/>
        </p:nvSpPr>
        <p:spPr>
          <a:xfrm>
            <a:off x="658267" y="2763738"/>
            <a:ext cx="538543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ACEi/ARB indications:</a:t>
            </a:r>
            <a:endParaRPr lang="en-US" sz="1650" dirty="0"/>
          </a:p>
        </p:txBody>
      </p:sp>
      <p:sp>
        <p:nvSpPr>
          <p:cNvPr id="41" name="SK-10-text-40"/>
          <p:cNvSpPr/>
          <p:nvPr/>
        </p:nvSpPr>
        <p:spPr>
          <a:xfrm>
            <a:off x="658267" y="3038029"/>
            <a:ext cx="1063847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DM + ACR ≥3 · non-DM + HT + ACR ≥30 · ACR ≥70 (any)</a:t>
            </a:r>
            <a:endParaRPr lang="en-US" sz="1275" dirty="0"/>
          </a:p>
        </p:txBody>
      </p:sp>
      <p:sp>
        <p:nvSpPr>
          <p:cNvPr id="42" name="SK-10-text-41"/>
          <p:cNvSpPr/>
          <p:nvPr/>
        </p:nvSpPr>
        <p:spPr>
          <a:xfrm>
            <a:off x="658267" y="3449538"/>
            <a:ext cx="1049845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Acceptable creatinine rise on ACEi: ≤30%</a:t>
            </a:r>
            <a:endParaRPr lang="en-US" sz="1650" dirty="0"/>
          </a:p>
        </p:txBody>
      </p:sp>
      <p:sp>
        <p:nvSpPr>
          <p:cNvPr id="43" name="SK-10-text-42"/>
          <p:cNvSpPr/>
          <p:nvPr/>
        </p:nvSpPr>
        <p:spPr>
          <a:xfrm>
            <a:off x="658267" y="3730675"/>
            <a:ext cx="752951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eGFR fall ≤25% — do NOT stop for this</a:t>
            </a:r>
            <a:endParaRPr lang="en-US" sz="1275" dirty="0"/>
          </a:p>
        </p:txBody>
      </p:sp>
      <p:sp>
        <p:nvSpPr>
          <p:cNvPr id="44" name="SK-10-text-43"/>
          <p:cNvSpPr/>
          <p:nvPr/>
        </p:nvSpPr>
        <p:spPr>
          <a:xfrm>
            <a:off x="658267" y="4135338"/>
            <a:ext cx="655891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Dapagliflozin (TA1075):</a:t>
            </a:r>
            <a:endParaRPr lang="en-US" sz="1650" dirty="0"/>
          </a:p>
        </p:txBody>
      </p:sp>
      <p:sp>
        <p:nvSpPr>
          <p:cNvPr id="45" name="SK-10-text-44"/>
          <p:cNvSpPr/>
          <p:nvPr/>
        </p:nvSpPr>
        <p:spPr>
          <a:xfrm>
            <a:off x="658267" y="4409629"/>
            <a:ext cx="1153373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eGFR 20–&lt;45 (any) · or eGFR 45–90 with uACR ≥22.6 or T2DM</a:t>
            </a:r>
            <a:endParaRPr lang="en-US" sz="1275" dirty="0"/>
          </a:p>
        </p:txBody>
      </p:sp>
      <p:sp>
        <p:nvSpPr>
          <p:cNvPr id="46" name="SK-10-text-45"/>
          <p:cNvSpPr/>
          <p:nvPr/>
        </p:nvSpPr>
        <p:spPr>
          <a:xfrm>
            <a:off x="658267" y="4827984"/>
            <a:ext cx="1150429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Statin: Atorvastatin 20mg — ALL CKD patients</a:t>
            </a:r>
            <a:endParaRPr lang="en-US" sz="1650" dirty="0"/>
          </a:p>
        </p:txBody>
      </p:sp>
      <p:sp>
        <p:nvSpPr>
          <p:cNvPr id="47" name="SK-10-text-46"/>
          <p:cNvSpPr/>
          <p:nvPr/>
        </p:nvSpPr>
        <p:spPr>
          <a:xfrm>
            <a:off x="658267" y="5102275"/>
            <a:ext cx="733520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Regardless of 10-year CVD risk score</a:t>
            </a:r>
            <a:endParaRPr lang="en-US" sz="1275" dirty="0"/>
          </a:p>
        </p:txBody>
      </p:sp>
      <p:sp>
        <p:nvSpPr>
          <p:cNvPr id="48" name="SK-10-text-47"/>
          <p:cNvSpPr/>
          <p:nvPr/>
        </p:nvSpPr>
        <p:spPr>
          <a:xfrm>
            <a:off x="658267" y="5506938"/>
            <a:ext cx="630745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Sick day: SADMAN + SGLT2</a:t>
            </a:r>
            <a:endParaRPr lang="en-US" sz="1650" dirty="0"/>
          </a:p>
        </p:txBody>
      </p:sp>
      <p:sp>
        <p:nvSpPr>
          <p:cNvPr id="49" name="SK-10-text-48"/>
          <p:cNvSpPr/>
          <p:nvPr/>
        </p:nvSpPr>
        <p:spPr>
          <a:xfrm>
            <a:off x="658267" y="5781229"/>
            <a:ext cx="1153373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S-A-D-M-A-N = Sulphonylureas, ACEi/ARBs, Diuretics, Metformin, Aliskiren, NSAIDs</a:t>
            </a:r>
            <a:endParaRPr lang="en-US" sz="1050" dirty="0"/>
          </a:p>
        </p:txBody>
      </p:sp>
      <p:sp>
        <p:nvSpPr>
          <p:cNvPr id="50" name="SK-10-text-49"/>
          <p:cNvSpPr/>
          <p:nvPr/>
        </p:nvSpPr>
        <p:spPr>
          <a:xfrm>
            <a:off x="6425059" y="1529209"/>
            <a:ext cx="5766941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02D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Communication Strategies</a:t>
            </a:r>
            <a:endParaRPr lang="en-US" sz="2250" dirty="0"/>
          </a:p>
        </p:txBody>
      </p:sp>
      <p:sp>
        <p:nvSpPr>
          <p:cNvPr id="51" name="SK-10-text-50"/>
          <p:cNvSpPr/>
          <p:nvPr/>
        </p:nvSpPr>
        <p:spPr>
          <a:xfrm>
            <a:off x="6498282" y="2084784"/>
            <a:ext cx="569371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“BP matters more than most realise”</a:t>
            </a:r>
            <a:endParaRPr lang="en-US" sz="1650" dirty="0"/>
          </a:p>
        </p:txBody>
      </p:sp>
      <p:sp>
        <p:nvSpPr>
          <p:cNvPr id="52" name="SK-10-text-51"/>
          <p:cNvSpPr/>
          <p:nvPr/>
        </p:nvSpPr>
        <p:spPr>
          <a:xfrm>
            <a:off x="6498282" y="2352229"/>
            <a:ext cx="569371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Explain: heart disease kills more CKD patients than kidney failure does</a:t>
            </a:r>
            <a:endParaRPr lang="en-US" sz="1275" dirty="0"/>
          </a:p>
        </p:txBody>
      </p:sp>
      <p:sp>
        <p:nvSpPr>
          <p:cNvPr id="53" name="SK-10-text-52"/>
          <p:cNvSpPr/>
          <p:nvPr/>
        </p:nvSpPr>
        <p:spPr>
          <a:xfrm>
            <a:off x="6498282" y="2770584"/>
            <a:ext cx="5693718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“Medications need watching”</a:t>
            </a:r>
            <a:endParaRPr lang="en-US" sz="1650" dirty="0"/>
          </a:p>
        </p:txBody>
      </p:sp>
      <p:sp>
        <p:nvSpPr>
          <p:cNvPr id="54" name="SK-10-text-53"/>
          <p:cNvSpPr/>
          <p:nvPr/>
        </p:nvSpPr>
        <p:spPr>
          <a:xfrm>
            <a:off x="6498282" y="3058567"/>
            <a:ext cx="569371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ACEi/ARB monitoring: U&amp;E at 2 weeks — reassure a small creatinine rise is expected</a:t>
            </a:r>
            <a:endParaRPr lang="en-US" sz="1050" dirty="0"/>
          </a:p>
        </p:txBody>
      </p:sp>
      <p:sp>
        <p:nvSpPr>
          <p:cNvPr id="55" name="SK-10-text-54"/>
          <p:cNvSpPr/>
          <p:nvPr/>
        </p:nvSpPr>
        <p:spPr>
          <a:xfrm>
            <a:off x="6498282" y="3456384"/>
            <a:ext cx="5693718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“Sick day rules — give it in writing”</a:t>
            </a:r>
            <a:endParaRPr lang="en-US" sz="1650" dirty="0"/>
          </a:p>
        </p:txBody>
      </p:sp>
      <p:sp>
        <p:nvSpPr>
          <p:cNvPr id="56" name="SK-10-text-55"/>
          <p:cNvSpPr/>
          <p:nvPr/>
        </p:nvSpPr>
        <p:spPr>
          <a:xfrm>
            <a:off x="6498282" y="3737521"/>
            <a:ext cx="569371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Reinforce SADMAN + SGLT2 at every review; provide written leaflet</a:t>
            </a:r>
            <a:endParaRPr lang="en-US" sz="1275" dirty="0"/>
          </a:p>
        </p:txBody>
      </p:sp>
      <p:sp>
        <p:nvSpPr>
          <p:cNvPr id="57" name="SK-10-text-56"/>
          <p:cNvSpPr/>
          <p:nvPr/>
        </p:nvSpPr>
        <p:spPr>
          <a:xfrm>
            <a:off x="6498282" y="4142184"/>
            <a:ext cx="5693718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“New kidney tablet — dapagliflozin”</a:t>
            </a:r>
            <a:endParaRPr lang="en-US" sz="1650" dirty="0"/>
          </a:p>
        </p:txBody>
      </p:sp>
      <p:sp>
        <p:nvSpPr>
          <p:cNvPr id="58" name="SK-10-text-57"/>
          <p:cNvSpPr/>
          <p:nvPr/>
        </p:nvSpPr>
        <p:spPr>
          <a:xfrm>
            <a:off x="6498282" y="4423321"/>
            <a:ext cx="569371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Explain renal-protective benefit beyond glucose control; now for non-diabetic CKD too</a:t>
            </a:r>
            <a:endParaRPr lang="en-US" sz="1050" dirty="0"/>
          </a:p>
        </p:txBody>
      </p:sp>
      <p:sp>
        <p:nvSpPr>
          <p:cNvPr id="59" name="SK-10-text-58"/>
          <p:cNvSpPr/>
          <p:nvPr/>
        </p:nvSpPr>
        <p:spPr>
          <a:xfrm>
            <a:off x="6498282" y="4827984"/>
            <a:ext cx="5693718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“Smoking is the one thing you can change today”</a:t>
            </a:r>
            <a:endParaRPr lang="en-US" sz="1650" dirty="0"/>
          </a:p>
        </p:txBody>
      </p:sp>
      <p:sp>
        <p:nvSpPr>
          <p:cNvPr id="60" name="SK-10-text-59"/>
          <p:cNvSpPr/>
          <p:nvPr/>
        </p:nvSpPr>
        <p:spPr>
          <a:xfrm>
            <a:off x="6498282" y="5109121"/>
            <a:ext cx="569371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Renal function declines twice as fast in smokers — use this as a motivator</a:t>
            </a:r>
            <a:endParaRPr lang="en-US" sz="1275" dirty="0"/>
          </a:p>
        </p:txBody>
      </p:sp>
      <p:sp>
        <p:nvSpPr>
          <p:cNvPr id="61" name="SK-10-text-60"/>
          <p:cNvSpPr/>
          <p:nvPr/>
        </p:nvSpPr>
        <p:spPr>
          <a:xfrm>
            <a:off x="6498282" y="5513784"/>
            <a:ext cx="513397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“This is manageable”</a:t>
            </a:r>
            <a:endParaRPr lang="en-US" sz="1650" dirty="0"/>
          </a:p>
        </p:txBody>
      </p:sp>
      <p:sp>
        <p:nvSpPr>
          <p:cNvPr id="62" name="SK-10-text-61"/>
          <p:cNvSpPr/>
          <p:nvPr/>
        </p:nvSpPr>
        <p:spPr>
          <a:xfrm>
            <a:off x="6498282" y="5794921"/>
            <a:ext cx="56937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Empower patient: most G1–G3 patients will never need dialysis with good control</a:t>
            </a:r>
            <a:endParaRPr lang="en-US" sz="1050" dirty="0"/>
          </a:p>
        </p:txBody>
      </p:sp>
      <p:sp>
        <p:nvSpPr>
          <p:cNvPr id="63" name="SK-10-text-62"/>
          <p:cNvSpPr/>
          <p:nvPr/>
        </p:nvSpPr>
        <p:spPr>
          <a:xfrm>
            <a:off x="597396" y="6508105"/>
            <a:ext cx="11594604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Know your numbers. Explain your reasoning. Pass with confidence.</a:t>
            </a:r>
            <a:endParaRPr lang="en-US" sz="1500" dirty="0"/>
          </a:p>
        </p:txBody>
      </p:sp>
      <p:sp>
        <p:nvSpPr>
          <p:cNvPr id="64" name="SK-10-text-63"/>
          <p:cNvSpPr/>
          <p:nvPr/>
        </p:nvSpPr>
        <p:spPr>
          <a:xfrm>
            <a:off x="8217396" y="6556177"/>
            <a:ext cx="3974604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· CKD in Primary Care · May 2024 · www.bradfordvts.co.uk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1698</Words>
  <Application>Microsoft Office PowerPoint</Application>
  <PresentationFormat>Widescreen</PresentationFormat>
  <Paragraphs>280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Roboto</vt:lpstr>
      <vt:lpstr>Montserrat</vt:lpstr>
      <vt:lpstr>Arial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2026-06-16T12:16:41Z</dcterms:created>
  <dcterms:modified xsi:type="dcterms:W3CDTF">2026-06-16T14:27:04Z</dcterms:modified>
</cp:coreProperties>
</file>